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366" r:id="rId2"/>
    <p:sldId id="375" r:id="rId3"/>
    <p:sldId id="355" r:id="rId4"/>
    <p:sldId id="374" r:id="rId5"/>
    <p:sldId id="373" r:id="rId6"/>
    <p:sldId id="365" r:id="rId7"/>
    <p:sldId id="364" r:id="rId8"/>
    <p:sldId id="3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5D44-185C-40E4-80CF-CD76561AD2F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756C-2361-40FD-B167-EABA30D70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4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37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962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1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77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3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7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5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0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1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6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EEA2-6FC0-41FD-B909-4E3A76313034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9929-7422-4977-BBA7-12885F0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4" y="6576975"/>
            <a:ext cx="2743200" cy="2361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6C420-F10C-480B-AD21-AE5C0DE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49" y="6576975"/>
            <a:ext cx="2743200" cy="237600"/>
          </a:xfrm>
          <a:prstGeom prst="rect">
            <a:avLst/>
          </a:prstGeom>
        </p:spPr>
        <p:txBody>
          <a:bodyPr/>
          <a:lstStyle/>
          <a:p>
            <a:fld id="{9FA97EB6-7ED1-4D11-B254-384B9C01727C}" type="slidenum">
              <a:rPr lang="en-IN" smtClean="0"/>
              <a:t>1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76A40F-F019-138A-43E4-F65627E18B82}"/>
              </a:ext>
            </a:extLst>
          </p:cNvPr>
          <p:cNvSpPr txBox="1">
            <a:spLocks/>
          </p:cNvSpPr>
          <p:nvPr/>
        </p:nvSpPr>
        <p:spPr>
          <a:xfrm>
            <a:off x="192803" y="777773"/>
            <a:ext cx="11806389" cy="2962274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small" baseline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/>
                <a:ea typeface="Cambria"/>
              </a:rPr>
              <a:t>Superstore Sales Analysis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77A2B6-0C98-16AB-04F9-438C2B7D8FEB}"/>
              </a:ext>
            </a:extLst>
          </p:cNvPr>
          <p:cNvSpPr txBox="1">
            <a:spLocks/>
          </p:cNvSpPr>
          <p:nvPr/>
        </p:nvSpPr>
        <p:spPr>
          <a:xfrm>
            <a:off x="192803" y="3657013"/>
            <a:ext cx="12172954" cy="1671599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small" baseline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3200" spc="300" dirty="0"/>
              <a:t>Prepared by</a:t>
            </a:r>
            <a:br>
              <a:rPr lang="en-IN" sz="3600" spc="300" dirty="0"/>
            </a:br>
            <a:r>
              <a:rPr lang="en-IN" sz="3600" spc="300" dirty="0"/>
              <a:t>Siddhi Phade</a:t>
            </a:r>
            <a:endParaRPr lang="en-IN" sz="4400" spc="150" dirty="0"/>
          </a:p>
        </p:txBody>
      </p:sp>
    </p:spTree>
    <p:extLst>
      <p:ext uri="{BB962C8B-B14F-4D97-AF65-F5344CB8AC3E}">
        <p14:creationId xmlns:p14="http://schemas.microsoft.com/office/powerpoint/2010/main" val="393962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0EAA8-9D4F-F119-BECE-905663B0AAD4}"/>
              </a:ext>
            </a:extLst>
          </p:cNvPr>
          <p:cNvSpPr txBox="1"/>
          <p:nvPr/>
        </p:nvSpPr>
        <p:spPr>
          <a:xfrm>
            <a:off x="328706" y="753035"/>
            <a:ext cx="536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Tools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18F96-86D1-368F-D1A4-2C13D3725E45}"/>
              </a:ext>
            </a:extLst>
          </p:cNvPr>
          <p:cNvSpPr txBox="1"/>
          <p:nvPr/>
        </p:nvSpPr>
        <p:spPr>
          <a:xfrm>
            <a:off x="243840" y="1720840"/>
            <a:ext cx="100911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Power BI: Used for data visualization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DAX Queries: Utilized to query and manipulate data </a:t>
            </a:r>
          </a:p>
          <a:p>
            <a:pPr algn="l"/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within Power BI.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Microsoft PowerPoint: Used for creating and </a:t>
            </a:r>
          </a:p>
          <a:p>
            <a:pPr algn="l"/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presenting the final analysis report.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471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1D05-C154-D2FD-91F9-0B6C401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9F99-5774-AD32-CDC4-17BE246F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Superstore dataset provides sales and profit data for a variety of products across different categories and regions.</a:t>
            </a:r>
          </a:p>
          <a:p>
            <a:pPr algn="just"/>
            <a:r>
              <a:rPr lang="en-US" dirty="0"/>
              <a:t>The goal of this project is to analyze the data and identify insights that can help the company improve its business performance. </a:t>
            </a:r>
          </a:p>
          <a:p>
            <a:pPr algn="just"/>
            <a:r>
              <a:rPr lang="en-US" dirty="0"/>
              <a:t>Specifically, we aim to answer questions such as: which product categories are the most profitable? Which regions have the highest sales and profit? What are the most profitable products? </a:t>
            </a:r>
          </a:p>
          <a:p>
            <a:pPr algn="just"/>
            <a:r>
              <a:rPr lang="en-US" dirty="0"/>
              <a:t>By answering these questions, we hope to provide recommendations for the company on how to optimize its product offerings and improve its revenue and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6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F4E1-48AC-5452-BF2A-4C8E7AA2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A2AC-CE1F-5DD3-3395-C5FE6B0B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 the superstore dataset is accurate and has been cleaned and preprocessed prior to analysis.</a:t>
            </a:r>
          </a:p>
          <a:p>
            <a:r>
              <a:rPr lang="en-US" dirty="0"/>
              <a:t>The superstore dataset covers a sufficient time period to allow for the identification of trends or patterns in sales and profitability.</a:t>
            </a:r>
          </a:p>
          <a:p>
            <a:r>
              <a:rPr lang="en-US" dirty="0"/>
              <a:t>The Super Store dataset is not impacted by any significant outliers or anomalies that could skew the results of any analysis conducted on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93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6CA4-B07A-EB44-13DC-5C83F1A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59F1-9FD7-8437-DBBF-9895D438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We’re </a:t>
            </a:r>
            <a:r>
              <a:rPr lang="en-US" dirty="0"/>
              <a:t>interested in understanding which factors contribute to high sales in the superstore.</a:t>
            </a:r>
          </a:p>
          <a:p>
            <a:r>
              <a:rPr lang="en-US" dirty="0"/>
              <a:t>Which product categories have the highest profit margins in the Super Store?</a:t>
            </a:r>
          </a:p>
          <a:p>
            <a:r>
              <a:rPr lang="en-US" dirty="0"/>
              <a:t>Are there any significant differences in sales between the East region and other regions?</a:t>
            </a:r>
          </a:p>
          <a:p>
            <a:r>
              <a:rPr lang="en-US" dirty="0"/>
              <a:t>Are there any significant differences in sales between the Central region and other regions?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26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CE75-4EFA-D04A-4F90-59690073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4587"/>
            <a:ext cx="9603275" cy="1049235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Draw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5950-FE5C-8B2A-6CCC-E9309E73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5" y="1563822"/>
            <a:ext cx="10400430" cy="4413232"/>
          </a:xfrm>
        </p:spPr>
        <p:txBody>
          <a:bodyPr>
            <a:normAutofit/>
          </a:bodyPr>
          <a:lstStyle/>
          <a:p>
            <a:r>
              <a:rPr lang="en-US" b="1" i="1" dirty="0"/>
              <a:t>Hypothesis 1: Technology products have the highest profit margin compared to other product categories. </a:t>
            </a:r>
            <a:r>
              <a:rPr lang="en-US" dirty="0"/>
              <a:t>This hypothesis is supported. The data shows that technology products have the highest profit margin compared to other product categories.</a:t>
            </a:r>
          </a:p>
          <a:p>
            <a:r>
              <a:rPr lang="en-US" b="1" i="1" dirty="0"/>
              <a:t>Hypothesis 2: The East region has the highest sales compared to other regions</a:t>
            </a:r>
            <a:r>
              <a:rPr lang="en-US" dirty="0"/>
              <a:t>. This hypothesis is not supported. The data shows that the East region does not have the highest sales compared to other regions.</a:t>
            </a:r>
          </a:p>
          <a:p>
            <a:r>
              <a:rPr lang="en-US" b="1" i="1" dirty="0"/>
              <a:t>Hypothesis 4: Orders with same-day shipping have the lowest rate of returned products</a:t>
            </a:r>
            <a:r>
              <a:rPr lang="en-US" dirty="0"/>
              <a:t>. This hypothesis is supported. The data shows that orders with same-day shipping have the lowest rate of returned products.</a:t>
            </a:r>
          </a:p>
        </p:txBody>
      </p:sp>
    </p:spTree>
    <p:extLst>
      <p:ext uri="{BB962C8B-B14F-4D97-AF65-F5344CB8AC3E}">
        <p14:creationId xmlns:p14="http://schemas.microsoft.com/office/powerpoint/2010/main" val="30443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797-7E6C-863A-91C5-FA04281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Communicate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6031-E15B-006F-9F77-2560F972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63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Based on the analysis, it can be concluded that technology products have the highest profit margin compared to other product categories. </a:t>
            </a:r>
          </a:p>
          <a:p>
            <a:pPr algn="just"/>
            <a:r>
              <a:rPr lang="en-US" dirty="0"/>
              <a:t>Orders with same-day shipping have the lowest rate of returned products. However, the hypothesis that the East region has the highest sales compared to other regions is not supported by the data. </a:t>
            </a:r>
          </a:p>
          <a:p>
            <a:pPr algn="just"/>
            <a:r>
              <a:rPr lang="en-US" dirty="0"/>
              <a:t>These conclusions provide valuable insights into the company's performance and can guide future decision-making processes. </a:t>
            </a:r>
          </a:p>
          <a:p>
            <a:pPr algn="just"/>
            <a:r>
              <a:rPr lang="en-US" dirty="0"/>
              <a:t>It is important to note that further investigation may be required to fully understand the underlying factors influencing these observations.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ABD0-9664-B7C1-03B3-346DBC72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Suggestions</a:t>
            </a:r>
            <a:endParaRPr lang="en-IN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DAF7-5F3E-736D-9733-83895A57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865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company should focus on developing and promoting technology products to increase its profits. They could also consider reducing the production and promotion of products with lower profit margins.</a:t>
            </a:r>
          </a:p>
          <a:p>
            <a:pPr algn="just"/>
            <a:r>
              <a:rPr lang="en-US" dirty="0"/>
              <a:t>Central region has the highest sales compared to other regions; the company could consider increasing its focus on this region. then the company should re-evaluate its marketing and sales strategies in other regions. </a:t>
            </a:r>
          </a:p>
          <a:p>
            <a:pPr algn="just"/>
            <a:r>
              <a:rPr lang="en-US" dirty="0"/>
              <a:t>The company could consider offering more same-day shipping options to customers. This might involve optimizing inventory and supply chain processes to ensure that products can be shipped quickly and efficiently.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3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1129</TotalTime>
  <Words>594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Söhne</vt:lpstr>
      <vt:lpstr>Trebuchet MS</vt:lpstr>
      <vt:lpstr>Wingdings 3</vt:lpstr>
      <vt:lpstr>Facet</vt:lpstr>
      <vt:lpstr>PowerPoint Presentation</vt:lpstr>
      <vt:lpstr>PowerPoint Presentation</vt:lpstr>
      <vt:lpstr>problem statement</vt:lpstr>
      <vt:lpstr>assumptions</vt:lpstr>
      <vt:lpstr>research questions</vt:lpstr>
      <vt:lpstr>Draw conclusions</vt:lpstr>
      <vt:lpstr>Communicate the results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Priyang Bhatt</dc:creator>
  <cp:lastModifiedBy>siddhi phade</cp:lastModifiedBy>
  <cp:revision>88</cp:revision>
  <dcterms:created xsi:type="dcterms:W3CDTF">2023-03-31T09:54:37Z</dcterms:created>
  <dcterms:modified xsi:type="dcterms:W3CDTF">2024-05-11T07:44:14Z</dcterms:modified>
</cp:coreProperties>
</file>