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a7666647e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a7666647e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7666647e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a7666647e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7666647e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a7666647e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a7666647e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a7666647e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a7666647e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a7666647e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a7666647e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a7666647e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a7666647e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a7666647e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a7666647e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a7666647e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7666647e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7666647e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a7666647e2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a7666647e2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Thik hai kya?</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a7666647e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a7666647e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a7666647e2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a7666647e2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a7666647e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a7666647e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a7666647e2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a7666647e2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310800" y="462900"/>
            <a:ext cx="8833200" cy="139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b="1" lang="en" sz="3600">
                <a:solidFill>
                  <a:srgbClr val="FFFFFF"/>
                </a:solidFill>
                <a:latin typeface="Maven Pro"/>
                <a:ea typeface="Maven Pro"/>
                <a:cs typeface="Maven Pro"/>
                <a:sym typeface="Maven Pro"/>
              </a:rPr>
              <a:t>TEXT EXTRACTION FROM IMAGE+TEXT TO SPEECH </a:t>
            </a:r>
            <a:endParaRPr b="1" sz="3600">
              <a:solidFill>
                <a:srgbClr val="FFFFFF"/>
              </a:solidFill>
              <a:latin typeface="Maven Pro"/>
              <a:ea typeface="Maven Pro"/>
              <a:cs typeface="Maven Pro"/>
              <a:sym typeface="Maven Pro"/>
            </a:endParaRPr>
          </a:p>
        </p:txBody>
      </p:sp>
      <p:sp>
        <p:nvSpPr>
          <p:cNvPr id="278" name="Google Shape;278;p13"/>
          <p:cNvSpPr txBox="1"/>
          <p:nvPr/>
        </p:nvSpPr>
        <p:spPr>
          <a:xfrm>
            <a:off x="310800" y="1940850"/>
            <a:ext cx="34386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By:</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2000">
              <a:solidFill>
                <a:schemeClr val="lt1"/>
              </a:solidFill>
              <a:latin typeface="Nunito"/>
              <a:ea typeface="Nunito"/>
              <a:cs typeface="Nunito"/>
              <a:sym typeface="Nunito"/>
            </a:endParaRPr>
          </a:p>
          <a:p>
            <a:pPr indent="0" lvl="0" marL="0" rtl="0" algn="l">
              <a:spcBef>
                <a:spcPts val="0"/>
              </a:spcBef>
              <a:spcAft>
                <a:spcPts val="0"/>
              </a:spcAft>
              <a:buNone/>
            </a:pPr>
            <a:r>
              <a:rPr lang="en" sz="2000">
                <a:solidFill>
                  <a:schemeClr val="lt1"/>
                </a:solidFill>
                <a:latin typeface="Nunito"/>
                <a:ea typeface="Nunito"/>
                <a:cs typeface="Nunito"/>
                <a:sym typeface="Nunito"/>
              </a:rPr>
              <a:t>SIDDHI SHEWALE</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2000">
              <a:solidFill>
                <a:schemeClr val="lt1"/>
              </a:solidFill>
              <a:latin typeface="Nunito"/>
              <a:ea typeface="Nunito"/>
              <a:cs typeface="Nunito"/>
              <a:sym typeface="Nunito"/>
            </a:endParaRPr>
          </a:p>
          <a:p>
            <a:pPr indent="0" lvl="0" marL="0" rtl="0" algn="l">
              <a:spcBef>
                <a:spcPts val="0"/>
              </a:spcBef>
              <a:spcAft>
                <a:spcPts val="0"/>
              </a:spcAft>
              <a:buNone/>
            </a:pPr>
            <a:r>
              <a:rPr lang="en" sz="2000">
                <a:solidFill>
                  <a:schemeClr val="lt1"/>
                </a:solidFill>
                <a:latin typeface="Nunito"/>
                <a:ea typeface="Nunito"/>
                <a:cs typeface="Nunito"/>
                <a:sym typeface="Nunito"/>
              </a:rPr>
              <a:t>ANIKET MORE</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2000">
              <a:solidFill>
                <a:schemeClr val="lt1"/>
              </a:solidFill>
              <a:latin typeface="Nunito"/>
              <a:ea typeface="Nunito"/>
              <a:cs typeface="Nunito"/>
              <a:sym typeface="Nunito"/>
            </a:endParaRPr>
          </a:p>
          <a:p>
            <a:pPr indent="0" lvl="0" marL="0" rtl="0" algn="l">
              <a:spcBef>
                <a:spcPts val="0"/>
              </a:spcBef>
              <a:spcAft>
                <a:spcPts val="0"/>
              </a:spcAft>
              <a:buNone/>
            </a:pPr>
            <a:r>
              <a:rPr lang="en" sz="2000">
                <a:solidFill>
                  <a:schemeClr val="lt1"/>
                </a:solidFill>
                <a:latin typeface="Nunito"/>
                <a:ea typeface="Nunito"/>
                <a:cs typeface="Nunito"/>
                <a:sym typeface="Nunito"/>
              </a:rPr>
              <a:t>ANUSHKA GIRISH</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2000">
              <a:solidFill>
                <a:schemeClr val="lt1"/>
              </a:solidFill>
              <a:latin typeface="Nunito"/>
              <a:ea typeface="Nunito"/>
              <a:cs typeface="Nunito"/>
              <a:sym typeface="Nunito"/>
            </a:endParaRPr>
          </a:p>
          <a:p>
            <a:pPr indent="0" lvl="0" marL="0" rtl="0" algn="l">
              <a:spcBef>
                <a:spcPts val="0"/>
              </a:spcBef>
              <a:spcAft>
                <a:spcPts val="0"/>
              </a:spcAft>
              <a:buNone/>
            </a:pPr>
            <a:r>
              <a:rPr lang="en" sz="2000">
                <a:solidFill>
                  <a:schemeClr val="lt1"/>
                </a:solidFill>
                <a:latin typeface="Nunito"/>
                <a:ea typeface="Nunito"/>
                <a:cs typeface="Nunito"/>
                <a:sym typeface="Nunito"/>
              </a:rPr>
              <a:t>NANDINI SAHU</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
        <p:nvSpPr>
          <p:cNvPr id="279" name="Google Shape;279;p13"/>
          <p:cNvSpPr txBox="1"/>
          <p:nvPr/>
        </p:nvSpPr>
        <p:spPr>
          <a:xfrm>
            <a:off x="6772625" y="3450300"/>
            <a:ext cx="2371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Guided by</a:t>
            </a:r>
            <a:r>
              <a:rPr b="1" lang="en" sz="2000">
                <a:solidFill>
                  <a:schemeClr val="lt1"/>
                </a:solidFill>
                <a:latin typeface="Nunito"/>
                <a:ea typeface="Nunito"/>
                <a:cs typeface="Nunito"/>
                <a:sym typeface="Nunito"/>
              </a:rPr>
              <a:t>:</a:t>
            </a:r>
            <a:endParaRPr b="1" sz="2000">
              <a:solidFill>
                <a:schemeClr val="lt1"/>
              </a:solidFill>
              <a:latin typeface="Nunito"/>
              <a:ea typeface="Nunito"/>
              <a:cs typeface="Nunito"/>
              <a:sym typeface="Nunito"/>
            </a:endParaRPr>
          </a:p>
          <a:p>
            <a:pPr indent="0" lvl="0" marL="0" rtl="0" algn="l">
              <a:spcBef>
                <a:spcPts val="0"/>
              </a:spcBef>
              <a:spcAft>
                <a:spcPts val="0"/>
              </a:spcAft>
              <a:buNone/>
            </a:pPr>
            <a:r>
              <a:t/>
            </a:r>
            <a:endParaRPr b="1" sz="2000">
              <a:solidFill>
                <a:schemeClr val="lt1"/>
              </a:solidFill>
              <a:latin typeface="Nunito"/>
              <a:ea typeface="Nunito"/>
              <a:cs typeface="Nunito"/>
              <a:sym typeface="Nunito"/>
            </a:endParaRPr>
          </a:p>
          <a:p>
            <a:pPr indent="0" lvl="0" marL="0" rtl="0" algn="l">
              <a:spcBef>
                <a:spcPts val="0"/>
              </a:spcBef>
              <a:spcAft>
                <a:spcPts val="0"/>
              </a:spcAft>
              <a:buNone/>
            </a:pPr>
            <a:r>
              <a:rPr b="1" lang="en" sz="2000">
                <a:solidFill>
                  <a:schemeClr val="lt1"/>
                </a:solidFill>
                <a:latin typeface="Nunito"/>
                <a:ea typeface="Nunito"/>
                <a:cs typeface="Nunito"/>
                <a:sym typeface="Nunito"/>
              </a:rPr>
              <a:t>Dr. P.D Patil</a:t>
            </a:r>
            <a:endParaRPr b="1" sz="2000">
              <a:solidFill>
                <a:schemeClr val="lt1"/>
              </a:solidFill>
              <a:latin typeface="Nunito"/>
              <a:ea typeface="Nunito"/>
              <a:cs typeface="Nunito"/>
              <a:sym typeface="Nunito"/>
            </a:endParaRPr>
          </a:p>
          <a:p>
            <a:pPr indent="0" lvl="0" marL="0" rtl="0" algn="l">
              <a:spcBef>
                <a:spcPts val="0"/>
              </a:spcBef>
              <a:spcAft>
                <a:spcPts val="0"/>
              </a:spcAft>
              <a:buNone/>
            </a:pPr>
            <a:r>
              <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05675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Input Image</a:t>
            </a:r>
            <a:endParaRPr/>
          </a:p>
        </p:txBody>
      </p:sp>
      <p:pic>
        <p:nvPicPr>
          <p:cNvPr id="344" name="Google Shape;344;p22"/>
          <p:cNvPicPr preferRelativeResize="0"/>
          <p:nvPr/>
        </p:nvPicPr>
        <p:blipFill>
          <a:blip r:embed="rId3">
            <a:alphaModFix/>
          </a:blip>
          <a:stretch>
            <a:fillRect/>
          </a:stretch>
        </p:blipFill>
        <p:spPr>
          <a:xfrm>
            <a:off x="2371512" y="1405875"/>
            <a:ext cx="4400975" cy="3393599"/>
          </a:xfrm>
          <a:prstGeom prst="rect">
            <a:avLst/>
          </a:prstGeom>
          <a:noFill/>
          <a:ln>
            <a:noFill/>
          </a:ln>
          <a:effectLst>
            <a:outerShdw blurRad="57150" rotWithShape="0" algn="bl" dir="16980000" dist="19050">
              <a:srgbClr val="000000">
                <a:alpha val="44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05675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Detected</a:t>
            </a:r>
            <a:r>
              <a:rPr lang="en"/>
              <a:t> text</a:t>
            </a:r>
            <a:endParaRPr/>
          </a:p>
        </p:txBody>
      </p:sp>
      <p:pic>
        <p:nvPicPr>
          <p:cNvPr id="350" name="Google Shape;350;p23"/>
          <p:cNvPicPr preferRelativeResize="0"/>
          <p:nvPr/>
        </p:nvPicPr>
        <p:blipFill rotWithShape="1">
          <a:blip r:embed="rId3">
            <a:alphaModFix/>
          </a:blip>
          <a:srcRect b="35504" l="0" r="55054" t="0"/>
          <a:stretch/>
        </p:blipFill>
        <p:spPr>
          <a:xfrm>
            <a:off x="2376375" y="1309825"/>
            <a:ext cx="4391249" cy="35427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05675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Extracted</a:t>
            </a:r>
            <a:r>
              <a:rPr lang="en"/>
              <a:t> text</a:t>
            </a:r>
            <a:endParaRPr/>
          </a:p>
        </p:txBody>
      </p:sp>
      <p:pic>
        <p:nvPicPr>
          <p:cNvPr id="356" name="Google Shape;356;p24"/>
          <p:cNvPicPr preferRelativeResize="0"/>
          <p:nvPr/>
        </p:nvPicPr>
        <p:blipFill>
          <a:blip r:embed="rId3">
            <a:alphaModFix/>
          </a:blip>
          <a:stretch>
            <a:fillRect/>
          </a:stretch>
        </p:blipFill>
        <p:spPr>
          <a:xfrm>
            <a:off x="140175" y="1434800"/>
            <a:ext cx="8863650" cy="1706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05675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Audio file of the text named ‘sound.mp3’</a:t>
            </a:r>
            <a:endParaRPr/>
          </a:p>
        </p:txBody>
      </p:sp>
      <p:pic>
        <p:nvPicPr>
          <p:cNvPr id="362" name="Google Shape;362;p25"/>
          <p:cNvPicPr preferRelativeResize="0"/>
          <p:nvPr/>
        </p:nvPicPr>
        <p:blipFill>
          <a:blip r:embed="rId3">
            <a:alphaModFix/>
          </a:blip>
          <a:stretch>
            <a:fillRect/>
          </a:stretch>
        </p:blipFill>
        <p:spPr>
          <a:xfrm>
            <a:off x="2271102" y="1722875"/>
            <a:ext cx="4601797" cy="1697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6374"/>
                </a:solidFill>
              </a:rPr>
              <a:t>Social Aspect of Project:</a:t>
            </a:r>
            <a:endParaRPr>
              <a:solidFill>
                <a:srgbClr val="0B6374"/>
              </a:solidFill>
            </a:endParaRPr>
          </a:p>
        </p:txBody>
      </p:sp>
      <p:sp>
        <p:nvSpPr>
          <p:cNvPr id="368" name="Google Shape;368;p26"/>
          <p:cNvSpPr txBox="1"/>
          <p:nvPr/>
        </p:nvSpPr>
        <p:spPr>
          <a:xfrm>
            <a:off x="621750" y="1261850"/>
            <a:ext cx="7900500" cy="496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50">
                <a:highlight>
                  <a:srgbClr val="FFFFFF"/>
                </a:highlight>
                <a:latin typeface="Nunito"/>
                <a:ea typeface="Nunito"/>
                <a:cs typeface="Nunito"/>
                <a:sym typeface="Nunito"/>
              </a:rPr>
              <a:t>Image to text using OCR is applicable to many types of businesses. There are many practical, commercial uses for OCR technology, from data entry and automatic recognition, to the conversion of handwritten data</a:t>
            </a:r>
            <a:endParaRPr sz="2050">
              <a:highlight>
                <a:srgbClr val="FFFFFF"/>
              </a:highlight>
              <a:latin typeface="Nunito"/>
              <a:ea typeface="Nunito"/>
              <a:cs typeface="Nunito"/>
              <a:sym typeface="Nunito"/>
            </a:endParaRPr>
          </a:p>
          <a:p>
            <a:pPr indent="0" lvl="0" marL="0" rtl="0" algn="l">
              <a:spcBef>
                <a:spcPts val="0"/>
              </a:spcBef>
              <a:spcAft>
                <a:spcPts val="0"/>
              </a:spcAft>
              <a:buNone/>
            </a:pPr>
            <a:r>
              <a:rPr lang="en" sz="2050">
                <a:highlight>
                  <a:srgbClr val="FFFFFF"/>
                </a:highlight>
                <a:latin typeface="Nunito"/>
                <a:ea typeface="Nunito"/>
                <a:cs typeface="Nunito"/>
                <a:sym typeface="Nunito"/>
              </a:rPr>
              <a:t>Ocr can hence be used in:</a:t>
            </a:r>
            <a:endParaRPr sz="2050">
              <a:highlight>
                <a:srgbClr val="FFFFFF"/>
              </a:highlight>
              <a:latin typeface="Nunito"/>
              <a:ea typeface="Nunito"/>
              <a:cs typeface="Nunito"/>
              <a:sym typeface="Nunito"/>
            </a:endParaRPr>
          </a:p>
          <a:p>
            <a:pPr indent="0" lvl="0" marL="0" rtl="0" algn="l">
              <a:lnSpc>
                <a:spcPct val="141666"/>
              </a:lnSpc>
              <a:spcBef>
                <a:spcPts val="0"/>
              </a:spcBef>
              <a:spcAft>
                <a:spcPts val="0"/>
              </a:spcAft>
              <a:buNone/>
            </a:pPr>
            <a:r>
              <a:rPr b="1" lang="en" sz="2000">
                <a:highlight>
                  <a:srgbClr val="FFFFFF"/>
                </a:highlight>
                <a:latin typeface="Nunito"/>
                <a:ea typeface="Nunito"/>
                <a:cs typeface="Nunito"/>
                <a:sym typeface="Nunito"/>
              </a:rPr>
              <a:t>Banking</a:t>
            </a:r>
            <a:endParaRPr b="1" sz="2000">
              <a:highlight>
                <a:srgbClr val="FFFFFF"/>
              </a:highlight>
              <a:latin typeface="Nunito"/>
              <a:ea typeface="Nunito"/>
              <a:cs typeface="Nunito"/>
              <a:sym typeface="Nunito"/>
            </a:endParaRPr>
          </a:p>
          <a:p>
            <a:pPr indent="0" lvl="0" marL="0" rtl="0" algn="l">
              <a:lnSpc>
                <a:spcPct val="141666"/>
              </a:lnSpc>
              <a:spcBef>
                <a:spcPts val="0"/>
              </a:spcBef>
              <a:spcAft>
                <a:spcPts val="0"/>
              </a:spcAft>
              <a:buNone/>
            </a:pPr>
            <a:r>
              <a:rPr b="1" lang="en" sz="2000">
                <a:highlight>
                  <a:srgbClr val="FFFFFF"/>
                </a:highlight>
                <a:latin typeface="Nunito"/>
                <a:ea typeface="Nunito"/>
                <a:cs typeface="Nunito"/>
                <a:sym typeface="Nunito"/>
              </a:rPr>
              <a:t>Educational Institutes</a:t>
            </a:r>
            <a:endParaRPr b="1" sz="2000">
              <a:highlight>
                <a:srgbClr val="FFFFFF"/>
              </a:highlight>
              <a:latin typeface="Nunito"/>
              <a:ea typeface="Nunito"/>
              <a:cs typeface="Nunito"/>
              <a:sym typeface="Nunito"/>
            </a:endParaRPr>
          </a:p>
          <a:p>
            <a:pPr indent="0" lvl="0" marL="0" rtl="0" algn="l">
              <a:lnSpc>
                <a:spcPct val="141666"/>
              </a:lnSpc>
              <a:spcBef>
                <a:spcPts val="0"/>
              </a:spcBef>
              <a:spcAft>
                <a:spcPts val="0"/>
              </a:spcAft>
              <a:buNone/>
            </a:pPr>
            <a:r>
              <a:rPr b="1" lang="en" sz="2000">
                <a:highlight>
                  <a:srgbClr val="FFFFFF"/>
                </a:highlight>
                <a:latin typeface="Nunito"/>
                <a:ea typeface="Nunito"/>
                <a:cs typeface="Nunito"/>
                <a:sym typeface="Nunito"/>
              </a:rPr>
              <a:t>Healthcare</a:t>
            </a:r>
            <a:endParaRPr b="1" sz="2000">
              <a:highlight>
                <a:srgbClr val="FFFFFF"/>
              </a:highlight>
              <a:latin typeface="Nunito"/>
              <a:ea typeface="Nunito"/>
              <a:cs typeface="Nunito"/>
              <a:sym typeface="Nunito"/>
            </a:endParaRPr>
          </a:p>
          <a:p>
            <a:pPr indent="0" lvl="0" marL="0" rtl="0" algn="l">
              <a:lnSpc>
                <a:spcPct val="141666"/>
              </a:lnSpc>
              <a:spcBef>
                <a:spcPts val="0"/>
              </a:spcBef>
              <a:spcAft>
                <a:spcPts val="0"/>
              </a:spcAft>
              <a:buNone/>
            </a:pPr>
            <a:r>
              <a:rPr b="1" lang="en" sz="2000">
                <a:highlight>
                  <a:srgbClr val="FFFFFF"/>
                </a:highlight>
                <a:latin typeface="Nunito"/>
                <a:ea typeface="Nunito"/>
                <a:cs typeface="Nunito"/>
                <a:sym typeface="Nunito"/>
              </a:rPr>
              <a:t>Tourism and Hospitality</a:t>
            </a:r>
            <a:endParaRPr b="1" sz="2000">
              <a:highlight>
                <a:srgbClr val="FFFFFF"/>
              </a:highlight>
              <a:latin typeface="Nunito"/>
              <a:ea typeface="Nunito"/>
              <a:cs typeface="Nunito"/>
              <a:sym typeface="Nunito"/>
            </a:endParaRPr>
          </a:p>
          <a:p>
            <a:pPr indent="0" lvl="0" marL="0" rtl="0" algn="l">
              <a:lnSpc>
                <a:spcPct val="141666"/>
              </a:lnSpc>
              <a:spcBef>
                <a:spcPts val="0"/>
              </a:spcBef>
              <a:spcAft>
                <a:spcPts val="0"/>
              </a:spcAft>
              <a:buNone/>
            </a:pPr>
            <a:r>
              <a:rPr b="1" lang="en" sz="2000">
                <a:highlight>
                  <a:srgbClr val="FFFFFF"/>
                </a:highlight>
                <a:latin typeface="Nunito"/>
                <a:ea typeface="Nunito"/>
                <a:cs typeface="Nunito"/>
                <a:sym typeface="Nunito"/>
              </a:rPr>
              <a:t>Retail</a:t>
            </a:r>
            <a:endParaRPr b="1" sz="2000">
              <a:highlight>
                <a:srgbClr val="FFFFFF"/>
              </a:highlight>
              <a:latin typeface="Nunito"/>
              <a:ea typeface="Nunito"/>
              <a:cs typeface="Nunito"/>
              <a:sym typeface="Nunito"/>
            </a:endParaRPr>
          </a:p>
          <a:p>
            <a:pPr indent="0" lvl="0" marL="0" rtl="0" algn="l">
              <a:lnSpc>
                <a:spcPct val="141666"/>
              </a:lnSpc>
              <a:spcBef>
                <a:spcPts val="0"/>
              </a:spcBef>
              <a:spcAft>
                <a:spcPts val="0"/>
              </a:spcAft>
              <a:buNone/>
            </a:pPr>
            <a:r>
              <a:t/>
            </a:r>
            <a:endParaRPr b="1" sz="1800">
              <a:highlight>
                <a:srgbClr val="FFFFFF"/>
              </a:highlight>
              <a:latin typeface="Nunito"/>
              <a:ea typeface="Nunito"/>
              <a:cs typeface="Nunito"/>
              <a:sym typeface="Nunito"/>
            </a:endParaRPr>
          </a:p>
          <a:p>
            <a:pPr indent="0" lvl="0" marL="0" rtl="0" algn="l">
              <a:spcBef>
                <a:spcPts val="0"/>
              </a:spcBef>
              <a:spcAft>
                <a:spcPts val="0"/>
              </a:spcAft>
              <a:buNone/>
            </a:pPr>
            <a:r>
              <a:t/>
            </a:r>
            <a:endParaRPr sz="2050">
              <a:highlight>
                <a:srgbClr val="FFFFFF"/>
              </a:highlight>
              <a:latin typeface="Nunito"/>
              <a:ea typeface="Nunito"/>
              <a:cs typeface="Nunito"/>
              <a:sym typeface="Nunito"/>
            </a:endParaRPr>
          </a:p>
          <a:p>
            <a:pPr indent="0" lvl="0" marL="0" rtl="0" algn="l">
              <a:spcBef>
                <a:spcPts val="0"/>
              </a:spcBef>
              <a:spcAft>
                <a:spcPts val="0"/>
              </a:spcAft>
              <a:buNone/>
            </a:pPr>
            <a:r>
              <a:t/>
            </a:r>
            <a:endParaRPr sz="2050">
              <a:highlight>
                <a:srgbClr val="FFFFFF"/>
              </a:highlight>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6374"/>
                </a:solidFill>
              </a:rPr>
              <a:t>Social Aspect of Project:</a:t>
            </a:r>
            <a:endParaRPr>
              <a:solidFill>
                <a:srgbClr val="0B6374"/>
              </a:solidFill>
            </a:endParaRPr>
          </a:p>
        </p:txBody>
      </p:sp>
      <p:sp>
        <p:nvSpPr>
          <p:cNvPr id="374" name="Google Shape;374;p27"/>
          <p:cNvSpPr txBox="1"/>
          <p:nvPr/>
        </p:nvSpPr>
        <p:spPr>
          <a:xfrm>
            <a:off x="621750" y="1303025"/>
            <a:ext cx="8142900" cy="4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202124"/>
                </a:solidFill>
                <a:highlight>
                  <a:srgbClr val="FFFFFF"/>
                </a:highlight>
                <a:latin typeface="Nunito"/>
                <a:ea typeface="Nunito"/>
                <a:cs typeface="Nunito"/>
                <a:sym typeface="Nunito"/>
              </a:rPr>
              <a:t>Text-to-Speech makes it easier in general for all people to access online content on mobile devices, increases citizen engagement and strengthens corporate social responsibility by ensuring that information is available in both written and audio format.</a:t>
            </a:r>
            <a:endParaRPr sz="2000">
              <a:solidFill>
                <a:srgbClr val="202124"/>
              </a:solidFill>
              <a:highlight>
                <a:srgbClr val="FFFFFF"/>
              </a:highlight>
              <a:latin typeface="Nunito"/>
              <a:ea typeface="Nunito"/>
              <a:cs typeface="Nunito"/>
              <a:sym typeface="Nunito"/>
            </a:endParaRPr>
          </a:p>
          <a:p>
            <a:pPr indent="0" lvl="0" marL="0" rtl="0" algn="l">
              <a:spcBef>
                <a:spcPts val="0"/>
              </a:spcBef>
              <a:spcAft>
                <a:spcPts val="0"/>
              </a:spcAft>
              <a:buNone/>
            </a:pPr>
            <a:r>
              <a:rPr lang="en" sz="2000">
                <a:solidFill>
                  <a:srgbClr val="202124"/>
                </a:solidFill>
                <a:highlight>
                  <a:srgbClr val="FFFFFF"/>
                </a:highlight>
                <a:latin typeface="Nunito"/>
                <a:ea typeface="Nunito"/>
                <a:cs typeface="Nunito"/>
                <a:sym typeface="Nunito"/>
              </a:rPr>
              <a:t>Advantages:</a:t>
            </a:r>
            <a:endParaRPr sz="2000">
              <a:solidFill>
                <a:srgbClr val="202124"/>
              </a:solidFill>
              <a:highlight>
                <a:srgbClr val="FFFFFF"/>
              </a:highlight>
              <a:latin typeface="Nunito"/>
              <a:ea typeface="Nunito"/>
              <a:cs typeface="Nunito"/>
              <a:sym typeface="Nunito"/>
            </a:endParaRPr>
          </a:p>
          <a:p>
            <a:pPr indent="-355600" lvl="0" marL="457200" rtl="0" algn="l">
              <a:spcBef>
                <a:spcPts val="0"/>
              </a:spcBef>
              <a:spcAft>
                <a:spcPts val="0"/>
              </a:spcAft>
              <a:buClr>
                <a:srgbClr val="202124"/>
              </a:buClr>
              <a:buSzPts val="2000"/>
              <a:buFont typeface="Nunito"/>
              <a:buChar char="●"/>
            </a:pPr>
            <a:r>
              <a:rPr lang="en" sz="2000">
                <a:solidFill>
                  <a:srgbClr val="202124"/>
                </a:solidFill>
                <a:highlight>
                  <a:srgbClr val="FFFFFF"/>
                </a:highlight>
                <a:latin typeface="Nunito"/>
                <a:ea typeface="Nunito"/>
                <a:cs typeface="Nunito"/>
                <a:sym typeface="Nunito"/>
              </a:rPr>
              <a:t>The system is helpful for persons having learning disabilities or people who prefer to listen rather than read.</a:t>
            </a:r>
            <a:endParaRPr sz="2000">
              <a:solidFill>
                <a:srgbClr val="202124"/>
              </a:solidFill>
              <a:highlight>
                <a:srgbClr val="FFFFFF"/>
              </a:highlight>
              <a:latin typeface="Nunito"/>
              <a:ea typeface="Nunito"/>
              <a:cs typeface="Nunito"/>
              <a:sym typeface="Nunito"/>
            </a:endParaRPr>
          </a:p>
          <a:p>
            <a:pPr indent="-355600" lvl="0" marL="457200" rtl="0" algn="l">
              <a:spcBef>
                <a:spcPts val="0"/>
              </a:spcBef>
              <a:spcAft>
                <a:spcPts val="0"/>
              </a:spcAft>
              <a:buClr>
                <a:srgbClr val="202124"/>
              </a:buClr>
              <a:buSzPts val="2000"/>
              <a:buFont typeface="Nunito"/>
              <a:buChar char="●"/>
            </a:pPr>
            <a:r>
              <a:rPr lang="en" sz="2000">
                <a:solidFill>
                  <a:srgbClr val="202124"/>
                </a:solidFill>
                <a:highlight>
                  <a:srgbClr val="FFFFFF"/>
                </a:highlight>
                <a:latin typeface="Nunito"/>
                <a:ea typeface="Nunito"/>
                <a:cs typeface="Nunito"/>
                <a:sym typeface="Nunito"/>
              </a:rPr>
              <a:t>Prevents eye from strain, and user can sit and listen comfortably.</a:t>
            </a:r>
            <a:endParaRPr sz="2000">
              <a:solidFill>
                <a:srgbClr val="202124"/>
              </a:solidFill>
              <a:highlight>
                <a:srgbClr val="FFFFFF"/>
              </a:highlight>
              <a:latin typeface="Nunito"/>
              <a:ea typeface="Nunito"/>
              <a:cs typeface="Nunito"/>
              <a:sym typeface="Nunito"/>
            </a:endParaRPr>
          </a:p>
          <a:p>
            <a:pPr indent="-355600" lvl="0" marL="457200" rtl="0" algn="l">
              <a:spcBef>
                <a:spcPts val="0"/>
              </a:spcBef>
              <a:spcAft>
                <a:spcPts val="0"/>
              </a:spcAft>
              <a:buClr>
                <a:srgbClr val="202124"/>
              </a:buClr>
              <a:buSzPts val="2000"/>
              <a:buFont typeface="Nunito"/>
              <a:buChar char="●"/>
            </a:pPr>
            <a:r>
              <a:rPr lang="en" sz="2000">
                <a:solidFill>
                  <a:srgbClr val="202124"/>
                </a:solidFill>
                <a:highlight>
                  <a:srgbClr val="FFFFFF"/>
                </a:highlight>
                <a:latin typeface="Nunito"/>
                <a:ea typeface="Nunito"/>
                <a:cs typeface="Nunito"/>
                <a:sym typeface="Nunito"/>
              </a:rPr>
              <a:t>Saves time especially while driving, exercising.</a:t>
            </a:r>
            <a:endParaRPr sz="2000">
              <a:solidFill>
                <a:srgbClr val="202124"/>
              </a:solidFill>
              <a:highlight>
                <a:srgbClr val="FFFFFF"/>
              </a:highlight>
              <a:latin typeface="Nunito"/>
              <a:ea typeface="Nunito"/>
              <a:cs typeface="Nunito"/>
              <a:sym typeface="Nunito"/>
            </a:endParaRPr>
          </a:p>
          <a:p>
            <a:pPr indent="-355600" lvl="0" marL="457200" rtl="0" algn="l">
              <a:spcBef>
                <a:spcPts val="0"/>
              </a:spcBef>
              <a:spcAft>
                <a:spcPts val="0"/>
              </a:spcAft>
              <a:buClr>
                <a:srgbClr val="202124"/>
              </a:buClr>
              <a:buSzPts val="2000"/>
              <a:buFont typeface="Nunito"/>
              <a:buChar char="●"/>
            </a:pPr>
            <a:r>
              <a:rPr lang="en" sz="2000">
                <a:solidFill>
                  <a:srgbClr val="202124"/>
                </a:solidFill>
                <a:highlight>
                  <a:srgbClr val="FFFFFF"/>
                </a:highlight>
                <a:latin typeface="Nunito"/>
                <a:ea typeface="Nunito"/>
                <a:cs typeface="Nunito"/>
                <a:sym typeface="Nunito"/>
              </a:rPr>
              <a:t>Easy to use.</a:t>
            </a:r>
            <a:endParaRPr sz="2000">
              <a:solidFill>
                <a:srgbClr val="202124"/>
              </a:solidFill>
              <a:highlight>
                <a:srgbClr val="FFFFFF"/>
              </a:highlight>
              <a:latin typeface="Nunito"/>
              <a:ea typeface="Nunito"/>
              <a:cs typeface="Nunito"/>
              <a:sym typeface="Nunito"/>
            </a:endParaRPr>
          </a:p>
          <a:p>
            <a:pPr indent="-355600" lvl="0" marL="457200" rtl="0" algn="l">
              <a:spcBef>
                <a:spcPts val="0"/>
              </a:spcBef>
              <a:spcAft>
                <a:spcPts val="0"/>
              </a:spcAft>
              <a:buClr>
                <a:srgbClr val="202124"/>
              </a:buClr>
              <a:buSzPts val="2000"/>
              <a:buFont typeface="Nunito"/>
              <a:buChar char="●"/>
            </a:pPr>
            <a:r>
              <a:rPr lang="en" sz="2000">
                <a:solidFill>
                  <a:srgbClr val="202124"/>
                </a:solidFill>
                <a:highlight>
                  <a:srgbClr val="FFFFFF"/>
                </a:highlight>
                <a:latin typeface="Nunito"/>
                <a:ea typeface="Nunito"/>
                <a:cs typeface="Nunito"/>
                <a:sym typeface="Nunito"/>
              </a:rPr>
              <a:t>Help improving spelling, reading, writing skills.</a:t>
            </a:r>
            <a:endParaRPr sz="2000">
              <a:solidFill>
                <a:srgbClr val="202124"/>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2000">
              <a:solidFill>
                <a:srgbClr val="202124"/>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2050">
              <a:highlight>
                <a:srgbClr val="FFFFFF"/>
              </a:highlight>
              <a:latin typeface="Nunito"/>
              <a:ea typeface="Nunito"/>
              <a:cs typeface="Nunito"/>
              <a:sym typeface="Nunito"/>
            </a:endParaRPr>
          </a:p>
          <a:p>
            <a:pPr indent="0" lvl="0" marL="0" rtl="0" algn="l">
              <a:spcBef>
                <a:spcPts val="0"/>
              </a:spcBef>
              <a:spcAft>
                <a:spcPts val="0"/>
              </a:spcAft>
              <a:buNone/>
            </a:pPr>
            <a:r>
              <a:t/>
            </a:r>
            <a:endParaRPr sz="2050">
              <a:highlight>
                <a:srgbClr val="FFFFFF"/>
              </a:highlight>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nvSpPr>
        <p:spPr>
          <a:xfrm>
            <a:off x="889650" y="1092025"/>
            <a:ext cx="7364700" cy="1224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2600">
                <a:solidFill>
                  <a:srgbClr val="0B6374"/>
                </a:solidFill>
                <a:latin typeface="Courier New"/>
                <a:ea typeface="Courier New"/>
                <a:cs typeface="Courier New"/>
                <a:sym typeface="Courier New"/>
              </a:rPr>
              <a:t>IMAGE TO A TEXT AND SPEECH CONVERTER </a:t>
            </a:r>
            <a:endParaRPr b="1" sz="2600">
              <a:solidFill>
                <a:srgbClr val="0B6374"/>
              </a:solidFill>
              <a:latin typeface="Courier New"/>
              <a:ea typeface="Courier New"/>
              <a:cs typeface="Courier New"/>
              <a:sym typeface="Courier New"/>
            </a:endParaRPr>
          </a:p>
        </p:txBody>
      </p:sp>
      <p:pic>
        <p:nvPicPr>
          <p:cNvPr id="285" name="Google Shape;285;p14"/>
          <p:cNvPicPr preferRelativeResize="0"/>
          <p:nvPr/>
        </p:nvPicPr>
        <p:blipFill>
          <a:blip r:embed="rId3">
            <a:alphaModFix/>
          </a:blip>
          <a:stretch>
            <a:fillRect/>
          </a:stretch>
        </p:blipFill>
        <p:spPr>
          <a:xfrm>
            <a:off x="1784125" y="2316625"/>
            <a:ext cx="3306542" cy="1983925"/>
          </a:xfrm>
          <a:prstGeom prst="rect">
            <a:avLst/>
          </a:prstGeom>
          <a:noFill/>
          <a:ln>
            <a:noFill/>
          </a:ln>
        </p:spPr>
      </p:pic>
      <p:sp>
        <p:nvSpPr>
          <p:cNvPr id="286" name="Google Shape;286;p14"/>
          <p:cNvSpPr/>
          <p:nvPr/>
        </p:nvSpPr>
        <p:spPr>
          <a:xfrm>
            <a:off x="5159600" y="3089113"/>
            <a:ext cx="724500" cy="438900"/>
          </a:xfrm>
          <a:prstGeom prst="rightArrow">
            <a:avLst>
              <a:gd fmla="val 50000" name="adj1"/>
              <a:gd fmla="val 50000" name="adj2"/>
            </a:avLst>
          </a:prstGeom>
          <a:solidFill>
            <a:srgbClr val="F1C232"/>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14"/>
          <p:cNvPicPr preferRelativeResize="0"/>
          <p:nvPr/>
        </p:nvPicPr>
        <p:blipFill>
          <a:blip r:embed="rId4">
            <a:alphaModFix/>
          </a:blip>
          <a:stretch>
            <a:fillRect/>
          </a:stretch>
        </p:blipFill>
        <p:spPr>
          <a:xfrm>
            <a:off x="6007900" y="2750175"/>
            <a:ext cx="828550" cy="111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056750" y="447700"/>
            <a:ext cx="7030500" cy="6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Introduction</a:t>
            </a:r>
            <a:endParaRPr sz="3300"/>
          </a:p>
        </p:txBody>
      </p:sp>
      <p:sp>
        <p:nvSpPr>
          <p:cNvPr id="293" name="Google Shape;293;p15"/>
          <p:cNvSpPr txBox="1"/>
          <p:nvPr>
            <p:ph idx="1" type="body"/>
          </p:nvPr>
        </p:nvSpPr>
        <p:spPr>
          <a:xfrm>
            <a:off x="454800" y="1234500"/>
            <a:ext cx="4021200" cy="390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000">
                <a:solidFill>
                  <a:srgbClr val="0B6374"/>
                </a:solidFill>
              </a:rPr>
              <a:t>Image to text: </a:t>
            </a:r>
            <a:endParaRPr b="1" sz="2000">
              <a:solidFill>
                <a:srgbClr val="0B6374"/>
              </a:solidFill>
            </a:endParaRPr>
          </a:p>
          <a:p>
            <a:pPr indent="0" lvl="0" marL="0" rtl="0" algn="l">
              <a:spcBef>
                <a:spcPts val="1200"/>
              </a:spcBef>
              <a:spcAft>
                <a:spcPts val="1200"/>
              </a:spcAft>
              <a:buNone/>
            </a:pPr>
            <a:r>
              <a:rPr lang="en" sz="2216"/>
              <a:t>People deal with chunks of information daily. Much data nowadays is sent in the form of images or scanned documents. Many situations require editing of data sent in the form of images. Thus, we need tools to convert these documents into editable forms. </a:t>
            </a:r>
            <a:r>
              <a:rPr lang="en" sz="2216" u="sng"/>
              <a:t>Optical character recognition</a:t>
            </a:r>
            <a:r>
              <a:rPr lang="en" sz="2216"/>
              <a:t> is one of the popular techniques used for this purpose</a:t>
            </a:r>
            <a:endParaRPr sz="2216"/>
          </a:p>
        </p:txBody>
      </p:sp>
      <p:sp>
        <p:nvSpPr>
          <p:cNvPr id="294" name="Google Shape;294;p15"/>
          <p:cNvSpPr txBox="1"/>
          <p:nvPr/>
        </p:nvSpPr>
        <p:spPr>
          <a:xfrm>
            <a:off x="1863300" y="565600"/>
            <a:ext cx="59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95" name="Google Shape;295;p15"/>
          <p:cNvPicPr preferRelativeResize="0"/>
          <p:nvPr/>
        </p:nvPicPr>
        <p:blipFill>
          <a:blip r:embed="rId3">
            <a:alphaModFix/>
          </a:blip>
          <a:stretch>
            <a:fillRect/>
          </a:stretch>
        </p:blipFill>
        <p:spPr>
          <a:xfrm>
            <a:off x="6777150" y="1083700"/>
            <a:ext cx="2143125" cy="2143125"/>
          </a:xfrm>
          <a:prstGeom prst="rect">
            <a:avLst/>
          </a:prstGeom>
          <a:noFill/>
          <a:ln>
            <a:noFill/>
          </a:ln>
        </p:spPr>
      </p:pic>
      <p:pic>
        <p:nvPicPr>
          <p:cNvPr id="296" name="Google Shape;296;p15"/>
          <p:cNvPicPr preferRelativeResize="0"/>
          <p:nvPr/>
        </p:nvPicPr>
        <p:blipFill>
          <a:blip r:embed="rId4">
            <a:alphaModFix/>
          </a:blip>
          <a:stretch>
            <a:fillRect/>
          </a:stretch>
        </p:blipFill>
        <p:spPr>
          <a:xfrm>
            <a:off x="5062775" y="2772275"/>
            <a:ext cx="1959750" cy="1959750"/>
          </a:xfrm>
          <a:prstGeom prst="rect">
            <a:avLst/>
          </a:prstGeom>
          <a:noFill/>
          <a:ln>
            <a:noFill/>
          </a:ln>
        </p:spPr>
      </p:pic>
      <p:pic>
        <p:nvPicPr>
          <p:cNvPr id="297" name="Google Shape;297;p15"/>
          <p:cNvPicPr preferRelativeResize="0"/>
          <p:nvPr/>
        </p:nvPicPr>
        <p:blipFill>
          <a:blip r:embed="rId5">
            <a:alphaModFix/>
          </a:blip>
          <a:stretch>
            <a:fillRect/>
          </a:stretch>
        </p:blipFill>
        <p:spPr>
          <a:xfrm>
            <a:off x="4773300" y="1122750"/>
            <a:ext cx="1876800" cy="149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txBox="1"/>
          <p:nvPr>
            <p:ph type="title"/>
          </p:nvPr>
        </p:nvSpPr>
        <p:spPr>
          <a:xfrm>
            <a:off x="1056750" y="447700"/>
            <a:ext cx="7030500" cy="6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Introduction</a:t>
            </a:r>
            <a:endParaRPr sz="3300"/>
          </a:p>
        </p:txBody>
      </p:sp>
      <p:sp>
        <p:nvSpPr>
          <p:cNvPr id="303" name="Google Shape;303;p16"/>
          <p:cNvSpPr txBox="1"/>
          <p:nvPr>
            <p:ph idx="1" type="body"/>
          </p:nvPr>
        </p:nvSpPr>
        <p:spPr>
          <a:xfrm>
            <a:off x="546350" y="1220725"/>
            <a:ext cx="3705600" cy="3593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000">
                <a:solidFill>
                  <a:srgbClr val="0B6374"/>
                </a:solidFill>
              </a:rPr>
              <a:t>Text to speech:</a:t>
            </a:r>
            <a:endParaRPr b="1" sz="2000">
              <a:solidFill>
                <a:srgbClr val="0B6374"/>
              </a:solidFill>
            </a:endParaRPr>
          </a:p>
          <a:p>
            <a:pPr indent="0" lvl="0" marL="0" rtl="0" algn="l">
              <a:spcBef>
                <a:spcPts val="1200"/>
              </a:spcBef>
              <a:spcAft>
                <a:spcPts val="0"/>
              </a:spcAft>
              <a:buNone/>
            </a:pPr>
            <a:r>
              <a:rPr lang="en" sz="2000"/>
              <a:t>T</a:t>
            </a:r>
            <a:r>
              <a:rPr lang="en" sz="2000"/>
              <a:t>he extracted text can be converted into audio for easier usage, which will save time of reading the document and increases user engagement since the document is available in both text and audio.</a:t>
            </a:r>
            <a:endParaRPr sz="2000"/>
          </a:p>
          <a:p>
            <a:pPr indent="0" lvl="0" marL="0" rtl="0" algn="l">
              <a:spcBef>
                <a:spcPts val="1200"/>
              </a:spcBef>
              <a:spcAft>
                <a:spcPts val="1200"/>
              </a:spcAft>
              <a:buNone/>
            </a:pPr>
            <a:r>
              <a:rPr lang="en" sz="2000" u="sng"/>
              <a:t>TTS (text-to-speech)</a:t>
            </a:r>
            <a:r>
              <a:rPr lang="en" sz="2000"/>
              <a:t> software used for this purpose.</a:t>
            </a:r>
            <a:endParaRPr sz="2000"/>
          </a:p>
        </p:txBody>
      </p:sp>
      <p:sp>
        <p:nvSpPr>
          <p:cNvPr id="304" name="Google Shape;304;p16"/>
          <p:cNvSpPr txBox="1"/>
          <p:nvPr/>
        </p:nvSpPr>
        <p:spPr>
          <a:xfrm>
            <a:off x="1863300" y="565600"/>
            <a:ext cx="59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05" name="Google Shape;305;p16"/>
          <p:cNvPicPr preferRelativeResize="0"/>
          <p:nvPr/>
        </p:nvPicPr>
        <p:blipFill rotWithShape="1">
          <a:blip r:embed="rId3">
            <a:alphaModFix/>
          </a:blip>
          <a:srcRect b="30481" l="0" r="0" t="13382"/>
          <a:stretch/>
        </p:blipFill>
        <p:spPr>
          <a:xfrm>
            <a:off x="4637500" y="1392175"/>
            <a:ext cx="4296200" cy="1179575"/>
          </a:xfrm>
          <a:prstGeom prst="rect">
            <a:avLst/>
          </a:prstGeom>
          <a:noFill/>
          <a:ln>
            <a:noFill/>
          </a:ln>
        </p:spPr>
      </p:pic>
      <p:pic>
        <p:nvPicPr>
          <p:cNvPr id="306" name="Google Shape;306;p16"/>
          <p:cNvPicPr preferRelativeResize="0"/>
          <p:nvPr/>
        </p:nvPicPr>
        <p:blipFill>
          <a:blip r:embed="rId4">
            <a:alphaModFix/>
          </a:blip>
          <a:stretch>
            <a:fillRect/>
          </a:stretch>
        </p:blipFill>
        <p:spPr>
          <a:xfrm>
            <a:off x="5710825" y="2724150"/>
            <a:ext cx="2149548" cy="180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156575"/>
            <a:ext cx="7030500" cy="63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6374"/>
                </a:solidFill>
              </a:rPr>
              <a:t>Literature Survey</a:t>
            </a:r>
            <a:endParaRPr>
              <a:solidFill>
                <a:srgbClr val="0B6374"/>
              </a:solidFill>
            </a:endParaRPr>
          </a:p>
        </p:txBody>
      </p:sp>
      <p:sp>
        <p:nvSpPr>
          <p:cNvPr id="312" name="Google Shape;312;p17"/>
          <p:cNvSpPr txBox="1"/>
          <p:nvPr>
            <p:ph idx="1" type="body"/>
          </p:nvPr>
        </p:nvSpPr>
        <p:spPr>
          <a:xfrm>
            <a:off x="1303800" y="794675"/>
            <a:ext cx="7030500" cy="8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700">
                <a:solidFill>
                  <a:srgbClr val="000000"/>
                </a:solidFill>
              </a:rPr>
              <a:t>Text data can be embedded in an image in different font styles, sizes, orientations, colors, and against a complex background, the problem of extracting the candidate text region becomes a challenging one</a:t>
            </a:r>
            <a:r>
              <a:rPr lang="en" sz="1600">
                <a:solidFill>
                  <a:srgbClr val="000000"/>
                </a:solidFill>
              </a:rPr>
              <a:t> </a:t>
            </a:r>
            <a:endParaRPr sz="1600">
              <a:solidFill>
                <a:srgbClr val="000000"/>
              </a:solidFill>
            </a:endParaRPr>
          </a:p>
          <a:p>
            <a:pPr indent="0" lvl="0" marL="0" rtl="0" algn="l">
              <a:spcBef>
                <a:spcPts val="1200"/>
              </a:spcBef>
              <a:spcAft>
                <a:spcPts val="1200"/>
              </a:spcAft>
              <a:buSzPts val="688"/>
              <a:buNone/>
            </a:pPr>
            <a:r>
              <a:t/>
            </a:r>
            <a:endParaRPr sz="698"/>
          </a:p>
        </p:txBody>
      </p:sp>
      <p:sp>
        <p:nvSpPr>
          <p:cNvPr id="313" name="Google Shape;313;p17"/>
          <p:cNvSpPr txBox="1"/>
          <p:nvPr/>
        </p:nvSpPr>
        <p:spPr>
          <a:xfrm>
            <a:off x="179125" y="2080850"/>
            <a:ext cx="5444400" cy="232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latin typeface="Nunito"/>
                <a:ea typeface="Nunito"/>
                <a:cs typeface="Nunito"/>
                <a:sym typeface="Nunito"/>
              </a:rPr>
              <a:t>A Text Information Extraction system receives an input in the form of a still image or a sequence of images.</a:t>
            </a:r>
            <a:endParaRPr sz="1700">
              <a:latin typeface="Nunito"/>
              <a:ea typeface="Nunito"/>
              <a:cs typeface="Nunito"/>
              <a:sym typeface="Nunito"/>
            </a:endParaRPr>
          </a:p>
          <a:p>
            <a:pPr indent="0" lvl="0" marL="0" rtl="0" algn="l">
              <a:lnSpc>
                <a:spcPct val="100000"/>
              </a:lnSpc>
              <a:spcBef>
                <a:spcPts val="0"/>
              </a:spcBef>
              <a:spcAft>
                <a:spcPts val="0"/>
              </a:spcAft>
              <a:buNone/>
            </a:pPr>
            <a:r>
              <a:rPr lang="en" sz="1700">
                <a:latin typeface="Nunito"/>
                <a:ea typeface="Nunito"/>
                <a:cs typeface="Nunito"/>
                <a:sym typeface="Nunito"/>
              </a:rPr>
              <a:t>         </a:t>
            </a:r>
            <a:r>
              <a:rPr b="1" lang="en" sz="1700">
                <a:latin typeface="Nunito"/>
                <a:ea typeface="Nunito"/>
                <a:cs typeface="Nunito"/>
                <a:sym typeface="Nunito"/>
              </a:rPr>
              <a:t>(i)  Detection</a:t>
            </a:r>
            <a:endParaRPr b="1" sz="1700">
              <a:latin typeface="Nunito"/>
              <a:ea typeface="Nunito"/>
              <a:cs typeface="Nunito"/>
              <a:sym typeface="Nunito"/>
            </a:endParaRPr>
          </a:p>
          <a:p>
            <a:pPr indent="0" lvl="0" marL="0" rtl="0" algn="l">
              <a:lnSpc>
                <a:spcPct val="100000"/>
              </a:lnSpc>
              <a:spcBef>
                <a:spcPts val="0"/>
              </a:spcBef>
              <a:spcAft>
                <a:spcPts val="0"/>
              </a:spcAft>
              <a:buNone/>
            </a:pPr>
            <a:r>
              <a:rPr b="1" lang="en" sz="1700">
                <a:latin typeface="Nunito"/>
                <a:ea typeface="Nunito"/>
                <a:cs typeface="Nunito"/>
                <a:sym typeface="Nunito"/>
              </a:rPr>
              <a:t>                  </a:t>
            </a:r>
            <a:r>
              <a:rPr lang="en" sz="1700">
                <a:latin typeface="Nunito"/>
                <a:ea typeface="Nunito"/>
                <a:cs typeface="Nunito"/>
                <a:sym typeface="Nunito"/>
              </a:rPr>
              <a:t>Text detection refers to the determination of the presence of text in a given</a:t>
            </a:r>
            <a:br>
              <a:rPr lang="en" sz="1700">
                <a:latin typeface="Nunito"/>
                <a:ea typeface="Nunito"/>
                <a:cs typeface="Nunito"/>
                <a:sym typeface="Nunito"/>
              </a:rPr>
            </a:br>
            <a:r>
              <a:rPr lang="en" sz="1700">
                <a:latin typeface="Nunito"/>
                <a:ea typeface="Nunito"/>
                <a:cs typeface="Nunito"/>
                <a:sym typeface="Nunito"/>
              </a:rPr>
              <a:t>                  sequence of images. </a:t>
            </a:r>
            <a:endParaRPr sz="1700">
              <a:latin typeface="Nunito"/>
              <a:ea typeface="Nunito"/>
              <a:cs typeface="Nunito"/>
              <a:sym typeface="Nunito"/>
            </a:endParaRPr>
          </a:p>
          <a:p>
            <a:pPr indent="0" lvl="0" marL="0" rtl="0" algn="l">
              <a:lnSpc>
                <a:spcPct val="100000"/>
              </a:lnSpc>
              <a:spcBef>
                <a:spcPts val="0"/>
              </a:spcBef>
              <a:spcAft>
                <a:spcPts val="0"/>
              </a:spcAft>
              <a:buNone/>
            </a:pPr>
            <a:r>
              <a:rPr lang="en" sz="1600">
                <a:latin typeface="Nunito"/>
                <a:ea typeface="Nunito"/>
                <a:cs typeface="Nunito"/>
                <a:sym typeface="Nunito"/>
              </a:rPr>
              <a:t>	</a:t>
            </a:r>
            <a:r>
              <a:rPr b="1" lang="en" sz="1700">
                <a:latin typeface="Nunito"/>
                <a:ea typeface="Nunito"/>
                <a:cs typeface="Nunito"/>
                <a:sym typeface="Nunito"/>
              </a:rPr>
              <a:t>(ii)  Localization</a:t>
            </a:r>
            <a:endParaRPr b="1" sz="1700">
              <a:latin typeface="Nunito"/>
              <a:ea typeface="Nunito"/>
              <a:cs typeface="Nunito"/>
              <a:sym typeface="Nunito"/>
            </a:endParaRPr>
          </a:p>
          <a:p>
            <a:pPr indent="0" lvl="0" marL="0" rtl="0" algn="l">
              <a:lnSpc>
                <a:spcPct val="100000"/>
              </a:lnSpc>
              <a:spcBef>
                <a:spcPts val="0"/>
              </a:spcBef>
              <a:spcAft>
                <a:spcPts val="0"/>
              </a:spcAft>
              <a:buNone/>
            </a:pPr>
            <a:r>
              <a:rPr b="1" lang="en" sz="1700">
                <a:latin typeface="Nunito"/>
                <a:ea typeface="Nunito"/>
                <a:cs typeface="Nunito"/>
                <a:sym typeface="Nunito"/>
              </a:rPr>
              <a:t>    </a:t>
            </a:r>
            <a:r>
              <a:rPr lang="en" sz="1600">
                <a:latin typeface="Nunito"/>
                <a:ea typeface="Nunito"/>
                <a:cs typeface="Nunito"/>
                <a:sym typeface="Nunito"/>
              </a:rPr>
              <a:t>	     </a:t>
            </a:r>
            <a:r>
              <a:rPr lang="en" sz="1700">
                <a:latin typeface="Nunito"/>
                <a:ea typeface="Nunito"/>
                <a:cs typeface="Nunito"/>
                <a:sym typeface="Nunito"/>
              </a:rPr>
              <a:t>Text localization is the process of determining the location of text in the image and generating bounding boxes around the text. </a:t>
            </a:r>
            <a:endParaRPr sz="1700">
              <a:latin typeface="Nunito"/>
              <a:ea typeface="Nunito"/>
              <a:cs typeface="Nunito"/>
              <a:sym typeface="Nunito"/>
            </a:endParaRPr>
          </a:p>
          <a:p>
            <a:pPr indent="0" lvl="0" marL="0" rtl="0" algn="l">
              <a:lnSpc>
                <a:spcPct val="100000"/>
              </a:lnSpc>
              <a:spcBef>
                <a:spcPts val="0"/>
              </a:spcBef>
              <a:spcAft>
                <a:spcPts val="0"/>
              </a:spcAft>
              <a:buNone/>
            </a:pPr>
            <a:r>
              <a:rPr lang="en" sz="1200"/>
              <a:t>  </a:t>
            </a:r>
            <a:endParaRPr sz="1200"/>
          </a:p>
          <a:p>
            <a:pPr indent="0" lvl="0" marL="0" rtl="0" algn="l">
              <a:lnSpc>
                <a:spcPct val="100000"/>
              </a:lnSpc>
              <a:spcBef>
                <a:spcPts val="0"/>
              </a:spcBef>
              <a:spcAft>
                <a:spcPts val="0"/>
              </a:spcAft>
              <a:buNone/>
            </a:pPr>
            <a:r>
              <a:rPr lang="en" sz="1200"/>
              <a:t>  </a:t>
            </a:r>
            <a:endParaRPr>
              <a:latin typeface="Nunito"/>
              <a:ea typeface="Nunito"/>
              <a:cs typeface="Nunito"/>
              <a:sym typeface="Nunito"/>
            </a:endParaRPr>
          </a:p>
        </p:txBody>
      </p:sp>
      <p:pic>
        <p:nvPicPr>
          <p:cNvPr id="314" name="Google Shape;314;p17"/>
          <p:cNvPicPr preferRelativeResize="0"/>
          <p:nvPr/>
        </p:nvPicPr>
        <p:blipFill>
          <a:blip r:embed="rId3">
            <a:alphaModFix/>
          </a:blip>
          <a:stretch>
            <a:fillRect/>
          </a:stretch>
        </p:blipFill>
        <p:spPr>
          <a:xfrm>
            <a:off x="5950625" y="2166313"/>
            <a:ext cx="2974066" cy="193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8"/>
          <p:cNvSpPr txBox="1"/>
          <p:nvPr/>
        </p:nvSpPr>
        <p:spPr>
          <a:xfrm>
            <a:off x="381750" y="207900"/>
            <a:ext cx="8380500" cy="47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i</a:t>
            </a:r>
            <a:r>
              <a:rPr b="1" lang="en" sz="1300">
                <a:latin typeface="Nunito"/>
                <a:ea typeface="Nunito"/>
                <a:cs typeface="Nunito"/>
                <a:sym typeface="Nunito"/>
              </a:rPr>
              <a:t>ii)  Tracking</a:t>
            </a:r>
            <a:endParaRPr b="1"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    </a:t>
            </a:r>
            <a:r>
              <a:rPr lang="en" sz="1200">
                <a:latin typeface="Nunito"/>
                <a:ea typeface="Nunito"/>
                <a:cs typeface="Nunito"/>
                <a:sym typeface="Nunito"/>
              </a:rPr>
              <a:t>  </a:t>
            </a:r>
            <a:r>
              <a:rPr lang="en" sz="1300">
                <a:latin typeface="Nunito"/>
                <a:ea typeface="Nunito"/>
                <a:cs typeface="Nunito"/>
                <a:sym typeface="Nunito"/>
              </a:rPr>
              <a:t>Text tracking is performed to reduce the processing time for text localization and to maintain the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      integrity of position across adjacent frames. </a:t>
            </a:r>
            <a:endParaRPr sz="1300">
              <a:latin typeface="Nunito"/>
              <a:ea typeface="Nunito"/>
              <a:cs typeface="Nunito"/>
              <a:sym typeface="Nunito"/>
            </a:endParaRPr>
          </a:p>
          <a:p>
            <a:pPr indent="0" lvl="0" marL="0" rtl="0" algn="l">
              <a:spcBef>
                <a:spcPts val="0"/>
              </a:spcBef>
              <a:spcAft>
                <a:spcPts val="0"/>
              </a:spcAft>
              <a:buNone/>
            </a:pPr>
            <a:br>
              <a:rPr lang="en" sz="1200">
                <a:latin typeface="Nunito"/>
                <a:ea typeface="Nunito"/>
                <a:cs typeface="Nunito"/>
                <a:sym typeface="Nunito"/>
              </a:rPr>
            </a:br>
            <a:r>
              <a:rPr b="1" lang="en" sz="1300">
                <a:latin typeface="Nunito"/>
                <a:ea typeface="Nunito"/>
                <a:cs typeface="Nunito"/>
                <a:sym typeface="Nunito"/>
              </a:rPr>
              <a:t>(iv) Extraction and Enhancement</a:t>
            </a:r>
            <a:endParaRPr b="1" sz="13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      </a:t>
            </a:r>
            <a:r>
              <a:rPr lang="en" sz="1300">
                <a:latin typeface="Nunito"/>
                <a:ea typeface="Nunito"/>
                <a:cs typeface="Nunito"/>
                <a:sym typeface="Nunito"/>
              </a:rPr>
              <a:t>Although the precise location of text in an image can be indicated by bounding boxes, the text needs                    to be segmented from the background to facilitate its recognition. That means, the extracted text image   has to be converted into a binary image and enhanced before it is fed into an OCR engine. </a:t>
            </a:r>
            <a:endParaRPr sz="13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     </a:t>
            </a:r>
            <a:endParaRPr sz="12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Text extraction is the stage where the text components</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are segmented from the background. Text Enhancement</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 of the extracted text components is required because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the text region</a:t>
            </a:r>
            <a:r>
              <a:rPr lang="en" sz="1200">
                <a:latin typeface="Nunito"/>
                <a:ea typeface="Nunito"/>
                <a:cs typeface="Nunito"/>
                <a:sym typeface="Nunito"/>
              </a:rPr>
              <a:t> </a:t>
            </a:r>
            <a:r>
              <a:rPr lang="en" sz="1300">
                <a:latin typeface="Nunito"/>
                <a:ea typeface="Nunito"/>
                <a:cs typeface="Nunito"/>
                <a:sym typeface="Nunito"/>
              </a:rPr>
              <a:t>usually has low resolution and is horizontal</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 to noise. </a:t>
            </a:r>
            <a:endParaRPr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(v)  Recognition (OCR).</a:t>
            </a:r>
            <a:endParaRPr b="1" sz="13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   </a:t>
            </a:r>
            <a:r>
              <a:rPr lang="en" sz="1300">
                <a:latin typeface="Nunito"/>
                <a:ea typeface="Nunito"/>
                <a:cs typeface="Nunito"/>
                <a:sym typeface="Nunito"/>
              </a:rPr>
              <a:t>Thereafter, the extracted text images can be</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  transformed into plain text using OCR technology. </a:t>
            </a:r>
            <a:endParaRPr sz="1300">
              <a:latin typeface="Nunito"/>
              <a:ea typeface="Nunito"/>
              <a:cs typeface="Nunito"/>
              <a:sym typeface="Nunito"/>
            </a:endParaRPr>
          </a:p>
          <a:p>
            <a:pPr indent="0" lvl="0" marL="0" rtl="0" algn="l">
              <a:lnSpc>
                <a:spcPct val="115000"/>
              </a:lnSpc>
              <a:spcBef>
                <a:spcPts val="0"/>
              </a:spcBef>
              <a:spcAft>
                <a:spcPts val="0"/>
              </a:spcAft>
              <a:buNone/>
            </a:pPr>
            <a:r>
              <a:rPr lang="en" sz="1200"/>
              <a:t>	</a:t>
            </a:r>
            <a:endParaRPr b="1" sz="1300"/>
          </a:p>
        </p:txBody>
      </p:sp>
      <p:pic>
        <p:nvPicPr>
          <p:cNvPr id="320" name="Google Shape;320;p18"/>
          <p:cNvPicPr preferRelativeResize="0"/>
          <p:nvPr/>
        </p:nvPicPr>
        <p:blipFill>
          <a:blip r:embed="rId3">
            <a:alphaModFix/>
          </a:blip>
          <a:stretch>
            <a:fillRect/>
          </a:stretch>
        </p:blipFill>
        <p:spPr>
          <a:xfrm>
            <a:off x="5235082" y="1994100"/>
            <a:ext cx="3439894" cy="294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1056750" y="145975"/>
            <a:ext cx="7030500" cy="457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B6374"/>
                </a:solidFill>
              </a:rPr>
              <a:t>Scope</a:t>
            </a:r>
            <a:endParaRPr>
              <a:solidFill>
                <a:srgbClr val="0B6374"/>
              </a:solidFill>
            </a:endParaRPr>
          </a:p>
        </p:txBody>
      </p:sp>
      <p:sp>
        <p:nvSpPr>
          <p:cNvPr id="326" name="Google Shape;326;p19"/>
          <p:cNvSpPr txBox="1"/>
          <p:nvPr>
            <p:ph idx="1" type="body"/>
          </p:nvPr>
        </p:nvSpPr>
        <p:spPr>
          <a:xfrm>
            <a:off x="848550" y="692700"/>
            <a:ext cx="7446900" cy="3758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solidFill>
                  <a:srgbClr val="000000"/>
                </a:solidFill>
                <a:highlight>
                  <a:srgbClr val="FFFFFF"/>
                </a:highlight>
              </a:rPr>
              <a:t>Before the invention of OCR, converting physical text to digital was a manual effort: a person would have to retype each document, a time-consuming task prone to mistakes. With OCR, the conversion happens quickly and with greater fidelity to the original content. </a:t>
            </a:r>
            <a:endParaRPr sz="1700">
              <a:solidFill>
                <a:srgbClr val="000000"/>
              </a:solidFill>
              <a:highlight>
                <a:srgbClr val="FFFFFF"/>
              </a:highlight>
            </a:endParaRPr>
          </a:p>
          <a:p>
            <a:pPr indent="-336550" lvl="0" marL="457200" rtl="0" algn="l">
              <a:spcBef>
                <a:spcPts val="0"/>
              </a:spcBef>
              <a:spcAft>
                <a:spcPts val="0"/>
              </a:spcAft>
              <a:buSzPts val="1700"/>
              <a:buChar char="●"/>
            </a:pPr>
            <a:r>
              <a:rPr lang="en" sz="1700">
                <a:solidFill>
                  <a:srgbClr val="000000"/>
                </a:solidFill>
                <a:highlight>
                  <a:srgbClr val="FFFFFF"/>
                </a:highlight>
              </a:rPr>
              <a:t>In digital form of hardcopy , viewers can edit, format, search the document. </a:t>
            </a:r>
            <a:endParaRPr sz="1700">
              <a:solidFill>
                <a:srgbClr val="000000"/>
              </a:solidFill>
              <a:highlight>
                <a:srgbClr val="FFFFFF"/>
              </a:highlight>
            </a:endParaRPr>
          </a:p>
          <a:p>
            <a:pPr indent="-336550" lvl="0" marL="457200" rtl="0" algn="l">
              <a:spcBef>
                <a:spcPts val="0"/>
              </a:spcBef>
              <a:spcAft>
                <a:spcPts val="0"/>
              </a:spcAft>
              <a:buSzPts val="1700"/>
              <a:buChar char="●"/>
            </a:pPr>
            <a:r>
              <a:rPr lang="en" sz="1700">
                <a:solidFill>
                  <a:srgbClr val="000000"/>
                </a:solidFill>
                <a:highlight>
                  <a:srgbClr val="FFFFFF"/>
                </a:highlight>
              </a:rPr>
              <a:t>This eliminates the need for physical storage space, a cost-savings for businesses that heavily rely on documentation, such as legal firms.</a:t>
            </a:r>
            <a:endParaRPr sz="1700">
              <a:solidFill>
                <a:srgbClr val="000000"/>
              </a:solidFill>
              <a:highlight>
                <a:srgbClr val="FFFFFF"/>
              </a:highlight>
            </a:endParaRPr>
          </a:p>
          <a:p>
            <a:pPr indent="-336550" lvl="0" marL="457200" rtl="0" algn="l">
              <a:spcBef>
                <a:spcPts val="0"/>
              </a:spcBef>
              <a:spcAft>
                <a:spcPts val="0"/>
              </a:spcAft>
              <a:buSzPts val="1700"/>
              <a:buChar char="●"/>
            </a:pPr>
            <a:r>
              <a:rPr lang="en" sz="1700">
                <a:solidFill>
                  <a:srgbClr val="202124"/>
                </a:solidFill>
                <a:highlight>
                  <a:srgbClr val="FFFFFF"/>
                </a:highlight>
              </a:rPr>
              <a:t>TTS </a:t>
            </a:r>
            <a:r>
              <a:rPr lang="en" sz="1700">
                <a:solidFill>
                  <a:srgbClr val="202124"/>
                </a:solidFill>
                <a:highlight>
                  <a:srgbClr val="FFFFFF"/>
                </a:highlight>
              </a:rPr>
              <a:t>also</a:t>
            </a:r>
            <a:r>
              <a:rPr lang="en" sz="1700">
                <a:solidFill>
                  <a:srgbClr val="202124"/>
                </a:solidFill>
                <a:highlight>
                  <a:srgbClr val="FFFFFF"/>
                </a:highlight>
              </a:rPr>
              <a:t> offers many benefits for content owners and publishers as well. This feature immediately increase the accessibility of online content for those with visual impairments or reading difficulties </a:t>
            </a:r>
            <a:endParaRPr sz="1700">
              <a:solidFill>
                <a:srgbClr val="202124"/>
              </a:solidFill>
              <a:highlight>
                <a:srgbClr val="FFFFFF"/>
              </a:highlight>
            </a:endParaRPr>
          </a:p>
          <a:p>
            <a:pPr indent="-336550" lvl="0" marL="457200" rtl="0" algn="l">
              <a:spcBef>
                <a:spcPts val="0"/>
              </a:spcBef>
              <a:spcAft>
                <a:spcPts val="0"/>
              </a:spcAft>
              <a:buSzPts val="1700"/>
              <a:buChar char="●"/>
            </a:pPr>
            <a:r>
              <a:rPr lang="en" sz="1700">
                <a:solidFill>
                  <a:srgbClr val="202124"/>
                </a:solidFill>
                <a:highlight>
                  <a:srgbClr val="FFFFFF"/>
                </a:highlight>
              </a:rPr>
              <a:t>It facilitates access for a larger percentage of the online population and makes it easier in general for all people to access online content on mobile devices</a:t>
            </a:r>
            <a:endParaRPr sz="1700">
              <a:solidFill>
                <a:srgbClr val="20212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921400" y="5019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B6374"/>
                </a:solidFill>
              </a:rPr>
              <a:t>System Architecture</a:t>
            </a:r>
            <a:endParaRPr/>
          </a:p>
        </p:txBody>
      </p:sp>
      <p:pic>
        <p:nvPicPr>
          <p:cNvPr id="332" name="Google Shape;332;p20"/>
          <p:cNvPicPr preferRelativeResize="0"/>
          <p:nvPr/>
        </p:nvPicPr>
        <p:blipFill>
          <a:blip r:embed="rId3">
            <a:alphaModFix/>
          </a:blip>
          <a:stretch>
            <a:fillRect/>
          </a:stretch>
        </p:blipFill>
        <p:spPr>
          <a:xfrm>
            <a:off x="1918300" y="1375500"/>
            <a:ext cx="5307400" cy="353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05675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B6374"/>
                </a:solidFill>
              </a:rPr>
              <a:t>Flowchart</a:t>
            </a:r>
            <a:r>
              <a:rPr lang="en"/>
              <a:t> </a:t>
            </a:r>
            <a:endParaRPr/>
          </a:p>
        </p:txBody>
      </p:sp>
      <p:pic>
        <p:nvPicPr>
          <p:cNvPr id="338" name="Google Shape;338;p21"/>
          <p:cNvPicPr preferRelativeResize="0"/>
          <p:nvPr/>
        </p:nvPicPr>
        <p:blipFill>
          <a:blip r:embed="rId3">
            <a:alphaModFix/>
          </a:blip>
          <a:stretch>
            <a:fillRect/>
          </a:stretch>
        </p:blipFill>
        <p:spPr>
          <a:xfrm>
            <a:off x="1508567" y="1462225"/>
            <a:ext cx="6126865" cy="324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