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6" r:id="rId10"/>
    <p:sldId id="261" r:id="rId11"/>
    <p:sldId id="263" r:id="rId12"/>
    <p:sldId id="267" r:id="rId13"/>
  </p:sldIdLst>
  <p:sldSz cx="11430000" cy="6477000"/>
  <p:notesSz cx="11430000" cy="647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08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34" y="67"/>
      </p:cViewPr>
      <p:guideLst>
        <p:guide orient="horz" pos="280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01010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37373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01010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37373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01010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01010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375" y="1861343"/>
            <a:ext cx="6506209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01010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7375" y="2774314"/>
            <a:ext cx="5873750" cy="217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37373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1442243"/>
            <a:ext cx="5140325" cy="112776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15"/>
              </a:spcBef>
            </a:pPr>
            <a:r>
              <a:rPr dirty="0"/>
              <a:t>House</a:t>
            </a:r>
            <a:r>
              <a:rPr spc="-110" dirty="0"/>
              <a:t> </a:t>
            </a:r>
            <a:r>
              <a:rPr dirty="0"/>
              <a:t>Price</a:t>
            </a:r>
            <a:r>
              <a:rPr spc="-110" dirty="0"/>
              <a:t> </a:t>
            </a:r>
            <a:r>
              <a:rPr dirty="0"/>
              <a:t>Prediction:</a:t>
            </a:r>
            <a:r>
              <a:rPr spc="-160" dirty="0"/>
              <a:t> </a:t>
            </a:r>
            <a:r>
              <a:rPr spc="-50" dirty="0"/>
              <a:t>A </a:t>
            </a:r>
            <a:r>
              <a:rPr spc="-25" dirty="0"/>
              <a:t>Data-</a:t>
            </a:r>
            <a:r>
              <a:rPr dirty="0"/>
              <a:t>Driven</a:t>
            </a:r>
            <a:r>
              <a:rPr spc="-125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87375" y="2933700"/>
            <a:ext cx="5873750" cy="329256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r>
              <a:rPr lang="en-US" sz="1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SAVITRIBAI PHULE PUNE UNIVERSITY</a:t>
            </a:r>
          </a:p>
          <a:p>
            <a:r>
              <a:rPr lang="en-US" sz="1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Department of Scientific Computing</a:t>
            </a:r>
            <a:endParaRPr lang="en-US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lang="en-US" sz="1600" spc="-1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IN" sz="1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Project Guide:</a:t>
            </a:r>
          </a:p>
          <a:p>
            <a:r>
              <a:rPr lang="en-IN" sz="16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Ichchhayakant</a:t>
            </a:r>
            <a:r>
              <a:rPr lang="en-IN" sz="1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 Sharma Sir</a:t>
            </a:r>
            <a:endParaRPr lang="en-IN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lang="en-US" sz="1600" spc="-1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sv-SE" sz="1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Bhushan Zade</a:t>
            </a:r>
            <a:br>
              <a:rPr lang="sv-SE" sz="1600" dirty="0"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sv-SE" sz="1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Roll No: MS2421</a:t>
            </a:r>
            <a:endParaRPr lang="sv-SE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sv-SE" sz="1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Vaishnav Mankar</a:t>
            </a:r>
            <a:br>
              <a:rPr lang="sv-SE" sz="1600" dirty="0"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sv-SE" sz="1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Roll No: MS2409</a:t>
            </a:r>
          </a:p>
          <a:p>
            <a:endParaRPr lang="sv-SE" sz="16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sv-SE" dirty="0"/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pc="-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9F616A-7DA0-6DD5-DEF3-6CEF15D4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495300"/>
            <a:ext cx="4800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2598" y="441603"/>
            <a:ext cx="432943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5" dirty="0"/>
              <a:t>Key</a:t>
            </a:r>
            <a:r>
              <a:rPr sz="3400" spc="-75" dirty="0"/>
              <a:t> </a:t>
            </a:r>
            <a:r>
              <a:rPr sz="3400" dirty="0"/>
              <a:t>Insights</a:t>
            </a:r>
            <a:r>
              <a:rPr sz="3400" spc="-70" dirty="0"/>
              <a:t> </a:t>
            </a:r>
            <a:r>
              <a:rPr sz="3400" dirty="0"/>
              <a:t>from</a:t>
            </a:r>
            <a:r>
              <a:rPr sz="3400" spc="-70" dirty="0"/>
              <a:t> </a:t>
            </a:r>
            <a:r>
              <a:rPr sz="3400" spc="-135" dirty="0"/>
              <a:t>EDA</a:t>
            </a:r>
            <a:endParaRPr sz="3400"/>
          </a:p>
        </p:txBody>
      </p:sp>
      <p:sp>
        <p:nvSpPr>
          <p:cNvPr id="6" name="object 6"/>
          <p:cNvSpPr/>
          <p:nvPr/>
        </p:nvSpPr>
        <p:spPr>
          <a:xfrm>
            <a:off x="1099081" y="1241915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80" h="411480">
                <a:moveTo>
                  <a:pt x="212526" y="0"/>
                </a:moveTo>
                <a:lnTo>
                  <a:pt x="198400" y="0"/>
                </a:lnTo>
                <a:lnTo>
                  <a:pt x="192622" y="5771"/>
                </a:lnTo>
                <a:lnTo>
                  <a:pt x="192622" y="51929"/>
                </a:lnTo>
                <a:lnTo>
                  <a:pt x="149814" y="61750"/>
                </a:lnTo>
                <a:lnTo>
                  <a:pt x="112504" y="82577"/>
                </a:lnTo>
                <a:lnTo>
                  <a:pt x="82534" y="112562"/>
                </a:lnTo>
                <a:lnTo>
                  <a:pt x="61735" y="149858"/>
                </a:lnTo>
                <a:lnTo>
                  <a:pt x="52038" y="192131"/>
                </a:lnTo>
                <a:lnTo>
                  <a:pt x="51926" y="192618"/>
                </a:lnTo>
                <a:lnTo>
                  <a:pt x="5778" y="192618"/>
                </a:lnTo>
                <a:lnTo>
                  <a:pt x="0" y="198401"/>
                </a:lnTo>
                <a:lnTo>
                  <a:pt x="0" y="212525"/>
                </a:lnTo>
                <a:lnTo>
                  <a:pt x="5778" y="218309"/>
                </a:lnTo>
                <a:lnTo>
                  <a:pt x="51926" y="218309"/>
                </a:lnTo>
                <a:lnTo>
                  <a:pt x="61743" y="261102"/>
                </a:lnTo>
                <a:lnTo>
                  <a:pt x="82555" y="298402"/>
                </a:lnTo>
                <a:lnTo>
                  <a:pt x="112528" y="328374"/>
                </a:lnTo>
                <a:lnTo>
                  <a:pt x="149829" y="349184"/>
                </a:lnTo>
                <a:lnTo>
                  <a:pt x="192622" y="358998"/>
                </a:lnTo>
                <a:lnTo>
                  <a:pt x="192622" y="405144"/>
                </a:lnTo>
                <a:lnTo>
                  <a:pt x="198400" y="410927"/>
                </a:lnTo>
                <a:lnTo>
                  <a:pt x="212526" y="410927"/>
                </a:lnTo>
                <a:lnTo>
                  <a:pt x="218305" y="405144"/>
                </a:lnTo>
                <a:lnTo>
                  <a:pt x="218305" y="358998"/>
                </a:lnTo>
                <a:lnTo>
                  <a:pt x="261066" y="349184"/>
                </a:lnTo>
                <a:lnTo>
                  <a:pt x="288495" y="333880"/>
                </a:lnTo>
                <a:lnTo>
                  <a:pt x="197030" y="333880"/>
                </a:lnTo>
                <a:lnTo>
                  <a:pt x="188679" y="333064"/>
                </a:lnTo>
                <a:lnTo>
                  <a:pt x="148532" y="320876"/>
                </a:lnTo>
                <a:lnTo>
                  <a:pt x="108700" y="290303"/>
                </a:lnTo>
                <a:lnTo>
                  <a:pt x="83597" y="246812"/>
                </a:lnTo>
                <a:lnTo>
                  <a:pt x="77048" y="213889"/>
                </a:lnTo>
                <a:lnTo>
                  <a:pt x="77048" y="197038"/>
                </a:lnTo>
                <a:lnTo>
                  <a:pt x="77847" y="188929"/>
                </a:lnTo>
                <a:lnTo>
                  <a:pt x="77871" y="188685"/>
                </a:lnTo>
                <a:lnTo>
                  <a:pt x="90052" y="148530"/>
                </a:lnTo>
                <a:lnTo>
                  <a:pt x="120624" y="108704"/>
                </a:lnTo>
                <a:lnTo>
                  <a:pt x="164109" y="83597"/>
                </a:lnTo>
                <a:lnTo>
                  <a:pt x="197030" y="77047"/>
                </a:lnTo>
                <a:lnTo>
                  <a:pt x="288493" y="77047"/>
                </a:lnTo>
                <a:lnTo>
                  <a:pt x="261098" y="61750"/>
                </a:lnTo>
                <a:lnTo>
                  <a:pt x="218305" y="51929"/>
                </a:lnTo>
                <a:lnTo>
                  <a:pt x="218305" y="5771"/>
                </a:lnTo>
                <a:lnTo>
                  <a:pt x="212526" y="0"/>
                </a:lnTo>
                <a:close/>
              </a:path>
              <a:path w="411480" h="411480">
                <a:moveTo>
                  <a:pt x="288493" y="77047"/>
                </a:moveTo>
                <a:lnTo>
                  <a:pt x="213896" y="77047"/>
                </a:lnTo>
                <a:lnTo>
                  <a:pt x="222247" y="77875"/>
                </a:lnTo>
                <a:lnTo>
                  <a:pt x="238784" y="81162"/>
                </a:lnTo>
                <a:lnTo>
                  <a:pt x="283816" y="103371"/>
                </a:lnTo>
                <a:lnTo>
                  <a:pt x="316923" y="141127"/>
                </a:lnTo>
                <a:lnTo>
                  <a:pt x="333055" y="188685"/>
                </a:lnTo>
                <a:lnTo>
                  <a:pt x="333879" y="197038"/>
                </a:lnTo>
                <a:lnTo>
                  <a:pt x="333879" y="213889"/>
                </a:lnTo>
                <a:lnTo>
                  <a:pt x="320875" y="262397"/>
                </a:lnTo>
                <a:lnTo>
                  <a:pt x="290303" y="302223"/>
                </a:lnTo>
                <a:lnTo>
                  <a:pt x="246818" y="327329"/>
                </a:lnTo>
                <a:lnTo>
                  <a:pt x="213896" y="333880"/>
                </a:lnTo>
                <a:lnTo>
                  <a:pt x="288495" y="333880"/>
                </a:lnTo>
                <a:lnTo>
                  <a:pt x="328346" y="298402"/>
                </a:lnTo>
                <a:lnTo>
                  <a:pt x="349174" y="261102"/>
                </a:lnTo>
                <a:lnTo>
                  <a:pt x="358889" y="218796"/>
                </a:lnTo>
                <a:lnTo>
                  <a:pt x="359001" y="218309"/>
                </a:lnTo>
                <a:lnTo>
                  <a:pt x="405149" y="218309"/>
                </a:lnTo>
                <a:lnTo>
                  <a:pt x="410927" y="212525"/>
                </a:lnTo>
                <a:lnTo>
                  <a:pt x="410927" y="198401"/>
                </a:lnTo>
                <a:lnTo>
                  <a:pt x="405149" y="192618"/>
                </a:lnTo>
                <a:lnTo>
                  <a:pt x="359001" y="192618"/>
                </a:lnTo>
                <a:lnTo>
                  <a:pt x="349182" y="149858"/>
                </a:lnTo>
                <a:lnTo>
                  <a:pt x="328370" y="112562"/>
                </a:lnTo>
                <a:lnTo>
                  <a:pt x="298397" y="82577"/>
                </a:lnTo>
                <a:lnTo>
                  <a:pt x="288493" y="77047"/>
                </a:lnTo>
                <a:close/>
              </a:path>
              <a:path w="411480" h="411480">
                <a:moveTo>
                  <a:pt x="210524" y="128416"/>
                </a:moveTo>
                <a:lnTo>
                  <a:pt x="200403" y="128416"/>
                </a:lnTo>
                <a:lnTo>
                  <a:pt x="195394" y="128903"/>
                </a:lnTo>
                <a:lnTo>
                  <a:pt x="158450" y="144208"/>
                </a:lnTo>
                <a:lnTo>
                  <a:pt x="132343" y="180649"/>
                </a:lnTo>
                <a:lnTo>
                  <a:pt x="128415" y="200410"/>
                </a:lnTo>
                <a:lnTo>
                  <a:pt x="128415" y="210516"/>
                </a:lnTo>
                <a:lnTo>
                  <a:pt x="128909" y="215533"/>
                </a:lnTo>
                <a:lnTo>
                  <a:pt x="130883" y="225456"/>
                </a:lnTo>
                <a:lnTo>
                  <a:pt x="132343" y="230277"/>
                </a:lnTo>
                <a:lnTo>
                  <a:pt x="136119" y="239397"/>
                </a:lnTo>
                <a:lnTo>
                  <a:pt x="136214" y="239628"/>
                </a:lnTo>
                <a:lnTo>
                  <a:pt x="166863" y="272332"/>
                </a:lnTo>
                <a:lnTo>
                  <a:pt x="200403" y="282511"/>
                </a:lnTo>
                <a:lnTo>
                  <a:pt x="210524" y="282511"/>
                </a:lnTo>
                <a:lnTo>
                  <a:pt x="252477" y="266719"/>
                </a:lnTo>
                <a:lnTo>
                  <a:pt x="263059" y="256832"/>
                </a:lnTo>
                <a:lnTo>
                  <a:pt x="202091" y="256832"/>
                </a:lnTo>
                <a:lnTo>
                  <a:pt x="198752" y="256504"/>
                </a:lnTo>
                <a:lnTo>
                  <a:pt x="164627" y="236803"/>
                </a:lnTo>
                <a:lnTo>
                  <a:pt x="154496" y="212525"/>
                </a:lnTo>
                <a:lnTo>
                  <a:pt x="154425" y="212172"/>
                </a:lnTo>
                <a:lnTo>
                  <a:pt x="154098" y="208836"/>
                </a:lnTo>
                <a:lnTo>
                  <a:pt x="154098" y="202091"/>
                </a:lnTo>
                <a:lnTo>
                  <a:pt x="154425" y="198755"/>
                </a:lnTo>
                <a:lnTo>
                  <a:pt x="155646" y="192618"/>
                </a:lnTo>
                <a:lnTo>
                  <a:pt x="155743" y="192131"/>
                </a:lnTo>
                <a:lnTo>
                  <a:pt x="179728" y="160888"/>
                </a:lnTo>
                <a:lnTo>
                  <a:pt x="202091" y="154094"/>
                </a:lnTo>
                <a:lnTo>
                  <a:pt x="263059" y="154094"/>
                </a:lnTo>
                <a:lnTo>
                  <a:pt x="256368" y="147398"/>
                </a:lnTo>
                <a:lnTo>
                  <a:pt x="215533" y="128903"/>
                </a:lnTo>
                <a:lnTo>
                  <a:pt x="210524" y="128416"/>
                </a:lnTo>
                <a:close/>
              </a:path>
              <a:path w="411480" h="411480">
                <a:moveTo>
                  <a:pt x="263059" y="154094"/>
                </a:moveTo>
                <a:lnTo>
                  <a:pt x="208836" y="154094"/>
                </a:lnTo>
                <a:lnTo>
                  <a:pt x="212175" y="154423"/>
                </a:lnTo>
                <a:lnTo>
                  <a:pt x="218790" y="155738"/>
                </a:lnTo>
                <a:lnTo>
                  <a:pt x="250047" y="179736"/>
                </a:lnTo>
                <a:lnTo>
                  <a:pt x="256830" y="202091"/>
                </a:lnTo>
                <a:lnTo>
                  <a:pt x="256830" y="208836"/>
                </a:lnTo>
                <a:lnTo>
                  <a:pt x="256501" y="212172"/>
                </a:lnTo>
                <a:lnTo>
                  <a:pt x="255281" y="218309"/>
                </a:lnTo>
                <a:lnTo>
                  <a:pt x="255184" y="218796"/>
                </a:lnTo>
                <a:lnTo>
                  <a:pt x="231199" y="250050"/>
                </a:lnTo>
                <a:lnTo>
                  <a:pt x="208836" y="256832"/>
                </a:lnTo>
                <a:lnTo>
                  <a:pt x="263059" y="256832"/>
                </a:lnTo>
                <a:lnTo>
                  <a:pt x="282018" y="215533"/>
                </a:lnTo>
                <a:lnTo>
                  <a:pt x="282512" y="210516"/>
                </a:lnTo>
                <a:lnTo>
                  <a:pt x="282512" y="200410"/>
                </a:lnTo>
                <a:lnTo>
                  <a:pt x="282018" y="195394"/>
                </a:lnTo>
                <a:lnTo>
                  <a:pt x="280044" y="185471"/>
                </a:lnTo>
                <a:lnTo>
                  <a:pt x="278584" y="180649"/>
                </a:lnTo>
                <a:lnTo>
                  <a:pt x="274808" y="171530"/>
                </a:lnTo>
                <a:lnTo>
                  <a:pt x="274712" y="171298"/>
                </a:lnTo>
                <a:lnTo>
                  <a:pt x="272339" y="166867"/>
                </a:lnTo>
                <a:lnTo>
                  <a:pt x="266718" y="158453"/>
                </a:lnTo>
                <a:lnTo>
                  <a:pt x="263522" y="154557"/>
                </a:lnTo>
                <a:lnTo>
                  <a:pt x="263059" y="154094"/>
                </a:lnTo>
                <a:close/>
              </a:path>
            </a:pathLst>
          </a:custGeom>
          <a:solidFill>
            <a:srgbClr val="E04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6381" y="1798852"/>
            <a:ext cx="2560955" cy="13623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solidFill>
                  <a:srgbClr val="373737"/>
                </a:solidFill>
                <a:latin typeface="Georgia"/>
                <a:cs typeface="Georgia"/>
              </a:rPr>
              <a:t>Location</a:t>
            </a:r>
            <a:r>
              <a:rPr sz="1700" spc="-4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1700" spc="-10" dirty="0">
                <a:solidFill>
                  <a:srgbClr val="373737"/>
                </a:solidFill>
                <a:latin typeface="Georgia"/>
                <a:cs typeface="Georgia"/>
              </a:rPr>
              <a:t>Matters</a:t>
            </a:r>
            <a:endParaRPr sz="1700" dirty="0">
              <a:latin typeface="Georgia"/>
              <a:cs typeface="Georgia"/>
            </a:endParaRPr>
          </a:p>
          <a:p>
            <a:pPr marL="12700" marR="5080">
              <a:lnSpc>
                <a:spcPct val="132100"/>
              </a:lnSpc>
              <a:spcBef>
                <a:spcPts val="520"/>
              </a:spcBef>
            </a:pPr>
            <a:r>
              <a:rPr sz="1300" spc="20" dirty="0">
                <a:solidFill>
                  <a:srgbClr val="373737"/>
                </a:solidFill>
                <a:latin typeface="Tahoma"/>
                <a:cs typeface="Tahoma"/>
              </a:rPr>
              <a:t>Urban</a:t>
            </a:r>
            <a:r>
              <a:rPr sz="1300" spc="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373737"/>
                </a:solidFill>
                <a:latin typeface="Tahoma"/>
                <a:cs typeface="Tahoma"/>
              </a:rPr>
              <a:t>properties</a:t>
            </a:r>
            <a:r>
              <a:rPr sz="1300" spc="4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373737"/>
                </a:solidFill>
                <a:latin typeface="Tahoma"/>
                <a:cs typeface="Tahoma"/>
              </a:rPr>
              <a:t>are</a:t>
            </a:r>
            <a:r>
              <a:rPr sz="1300" spc="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373737"/>
                </a:solidFill>
                <a:latin typeface="Tahoma"/>
                <a:cs typeface="Tahoma"/>
              </a:rPr>
              <a:t>significantly </a:t>
            </a:r>
            <a:r>
              <a:rPr sz="1300" dirty="0">
                <a:solidFill>
                  <a:srgbClr val="373737"/>
                </a:solidFill>
                <a:latin typeface="Tahoma"/>
                <a:cs typeface="Tahoma"/>
              </a:rPr>
              <a:t>more</a:t>
            </a:r>
            <a:r>
              <a:rPr sz="1300" spc="8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373737"/>
                </a:solidFill>
                <a:latin typeface="Tahoma"/>
                <a:cs typeface="Tahoma"/>
              </a:rPr>
              <a:t>expensive</a:t>
            </a:r>
            <a:r>
              <a:rPr sz="1300" spc="8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373737"/>
                </a:solidFill>
                <a:latin typeface="Tahoma"/>
                <a:cs typeface="Tahoma"/>
              </a:rPr>
              <a:t>than</a:t>
            </a:r>
            <a:r>
              <a:rPr sz="1300" spc="8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373737"/>
                </a:solidFill>
                <a:latin typeface="Tahoma"/>
                <a:cs typeface="Tahoma"/>
              </a:rPr>
              <a:t>rural</a:t>
            </a:r>
            <a:r>
              <a:rPr sz="1300" spc="8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373737"/>
                </a:solidFill>
                <a:latin typeface="Tahoma"/>
                <a:cs typeface="Tahoma"/>
              </a:rPr>
              <a:t>ones, </a:t>
            </a:r>
            <a:r>
              <a:rPr sz="1300" dirty="0">
                <a:solidFill>
                  <a:srgbClr val="373737"/>
                </a:solidFill>
                <a:latin typeface="Tahoma"/>
                <a:cs typeface="Tahoma"/>
              </a:rPr>
              <a:t>likely due </a:t>
            </a:r>
            <a:r>
              <a:rPr sz="1300" spc="50" dirty="0">
                <a:solidFill>
                  <a:srgbClr val="373737"/>
                </a:solidFill>
                <a:latin typeface="Tahoma"/>
                <a:cs typeface="Tahoma"/>
              </a:rPr>
              <a:t>to</a:t>
            </a:r>
            <a:r>
              <a:rPr sz="1300" spc="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373737"/>
                </a:solidFill>
                <a:latin typeface="Tahoma"/>
                <a:cs typeface="Tahoma"/>
              </a:rPr>
              <a:t>higher </a:t>
            </a:r>
            <a:r>
              <a:rPr sz="1300" spc="50" dirty="0">
                <a:solidFill>
                  <a:srgbClr val="373737"/>
                </a:solidFill>
                <a:latin typeface="Tahoma"/>
                <a:cs typeface="Tahoma"/>
              </a:rPr>
              <a:t>demand</a:t>
            </a:r>
            <a:r>
              <a:rPr sz="1300" spc="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373737"/>
                </a:solidFill>
                <a:latin typeface="Tahoma"/>
                <a:cs typeface="Tahoma"/>
              </a:rPr>
              <a:t>and </a:t>
            </a:r>
            <a:r>
              <a:rPr sz="1300" dirty="0">
                <a:solidFill>
                  <a:srgbClr val="373737"/>
                </a:solidFill>
                <a:latin typeface="Tahoma"/>
                <a:cs typeface="Tahoma"/>
              </a:rPr>
              <a:t>better</a:t>
            </a:r>
            <a:r>
              <a:rPr sz="1300" spc="21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373737"/>
                </a:solidFill>
                <a:latin typeface="Tahoma"/>
                <a:cs typeface="Tahoma"/>
              </a:rPr>
              <a:t>infrastructure.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20227" y="1263819"/>
            <a:ext cx="414020" cy="366395"/>
          </a:xfrm>
          <a:custGeom>
            <a:avLst/>
            <a:gdLst/>
            <a:ahLst/>
            <a:cxnLst/>
            <a:rect l="l" t="t" r="r" b="b"/>
            <a:pathLst>
              <a:path w="414020" h="366394">
                <a:moveTo>
                  <a:pt x="69839" y="168571"/>
                </a:moveTo>
                <a:lnTo>
                  <a:pt x="47010" y="168571"/>
                </a:lnTo>
                <a:lnTo>
                  <a:pt x="47010" y="309114"/>
                </a:lnTo>
                <a:lnTo>
                  <a:pt x="51494" y="331337"/>
                </a:lnTo>
                <a:lnTo>
                  <a:pt x="63724" y="349480"/>
                </a:lnTo>
                <a:lnTo>
                  <a:pt x="81867" y="361710"/>
                </a:lnTo>
                <a:lnTo>
                  <a:pt x="104089" y="366194"/>
                </a:lnTo>
                <a:lnTo>
                  <a:pt x="309553" y="366194"/>
                </a:lnTo>
                <a:lnTo>
                  <a:pt x="331768" y="361710"/>
                </a:lnTo>
                <a:lnTo>
                  <a:pt x="349907" y="349480"/>
                </a:lnTo>
                <a:lnTo>
                  <a:pt x="354029" y="343365"/>
                </a:lnTo>
                <a:lnTo>
                  <a:pt x="104089" y="343365"/>
                </a:lnTo>
                <a:lnTo>
                  <a:pt x="90760" y="340672"/>
                </a:lnTo>
                <a:lnTo>
                  <a:pt x="79873" y="333330"/>
                </a:lnTo>
                <a:lnTo>
                  <a:pt x="72531" y="322443"/>
                </a:lnTo>
                <a:lnTo>
                  <a:pt x="69839" y="309114"/>
                </a:lnTo>
                <a:lnTo>
                  <a:pt x="69839" y="168571"/>
                </a:lnTo>
                <a:close/>
              </a:path>
              <a:path w="414020" h="366394">
                <a:moveTo>
                  <a:pt x="241065" y="206389"/>
                </a:moveTo>
                <a:lnTo>
                  <a:pt x="172577" y="206389"/>
                </a:lnTo>
                <a:lnTo>
                  <a:pt x="163678" y="208180"/>
                </a:lnTo>
                <a:lnTo>
                  <a:pt x="156423" y="213069"/>
                </a:lnTo>
                <a:lnTo>
                  <a:pt x="151537" y="220324"/>
                </a:lnTo>
                <a:lnTo>
                  <a:pt x="149748" y="229218"/>
                </a:lnTo>
                <a:lnTo>
                  <a:pt x="149748" y="343365"/>
                </a:lnTo>
                <a:lnTo>
                  <a:pt x="172577" y="343365"/>
                </a:lnTo>
                <a:lnTo>
                  <a:pt x="172577" y="229218"/>
                </a:lnTo>
                <a:lnTo>
                  <a:pt x="263894" y="229218"/>
                </a:lnTo>
                <a:lnTo>
                  <a:pt x="262103" y="220324"/>
                </a:lnTo>
                <a:lnTo>
                  <a:pt x="257214" y="213069"/>
                </a:lnTo>
                <a:lnTo>
                  <a:pt x="249959" y="208180"/>
                </a:lnTo>
                <a:lnTo>
                  <a:pt x="241065" y="206389"/>
                </a:lnTo>
                <a:close/>
              </a:path>
              <a:path w="414020" h="366394">
                <a:moveTo>
                  <a:pt x="263894" y="229218"/>
                </a:moveTo>
                <a:lnTo>
                  <a:pt x="241065" y="229218"/>
                </a:lnTo>
                <a:lnTo>
                  <a:pt x="241065" y="343365"/>
                </a:lnTo>
                <a:lnTo>
                  <a:pt x="263894" y="343365"/>
                </a:lnTo>
                <a:lnTo>
                  <a:pt x="263894" y="229218"/>
                </a:lnTo>
                <a:close/>
              </a:path>
              <a:path w="414020" h="366394">
                <a:moveTo>
                  <a:pt x="241298" y="27529"/>
                </a:moveTo>
                <a:lnTo>
                  <a:pt x="206815" y="27529"/>
                </a:lnTo>
                <a:lnTo>
                  <a:pt x="343791" y="148384"/>
                </a:lnTo>
                <a:lnTo>
                  <a:pt x="343791" y="309114"/>
                </a:lnTo>
                <a:lnTo>
                  <a:pt x="341098" y="322443"/>
                </a:lnTo>
                <a:lnTo>
                  <a:pt x="333758" y="333330"/>
                </a:lnTo>
                <a:lnTo>
                  <a:pt x="322874" y="340672"/>
                </a:lnTo>
                <a:lnTo>
                  <a:pt x="309553" y="343365"/>
                </a:lnTo>
                <a:lnTo>
                  <a:pt x="354029" y="343365"/>
                </a:lnTo>
                <a:lnTo>
                  <a:pt x="362136" y="331337"/>
                </a:lnTo>
                <a:lnTo>
                  <a:pt x="366620" y="309114"/>
                </a:lnTo>
                <a:lnTo>
                  <a:pt x="366620" y="168571"/>
                </a:lnTo>
                <a:lnTo>
                  <a:pt x="401145" y="168571"/>
                </a:lnTo>
                <a:lnTo>
                  <a:pt x="241298" y="27529"/>
                </a:lnTo>
                <a:close/>
              </a:path>
              <a:path w="414020" h="366394">
                <a:moveTo>
                  <a:pt x="210102" y="0"/>
                </a:moveTo>
                <a:lnTo>
                  <a:pt x="203600" y="0"/>
                </a:lnTo>
                <a:lnTo>
                  <a:pt x="199254" y="3774"/>
                </a:lnTo>
                <a:lnTo>
                  <a:pt x="5191" y="175000"/>
                </a:lnTo>
                <a:lnTo>
                  <a:pt x="495" y="179200"/>
                </a:lnTo>
                <a:lnTo>
                  <a:pt x="0" y="186408"/>
                </a:lnTo>
                <a:lnTo>
                  <a:pt x="8413" y="195832"/>
                </a:lnTo>
                <a:lnTo>
                  <a:pt x="15621" y="196332"/>
                </a:lnTo>
                <a:lnTo>
                  <a:pt x="20333" y="192119"/>
                </a:lnTo>
                <a:lnTo>
                  <a:pt x="47010" y="168571"/>
                </a:lnTo>
                <a:lnTo>
                  <a:pt x="69839" y="168571"/>
                </a:lnTo>
                <a:lnTo>
                  <a:pt x="69839" y="148384"/>
                </a:lnTo>
                <a:lnTo>
                  <a:pt x="206815" y="27529"/>
                </a:lnTo>
                <a:lnTo>
                  <a:pt x="241298" y="27529"/>
                </a:lnTo>
                <a:lnTo>
                  <a:pt x="210102" y="0"/>
                </a:lnTo>
                <a:close/>
              </a:path>
              <a:path w="414020" h="366394">
                <a:moveTo>
                  <a:pt x="401145" y="168571"/>
                </a:moveTo>
                <a:lnTo>
                  <a:pt x="366620" y="168571"/>
                </a:lnTo>
                <a:lnTo>
                  <a:pt x="398092" y="196332"/>
                </a:lnTo>
                <a:lnTo>
                  <a:pt x="396773" y="196332"/>
                </a:lnTo>
                <a:lnTo>
                  <a:pt x="405217" y="195832"/>
                </a:lnTo>
                <a:lnTo>
                  <a:pt x="413630" y="186408"/>
                </a:lnTo>
                <a:lnTo>
                  <a:pt x="413131" y="179200"/>
                </a:lnTo>
                <a:lnTo>
                  <a:pt x="408431" y="175000"/>
                </a:lnTo>
                <a:lnTo>
                  <a:pt x="401145" y="168571"/>
                </a:lnTo>
                <a:close/>
              </a:path>
            </a:pathLst>
          </a:custGeom>
          <a:solidFill>
            <a:srgbClr val="E04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04313" y="1798852"/>
            <a:ext cx="2707640" cy="1141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solidFill>
                  <a:srgbClr val="373737"/>
                </a:solidFill>
                <a:latin typeface="Georgia"/>
                <a:cs typeface="Georgia"/>
              </a:rPr>
              <a:t>Size</a:t>
            </a:r>
            <a:r>
              <a:rPr sz="1700" spc="-40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373737"/>
                </a:solidFill>
                <a:latin typeface="Georgia"/>
                <a:cs typeface="Georgia"/>
              </a:rPr>
              <a:t>and</a:t>
            </a:r>
            <a:r>
              <a:rPr sz="1700" spc="-3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373737"/>
                </a:solidFill>
                <a:latin typeface="Georgia"/>
                <a:cs typeface="Georgia"/>
              </a:rPr>
              <a:t>Price</a:t>
            </a:r>
            <a:r>
              <a:rPr sz="1700" spc="-40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1700" spc="-10" dirty="0">
                <a:solidFill>
                  <a:srgbClr val="373737"/>
                </a:solidFill>
                <a:latin typeface="Georgia"/>
                <a:cs typeface="Georgia"/>
              </a:rPr>
              <a:t>Relationship</a:t>
            </a:r>
            <a:endParaRPr sz="1700" dirty="0">
              <a:latin typeface="Georgia"/>
              <a:cs typeface="Georgia"/>
            </a:endParaRPr>
          </a:p>
          <a:p>
            <a:pPr marL="12700" marR="5080">
              <a:lnSpc>
                <a:spcPct val="133700"/>
              </a:lnSpc>
              <a:spcBef>
                <a:spcPts val="495"/>
              </a:spcBef>
            </a:pPr>
            <a:r>
              <a:rPr sz="1300" dirty="0">
                <a:solidFill>
                  <a:srgbClr val="373737"/>
                </a:solidFill>
                <a:latin typeface="Tahoma"/>
                <a:cs typeface="Tahoma"/>
              </a:rPr>
              <a:t>Larger </a:t>
            </a:r>
            <a:r>
              <a:rPr sz="1300" spc="50" dirty="0">
                <a:solidFill>
                  <a:srgbClr val="373737"/>
                </a:solidFill>
                <a:latin typeface="Tahoma"/>
                <a:cs typeface="Tahoma"/>
              </a:rPr>
              <a:t>homes</a:t>
            </a:r>
            <a:r>
              <a:rPr sz="1300" spc="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373737"/>
                </a:solidFill>
                <a:latin typeface="Tahoma"/>
                <a:cs typeface="Tahoma"/>
              </a:rPr>
              <a:t>generally</a:t>
            </a:r>
            <a:r>
              <a:rPr sz="1300" spc="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373737"/>
                </a:solidFill>
                <a:latin typeface="Tahoma"/>
                <a:cs typeface="Tahoma"/>
              </a:rPr>
              <a:t>have</a:t>
            </a:r>
            <a:r>
              <a:rPr sz="1300" spc="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373737"/>
                </a:solidFill>
                <a:latin typeface="Tahoma"/>
                <a:cs typeface="Tahoma"/>
              </a:rPr>
              <a:t>higher </a:t>
            </a:r>
            <a:r>
              <a:rPr sz="1300" spc="10" dirty="0">
                <a:solidFill>
                  <a:srgbClr val="373737"/>
                </a:solidFill>
                <a:latin typeface="Tahoma"/>
                <a:cs typeface="Tahoma"/>
              </a:rPr>
              <a:t>prices,</a:t>
            </a:r>
            <a:r>
              <a:rPr sz="1300" spc="6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373737"/>
                </a:solidFill>
                <a:latin typeface="Tahoma"/>
                <a:cs typeface="Tahoma"/>
              </a:rPr>
              <a:t>but</a:t>
            </a:r>
            <a:r>
              <a:rPr sz="1300" spc="6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373737"/>
                </a:solidFill>
                <a:latin typeface="Tahoma"/>
                <a:cs typeface="Tahoma"/>
              </a:rPr>
              <a:t>the</a:t>
            </a:r>
            <a:r>
              <a:rPr sz="1300" spc="6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373737"/>
                </a:solidFill>
                <a:latin typeface="Tahoma"/>
                <a:cs typeface="Tahoma"/>
              </a:rPr>
              <a:t>relationship</a:t>
            </a:r>
            <a:r>
              <a:rPr sz="1300" spc="6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373737"/>
                </a:solidFill>
                <a:latin typeface="Tahoma"/>
                <a:cs typeface="Tahoma"/>
              </a:rPr>
              <a:t>isn’t linear.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85727" y="3751422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92622" y="0"/>
                </a:moveTo>
                <a:lnTo>
                  <a:pt x="166938" y="0"/>
                </a:lnTo>
                <a:lnTo>
                  <a:pt x="151946" y="3029"/>
                </a:lnTo>
                <a:lnTo>
                  <a:pt x="139700" y="11289"/>
                </a:lnTo>
                <a:lnTo>
                  <a:pt x="131443" y="23535"/>
                </a:lnTo>
                <a:lnTo>
                  <a:pt x="128415" y="38523"/>
                </a:lnTo>
                <a:lnTo>
                  <a:pt x="128415" y="321034"/>
                </a:lnTo>
                <a:lnTo>
                  <a:pt x="131443" y="336027"/>
                </a:lnTo>
                <a:lnTo>
                  <a:pt x="139700" y="348273"/>
                </a:lnTo>
                <a:lnTo>
                  <a:pt x="151946" y="356530"/>
                </a:lnTo>
                <a:lnTo>
                  <a:pt x="166938" y="359558"/>
                </a:lnTo>
                <a:lnTo>
                  <a:pt x="192622" y="359558"/>
                </a:lnTo>
                <a:lnTo>
                  <a:pt x="207614" y="356530"/>
                </a:lnTo>
                <a:lnTo>
                  <a:pt x="219860" y="348273"/>
                </a:lnTo>
                <a:lnTo>
                  <a:pt x="228118" y="336027"/>
                </a:lnTo>
                <a:lnTo>
                  <a:pt x="228552" y="333880"/>
                </a:lnTo>
                <a:lnTo>
                  <a:pt x="159875" y="333880"/>
                </a:lnTo>
                <a:lnTo>
                  <a:pt x="154097" y="328096"/>
                </a:lnTo>
                <a:lnTo>
                  <a:pt x="154097" y="31461"/>
                </a:lnTo>
                <a:lnTo>
                  <a:pt x="159875" y="25690"/>
                </a:lnTo>
                <a:lnTo>
                  <a:pt x="228554" y="25690"/>
                </a:lnTo>
                <a:lnTo>
                  <a:pt x="228118" y="23535"/>
                </a:lnTo>
                <a:lnTo>
                  <a:pt x="219860" y="11289"/>
                </a:lnTo>
                <a:lnTo>
                  <a:pt x="207614" y="3029"/>
                </a:lnTo>
                <a:lnTo>
                  <a:pt x="192622" y="0"/>
                </a:lnTo>
                <a:close/>
              </a:path>
              <a:path w="360044" h="360045">
                <a:moveTo>
                  <a:pt x="228554" y="25690"/>
                </a:moveTo>
                <a:lnTo>
                  <a:pt x="199685" y="25690"/>
                </a:lnTo>
                <a:lnTo>
                  <a:pt x="205463" y="31461"/>
                </a:lnTo>
                <a:lnTo>
                  <a:pt x="205463" y="328096"/>
                </a:lnTo>
                <a:lnTo>
                  <a:pt x="199685" y="333880"/>
                </a:lnTo>
                <a:lnTo>
                  <a:pt x="228552" y="333880"/>
                </a:lnTo>
                <a:lnTo>
                  <a:pt x="231147" y="321034"/>
                </a:lnTo>
                <a:lnTo>
                  <a:pt x="231147" y="38523"/>
                </a:lnTo>
                <a:lnTo>
                  <a:pt x="228554" y="25690"/>
                </a:lnTo>
                <a:close/>
              </a:path>
              <a:path w="360044" h="360045">
                <a:moveTo>
                  <a:pt x="64206" y="154094"/>
                </a:moveTo>
                <a:lnTo>
                  <a:pt x="38523" y="154094"/>
                </a:lnTo>
                <a:lnTo>
                  <a:pt x="23531" y="157124"/>
                </a:lnTo>
                <a:lnTo>
                  <a:pt x="11286" y="165386"/>
                </a:lnTo>
                <a:lnTo>
                  <a:pt x="3028" y="177635"/>
                </a:lnTo>
                <a:lnTo>
                  <a:pt x="0" y="192630"/>
                </a:lnTo>
                <a:lnTo>
                  <a:pt x="0" y="321034"/>
                </a:lnTo>
                <a:lnTo>
                  <a:pt x="3028" y="336027"/>
                </a:lnTo>
                <a:lnTo>
                  <a:pt x="11286" y="348273"/>
                </a:lnTo>
                <a:lnTo>
                  <a:pt x="23531" y="356530"/>
                </a:lnTo>
                <a:lnTo>
                  <a:pt x="38523" y="359558"/>
                </a:lnTo>
                <a:lnTo>
                  <a:pt x="64206" y="359558"/>
                </a:lnTo>
                <a:lnTo>
                  <a:pt x="79199" y="356530"/>
                </a:lnTo>
                <a:lnTo>
                  <a:pt x="91445" y="348273"/>
                </a:lnTo>
                <a:lnTo>
                  <a:pt x="99703" y="336027"/>
                </a:lnTo>
                <a:lnTo>
                  <a:pt x="100137" y="333880"/>
                </a:lnTo>
                <a:lnTo>
                  <a:pt x="31461" y="333880"/>
                </a:lnTo>
                <a:lnTo>
                  <a:pt x="25683" y="328096"/>
                </a:lnTo>
                <a:lnTo>
                  <a:pt x="25683" y="185556"/>
                </a:lnTo>
                <a:lnTo>
                  <a:pt x="31461" y="179785"/>
                </a:lnTo>
                <a:lnTo>
                  <a:pt x="100137" y="179785"/>
                </a:lnTo>
                <a:lnTo>
                  <a:pt x="99703" y="177635"/>
                </a:lnTo>
                <a:lnTo>
                  <a:pt x="91445" y="165386"/>
                </a:lnTo>
                <a:lnTo>
                  <a:pt x="79199" y="157124"/>
                </a:lnTo>
                <a:lnTo>
                  <a:pt x="64206" y="154094"/>
                </a:lnTo>
                <a:close/>
              </a:path>
              <a:path w="360044" h="360045">
                <a:moveTo>
                  <a:pt x="100137" y="179785"/>
                </a:moveTo>
                <a:lnTo>
                  <a:pt x="71270" y="179785"/>
                </a:lnTo>
                <a:lnTo>
                  <a:pt x="77048" y="185556"/>
                </a:lnTo>
                <a:lnTo>
                  <a:pt x="77048" y="328096"/>
                </a:lnTo>
                <a:lnTo>
                  <a:pt x="71270" y="333880"/>
                </a:lnTo>
                <a:lnTo>
                  <a:pt x="100137" y="333880"/>
                </a:lnTo>
                <a:lnTo>
                  <a:pt x="102731" y="321034"/>
                </a:lnTo>
                <a:lnTo>
                  <a:pt x="102731" y="192630"/>
                </a:lnTo>
                <a:lnTo>
                  <a:pt x="100137" y="179785"/>
                </a:lnTo>
                <a:close/>
              </a:path>
              <a:path w="360044" h="360045">
                <a:moveTo>
                  <a:pt x="321037" y="51368"/>
                </a:moveTo>
                <a:lnTo>
                  <a:pt x="295354" y="51368"/>
                </a:lnTo>
                <a:lnTo>
                  <a:pt x="280361" y="54398"/>
                </a:lnTo>
                <a:lnTo>
                  <a:pt x="268115" y="62658"/>
                </a:lnTo>
                <a:lnTo>
                  <a:pt x="259857" y="74904"/>
                </a:lnTo>
                <a:lnTo>
                  <a:pt x="256829" y="89892"/>
                </a:lnTo>
                <a:lnTo>
                  <a:pt x="256829" y="321034"/>
                </a:lnTo>
                <a:lnTo>
                  <a:pt x="259857" y="336027"/>
                </a:lnTo>
                <a:lnTo>
                  <a:pt x="268115" y="348273"/>
                </a:lnTo>
                <a:lnTo>
                  <a:pt x="280361" y="356530"/>
                </a:lnTo>
                <a:lnTo>
                  <a:pt x="295354" y="359558"/>
                </a:lnTo>
                <a:lnTo>
                  <a:pt x="321037" y="359558"/>
                </a:lnTo>
                <a:lnTo>
                  <a:pt x="336029" y="356530"/>
                </a:lnTo>
                <a:lnTo>
                  <a:pt x="348274" y="348273"/>
                </a:lnTo>
                <a:lnTo>
                  <a:pt x="356532" y="336027"/>
                </a:lnTo>
                <a:lnTo>
                  <a:pt x="356966" y="333880"/>
                </a:lnTo>
                <a:lnTo>
                  <a:pt x="288291" y="333880"/>
                </a:lnTo>
                <a:lnTo>
                  <a:pt x="282512" y="328096"/>
                </a:lnTo>
                <a:lnTo>
                  <a:pt x="282512" y="82830"/>
                </a:lnTo>
                <a:lnTo>
                  <a:pt x="288291" y="77047"/>
                </a:lnTo>
                <a:lnTo>
                  <a:pt x="356965" y="77047"/>
                </a:lnTo>
                <a:lnTo>
                  <a:pt x="356532" y="74904"/>
                </a:lnTo>
                <a:lnTo>
                  <a:pt x="348274" y="62658"/>
                </a:lnTo>
                <a:lnTo>
                  <a:pt x="336029" y="54398"/>
                </a:lnTo>
                <a:lnTo>
                  <a:pt x="321037" y="51368"/>
                </a:lnTo>
                <a:close/>
              </a:path>
              <a:path w="360044" h="360045">
                <a:moveTo>
                  <a:pt x="356965" y="77047"/>
                </a:moveTo>
                <a:lnTo>
                  <a:pt x="328099" y="77047"/>
                </a:lnTo>
                <a:lnTo>
                  <a:pt x="333879" y="82830"/>
                </a:lnTo>
                <a:lnTo>
                  <a:pt x="333879" y="328096"/>
                </a:lnTo>
                <a:lnTo>
                  <a:pt x="328099" y="333880"/>
                </a:lnTo>
                <a:lnTo>
                  <a:pt x="356966" y="333880"/>
                </a:lnTo>
                <a:lnTo>
                  <a:pt x="359561" y="321034"/>
                </a:lnTo>
                <a:lnTo>
                  <a:pt x="359561" y="89892"/>
                </a:lnTo>
                <a:lnTo>
                  <a:pt x="356965" y="77047"/>
                </a:lnTo>
                <a:close/>
              </a:path>
            </a:pathLst>
          </a:custGeom>
          <a:solidFill>
            <a:srgbClr val="E04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47344" y="4282681"/>
            <a:ext cx="2411730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solidFill>
                  <a:srgbClr val="373737"/>
                </a:solidFill>
                <a:latin typeface="Georgia"/>
                <a:cs typeface="Georgia"/>
              </a:rPr>
              <a:t>Strong</a:t>
            </a:r>
            <a:r>
              <a:rPr sz="1700" spc="-40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1700" spc="-10" dirty="0">
                <a:solidFill>
                  <a:srgbClr val="373737"/>
                </a:solidFill>
                <a:latin typeface="Georgia"/>
                <a:cs typeface="Georgia"/>
              </a:rPr>
              <a:t>Predictors</a:t>
            </a:r>
            <a:endParaRPr sz="1700" dirty="0">
              <a:latin typeface="Georgia"/>
              <a:cs typeface="Georgia"/>
            </a:endParaRPr>
          </a:p>
          <a:p>
            <a:pPr marL="12700" marR="5080">
              <a:lnSpc>
                <a:spcPct val="133700"/>
              </a:lnSpc>
              <a:spcBef>
                <a:spcPts val="495"/>
              </a:spcBef>
            </a:pPr>
            <a:r>
              <a:rPr sz="1300" dirty="0">
                <a:solidFill>
                  <a:srgbClr val="373737"/>
                </a:solidFill>
                <a:latin typeface="Tahoma"/>
                <a:cs typeface="Tahoma"/>
              </a:rPr>
              <a:t>Features</a:t>
            </a:r>
            <a:r>
              <a:rPr sz="1300" spc="3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373737"/>
                </a:solidFill>
                <a:latin typeface="Tahoma"/>
                <a:cs typeface="Tahoma"/>
              </a:rPr>
              <a:t>like</a:t>
            </a:r>
            <a:r>
              <a:rPr sz="1300" spc="3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373737"/>
                </a:solidFill>
                <a:latin typeface="Tahoma"/>
                <a:cs typeface="Tahoma"/>
              </a:rPr>
              <a:t>Location,</a:t>
            </a:r>
            <a:r>
              <a:rPr sz="1300" spc="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373737"/>
                </a:solidFill>
                <a:latin typeface="Tahoma"/>
                <a:cs typeface="Tahoma"/>
              </a:rPr>
              <a:t>Size,</a:t>
            </a:r>
            <a:r>
              <a:rPr sz="1300" spc="3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373737"/>
                </a:solidFill>
                <a:latin typeface="Tahoma"/>
                <a:cs typeface="Tahoma"/>
              </a:rPr>
              <a:t>and </a:t>
            </a:r>
            <a:r>
              <a:rPr sz="1300" spc="10" dirty="0">
                <a:solidFill>
                  <a:srgbClr val="373737"/>
                </a:solidFill>
                <a:latin typeface="Tahoma"/>
                <a:cs typeface="Tahoma"/>
              </a:rPr>
              <a:t>Number</a:t>
            </a:r>
            <a:r>
              <a:rPr sz="1300" spc="10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373737"/>
                </a:solidFill>
                <a:latin typeface="Tahoma"/>
                <a:cs typeface="Tahoma"/>
              </a:rPr>
              <a:t>of</a:t>
            </a:r>
            <a:r>
              <a:rPr sz="1300" spc="11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373737"/>
                </a:solidFill>
                <a:latin typeface="Tahoma"/>
                <a:cs typeface="Tahoma"/>
              </a:rPr>
              <a:t>Bedrooms</a:t>
            </a:r>
            <a:r>
              <a:rPr sz="1300" spc="10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373737"/>
                </a:solidFill>
                <a:latin typeface="Tahoma"/>
                <a:cs typeface="Tahoma"/>
              </a:rPr>
              <a:t>show</a:t>
            </a:r>
            <a:r>
              <a:rPr sz="1300" spc="11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373737"/>
                </a:solidFill>
                <a:latin typeface="Tahoma"/>
                <a:cs typeface="Tahoma"/>
              </a:rPr>
              <a:t>a </a:t>
            </a:r>
            <a:r>
              <a:rPr sz="1300" spc="10" dirty="0">
                <a:solidFill>
                  <a:srgbClr val="373737"/>
                </a:solidFill>
                <a:latin typeface="Tahoma"/>
                <a:cs typeface="Tahoma"/>
              </a:rPr>
              <a:t>strong</a:t>
            </a:r>
            <a:r>
              <a:rPr sz="1300" spc="9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373737"/>
                </a:solidFill>
                <a:latin typeface="Tahoma"/>
                <a:cs typeface="Tahoma"/>
              </a:rPr>
              <a:t>correlation</a:t>
            </a:r>
            <a:r>
              <a:rPr sz="1300" spc="9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373737"/>
                </a:solidFill>
                <a:latin typeface="Tahoma"/>
                <a:cs typeface="Tahoma"/>
              </a:rPr>
              <a:t>with</a:t>
            </a:r>
            <a:r>
              <a:rPr sz="1300" spc="9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373737"/>
                </a:solidFill>
                <a:latin typeface="Tahoma"/>
                <a:cs typeface="Tahoma"/>
              </a:rPr>
              <a:t>price, </a:t>
            </a:r>
            <a:r>
              <a:rPr sz="1300" spc="10" dirty="0">
                <a:solidFill>
                  <a:srgbClr val="373737"/>
                </a:solidFill>
                <a:latin typeface="Tahoma"/>
                <a:cs typeface="Tahoma"/>
              </a:rPr>
              <a:t>making</a:t>
            </a:r>
            <a:r>
              <a:rPr sz="1300" spc="6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373737"/>
                </a:solidFill>
                <a:latin typeface="Tahoma"/>
                <a:cs typeface="Tahoma"/>
              </a:rPr>
              <a:t>them</a:t>
            </a:r>
            <a:r>
              <a:rPr sz="1300" spc="6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373737"/>
                </a:solidFill>
                <a:latin typeface="Tahoma"/>
                <a:cs typeface="Tahoma"/>
              </a:rPr>
              <a:t>important</a:t>
            </a:r>
            <a:r>
              <a:rPr sz="1300" spc="6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373737"/>
                </a:solidFill>
                <a:latin typeface="Tahoma"/>
                <a:cs typeface="Tahoma"/>
              </a:rPr>
              <a:t>for</a:t>
            </a:r>
            <a:r>
              <a:rPr sz="1300" spc="6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373737"/>
                </a:solidFill>
                <a:latin typeface="Tahoma"/>
                <a:cs typeface="Tahoma"/>
              </a:rPr>
              <a:t>our </a:t>
            </a:r>
            <a:r>
              <a:rPr sz="1300" spc="-10" dirty="0">
                <a:solidFill>
                  <a:srgbClr val="373737"/>
                </a:solidFill>
                <a:latin typeface="Tahoma"/>
                <a:cs typeface="Tahoma"/>
              </a:rPr>
              <a:t>model.</a:t>
            </a:r>
            <a:endParaRPr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461168"/>
            <a:ext cx="2635885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Future</a:t>
            </a:r>
            <a:r>
              <a:rPr spc="-215" dirty="0"/>
              <a:t> </a:t>
            </a:r>
            <a:r>
              <a:rPr spc="-10" dirty="0"/>
              <a:t>Scope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64368" y="1295399"/>
            <a:ext cx="972185" cy="4714875"/>
            <a:chOff x="664368" y="1295399"/>
            <a:chExt cx="972185" cy="4714875"/>
          </a:xfrm>
        </p:grpSpPr>
        <p:sp>
          <p:nvSpPr>
            <p:cNvPr id="7" name="object 7"/>
            <p:cNvSpPr/>
            <p:nvPr/>
          </p:nvSpPr>
          <p:spPr>
            <a:xfrm>
              <a:off x="847725" y="1295399"/>
              <a:ext cx="788670" cy="4714875"/>
            </a:xfrm>
            <a:custGeom>
              <a:avLst/>
              <a:gdLst/>
              <a:ahLst/>
              <a:cxnLst/>
              <a:rect l="l" t="t" r="r" b="b"/>
              <a:pathLst>
                <a:path w="788669" h="4714875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4705350"/>
                  </a:lnTo>
                  <a:lnTo>
                    <a:pt x="0" y="4707979"/>
                  </a:lnTo>
                  <a:lnTo>
                    <a:pt x="927" y="4710227"/>
                  </a:lnTo>
                  <a:lnTo>
                    <a:pt x="4648" y="4713948"/>
                  </a:lnTo>
                  <a:lnTo>
                    <a:pt x="6896" y="4714875"/>
                  </a:lnTo>
                  <a:lnTo>
                    <a:pt x="12153" y="4714875"/>
                  </a:lnTo>
                  <a:lnTo>
                    <a:pt x="14401" y="4713948"/>
                  </a:lnTo>
                  <a:lnTo>
                    <a:pt x="18122" y="4710227"/>
                  </a:lnTo>
                  <a:lnTo>
                    <a:pt x="19050" y="4707979"/>
                  </a:lnTo>
                  <a:lnTo>
                    <a:pt x="19050" y="6896"/>
                  </a:lnTo>
                  <a:close/>
                </a:path>
                <a:path w="788669" h="4714875">
                  <a:moveTo>
                    <a:pt x="788200" y="378371"/>
                  </a:moveTo>
                  <a:lnTo>
                    <a:pt x="787260" y="376123"/>
                  </a:lnTo>
                  <a:lnTo>
                    <a:pt x="783539" y="372402"/>
                  </a:lnTo>
                  <a:lnTo>
                    <a:pt x="781304" y="371475"/>
                  </a:lnTo>
                  <a:lnTo>
                    <a:pt x="195008" y="371475"/>
                  </a:lnTo>
                  <a:lnTo>
                    <a:pt x="192760" y="372402"/>
                  </a:lnTo>
                  <a:lnTo>
                    <a:pt x="189039" y="376123"/>
                  </a:lnTo>
                  <a:lnTo>
                    <a:pt x="188112" y="378371"/>
                  </a:lnTo>
                  <a:lnTo>
                    <a:pt x="188112" y="381000"/>
                  </a:lnTo>
                  <a:lnTo>
                    <a:pt x="188112" y="383628"/>
                  </a:lnTo>
                  <a:lnTo>
                    <a:pt x="189039" y="385876"/>
                  </a:lnTo>
                  <a:lnTo>
                    <a:pt x="192760" y="389597"/>
                  </a:lnTo>
                  <a:lnTo>
                    <a:pt x="195008" y="390525"/>
                  </a:lnTo>
                  <a:lnTo>
                    <a:pt x="781304" y="390525"/>
                  </a:lnTo>
                  <a:lnTo>
                    <a:pt x="783539" y="389597"/>
                  </a:lnTo>
                  <a:lnTo>
                    <a:pt x="787260" y="385876"/>
                  </a:lnTo>
                  <a:lnTo>
                    <a:pt x="788200" y="383628"/>
                  </a:lnTo>
                  <a:lnTo>
                    <a:pt x="788200" y="378371"/>
                  </a:lnTo>
                  <a:close/>
                </a:path>
              </a:pathLst>
            </a:custGeom>
            <a:solidFill>
              <a:srgbClr val="D8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4368" y="1485899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71936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359562"/>
                  </a:lnTo>
                  <a:lnTo>
                    <a:pt x="0" y="362407"/>
                  </a:lnTo>
                  <a:lnTo>
                    <a:pt x="18588" y="381000"/>
                  </a:lnTo>
                  <a:lnTo>
                    <a:pt x="371936" y="381000"/>
                  </a:lnTo>
                  <a:lnTo>
                    <a:pt x="390525" y="362407"/>
                  </a:lnTo>
                  <a:lnTo>
                    <a:pt x="390525" y="18592"/>
                  </a:lnTo>
                  <a:lnTo>
                    <a:pt x="374670" y="546"/>
                  </a:lnTo>
                  <a:lnTo>
                    <a:pt x="371936" y="0"/>
                  </a:lnTo>
                  <a:close/>
                </a:path>
              </a:pathLst>
            </a:custGeom>
            <a:solidFill>
              <a:srgbClr val="F2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2516" y="1488916"/>
            <a:ext cx="16954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175" dirty="0">
                <a:solidFill>
                  <a:srgbClr val="373737"/>
                </a:solidFill>
                <a:latin typeface="Georgia"/>
                <a:cs typeface="Georgia"/>
              </a:rPr>
              <a:t>1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7525" y="1448244"/>
            <a:ext cx="4547870" cy="9137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dirty="0">
                <a:solidFill>
                  <a:srgbClr val="373737"/>
                </a:solidFill>
                <a:latin typeface="Georgia"/>
                <a:cs typeface="Georgia"/>
              </a:rPr>
              <a:t>Feature</a:t>
            </a:r>
            <a:r>
              <a:rPr sz="1750" spc="-3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1750" spc="-10" dirty="0">
                <a:solidFill>
                  <a:srgbClr val="373737"/>
                </a:solidFill>
                <a:latin typeface="Georgia"/>
                <a:cs typeface="Georgia"/>
              </a:rPr>
              <a:t>Engineering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520"/>
              </a:spcBef>
            </a:pP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Creating</a:t>
            </a:r>
            <a:r>
              <a:rPr sz="1350" spc="9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derived</a:t>
            </a:r>
            <a:r>
              <a:rPr sz="1350" spc="1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features</a:t>
            </a:r>
            <a:r>
              <a:rPr sz="1350" spc="1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like</a:t>
            </a:r>
            <a:r>
              <a:rPr sz="1350" spc="9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373737"/>
                </a:solidFill>
                <a:latin typeface="Tahoma"/>
                <a:cs typeface="Tahoma"/>
              </a:rPr>
              <a:t>price</a:t>
            </a:r>
            <a:r>
              <a:rPr sz="1350" spc="1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per</a:t>
            </a:r>
            <a:r>
              <a:rPr sz="1350" spc="1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square</a:t>
            </a:r>
            <a:r>
              <a:rPr sz="1350" spc="9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foot</a:t>
            </a:r>
            <a:r>
              <a:rPr sz="1350" spc="1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373737"/>
                </a:solidFill>
                <a:latin typeface="Tahoma"/>
                <a:cs typeface="Tahoma"/>
              </a:rPr>
              <a:t>or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clustering</a:t>
            </a:r>
            <a:r>
              <a:rPr sz="1350" spc="6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locations</a:t>
            </a:r>
            <a:r>
              <a:rPr sz="1350" spc="6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into</a:t>
            </a:r>
            <a:r>
              <a:rPr sz="1350" spc="6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urban,</a:t>
            </a:r>
            <a:r>
              <a:rPr sz="1350" spc="6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suburban,</a:t>
            </a:r>
            <a:r>
              <a:rPr sz="1350" spc="6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and</a:t>
            </a:r>
            <a:r>
              <a:rPr sz="1350" spc="6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rural</a:t>
            </a:r>
            <a:r>
              <a:rPr sz="1350" spc="6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areas.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4368" y="2933700"/>
            <a:ext cx="972185" cy="381000"/>
            <a:chOff x="664368" y="2933700"/>
            <a:chExt cx="972185" cy="381000"/>
          </a:xfrm>
        </p:grpSpPr>
        <p:sp>
          <p:nvSpPr>
            <p:cNvPr id="12" name="object 12"/>
            <p:cNvSpPr/>
            <p:nvPr/>
          </p:nvSpPr>
          <p:spPr>
            <a:xfrm>
              <a:off x="1035843" y="3114675"/>
              <a:ext cx="600710" cy="19050"/>
            </a:xfrm>
            <a:custGeom>
              <a:avLst/>
              <a:gdLst/>
              <a:ahLst/>
              <a:cxnLst/>
              <a:rect l="l" t="t" r="r" b="b"/>
              <a:pathLst>
                <a:path w="600710" h="19050">
                  <a:moveTo>
                    <a:pt x="593185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593185" y="19050"/>
                  </a:lnTo>
                  <a:lnTo>
                    <a:pt x="595420" y="18122"/>
                  </a:lnTo>
                  <a:lnTo>
                    <a:pt x="599141" y="14401"/>
                  </a:lnTo>
                  <a:lnTo>
                    <a:pt x="600081" y="12153"/>
                  </a:lnTo>
                  <a:lnTo>
                    <a:pt x="600081" y="6896"/>
                  </a:lnTo>
                  <a:lnTo>
                    <a:pt x="599141" y="4648"/>
                  </a:lnTo>
                  <a:lnTo>
                    <a:pt x="595420" y="927"/>
                  </a:lnTo>
                  <a:lnTo>
                    <a:pt x="593185" y="0"/>
                  </a:lnTo>
                  <a:close/>
                </a:path>
              </a:pathLst>
            </a:custGeom>
            <a:solidFill>
              <a:srgbClr val="D8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4368" y="2933700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71936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359562"/>
                  </a:lnTo>
                  <a:lnTo>
                    <a:pt x="0" y="362407"/>
                  </a:lnTo>
                  <a:lnTo>
                    <a:pt x="18588" y="381000"/>
                  </a:lnTo>
                  <a:lnTo>
                    <a:pt x="371936" y="381000"/>
                  </a:lnTo>
                  <a:lnTo>
                    <a:pt x="390525" y="362407"/>
                  </a:lnTo>
                  <a:lnTo>
                    <a:pt x="390525" y="18592"/>
                  </a:lnTo>
                  <a:lnTo>
                    <a:pt x="374670" y="546"/>
                  </a:lnTo>
                  <a:lnTo>
                    <a:pt x="371936" y="0"/>
                  </a:lnTo>
                  <a:close/>
                </a:path>
              </a:pathLst>
            </a:custGeom>
            <a:solidFill>
              <a:srgbClr val="F2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72516" y="2936716"/>
            <a:ext cx="16954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50" dirty="0">
                <a:solidFill>
                  <a:srgbClr val="373737"/>
                </a:solidFill>
                <a:latin typeface="Georgia"/>
                <a:cs typeface="Georgia"/>
              </a:rPr>
              <a:t>2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87525" y="2886519"/>
            <a:ext cx="4580890" cy="1189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dirty="0">
                <a:solidFill>
                  <a:srgbClr val="373737"/>
                </a:solidFill>
                <a:latin typeface="Georgia"/>
                <a:cs typeface="Georgia"/>
              </a:rPr>
              <a:t>Model</a:t>
            </a:r>
            <a:r>
              <a:rPr sz="1750" spc="-3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1750" spc="-10" dirty="0">
                <a:solidFill>
                  <a:srgbClr val="373737"/>
                </a:solidFill>
                <a:latin typeface="Georgia"/>
                <a:cs typeface="Georgia"/>
              </a:rPr>
              <a:t>Building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1900"/>
              </a:lnSpc>
              <a:spcBef>
                <a:spcPts val="635"/>
              </a:spcBef>
            </a:pP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We</a:t>
            </a:r>
            <a:r>
              <a:rPr sz="1350" spc="10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plan</a:t>
            </a:r>
            <a:r>
              <a:rPr sz="1350" spc="10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373737"/>
                </a:solidFill>
                <a:latin typeface="Tahoma"/>
                <a:cs typeface="Tahoma"/>
              </a:rPr>
              <a:t>to</a:t>
            </a:r>
            <a:r>
              <a:rPr sz="1350" spc="10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use</a:t>
            </a:r>
            <a:r>
              <a:rPr sz="1350" spc="11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regression-</a:t>
            </a:r>
            <a:r>
              <a:rPr sz="1350" spc="75" dirty="0">
                <a:solidFill>
                  <a:srgbClr val="373737"/>
                </a:solidFill>
                <a:latin typeface="Tahoma"/>
                <a:cs typeface="Tahoma"/>
              </a:rPr>
              <a:t>based</a:t>
            </a:r>
            <a:r>
              <a:rPr sz="1350" spc="10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models,</a:t>
            </a:r>
            <a:r>
              <a:rPr sz="1350" spc="10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starting</a:t>
            </a:r>
            <a:r>
              <a:rPr sz="1350" spc="11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373737"/>
                </a:solidFill>
                <a:latin typeface="Tahoma"/>
                <a:cs typeface="Tahoma"/>
              </a:rPr>
              <a:t>with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Linear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Regression,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and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later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explore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 advanced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373737"/>
                </a:solidFill>
                <a:latin typeface="Tahoma"/>
                <a:cs typeface="Tahoma"/>
              </a:rPr>
              <a:t>techniques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like</a:t>
            </a:r>
            <a:r>
              <a:rPr sz="1350" spc="2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Decision</a:t>
            </a:r>
            <a:r>
              <a:rPr sz="1350" spc="2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Trees</a:t>
            </a:r>
            <a:r>
              <a:rPr sz="1350" spc="2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or</a:t>
            </a:r>
            <a:r>
              <a:rPr sz="1350" spc="2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Random</a:t>
            </a:r>
            <a:r>
              <a:rPr sz="1350" spc="2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Forests.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64368" y="4648200"/>
            <a:ext cx="972185" cy="390525"/>
            <a:chOff x="664368" y="4648200"/>
            <a:chExt cx="972185" cy="390525"/>
          </a:xfrm>
        </p:grpSpPr>
        <p:sp>
          <p:nvSpPr>
            <p:cNvPr id="17" name="object 17"/>
            <p:cNvSpPr/>
            <p:nvPr/>
          </p:nvSpPr>
          <p:spPr>
            <a:xfrm>
              <a:off x="1035843" y="4838700"/>
              <a:ext cx="600710" cy="19050"/>
            </a:xfrm>
            <a:custGeom>
              <a:avLst/>
              <a:gdLst/>
              <a:ahLst/>
              <a:cxnLst/>
              <a:rect l="l" t="t" r="r" b="b"/>
              <a:pathLst>
                <a:path w="600710" h="19050">
                  <a:moveTo>
                    <a:pt x="593185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593185" y="19050"/>
                  </a:lnTo>
                  <a:lnTo>
                    <a:pt x="595420" y="18122"/>
                  </a:lnTo>
                  <a:lnTo>
                    <a:pt x="599141" y="14401"/>
                  </a:lnTo>
                  <a:lnTo>
                    <a:pt x="600081" y="12153"/>
                  </a:lnTo>
                  <a:lnTo>
                    <a:pt x="600081" y="6896"/>
                  </a:lnTo>
                  <a:lnTo>
                    <a:pt x="599141" y="4648"/>
                  </a:lnTo>
                  <a:lnTo>
                    <a:pt x="595420" y="927"/>
                  </a:lnTo>
                  <a:lnTo>
                    <a:pt x="593185" y="0"/>
                  </a:lnTo>
                  <a:close/>
                </a:path>
              </a:pathLst>
            </a:custGeom>
            <a:solidFill>
              <a:srgbClr val="D8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4368" y="4648200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71936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369087"/>
                  </a:lnTo>
                  <a:lnTo>
                    <a:pt x="0" y="371932"/>
                  </a:lnTo>
                  <a:lnTo>
                    <a:pt x="18588" y="390525"/>
                  </a:lnTo>
                  <a:lnTo>
                    <a:pt x="371936" y="390525"/>
                  </a:lnTo>
                  <a:lnTo>
                    <a:pt x="390525" y="371932"/>
                  </a:lnTo>
                  <a:lnTo>
                    <a:pt x="390525" y="18592"/>
                  </a:lnTo>
                  <a:lnTo>
                    <a:pt x="374670" y="546"/>
                  </a:lnTo>
                  <a:lnTo>
                    <a:pt x="371936" y="0"/>
                  </a:lnTo>
                  <a:close/>
                </a:path>
              </a:pathLst>
            </a:custGeom>
            <a:solidFill>
              <a:srgbClr val="F2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2516" y="4660741"/>
            <a:ext cx="16954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50" dirty="0">
                <a:solidFill>
                  <a:srgbClr val="373737"/>
                </a:solidFill>
                <a:latin typeface="Georgia"/>
                <a:cs typeface="Georgia"/>
              </a:rPr>
              <a:t>3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87525" y="4610544"/>
            <a:ext cx="4496435" cy="1189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dirty="0">
                <a:solidFill>
                  <a:srgbClr val="373737"/>
                </a:solidFill>
                <a:latin typeface="Georgia"/>
                <a:cs typeface="Georgia"/>
              </a:rPr>
              <a:t>Model</a:t>
            </a:r>
            <a:r>
              <a:rPr sz="1750" spc="-3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1750" spc="-10" dirty="0">
                <a:solidFill>
                  <a:srgbClr val="373737"/>
                </a:solidFill>
                <a:latin typeface="Georgia"/>
                <a:cs typeface="Georgia"/>
              </a:rPr>
              <a:t>Evaluation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1900"/>
              </a:lnSpc>
              <a:spcBef>
                <a:spcPts val="635"/>
              </a:spcBef>
            </a:pP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Evaluating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the</a:t>
            </a:r>
            <a:r>
              <a:rPr sz="1350" spc="-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373737"/>
                </a:solidFill>
                <a:latin typeface="Tahoma"/>
                <a:cs typeface="Tahoma"/>
              </a:rPr>
              <a:t>models</a:t>
            </a:r>
            <a:r>
              <a:rPr sz="1350" spc="-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using</a:t>
            </a:r>
            <a:r>
              <a:rPr sz="1350" spc="-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373737"/>
                </a:solidFill>
                <a:latin typeface="Tahoma"/>
                <a:cs typeface="Tahoma"/>
              </a:rPr>
              <a:t>metrics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373737"/>
                </a:solidFill>
                <a:latin typeface="Tahoma"/>
                <a:cs typeface="Tahoma"/>
              </a:rPr>
              <a:t>such</a:t>
            </a:r>
            <a:r>
              <a:rPr sz="1350" spc="-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as</a:t>
            </a:r>
            <a:r>
              <a:rPr sz="1350" spc="-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RMSE</a:t>
            </a:r>
            <a:r>
              <a:rPr sz="1350" spc="-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(Root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Mean</a:t>
            </a:r>
            <a:r>
              <a:rPr sz="1350" spc="4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Squared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Error)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and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35" dirty="0">
                <a:solidFill>
                  <a:srgbClr val="373737"/>
                </a:solidFill>
                <a:latin typeface="Tahoma"/>
                <a:cs typeface="Tahoma"/>
              </a:rPr>
              <a:t>R²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373737"/>
                </a:solidFill>
                <a:latin typeface="Tahoma"/>
                <a:cs typeface="Tahoma"/>
              </a:rPr>
              <a:t>to</a:t>
            </a:r>
            <a:r>
              <a:rPr sz="1350" spc="4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ensure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373737"/>
                </a:solidFill>
                <a:latin typeface="Tahoma"/>
                <a:cs typeface="Tahoma"/>
              </a:rPr>
              <a:t>accuracy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373737"/>
                </a:solidFill>
                <a:latin typeface="Tahoma"/>
                <a:cs typeface="Tahoma"/>
              </a:rPr>
              <a:t>and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reliability.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18FE80-0C35-4F91-B01B-2E563F69A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35108"/>
            <a:ext cx="4496436" cy="5753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F0CA76F-4DF0-76DF-BF8A-1BD71008F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2FDD2D-38DA-63ED-5168-DF4736DB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714500"/>
            <a:ext cx="8001000" cy="268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7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Project</a:t>
            </a:r>
            <a:r>
              <a:rPr spc="1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2848419"/>
            <a:ext cx="4824730" cy="1532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50" dirty="0">
                <a:solidFill>
                  <a:srgbClr val="010101"/>
                </a:solidFill>
                <a:latin typeface="Georgia"/>
                <a:cs typeface="Georgia"/>
              </a:rPr>
              <a:t>Problem Statement </a:t>
            </a:r>
            <a:endParaRPr sz="1750" dirty="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1045"/>
              </a:spcBef>
            </a:pP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Predicting</a:t>
            </a:r>
            <a:r>
              <a:rPr sz="1350" spc="3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house</a:t>
            </a:r>
            <a:r>
              <a:rPr sz="1350" spc="3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373737"/>
                </a:solidFill>
                <a:latin typeface="Tahoma"/>
                <a:cs typeface="Tahoma"/>
              </a:rPr>
              <a:t>prices</a:t>
            </a:r>
            <a:r>
              <a:rPr sz="1350" spc="3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accurately</a:t>
            </a:r>
            <a:r>
              <a:rPr sz="1350" spc="3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is</a:t>
            </a:r>
            <a:r>
              <a:rPr sz="1350" spc="3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sz="1350" spc="3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373737"/>
                </a:solidFill>
                <a:latin typeface="Tahoma"/>
                <a:cs typeface="Tahoma"/>
              </a:rPr>
              <a:t>common</a:t>
            </a:r>
            <a:r>
              <a:rPr sz="1350" spc="3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challenge</a:t>
            </a:r>
            <a:r>
              <a:rPr sz="1350" spc="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373737"/>
                </a:solidFill>
                <a:latin typeface="Tahoma"/>
                <a:cs typeface="Tahoma"/>
              </a:rPr>
              <a:t>in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the</a:t>
            </a:r>
            <a:r>
              <a:rPr sz="1350" spc="1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real</a:t>
            </a:r>
            <a:r>
              <a:rPr sz="1350" spc="1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estate</a:t>
            </a:r>
            <a:r>
              <a:rPr sz="1350" spc="1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market.</a:t>
            </a:r>
            <a:r>
              <a:rPr sz="1350" spc="1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House</a:t>
            </a:r>
            <a:r>
              <a:rPr sz="1350" spc="1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373737"/>
                </a:solidFill>
                <a:latin typeface="Tahoma"/>
                <a:cs typeface="Tahoma"/>
              </a:rPr>
              <a:t>prices</a:t>
            </a:r>
            <a:r>
              <a:rPr sz="1350" spc="1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373737"/>
                </a:solidFill>
                <a:latin typeface="Tahoma"/>
                <a:cs typeface="Tahoma"/>
              </a:rPr>
              <a:t>depend</a:t>
            </a:r>
            <a:r>
              <a:rPr sz="1350" spc="1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on</a:t>
            </a:r>
            <a:r>
              <a:rPr sz="1350" spc="1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various 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factors</a:t>
            </a:r>
            <a:r>
              <a:rPr sz="1350" spc="1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like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size,</a:t>
            </a:r>
            <a:r>
              <a:rPr sz="1350" spc="1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location,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and</a:t>
            </a:r>
            <a:r>
              <a:rPr sz="1350" spc="1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amenities,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making</a:t>
            </a:r>
            <a:r>
              <a:rPr sz="1350" spc="1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them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often unpredictable.</a:t>
            </a:r>
            <a:endParaRPr sz="135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0930" y="2848419"/>
            <a:ext cx="4828540" cy="1532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dirty="0">
                <a:solidFill>
                  <a:srgbClr val="010101"/>
                </a:solidFill>
                <a:latin typeface="Georgia"/>
                <a:cs typeface="Georgia"/>
              </a:rPr>
              <a:t>Our</a:t>
            </a:r>
            <a:r>
              <a:rPr sz="1750" spc="-45" dirty="0">
                <a:solidFill>
                  <a:srgbClr val="010101"/>
                </a:solidFill>
                <a:latin typeface="Georgia"/>
                <a:cs typeface="Georgia"/>
              </a:rPr>
              <a:t> </a:t>
            </a:r>
            <a:r>
              <a:rPr sz="1750" spc="-10" dirty="0">
                <a:solidFill>
                  <a:srgbClr val="010101"/>
                </a:solidFill>
                <a:latin typeface="Georgia"/>
                <a:cs typeface="Georgia"/>
              </a:rPr>
              <a:t>Solution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1045"/>
              </a:spcBef>
            </a:pP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With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the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help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of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data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analysis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and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machine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learning,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we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373737"/>
                </a:solidFill>
                <a:latin typeface="Tahoma"/>
                <a:cs typeface="Tahoma"/>
              </a:rPr>
              <a:t>aim </a:t>
            </a:r>
            <a:r>
              <a:rPr sz="1350" spc="55" dirty="0">
                <a:solidFill>
                  <a:srgbClr val="373737"/>
                </a:solidFill>
                <a:latin typeface="Tahoma"/>
                <a:cs typeface="Tahoma"/>
              </a:rPr>
              <a:t>to</a:t>
            </a:r>
            <a:r>
              <a:rPr sz="1350" spc="2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create</a:t>
            </a:r>
            <a:r>
              <a:rPr sz="1350" spc="3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sz="1350" spc="3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predictive</a:t>
            </a:r>
            <a:r>
              <a:rPr sz="1350" spc="3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model</a:t>
            </a:r>
            <a:r>
              <a:rPr sz="1350" spc="3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that</a:t>
            </a:r>
            <a:r>
              <a:rPr sz="1350" spc="3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provides</a:t>
            </a:r>
            <a:r>
              <a:rPr sz="1350" spc="3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better</a:t>
            </a:r>
            <a:r>
              <a:rPr sz="1350" spc="3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price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estimations,</a:t>
            </a:r>
            <a:r>
              <a:rPr sz="1350" spc="114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assisting</a:t>
            </a:r>
            <a:r>
              <a:rPr sz="1350" spc="114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buyers,</a:t>
            </a:r>
            <a:r>
              <a:rPr sz="1350" spc="12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sellers,</a:t>
            </a:r>
            <a:r>
              <a:rPr sz="1350" spc="114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and</a:t>
            </a:r>
            <a:r>
              <a:rPr sz="1350" spc="114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investors</a:t>
            </a:r>
            <a:r>
              <a:rPr sz="1350" spc="12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in</a:t>
            </a:r>
            <a:r>
              <a:rPr sz="1350" spc="114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making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informed</a:t>
            </a:r>
            <a:r>
              <a:rPr sz="1350" spc="229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decisions.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2257" y="1266444"/>
            <a:ext cx="354076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Dataset </a:t>
            </a:r>
            <a:r>
              <a:rPr spc="-10" dirty="0"/>
              <a:t>Overview</a:t>
            </a:r>
          </a:p>
        </p:txBody>
      </p:sp>
      <p:sp>
        <p:nvSpPr>
          <p:cNvPr id="6" name="object 6"/>
          <p:cNvSpPr/>
          <p:nvPr/>
        </p:nvSpPr>
        <p:spPr>
          <a:xfrm>
            <a:off x="244957" y="2109553"/>
            <a:ext cx="2886075" cy="2914650"/>
          </a:xfrm>
          <a:custGeom>
            <a:avLst/>
            <a:gdLst/>
            <a:ahLst/>
            <a:cxnLst/>
            <a:rect l="l" t="t" r="r" b="b"/>
            <a:pathLst>
              <a:path w="2886075" h="2914650">
                <a:moveTo>
                  <a:pt x="2867482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2893225"/>
                </a:lnTo>
                <a:lnTo>
                  <a:pt x="0" y="2896057"/>
                </a:lnTo>
                <a:lnTo>
                  <a:pt x="18588" y="2914650"/>
                </a:lnTo>
                <a:lnTo>
                  <a:pt x="2867482" y="2914650"/>
                </a:lnTo>
                <a:lnTo>
                  <a:pt x="2886075" y="2896057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3707" y="2262398"/>
            <a:ext cx="2527935" cy="1189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dirty="0">
                <a:solidFill>
                  <a:srgbClr val="373737"/>
                </a:solidFill>
                <a:latin typeface="Georgia"/>
                <a:cs typeface="Georgia"/>
              </a:rPr>
              <a:t>Data</a:t>
            </a:r>
            <a:r>
              <a:rPr sz="1750" spc="-2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1750" spc="-10" dirty="0">
                <a:solidFill>
                  <a:srgbClr val="373737"/>
                </a:solidFill>
                <a:latin typeface="Georgia"/>
                <a:cs typeface="Georgia"/>
              </a:rPr>
              <a:t>Source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520"/>
              </a:spcBef>
            </a:pP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We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are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using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dataset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sourced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from</a:t>
            </a:r>
            <a:r>
              <a:rPr sz="1350" spc="-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[source, </a:t>
            </a:r>
            <a:r>
              <a:rPr sz="1350" spc="-90" dirty="0">
                <a:solidFill>
                  <a:srgbClr val="373737"/>
                </a:solidFill>
                <a:latin typeface="Tahoma"/>
                <a:cs typeface="Tahoma"/>
              </a:rPr>
              <a:t>e.g.,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 Kaggle </a:t>
            </a:r>
            <a:r>
              <a:rPr sz="1350" spc="-25" dirty="0">
                <a:solidFill>
                  <a:srgbClr val="373737"/>
                </a:solidFill>
                <a:latin typeface="Tahoma"/>
                <a:cs typeface="Tahoma"/>
              </a:rPr>
              <a:t>or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government</a:t>
            </a:r>
            <a:r>
              <a:rPr sz="1350" spc="1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real</a:t>
            </a:r>
            <a:r>
              <a:rPr sz="1350" spc="1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estate</a:t>
            </a:r>
            <a:r>
              <a:rPr sz="1350" spc="14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data].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02482" y="2109553"/>
            <a:ext cx="2886075" cy="2914650"/>
          </a:xfrm>
          <a:custGeom>
            <a:avLst/>
            <a:gdLst/>
            <a:ahLst/>
            <a:cxnLst/>
            <a:rect l="l" t="t" r="r" b="b"/>
            <a:pathLst>
              <a:path w="2886075" h="2914650">
                <a:moveTo>
                  <a:pt x="286748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2893225"/>
                </a:lnTo>
                <a:lnTo>
                  <a:pt x="0" y="2896057"/>
                </a:lnTo>
                <a:lnTo>
                  <a:pt x="18592" y="2914650"/>
                </a:lnTo>
                <a:lnTo>
                  <a:pt x="2867482" y="2914650"/>
                </a:lnTo>
                <a:lnTo>
                  <a:pt x="2886075" y="2896057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61232" y="2262398"/>
            <a:ext cx="2557780" cy="2561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-20" dirty="0">
                <a:solidFill>
                  <a:srgbClr val="373737"/>
                </a:solidFill>
                <a:latin typeface="Georgia"/>
                <a:cs typeface="Georgia"/>
              </a:rPr>
              <a:t>Key</a:t>
            </a:r>
            <a:r>
              <a:rPr sz="1750" spc="-7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1750" spc="-10" dirty="0">
                <a:solidFill>
                  <a:srgbClr val="373737"/>
                </a:solidFill>
                <a:latin typeface="Georgia"/>
                <a:cs typeface="Georgia"/>
              </a:rPr>
              <a:t>Features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3600"/>
              </a:lnSpc>
              <a:spcBef>
                <a:spcPts val="530"/>
              </a:spcBef>
            </a:pP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The</a:t>
            </a:r>
            <a:r>
              <a:rPr sz="1350" spc="-5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dataset</a:t>
            </a:r>
            <a:r>
              <a:rPr sz="1350" spc="-5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373737"/>
                </a:solidFill>
                <a:latin typeface="Tahoma"/>
                <a:cs typeface="Tahoma"/>
              </a:rPr>
              <a:t>contains</a:t>
            </a:r>
            <a:r>
              <a:rPr sz="1350" spc="-5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373737"/>
                </a:solidFill>
                <a:latin typeface="Tahoma"/>
                <a:cs typeface="Tahoma"/>
              </a:rPr>
              <a:t>[X</a:t>
            </a:r>
            <a:r>
              <a:rPr sz="1350" spc="-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373737"/>
                </a:solidFill>
                <a:latin typeface="Tahoma"/>
                <a:cs typeface="Tahoma"/>
              </a:rPr>
              <a:t>rows]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and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50" dirty="0">
                <a:solidFill>
                  <a:srgbClr val="373737"/>
                </a:solidFill>
                <a:latin typeface="Tahoma"/>
                <a:cs typeface="Tahoma"/>
              </a:rPr>
              <a:t>[Y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columns],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representing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thousands</a:t>
            </a:r>
            <a:r>
              <a:rPr sz="1350" spc="8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of</a:t>
            </a:r>
            <a:r>
              <a:rPr sz="1350" spc="9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properties.</a:t>
            </a:r>
            <a:r>
              <a:rPr sz="1350" spc="8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373737"/>
                </a:solidFill>
                <a:latin typeface="Tahoma"/>
                <a:cs typeface="Tahoma"/>
              </a:rPr>
              <a:t>Key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features</a:t>
            </a:r>
            <a:r>
              <a:rPr sz="1350" spc="17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include</a:t>
            </a:r>
            <a:r>
              <a:rPr sz="1350" spc="17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price,</a:t>
            </a:r>
            <a:r>
              <a:rPr sz="1350" spc="18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size,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location,</a:t>
            </a:r>
            <a:r>
              <a:rPr sz="1350" spc="12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number</a:t>
            </a:r>
            <a:r>
              <a:rPr sz="1350" spc="12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of</a:t>
            </a:r>
            <a:r>
              <a:rPr sz="1350" spc="12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bedrooms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and</a:t>
            </a:r>
            <a:r>
              <a:rPr sz="1350" spc="1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bathrooms,</a:t>
            </a:r>
            <a:r>
              <a:rPr sz="1350" spc="10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and</a:t>
            </a:r>
            <a:r>
              <a:rPr sz="1350" spc="10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other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features</a:t>
            </a:r>
            <a:r>
              <a:rPr sz="1350" spc="3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like</a:t>
            </a:r>
            <a:r>
              <a:rPr sz="1350" spc="3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property</a:t>
            </a:r>
            <a:r>
              <a:rPr sz="1350" spc="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type,</a:t>
            </a:r>
            <a:r>
              <a:rPr sz="1350" spc="3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373737"/>
                </a:solidFill>
                <a:latin typeface="Tahoma"/>
                <a:cs typeface="Tahoma"/>
              </a:rPr>
              <a:t>year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built,</a:t>
            </a:r>
            <a:r>
              <a:rPr sz="1350" spc="4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and</a:t>
            </a:r>
            <a:r>
              <a:rPr sz="1350" spc="4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amenities.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ED9B84-0326-DE12-2426-7E08E375D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0"/>
            <a:ext cx="5486849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756443"/>
            <a:ext cx="3714750" cy="112776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20" dirty="0"/>
              <a:t> </a:t>
            </a:r>
            <a:r>
              <a:rPr dirty="0"/>
              <a:t>Cleaning</a:t>
            </a:r>
            <a:r>
              <a:rPr spc="35" dirty="0"/>
              <a:t> </a:t>
            </a:r>
            <a:r>
              <a:rPr spc="-25" dirty="0"/>
              <a:t>and </a:t>
            </a:r>
            <a:r>
              <a:rPr spc="-10" dirty="0"/>
              <a:t>Preprocessing</a:t>
            </a:r>
          </a:p>
        </p:txBody>
      </p:sp>
      <p:sp>
        <p:nvSpPr>
          <p:cNvPr id="6" name="object 6"/>
          <p:cNvSpPr/>
          <p:nvPr/>
        </p:nvSpPr>
        <p:spPr>
          <a:xfrm>
            <a:off x="600075" y="2343149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936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369100"/>
                </a:lnTo>
                <a:lnTo>
                  <a:pt x="0" y="371932"/>
                </a:lnTo>
                <a:lnTo>
                  <a:pt x="18588" y="390525"/>
                </a:lnTo>
                <a:lnTo>
                  <a:pt x="371936" y="390525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70" y="546"/>
                </a:lnTo>
                <a:lnTo>
                  <a:pt x="371936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8223" y="2346166"/>
            <a:ext cx="16954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175" dirty="0">
                <a:solidFill>
                  <a:srgbClr val="373737"/>
                </a:solidFill>
                <a:latin typeface="Georgia"/>
                <a:cs typeface="Georgia"/>
              </a:rPr>
              <a:t>1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4587" y="2324544"/>
            <a:ext cx="2179955" cy="22853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dirty="0">
                <a:solidFill>
                  <a:srgbClr val="373737"/>
                </a:solidFill>
                <a:latin typeface="Georgia"/>
                <a:cs typeface="Georgia"/>
              </a:rPr>
              <a:t>Missing</a:t>
            </a:r>
            <a:r>
              <a:rPr sz="1750" spc="-60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1750" spc="-10" dirty="0">
                <a:solidFill>
                  <a:srgbClr val="373737"/>
                </a:solidFill>
                <a:latin typeface="Georgia"/>
                <a:cs typeface="Georgia"/>
              </a:rPr>
              <a:t>Values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3500"/>
              </a:lnSpc>
              <a:spcBef>
                <a:spcPts val="530"/>
              </a:spcBef>
            </a:pP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We</a:t>
            </a:r>
            <a:r>
              <a:rPr sz="1350" spc="-2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373737"/>
                </a:solidFill>
                <a:latin typeface="Tahoma"/>
                <a:cs typeface="Tahoma"/>
              </a:rPr>
              <a:t>addressed</a:t>
            </a:r>
            <a:r>
              <a:rPr sz="1350" spc="-2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missing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values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in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features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like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Price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and</a:t>
            </a:r>
            <a:r>
              <a:rPr sz="1350" spc="7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Size</a:t>
            </a:r>
            <a:r>
              <a:rPr sz="1350" spc="7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by</a:t>
            </a:r>
            <a:r>
              <a:rPr sz="1350" spc="7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replacing</a:t>
            </a:r>
            <a:r>
              <a:rPr sz="1350" spc="7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373737"/>
                </a:solidFill>
                <a:latin typeface="Tahoma"/>
                <a:cs typeface="Tahoma"/>
              </a:rPr>
              <a:t>them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with</a:t>
            </a:r>
            <a:r>
              <a:rPr sz="1350" spc="6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the</a:t>
            </a:r>
            <a:r>
              <a:rPr sz="1350" spc="6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median</a:t>
            </a:r>
            <a:r>
              <a:rPr sz="1350" spc="6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373737"/>
                </a:solidFill>
                <a:latin typeface="Tahoma"/>
                <a:cs typeface="Tahoma"/>
              </a:rPr>
              <a:t>for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numerical</a:t>
            </a:r>
            <a:r>
              <a:rPr sz="1350" spc="8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data</a:t>
            </a:r>
            <a:r>
              <a:rPr sz="1350" spc="9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or</a:t>
            </a:r>
            <a:r>
              <a:rPr sz="1350" spc="9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the</a:t>
            </a:r>
            <a:r>
              <a:rPr sz="1350" spc="8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373737"/>
                </a:solidFill>
                <a:latin typeface="Tahoma"/>
                <a:cs typeface="Tahoma"/>
              </a:rPr>
              <a:t>most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frequent</a:t>
            </a:r>
            <a:r>
              <a:rPr sz="1350" spc="14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value</a:t>
            </a:r>
            <a:r>
              <a:rPr sz="1350" spc="1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373737"/>
                </a:solidFill>
                <a:latin typeface="Tahoma"/>
                <a:cs typeface="Tahoma"/>
              </a:rPr>
              <a:t>for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categorical</a:t>
            </a:r>
            <a:r>
              <a:rPr sz="1350" spc="26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373737"/>
                </a:solidFill>
                <a:latin typeface="Tahoma"/>
                <a:cs typeface="Tahoma"/>
              </a:rPr>
              <a:t>data.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7600" y="2343149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69100"/>
                </a:lnTo>
                <a:lnTo>
                  <a:pt x="0" y="371932"/>
                </a:lnTo>
                <a:lnTo>
                  <a:pt x="18592" y="390525"/>
                </a:lnTo>
                <a:lnTo>
                  <a:pt x="371932" y="390525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65753" y="2346166"/>
            <a:ext cx="16954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50" dirty="0">
                <a:solidFill>
                  <a:srgbClr val="373737"/>
                </a:solidFill>
                <a:latin typeface="Georgia"/>
                <a:cs typeface="Georgia"/>
              </a:rPr>
              <a:t>2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2117" y="2324544"/>
            <a:ext cx="2346325" cy="146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-10" dirty="0">
                <a:solidFill>
                  <a:srgbClr val="373737"/>
                </a:solidFill>
                <a:latin typeface="Georgia"/>
                <a:cs typeface="Georgia"/>
              </a:rPr>
              <a:t>Outliers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520"/>
              </a:spcBef>
            </a:pP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Outliers</a:t>
            </a:r>
            <a:r>
              <a:rPr sz="1350" spc="14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were</a:t>
            </a:r>
            <a:r>
              <a:rPr sz="1350" spc="14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identified</a:t>
            </a:r>
            <a:r>
              <a:rPr sz="1350" spc="14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using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boxplots</a:t>
            </a:r>
            <a:r>
              <a:rPr sz="1350" spc="1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and</a:t>
            </a:r>
            <a:r>
              <a:rPr sz="1350" spc="15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treated</a:t>
            </a:r>
            <a:r>
              <a:rPr sz="1350" spc="15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373737"/>
                </a:solidFill>
                <a:latin typeface="Tahoma"/>
                <a:cs typeface="Tahoma"/>
              </a:rPr>
              <a:t>by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capping</a:t>
            </a:r>
            <a:r>
              <a:rPr sz="1350" spc="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them</a:t>
            </a:r>
            <a:r>
              <a:rPr sz="1350" spc="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within</a:t>
            </a:r>
            <a:r>
              <a:rPr sz="1350" spc="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50" dirty="0">
                <a:solidFill>
                  <a:srgbClr val="373737"/>
                </a:solidFill>
                <a:latin typeface="Tahoma"/>
                <a:cs typeface="Tahoma"/>
              </a:rPr>
              <a:t>a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reasonable</a:t>
            </a:r>
            <a:r>
              <a:rPr sz="1350" spc="27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range.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0075" y="5010150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936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369095"/>
                </a:lnTo>
                <a:lnTo>
                  <a:pt x="0" y="371932"/>
                </a:lnTo>
                <a:lnTo>
                  <a:pt x="18588" y="390526"/>
                </a:lnTo>
                <a:lnTo>
                  <a:pt x="371936" y="390526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70" y="546"/>
                </a:lnTo>
                <a:lnTo>
                  <a:pt x="371936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8223" y="5013167"/>
            <a:ext cx="16954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50" dirty="0">
                <a:solidFill>
                  <a:srgbClr val="373737"/>
                </a:solidFill>
                <a:latin typeface="Georgia"/>
                <a:cs typeface="Georgia"/>
              </a:rPr>
              <a:t>3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4587" y="4991545"/>
            <a:ext cx="4627880" cy="6470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dirty="0">
                <a:solidFill>
                  <a:srgbClr val="373737"/>
                </a:solidFill>
                <a:latin typeface="Georgia"/>
                <a:cs typeface="Georgia"/>
              </a:rPr>
              <a:t>Duplicate</a:t>
            </a:r>
            <a:r>
              <a:rPr sz="1750" spc="60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1750" spc="-10" dirty="0">
                <a:solidFill>
                  <a:srgbClr val="373737"/>
                </a:solidFill>
                <a:latin typeface="Georgia"/>
                <a:cs typeface="Georgia"/>
              </a:rPr>
              <a:t>Entries</a:t>
            </a:r>
            <a:endParaRPr sz="1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Duplicate</a:t>
            </a:r>
            <a:r>
              <a:rPr sz="1350" spc="1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entries</a:t>
            </a:r>
            <a:r>
              <a:rPr sz="1350" spc="14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were</a:t>
            </a:r>
            <a:r>
              <a:rPr sz="1350" spc="14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removed</a:t>
            </a:r>
            <a:r>
              <a:rPr sz="1350" spc="14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373737"/>
                </a:solidFill>
                <a:latin typeface="Tahoma"/>
                <a:cs typeface="Tahoma"/>
              </a:rPr>
              <a:t>to</a:t>
            </a:r>
            <a:r>
              <a:rPr sz="1350" spc="14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maintain</a:t>
            </a:r>
            <a:r>
              <a:rPr sz="1350" spc="14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data</a:t>
            </a:r>
            <a:r>
              <a:rPr sz="1350" spc="14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integrity.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3572E0-19C4-E0CF-885B-8EF4A8826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61" y="495300"/>
            <a:ext cx="4520449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Exploratory</a:t>
            </a:r>
            <a:r>
              <a:rPr spc="-10" dirty="0"/>
              <a:t> </a:t>
            </a:r>
            <a:r>
              <a:rPr dirty="0"/>
              <a:t>Data</a:t>
            </a:r>
            <a:r>
              <a:rPr spc="-70" dirty="0"/>
              <a:t> </a:t>
            </a:r>
            <a:r>
              <a:rPr dirty="0"/>
              <a:t>Analysis</a:t>
            </a:r>
            <a:r>
              <a:rPr spc="-5" dirty="0"/>
              <a:t> </a:t>
            </a:r>
            <a:r>
              <a:rPr spc="-155" dirty="0"/>
              <a:t>(EDA)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2848419"/>
            <a:ext cx="4760595" cy="9804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dirty="0">
                <a:solidFill>
                  <a:srgbClr val="010101"/>
                </a:solidFill>
                <a:latin typeface="Georgia"/>
                <a:cs typeface="Georgia"/>
              </a:rPr>
              <a:t>House</a:t>
            </a:r>
            <a:r>
              <a:rPr sz="1750" spc="-45" dirty="0">
                <a:solidFill>
                  <a:srgbClr val="010101"/>
                </a:solidFill>
                <a:latin typeface="Georgia"/>
                <a:cs typeface="Georgia"/>
              </a:rPr>
              <a:t> </a:t>
            </a:r>
            <a:r>
              <a:rPr sz="1750" dirty="0">
                <a:solidFill>
                  <a:srgbClr val="010101"/>
                </a:solidFill>
                <a:latin typeface="Georgia"/>
                <a:cs typeface="Georgia"/>
              </a:rPr>
              <a:t>Price</a:t>
            </a:r>
            <a:r>
              <a:rPr sz="1750" spc="-40" dirty="0">
                <a:solidFill>
                  <a:srgbClr val="010101"/>
                </a:solidFill>
                <a:latin typeface="Georgia"/>
                <a:cs typeface="Georgia"/>
              </a:rPr>
              <a:t> </a:t>
            </a:r>
            <a:r>
              <a:rPr sz="1750" spc="-10" dirty="0">
                <a:solidFill>
                  <a:srgbClr val="010101"/>
                </a:solidFill>
                <a:latin typeface="Georgia"/>
                <a:cs typeface="Georgia"/>
              </a:rPr>
              <a:t>Distribution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1045"/>
              </a:spcBef>
            </a:pPr>
            <a:r>
              <a:rPr sz="1350" spc="80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sz="1350" spc="7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histogram</a:t>
            </a:r>
            <a:r>
              <a:rPr sz="1350" spc="8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revealed</a:t>
            </a:r>
            <a:r>
              <a:rPr sz="1350" spc="8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that</a:t>
            </a:r>
            <a:r>
              <a:rPr sz="1350" spc="8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373737"/>
                </a:solidFill>
                <a:latin typeface="Tahoma"/>
                <a:cs typeface="Tahoma"/>
              </a:rPr>
              <a:t>most</a:t>
            </a:r>
            <a:r>
              <a:rPr sz="1350" spc="8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properties</a:t>
            </a:r>
            <a:r>
              <a:rPr sz="1350" spc="8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fall</a:t>
            </a:r>
            <a:r>
              <a:rPr sz="1350" spc="8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within</a:t>
            </a:r>
            <a:r>
              <a:rPr sz="1350" spc="8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sz="1350" spc="80" dirty="0">
                <a:solidFill>
                  <a:srgbClr val="373737"/>
                </a:solidFill>
                <a:latin typeface="Tahoma"/>
                <a:cs typeface="Tahoma"/>
              </a:rPr>
              <a:t> mid- </a:t>
            </a:r>
            <a:r>
              <a:rPr sz="1350" spc="60" dirty="0">
                <a:solidFill>
                  <a:srgbClr val="373737"/>
                </a:solidFill>
                <a:latin typeface="Tahoma"/>
                <a:cs typeface="Tahoma"/>
              </a:rPr>
              <a:t>price</a:t>
            </a:r>
            <a:r>
              <a:rPr sz="1350" spc="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range,</a:t>
            </a:r>
            <a:r>
              <a:rPr sz="1350" spc="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with</a:t>
            </a:r>
            <a:r>
              <a:rPr sz="1350" spc="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sz="1350" spc="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few</a:t>
            </a:r>
            <a:r>
              <a:rPr sz="1350" spc="4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high-</a:t>
            </a:r>
            <a:r>
              <a:rPr sz="1350" spc="65" dirty="0">
                <a:solidFill>
                  <a:srgbClr val="373737"/>
                </a:solidFill>
                <a:latin typeface="Tahoma"/>
                <a:cs typeface="Tahoma"/>
              </a:rPr>
              <a:t>end</a:t>
            </a:r>
            <a:r>
              <a:rPr sz="1350" spc="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properties</a:t>
            </a:r>
            <a:r>
              <a:rPr sz="1350" spc="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as</a:t>
            </a:r>
            <a:r>
              <a:rPr sz="1350" spc="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outliers.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0930" y="2848419"/>
            <a:ext cx="4919345" cy="1532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dirty="0">
                <a:solidFill>
                  <a:srgbClr val="010101"/>
                </a:solidFill>
                <a:latin typeface="Georgia"/>
                <a:cs typeface="Georgia"/>
              </a:rPr>
              <a:t>Correlation</a:t>
            </a:r>
            <a:r>
              <a:rPr sz="1750" spc="65" dirty="0">
                <a:solidFill>
                  <a:srgbClr val="010101"/>
                </a:solidFill>
                <a:latin typeface="Georgia"/>
                <a:cs typeface="Georgia"/>
              </a:rPr>
              <a:t> </a:t>
            </a:r>
            <a:r>
              <a:rPr sz="1750" dirty="0">
                <a:solidFill>
                  <a:srgbClr val="010101"/>
                </a:solidFill>
                <a:latin typeface="Georgia"/>
                <a:cs typeface="Georgia"/>
              </a:rPr>
              <a:t>Between</a:t>
            </a:r>
            <a:r>
              <a:rPr sz="1750" spc="65" dirty="0">
                <a:solidFill>
                  <a:srgbClr val="010101"/>
                </a:solidFill>
                <a:latin typeface="Georgia"/>
                <a:cs typeface="Georgia"/>
              </a:rPr>
              <a:t> </a:t>
            </a:r>
            <a:r>
              <a:rPr sz="1750" spc="-10" dirty="0">
                <a:solidFill>
                  <a:srgbClr val="010101"/>
                </a:solidFill>
                <a:latin typeface="Georgia"/>
                <a:cs typeface="Georgia"/>
              </a:rPr>
              <a:t>Features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1045"/>
              </a:spcBef>
            </a:pPr>
            <a:r>
              <a:rPr sz="1350" spc="80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heatmap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showed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a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strong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positive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correlation</a:t>
            </a:r>
            <a:r>
              <a:rPr sz="1350" spc="45" dirty="0">
                <a:solidFill>
                  <a:srgbClr val="373737"/>
                </a:solidFill>
                <a:latin typeface="Tahoma"/>
                <a:cs typeface="Tahoma"/>
              </a:rPr>
              <a:t> between </a:t>
            </a:r>
            <a:r>
              <a:rPr sz="1350" spc="-20" dirty="0">
                <a:solidFill>
                  <a:srgbClr val="373737"/>
                </a:solidFill>
                <a:latin typeface="Tahoma"/>
                <a:cs typeface="Tahoma"/>
              </a:rPr>
              <a:t>Size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and</a:t>
            </a:r>
            <a:r>
              <a:rPr sz="1350" spc="1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Price,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indicating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that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larger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houses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tend</a:t>
            </a:r>
            <a:r>
              <a:rPr sz="1350" spc="1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373737"/>
                </a:solidFill>
                <a:latin typeface="Tahoma"/>
                <a:cs typeface="Tahoma"/>
              </a:rPr>
              <a:t>to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80" dirty="0">
                <a:solidFill>
                  <a:srgbClr val="373737"/>
                </a:solidFill>
                <a:latin typeface="Tahoma"/>
                <a:cs typeface="Tahoma"/>
              </a:rPr>
              <a:t>cost</a:t>
            </a:r>
            <a:r>
              <a:rPr sz="1350" spc="2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more.</a:t>
            </a:r>
            <a:endParaRPr sz="1350">
              <a:latin typeface="Tahoma"/>
              <a:cs typeface="Tahoma"/>
            </a:endParaRPr>
          </a:p>
          <a:p>
            <a:pPr marL="12700" marR="213360">
              <a:lnSpc>
                <a:spcPct val="134300"/>
              </a:lnSpc>
            </a:pP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Other</a:t>
            </a:r>
            <a:r>
              <a:rPr sz="1350" spc="8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features</a:t>
            </a:r>
            <a:r>
              <a:rPr sz="1350" spc="9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like</a:t>
            </a:r>
            <a:r>
              <a:rPr sz="1350" spc="9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Location</a:t>
            </a:r>
            <a:r>
              <a:rPr sz="1350" spc="9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also</a:t>
            </a:r>
            <a:r>
              <a:rPr sz="1350" spc="9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showed</a:t>
            </a:r>
            <a:r>
              <a:rPr sz="1350" spc="9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significant</a:t>
            </a:r>
            <a:r>
              <a:rPr sz="1350" spc="9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impact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on</a:t>
            </a:r>
            <a:r>
              <a:rPr sz="1350" spc="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prices.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42695"/>
            <a:ext cx="348869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Challenges</a:t>
            </a:r>
            <a:r>
              <a:rPr spc="170" dirty="0"/>
              <a:t> </a:t>
            </a:r>
            <a:r>
              <a:rPr spc="-10" dirty="0"/>
              <a:t>Faced</a:t>
            </a:r>
          </a:p>
        </p:txBody>
      </p:sp>
      <p:sp>
        <p:nvSpPr>
          <p:cNvPr id="4" name="object 4"/>
          <p:cNvSpPr/>
          <p:nvPr/>
        </p:nvSpPr>
        <p:spPr>
          <a:xfrm>
            <a:off x="660552" y="1614531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69100"/>
                </a:lnTo>
                <a:lnTo>
                  <a:pt x="0" y="371932"/>
                </a:lnTo>
                <a:lnTo>
                  <a:pt x="18592" y="390525"/>
                </a:lnTo>
                <a:lnTo>
                  <a:pt x="371932" y="390525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8705" y="1617548"/>
            <a:ext cx="16954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175" dirty="0">
                <a:solidFill>
                  <a:srgbClr val="373737"/>
                </a:solidFill>
                <a:latin typeface="Georgia"/>
                <a:cs typeface="Georgia"/>
              </a:rPr>
              <a:t>1</a:t>
            </a:r>
            <a:endParaRPr sz="21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5069" y="1595926"/>
            <a:ext cx="1983739" cy="1189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0"/>
              </a:spcBef>
            </a:pPr>
            <a:r>
              <a:rPr sz="1750" dirty="0">
                <a:solidFill>
                  <a:srgbClr val="373737"/>
                </a:solidFill>
                <a:latin typeface="Georgia"/>
                <a:cs typeface="Georgia"/>
              </a:rPr>
              <a:t>Missing</a:t>
            </a:r>
            <a:r>
              <a:rPr sz="1750" spc="-10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1750" spc="-20" dirty="0">
                <a:solidFill>
                  <a:srgbClr val="373737"/>
                </a:solidFill>
                <a:latin typeface="Georgia"/>
                <a:cs typeface="Georgia"/>
              </a:rPr>
              <a:t>Data</a:t>
            </a:r>
            <a:endParaRPr sz="1750" dirty="0">
              <a:latin typeface="Georgia"/>
              <a:cs typeface="Georgia"/>
            </a:endParaRPr>
          </a:p>
          <a:p>
            <a:pPr marL="12700" marR="5080" algn="just">
              <a:lnSpc>
                <a:spcPct val="131900"/>
              </a:lnSpc>
              <a:spcBef>
                <a:spcPts val="635"/>
              </a:spcBef>
            </a:pP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Missing</a:t>
            </a:r>
            <a:r>
              <a:rPr sz="1350" spc="9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values</a:t>
            </a:r>
            <a:r>
              <a:rPr sz="1350" spc="1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in</a:t>
            </a:r>
            <a:r>
              <a:rPr sz="1350" spc="1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critical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features</a:t>
            </a:r>
            <a:r>
              <a:rPr sz="1350" spc="2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required</a:t>
            </a:r>
            <a:r>
              <a:rPr sz="1350" spc="20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careful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imputation</a:t>
            </a:r>
            <a:r>
              <a:rPr sz="1350" spc="7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373737"/>
                </a:solidFill>
                <a:latin typeface="Tahoma"/>
                <a:cs typeface="Tahoma"/>
              </a:rPr>
              <a:t>to</a:t>
            </a:r>
            <a:r>
              <a:rPr sz="1350" spc="8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avoid</a:t>
            </a:r>
            <a:r>
              <a:rPr sz="1350" spc="8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373737"/>
                </a:solidFill>
                <a:latin typeface="Tahoma"/>
                <a:cs typeface="Tahoma"/>
              </a:rPr>
              <a:t>bias.</a:t>
            </a:r>
            <a:endParaRPr sz="1350" dirty="0">
              <a:latin typeface="Tahoma"/>
              <a:cs typeface="Tahoma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E510EC-C8FB-F888-56B2-BFDE1C172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354" y="1028700"/>
            <a:ext cx="7171041" cy="4038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A5166D-6276-9888-80A3-A1F39E88D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2" y="3504174"/>
            <a:ext cx="2974575" cy="21844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991E921-E997-C3A5-A9A3-D897216FD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F4689678-D58F-B5D7-98AF-1DF74C6E22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342695"/>
            <a:ext cx="348869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Challenges</a:t>
            </a:r>
            <a:r>
              <a:rPr spc="170" dirty="0"/>
              <a:t> </a:t>
            </a:r>
            <a:r>
              <a:rPr spc="-10" dirty="0"/>
              <a:t>Faced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0819C0B-0DAA-F240-084C-BB8915FC30B8}"/>
              </a:ext>
            </a:extLst>
          </p:cNvPr>
          <p:cNvSpPr/>
          <p:nvPr/>
        </p:nvSpPr>
        <p:spPr>
          <a:xfrm>
            <a:off x="602005" y="2304309"/>
            <a:ext cx="390525" cy="520167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69100"/>
                </a:lnTo>
                <a:lnTo>
                  <a:pt x="0" y="371932"/>
                </a:lnTo>
                <a:lnTo>
                  <a:pt x="18592" y="390525"/>
                </a:lnTo>
                <a:lnTo>
                  <a:pt x="371932" y="390525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3CBDCAA-298E-9DB5-51C3-4542AD6ADB2A}"/>
              </a:ext>
            </a:extLst>
          </p:cNvPr>
          <p:cNvSpPr txBox="1"/>
          <p:nvPr/>
        </p:nvSpPr>
        <p:spPr>
          <a:xfrm>
            <a:off x="710158" y="2314234"/>
            <a:ext cx="169545" cy="46571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50" dirty="0">
                <a:solidFill>
                  <a:srgbClr val="373737"/>
                </a:solidFill>
                <a:latin typeface="Georgia"/>
                <a:cs typeface="Georgia"/>
              </a:rPr>
              <a:t>2</a:t>
            </a:r>
            <a:endParaRPr sz="2100" dirty="0">
              <a:latin typeface="Georgia"/>
              <a:cs typeface="Georgi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F6C5529-7E92-1BF0-06ED-6A4EF7E1E139}"/>
              </a:ext>
            </a:extLst>
          </p:cNvPr>
          <p:cNvSpPr txBox="1"/>
          <p:nvPr/>
        </p:nvSpPr>
        <p:spPr>
          <a:xfrm>
            <a:off x="1146522" y="2107679"/>
            <a:ext cx="2298700" cy="195190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-10" dirty="0">
                <a:solidFill>
                  <a:srgbClr val="373737"/>
                </a:solidFill>
                <a:latin typeface="Georgia"/>
                <a:cs typeface="Georgia"/>
              </a:rPr>
              <a:t>Outliers</a:t>
            </a:r>
            <a:endParaRPr sz="1750" dirty="0">
              <a:latin typeface="Georgia"/>
              <a:cs typeface="Georgia"/>
            </a:endParaRPr>
          </a:p>
          <a:p>
            <a:pPr marL="12700" marR="5080">
              <a:lnSpc>
                <a:spcPct val="132700"/>
              </a:lnSpc>
              <a:spcBef>
                <a:spcPts val="620"/>
              </a:spcBef>
            </a:pP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Price</a:t>
            </a:r>
            <a:r>
              <a:rPr sz="1350" spc="114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outliers</a:t>
            </a:r>
            <a:r>
              <a:rPr sz="1350" spc="114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373737"/>
                </a:solidFill>
                <a:latin typeface="Tahoma"/>
                <a:cs typeface="Tahoma"/>
              </a:rPr>
              <a:t>posed</a:t>
            </a:r>
            <a:r>
              <a:rPr sz="1350" spc="114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50" dirty="0">
                <a:solidFill>
                  <a:srgbClr val="373737"/>
                </a:solidFill>
                <a:latin typeface="Tahoma"/>
                <a:cs typeface="Tahoma"/>
              </a:rPr>
              <a:t>a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significant</a:t>
            </a:r>
            <a:r>
              <a:rPr sz="1350" spc="6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challenge,</a:t>
            </a:r>
            <a:r>
              <a:rPr sz="1350" spc="6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373737"/>
                </a:solidFill>
                <a:latin typeface="Tahoma"/>
                <a:cs typeface="Tahoma"/>
              </a:rPr>
              <a:t>as</a:t>
            </a:r>
            <a:r>
              <a:rPr sz="1350" spc="6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373737"/>
                </a:solidFill>
                <a:latin typeface="Tahoma"/>
                <a:cs typeface="Tahoma"/>
              </a:rPr>
              <a:t>they </a:t>
            </a:r>
            <a:r>
              <a:rPr sz="1350" spc="60" dirty="0">
                <a:solidFill>
                  <a:srgbClr val="373737"/>
                </a:solidFill>
                <a:latin typeface="Tahoma"/>
                <a:cs typeface="Tahoma"/>
              </a:rPr>
              <a:t>could</a:t>
            </a:r>
            <a:r>
              <a:rPr sz="1350" spc="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distort</a:t>
            </a:r>
            <a:r>
              <a:rPr sz="1350" spc="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the</a:t>
            </a:r>
            <a:r>
              <a:rPr sz="1350" spc="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results</a:t>
            </a:r>
            <a:r>
              <a:rPr sz="1350" spc="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373737"/>
                </a:solidFill>
                <a:latin typeface="Tahoma"/>
                <a:cs typeface="Tahoma"/>
              </a:rPr>
              <a:t>if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not</a:t>
            </a:r>
            <a:r>
              <a:rPr sz="1350" spc="1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handled</a:t>
            </a:r>
            <a:r>
              <a:rPr sz="1350" spc="140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properly.</a:t>
            </a:r>
            <a:endParaRPr sz="1350" dirty="0">
              <a:latin typeface="Tahoma"/>
              <a:cs typeface="Tahom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CEDA08-C70A-9951-A774-75BC22A42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66" y="441010"/>
            <a:ext cx="684442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1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001DEFA-2BCA-E5C5-EB14-EA89CD57B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9940FFF-5E31-E155-4BFF-A66210619B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342695"/>
            <a:ext cx="348869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Challenges</a:t>
            </a:r>
            <a:r>
              <a:rPr spc="170" dirty="0"/>
              <a:t> </a:t>
            </a:r>
            <a:r>
              <a:rPr spc="-10" dirty="0"/>
              <a:t>Faced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061ACBD-3D71-4560-A654-C2DBFFE1E3B9}"/>
              </a:ext>
            </a:extLst>
          </p:cNvPr>
          <p:cNvSpPr/>
          <p:nvPr/>
        </p:nvSpPr>
        <p:spPr>
          <a:xfrm>
            <a:off x="296566" y="1544800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69100"/>
                </a:lnTo>
                <a:lnTo>
                  <a:pt x="0" y="371932"/>
                </a:lnTo>
                <a:lnTo>
                  <a:pt x="18592" y="390525"/>
                </a:lnTo>
                <a:lnTo>
                  <a:pt x="371932" y="390525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0EE348D-E328-B5B8-4C91-ED584793E08E}"/>
              </a:ext>
            </a:extLst>
          </p:cNvPr>
          <p:cNvSpPr txBox="1"/>
          <p:nvPr/>
        </p:nvSpPr>
        <p:spPr>
          <a:xfrm>
            <a:off x="404719" y="1547816"/>
            <a:ext cx="16954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50" dirty="0">
                <a:solidFill>
                  <a:srgbClr val="373737"/>
                </a:solidFill>
                <a:latin typeface="Georgia"/>
                <a:cs typeface="Georgia"/>
              </a:rPr>
              <a:t>3</a:t>
            </a:r>
            <a:endParaRPr sz="2100" dirty="0">
              <a:latin typeface="Georgia"/>
              <a:cs typeface="Georgia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764D70C-DEAC-DBEA-C5BA-90188A463867}"/>
              </a:ext>
            </a:extLst>
          </p:cNvPr>
          <p:cNvSpPr txBox="1"/>
          <p:nvPr/>
        </p:nvSpPr>
        <p:spPr>
          <a:xfrm>
            <a:off x="841083" y="1526194"/>
            <a:ext cx="5365750" cy="12782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dirty="0">
                <a:solidFill>
                  <a:srgbClr val="373737"/>
                </a:solidFill>
                <a:latin typeface="Georgia"/>
                <a:cs typeface="Georgia"/>
              </a:rPr>
              <a:t>Imbalanced</a:t>
            </a:r>
            <a:r>
              <a:rPr sz="1750" spc="-90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1750" spc="-20" dirty="0">
                <a:solidFill>
                  <a:srgbClr val="373737"/>
                </a:solidFill>
                <a:latin typeface="Georgia"/>
                <a:cs typeface="Georgia"/>
              </a:rPr>
              <a:t>Data</a:t>
            </a:r>
            <a:endParaRPr sz="1750" dirty="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520"/>
              </a:spcBef>
            </a:pP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Certain</a:t>
            </a:r>
            <a:r>
              <a:rPr sz="1350" spc="1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categories,</a:t>
            </a:r>
            <a:r>
              <a:rPr sz="1350" spc="1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like</a:t>
            </a:r>
            <a:r>
              <a:rPr sz="1350" spc="1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luxury</a:t>
            </a:r>
            <a:r>
              <a:rPr sz="1350" spc="1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homes,</a:t>
            </a:r>
            <a:r>
              <a:rPr sz="1350" spc="1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were</a:t>
            </a:r>
            <a:r>
              <a:rPr sz="1350" spc="1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endParaRPr lang="en-US" sz="1350" spc="135" dirty="0">
              <a:solidFill>
                <a:srgbClr val="373737"/>
              </a:solidFill>
              <a:latin typeface="Tahoma"/>
              <a:cs typeface="Tahoma"/>
            </a:endParaRPr>
          </a:p>
          <a:p>
            <a:pPr marL="12700" marR="5080">
              <a:lnSpc>
                <a:spcPct val="134300"/>
              </a:lnSpc>
              <a:spcBef>
                <a:spcPts val="520"/>
              </a:spcBef>
            </a:pP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underrepresented</a:t>
            </a:r>
            <a:r>
              <a:rPr sz="1350" spc="1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in</a:t>
            </a:r>
            <a:r>
              <a:rPr sz="1350" spc="13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373737"/>
                </a:solidFill>
                <a:latin typeface="Tahoma"/>
                <a:cs typeface="Tahoma"/>
              </a:rPr>
              <a:t>the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dataset,</a:t>
            </a:r>
            <a:r>
              <a:rPr sz="1350" spc="9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which</a:t>
            </a:r>
            <a:r>
              <a:rPr sz="1350" spc="9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endParaRPr lang="en-US" sz="1350" spc="95" dirty="0">
              <a:solidFill>
                <a:srgbClr val="373737"/>
              </a:solidFill>
              <a:latin typeface="Tahoma"/>
              <a:cs typeface="Tahoma"/>
            </a:endParaRPr>
          </a:p>
          <a:p>
            <a:pPr marL="12700" marR="5080">
              <a:lnSpc>
                <a:spcPct val="134300"/>
              </a:lnSpc>
              <a:spcBef>
                <a:spcPts val="520"/>
              </a:spcBef>
            </a:pPr>
            <a:r>
              <a:rPr sz="1350" dirty="0">
                <a:solidFill>
                  <a:srgbClr val="373737"/>
                </a:solidFill>
                <a:latin typeface="Tahoma"/>
                <a:cs typeface="Tahoma"/>
              </a:rPr>
              <a:t>may</a:t>
            </a:r>
            <a:r>
              <a:rPr sz="1350" spc="9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73737"/>
                </a:solidFill>
                <a:latin typeface="Tahoma"/>
                <a:cs typeface="Tahoma"/>
              </a:rPr>
              <a:t>affect</a:t>
            </a:r>
            <a:r>
              <a:rPr sz="1350" spc="95" dirty="0">
                <a:solidFill>
                  <a:srgbClr val="373737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373737"/>
                </a:solidFill>
                <a:latin typeface="Tahoma"/>
                <a:cs typeface="Tahoma"/>
              </a:rPr>
              <a:t>predictions.</a:t>
            </a:r>
            <a:endParaRPr sz="1350" dirty="0">
              <a:latin typeface="Tahoma"/>
              <a:cs typeface="Tahom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E1EE8B-04A3-8072-7BD3-3012A5D4E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028700"/>
            <a:ext cx="739964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1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FB2095D-5121-4E25-EFF1-6429967C5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F5BAC3CA-C1F5-B1B9-2266-EF077DD32F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342695"/>
            <a:ext cx="348869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-10" dirty="0"/>
              <a:t>After </a:t>
            </a:r>
            <a:endParaRPr spc="-1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9EA7F-9A4B-B144-832D-12711E0AF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09700"/>
            <a:ext cx="5387807" cy="41532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404D01-FB36-DC2E-EA6B-95902BF31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795" y="1333500"/>
            <a:ext cx="5273497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8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518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Georgia</vt:lpstr>
      <vt:lpstr>Segoe UI Emoji</vt:lpstr>
      <vt:lpstr>Tahoma</vt:lpstr>
      <vt:lpstr>Office Theme</vt:lpstr>
      <vt:lpstr>House Price Prediction: A Data-Driven Approach</vt:lpstr>
      <vt:lpstr>Project Introduction</vt:lpstr>
      <vt:lpstr>Dataset Overview</vt:lpstr>
      <vt:lpstr>Data Cleaning and Preprocessing</vt:lpstr>
      <vt:lpstr>Exploratory Data Analysis (EDA)</vt:lpstr>
      <vt:lpstr>Challenges Faced</vt:lpstr>
      <vt:lpstr>Challenges Faced</vt:lpstr>
      <vt:lpstr>Challenges Faced</vt:lpstr>
      <vt:lpstr>After </vt:lpstr>
      <vt:lpstr>Key Insights from EDA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Vaishnav Mankar</dc:creator>
  <cp:lastModifiedBy>Vaishnav Mankar</cp:lastModifiedBy>
  <cp:revision>1</cp:revision>
  <dcterms:created xsi:type="dcterms:W3CDTF">2024-12-20T08:30:45Z</dcterms:created>
  <dcterms:modified xsi:type="dcterms:W3CDTF">2024-12-20T10:16:03Z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2024-12-20T00:00:00Z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2024-12-20T00:00:00Z</vt:filetime>
  </property>
  <property fmtid="{D5CDD505-2E9C-101B-9397-08002B2CF9AE}" pid="5" name="Producer">
    <vt:lpwstr>GPL Ghostscript 10.02.0</vt:lpwstr>
  </property>
</Properties>
</file>