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87" r:id="rId5"/>
    <p:sldId id="262" r:id="rId6"/>
    <p:sldId id="260" r:id="rId7"/>
    <p:sldId id="299" r:id="rId8"/>
    <p:sldId id="300" r:id="rId9"/>
    <p:sldId id="301" r:id="rId10"/>
    <p:sldId id="289" r:id="rId11"/>
    <p:sldId id="291" r:id="rId12"/>
    <p:sldId id="292" r:id="rId13"/>
    <p:sldId id="293" r:id="rId14"/>
    <p:sldId id="294" r:id="rId15"/>
    <p:sldId id="295" r:id="rId16"/>
    <p:sldId id="296" r:id="rId17"/>
    <p:sldId id="297" r:id="rId18"/>
    <p:sldId id="298" r:id="rId19"/>
    <p:sldId id="290" r:id="rId20"/>
    <p:sldId id="274" r:id="rId21"/>
    <p:sldId id="284" r:id="rId22"/>
    <p:sldId id="286" r:id="rId23"/>
    <p:sldId id="27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ddhi Chavan" initials="SC" lastIdx="1" clrIdx="0">
    <p:extLst>
      <p:ext uri="{19B8F6BF-5375-455C-9EA6-DF929625EA0E}">
        <p15:presenceInfo xmlns:p15="http://schemas.microsoft.com/office/powerpoint/2012/main" userId="afbed7bdeb4374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94EA05-8165-49D9-8D8E-8DF6C030A3A6}" type="doc">
      <dgm:prSet loTypeId="urn:microsoft.com/office/officeart/2005/8/layout/process2" loCatId="process" qsTypeId="urn:microsoft.com/office/officeart/2005/8/quickstyle/simple5" qsCatId="simple" csTypeId="urn:microsoft.com/office/officeart/2005/8/colors/accent1_2" csCatId="accent1" phldr="1"/>
      <dgm:spPr/>
    </dgm:pt>
    <dgm:pt modelId="{DBA7F505-E546-4504-808A-A25BE4B96F18}" type="pres">
      <dgm:prSet presAssocID="{7194EA05-8165-49D9-8D8E-8DF6C030A3A6}" presName="linearFlow" presStyleCnt="0">
        <dgm:presLayoutVars>
          <dgm:resizeHandles val="exact"/>
        </dgm:presLayoutVars>
      </dgm:prSet>
      <dgm:spPr/>
    </dgm:pt>
  </dgm:ptLst>
  <dgm:cxnLst>
    <dgm:cxn modelId="{3A279023-E389-4AD1-A3B1-9CFC58160C63}" type="presOf" srcId="{7194EA05-8165-49D9-8D8E-8DF6C030A3A6}" destId="{DBA7F505-E546-4504-808A-A25BE4B96F18}" srcOrd="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DCFEA3-EF43-48BC-A4BE-560505E2FBEC}"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394815D3-86EE-4A9E-9D7D-E942F52AAB4B}">
      <dgm:prSet phldrT="[Text]"/>
      <dgm:spPr/>
      <dgm:t>
        <a:bodyPr/>
        <a:lstStyle/>
        <a:p>
          <a:r>
            <a:rPr lang="en-US" dirty="0"/>
            <a:t>Implementing attention layer</a:t>
          </a:r>
        </a:p>
      </dgm:t>
    </dgm:pt>
    <dgm:pt modelId="{0E0956C3-F7EB-48C9-8601-C700706CC6E9}" type="parTrans" cxnId="{FAFC05F7-2BD9-4AE0-AB29-97941CB67A1E}">
      <dgm:prSet/>
      <dgm:spPr/>
      <dgm:t>
        <a:bodyPr/>
        <a:lstStyle/>
        <a:p>
          <a:endParaRPr lang="en-US"/>
        </a:p>
      </dgm:t>
    </dgm:pt>
    <dgm:pt modelId="{ED080EDF-7DAD-49FD-800C-5C16C2614597}" type="sibTrans" cxnId="{FAFC05F7-2BD9-4AE0-AB29-97941CB67A1E}">
      <dgm:prSet/>
      <dgm:spPr/>
      <dgm:t>
        <a:bodyPr/>
        <a:lstStyle/>
        <a:p>
          <a:endParaRPr lang="en-US"/>
        </a:p>
      </dgm:t>
    </dgm:pt>
    <dgm:pt modelId="{491E07CF-EB5F-460E-83B4-B7219369A6E7}">
      <dgm:prSet phldrT="[Text]"/>
      <dgm:spPr/>
      <dgm:t>
        <a:bodyPr/>
        <a:lstStyle/>
        <a:p>
          <a:pPr>
            <a:buFont typeface="+mj-lt"/>
            <a:buAutoNum type="arabicPeriod"/>
          </a:pPr>
          <a:r>
            <a:rPr lang="en-US" dirty="0"/>
            <a:t>Read the dataset</a:t>
          </a:r>
        </a:p>
      </dgm:t>
    </dgm:pt>
    <dgm:pt modelId="{0BACE7AB-D63A-4354-A472-494F48D5E686}" type="parTrans" cxnId="{C30F011F-6134-48FB-A823-E1749CBE1AA8}">
      <dgm:prSet/>
      <dgm:spPr/>
      <dgm:t>
        <a:bodyPr/>
        <a:lstStyle/>
        <a:p>
          <a:endParaRPr lang="en-US"/>
        </a:p>
      </dgm:t>
    </dgm:pt>
    <dgm:pt modelId="{87797326-2C22-4FAB-B1AD-5B74916DBBC4}" type="sibTrans" cxnId="{C30F011F-6134-48FB-A823-E1749CBE1AA8}">
      <dgm:prSet/>
      <dgm:spPr/>
      <dgm:t>
        <a:bodyPr/>
        <a:lstStyle/>
        <a:p>
          <a:endParaRPr lang="en-US"/>
        </a:p>
      </dgm:t>
    </dgm:pt>
    <dgm:pt modelId="{00F2C0EA-1718-4299-8767-637E5514B656}">
      <dgm:prSet phldrT="[Text]"/>
      <dgm:spPr/>
      <dgm:t>
        <a:bodyPr/>
        <a:lstStyle/>
        <a:p>
          <a:pPr>
            <a:buFont typeface="+mj-lt"/>
            <a:buAutoNum type="arabicPeriod"/>
          </a:pPr>
          <a:r>
            <a:rPr lang="en-US" dirty="0"/>
            <a:t>Preprocessing of the data</a:t>
          </a:r>
        </a:p>
      </dgm:t>
    </dgm:pt>
    <dgm:pt modelId="{DB217D02-E597-4187-9C41-A8D9E7EBE945}" type="parTrans" cxnId="{E1C8F862-DEE5-410F-9144-BF403D7504AF}">
      <dgm:prSet/>
      <dgm:spPr/>
      <dgm:t>
        <a:bodyPr/>
        <a:lstStyle/>
        <a:p>
          <a:endParaRPr lang="en-US"/>
        </a:p>
      </dgm:t>
    </dgm:pt>
    <dgm:pt modelId="{9600094F-1D56-42DB-9482-C26010B7D224}" type="sibTrans" cxnId="{E1C8F862-DEE5-410F-9144-BF403D7504AF}">
      <dgm:prSet/>
      <dgm:spPr/>
      <dgm:t>
        <a:bodyPr/>
        <a:lstStyle/>
        <a:p>
          <a:endParaRPr lang="en-US"/>
        </a:p>
      </dgm:t>
    </dgm:pt>
    <dgm:pt modelId="{AE5A695F-7D83-4BD0-9BE2-EBD4C533ED15}">
      <dgm:prSet phldrT="[Text]"/>
      <dgm:spPr/>
      <dgm:t>
        <a:bodyPr/>
        <a:lstStyle/>
        <a:p>
          <a:r>
            <a:rPr lang="en-US" dirty="0"/>
            <a:t>Tokenizing</a:t>
          </a:r>
        </a:p>
      </dgm:t>
    </dgm:pt>
    <dgm:pt modelId="{48253C0B-099B-4B7C-B180-CC7FA9178383}" type="parTrans" cxnId="{C5F7F416-48C0-47DE-8EE0-8EB439F7466F}">
      <dgm:prSet/>
      <dgm:spPr/>
      <dgm:t>
        <a:bodyPr/>
        <a:lstStyle/>
        <a:p>
          <a:endParaRPr lang="en-US"/>
        </a:p>
      </dgm:t>
    </dgm:pt>
    <dgm:pt modelId="{D1BB23D0-5EBD-4D79-9B29-54DDB6ABE196}" type="sibTrans" cxnId="{C5F7F416-48C0-47DE-8EE0-8EB439F7466F}">
      <dgm:prSet/>
      <dgm:spPr/>
      <dgm:t>
        <a:bodyPr/>
        <a:lstStyle/>
        <a:p>
          <a:endParaRPr lang="en-US"/>
        </a:p>
      </dgm:t>
    </dgm:pt>
    <dgm:pt modelId="{6D0B957E-7CCF-42F7-9052-3527BF7FE68D}">
      <dgm:prSet phldrT="[Text]"/>
      <dgm:spPr/>
      <dgm:t>
        <a:bodyPr/>
        <a:lstStyle/>
        <a:p>
          <a:r>
            <a:rPr lang="en-US" dirty="0"/>
            <a:t>Building the Model</a:t>
          </a:r>
        </a:p>
      </dgm:t>
    </dgm:pt>
    <dgm:pt modelId="{6B2A10A9-1224-4D63-A5A0-00791BEEBD60}" type="parTrans" cxnId="{13AFE09F-334D-4C58-8803-3527811761FC}">
      <dgm:prSet/>
      <dgm:spPr/>
      <dgm:t>
        <a:bodyPr/>
        <a:lstStyle/>
        <a:p>
          <a:endParaRPr lang="en-US"/>
        </a:p>
      </dgm:t>
    </dgm:pt>
    <dgm:pt modelId="{1E3E178B-468F-4B51-B55C-4F5359751E4B}" type="sibTrans" cxnId="{13AFE09F-334D-4C58-8803-3527811761FC}">
      <dgm:prSet/>
      <dgm:spPr/>
      <dgm:t>
        <a:bodyPr/>
        <a:lstStyle/>
        <a:p>
          <a:endParaRPr lang="en-US"/>
        </a:p>
      </dgm:t>
    </dgm:pt>
    <dgm:pt modelId="{D7ABD8E1-43E6-4E4E-B6C7-B6C808EEC586}">
      <dgm:prSet phldrT="[Text]"/>
      <dgm:spPr/>
      <dgm:t>
        <a:bodyPr/>
        <a:lstStyle/>
        <a:p>
          <a:pPr>
            <a:buFont typeface="+mj-lt"/>
            <a:buAutoNum type="arabicPeriod"/>
          </a:pPr>
          <a:r>
            <a:rPr lang="en-US" dirty="0"/>
            <a:t>Inference</a:t>
          </a:r>
        </a:p>
      </dgm:t>
    </dgm:pt>
    <dgm:pt modelId="{8CBDB10D-0372-4A84-B98F-D332D8FB534B}" type="parTrans" cxnId="{F2D3968D-AA72-4CC2-874C-06DAEDFE25FA}">
      <dgm:prSet/>
      <dgm:spPr/>
      <dgm:t>
        <a:bodyPr/>
        <a:lstStyle/>
        <a:p>
          <a:endParaRPr lang="en-US"/>
        </a:p>
      </dgm:t>
    </dgm:pt>
    <dgm:pt modelId="{20583659-CB6F-4B52-8707-EB7270DE37C7}" type="sibTrans" cxnId="{F2D3968D-AA72-4CC2-874C-06DAEDFE25FA}">
      <dgm:prSet/>
      <dgm:spPr/>
      <dgm:t>
        <a:bodyPr/>
        <a:lstStyle/>
        <a:p>
          <a:endParaRPr lang="en-US"/>
        </a:p>
      </dgm:t>
    </dgm:pt>
    <dgm:pt modelId="{05C64508-A29B-484E-9B73-ED7272AA9812}">
      <dgm:prSet phldrT="[Text]"/>
      <dgm:spPr/>
      <dgm:t>
        <a:bodyPr/>
        <a:lstStyle/>
        <a:p>
          <a:pPr>
            <a:buFont typeface="+mj-lt"/>
            <a:buAutoNum type="arabicPeriod"/>
          </a:pPr>
          <a:r>
            <a:rPr lang="en-US" dirty="0"/>
            <a:t>Integer to text</a:t>
          </a:r>
        </a:p>
      </dgm:t>
    </dgm:pt>
    <dgm:pt modelId="{165F67D7-5D78-4125-8C9D-72D958B6C474}" type="parTrans" cxnId="{190DEE13-C3DA-4D15-AB73-FECA03E8F1B7}">
      <dgm:prSet/>
      <dgm:spPr/>
      <dgm:t>
        <a:bodyPr/>
        <a:lstStyle/>
        <a:p>
          <a:endParaRPr lang="en-US"/>
        </a:p>
      </dgm:t>
    </dgm:pt>
    <dgm:pt modelId="{0CF9230A-505A-4C68-878E-9F0F69F5355F}" type="sibTrans" cxnId="{190DEE13-C3DA-4D15-AB73-FECA03E8F1B7}">
      <dgm:prSet/>
      <dgm:spPr/>
      <dgm:t>
        <a:bodyPr/>
        <a:lstStyle/>
        <a:p>
          <a:endParaRPr lang="en-US"/>
        </a:p>
      </dgm:t>
    </dgm:pt>
    <dgm:pt modelId="{D6D0F487-FD48-45F1-B417-EC921DB83C65}">
      <dgm:prSet phldrT="[Text]"/>
      <dgm:spPr/>
      <dgm:t>
        <a:bodyPr/>
        <a:lstStyle/>
        <a:p>
          <a:pPr>
            <a:buFont typeface="+mj-lt"/>
            <a:buAutoNum type="arabicPeriod"/>
          </a:pPr>
          <a:r>
            <a:rPr lang="en-US" dirty="0"/>
            <a:t>Predictions</a:t>
          </a:r>
        </a:p>
      </dgm:t>
    </dgm:pt>
    <dgm:pt modelId="{2B106069-231D-42E1-9276-1616452D1623}" type="parTrans" cxnId="{035C4E16-85F2-46F9-920B-7D708EE8DEDD}">
      <dgm:prSet/>
      <dgm:spPr/>
      <dgm:t>
        <a:bodyPr/>
        <a:lstStyle/>
        <a:p>
          <a:endParaRPr lang="en-US"/>
        </a:p>
      </dgm:t>
    </dgm:pt>
    <dgm:pt modelId="{B14292CB-B6E8-421C-AEFB-318ED4CCB8FC}" type="sibTrans" cxnId="{035C4E16-85F2-46F9-920B-7D708EE8DEDD}">
      <dgm:prSet/>
      <dgm:spPr/>
      <dgm:t>
        <a:bodyPr/>
        <a:lstStyle/>
        <a:p>
          <a:endParaRPr lang="en-US"/>
        </a:p>
      </dgm:t>
    </dgm:pt>
    <dgm:pt modelId="{83059FFB-2186-4803-915C-612CFE8EF10D}">
      <dgm:prSet phldrT="[Text]"/>
      <dgm:spPr/>
      <dgm:t>
        <a:bodyPr/>
        <a:lstStyle/>
        <a:p>
          <a:pPr>
            <a:buFont typeface="+mj-lt"/>
            <a:buAutoNum type="arabicPeriod"/>
          </a:pPr>
          <a:r>
            <a:rPr lang="en-US" dirty="0"/>
            <a:t>Diagnostic plot</a:t>
          </a:r>
        </a:p>
      </dgm:t>
    </dgm:pt>
    <dgm:pt modelId="{AEDE0E52-7E5C-458F-855B-2C0C9E380836}" type="parTrans" cxnId="{5C24E80A-DA15-4F2D-894D-D70441B86409}">
      <dgm:prSet/>
      <dgm:spPr/>
      <dgm:t>
        <a:bodyPr/>
        <a:lstStyle/>
        <a:p>
          <a:endParaRPr lang="en-US"/>
        </a:p>
      </dgm:t>
    </dgm:pt>
    <dgm:pt modelId="{6A97AF59-C559-45D6-98E3-BBF6B7997DEF}" type="sibTrans" cxnId="{5C24E80A-DA15-4F2D-894D-D70441B86409}">
      <dgm:prSet/>
      <dgm:spPr/>
      <dgm:t>
        <a:bodyPr/>
        <a:lstStyle/>
        <a:p>
          <a:endParaRPr lang="en-US"/>
        </a:p>
      </dgm:t>
    </dgm:pt>
    <dgm:pt modelId="{83DE0F57-19A7-4C07-B3CB-FD38411844A2}">
      <dgm:prSet phldrT="[Text]"/>
      <dgm:spPr/>
      <dgm:t>
        <a:bodyPr/>
        <a:lstStyle/>
        <a:p>
          <a:pPr>
            <a:buFont typeface="+mj-lt"/>
            <a:buAutoNum type="arabicPeriod"/>
          </a:pPr>
          <a:r>
            <a:rPr lang="en-US" dirty="0"/>
            <a:t>Reverse Dictionary</a:t>
          </a:r>
        </a:p>
      </dgm:t>
    </dgm:pt>
    <dgm:pt modelId="{2103DEC4-6784-4C64-8B65-5D3064A1AC07}" type="parTrans" cxnId="{F738E1EC-E5D4-415D-B201-0071AE152CB8}">
      <dgm:prSet/>
      <dgm:spPr/>
      <dgm:t>
        <a:bodyPr/>
        <a:lstStyle/>
        <a:p>
          <a:endParaRPr lang="en-US"/>
        </a:p>
      </dgm:t>
    </dgm:pt>
    <dgm:pt modelId="{985970EC-8653-41AA-A513-B6EFF787DE4F}" type="sibTrans" cxnId="{F738E1EC-E5D4-415D-B201-0071AE152CB8}">
      <dgm:prSet/>
      <dgm:spPr/>
      <dgm:t>
        <a:bodyPr/>
        <a:lstStyle/>
        <a:p>
          <a:endParaRPr lang="en-US"/>
        </a:p>
      </dgm:t>
    </dgm:pt>
    <dgm:pt modelId="{CCC118FB-6369-4E65-87AB-429CB98AA783}">
      <dgm:prSet phldrT="[Text]"/>
      <dgm:spPr/>
      <dgm:t>
        <a:bodyPr/>
        <a:lstStyle/>
        <a:p>
          <a:pPr>
            <a:buFont typeface="+mj-lt"/>
            <a:buAutoNum type="arabicPeriod"/>
          </a:pPr>
          <a:r>
            <a:rPr lang="en-US" dirty="0"/>
            <a:t>Inference Setup &amp; Process</a:t>
          </a:r>
        </a:p>
      </dgm:t>
    </dgm:pt>
    <dgm:pt modelId="{7E2E58D3-0E05-4BA0-BD7A-C2F8B6AC3EE2}" type="parTrans" cxnId="{45C39D64-4DCB-417B-83D1-D64F9494431A}">
      <dgm:prSet/>
      <dgm:spPr/>
      <dgm:t>
        <a:bodyPr/>
        <a:lstStyle/>
        <a:p>
          <a:endParaRPr lang="en-US"/>
        </a:p>
      </dgm:t>
    </dgm:pt>
    <dgm:pt modelId="{CD2437D2-A535-41A7-952E-F9444E20B48E}" type="sibTrans" cxnId="{45C39D64-4DCB-417B-83D1-D64F9494431A}">
      <dgm:prSet/>
      <dgm:spPr/>
      <dgm:t>
        <a:bodyPr/>
        <a:lstStyle/>
        <a:p>
          <a:endParaRPr lang="en-US"/>
        </a:p>
      </dgm:t>
    </dgm:pt>
    <dgm:pt modelId="{E36B6659-CEF1-4370-81C0-59DF91CF5B22}" type="pres">
      <dgm:prSet presAssocID="{B7DCFEA3-EF43-48BC-A4BE-560505E2FBEC}" presName="Name0" presStyleCnt="0">
        <dgm:presLayoutVars>
          <dgm:dir/>
          <dgm:resizeHandles/>
        </dgm:presLayoutVars>
      </dgm:prSet>
      <dgm:spPr/>
    </dgm:pt>
    <dgm:pt modelId="{8E6136D7-AD16-464F-8031-B305F04239B8}" type="pres">
      <dgm:prSet presAssocID="{394815D3-86EE-4A9E-9D7D-E942F52AAB4B}" presName="compNode" presStyleCnt="0"/>
      <dgm:spPr/>
    </dgm:pt>
    <dgm:pt modelId="{EDA38ABD-205B-4C4D-B143-4992F528D1A1}" type="pres">
      <dgm:prSet presAssocID="{394815D3-86EE-4A9E-9D7D-E942F52AAB4B}" presName="dummyConnPt" presStyleCnt="0"/>
      <dgm:spPr/>
    </dgm:pt>
    <dgm:pt modelId="{74225917-23E5-4251-A1A0-1BA34E3CAA56}" type="pres">
      <dgm:prSet presAssocID="{394815D3-86EE-4A9E-9D7D-E942F52AAB4B}" presName="node" presStyleLbl="node1" presStyleIdx="0" presStyleCnt="11">
        <dgm:presLayoutVars>
          <dgm:bulletEnabled val="1"/>
        </dgm:presLayoutVars>
      </dgm:prSet>
      <dgm:spPr/>
    </dgm:pt>
    <dgm:pt modelId="{440B80C3-A391-4999-B21C-004D366E5351}" type="pres">
      <dgm:prSet presAssocID="{ED080EDF-7DAD-49FD-800C-5C16C2614597}" presName="sibTrans" presStyleLbl="bgSibTrans2D1" presStyleIdx="0" presStyleCnt="10"/>
      <dgm:spPr/>
    </dgm:pt>
    <dgm:pt modelId="{A4C1884F-A5D9-47BA-B324-98CCEA58EFC7}" type="pres">
      <dgm:prSet presAssocID="{491E07CF-EB5F-460E-83B4-B7219369A6E7}" presName="compNode" presStyleCnt="0"/>
      <dgm:spPr/>
    </dgm:pt>
    <dgm:pt modelId="{C8117286-DD1B-437E-AE66-AAA0F5EFE351}" type="pres">
      <dgm:prSet presAssocID="{491E07CF-EB5F-460E-83B4-B7219369A6E7}" presName="dummyConnPt" presStyleCnt="0"/>
      <dgm:spPr/>
    </dgm:pt>
    <dgm:pt modelId="{90908C35-7C3E-4730-ABA5-0676731AB0DB}" type="pres">
      <dgm:prSet presAssocID="{491E07CF-EB5F-460E-83B4-B7219369A6E7}" presName="node" presStyleLbl="node1" presStyleIdx="1" presStyleCnt="11">
        <dgm:presLayoutVars>
          <dgm:bulletEnabled val="1"/>
        </dgm:presLayoutVars>
      </dgm:prSet>
      <dgm:spPr/>
    </dgm:pt>
    <dgm:pt modelId="{11645BC0-F2E1-45AD-937F-2A59D3171EA2}" type="pres">
      <dgm:prSet presAssocID="{87797326-2C22-4FAB-B1AD-5B74916DBBC4}" presName="sibTrans" presStyleLbl="bgSibTrans2D1" presStyleIdx="1" presStyleCnt="10"/>
      <dgm:spPr/>
    </dgm:pt>
    <dgm:pt modelId="{6382212E-4135-471F-9990-163B9CB666E5}" type="pres">
      <dgm:prSet presAssocID="{00F2C0EA-1718-4299-8767-637E5514B656}" presName="compNode" presStyleCnt="0"/>
      <dgm:spPr/>
    </dgm:pt>
    <dgm:pt modelId="{982F3D54-9B30-4365-B16F-5635DBB7AE46}" type="pres">
      <dgm:prSet presAssocID="{00F2C0EA-1718-4299-8767-637E5514B656}" presName="dummyConnPt" presStyleCnt="0"/>
      <dgm:spPr/>
    </dgm:pt>
    <dgm:pt modelId="{BFC55369-BDFE-441D-8C74-5008BD17571A}" type="pres">
      <dgm:prSet presAssocID="{00F2C0EA-1718-4299-8767-637E5514B656}" presName="node" presStyleLbl="node1" presStyleIdx="2" presStyleCnt="11">
        <dgm:presLayoutVars>
          <dgm:bulletEnabled val="1"/>
        </dgm:presLayoutVars>
      </dgm:prSet>
      <dgm:spPr/>
    </dgm:pt>
    <dgm:pt modelId="{EF939462-9DE3-4215-B620-03B41C0683EB}" type="pres">
      <dgm:prSet presAssocID="{9600094F-1D56-42DB-9482-C26010B7D224}" presName="sibTrans" presStyleLbl="bgSibTrans2D1" presStyleIdx="2" presStyleCnt="10"/>
      <dgm:spPr/>
    </dgm:pt>
    <dgm:pt modelId="{BD84CCFC-2252-4EC2-9DB7-E9A046793D9F}" type="pres">
      <dgm:prSet presAssocID="{AE5A695F-7D83-4BD0-9BE2-EBD4C533ED15}" presName="compNode" presStyleCnt="0"/>
      <dgm:spPr/>
    </dgm:pt>
    <dgm:pt modelId="{10AE0B11-60C5-473C-8A97-59B4101C0FAC}" type="pres">
      <dgm:prSet presAssocID="{AE5A695F-7D83-4BD0-9BE2-EBD4C533ED15}" presName="dummyConnPt" presStyleCnt="0"/>
      <dgm:spPr/>
    </dgm:pt>
    <dgm:pt modelId="{DAFE79DE-F305-4E56-863B-B743C5D78174}" type="pres">
      <dgm:prSet presAssocID="{AE5A695F-7D83-4BD0-9BE2-EBD4C533ED15}" presName="node" presStyleLbl="node1" presStyleIdx="3" presStyleCnt="11">
        <dgm:presLayoutVars>
          <dgm:bulletEnabled val="1"/>
        </dgm:presLayoutVars>
      </dgm:prSet>
      <dgm:spPr/>
    </dgm:pt>
    <dgm:pt modelId="{B1BDB6A6-DFAC-4F8C-9331-7E744DE67203}" type="pres">
      <dgm:prSet presAssocID="{D1BB23D0-5EBD-4D79-9B29-54DDB6ABE196}" presName="sibTrans" presStyleLbl="bgSibTrans2D1" presStyleIdx="3" presStyleCnt="10"/>
      <dgm:spPr/>
    </dgm:pt>
    <dgm:pt modelId="{E2AA3870-209D-4B28-9F06-23C908DA2DB7}" type="pres">
      <dgm:prSet presAssocID="{6D0B957E-7CCF-42F7-9052-3527BF7FE68D}" presName="compNode" presStyleCnt="0"/>
      <dgm:spPr/>
    </dgm:pt>
    <dgm:pt modelId="{C067C5C4-3943-437A-A3DE-D342608D3C66}" type="pres">
      <dgm:prSet presAssocID="{6D0B957E-7CCF-42F7-9052-3527BF7FE68D}" presName="dummyConnPt" presStyleCnt="0"/>
      <dgm:spPr/>
    </dgm:pt>
    <dgm:pt modelId="{E4782F27-0AD7-4872-B23F-8CA7A548EEEC}" type="pres">
      <dgm:prSet presAssocID="{6D0B957E-7CCF-42F7-9052-3527BF7FE68D}" presName="node" presStyleLbl="node1" presStyleIdx="4" presStyleCnt="11">
        <dgm:presLayoutVars>
          <dgm:bulletEnabled val="1"/>
        </dgm:presLayoutVars>
      </dgm:prSet>
      <dgm:spPr/>
    </dgm:pt>
    <dgm:pt modelId="{3D85B0C7-3FF6-4760-8154-DEF273511F57}" type="pres">
      <dgm:prSet presAssocID="{1E3E178B-468F-4B51-B55C-4F5359751E4B}" presName="sibTrans" presStyleLbl="bgSibTrans2D1" presStyleIdx="4" presStyleCnt="10"/>
      <dgm:spPr/>
    </dgm:pt>
    <dgm:pt modelId="{D199C061-80D5-4F93-ACAC-C96C5C458060}" type="pres">
      <dgm:prSet presAssocID="{D7ABD8E1-43E6-4E4E-B6C7-B6C808EEC586}" presName="compNode" presStyleCnt="0"/>
      <dgm:spPr/>
    </dgm:pt>
    <dgm:pt modelId="{1099A3A5-FE2B-4053-95E0-3B91AC600704}" type="pres">
      <dgm:prSet presAssocID="{D7ABD8E1-43E6-4E4E-B6C7-B6C808EEC586}" presName="dummyConnPt" presStyleCnt="0"/>
      <dgm:spPr/>
    </dgm:pt>
    <dgm:pt modelId="{EA16F36B-ED4C-41F0-91FA-9ED9BEF13730}" type="pres">
      <dgm:prSet presAssocID="{D7ABD8E1-43E6-4E4E-B6C7-B6C808EEC586}" presName="node" presStyleLbl="node1" presStyleIdx="5" presStyleCnt="11">
        <dgm:presLayoutVars>
          <dgm:bulletEnabled val="1"/>
        </dgm:presLayoutVars>
      </dgm:prSet>
      <dgm:spPr/>
    </dgm:pt>
    <dgm:pt modelId="{6ED68986-2F33-4330-AE75-85B52C9E80C5}" type="pres">
      <dgm:prSet presAssocID="{20583659-CB6F-4B52-8707-EB7270DE37C7}" presName="sibTrans" presStyleLbl="bgSibTrans2D1" presStyleIdx="5" presStyleCnt="10"/>
      <dgm:spPr/>
    </dgm:pt>
    <dgm:pt modelId="{3632BFD3-C2F2-45AC-98C0-95BCC58F3369}" type="pres">
      <dgm:prSet presAssocID="{83059FFB-2186-4803-915C-612CFE8EF10D}" presName="compNode" presStyleCnt="0"/>
      <dgm:spPr/>
    </dgm:pt>
    <dgm:pt modelId="{24E3BFD9-C52D-4867-86B8-EB5CDF18A3F5}" type="pres">
      <dgm:prSet presAssocID="{83059FFB-2186-4803-915C-612CFE8EF10D}" presName="dummyConnPt" presStyleCnt="0"/>
      <dgm:spPr/>
    </dgm:pt>
    <dgm:pt modelId="{87F75C72-7F3D-4E2C-8965-EE3170388C16}" type="pres">
      <dgm:prSet presAssocID="{83059FFB-2186-4803-915C-612CFE8EF10D}" presName="node" presStyleLbl="node1" presStyleIdx="6" presStyleCnt="11">
        <dgm:presLayoutVars>
          <dgm:bulletEnabled val="1"/>
        </dgm:presLayoutVars>
      </dgm:prSet>
      <dgm:spPr/>
    </dgm:pt>
    <dgm:pt modelId="{03DF57F9-E997-4D9B-AAD9-A35E14B3A792}" type="pres">
      <dgm:prSet presAssocID="{6A97AF59-C559-45D6-98E3-BBF6B7997DEF}" presName="sibTrans" presStyleLbl="bgSibTrans2D1" presStyleIdx="6" presStyleCnt="10"/>
      <dgm:spPr/>
    </dgm:pt>
    <dgm:pt modelId="{DA0A8791-B84C-4437-B675-C665CDE567D8}" type="pres">
      <dgm:prSet presAssocID="{83DE0F57-19A7-4C07-B3CB-FD38411844A2}" presName="compNode" presStyleCnt="0"/>
      <dgm:spPr/>
    </dgm:pt>
    <dgm:pt modelId="{0C309030-BB61-4B75-A3CE-978722914C67}" type="pres">
      <dgm:prSet presAssocID="{83DE0F57-19A7-4C07-B3CB-FD38411844A2}" presName="dummyConnPt" presStyleCnt="0"/>
      <dgm:spPr/>
    </dgm:pt>
    <dgm:pt modelId="{13EA3AF5-B58C-4935-8027-746B8AA9BFBA}" type="pres">
      <dgm:prSet presAssocID="{83DE0F57-19A7-4C07-B3CB-FD38411844A2}" presName="node" presStyleLbl="node1" presStyleIdx="7" presStyleCnt="11">
        <dgm:presLayoutVars>
          <dgm:bulletEnabled val="1"/>
        </dgm:presLayoutVars>
      </dgm:prSet>
      <dgm:spPr/>
    </dgm:pt>
    <dgm:pt modelId="{92082E77-1FA5-485F-AE63-13A7D76D9331}" type="pres">
      <dgm:prSet presAssocID="{985970EC-8653-41AA-A513-B6EFF787DE4F}" presName="sibTrans" presStyleLbl="bgSibTrans2D1" presStyleIdx="7" presStyleCnt="10"/>
      <dgm:spPr/>
    </dgm:pt>
    <dgm:pt modelId="{5B61A767-B271-4E5A-8820-7FE55ADF7E3E}" type="pres">
      <dgm:prSet presAssocID="{CCC118FB-6369-4E65-87AB-429CB98AA783}" presName="compNode" presStyleCnt="0"/>
      <dgm:spPr/>
    </dgm:pt>
    <dgm:pt modelId="{D001D3EE-3DCE-49DF-AF4A-F1E961553AC8}" type="pres">
      <dgm:prSet presAssocID="{CCC118FB-6369-4E65-87AB-429CB98AA783}" presName="dummyConnPt" presStyleCnt="0"/>
      <dgm:spPr/>
    </dgm:pt>
    <dgm:pt modelId="{875E3B34-BF01-4D20-BEB2-AE11DF201E43}" type="pres">
      <dgm:prSet presAssocID="{CCC118FB-6369-4E65-87AB-429CB98AA783}" presName="node" presStyleLbl="node1" presStyleIdx="8" presStyleCnt="11">
        <dgm:presLayoutVars>
          <dgm:bulletEnabled val="1"/>
        </dgm:presLayoutVars>
      </dgm:prSet>
      <dgm:spPr/>
    </dgm:pt>
    <dgm:pt modelId="{FDC82B2A-236E-4E5A-BB1E-DF1E8BC494E5}" type="pres">
      <dgm:prSet presAssocID="{CD2437D2-A535-41A7-952E-F9444E20B48E}" presName="sibTrans" presStyleLbl="bgSibTrans2D1" presStyleIdx="8" presStyleCnt="10"/>
      <dgm:spPr/>
    </dgm:pt>
    <dgm:pt modelId="{09DC73C1-A960-46CC-BDC6-24DDEDC8CCE1}" type="pres">
      <dgm:prSet presAssocID="{05C64508-A29B-484E-9B73-ED7272AA9812}" presName="compNode" presStyleCnt="0"/>
      <dgm:spPr/>
    </dgm:pt>
    <dgm:pt modelId="{C4AA77AC-4B58-4CD3-AB41-B421FC6FC757}" type="pres">
      <dgm:prSet presAssocID="{05C64508-A29B-484E-9B73-ED7272AA9812}" presName="dummyConnPt" presStyleCnt="0"/>
      <dgm:spPr/>
    </dgm:pt>
    <dgm:pt modelId="{85D7261D-777B-4F4C-B4FE-5B5949A890F3}" type="pres">
      <dgm:prSet presAssocID="{05C64508-A29B-484E-9B73-ED7272AA9812}" presName="node" presStyleLbl="node1" presStyleIdx="9" presStyleCnt="11">
        <dgm:presLayoutVars>
          <dgm:bulletEnabled val="1"/>
        </dgm:presLayoutVars>
      </dgm:prSet>
      <dgm:spPr/>
    </dgm:pt>
    <dgm:pt modelId="{68D9BB1B-D235-4DB9-BC55-225AEA7F1217}" type="pres">
      <dgm:prSet presAssocID="{0CF9230A-505A-4C68-878E-9F0F69F5355F}" presName="sibTrans" presStyleLbl="bgSibTrans2D1" presStyleIdx="9" presStyleCnt="10"/>
      <dgm:spPr/>
    </dgm:pt>
    <dgm:pt modelId="{33B57C48-5749-40AD-B543-06DD6551BB35}" type="pres">
      <dgm:prSet presAssocID="{D6D0F487-FD48-45F1-B417-EC921DB83C65}" presName="compNode" presStyleCnt="0"/>
      <dgm:spPr/>
    </dgm:pt>
    <dgm:pt modelId="{64206BEE-3A29-4590-8C98-BFA226B8EA8C}" type="pres">
      <dgm:prSet presAssocID="{D6D0F487-FD48-45F1-B417-EC921DB83C65}" presName="dummyConnPt" presStyleCnt="0"/>
      <dgm:spPr/>
    </dgm:pt>
    <dgm:pt modelId="{0C407D8B-F427-44CE-AFFA-053F8814A3AC}" type="pres">
      <dgm:prSet presAssocID="{D6D0F487-FD48-45F1-B417-EC921DB83C65}" presName="node" presStyleLbl="node1" presStyleIdx="10" presStyleCnt="11">
        <dgm:presLayoutVars>
          <dgm:bulletEnabled val="1"/>
        </dgm:presLayoutVars>
      </dgm:prSet>
      <dgm:spPr/>
    </dgm:pt>
  </dgm:ptLst>
  <dgm:cxnLst>
    <dgm:cxn modelId="{E9670A00-29A2-4958-B867-A57728625CF1}" type="presOf" srcId="{9600094F-1D56-42DB-9482-C26010B7D224}" destId="{EF939462-9DE3-4215-B620-03B41C0683EB}" srcOrd="0" destOrd="0" presId="urn:microsoft.com/office/officeart/2005/8/layout/bProcess4"/>
    <dgm:cxn modelId="{654C8201-CC5C-4A09-9AC1-C49E4AF35C23}" type="presOf" srcId="{AE5A695F-7D83-4BD0-9BE2-EBD4C533ED15}" destId="{DAFE79DE-F305-4E56-863B-B743C5D78174}" srcOrd="0" destOrd="0" presId="urn:microsoft.com/office/officeart/2005/8/layout/bProcess4"/>
    <dgm:cxn modelId="{9F320D03-1DAF-4816-BB98-5423095B77B0}" type="presOf" srcId="{D1BB23D0-5EBD-4D79-9B29-54DDB6ABE196}" destId="{B1BDB6A6-DFAC-4F8C-9331-7E744DE67203}" srcOrd="0" destOrd="0" presId="urn:microsoft.com/office/officeart/2005/8/layout/bProcess4"/>
    <dgm:cxn modelId="{5C24E80A-DA15-4F2D-894D-D70441B86409}" srcId="{B7DCFEA3-EF43-48BC-A4BE-560505E2FBEC}" destId="{83059FFB-2186-4803-915C-612CFE8EF10D}" srcOrd="6" destOrd="0" parTransId="{AEDE0E52-7E5C-458F-855B-2C0C9E380836}" sibTransId="{6A97AF59-C559-45D6-98E3-BBF6B7997DEF}"/>
    <dgm:cxn modelId="{190DEE13-C3DA-4D15-AB73-FECA03E8F1B7}" srcId="{B7DCFEA3-EF43-48BC-A4BE-560505E2FBEC}" destId="{05C64508-A29B-484E-9B73-ED7272AA9812}" srcOrd="9" destOrd="0" parTransId="{165F67D7-5D78-4125-8C9D-72D958B6C474}" sibTransId="{0CF9230A-505A-4C68-878E-9F0F69F5355F}"/>
    <dgm:cxn modelId="{D7C7F013-DF59-4004-A2DC-59C399ABF07E}" type="presOf" srcId="{6A97AF59-C559-45D6-98E3-BBF6B7997DEF}" destId="{03DF57F9-E997-4D9B-AAD9-A35E14B3A792}" srcOrd="0" destOrd="0" presId="urn:microsoft.com/office/officeart/2005/8/layout/bProcess4"/>
    <dgm:cxn modelId="{035C4E16-85F2-46F9-920B-7D708EE8DEDD}" srcId="{B7DCFEA3-EF43-48BC-A4BE-560505E2FBEC}" destId="{D6D0F487-FD48-45F1-B417-EC921DB83C65}" srcOrd="10" destOrd="0" parTransId="{2B106069-231D-42E1-9276-1616452D1623}" sibTransId="{B14292CB-B6E8-421C-AEFB-318ED4CCB8FC}"/>
    <dgm:cxn modelId="{C5F7F416-48C0-47DE-8EE0-8EB439F7466F}" srcId="{B7DCFEA3-EF43-48BC-A4BE-560505E2FBEC}" destId="{AE5A695F-7D83-4BD0-9BE2-EBD4C533ED15}" srcOrd="3" destOrd="0" parTransId="{48253C0B-099B-4B7C-B180-CC7FA9178383}" sibTransId="{D1BB23D0-5EBD-4D79-9B29-54DDB6ABE196}"/>
    <dgm:cxn modelId="{3E15801B-AA2C-4A00-838F-179637ADD5FD}" type="presOf" srcId="{0CF9230A-505A-4C68-878E-9F0F69F5355F}" destId="{68D9BB1B-D235-4DB9-BC55-225AEA7F1217}" srcOrd="0" destOrd="0" presId="urn:microsoft.com/office/officeart/2005/8/layout/bProcess4"/>
    <dgm:cxn modelId="{C30F011F-6134-48FB-A823-E1749CBE1AA8}" srcId="{B7DCFEA3-EF43-48BC-A4BE-560505E2FBEC}" destId="{491E07CF-EB5F-460E-83B4-B7219369A6E7}" srcOrd="1" destOrd="0" parTransId="{0BACE7AB-D63A-4354-A472-494F48D5E686}" sibTransId="{87797326-2C22-4FAB-B1AD-5B74916DBBC4}"/>
    <dgm:cxn modelId="{9DEE0B23-3389-4CCD-9973-75E18F4D1E5C}" type="presOf" srcId="{83059FFB-2186-4803-915C-612CFE8EF10D}" destId="{87F75C72-7F3D-4E2C-8965-EE3170388C16}" srcOrd="0" destOrd="0" presId="urn:microsoft.com/office/officeart/2005/8/layout/bProcess4"/>
    <dgm:cxn modelId="{5E7AFC2A-4CAC-4585-B50F-A06185658390}" type="presOf" srcId="{491E07CF-EB5F-460E-83B4-B7219369A6E7}" destId="{90908C35-7C3E-4730-ABA5-0676731AB0DB}" srcOrd="0" destOrd="0" presId="urn:microsoft.com/office/officeart/2005/8/layout/bProcess4"/>
    <dgm:cxn modelId="{F2BDFA3F-F1DE-4884-9941-3EC63A35C447}" type="presOf" srcId="{87797326-2C22-4FAB-B1AD-5B74916DBBC4}" destId="{11645BC0-F2E1-45AD-937F-2A59D3171EA2}" srcOrd="0" destOrd="0" presId="urn:microsoft.com/office/officeart/2005/8/layout/bProcess4"/>
    <dgm:cxn modelId="{2E0DE35B-63AB-4A53-8D8C-0F2E48D92201}" type="presOf" srcId="{CD2437D2-A535-41A7-952E-F9444E20B48E}" destId="{FDC82B2A-236E-4E5A-BB1E-DF1E8BC494E5}" srcOrd="0" destOrd="0" presId="urn:microsoft.com/office/officeart/2005/8/layout/bProcess4"/>
    <dgm:cxn modelId="{33352760-38B9-4034-AF8C-BA6F129C40B2}" type="presOf" srcId="{20583659-CB6F-4B52-8707-EB7270DE37C7}" destId="{6ED68986-2F33-4330-AE75-85B52C9E80C5}" srcOrd="0" destOrd="0" presId="urn:microsoft.com/office/officeart/2005/8/layout/bProcess4"/>
    <dgm:cxn modelId="{E1C8F862-DEE5-410F-9144-BF403D7504AF}" srcId="{B7DCFEA3-EF43-48BC-A4BE-560505E2FBEC}" destId="{00F2C0EA-1718-4299-8767-637E5514B656}" srcOrd="2" destOrd="0" parTransId="{DB217D02-E597-4187-9C41-A8D9E7EBE945}" sibTransId="{9600094F-1D56-42DB-9482-C26010B7D224}"/>
    <dgm:cxn modelId="{45C39D64-4DCB-417B-83D1-D64F9494431A}" srcId="{B7DCFEA3-EF43-48BC-A4BE-560505E2FBEC}" destId="{CCC118FB-6369-4E65-87AB-429CB98AA783}" srcOrd="8" destOrd="0" parTransId="{7E2E58D3-0E05-4BA0-BD7A-C2F8B6AC3EE2}" sibTransId="{CD2437D2-A535-41A7-952E-F9444E20B48E}"/>
    <dgm:cxn modelId="{A3BAF26E-5ABC-48B7-94F1-BDCC0064E1B2}" type="presOf" srcId="{00F2C0EA-1718-4299-8767-637E5514B656}" destId="{BFC55369-BDFE-441D-8C74-5008BD17571A}" srcOrd="0" destOrd="0" presId="urn:microsoft.com/office/officeart/2005/8/layout/bProcess4"/>
    <dgm:cxn modelId="{1DC0458B-B63A-468E-ACAD-46A83A34EE81}" type="presOf" srcId="{CCC118FB-6369-4E65-87AB-429CB98AA783}" destId="{875E3B34-BF01-4D20-BEB2-AE11DF201E43}" srcOrd="0" destOrd="0" presId="urn:microsoft.com/office/officeart/2005/8/layout/bProcess4"/>
    <dgm:cxn modelId="{DEDBB28B-6670-4B91-B252-521F76900485}" type="presOf" srcId="{985970EC-8653-41AA-A513-B6EFF787DE4F}" destId="{92082E77-1FA5-485F-AE63-13A7D76D9331}" srcOrd="0" destOrd="0" presId="urn:microsoft.com/office/officeart/2005/8/layout/bProcess4"/>
    <dgm:cxn modelId="{F2D3968D-AA72-4CC2-874C-06DAEDFE25FA}" srcId="{B7DCFEA3-EF43-48BC-A4BE-560505E2FBEC}" destId="{D7ABD8E1-43E6-4E4E-B6C7-B6C808EEC586}" srcOrd="5" destOrd="0" parTransId="{8CBDB10D-0372-4A84-B98F-D332D8FB534B}" sibTransId="{20583659-CB6F-4B52-8707-EB7270DE37C7}"/>
    <dgm:cxn modelId="{24FF9C8E-897A-4C44-AA36-331C3C89406B}" type="presOf" srcId="{D7ABD8E1-43E6-4E4E-B6C7-B6C808EEC586}" destId="{EA16F36B-ED4C-41F0-91FA-9ED9BEF13730}" srcOrd="0" destOrd="0" presId="urn:microsoft.com/office/officeart/2005/8/layout/bProcess4"/>
    <dgm:cxn modelId="{F145419B-7D24-43A1-AAF8-CFF3ECA3991A}" type="presOf" srcId="{D6D0F487-FD48-45F1-B417-EC921DB83C65}" destId="{0C407D8B-F427-44CE-AFFA-053F8814A3AC}" srcOrd="0" destOrd="0" presId="urn:microsoft.com/office/officeart/2005/8/layout/bProcess4"/>
    <dgm:cxn modelId="{13AFE09F-334D-4C58-8803-3527811761FC}" srcId="{B7DCFEA3-EF43-48BC-A4BE-560505E2FBEC}" destId="{6D0B957E-7CCF-42F7-9052-3527BF7FE68D}" srcOrd="4" destOrd="0" parTransId="{6B2A10A9-1224-4D63-A5A0-00791BEEBD60}" sibTransId="{1E3E178B-468F-4B51-B55C-4F5359751E4B}"/>
    <dgm:cxn modelId="{9AFD2AA0-7143-47EF-9F64-FD78CF7B1721}" type="presOf" srcId="{05C64508-A29B-484E-9B73-ED7272AA9812}" destId="{85D7261D-777B-4F4C-B4FE-5B5949A890F3}" srcOrd="0" destOrd="0" presId="urn:microsoft.com/office/officeart/2005/8/layout/bProcess4"/>
    <dgm:cxn modelId="{8E3BF9AD-A825-4F81-BD9D-047A1291F7BC}" type="presOf" srcId="{1E3E178B-468F-4B51-B55C-4F5359751E4B}" destId="{3D85B0C7-3FF6-4760-8154-DEF273511F57}" srcOrd="0" destOrd="0" presId="urn:microsoft.com/office/officeart/2005/8/layout/bProcess4"/>
    <dgm:cxn modelId="{660CF7B9-1D19-4E7D-9FE3-FCD57BB31D4E}" type="presOf" srcId="{83DE0F57-19A7-4C07-B3CB-FD38411844A2}" destId="{13EA3AF5-B58C-4935-8027-746B8AA9BFBA}" srcOrd="0" destOrd="0" presId="urn:microsoft.com/office/officeart/2005/8/layout/bProcess4"/>
    <dgm:cxn modelId="{04C928BF-52E8-4038-957F-2EFD07405452}" type="presOf" srcId="{394815D3-86EE-4A9E-9D7D-E942F52AAB4B}" destId="{74225917-23E5-4251-A1A0-1BA34E3CAA56}" srcOrd="0" destOrd="0" presId="urn:microsoft.com/office/officeart/2005/8/layout/bProcess4"/>
    <dgm:cxn modelId="{60DBD9C9-C057-458D-AD6B-B2EE3939599D}" type="presOf" srcId="{6D0B957E-7CCF-42F7-9052-3527BF7FE68D}" destId="{E4782F27-0AD7-4872-B23F-8CA7A548EEEC}" srcOrd="0" destOrd="0" presId="urn:microsoft.com/office/officeart/2005/8/layout/bProcess4"/>
    <dgm:cxn modelId="{0A0E70E1-B309-48B9-B5E2-042836B190ED}" type="presOf" srcId="{ED080EDF-7DAD-49FD-800C-5C16C2614597}" destId="{440B80C3-A391-4999-B21C-004D366E5351}" srcOrd="0" destOrd="0" presId="urn:microsoft.com/office/officeart/2005/8/layout/bProcess4"/>
    <dgm:cxn modelId="{0C134BEB-3EB9-4268-A16B-51ABE0C0BC74}" type="presOf" srcId="{B7DCFEA3-EF43-48BC-A4BE-560505E2FBEC}" destId="{E36B6659-CEF1-4370-81C0-59DF91CF5B22}" srcOrd="0" destOrd="0" presId="urn:microsoft.com/office/officeart/2005/8/layout/bProcess4"/>
    <dgm:cxn modelId="{F738E1EC-E5D4-415D-B201-0071AE152CB8}" srcId="{B7DCFEA3-EF43-48BC-A4BE-560505E2FBEC}" destId="{83DE0F57-19A7-4C07-B3CB-FD38411844A2}" srcOrd="7" destOrd="0" parTransId="{2103DEC4-6784-4C64-8B65-5D3064A1AC07}" sibTransId="{985970EC-8653-41AA-A513-B6EFF787DE4F}"/>
    <dgm:cxn modelId="{FAFC05F7-2BD9-4AE0-AB29-97941CB67A1E}" srcId="{B7DCFEA3-EF43-48BC-A4BE-560505E2FBEC}" destId="{394815D3-86EE-4A9E-9D7D-E942F52AAB4B}" srcOrd="0" destOrd="0" parTransId="{0E0956C3-F7EB-48C9-8601-C700706CC6E9}" sibTransId="{ED080EDF-7DAD-49FD-800C-5C16C2614597}"/>
    <dgm:cxn modelId="{16A0195A-3E24-496D-A6A1-859106C2E9F1}" type="presParOf" srcId="{E36B6659-CEF1-4370-81C0-59DF91CF5B22}" destId="{8E6136D7-AD16-464F-8031-B305F04239B8}" srcOrd="0" destOrd="0" presId="urn:microsoft.com/office/officeart/2005/8/layout/bProcess4"/>
    <dgm:cxn modelId="{C823C5AE-0B60-4EAA-A88B-D3989F3E8572}" type="presParOf" srcId="{8E6136D7-AD16-464F-8031-B305F04239B8}" destId="{EDA38ABD-205B-4C4D-B143-4992F528D1A1}" srcOrd="0" destOrd="0" presId="urn:microsoft.com/office/officeart/2005/8/layout/bProcess4"/>
    <dgm:cxn modelId="{B3286979-1CE9-4A62-9883-0EC304912E46}" type="presParOf" srcId="{8E6136D7-AD16-464F-8031-B305F04239B8}" destId="{74225917-23E5-4251-A1A0-1BA34E3CAA56}" srcOrd="1" destOrd="0" presId="urn:microsoft.com/office/officeart/2005/8/layout/bProcess4"/>
    <dgm:cxn modelId="{CBF8D776-959D-43CA-8E81-19B2A4A81987}" type="presParOf" srcId="{E36B6659-CEF1-4370-81C0-59DF91CF5B22}" destId="{440B80C3-A391-4999-B21C-004D366E5351}" srcOrd="1" destOrd="0" presId="urn:microsoft.com/office/officeart/2005/8/layout/bProcess4"/>
    <dgm:cxn modelId="{95C8B7E3-0133-4A36-99A3-176C8BF19804}" type="presParOf" srcId="{E36B6659-CEF1-4370-81C0-59DF91CF5B22}" destId="{A4C1884F-A5D9-47BA-B324-98CCEA58EFC7}" srcOrd="2" destOrd="0" presId="urn:microsoft.com/office/officeart/2005/8/layout/bProcess4"/>
    <dgm:cxn modelId="{C77A22B6-2DCD-4907-A581-31F4953998E2}" type="presParOf" srcId="{A4C1884F-A5D9-47BA-B324-98CCEA58EFC7}" destId="{C8117286-DD1B-437E-AE66-AAA0F5EFE351}" srcOrd="0" destOrd="0" presId="urn:microsoft.com/office/officeart/2005/8/layout/bProcess4"/>
    <dgm:cxn modelId="{72F6FF21-3EB6-4ECD-9F2E-3839B47225E0}" type="presParOf" srcId="{A4C1884F-A5D9-47BA-B324-98CCEA58EFC7}" destId="{90908C35-7C3E-4730-ABA5-0676731AB0DB}" srcOrd="1" destOrd="0" presId="urn:microsoft.com/office/officeart/2005/8/layout/bProcess4"/>
    <dgm:cxn modelId="{1455394A-4910-448A-AFA1-758D596486FE}" type="presParOf" srcId="{E36B6659-CEF1-4370-81C0-59DF91CF5B22}" destId="{11645BC0-F2E1-45AD-937F-2A59D3171EA2}" srcOrd="3" destOrd="0" presId="urn:microsoft.com/office/officeart/2005/8/layout/bProcess4"/>
    <dgm:cxn modelId="{EC083856-2099-48AE-BB7C-8005D60495B2}" type="presParOf" srcId="{E36B6659-CEF1-4370-81C0-59DF91CF5B22}" destId="{6382212E-4135-471F-9990-163B9CB666E5}" srcOrd="4" destOrd="0" presId="urn:microsoft.com/office/officeart/2005/8/layout/bProcess4"/>
    <dgm:cxn modelId="{8390BC5B-6390-4F5A-A6CD-5D04FB244107}" type="presParOf" srcId="{6382212E-4135-471F-9990-163B9CB666E5}" destId="{982F3D54-9B30-4365-B16F-5635DBB7AE46}" srcOrd="0" destOrd="0" presId="urn:microsoft.com/office/officeart/2005/8/layout/bProcess4"/>
    <dgm:cxn modelId="{73F0F272-90D3-4BF8-8913-5718A694A231}" type="presParOf" srcId="{6382212E-4135-471F-9990-163B9CB666E5}" destId="{BFC55369-BDFE-441D-8C74-5008BD17571A}" srcOrd="1" destOrd="0" presId="urn:microsoft.com/office/officeart/2005/8/layout/bProcess4"/>
    <dgm:cxn modelId="{A1AC67D2-C36E-4757-A2FC-C130738686D9}" type="presParOf" srcId="{E36B6659-CEF1-4370-81C0-59DF91CF5B22}" destId="{EF939462-9DE3-4215-B620-03B41C0683EB}" srcOrd="5" destOrd="0" presId="urn:microsoft.com/office/officeart/2005/8/layout/bProcess4"/>
    <dgm:cxn modelId="{E9FD1FD7-9CEE-4D6D-9A13-44EA5DD68B26}" type="presParOf" srcId="{E36B6659-CEF1-4370-81C0-59DF91CF5B22}" destId="{BD84CCFC-2252-4EC2-9DB7-E9A046793D9F}" srcOrd="6" destOrd="0" presId="urn:microsoft.com/office/officeart/2005/8/layout/bProcess4"/>
    <dgm:cxn modelId="{1D9EBB74-6A79-4178-A2FB-39380B339AD2}" type="presParOf" srcId="{BD84CCFC-2252-4EC2-9DB7-E9A046793D9F}" destId="{10AE0B11-60C5-473C-8A97-59B4101C0FAC}" srcOrd="0" destOrd="0" presId="urn:microsoft.com/office/officeart/2005/8/layout/bProcess4"/>
    <dgm:cxn modelId="{A970DD45-5717-4B76-9F63-3EEAF2434A6C}" type="presParOf" srcId="{BD84CCFC-2252-4EC2-9DB7-E9A046793D9F}" destId="{DAFE79DE-F305-4E56-863B-B743C5D78174}" srcOrd="1" destOrd="0" presId="urn:microsoft.com/office/officeart/2005/8/layout/bProcess4"/>
    <dgm:cxn modelId="{713F7566-24D2-44EE-A25C-7B7A999153D3}" type="presParOf" srcId="{E36B6659-CEF1-4370-81C0-59DF91CF5B22}" destId="{B1BDB6A6-DFAC-4F8C-9331-7E744DE67203}" srcOrd="7" destOrd="0" presId="urn:microsoft.com/office/officeart/2005/8/layout/bProcess4"/>
    <dgm:cxn modelId="{464CE717-859D-46DC-AC5E-6491C3A753A9}" type="presParOf" srcId="{E36B6659-CEF1-4370-81C0-59DF91CF5B22}" destId="{E2AA3870-209D-4B28-9F06-23C908DA2DB7}" srcOrd="8" destOrd="0" presId="urn:microsoft.com/office/officeart/2005/8/layout/bProcess4"/>
    <dgm:cxn modelId="{1ACE5830-7A18-4928-A3A9-EA1930A33A78}" type="presParOf" srcId="{E2AA3870-209D-4B28-9F06-23C908DA2DB7}" destId="{C067C5C4-3943-437A-A3DE-D342608D3C66}" srcOrd="0" destOrd="0" presId="urn:microsoft.com/office/officeart/2005/8/layout/bProcess4"/>
    <dgm:cxn modelId="{DC2E6660-472B-434D-B478-B4E97329FE5C}" type="presParOf" srcId="{E2AA3870-209D-4B28-9F06-23C908DA2DB7}" destId="{E4782F27-0AD7-4872-B23F-8CA7A548EEEC}" srcOrd="1" destOrd="0" presId="urn:microsoft.com/office/officeart/2005/8/layout/bProcess4"/>
    <dgm:cxn modelId="{FBD558FB-C7FF-498D-BC21-FB08C3CFDE40}" type="presParOf" srcId="{E36B6659-CEF1-4370-81C0-59DF91CF5B22}" destId="{3D85B0C7-3FF6-4760-8154-DEF273511F57}" srcOrd="9" destOrd="0" presId="urn:microsoft.com/office/officeart/2005/8/layout/bProcess4"/>
    <dgm:cxn modelId="{CE85EB0C-97CA-4E58-AB8D-D60E04942EB4}" type="presParOf" srcId="{E36B6659-CEF1-4370-81C0-59DF91CF5B22}" destId="{D199C061-80D5-4F93-ACAC-C96C5C458060}" srcOrd="10" destOrd="0" presId="urn:microsoft.com/office/officeart/2005/8/layout/bProcess4"/>
    <dgm:cxn modelId="{9DCD6210-B05D-4570-BD96-60239CCA9F83}" type="presParOf" srcId="{D199C061-80D5-4F93-ACAC-C96C5C458060}" destId="{1099A3A5-FE2B-4053-95E0-3B91AC600704}" srcOrd="0" destOrd="0" presId="urn:microsoft.com/office/officeart/2005/8/layout/bProcess4"/>
    <dgm:cxn modelId="{3EDDC827-1D2E-4115-B3F0-723056BB1A59}" type="presParOf" srcId="{D199C061-80D5-4F93-ACAC-C96C5C458060}" destId="{EA16F36B-ED4C-41F0-91FA-9ED9BEF13730}" srcOrd="1" destOrd="0" presId="urn:microsoft.com/office/officeart/2005/8/layout/bProcess4"/>
    <dgm:cxn modelId="{EF4F478B-5298-48BC-B625-E7A01962D1D9}" type="presParOf" srcId="{E36B6659-CEF1-4370-81C0-59DF91CF5B22}" destId="{6ED68986-2F33-4330-AE75-85B52C9E80C5}" srcOrd="11" destOrd="0" presId="urn:microsoft.com/office/officeart/2005/8/layout/bProcess4"/>
    <dgm:cxn modelId="{8BEEC1C1-1E20-4A20-82A7-825C97E3186F}" type="presParOf" srcId="{E36B6659-CEF1-4370-81C0-59DF91CF5B22}" destId="{3632BFD3-C2F2-45AC-98C0-95BCC58F3369}" srcOrd="12" destOrd="0" presId="urn:microsoft.com/office/officeart/2005/8/layout/bProcess4"/>
    <dgm:cxn modelId="{4680E709-ACAA-4740-B341-031F4231C7A1}" type="presParOf" srcId="{3632BFD3-C2F2-45AC-98C0-95BCC58F3369}" destId="{24E3BFD9-C52D-4867-86B8-EB5CDF18A3F5}" srcOrd="0" destOrd="0" presId="urn:microsoft.com/office/officeart/2005/8/layout/bProcess4"/>
    <dgm:cxn modelId="{3B12ABF8-121D-4156-BCF4-0C7796ECEA1C}" type="presParOf" srcId="{3632BFD3-C2F2-45AC-98C0-95BCC58F3369}" destId="{87F75C72-7F3D-4E2C-8965-EE3170388C16}" srcOrd="1" destOrd="0" presId="urn:microsoft.com/office/officeart/2005/8/layout/bProcess4"/>
    <dgm:cxn modelId="{47778741-CF3B-4C28-9F86-021430396376}" type="presParOf" srcId="{E36B6659-CEF1-4370-81C0-59DF91CF5B22}" destId="{03DF57F9-E997-4D9B-AAD9-A35E14B3A792}" srcOrd="13" destOrd="0" presId="urn:microsoft.com/office/officeart/2005/8/layout/bProcess4"/>
    <dgm:cxn modelId="{18C092DA-5110-4B45-9338-BDB582586FE3}" type="presParOf" srcId="{E36B6659-CEF1-4370-81C0-59DF91CF5B22}" destId="{DA0A8791-B84C-4437-B675-C665CDE567D8}" srcOrd="14" destOrd="0" presId="urn:microsoft.com/office/officeart/2005/8/layout/bProcess4"/>
    <dgm:cxn modelId="{2D4C2080-F0A6-4406-A5C3-5331DA206572}" type="presParOf" srcId="{DA0A8791-B84C-4437-B675-C665CDE567D8}" destId="{0C309030-BB61-4B75-A3CE-978722914C67}" srcOrd="0" destOrd="0" presId="urn:microsoft.com/office/officeart/2005/8/layout/bProcess4"/>
    <dgm:cxn modelId="{23B6F896-35B5-4ACF-9FA4-AF1466D13DA5}" type="presParOf" srcId="{DA0A8791-B84C-4437-B675-C665CDE567D8}" destId="{13EA3AF5-B58C-4935-8027-746B8AA9BFBA}" srcOrd="1" destOrd="0" presId="urn:microsoft.com/office/officeart/2005/8/layout/bProcess4"/>
    <dgm:cxn modelId="{AFE75185-CF53-489B-985A-D06BC8C16BDC}" type="presParOf" srcId="{E36B6659-CEF1-4370-81C0-59DF91CF5B22}" destId="{92082E77-1FA5-485F-AE63-13A7D76D9331}" srcOrd="15" destOrd="0" presId="urn:microsoft.com/office/officeart/2005/8/layout/bProcess4"/>
    <dgm:cxn modelId="{0FB97276-2636-4E36-BB36-729A184DB486}" type="presParOf" srcId="{E36B6659-CEF1-4370-81C0-59DF91CF5B22}" destId="{5B61A767-B271-4E5A-8820-7FE55ADF7E3E}" srcOrd="16" destOrd="0" presId="urn:microsoft.com/office/officeart/2005/8/layout/bProcess4"/>
    <dgm:cxn modelId="{DA8D243F-1EEA-4B64-A1FD-B006A4BBBF45}" type="presParOf" srcId="{5B61A767-B271-4E5A-8820-7FE55ADF7E3E}" destId="{D001D3EE-3DCE-49DF-AF4A-F1E961553AC8}" srcOrd="0" destOrd="0" presId="urn:microsoft.com/office/officeart/2005/8/layout/bProcess4"/>
    <dgm:cxn modelId="{BE9B5509-0606-421F-B5F8-FE67F597177D}" type="presParOf" srcId="{5B61A767-B271-4E5A-8820-7FE55ADF7E3E}" destId="{875E3B34-BF01-4D20-BEB2-AE11DF201E43}" srcOrd="1" destOrd="0" presId="urn:microsoft.com/office/officeart/2005/8/layout/bProcess4"/>
    <dgm:cxn modelId="{3C451D84-8D0B-4284-85EE-DFD8AB1D8BE8}" type="presParOf" srcId="{E36B6659-CEF1-4370-81C0-59DF91CF5B22}" destId="{FDC82B2A-236E-4E5A-BB1E-DF1E8BC494E5}" srcOrd="17" destOrd="0" presId="urn:microsoft.com/office/officeart/2005/8/layout/bProcess4"/>
    <dgm:cxn modelId="{43A57DC7-4861-4F39-8DF8-DAE89FD7B357}" type="presParOf" srcId="{E36B6659-CEF1-4370-81C0-59DF91CF5B22}" destId="{09DC73C1-A960-46CC-BDC6-24DDEDC8CCE1}" srcOrd="18" destOrd="0" presId="urn:microsoft.com/office/officeart/2005/8/layout/bProcess4"/>
    <dgm:cxn modelId="{7003C002-688B-4FD4-9D0F-83C13C881AAD}" type="presParOf" srcId="{09DC73C1-A960-46CC-BDC6-24DDEDC8CCE1}" destId="{C4AA77AC-4B58-4CD3-AB41-B421FC6FC757}" srcOrd="0" destOrd="0" presId="urn:microsoft.com/office/officeart/2005/8/layout/bProcess4"/>
    <dgm:cxn modelId="{13440842-EA17-4795-9E14-6F460390BCE3}" type="presParOf" srcId="{09DC73C1-A960-46CC-BDC6-24DDEDC8CCE1}" destId="{85D7261D-777B-4F4C-B4FE-5B5949A890F3}" srcOrd="1" destOrd="0" presId="urn:microsoft.com/office/officeart/2005/8/layout/bProcess4"/>
    <dgm:cxn modelId="{19F70CBC-05F2-46BD-BCA6-3C0F6446E4E8}" type="presParOf" srcId="{E36B6659-CEF1-4370-81C0-59DF91CF5B22}" destId="{68D9BB1B-D235-4DB9-BC55-225AEA7F1217}" srcOrd="19" destOrd="0" presId="urn:microsoft.com/office/officeart/2005/8/layout/bProcess4"/>
    <dgm:cxn modelId="{C6FB25D1-2FF2-4C22-A040-67B631F248B5}" type="presParOf" srcId="{E36B6659-CEF1-4370-81C0-59DF91CF5B22}" destId="{33B57C48-5749-40AD-B543-06DD6551BB35}" srcOrd="20" destOrd="0" presId="urn:microsoft.com/office/officeart/2005/8/layout/bProcess4"/>
    <dgm:cxn modelId="{4665BE22-26D2-45C9-B4C0-8CA06A513EBF}" type="presParOf" srcId="{33B57C48-5749-40AD-B543-06DD6551BB35}" destId="{64206BEE-3A29-4590-8C98-BFA226B8EA8C}" srcOrd="0" destOrd="0" presId="urn:microsoft.com/office/officeart/2005/8/layout/bProcess4"/>
    <dgm:cxn modelId="{B9201782-D824-420F-A5A3-7A604DB3054D}" type="presParOf" srcId="{33B57C48-5749-40AD-B543-06DD6551BB35}" destId="{0C407D8B-F427-44CE-AFFA-053F8814A3AC}" srcOrd="1" destOrd="0" presId="urn:microsoft.com/office/officeart/2005/8/layout/b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A611E4-61F9-414D-A924-2D9E8D1CFB99}"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62CFB080-E639-48E0-8DAB-8167CEF41717}">
      <dgm:prSet phldrT="[Text]"/>
      <dgm:spPr/>
      <dgm:t>
        <a:bodyPr/>
        <a:lstStyle/>
        <a:p>
          <a:pPr>
            <a:buFont typeface="+mj-lt"/>
            <a:buAutoNum type="arabicPeriod"/>
          </a:pPr>
          <a:r>
            <a:rPr lang="en-US" dirty="0"/>
            <a:t>Load the corpus</a:t>
          </a:r>
        </a:p>
      </dgm:t>
    </dgm:pt>
    <dgm:pt modelId="{78C13BD4-4062-4EC8-A593-C720190F50EF}" type="parTrans" cxnId="{BE408C41-F1A6-4E00-8BB4-0E897230BB40}">
      <dgm:prSet/>
      <dgm:spPr/>
      <dgm:t>
        <a:bodyPr/>
        <a:lstStyle/>
        <a:p>
          <a:endParaRPr lang="en-US"/>
        </a:p>
      </dgm:t>
    </dgm:pt>
    <dgm:pt modelId="{33872F10-12F1-44A1-B152-CA3E2D4E3CBD}" type="sibTrans" cxnId="{BE408C41-F1A6-4E00-8BB4-0E897230BB40}">
      <dgm:prSet/>
      <dgm:spPr/>
      <dgm:t>
        <a:bodyPr/>
        <a:lstStyle/>
        <a:p>
          <a:endParaRPr lang="en-US"/>
        </a:p>
      </dgm:t>
    </dgm:pt>
    <dgm:pt modelId="{344961F4-738A-4826-AC57-BC0C49618376}">
      <dgm:prSet phldrT="[Text]"/>
      <dgm:spPr/>
      <dgm:t>
        <a:bodyPr/>
        <a:lstStyle/>
        <a:p>
          <a:r>
            <a:rPr lang="en-US" dirty="0"/>
            <a:t>Tokenize </a:t>
          </a:r>
        </a:p>
      </dgm:t>
    </dgm:pt>
    <dgm:pt modelId="{1330B318-17CE-4FE6-8035-D05F3D8E4D34}" type="parTrans" cxnId="{B0E4D97A-5783-48CD-95B3-0EF3D1A78CA8}">
      <dgm:prSet/>
      <dgm:spPr/>
      <dgm:t>
        <a:bodyPr/>
        <a:lstStyle/>
        <a:p>
          <a:endParaRPr lang="en-US"/>
        </a:p>
      </dgm:t>
    </dgm:pt>
    <dgm:pt modelId="{6234E2C7-3F66-4AE5-804D-4CAA0D65B822}" type="sibTrans" cxnId="{B0E4D97A-5783-48CD-95B3-0EF3D1A78CA8}">
      <dgm:prSet/>
      <dgm:spPr/>
      <dgm:t>
        <a:bodyPr/>
        <a:lstStyle/>
        <a:p>
          <a:endParaRPr lang="en-US"/>
        </a:p>
      </dgm:t>
    </dgm:pt>
    <dgm:pt modelId="{E532C561-5A51-4134-87F2-71359FDDBE7D}">
      <dgm:prSet phldrT="[Text]"/>
      <dgm:spPr/>
      <dgm:t>
        <a:bodyPr/>
        <a:lstStyle/>
        <a:p>
          <a:r>
            <a:rPr lang="en-US" dirty="0"/>
            <a:t>Find weighted frequency </a:t>
          </a:r>
        </a:p>
      </dgm:t>
    </dgm:pt>
    <dgm:pt modelId="{27A0E0EB-1C46-45B8-81AB-7DE61337D2FB}" type="parTrans" cxnId="{F893C449-9ED0-439D-ACA0-BCA7ABBF65EE}">
      <dgm:prSet/>
      <dgm:spPr/>
      <dgm:t>
        <a:bodyPr/>
        <a:lstStyle/>
        <a:p>
          <a:endParaRPr lang="en-US"/>
        </a:p>
      </dgm:t>
    </dgm:pt>
    <dgm:pt modelId="{8BB982A2-52C6-4966-8079-771F4B18C0BA}" type="sibTrans" cxnId="{F893C449-9ED0-439D-ACA0-BCA7ABBF65EE}">
      <dgm:prSet/>
      <dgm:spPr/>
      <dgm:t>
        <a:bodyPr/>
        <a:lstStyle/>
        <a:p>
          <a:endParaRPr lang="en-US"/>
        </a:p>
      </dgm:t>
    </dgm:pt>
    <dgm:pt modelId="{F1F54635-4D93-494C-8B03-AB9F047AC7EE}">
      <dgm:prSet phldrT="[Text]"/>
      <dgm:spPr/>
      <dgm:t>
        <a:bodyPr/>
        <a:lstStyle/>
        <a:p>
          <a:r>
            <a:rPr lang="en-US" dirty="0"/>
            <a:t>Calculating sentence scores</a:t>
          </a:r>
        </a:p>
      </dgm:t>
    </dgm:pt>
    <dgm:pt modelId="{C39E3248-5417-4FBB-8D65-F562B706A370}" type="parTrans" cxnId="{73C28F38-9AA7-4924-A54E-19E6D97ABE73}">
      <dgm:prSet/>
      <dgm:spPr/>
      <dgm:t>
        <a:bodyPr/>
        <a:lstStyle/>
        <a:p>
          <a:endParaRPr lang="en-US"/>
        </a:p>
      </dgm:t>
    </dgm:pt>
    <dgm:pt modelId="{3001A2C3-6577-4456-BEC9-059BD96582BE}" type="sibTrans" cxnId="{73C28F38-9AA7-4924-A54E-19E6D97ABE73}">
      <dgm:prSet/>
      <dgm:spPr/>
      <dgm:t>
        <a:bodyPr/>
        <a:lstStyle/>
        <a:p>
          <a:endParaRPr lang="en-US"/>
        </a:p>
      </dgm:t>
    </dgm:pt>
    <dgm:pt modelId="{B3D1DFBA-0BC9-470B-AD71-21F22AE8911E}">
      <dgm:prSet phldrT="[Text]"/>
      <dgm:spPr/>
      <dgm:t>
        <a:bodyPr/>
        <a:lstStyle/>
        <a:p>
          <a:r>
            <a:rPr lang="en-US" dirty="0"/>
            <a:t>Sort sentences </a:t>
          </a:r>
        </a:p>
      </dgm:t>
    </dgm:pt>
    <dgm:pt modelId="{BE5DA55B-DD20-4864-890F-686FF82FC98C}" type="parTrans" cxnId="{BBC207B7-55CE-4B49-92EF-B2D6685091A8}">
      <dgm:prSet/>
      <dgm:spPr/>
      <dgm:t>
        <a:bodyPr/>
        <a:lstStyle/>
        <a:p>
          <a:endParaRPr lang="en-US"/>
        </a:p>
      </dgm:t>
    </dgm:pt>
    <dgm:pt modelId="{562C5381-D9BC-4143-9A69-7FBC1670D62C}" type="sibTrans" cxnId="{BBC207B7-55CE-4B49-92EF-B2D6685091A8}">
      <dgm:prSet/>
      <dgm:spPr/>
      <dgm:t>
        <a:bodyPr/>
        <a:lstStyle/>
        <a:p>
          <a:endParaRPr lang="en-US"/>
        </a:p>
      </dgm:t>
    </dgm:pt>
    <dgm:pt modelId="{2F41394C-4A7B-4129-B6CD-A0436DA94C5E}">
      <dgm:prSet phldrT="[Text]"/>
      <dgm:spPr/>
      <dgm:t>
        <a:bodyPr/>
        <a:lstStyle/>
        <a:p>
          <a:r>
            <a:rPr lang="en-US" dirty="0"/>
            <a:t>Replace words by weighted frequencies </a:t>
          </a:r>
        </a:p>
      </dgm:t>
    </dgm:pt>
    <dgm:pt modelId="{7A263712-533F-4D78-A072-9D57124E3412}" type="parTrans" cxnId="{FC96F751-B2F6-45FD-9B91-B929C01212EE}">
      <dgm:prSet/>
      <dgm:spPr/>
      <dgm:t>
        <a:bodyPr/>
        <a:lstStyle/>
        <a:p>
          <a:endParaRPr lang="en-US"/>
        </a:p>
      </dgm:t>
    </dgm:pt>
    <dgm:pt modelId="{8C79C608-E93F-4989-A817-E168A62E3144}" type="sibTrans" cxnId="{FC96F751-B2F6-45FD-9B91-B929C01212EE}">
      <dgm:prSet/>
      <dgm:spPr/>
      <dgm:t>
        <a:bodyPr/>
        <a:lstStyle/>
        <a:p>
          <a:endParaRPr lang="en-US"/>
        </a:p>
      </dgm:t>
    </dgm:pt>
    <dgm:pt modelId="{9D6964C4-850A-4A4F-890F-06B140A47655}">
      <dgm:prSet phldrT="[Text]"/>
      <dgm:spPr/>
      <dgm:t>
        <a:bodyPr/>
        <a:lstStyle/>
        <a:p>
          <a:r>
            <a:rPr lang="en-US" dirty="0"/>
            <a:t> summarization</a:t>
          </a:r>
        </a:p>
      </dgm:t>
    </dgm:pt>
    <dgm:pt modelId="{90184F50-58C6-4C0D-B366-AA2AD37278B7}" type="parTrans" cxnId="{A434E8F0-91AA-4CE7-8A4C-DFBF3D714CA5}">
      <dgm:prSet/>
      <dgm:spPr/>
      <dgm:t>
        <a:bodyPr/>
        <a:lstStyle/>
        <a:p>
          <a:endParaRPr lang="en-US"/>
        </a:p>
      </dgm:t>
    </dgm:pt>
    <dgm:pt modelId="{6D2FA64F-DEE1-45C5-854A-7E7B2BCF1BE5}" type="sibTrans" cxnId="{A434E8F0-91AA-4CE7-8A4C-DFBF3D714CA5}">
      <dgm:prSet/>
      <dgm:spPr/>
      <dgm:t>
        <a:bodyPr/>
        <a:lstStyle/>
        <a:p>
          <a:endParaRPr lang="en-US"/>
        </a:p>
      </dgm:t>
    </dgm:pt>
    <dgm:pt modelId="{D15AC5A5-D4AE-4EF8-931C-6B8C5EE06DA4}" type="pres">
      <dgm:prSet presAssocID="{52A611E4-61F9-414D-A924-2D9E8D1CFB99}" presName="Name0" presStyleCnt="0">
        <dgm:presLayoutVars>
          <dgm:dir/>
          <dgm:resizeHandles/>
        </dgm:presLayoutVars>
      </dgm:prSet>
      <dgm:spPr/>
    </dgm:pt>
    <dgm:pt modelId="{C4758088-0075-4CC4-B133-4B954938F043}" type="pres">
      <dgm:prSet presAssocID="{62CFB080-E639-48E0-8DAB-8167CEF41717}" presName="compNode" presStyleCnt="0"/>
      <dgm:spPr/>
    </dgm:pt>
    <dgm:pt modelId="{ABEF1120-BAC0-4189-B0E3-36DF052A10BB}" type="pres">
      <dgm:prSet presAssocID="{62CFB080-E639-48E0-8DAB-8167CEF41717}" presName="dummyConnPt" presStyleCnt="0"/>
      <dgm:spPr/>
    </dgm:pt>
    <dgm:pt modelId="{22C3F257-3D19-4302-83F2-37703F421A92}" type="pres">
      <dgm:prSet presAssocID="{62CFB080-E639-48E0-8DAB-8167CEF41717}" presName="node" presStyleLbl="node1" presStyleIdx="0" presStyleCnt="7">
        <dgm:presLayoutVars>
          <dgm:bulletEnabled val="1"/>
        </dgm:presLayoutVars>
      </dgm:prSet>
      <dgm:spPr/>
    </dgm:pt>
    <dgm:pt modelId="{E7A749FC-9FB4-4CB2-BF6B-63E01D3F5DE8}" type="pres">
      <dgm:prSet presAssocID="{33872F10-12F1-44A1-B152-CA3E2D4E3CBD}" presName="sibTrans" presStyleLbl="bgSibTrans2D1" presStyleIdx="0" presStyleCnt="6"/>
      <dgm:spPr/>
    </dgm:pt>
    <dgm:pt modelId="{836EA8AA-D462-40E5-8AAD-068450F888F2}" type="pres">
      <dgm:prSet presAssocID="{344961F4-738A-4826-AC57-BC0C49618376}" presName="compNode" presStyleCnt="0"/>
      <dgm:spPr/>
    </dgm:pt>
    <dgm:pt modelId="{ED77AD67-29AC-45E2-A384-2022521E15CE}" type="pres">
      <dgm:prSet presAssocID="{344961F4-738A-4826-AC57-BC0C49618376}" presName="dummyConnPt" presStyleCnt="0"/>
      <dgm:spPr/>
    </dgm:pt>
    <dgm:pt modelId="{AC9F1919-D8C9-432B-8EE9-894A836DC67E}" type="pres">
      <dgm:prSet presAssocID="{344961F4-738A-4826-AC57-BC0C49618376}" presName="node" presStyleLbl="node1" presStyleIdx="1" presStyleCnt="7">
        <dgm:presLayoutVars>
          <dgm:bulletEnabled val="1"/>
        </dgm:presLayoutVars>
      </dgm:prSet>
      <dgm:spPr/>
    </dgm:pt>
    <dgm:pt modelId="{9315537F-A3F8-4A5C-A94F-882DB62BEDA9}" type="pres">
      <dgm:prSet presAssocID="{6234E2C7-3F66-4AE5-804D-4CAA0D65B822}" presName="sibTrans" presStyleLbl="bgSibTrans2D1" presStyleIdx="1" presStyleCnt="6"/>
      <dgm:spPr/>
    </dgm:pt>
    <dgm:pt modelId="{A96D6F0A-89DB-4234-BEEC-394640CE0C5E}" type="pres">
      <dgm:prSet presAssocID="{E532C561-5A51-4134-87F2-71359FDDBE7D}" presName="compNode" presStyleCnt="0"/>
      <dgm:spPr/>
    </dgm:pt>
    <dgm:pt modelId="{D8198C55-1B35-4B96-BEFA-B4F6742C0A66}" type="pres">
      <dgm:prSet presAssocID="{E532C561-5A51-4134-87F2-71359FDDBE7D}" presName="dummyConnPt" presStyleCnt="0"/>
      <dgm:spPr/>
    </dgm:pt>
    <dgm:pt modelId="{66E3FC1B-4D17-4EA1-92FA-BF347F80805F}" type="pres">
      <dgm:prSet presAssocID="{E532C561-5A51-4134-87F2-71359FDDBE7D}" presName="node" presStyleLbl="node1" presStyleIdx="2" presStyleCnt="7">
        <dgm:presLayoutVars>
          <dgm:bulletEnabled val="1"/>
        </dgm:presLayoutVars>
      </dgm:prSet>
      <dgm:spPr/>
    </dgm:pt>
    <dgm:pt modelId="{7CA57165-F757-4353-AA4D-77AD6CE85DB4}" type="pres">
      <dgm:prSet presAssocID="{8BB982A2-52C6-4966-8079-771F4B18C0BA}" presName="sibTrans" presStyleLbl="bgSibTrans2D1" presStyleIdx="2" presStyleCnt="6"/>
      <dgm:spPr/>
    </dgm:pt>
    <dgm:pt modelId="{62BACF8C-A6D1-4442-A953-03114E517E15}" type="pres">
      <dgm:prSet presAssocID="{F1F54635-4D93-494C-8B03-AB9F047AC7EE}" presName="compNode" presStyleCnt="0"/>
      <dgm:spPr/>
    </dgm:pt>
    <dgm:pt modelId="{34CAA969-955F-4906-9533-3187B963545C}" type="pres">
      <dgm:prSet presAssocID="{F1F54635-4D93-494C-8B03-AB9F047AC7EE}" presName="dummyConnPt" presStyleCnt="0"/>
      <dgm:spPr/>
    </dgm:pt>
    <dgm:pt modelId="{4BB93A44-7E7D-4064-AEDF-84903441DE15}" type="pres">
      <dgm:prSet presAssocID="{F1F54635-4D93-494C-8B03-AB9F047AC7EE}" presName="node" presStyleLbl="node1" presStyleIdx="3" presStyleCnt="7">
        <dgm:presLayoutVars>
          <dgm:bulletEnabled val="1"/>
        </dgm:presLayoutVars>
      </dgm:prSet>
      <dgm:spPr/>
    </dgm:pt>
    <dgm:pt modelId="{B5F36553-DFCE-4C88-B181-5572E45B0952}" type="pres">
      <dgm:prSet presAssocID="{3001A2C3-6577-4456-BEC9-059BD96582BE}" presName="sibTrans" presStyleLbl="bgSibTrans2D1" presStyleIdx="3" presStyleCnt="6"/>
      <dgm:spPr/>
    </dgm:pt>
    <dgm:pt modelId="{4E986F85-2C49-4375-AC06-E69E74EC32D8}" type="pres">
      <dgm:prSet presAssocID="{B3D1DFBA-0BC9-470B-AD71-21F22AE8911E}" presName="compNode" presStyleCnt="0"/>
      <dgm:spPr/>
    </dgm:pt>
    <dgm:pt modelId="{E3D85941-751F-47EA-9BC0-6B7E58FD6AEA}" type="pres">
      <dgm:prSet presAssocID="{B3D1DFBA-0BC9-470B-AD71-21F22AE8911E}" presName="dummyConnPt" presStyleCnt="0"/>
      <dgm:spPr/>
    </dgm:pt>
    <dgm:pt modelId="{242DABC6-D110-4710-B349-B759EBAA3B68}" type="pres">
      <dgm:prSet presAssocID="{B3D1DFBA-0BC9-470B-AD71-21F22AE8911E}" presName="node" presStyleLbl="node1" presStyleIdx="4" presStyleCnt="7">
        <dgm:presLayoutVars>
          <dgm:bulletEnabled val="1"/>
        </dgm:presLayoutVars>
      </dgm:prSet>
      <dgm:spPr/>
    </dgm:pt>
    <dgm:pt modelId="{07F882B3-D2CB-4912-8A4E-78BA2C5D1826}" type="pres">
      <dgm:prSet presAssocID="{562C5381-D9BC-4143-9A69-7FBC1670D62C}" presName="sibTrans" presStyleLbl="bgSibTrans2D1" presStyleIdx="4" presStyleCnt="6"/>
      <dgm:spPr/>
    </dgm:pt>
    <dgm:pt modelId="{36981C2A-681C-4C2E-8B1A-523772FC29A1}" type="pres">
      <dgm:prSet presAssocID="{2F41394C-4A7B-4129-B6CD-A0436DA94C5E}" presName="compNode" presStyleCnt="0"/>
      <dgm:spPr/>
    </dgm:pt>
    <dgm:pt modelId="{FC1286EC-5DED-4FA8-B7FE-E76E6D3B60E8}" type="pres">
      <dgm:prSet presAssocID="{2F41394C-4A7B-4129-B6CD-A0436DA94C5E}" presName="dummyConnPt" presStyleCnt="0"/>
      <dgm:spPr/>
    </dgm:pt>
    <dgm:pt modelId="{F732A42A-3A12-404A-9DD1-44A391A70003}" type="pres">
      <dgm:prSet presAssocID="{2F41394C-4A7B-4129-B6CD-A0436DA94C5E}" presName="node" presStyleLbl="node1" presStyleIdx="5" presStyleCnt="7">
        <dgm:presLayoutVars>
          <dgm:bulletEnabled val="1"/>
        </dgm:presLayoutVars>
      </dgm:prSet>
      <dgm:spPr/>
    </dgm:pt>
    <dgm:pt modelId="{EF9E2BEC-6F8C-44B3-977D-4D4DF7890F47}" type="pres">
      <dgm:prSet presAssocID="{8C79C608-E93F-4989-A817-E168A62E3144}" presName="sibTrans" presStyleLbl="bgSibTrans2D1" presStyleIdx="5" presStyleCnt="6"/>
      <dgm:spPr/>
    </dgm:pt>
    <dgm:pt modelId="{69E671AF-EA1E-4F7E-B9A1-0792C48D09E4}" type="pres">
      <dgm:prSet presAssocID="{9D6964C4-850A-4A4F-890F-06B140A47655}" presName="compNode" presStyleCnt="0"/>
      <dgm:spPr/>
    </dgm:pt>
    <dgm:pt modelId="{33853C6F-9AA4-41B1-927F-A2371450C576}" type="pres">
      <dgm:prSet presAssocID="{9D6964C4-850A-4A4F-890F-06B140A47655}" presName="dummyConnPt" presStyleCnt="0"/>
      <dgm:spPr/>
    </dgm:pt>
    <dgm:pt modelId="{9F468866-51F9-4555-AA6A-0F566EAB2301}" type="pres">
      <dgm:prSet presAssocID="{9D6964C4-850A-4A4F-890F-06B140A47655}" presName="node" presStyleLbl="node1" presStyleIdx="6" presStyleCnt="7">
        <dgm:presLayoutVars>
          <dgm:bulletEnabled val="1"/>
        </dgm:presLayoutVars>
      </dgm:prSet>
      <dgm:spPr/>
    </dgm:pt>
  </dgm:ptLst>
  <dgm:cxnLst>
    <dgm:cxn modelId="{53DF4D18-95DA-4E69-B70E-90387D6991C3}" type="presOf" srcId="{9D6964C4-850A-4A4F-890F-06B140A47655}" destId="{9F468866-51F9-4555-AA6A-0F566EAB2301}" srcOrd="0" destOrd="0" presId="urn:microsoft.com/office/officeart/2005/8/layout/bProcess4"/>
    <dgm:cxn modelId="{B248551D-4B88-4B74-B045-C66BFCD290B5}" type="presOf" srcId="{B3D1DFBA-0BC9-470B-AD71-21F22AE8911E}" destId="{242DABC6-D110-4710-B349-B759EBAA3B68}" srcOrd="0" destOrd="0" presId="urn:microsoft.com/office/officeart/2005/8/layout/bProcess4"/>
    <dgm:cxn modelId="{F36CEC27-BD95-4A10-8BF1-1B6B4176888D}" type="presOf" srcId="{E532C561-5A51-4134-87F2-71359FDDBE7D}" destId="{66E3FC1B-4D17-4EA1-92FA-BF347F80805F}" srcOrd="0" destOrd="0" presId="urn:microsoft.com/office/officeart/2005/8/layout/bProcess4"/>
    <dgm:cxn modelId="{3CAC962F-70C7-458C-8B9D-014D5A55B9DC}" type="presOf" srcId="{33872F10-12F1-44A1-B152-CA3E2D4E3CBD}" destId="{E7A749FC-9FB4-4CB2-BF6B-63E01D3F5DE8}" srcOrd="0" destOrd="0" presId="urn:microsoft.com/office/officeart/2005/8/layout/bProcess4"/>
    <dgm:cxn modelId="{73C28F38-9AA7-4924-A54E-19E6D97ABE73}" srcId="{52A611E4-61F9-414D-A924-2D9E8D1CFB99}" destId="{F1F54635-4D93-494C-8B03-AB9F047AC7EE}" srcOrd="3" destOrd="0" parTransId="{C39E3248-5417-4FBB-8D65-F562B706A370}" sibTransId="{3001A2C3-6577-4456-BEC9-059BD96582BE}"/>
    <dgm:cxn modelId="{0DBB0440-E5C9-4C71-9854-543436C2EC0A}" type="presOf" srcId="{562C5381-D9BC-4143-9A69-7FBC1670D62C}" destId="{07F882B3-D2CB-4912-8A4E-78BA2C5D1826}" srcOrd="0" destOrd="0" presId="urn:microsoft.com/office/officeart/2005/8/layout/bProcess4"/>
    <dgm:cxn modelId="{BE408C41-F1A6-4E00-8BB4-0E897230BB40}" srcId="{52A611E4-61F9-414D-A924-2D9E8D1CFB99}" destId="{62CFB080-E639-48E0-8DAB-8167CEF41717}" srcOrd="0" destOrd="0" parTransId="{78C13BD4-4062-4EC8-A593-C720190F50EF}" sibTransId="{33872F10-12F1-44A1-B152-CA3E2D4E3CBD}"/>
    <dgm:cxn modelId="{D1A54246-3A04-445D-91F7-74600CADED91}" type="presOf" srcId="{8C79C608-E93F-4989-A817-E168A62E3144}" destId="{EF9E2BEC-6F8C-44B3-977D-4D4DF7890F47}" srcOrd="0" destOrd="0" presId="urn:microsoft.com/office/officeart/2005/8/layout/bProcess4"/>
    <dgm:cxn modelId="{226A5169-861D-4A88-A266-B71977587347}" type="presOf" srcId="{6234E2C7-3F66-4AE5-804D-4CAA0D65B822}" destId="{9315537F-A3F8-4A5C-A94F-882DB62BEDA9}" srcOrd="0" destOrd="0" presId="urn:microsoft.com/office/officeart/2005/8/layout/bProcess4"/>
    <dgm:cxn modelId="{F893C449-9ED0-439D-ACA0-BCA7ABBF65EE}" srcId="{52A611E4-61F9-414D-A924-2D9E8D1CFB99}" destId="{E532C561-5A51-4134-87F2-71359FDDBE7D}" srcOrd="2" destOrd="0" parTransId="{27A0E0EB-1C46-45B8-81AB-7DE61337D2FB}" sibTransId="{8BB982A2-52C6-4966-8079-771F4B18C0BA}"/>
    <dgm:cxn modelId="{FC96F751-B2F6-45FD-9B91-B929C01212EE}" srcId="{52A611E4-61F9-414D-A924-2D9E8D1CFB99}" destId="{2F41394C-4A7B-4129-B6CD-A0436DA94C5E}" srcOrd="5" destOrd="0" parTransId="{7A263712-533F-4D78-A072-9D57124E3412}" sibTransId="{8C79C608-E93F-4989-A817-E168A62E3144}"/>
    <dgm:cxn modelId="{6BFEE176-6A44-4DFF-8FD2-44DD415D33B3}" type="presOf" srcId="{62CFB080-E639-48E0-8DAB-8167CEF41717}" destId="{22C3F257-3D19-4302-83F2-37703F421A92}" srcOrd="0" destOrd="0" presId="urn:microsoft.com/office/officeart/2005/8/layout/bProcess4"/>
    <dgm:cxn modelId="{B0E4D97A-5783-48CD-95B3-0EF3D1A78CA8}" srcId="{52A611E4-61F9-414D-A924-2D9E8D1CFB99}" destId="{344961F4-738A-4826-AC57-BC0C49618376}" srcOrd="1" destOrd="0" parTransId="{1330B318-17CE-4FE6-8035-D05F3D8E4D34}" sibTransId="{6234E2C7-3F66-4AE5-804D-4CAA0D65B822}"/>
    <dgm:cxn modelId="{2821AF8B-CFC6-4EAF-B8CA-ACC7CB9FEDBB}" type="presOf" srcId="{3001A2C3-6577-4456-BEC9-059BD96582BE}" destId="{B5F36553-DFCE-4C88-B181-5572E45B0952}" srcOrd="0" destOrd="0" presId="urn:microsoft.com/office/officeart/2005/8/layout/bProcess4"/>
    <dgm:cxn modelId="{6EC06B94-4C43-464D-83B4-EB1A143D77A3}" type="presOf" srcId="{8BB982A2-52C6-4966-8079-771F4B18C0BA}" destId="{7CA57165-F757-4353-AA4D-77AD6CE85DB4}" srcOrd="0" destOrd="0" presId="urn:microsoft.com/office/officeart/2005/8/layout/bProcess4"/>
    <dgm:cxn modelId="{2DAB2295-C03D-4290-A681-517A62EC3A3D}" type="presOf" srcId="{344961F4-738A-4826-AC57-BC0C49618376}" destId="{AC9F1919-D8C9-432B-8EE9-894A836DC67E}" srcOrd="0" destOrd="0" presId="urn:microsoft.com/office/officeart/2005/8/layout/bProcess4"/>
    <dgm:cxn modelId="{BBC207B7-55CE-4B49-92EF-B2D6685091A8}" srcId="{52A611E4-61F9-414D-A924-2D9E8D1CFB99}" destId="{B3D1DFBA-0BC9-470B-AD71-21F22AE8911E}" srcOrd="4" destOrd="0" parTransId="{BE5DA55B-DD20-4864-890F-686FF82FC98C}" sibTransId="{562C5381-D9BC-4143-9A69-7FBC1670D62C}"/>
    <dgm:cxn modelId="{9F99E2B7-114C-48C6-B8C4-77670D9F5CF3}" type="presOf" srcId="{52A611E4-61F9-414D-A924-2D9E8D1CFB99}" destId="{D15AC5A5-D4AE-4EF8-931C-6B8C5EE06DA4}" srcOrd="0" destOrd="0" presId="urn:microsoft.com/office/officeart/2005/8/layout/bProcess4"/>
    <dgm:cxn modelId="{82B3E8E6-71B1-454E-BE5B-37095AD538AD}" type="presOf" srcId="{F1F54635-4D93-494C-8B03-AB9F047AC7EE}" destId="{4BB93A44-7E7D-4064-AEDF-84903441DE15}" srcOrd="0" destOrd="0" presId="urn:microsoft.com/office/officeart/2005/8/layout/bProcess4"/>
    <dgm:cxn modelId="{A434E8F0-91AA-4CE7-8A4C-DFBF3D714CA5}" srcId="{52A611E4-61F9-414D-A924-2D9E8D1CFB99}" destId="{9D6964C4-850A-4A4F-890F-06B140A47655}" srcOrd="6" destOrd="0" parTransId="{90184F50-58C6-4C0D-B366-AA2AD37278B7}" sibTransId="{6D2FA64F-DEE1-45C5-854A-7E7B2BCF1BE5}"/>
    <dgm:cxn modelId="{116F0BF5-7511-4943-8CDC-80E8B15E4AA5}" type="presOf" srcId="{2F41394C-4A7B-4129-B6CD-A0436DA94C5E}" destId="{F732A42A-3A12-404A-9DD1-44A391A70003}" srcOrd="0" destOrd="0" presId="urn:microsoft.com/office/officeart/2005/8/layout/bProcess4"/>
    <dgm:cxn modelId="{5C069970-1FEB-47C4-90A2-464536DE2CB0}" type="presParOf" srcId="{D15AC5A5-D4AE-4EF8-931C-6B8C5EE06DA4}" destId="{C4758088-0075-4CC4-B133-4B954938F043}" srcOrd="0" destOrd="0" presId="urn:microsoft.com/office/officeart/2005/8/layout/bProcess4"/>
    <dgm:cxn modelId="{24CF3CDF-C684-4F23-AEAE-D810882D212B}" type="presParOf" srcId="{C4758088-0075-4CC4-B133-4B954938F043}" destId="{ABEF1120-BAC0-4189-B0E3-36DF052A10BB}" srcOrd="0" destOrd="0" presId="urn:microsoft.com/office/officeart/2005/8/layout/bProcess4"/>
    <dgm:cxn modelId="{FBB836B0-391C-4A79-B612-1CAE008835AD}" type="presParOf" srcId="{C4758088-0075-4CC4-B133-4B954938F043}" destId="{22C3F257-3D19-4302-83F2-37703F421A92}" srcOrd="1" destOrd="0" presId="urn:microsoft.com/office/officeart/2005/8/layout/bProcess4"/>
    <dgm:cxn modelId="{FF1B9E8A-D2D6-4C47-8704-70633BB323F9}" type="presParOf" srcId="{D15AC5A5-D4AE-4EF8-931C-6B8C5EE06DA4}" destId="{E7A749FC-9FB4-4CB2-BF6B-63E01D3F5DE8}" srcOrd="1" destOrd="0" presId="urn:microsoft.com/office/officeart/2005/8/layout/bProcess4"/>
    <dgm:cxn modelId="{B8E1C314-12F3-46F4-B903-E8BEA9126219}" type="presParOf" srcId="{D15AC5A5-D4AE-4EF8-931C-6B8C5EE06DA4}" destId="{836EA8AA-D462-40E5-8AAD-068450F888F2}" srcOrd="2" destOrd="0" presId="urn:microsoft.com/office/officeart/2005/8/layout/bProcess4"/>
    <dgm:cxn modelId="{2F2037A3-4BEF-4598-A631-6B282DDF64C9}" type="presParOf" srcId="{836EA8AA-D462-40E5-8AAD-068450F888F2}" destId="{ED77AD67-29AC-45E2-A384-2022521E15CE}" srcOrd="0" destOrd="0" presId="urn:microsoft.com/office/officeart/2005/8/layout/bProcess4"/>
    <dgm:cxn modelId="{A27F0816-CE9E-4BAC-AD24-8513519584EE}" type="presParOf" srcId="{836EA8AA-D462-40E5-8AAD-068450F888F2}" destId="{AC9F1919-D8C9-432B-8EE9-894A836DC67E}" srcOrd="1" destOrd="0" presId="urn:microsoft.com/office/officeart/2005/8/layout/bProcess4"/>
    <dgm:cxn modelId="{FF3A1915-48B9-464A-94FE-04CCC497E1F4}" type="presParOf" srcId="{D15AC5A5-D4AE-4EF8-931C-6B8C5EE06DA4}" destId="{9315537F-A3F8-4A5C-A94F-882DB62BEDA9}" srcOrd="3" destOrd="0" presId="urn:microsoft.com/office/officeart/2005/8/layout/bProcess4"/>
    <dgm:cxn modelId="{27A11FD9-D96F-44FB-BAD8-6F81F8ED84A5}" type="presParOf" srcId="{D15AC5A5-D4AE-4EF8-931C-6B8C5EE06DA4}" destId="{A96D6F0A-89DB-4234-BEEC-394640CE0C5E}" srcOrd="4" destOrd="0" presId="urn:microsoft.com/office/officeart/2005/8/layout/bProcess4"/>
    <dgm:cxn modelId="{367E2684-8330-4245-BD66-35AD4707FB88}" type="presParOf" srcId="{A96D6F0A-89DB-4234-BEEC-394640CE0C5E}" destId="{D8198C55-1B35-4B96-BEFA-B4F6742C0A66}" srcOrd="0" destOrd="0" presId="urn:microsoft.com/office/officeart/2005/8/layout/bProcess4"/>
    <dgm:cxn modelId="{B4D4812D-66BD-4428-9824-57A8066731BB}" type="presParOf" srcId="{A96D6F0A-89DB-4234-BEEC-394640CE0C5E}" destId="{66E3FC1B-4D17-4EA1-92FA-BF347F80805F}" srcOrd="1" destOrd="0" presId="urn:microsoft.com/office/officeart/2005/8/layout/bProcess4"/>
    <dgm:cxn modelId="{6140A86D-EECE-42E0-A34E-887E941F0F89}" type="presParOf" srcId="{D15AC5A5-D4AE-4EF8-931C-6B8C5EE06DA4}" destId="{7CA57165-F757-4353-AA4D-77AD6CE85DB4}" srcOrd="5" destOrd="0" presId="urn:microsoft.com/office/officeart/2005/8/layout/bProcess4"/>
    <dgm:cxn modelId="{E8ADD574-9F8F-42D5-953C-8790D060F3D8}" type="presParOf" srcId="{D15AC5A5-D4AE-4EF8-931C-6B8C5EE06DA4}" destId="{62BACF8C-A6D1-4442-A953-03114E517E15}" srcOrd="6" destOrd="0" presId="urn:microsoft.com/office/officeart/2005/8/layout/bProcess4"/>
    <dgm:cxn modelId="{B59D8BD6-9495-474D-BB82-785838DA56F3}" type="presParOf" srcId="{62BACF8C-A6D1-4442-A953-03114E517E15}" destId="{34CAA969-955F-4906-9533-3187B963545C}" srcOrd="0" destOrd="0" presId="urn:microsoft.com/office/officeart/2005/8/layout/bProcess4"/>
    <dgm:cxn modelId="{C5F47423-700E-4A3E-ADD6-351BDDB7CE56}" type="presParOf" srcId="{62BACF8C-A6D1-4442-A953-03114E517E15}" destId="{4BB93A44-7E7D-4064-AEDF-84903441DE15}" srcOrd="1" destOrd="0" presId="urn:microsoft.com/office/officeart/2005/8/layout/bProcess4"/>
    <dgm:cxn modelId="{8EED0403-4462-418C-A326-0114B264A0EE}" type="presParOf" srcId="{D15AC5A5-D4AE-4EF8-931C-6B8C5EE06DA4}" destId="{B5F36553-DFCE-4C88-B181-5572E45B0952}" srcOrd="7" destOrd="0" presId="urn:microsoft.com/office/officeart/2005/8/layout/bProcess4"/>
    <dgm:cxn modelId="{E99D1490-3C0E-45BC-A320-F269F9E5D862}" type="presParOf" srcId="{D15AC5A5-D4AE-4EF8-931C-6B8C5EE06DA4}" destId="{4E986F85-2C49-4375-AC06-E69E74EC32D8}" srcOrd="8" destOrd="0" presId="urn:microsoft.com/office/officeart/2005/8/layout/bProcess4"/>
    <dgm:cxn modelId="{1B6B57C0-0C09-4E7B-B456-8F0400F903F8}" type="presParOf" srcId="{4E986F85-2C49-4375-AC06-E69E74EC32D8}" destId="{E3D85941-751F-47EA-9BC0-6B7E58FD6AEA}" srcOrd="0" destOrd="0" presId="urn:microsoft.com/office/officeart/2005/8/layout/bProcess4"/>
    <dgm:cxn modelId="{ADA96B39-B2F8-40F2-A4F3-B54C0BEAF666}" type="presParOf" srcId="{4E986F85-2C49-4375-AC06-E69E74EC32D8}" destId="{242DABC6-D110-4710-B349-B759EBAA3B68}" srcOrd="1" destOrd="0" presId="urn:microsoft.com/office/officeart/2005/8/layout/bProcess4"/>
    <dgm:cxn modelId="{6E3C70CE-2ADA-4B2C-93B1-33D34A8B37EC}" type="presParOf" srcId="{D15AC5A5-D4AE-4EF8-931C-6B8C5EE06DA4}" destId="{07F882B3-D2CB-4912-8A4E-78BA2C5D1826}" srcOrd="9" destOrd="0" presId="urn:microsoft.com/office/officeart/2005/8/layout/bProcess4"/>
    <dgm:cxn modelId="{E0ADAD4F-7A32-42FA-A8F4-795943EAC9D0}" type="presParOf" srcId="{D15AC5A5-D4AE-4EF8-931C-6B8C5EE06DA4}" destId="{36981C2A-681C-4C2E-8B1A-523772FC29A1}" srcOrd="10" destOrd="0" presId="urn:microsoft.com/office/officeart/2005/8/layout/bProcess4"/>
    <dgm:cxn modelId="{97BDABFA-B75F-426E-8D59-DE5649F0FAF0}" type="presParOf" srcId="{36981C2A-681C-4C2E-8B1A-523772FC29A1}" destId="{FC1286EC-5DED-4FA8-B7FE-E76E6D3B60E8}" srcOrd="0" destOrd="0" presId="urn:microsoft.com/office/officeart/2005/8/layout/bProcess4"/>
    <dgm:cxn modelId="{503F0EBB-40C9-4962-8622-CC97B1E727DA}" type="presParOf" srcId="{36981C2A-681C-4C2E-8B1A-523772FC29A1}" destId="{F732A42A-3A12-404A-9DD1-44A391A70003}" srcOrd="1" destOrd="0" presId="urn:microsoft.com/office/officeart/2005/8/layout/bProcess4"/>
    <dgm:cxn modelId="{AE85B688-8D68-4408-B84C-40D8D230896F}" type="presParOf" srcId="{D15AC5A5-D4AE-4EF8-931C-6B8C5EE06DA4}" destId="{EF9E2BEC-6F8C-44B3-977D-4D4DF7890F47}" srcOrd="11" destOrd="0" presId="urn:microsoft.com/office/officeart/2005/8/layout/bProcess4"/>
    <dgm:cxn modelId="{82F4449B-476F-4693-ADC8-4BDCD00DD7E5}" type="presParOf" srcId="{D15AC5A5-D4AE-4EF8-931C-6B8C5EE06DA4}" destId="{69E671AF-EA1E-4F7E-B9A1-0792C48D09E4}" srcOrd="12" destOrd="0" presId="urn:microsoft.com/office/officeart/2005/8/layout/bProcess4"/>
    <dgm:cxn modelId="{A1CE2087-03B9-42D5-8D4B-7F07B466708E}" type="presParOf" srcId="{69E671AF-EA1E-4F7E-B9A1-0792C48D09E4}" destId="{33853C6F-9AA4-41B1-927F-A2371450C576}" srcOrd="0" destOrd="0" presId="urn:microsoft.com/office/officeart/2005/8/layout/bProcess4"/>
    <dgm:cxn modelId="{17AB6E90-84DF-4B7B-A54F-2E4813714A6D}" type="presParOf" srcId="{69E671AF-EA1E-4F7E-B9A1-0792C48D09E4}" destId="{9F468866-51F9-4555-AA6A-0F566EAB2301}"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0B80C3-A391-4999-B21C-004D366E5351}">
      <dsp:nvSpPr>
        <dsp:cNvPr id="0" name=""/>
        <dsp:cNvSpPr/>
      </dsp:nvSpPr>
      <dsp:spPr>
        <a:xfrm rot="5400000">
          <a:off x="856321" y="716232"/>
          <a:ext cx="1114740" cy="13460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4225917-23E5-4251-A1A0-1BA34E3CAA56}">
      <dsp:nvSpPr>
        <dsp:cNvPr id="0" name=""/>
        <dsp:cNvSpPr/>
      </dsp:nvSpPr>
      <dsp:spPr>
        <a:xfrm>
          <a:off x="1111063" y="2301"/>
          <a:ext cx="1495648" cy="8973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Implementing attention layer</a:t>
          </a:r>
        </a:p>
      </dsp:txBody>
      <dsp:txXfrm>
        <a:off x="1137347" y="28585"/>
        <a:ext cx="1443080" cy="844820"/>
      </dsp:txXfrm>
    </dsp:sp>
    <dsp:sp modelId="{11645BC0-F2E1-45AD-937F-2A59D3171EA2}">
      <dsp:nvSpPr>
        <dsp:cNvPr id="0" name=""/>
        <dsp:cNvSpPr/>
      </dsp:nvSpPr>
      <dsp:spPr>
        <a:xfrm rot="5400000">
          <a:off x="856321" y="1837968"/>
          <a:ext cx="1114740" cy="13460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908C35-7C3E-4730-ABA5-0676731AB0DB}">
      <dsp:nvSpPr>
        <dsp:cNvPr id="0" name=""/>
        <dsp:cNvSpPr/>
      </dsp:nvSpPr>
      <dsp:spPr>
        <a:xfrm>
          <a:off x="1111063" y="1124037"/>
          <a:ext cx="1495648" cy="8973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mj-lt"/>
            <a:buNone/>
          </a:pPr>
          <a:r>
            <a:rPr lang="en-US" sz="1500" kern="1200" dirty="0"/>
            <a:t>Read the dataset</a:t>
          </a:r>
        </a:p>
      </dsp:txBody>
      <dsp:txXfrm>
        <a:off x="1137347" y="1150321"/>
        <a:ext cx="1443080" cy="844820"/>
      </dsp:txXfrm>
    </dsp:sp>
    <dsp:sp modelId="{EF939462-9DE3-4215-B620-03B41C0683EB}">
      <dsp:nvSpPr>
        <dsp:cNvPr id="0" name=""/>
        <dsp:cNvSpPr/>
      </dsp:nvSpPr>
      <dsp:spPr>
        <a:xfrm rot="5400000">
          <a:off x="856321" y="2959704"/>
          <a:ext cx="1114740" cy="13460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C55369-BDFE-441D-8C74-5008BD17571A}">
      <dsp:nvSpPr>
        <dsp:cNvPr id="0" name=""/>
        <dsp:cNvSpPr/>
      </dsp:nvSpPr>
      <dsp:spPr>
        <a:xfrm>
          <a:off x="1111063" y="2245773"/>
          <a:ext cx="1495648" cy="8973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mj-lt"/>
            <a:buNone/>
          </a:pPr>
          <a:r>
            <a:rPr lang="en-US" sz="1500" kern="1200" dirty="0"/>
            <a:t>Preprocessing of the data</a:t>
          </a:r>
        </a:p>
      </dsp:txBody>
      <dsp:txXfrm>
        <a:off x="1137347" y="2272057"/>
        <a:ext cx="1443080" cy="844820"/>
      </dsp:txXfrm>
    </dsp:sp>
    <dsp:sp modelId="{B1BDB6A6-DFAC-4F8C-9331-7E744DE67203}">
      <dsp:nvSpPr>
        <dsp:cNvPr id="0" name=""/>
        <dsp:cNvSpPr/>
      </dsp:nvSpPr>
      <dsp:spPr>
        <a:xfrm>
          <a:off x="1417189" y="3520572"/>
          <a:ext cx="1982216" cy="13460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AFE79DE-F305-4E56-863B-B743C5D78174}">
      <dsp:nvSpPr>
        <dsp:cNvPr id="0" name=""/>
        <dsp:cNvSpPr/>
      </dsp:nvSpPr>
      <dsp:spPr>
        <a:xfrm>
          <a:off x="1111063" y="3367509"/>
          <a:ext cx="1495648" cy="8973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Tokenizing</a:t>
          </a:r>
        </a:p>
      </dsp:txBody>
      <dsp:txXfrm>
        <a:off x="1137347" y="3393793"/>
        <a:ext cx="1443080" cy="844820"/>
      </dsp:txXfrm>
    </dsp:sp>
    <dsp:sp modelId="{3D85B0C7-3FF6-4760-8154-DEF273511F57}">
      <dsp:nvSpPr>
        <dsp:cNvPr id="0" name=""/>
        <dsp:cNvSpPr/>
      </dsp:nvSpPr>
      <dsp:spPr>
        <a:xfrm rot="16200000">
          <a:off x="2845533" y="2959704"/>
          <a:ext cx="1114740" cy="13460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4782F27-0AD7-4872-B23F-8CA7A548EEEC}">
      <dsp:nvSpPr>
        <dsp:cNvPr id="0" name=""/>
        <dsp:cNvSpPr/>
      </dsp:nvSpPr>
      <dsp:spPr>
        <a:xfrm>
          <a:off x="3100275" y="3367509"/>
          <a:ext cx="1495648" cy="8973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Building the Model</a:t>
          </a:r>
        </a:p>
      </dsp:txBody>
      <dsp:txXfrm>
        <a:off x="3126559" y="3393793"/>
        <a:ext cx="1443080" cy="844820"/>
      </dsp:txXfrm>
    </dsp:sp>
    <dsp:sp modelId="{6ED68986-2F33-4330-AE75-85B52C9E80C5}">
      <dsp:nvSpPr>
        <dsp:cNvPr id="0" name=""/>
        <dsp:cNvSpPr/>
      </dsp:nvSpPr>
      <dsp:spPr>
        <a:xfrm rot="16200000">
          <a:off x="2845533" y="1837968"/>
          <a:ext cx="1114740" cy="13460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16F36B-ED4C-41F0-91FA-9ED9BEF13730}">
      <dsp:nvSpPr>
        <dsp:cNvPr id="0" name=""/>
        <dsp:cNvSpPr/>
      </dsp:nvSpPr>
      <dsp:spPr>
        <a:xfrm>
          <a:off x="3100275" y="2245773"/>
          <a:ext cx="1495648" cy="8973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mj-lt"/>
            <a:buNone/>
          </a:pPr>
          <a:r>
            <a:rPr lang="en-US" sz="1500" kern="1200" dirty="0"/>
            <a:t>Inference</a:t>
          </a:r>
        </a:p>
      </dsp:txBody>
      <dsp:txXfrm>
        <a:off x="3126559" y="2272057"/>
        <a:ext cx="1443080" cy="844820"/>
      </dsp:txXfrm>
    </dsp:sp>
    <dsp:sp modelId="{03DF57F9-E997-4D9B-AAD9-A35E14B3A792}">
      <dsp:nvSpPr>
        <dsp:cNvPr id="0" name=""/>
        <dsp:cNvSpPr/>
      </dsp:nvSpPr>
      <dsp:spPr>
        <a:xfrm rot="16200000">
          <a:off x="2845533" y="716232"/>
          <a:ext cx="1114740" cy="13460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F75C72-7F3D-4E2C-8965-EE3170388C16}">
      <dsp:nvSpPr>
        <dsp:cNvPr id="0" name=""/>
        <dsp:cNvSpPr/>
      </dsp:nvSpPr>
      <dsp:spPr>
        <a:xfrm>
          <a:off x="3100275" y="1124037"/>
          <a:ext cx="1495648" cy="8973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mj-lt"/>
            <a:buNone/>
          </a:pPr>
          <a:r>
            <a:rPr lang="en-US" sz="1500" kern="1200" dirty="0"/>
            <a:t>Diagnostic plot</a:t>
          </a:r>
        </a:p>
      </dsp:txBody>
      <dsp:txXfrm>
        <a:off x="3126559" y="1150321"/>
        <a:ext cx="1443080" cy="844820"/>
      </dsp:txXfrm>
    </dsp:sp>
    <dsp:sp modelId="{92082E77-1FA5-485F-AE63-13A7D76D9331}">
      <dsp:nvSpPr>
        <dsp:cNvPr id="0" name=""/>
        <dsp:cNvSpPr/>
      </dsp:nvSpPr>
      <dsp:spPr>
        <a:xfrm>
          <a:off x="3406401" y="155364"/>
          <a:ext cx="1982216" cy="13460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EA3AF5-B58C-4935-8027-746B8AA9BFBA}">
      <dsp:nvSpPr>
        <dsp:cNvPr id="0" name=""/>
        <dsp:cNvSpPr/>
      </dsp:nvSpPr>
      <dsp:spPr>
        <a:xfrm>
          <a:off x="3100275" y="2301"/>
          <a:ext cx="1495648" cy="8973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mj-lt"/>
            <a:buNone/>
          </a:pPr>
          <a:r>
            <a:rPr lang="en-US" sz="1500" kern="1200" dirty="0"/>
            <a:t>Reverse Dictionary</a:t>
          </a:r>
        </a:p>
      </dsp:txBody>
      <dsp:txXfrm>
        <a:off x="3126559" y="28585"/>
        <a:ext cx="1443080" cy="844820"/>
      </dsp:txXfrm>
    </dsp:sp>
    <dsp:sp modelId="{FDC82B2A-236E-4E5A-BB1E-DF1E8BC494E5}">
      <dsp:nvSpPr>
        <dsp:cNvPr id="0" name=""/>
        <dsp:cNvSpPr/>
      </dsp:nvSpPr>
      <dsp:spPr>
        <a:xfrm rot="5400000">
          <a:off x="4834745" y="716232"/>
          <a:ext cx="1114740" cy="13460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5E3B34-BF01-4D20-BEB2-AE11DF201E43}">
      <dsp:nvSpPr>
        <dsp:cNvPr id="0" name=""/>
        <dsp:cNvSpPr/>
      </dsp:nvSpPr>
      <dsp:spPr>
        <a:xfrm>
          <a:off x="5089488" y="2301"/>
          <a:ext cx="1495648" cy="8973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mj-lt"/>
            <a:buNone/>
          </a:pPr>
          <a:r>
            <a:rPr lang="en-US" sz="1500" kern="1200" dirty="0"/>
            <a:t>Inference Setup &amp; Process</a:t>
          </a:r>
        </a:p>
      </dsp:txBody>
      <dsp:txXfrm>
        <a:off x="5115772" y="28585"/>
        <a:ext cx="1443080" cy="844820"/>
      </dsp:txXfrm>
    </dsp:sp>
    <dsp:sp modelId="{68D9BB1B-D235-4DB9-BC55-225AEA7F1217}">
      <dsp:nvSpPr>
        <dsp:cNvPr id="0" name=""/>
        <dsp:cNvSpPr/>
      </dsp:nvSpPr>
      <dsp:spPr>
        <a:xfrm rot="5400000">
          <a:off x="4834745" y="1837968"/>
          <a:ext cx="1114740" cy="13460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5D7261D-777B-4F4C-B4FE-5B5949A890F3}">
      <dsp:nvSpPr>
        <dsp:cNvPr id="0" name=""/>
        <dsp:cNvSpPr/>
      </dsp:nvSpPr>
      <dsp:spPr>
        <a:xfrm>
          <a:off x="5089488" y="1124037"/>
          <a:ext cx="1495648" cy="8973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mj-lt"/>
            <a:buNone/>
          </a:pPr>
          <a:r>
            <a:rPr lang="en-US" sz="1500" kern="1200" dirty="0"/>
            <a:t>Integer to text</a:t>
          </a:r>
        </a:p>
      </dsp:txBody>
      <dsp:txXfrm>
        <a:off x="5115772" y="1150321"/>
        <a:ext cx="1443080" cy="844820"/>
      </dsp:txXfrm>
    </dsp:sp>
    <dsp:sp modelId="{0C407D8B-F427-44CE-AFFA-053F8814A3AC}">
      <dsp:nvSpPr>
        <dsp:cNvPr id="0" name=""/>
        <dsp:cNvSpPr/>
      </dsp:nvSpPr>
      <dsp:spPr>
        <a:xfrm>
          <a:off x="5089488" y="2245773"/>
          <a:ext cx="1495648" cy="8973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mj-lt"/>
            <a:buNone/>
          </a:pPr>
          <a:r>
            <a:rPr lang="en-US" sz="1500" kern="1200" dirty="0"/>
            <a:t>Predictions</a:t>
          </a:r>
        </a:p>
      </dsp:txBody>
      <dsp:txXfrm>
        <a:off x="5115772" y="2272057"/>
        <a:ext cx="1443080" cy="8448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A749FC-9FB4-4CB2-BF6B-63E01D3F5DE8}">
      <dsp:nvSpPr>
        <dsp:cNvPr id="0" name=""/>
        <dsp:cNvSpPr/>
      </dsp:nvSpPr>
      <dsp:spPr>
        <a:xfrm rot="5400000">
          <a:off x="323511" y="803606"/>
          <a:ext cx="1251528" cy="1511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2C3F257-3D19-4302-83F2-37703F421A92}">
      <dsp:nvSpPr>
        <dsp:cNvPr id="0" name=""/>
        <dsp:cNvSpPr/>
      </dsp:nvSpPr>
      <dsp:spPr>
        <a:xfrm>
          <a:off x="609241" y="1668"/>
          <a:ext cx="1679649" cy="10077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mj-lt"/>
            <a:buNone/>
          </a:pPr>
          <a:r>
            <a:rPr lang="en-US" sz="1600" kern="1200" dirty="0"/>
            <a:t>Load the corpus</a:t>
          </a:r>
        </a:p>
      </dsp:txBody>
      <dsp:txXfrm>
        <a:off x="638758" y="31185"/>
        <a:ext cx="1620615" cy="948755"/>
      </dsp:txXfrm>
    </dsp:sp>
    <dsp:sp modelId="{9315537F-A3F8-4A5C-A94F-882DB62BEDA9}">
      <dsp:nvSpPr>
        <dsp:cNvPr id="0" name=""/>
        <dsp:cNvSpPr/>
      </dsp:nvSpPr>
      <dsp:spPr>
        <a:xfrm rot="5400000">
          <a:off x="323511" y="2063343"/>
          <a:ext cx="1251528" cy="1511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9F1919-D8C9-432B-8EE9-894A836DC67E}">
      <dsp:nvSpPr>
        <dsp:cNvPr id="0" name=""/>
        <dsp:cNvSpPr/>
      </dsp:nvSpPr>
      <dsp:spPr>
        <a:xfrm>
          <a:off x="609241" y="1261405"/>
          <a:ext cx="1679649" cy="10077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Tokenize </a:t>
          </a:r>
        </a:p>
      </dsp:txBody>
      <dsp:txXfrm>
        <a:off x="638758" y="1290922"/>
        <a:ext cx="1620615" cy="948755"/>
      </dsp:txXfrm>
    </dsp:sp>
    <dsp:sp modelId="{7CA57165-F757-4353-AA4D-77AD6CE85DB4}">
      <dsp:nvSpPr>
        <dsp:cNvPr id="0" name=""/>
        <dsp:cNvSpPr/>
      </dsp:nvSpPr>
      <dsp:spPr>
        <a:xfrm>
          <a:off x="953380" y="2693211"/>
          <a:ext cx="2225724" cy="1511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E3FC1B-4D17-4EA1-92FA-BF347F80805F}">
      <dsp:nvSpPr>
        <dsp:cNvPr id="0" name=""/>
        <dsp:cNvSpPr/>
      </dsp:nvSpPr>
      <dsp:spPr>
        <a:xfrm>
          <a:off x="609241" y="2521142"/>
          <a:ext cx="1679649" cy="10077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Find weighted frequency </a:t>
          </a:r>
        </a:p>
      </dsp:txBody>
      <dsp:txXfrm>
        <a:off x="638758" y="2550659"/>
        <a:ext cx="1620615" cy="948755"/>
      </dsp:txXfrm>
    </dsp:sp>
    <dsp:sp modelId="{B5F36553-DFCE-4C88-B181-5572E45B0952}">
      <dsp:nvSpPr>
        <dsp:cNvPr id="0" name=""/>
        <dsp:cNvSpPr/>
      </dsp:nvSpPr>
      <dsp:spPr>
        <a:xfrm rot="16200000">
          <a:off x="2557445" y="2063343"/>
          <a:ext cx="1251528" cy="1511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B93A44-7E7D-4064-AEDF-84903441DE15}">
      <dsp:nvSpPr>
        <dsp:cNvPr id="0" name=""/>
        <dsp:cNvSpPr/>
      </dsp:nvSpPr>
      <dsp:spPr>
        <a:xfrm>
          <a:off x="2843175" y="2521142"/>
          <a:ext cx="1679649" cy="10077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Calculating sentence scores</a:t>
          </a:r>
        </a:p>
      </dsp:txBody>
      <dsp:txXfrm>
        <a:off x="2872692" y="2550659"/>
        <a:ext cx="1620615" cy="948755"/>
      </dsp:txXfrm>
    </dsp:sp>
    <dsp:sp modelId="{07F882B3-D2CB-4912-8A4E-78BA2C5D1826}">
      <dsp:nvSpPr>
        <dsp:cNvPr id="0" name=""/>
        <dsp:cNvSpPr/>
      </dsp:nvSpPr>
      <dsp:spPr>
        <a:xfrm rot="16200000">
          <a:off x="2557445" y="803606"/>
          <a:ext cx="1251528" cy="1511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2DABC6-D110-4710-B349-B759EBAA3B68}">
      <dsp:nvSpPr>
        <dsp:cNvPr id="0" name=""/>
        <dsp:cNvSpPr/>
      </dsp:nvSpPr>
      <dsp:spPr>
        <a:xfrm>
          <a:off x="2843175" y="1261405"/>
          <a:ext cx="1679649" cy="10077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Sort sentences </a:t>
          </a:r>
        </a:p>
      </dsp:txBody>
      <dsp:txXfrm>
        <a:off x="2872692" y="1290922"/>
        <a:ext cx="1620615" cy="948755"/>
      </dsp:txXfrm>
    </dsp:sp>
    <dsp:sp modelId="{EF9E2BEC-6F8C-44B3-977D-4D4DF7890F47}">
      <dsp:nvSpPr>
        <dsp:cNvPr id="0" name=""/>
        <dsp:cNvSpPr/>
      </dsp:nvSpPr>
      <dsp:spPr>
        <a:xfrm>
          <a:off x="3187314" y="173737"/>
          <a:ext cx="2225724" cy="1511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32A42A-3A12-404A-9DD1-44A391A70003}">
      <dsp:nvSpPr>
        <dsp:cNvPr id="0" name=""/>
        <dsp:cNvSpPr/>
      </dsp:nvSpPr>
      <dsp:spPr>
        <a:xfrm>
          <a:off x="2843175" y="1668"/>
          <a:ext cx="1679649" cy="10077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Replace words by weighted frequencies </a:t>
          </a:r>
        </a:p>
      </dsp:txBody>
      <dsp:txXfrm>
        <a:off x="2872692" y="31185"/>
        <a:ext cx="1620615" cy="948755"/>
      </dsp:txXfrm>
    </dsp:sp>
    <dsp:sp modelId="{9F468866-51F9-4555-AA6A-0F566EAB2301}">
      <dsp:nvSpPr>
        <dsp:cNvPr id="0" name=""/>
        <dsp:cNvSpPr/>
      </dsp:nvSpPr>
      <dsp:spPr>
        <a:xfrm>
          <a:off x="5077109" y="1668"/>
          <a:ext cx="1679649" cy="10077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 summarization</a:t>
          </a:r>
        </a:p>
      </dsp:txBody>
      <dsp:txXfrm>
        <a:off x="5106626" y="31185"/>
        <a:ext cx="1620615" cy="94875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1D8BD707-D9CF-40AE-B4C6-C98DA3205C09}" type="datetimeFigureOut">
              <a:rPr lang="en-US" smtClean="0"/>
              <a:pPr/>
              <a:t>12/13/2019</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04974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35746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9948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36226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72526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33383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68755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1D8BD707-D9CF-40AE-B4C6-C98DA3205C09}" type="datetimeFigureOut">
              <a:rPr lang="en-US" smtClean="0"/>
              <a:pPr/>
              <a:t>12/13/2019</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50046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00193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23979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66032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532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3141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26862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08287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49419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47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1D8BD707-D9CF-40AE-B4C6-C98DA3205C09}" type="datetimeFigureOut">
              <a:rPr lang="en-US" smtClean="0"/>
              <a:pPr/>
              <a:t>12/13/2019</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98083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Artificial_intelligenc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Machine_learn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pedia.org/wiki/Recurrent_neural_networ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Convolu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39-C200-48F3-A46D-5E967DC0F28B}"/>
              </a:ext>
            </a:extLst>
          </p:cNvPr>
          <p:cNvSpPr>
            <a:spLocks noGrp="1"/>
          </p:cNvSpPr>
          <p:nvPr>
            <p:ph type="ctrTitle"/>
          </p:nvPr>
        </p:nvSpPr>
        <p:spPr>
          <a:xfrm>
            <a:off x="1262378" y="995506"/>
            <a:ext cx="6619244" cy="1311809"/>
          </a:xfrm>
        </p:spPr>
        <p:txBody>
          <a:bodyPr/>
          <a:lstStyle/>
          <a:p>
            <a:pPr algn="ctr"/>
            <a:r>
              <a:rPr lang="en-US" sz="3200" dirty="0">
                <a:ln w="0"/>
                <a:solidFill>
                  <a:schemeClr val="accent1">
                    <a:lumMod val="40000"/>
                    <a:lumOff val="60000"/>
                  </a:schemeClr>
                </a:solidFill>
                <a:effectLst>
                  <a:reflection blurRad="6350" stA="53000" endA="300" endPos="35500" dir="5400000" sy="-90000" algn="bl" rotWithShape="0"/>
                </a:effectLst>
              </a:rPr>
              <a:t>Automatic Text Summarization</a:t>
            </a:r>
          </a:p>
        </p:txBody>
      </p:sp>
      <p:pic>
        <p:nvPicPr>
          <p:cNvPr id="1026" name="Picture 2" descr="Image result for vishwakarma institute of technology logo">
            <a:extLst>
              <a:ext uri="{FF2B5EF4-FFF2-40B4-BE49-F238E27FC236}">
                <a16:creationId xmlns:a16="http://schemas.microsoft.com/office/drawing/2014/main" id="{57F41FAB-9823-441B-9E09-A30C02ABF7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554" t="12882" r="10890" b="9562"/>
          <a:stretch/>
        </p:blipFill>
        <p:spPr bwMode="auto">
          <a:xfrm>
            <a:off x="1066800" y="897213"/>
            <a:ext cx="725557" cy="72555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6740553F-9191-498B-8DC4-3C60B94D742D}"/>
              </a:ext>
            </a:extLst>
          </p:cNvPr>
          <p:cNvSpPr/>
          <p:nvPr/>
        </p:nvSpPr>
        <p:spPr>
          <a:xfrm>
            <a:off x="1312586" y="1175302"/>
            <a:ext cx="6518828" cy="715581"/>
          </a:xfrm>
          <a:prstGeom prst="rect">
            <a:avLst/>
          </a:prstGeom>
        </p:spPr>
        <p:txBody>
          <a:bodyPr wrap="square">
            <a:spAutoFit/>
          </a:bodyPr>
          <a:lstStyle/>
          <a:p>
            <a:pPr algn="ctr"/>
            <a:r>
              <a:rPr lang="en-US" sz="1350" b="1" dirty="0">
                <a:solidFill>
                  <a:schemeClr val="accent1">
                    <a:lumMod val="60000"/>
                    <a:lumOff val="40000"/>
                  </a:schemeClr>
                </a:solidFill>
                <a:latin typeface="Candara Light" panose="020E0502030303020204" pitchFamily="34" charset="0"/>
                <a:cs typeface="Calibri Light" panose="020F0302020204030204" pitchFamily="34" charset="0"/>
              </a:rPr>
              <a:t>Vishwakarma Institute of Technology, Pune-37</a:t>
            </a:r>
          </a:p>
          <a:p>
            <a:pPr algn="ctr"/>
            <a:r>
              <a:rPr lang="en-US" sz="1350" b="1" dirty="0">
                <a:solidFill>
                  <a:schemeClr val="accent1">
                    <a:lumMod val="60000"/>
                    <a:lumOff val="40000"/>
                  </a:schemeClr>
                </a:solidFill>
                <a:latin typeface="Candara Light" panose="020E0502030303020204" pitchFamily="34" charset="0"/>
                <a:cs typeface="Calibri Light" panose="020F0302020204030204" pitchFamily="34" charset="0"/>
              </a:rPr>
              <a:t>Department of Electronics and Telecommunication Engineering</a:t>
            </a:r>
          </a:p>
          <a:p>
            <a:pPr algn="ctr"/>
            <a:endParaRPr lang="en-US" sz="1350" b="1" dirty="0">
              <a:solidFill>
                <a:schemeClr val="accent1">
                  <a:lumMod val="60000"/>
                  <a:lumOff val="40000"/>
                </a:schemeClr>
              </a:solidFill>
              <a:latin typeface="Candara Light" panose="020E0502030303020204" pitchFamily="34" charset="0"/>
              <a:cs typeface="Calibri Light" panose="020F0302020204030204" pitchFamily="34" charset="0"/>
            </a:endParaRPr>
          </a:p>
        </p:txBody>
      </p:sp>
      <p:sp>
        <p:nvSpPr>
          <p:cNvPr id="6" name="Subtitle 5">
            <a:extLst>
              <a:ext uri="{FF2B5EF4-FFF2-40B4-BE49-F238E27FC236}">
                <a16:creationId xmlns:a16="http://schemas.microsoft.com/office/drawing/2014/main" id="{24444CA1-1391-4E6D-A82F-9718E936503C}"/>
              </a:ext>
            </a:extLst>
          </p:cNvPr>
          <p:cNvSpPr txBox="1">
            <a:spLocks/>
          </p:cNvSpPr>
          <p:nvPr/>
        </p:nvSpPr>
        <p:spPr bwMode="gray">
          <a:xfrm>
            <a:off x="6659251" y="4131303"/>
            <a:ext cx="3018407" cy="1731191"/>
          </a:xfrm>
          <a:prstGeom prst="rect">
            <a:avLst/>
          </a:prstGeom>
        </p:spPr>
        <p:txBody>
          <a:bodyPr vert="horz" lIns="68580" tIns="34290" rIns="68580" bIns="3429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lgn="just"/>
            <a:r>
              <a:rPr lang="en-US" sz="1200" cap="none" dirty="0">
                <a:solidFill>
                  <a:schemeClr val="accent2">
                    <a:lumMod val="60000"/>
                    <a:lumOff val="40000"/>
                  </a:schemeClr>
                </a:solidFill>
              </a:rPr>
              <a:t>Presented by-</a:t>
            </a:r>
          </a:p>
          <a:p>
            <a:pPr algn="just"/>
            <a:r>
              <a:rPr lang="en-US" sz="1200" cap="none" dirty="0">
                <a:solidFill>
                  <a:schemeClr val="accent2">
                    <a:lumMod val="60000"/>
                    <a:lumOff val="40000"/>
                  </a:schemeClr>
                </a:solidFill>
              </a:rPr>
              <a:t>Siddhi Chavan (L-15)</a:t>
            </a:r>
          </a:p>
          <a:p>
            <a:pPr algn="just"/>
            <a:r>
              <a:rPr lang="en-US" sz="1200" cap="none" dirty="0">
                <a:solidFill>
                  <a:schemeClr val="accent2">
                    <a:lumMod val="60000"/>
                    <a:lumOff val="40000"/>
                  </a:schemeClr>
                </a:solidFill>
              </a:rPr>
              <a:t>Namrata Lakade (L-32)</a:t>
            </a:r>
          </a:p>
          <a:p>
            <a:pPr algn="just"/>
            <a:r>
              <a:rPr lang="en-US" sz="1200" cap="none" dirty="0">
                <a:solidFill>
                  <a:schemeClr val="accent2">
                    <a:lumMod val="60000"/>
                    <a:lumOff val="40000"/>
                  </a:schemeClr>
                </a:solidFill>
              </a:rPr>
              <a:t>Rutuja Patil (L-47)</a:t>
            </a:r>
          </a:p>
          <a:p>
            <a:pPr algn="just"/>
            <a:r>
              <a:rPr lang="en-US" altLang="zh-CN" sz="1200" cap="none" dirty="0">
                <a:solidFill>
                  <a:schemeClr val="accent2">
                    <a:lumMod val="60000"/>
                    <a:lumOff val="40000"/>
                  </a:schemeClr>
                </a:solidFill>
              </a:rPr>
              <a:t>Shweta Thakur (L-68)</a:t>
            </a:r>
            <a:endParaRPr lang="zh-CN" altLang="en-US" sz="1200" cap="none" dirty="0">
              <a:solidFill>
                <a:schemeClr val="accent2">
                  <a:lumMod val="60000"/>
                  <a:lumOff val="40000"/>
                </a:schemeClr>
              </a:solidFill>
            </a:endParaRPr>
          </a:p>
          <a:p>
            <a:pPr algn="just"/>
            <a:endParaRPr lang="zh-CN" altLang="en-US" sz="1350" dirty="0">
              <a:solidFill>
                <a:schemeClr val="accent1">
                  <a:lumMod val="50000"/>
                </a:schemeClr>
              </a:solidFill>
            </a:endParaRPr>
          </a:p>
          <a:p>
            <a:pPr algn="just"/>
            <a:endParaRPr lang="en-US" sz="1350" dirty="0"/>
          </a:p>
          <a:p>
            <a:endParaRPr lang="en-US" sz="1350" dirty="0"/>
          </a:p>
        </p:txBody>
      </p:sp>
      <p:sp>
        <p:nvSpPr>
          <p:cNvPr id="7" name="Subtitle 5">
            <a:extLst>
              <a:ext uri="{FF2B5EF4-FFF2-40B4-BE49-F238E27FC236}">
                <a16:creationId xmlns:a16="http://schemas.microsoft.com/office/drawing/2014/main" id="{E19EF20F-2CE7-42BD-9488-D673F38EA759}"/>
              </a:ext>
            </a:extLst>
          </p:cNvPr>
          <p:cNvSpPr txBox="1">
            <a:spLocks/>
          </p:cNvSpPr>
          <p:nvPr/>
        </p:nvSpPr>
        <p:spPr bwMode="auto">
          <a:xfrm>
            <a:off x="856277" y="4196798"/>
            <a:ext cx="2914650" cy="80010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pPr algn="just" eaLnBrk="0" fontAlgn="base" hangingPunct="0">
              <a:spcBef>
                <a:spcPct val="20000"/>
              </a:spcBef>
              <a:spcAft>
                <a:spcPct val="0"/>
              </a:spcAft>
              <a:buClr>
                <a:schemeClr val="bg2"/>
              </a:buClr>
              <a:buSzPct val="75000"/>
              <a:defRPr/>
            </a:pPr>
            <a:r>
              <a:rPr lang="en-US" sz="1350" kern="0" dirty="0">
                <a:solidFill>
                  <a:schemeClr val="accent2">
                    <a:lumMod val="60000"/>
                    <a:lumOff val="40000"/>
                  </a:schemeClr>
                </a:solidFill>
                <a:cs typeface="Times New Roman" panose="02020603050405020304" pitchFamily="18" charset="0"/>
              </a:rPr>
              <a:t>Guided By-</a:t>
            </a:r>
          </a:p>
          <a:p>
            <a:pPr algn="just" eaLnBrk="0" fontAlgn="base" hangingPunct="0">
              <a:spcBef>
                <a:spcPct val="20000"/>
              </a:spcBef>
              <a:spcAft>
                <a:spcPct val="0"/>
              </a:spcAft>
              <a:buClr>
                <a:schemeClr val="bg2"/>
              </a:buClr>
              <a:buSzPct val="75000"/>
              <a:defRPr/>
            </a:pPr>
            <a:r>
              <a:rPr lang="en-US" sz="1350" kern="0" dirty="0">
                <a:solidFill>
                  <a:schemeClr val="accent2">
                    <a:lumMod val="60000"/>
                    <a:lumOff val="40000"/>
                  </a:schemeClr>
                </a:solidFill>
                <a:cs typeface="Times New Roman" panose="02020603050405020304" pitchFamily="18" charset="0"/>
              </a:rPr>
              <a:t>Prof. Milind Kamble</a:t>
            </a:r>
          </a:p>
          <a:p>
            <a:pPr algn="ctr" eaLnBrk="0" fontAlgn="base" hangingPunct="0">
              <a:spcBef>
                <a:spcPct val="20000"/>
              </a:spcBef>
              <a:spcAft>
                <a:spcPct val="0"/>
              </a:spcAft>
              <a:buClr>
                <a:schemeClr val="bg2"/>
              </a:buClr>
              <a:buSzPct val="75000"/>
              <a:defRPr/>
            </a:pPr>
            <a:endParaRPr lang="en-US" kern="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gn="ctr" eaLnBrk="0" fontAlgn="base" hangingPunct="0">
              <a:spcBef>
                <a:spcPct val="20000"/>
              </a:spcBef>
              <a:spcAft>
                <a:spcPct val="0"/>
              </a:spcAft>
              <a:buClr>
                <a:schemeClr val="bg2"/>
              </a:buClr>
              <a:buSzPct val="75000"/>
              <a:defRPr/>
            </a:pPr>
            <a:endParaRPr lang="en-US" kern="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1030" name="Picture 6" descr="Image result for text summarizers">
            <a:extLst>
              <a:ext uri="{FF2B5EF4-FFF2-40B4-BE49-F238E27FC236}">
                <a16:creationId xmlns:a16="http://schemas.microsoft.com/office/drawing/2014/main" id="{511F6872-B2E9-4122-A6F4-8283E73F0A8D}"/>
              </a:ext>
            </a:extLst>
          </p:cNvPr>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10549" t="17175" r="9830" b="26486"/>
          <a:stretch/>
        </p:blipFill>
        <p:spPr bwMode="auto">
          <a:xfrm>
            <a:off x="2713382" y="2487268"/>
            <a:ext cx="3498575" cy="1452184"/>
          </a:xfrm>
          <a:prstGeom prst="roundRect">
            <a:avLst>
              <a:gd name="adj" fmla="val 16667"/>
            </a:avLst>
          </a:prstGeom>
          <a:ln>
            <a:solidFill>
              <a:schemeClr val="accent4">
                <a:lumMod val="60000"/>
                <a:lumOff val="40000"/>
              </a:schemeClr>
            </a:solidFill>
          </a:ln>
          <a:effectLst>
            <a:outerShdw blurRad="50800" dist="38100" dir="2700000" algn="tl" rotWithShape="0">
              <a:prstClr val="black">
                <a:alpha val="40000"/>
              </a:prstClr>
            </a:outerShdw>
            <a:reflection blurRad="6350" stA="50000" endA="300" endPos="55500" dist="50800" dir="5400000" sy="-100000" algn="bl" rotWithShape="0"/>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82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wipe(down)">
                                      <p:cBhvr>
                                        <p:cTn id="7" dur="500"/>
                                        <p:tgtEl>
                                          <p:spTgt spid="1030"/>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grpId="0"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nodeType="withEffect">
                                  <p:stCondLst>
                                    <p:cond delay="250"/>
                                  </p:stCondLst>
                                  <p:childTnLst>
                                    <p:set>
                                      <p:cBhvr>
                                        <p:cTn id="15" dur="1" fill="hold">
                                          <p:stCondLst>
                                            <p:cond delay="0"/>
                                          </p:stCondLst>
                                        </p:cTn>
                                        <p:tgtEl>
                                          <p:spTgt spid="1026"/>
                                        </p:tgtEl>
                                        <p:attrNameLst>
                                          <p:attrName>style.visibility</p:attrName>
                                        </p:attrNameLst>
                                      </p:cBhvr>
                                      <p:to>
                                        <p:strVal val="visible"/>
                                      </p:to>
                                    </p:set>
                                    <p:animEffect transition="in" filter="wipe(down)">
                                      <p:cBhvr>
                                        <p:cTn id="16" dur="500"/>
                                        <p:tgtEl>
                                          <p:spTgt spid="1026"/>
                                        </p:tgtEl>
                                      </p:cBhvr>
                                    </p:animEffect>
                                  </p:childTnLst>
                                </p:cTn>
                              </p:par>
                              <p:par>
                                <p:cTn id="17" presetID="22" presetClass="entr" presetSubtype="4" fill="hold" grpId="0" nodeType="with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par>
                                <p:cTn id="20" presetID="22" presetClass="entr" presetSubtype="4" fill="hold" grpId="0" nodeType="withEffect">
                                  <p:stCondLst>
                                    <p:cond delay="25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FB97C-46EE-47AE-94FE-EE809B478354}"/>
              </a:ext>
            </a:extLst>
          </p:cNvPr>
          <p:cNvSpPr>
            <a:spLocks noGrp="1"/>
          </p:cNvSpPr>
          <p:nvPr>
            <p:ph type="title"/>
          </p:nvPr>
        </p:nvSpPr>
        <p:spPr/>
        <p:txBody>
          <a:bodyPr/>
          <a:lstStyle/>
          <a:p>
            <a:r>
              <a:rPr lang="en-US" dirty="0"/>
              <a:t>Literature Survey Conclusion:</a:t>
            </a:r>
          </a:p>
        </p:txBody>
      </p:sp>
      <p:sp>
        <p:nvSpPr>
          <p:cNvPr id="3" name="Content Placeholder 2">
            <a:extLst>
              <a:ext uri="{FF2B5EF4-FFF2-40B4-BE49-F238E27FC236}">
                <a16:creationId xmlns:a16="http://schemas.microsoft.com/office/drawing/2014/main" id="{11EF758A-B9A0-443D-A5A0-F82B10E57A3E}"/>
              </a:ext>
            </a:extLst>
          </p:cNvPr>
          <p:cNvSpPr>
            <a:spLocks noGrp="1"/>
          </p:cNvSpPr>
          <p:nvPr>
            <p:ph idx="1"/>
          </p:nvPr>
        </p:nvSpPr>
        <p:spPr>
          <a:xfrm>
            <a:off x="864382" y="2489200"/>
            <a:ext cx="7746218" cy="3759200"/>
          </a:xfrm>
        </p:spPr>
        <p:txBody>
          <a:bodyPr>
            <a:normAutofit fontScale="92500" lnSpcReduction="20000"/>
          </a:bodyPr>
          <a:lstStyle/>
          <a:p>
            <a:pPr marL="0" indent="0" algn="just">
              <a:buNone/>
            </a:pPr>
            <a:r>
              <a:rPr lang="en-US" dirty="0"/>
              <a:t>The survey suggest various ways of compressing a rather large amount of data or text and all confirm the better effectiveness of abstractive and deep learning method to be superior among the rest. In a paper it has been suggested that the significant factor that is the frequency or occurrence of a word determines higher probability to be selected into the summarized text and fails to understands different forms of word. This can be highly unreliable and therefore the </a:t>
            </a:r>
            <a:r>
              <a:rPr lang="en-US" dirty="0" err="1"/>
              <a:t>Lstm</a:t>
            </a:r>
            <a:r>
              <a:rPr lang="en-US" dirty="0"/>
              <a:t> and Seq2Seq algorithms can be employed as it provides a better understanding of occurrence of words just like that of humans. Since a summary is highly subjective to humans extractive method is found highly redundant and coherent .The mechanism of encoding and decoding through </a:t>
            </a:r>
            <a:r>
              <a:rPr lang="en-US" dirty="0" err="1"/>
              <a:t>Lstm</a:t>
            </a:r>
            <a:r>
              <a:rPr lang="en-US" dirty="0"/>
              <a:t> is attractive due to its ability to present the comprehensiveness of the data and build a systematic outcome .Hence , to avoid grammatical inconsistency and poor representation of data the course of route for summarization chosen is deep learning and RNN for better prediction efficiency and performance . </a:t>
            </a:r>
          </a:p>
        </p:txBody>
      </p:sp>
    </p:spTree>
    <p:extLst>
      <p:ext uri="{BB962C8B-B14F-4D97-AF65-F5344CB8AC3E}">
        <p14:creationId xmlns:p14="http://schemas.microsoft.com/office/powerpoint/2010/main" val="3947911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3B5A-A615-42CA-A3A9-031AEA004FA9}"/>
              </a:ext>
            </a:extLst>
          </p:cNvPr>
          <p:cNvSpPr>
            <a:spLocks noGrp="1"/>
          </p:cNvSpPr>
          <p:nvPr>
            <p:ph type="title"/>
          </p:nvPr>
        </p:nvSpPr>
        <p:spPr>
          <a:xfrm>
            <a:off x="865970" y="609600"/>
            <a:ext cx="6343672" cy="1143000"/>
          </a:xfrm>
        </p:spPr>
        <p:txBody>
          <a:bodyPr/>
          <a:lstStyle/>
          <a:p>
            <a:r>
              <a:rPr lang="en-US" dirty="0"/>
              <a:t>Methodology</a:t>
            </a:r>
            <a:br>
              <a:rPr lang="en-US" dirty="0"/>
            </a:br>
            <a:r>
              <a:rPr lang="en-US" sz="2000" dirty="0"/>
              <a:t>1) ABSTRACTIVE </a:t>
            </a:r>
          </a:p>
        </p:txBody>
      </p:sp>
      <p:sp>
        <p:nvSpPr>
          <p:cNvPr id="3" name="Content Placeholder 2">
            <a:extLst>
              <a:ext uri="{FF2B5EF4-FFF2-40B4-BE49-F238E27FC236}">
                <a16:creationId xmlns:a16="http://schemas.microsoft.com/office/drawing/2014/main" id="{09BCB85B-1F42-4C29-9906-3721BAA1DDA6}"/>
              </a:ext>
            </a:extLst>
          </p:cNvPr>
          <p:cNvSpPr>
            <a:spLocks noGrp="1"/>
          </p:cNvSpPr>
          <p:nvPr>
            <p:ph idx="1"/>
          </p:nvPr>
        </p:nvSpPr>
        <p:spPr/>
        <p:txBody>
          <a:bodyPr>
            <a:normAutofit/>
          </a:bodyPr>
          <a:lstStyle/>
          <a:p>
            <a:pPr marL="0" lvl="0" indent="0">
              <a:buNone/>
            </a:pPr>
            <a:r>
              <a:rPr lang="en-US" dirty="0"/>
              <a:t> </a:t>
            </a:r>
          </a:p>
          <a:p>
            <a:endParaRPr lang="en-US" dirty="0"/>
          </a:p>
        </p:txBody>
      </p:sp>
      <p:graphicFrame>
        <p:nvGraphicFramePr>
          <p:cNvPr id="4" name="Diagram 3">
            <a:extLst>
              <a:ext uri="{FF2B5EF4-FFF2-40B4-BE49-F238E27FC236}">
                <a16:creationId xmlns:a16="http://schemas.microsoft.com/office/drawing/2014/main" id="{5127772C-19DB-41D3-A28E-BAD7716A54A9}"/>
              </a:ext>
            </a:extLst>
          </p:cNvPr>
          <p:cNvGraphicFramePr/>
          <p:nvPr>
            <p:extLst>
              <p:ext uri="{D42A27DB-BD31-4B8C-83A1-F6EECF244321}">
                <p14:modId xmlns:p14="http://schemas.microsoft.com/office/powerpoint/2010/main" val="17059881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25F5E16B-937F-4D32-8B0C-C3D77BC1EAC0}"/>
              </a:ext>
            </a:extLst>
          </p:cNvPr>
          <p:cNvGraphicFramePr/>
          <p:nvPr>
            <p:extLst>
              <p:ext uri="{D42A27DB-BD31-4B8C-83A1-F6EECF244321}">
                <p14:modId xmlns:p14="http://schemas.microsoft.com/office/powerpoint/2010/main" val="2877891949"/>
              </p:ext>
            </p:extLst>
          </p:nvPr>
        </p:nvGraphicFramePr>
        <p:xfrm>
          <a:off x="685800" y="2209800"/>
          <a:ext cx="7696200" cy="4267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3486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A899-0D7B-48FB-BDF8-4614624F211D}"/>
              </a:ext>
            </a:extLst>
          </p:cNvPr>
          <p:cNvSpPr>
            <a:spLocks noGrp="1"/>
          </p:cNvSpPr>
          <p:nvPr>
            <p:ph type="title"/>
          </p:nvPr>
        </p:nvSpPr>
        <p:spPr/>
        <p:txBody>
          <a:bodyPr/>
          <a:lstStyle/>
          <a:p>
            <a:r>
              <a:rPr lang="en-US" dirty="0"/>
              <a:t>Methodology</a:t>
            </a:r>
            <a:br>
              <a:rPr lang="en-US" dirty="0"/>
            </a:br>
            <a:r>
              <a:rPr lang="en-US" sz="2000" dirty="0"/>
              <a:t>2) EXTRACTIVE </a:t>
            </a:r>
          </a:p>
        </p:txBody>
      </p:sp>
      <p:graphicFrame>
        <p:nvGraphicFramePr>
          <p:cNvPr id="4" name="Content Placeholder 3">
            <a:extLst>
              <a:ext uri="{FF2B5EF4-FFF2-40B4-BE49-F238E27FC236}">
                <a16:creationId xmlns:a16="http://schemas.microsoft.com/office/drawing/2014/main" id="{8A3AD8CF-FC90-40B4-9976-676B83F0C53F}"/>
              </a:ext>
            </a:extLst>
          </p:cNvPr>
          <p:cNvGraphicFramePr>
            <a:graphicFrameLocks noGrp="1"/>
          </p:cNvGraphicFramePr>
          <p:nvPr>
            <p:ph idx="1"/>
            <p:extLst>
              <p:ext uri="{D42A27DB-BD31-4B8C-83A1-F6EECF244321}">
                <p14:modId xmlns:p14="http://schemas.microsoft.com/office/powerpoint/2010/main" val="2867825172"/>
              </p:ext>
            </p:extLst>
          </p:nvPr>
        </p:nvGraphicFramePr>
        <p:xfrm>
          <a:off x="863600" y="2489200"/>
          <a:ext cx="7366000" cy="353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0722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89346-0BB2-4D00-82B6-01DCC806B4D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104C1F5-82AF-4D38-8371-D49E5137BDCE}"/>
              </a:ext>
            </a:extLst>
          </p:cNvPr>
          <p:cNvSpPr>
            <a:spLocks noGrp="1"/>
          </p:cNvSpPr>
          <p:nvPr>
            <p:ph idx="1"/>
          </p:nvPr>
        </p:nvSpPr>
        <p:spPr>
          <a:xfrm>
            <a:off x="865970" y="2421404"/>
            <a:ext cx="6345260" cy="3530600"/>
          </a:xfrm>
        </p:spPr>
        <p:txBody>
          <a:bodyPr/>
          <a:lstStyle/>
          <a:p>
            <a:pPr marL="0" lvl="0" indent="0" defTabSz="914400" eaLnBrk="0" fontAlgn="base" hangingPunct="0">
              <a:spcBef>
                <a:spcPct val="0"/>
              </a:spcBef>
              <a:spcAft>
                <a:spcPct val="0"/>
              </a:spcAft>
              <a:buClrTx/>
              <a:buSzTx/>
              <a:buNone/>
            </a:pPr>
            <a:r>
              <a:rPr lang="en-US" altLang="en-US" dirty="0">
                <a:solidFill>
                  <a:schemeClr val="tx1"/>
                </a:solidFill>
                <a:latin typeface="Arial" panose="020B0604020202020204" pitchFamily="34" charset="0"/>
                <a:ea typeface="Times New Roman" panose="02020603050405020304" pitchFamily="18" charset="0"/>
              </a:rPr>
              <a:t>Input: </a:t>
            </a:r>
            <a:r>
              <a:rPr lang="en-US" altLang="en-US" dirty="0">
                <a:solidFill>
                  <a:schemeClr val="tx1"/>
                </a:solidFill>
                <a:latin typeface="Arial" panose="020B0604020202020204" pitchFamily="34" charset="0"/>
                <a:ea typeface="Times New Roman" panose="02020603050405020304" pitchFamily="18" charset="0"/>
                <a:hlinkClick r:id="rId2"/>
              </a:rPr>
              <a:t>https://en.wikipedia.org/wiki/Artificial_intelligence</a:t>
            </a:r>
            <a:endParaRPr lang="en-US" altLang="en-US" sz="105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r>
              <a:rPr lang="en-US" altLang="en-US" dirty="0">
                <a:solidFill>
                  <a:schemeClr val="tx1"/>
                </a:solidFill>
                <a:latin typeface="Arial" panose="020B0604020202020204" pitchFamily="34" charset="0"/>
                <a:ea typeface="Times New Roman" panose="02020603050405020304" pitchFamily="18" charset="0"/>
              </a:rPr>
              <a:t>Output:</a:t>
            </a:r>
            <a:endParaRPr lang="en-US" altLang="en-US" sz="1050" dirty="0">
              <a:solidFill>
                <a:schemeClr val="tx1"/>
              </a:solidFill>
              <a:latin typeface="Arial" panose="020B0604020202020204" pitchFamily="34" charset="0"/>
            </a:endParaRPr>
          </a:p>
          <a:p>
            <a:endParaRPr lang="en-US" dirty="0"/>
          </a:p>
        </p:txBody>
      </p:sp>
      <p:pic>
        <p:nvPicPr>
          <p:cNvPr id="1028" name="Picture 7">
            <a:extLst>
              <a:ext uri="{FF2B5EF4-FFF2-40B4-BE49-F238E27FC236}">
                <a16:creationId xmlns:a16="http://schemas.microsoft.com/office/drawing/2014/main" id="{FC7624FE-AE13-4B17-B31A-65DFE351D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2882" t="30763" b="23981"/>
          <a:stretch>
            <a:fillRect/>
          </a:stretch>
        </p:blipFill>
        <p:spPr bwMode="auto">
          <a:xfrm>
            <a:off x="1932770" y="3213149"/>
            <a:ext cx="5076042" cy="28543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C2113E8-6554-4FC6-86DB-30014A4B53F0}"/>
              </a:ext>
            </a:extLst>
          </p:cNvPr>
          <p:cNvSpPr>
            <a:spLocks noChangeArrowheads="1"/>
          </p:cNvSpPr>
          <p:nvPr/>
        </p:nvSpPr>
        <p:spPr bwMode="auto">
          <a:xfrm>
            <a:off x="0" y="28479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Fig 4.1 Output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8572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EABB9-24DF-40E2-BFCB-05DFC43EFEE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7BB0AA3-F323-4072-8876-097291DB5EE7}"/>
              </a:ext>
            </a:extLst>
          </p:cNvPr>
          <p:cNvSpPr>
            <a:spLocks noGrp="1"/>
          </p:cNvSpPr>
          <p:nvPr>
            <p:ph idx="1"/>
          </p:nvPr>
        </p:nvSpPr>
        <p:spPr/>
        <p:txBody>
          <a:bodyPr/>
          <a:lstStyle/>
          <a:p>
            <a:r>
              <a:rPr lang="en-US" sz="1200" dirty="0"/>
              <a:t>Input: </a:t>
            </a:r>
            <a:r>
              <a:rPr lang="en-US" sz="1200" u="sng" dirty="0">
                <a:hlinkClick r:id="rId2"/>
              </a:rPr>
              <a:t>https://en.wikipedia.org/wiki/Machine_learning</a:t>
            </a:r>
            <a:endParaRPr lang="en-US" sz="1200" dirty="0"/>
          </a:p>
          <a:p>
            <a:r>
              <a:rPr lang="en-US" sz="1200" dirty="0"/>
              <a:t>Output:</a:t>
            </a:r>
          </a:p>
          <a:p>
            <a:endParaRPr lang="en-US" dirty="0"/>
          </a:p>
        </p:txBody>
      </p:sp>
      <p:pic>
        <p:nvPicPr>
          <p:cNvPr id="4" name="Picture 3">
            <a:extLst>
              <a:ext uri="{FF2B5EF4-FFF2-40B4-BE49-F238E27FC236}">
                <a16:creationId xmlns:a16="http://schemas.microsoft.com/office/drawing/2014/main" id="{797105B9-90F7-4D78-AF4C-9D023E73BBEC}"/>
              </a:ext>
            </a:extLst>
          </p:cNvPr>
          <p:cNvPicPr/>
          <p:nvPr/>
        </p:nvPicPr>
        <p:blipFill rotWithShape="1">
          <a:blip r:embed="rId3"/>
          <a:srcRect l="52716" t="31947" r="721" b="24867"/>
          <a:stretch/>
        </p:blipFill>
        <p:spPr bwMode="auto">
          <a:xfrm>
            <a:off x="1963666" y="2806700"/>
            <a:ext cx="5503934" cy="32893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462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5236-2AFF-4EB6-BCB4-BA86AF6AA14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31F1AFDE-057E-431C-9865-6B6A72ACEBA2}"/>
              </a:ext>
            </a:extLst>
          </p:cNvPr>
          <p:cNvSpPr>
            <a:spLocks noGrp="1"/>
          </p:cNvSpPr>
          <p:nvPr>
            <p:ph idx="1"/>
          </p:nvPr>
        </p:nvSpPr>
        <p:spPr/>
        <p:txBody>
          <a:bodyPr/>
          <a:lstStyle/>
          <a:p>
            <a:r>
              <a:rPr lang="en-US" sz="1200" dirty="0"/>
              <a:t>Input: </a:t>
            </a:r>
            <a:r>
              <a:rPr lang="en-US" sz="1200" u="sng" dirty="0">
                <a:hlinkClick r:id="rId2"/>
              </a:rPr>
              <a:t>https://en.wikipedia.org/wiki/Recurrent_neural_network</a:t>
            </a:r>
            <a:endParaRPr lang="en-US" sz="1200" dirty="0"/>
          </a:p>
          <a:p>
            <a:r>
              <a:rPr lang="en-US" sz="1200" dirty="0"/>
              <a:t>Output:</a:t>
            </a:r>
          </a:p>
          <a:p>
            <a:endParaRPr lang="en-US" dirty="0"/>
          </a:p>
        </p:txBody>
      </p:sp>
      <p:pic>
        <p:nvPicPr>
          <p:cNvPr id="4" name="Picture 3">
            <a:extLst>
              <a:ext uri="{FF2B5EF4-FFF2-40B4-BE49-F238E27FC236}">
                <a16:creationId xmlns:a16="http://schemas.microsoft.com/office/drawing/2014/main" id="{8E8BF3A1-5A3E-4712-A231-7F718F90B675}"/>
              </a:ext>
            </a:extLst>
          </p:cNvPr>
          <p:cNvPicPr/>
          <p:nvPr/>
        </p:nvPicPr>
        <p:blipFill rotWithShape="1">
          <a:blip r:embed="rId3"/>
          <a:srcRect l="51718" t="31059" b="26938"/>
          <a:stretch/>
        </p:blipFill>
        <p:spPr bwMode="auto">
          <a:xfrm>
            <a:off x="1934358" y="2895600"/>
            <a:ext cx="6066642" cy="3124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38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D0C9-61EC-4A0C-A74A-28F35C5124A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66823BC-B268-4564-9990-961242AE4107}"/>
              </a:ext>
            </a:extLst>
          </p:cNvPr>
          <p:cNvSpPr>
            <a:spLocks noGrp="1"/>
          </p:cNvSpPr>
          <p:nvPr>
            <p:ph idx="1"/>
          </p:nvPr>
        </p:nvSpPr>
        <p:spPr/>
        <p:txBody>
          <a:bodyPr/>
          <a:lstStyle/>
          <a:p>
            <a:r>
              <a:rPr lang="en-US" sz="1200" dirty="0"/>
              <a:t>Input: </a:t>
            </a:r>
            <a:r>
              <a:rPr lang="en-US" sz="1200" u="sng" dirty="0">
                <a:hlinkClick r:id="rId2"/>
              </a:rPr>
              <a:t>https://en.wikipedia.org/wiki/Convolution</a:t>
            </a:r>
            <a:endParaRPr lang="en-US" sz="1200" dirty="0"/>
          </a:p>
          <a:p>
            <a:r>
              <a:rPr lang="en-US" sz="1200" dirty="0"/>
              <a:t>Output</a:t>
            </a:r>
            <a:r>
              <a:rPr lang="en-US" dirty="0"/>
              <a:t>:</a:t>
            </a:r>
          </a:p>
          <a:p>
            <a:endParaRPr lang="en-US" dirty="0"/>
          </a:p>
        </p:txBody>
      </p:sp>
      <p:pic>
        <p:nvPicPr>
          <p:cNvPr id="4" name="Picture 3">
            <a:extLst>
              <a:ext uri="{FF2B5EF4-FFF2-40B4-BE49-F238E27FC236}">
                <a16:creationId xmlns:a16="http://schemas.microsoft.com/office/drawing/2014/main" id="{17041DA5-ADE4-4591-90E0-057DC9AA5868}"/>
              </a:ext>
            </a:extLst>
          </p:cNvPr>
          <p:cNvPicPr/>
          <p:nvPr/>
        </p:nvPicPr>
        <p:blipFill rotWithShape="1">
          <a:blip r:embed="rId3"/>
          <a:srcRect l="51053" t="31059" b="28416"/>
          <a:stretch/>
        </p:blipFill>
        <p:spPr bwMode="auto">
          <a:xfrm>
            <a:off x="2041524" y="2895600"/>
            <a:ext cx="6238094" cy="32765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54697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B6D68-3435-4F2B-93C8-106F5B76F138}"/>
              </a:ext>
            </a:extLst>
          </p:cNvPr>
          <p:cNvSpPr>
            <a:spLocks noGrp="1"/>
          </p:cNvSpPr>
          <p:nvPr>
            <p:ph type="title"/>
          </p:nvPr>
        </p:nvSpPr>
        <p:spPr/>
        <p:txBody>
          <a:bodyPr/>
          <a:lstStyle/>
          <a:p>
            <a:r>
              <a:rPr lang="en-US" b="1" dirty="0"/>
              <a:t>Result Analysis:</a:t>
            </a:r>
            <a:endParaRPr lang="en-US" dirty="0"/>
          </a:p>
        </p:txBody>
      </p:sp>
      <p:sp>
        <p:nvSpPr>
          <p:cNvPr id="3" name="Content Placeholder 2">
            <a:extLst>
              <a:ext uri="{FF2B5EF4-FFF2-40B4-BE49-F238E27FC236}">
                <a16:creationId xmlns:a16="http://schemas.microsoft.com/office/drawing/2014/main" id="{CA59998D-621D-4EB1-9781-43F72A362E5A}"/>
              </a:ext>
            </a:extLst>
          </p:cNvPr>
          <p:cNvSpPr>
            <a:spLocks noGrp="1"/>
          </p:cNvSpPr>
          <p:nvPr>
            <p:ph idx="1"/>
          </p:nvPr>
        </p:nvSpPr>
        <p:spPr>
          <a:xfrm>
            <a:off x="-2813538" y="1026942"/>
            <a:ext cx="6337810" cy="3640990"/>
          </a:xfrm>
        </p:spPr>
        <p:txBody>
          <a:bodyPr>
            <a:normAutofit/>
          </a:bodyPr>
          <a:lstStyle/>
          <a:p>
            <a:pPr marL="0" lvl="0" indent="0">
              <a:buNone/>
            </a:pPr>
            <a:endParaRPr lang="en-US" sz="1500" dirty="0"/>
          </a:p>
          <a:p>
            <a:pPr marL="0" indent="0">
              <a:buNone/>
            </a:pPr>
            <a:r>
              <a:rPr lang="en-US" sz="1500" dirty="0"/>
              <a:t> </a:t>
            </a:r>
          </a:p>
          <a:p>
            <a:endParaRPr lang="en-US" dirty="0"/>
          </a:p>
        </p:txBody>
      </p:sp>
      <p:graphicFrame>
        <p:nvGraphicFramePr>
          <p:cNvPr id="4" name="Table 4">
            <a:extLst>
              <a:ext uri="{FF2B5EF4-FFF2-40B4-BE49-F238E27FC236}">
                <a16:creationId xmlns:a16="http://schemas.microsoft.com/office/drawing/2014/main" id="{4A6A9BE2-AB6F-4ECD-80A4-3FD0B56D52B5}"/>
              </a:ext>
            </a:extLst>
          </p:cNvPr>
          <p:cNvGraphicFramePr>
            <a:graphicFrameLocks noGrp="1"/>
          </p:cNvGraphicFramePr>
          <p:nvPr>
            <p:extLst>
              <p:ext uri="{D42A27DB-BD31-4B8C-83A1-F6EECF244321}">
                <p14:modId xmlns:p14="http://schemas.microsoft.com/office/powerpoint/2010/main" val="1362900776"/>
              </p:ext>
            </p:extLst>
          </p:nvPr>
        </p:nvGraphicFramePr>
        <p:xfrm>
          <a:off x="571500" y="2444068"/>
          <a:ext cx="8001000" cy="3479800"/>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1185599655"/>
                    </a:ext>
                  </a:extLst>
                </a:gridCol>
                <a:gridCol w="4000500">
                  <a:extLst>
                    <a:ext uri="{9D8B030D-6E8A-4147-A177-3AD203B41FA5}">
                      <a16:colId xmlns:a16="http://schemas.microsoft.com/office/drawing/2014/main" val="1781673212"/>
                    </a:ext>
                  </a:extLst>
                </a:gridCol>
              </a:tblGrid>
              <a:tr h="370840">
                <a:tc>
                  <a:txBody>
                    <a:bodyPr/>
                    <a:lstStyle/>
                    <a:p>
                      <a:pPr algn="ctr"/>
                      <a:r>
                        <a:rPr lang="en-US" sz="1800" dirty="0"/>
                        <a:t>Input Dataset</a:t>
                      </a:r>
                      <a:endParaRPr lang="en-US" dirty="0"/>
                    </a:p>
                  </a:txBody>
                  <a:tcPr/>
                </a:tc>
                <a:tc>
                  <a:txBody>
                    <a:bodyPr/>
                    <a:lstStyle/>
                    <a:p>
                      <a:pPr algn="ctr"/>
                      <a:r>
                        <a:rPr lang="en-US" sz="1800" dirty="0"/>
                        <a:t>Summary</a:t>
                      </a:r>
                      <a:endParaRPr lang="en-US" dirty="0"/>
                    </a:p>
                  </a:txBody>
                  <a:tcPr/>
                </a:tc>
                <a:extLst>
                  <a:ext uri="{0D108BD9-81ED-4DB2-BD59-A6C34878D82A}">
                    <a16:rowId xmlns:a16="http://schemas.microsoft.com/office/drawing/2014/main" val="1372194110"/>
                  </a:ext>
                </a:extLst>
              </a:tr>
              <a:tr h="370840">
                <a:tc>
                  <a:txBody>
                    <a:bodyPr/>
                    <a:lstStyle/>
                    <a:p>
                      <a:pPr algn="ctr"/>
                      <a:r>
                        <a:rPr lang="en-US" sz="1800" dirty="0"/>
                        <a:t>Artificial Intelligence</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Summary consists of 158 words</a:t>
                      </a:r>
                    </a:p>
                    <a:p>
                      <a:pPr algn="ctr"/>
                      <a:endParaRPr lang="en-US" dirty="0"/>
                    </a:p>
                  </a:txBody>
                  <a:tcPr/>
                </a:tc>
                <a:extLst>
                  <a:ext uri="{0D108BD9-81ED-4DB2-BD59-A6C34878D82A}">
                    <a16:rowId xmlns:a16="http://schemas.microsoft.com/office/drawing/2014/main" val="1104713606"/>
                  </a:ext>
                </a:extLst>
              </a:tr>
              <a:tr h="370840">
                <a:tc>
                  <a:txBody>
                    <a:bodyPr/>
                    <a:lstStyle/>
                    <a:p>
                      <a:pPr algn="ctr"/>
                      <a:r>
                        <a:rPr lang="en-US" sz="1800" dirty="0"/>
                        <a:t>Machine Learning</a:t>
                      </a:r>
                      <a:endParaRPr lang="en-US" dirty="0"/>
                    </a:p>
                  </a:txBody>
                  <a:tcPr/>
                </a:tc>
                <a:tc>
                  <a:txBody>
                    <a:bodyPr/>
                    <a:lstStyle/>
                    <a:p>
                      <a:pPr algn="ctr"/>
                      <a:r>
                        <a:rPr lang="en-US" sz="1800" dirty="0"/>
                        <a:t>Summary consists of 166 words</a:t>
                      </a:r>
                    </a:p>
                    <a:p>
                      <a:pPr marL="0" indent="0" algn="ctr">
                        <a:buNone/>
                      </a:pPr>
                      <a:r>
                        <a:rPr lang="en-US" sz="1800" dirty="0"/>
                        <a:t> </a:t>
                      </a:r>
                    </a:p>
                    <a:p>
                      <a:pPr algn="ctr"/>
                      <a:endParaRPr lang="en-US" dirty="0"/>
                    </a:p>
                  </a:txBody>
                  <a:tcPr/>
                </a:tc>
                <a:extLst>
                  <a:ext uri="{0D108BD9-81ED-4DB2-BD59-A6C34878D82A}">
                    <a16:rowId xmlns:a16="http://schemas.microsoft.com/office/drawing/2014/main" val="1911872136"/>
                  </a:ext>
                </a:extLst>
              </a:tr>
              <a:tr h="370840">
                <a:tc>
                  <a:txBody>
                    <a:bodyPr/>
                    <a:lstStyle/>
                    <a:p>
                      <a:pPr algn="ctr"/>
                      <a:r>
                        <a:rPr lang="en-US" sz="1800" dirty="0"/>
                        <a:t>RNN</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Summary consists of 160 words</a:t>
                      </a:r>
                    </a:p>
                    <a:p>
                      <a:pPr algn="ctr"/>
                      <a:endParaRPr lang="en-US" dirty="0"/>
                    </a:p>
                  </a:txBody>
                  <a:tcPr/>
                </a:tc>
                <a:extLst>
                  <a:ext uri="{0D108BD9-81ED-4DB2-BD59-A6C34878D82A}">
                    <a16:rowId xmlns:a16="http://schemas.microsoft.com/office/drawing/2014/main" val="805371006"/>
                  </a:ext>
                </a:extLst>
              </a:tr>
              <a:tr h="0">
                <a:tc>
                  <a:txBody>
                    <a:bodyPr/>
                    <a:lstStyle/>
                    <a:p>
                      <a:pPr algn="ctr"/>
                      <a:r>
                        <a:rPr lang="en-US" sz="1800" dirty="0"/>
                        <a:t>Convolution</a:t>
                      </a:r>
                      <a:endParaRPr lang="en-US" dirty="0"/>
                    </a:p>
                  </a:txBody>
                  <a:tcPr/>
                </a:tc>
                <a:tc>
                  <a:txBody>
                    <a:bodyPr/>
                    <a:lstStyle/>
                    <a:p>
                      <a:pPr algn="ctr"/>
                      <a:r>
                        <a:rPr lang="en-US" sz="1800" dirty="0"/>
                        <a:t>Summary consists of 141 words</a:t>
                      </a:r>
                    </a:p>
                    <a:p>
                      <a:pPr marL="0" indent="0" algn="ctr">
                        <a:buNone/>
                      </a:pPr>
                      <a:r>
                        <a:rPr lang="en-US" sz="1800" dirty="0"/>
                        <a:t> </a:t>
                      </a:r>
                    </a:p>
                    <a:p>
                      <a:pPr algn="ctr"/>
                      <a:endParaRPr lang="en-US" dirty="0"/>
                    </a:p>
                  </a:txBody>
                  <a:tcPr/>
                </a:tc>
                <a:extLst>
                  <a:ext uri="{0D108BD9-81ED-4DB2-BD59-A6C34878D82A}">
                    <a16:rowId xmlns:a16="http://schemas.microsoft.com/office/drawing/2014/main" val="2228641078"/>
                  </a:ext>
                </a:extLst>
              </a:tr>
            </a:tbl>
          </a:graphicData>
        </a:graphic>
      </p:graphicFrame>
    </p:spTree>
    <p:extLst>
      <p:ext uri="{BB962C8B-B14F-4D97-AF65-F5344CB8AC3E}">
        <p14:creationId xmlns:p14="http://schemas.microsoft.com/office/powerpoint/2010/main" val="2609286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D48B-9F8B-4446-8115-FCC6258109D0}"/>
              </a:ext>
            </a:extLst>
          </p:cNvPr>
          <p:cNvSpPr>
            <a:spLocks noGrp="1"/>
          </p:cNvSpPr>
          <p:nvPr>
            <p:ph type="title"/>
          </p:nvPr>
        </p:nvSpPr>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AC090B74-BFDB-4E48-907C-1554B56CE8EA}"/>
              </a:ext>
            </a:extLst>
          </p:cNvPr>
          <p:cNvSpPr>
            <a:spLocks noGrp="1"/>
          </p:cNvSpPr>
          <p:nvPr>
            <p:ph idx="1"/>
          </p:nvPr>
        </p:nvSpPr>
        <p:spPr>
          <a:xfrm>
            <a:off x="864382" y="2489200"/>
            <a:ext cx="7517618" cy="3835400"/>
          </a:xfrm>
        </p:spPr>
        <p:txBody>
          <a:bodyPr>
            <a:normAutofit/>
          </a:bodyPr>
          <a:lstStyle/>
          <a:p>
            <a:pPr algn="just"/>
            <a:r>
              <a:rPr lang="en-US" dirty="0"/>
              <a:t>The abstractive method for summarization is more efficient way of computing but due to its expensiveness of time and memory complexity it serves to be difficult to be tackled for small applications.</a:t>
            </a:r>
          </a:p>
          <a:p>
            <a:pPr algn="just"/>
            <a:r>
              <a:rPr lang="en-US" dirty="0"/>
              <a:t> Hence, through the extractive method a corpus (web page) is condensed into a summary. For further framework in the domain, the concept can be used for topic-specific purposes. </a:t>
            </a:r>
          </a:p>
          <a:p>
            <a:pPr algn="just"/>
            <a:r>
              <a:rPr lang="en-US" dirty="0"/>
              <a:t>In addition to this, efforts to reduce the time and memory complexity of the encoder-decoder can be employed. Hence, efforts to build the abstractive model can be employed.  </a:t>
            </a:r>
          </a:p>
          <a:p>
            <a:pPr algn="just"/>
            <a:endParaRPr lang="en-US" dirty="0"/>
          </a:p>
          <a:p>
            <a:pPr algn="just"/>
            <a:endParaRPr lang="en-US" dirty="0"/>
          </a:p>
        </p:txBody>
      </p:sp>
    </p:spTree>
    <p:extLst>
      <p:ext uri="{BB962C8B-B14F-4D97-AF65-F5344CB8AC3E}">
        <p14:creationId xmlns:p14="http://schemas.microsoft.com/office/powerpoint/2010/main" val="298277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F727-5901-48A8-A9CA-858C386FA552}"/>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8862B70F-01CB-47D0-85D1-30F74A8FF515}"/>
              </a:ext>
            </a:extLst>
          </p:cNvPr>
          <p:cNvSpPr>
            <a:spLocks noGrp="1"/>
          </p:cNvSpPr>
          <p:nvPr>
            <p:ph idx="1"/>
          </p:nvPr>
        </p:nvSpPr>
        <p:spPr>
          <a:xfrm>
            <a:off x="864382" y="2209800"/>
            <a:ext cx="6345260" cy="4343400"/>
          </a:xfrm>
        </p:spPr>
        <p:txBody>
          <a:bodyPr>
            <a:normAutofit fontScale="92500" lnSpcReduction="20000"/>
          </a:bodyPr>
          <a:lstStyle/>
          <a:p>
            <a:pPr marL="0" indent="0" algn="just">
              <a:buNone/>
            </a:pPr>
            <a:r>
              <a:rPr lang="en-US" sz="1700" dirty="0"/>
              <a:t>1. Media monitoring</a:t>
            </a:r>
          </a:p>
          <a:p>
            <a:pPr marL="0" indent="0" algn="just">
              <a:buNone/>
            </a:pPr>
            <a:r>
              <a:rPr lang="en-US" sz="1700" dirty="0"/>
              <a:t>2. Newsletters</a:t>
            </a:r>
          </a:p>
          <a:p>
            <a:pPr marL="0" indent="0" algn="just">
              <a:buNone/>
            </a:pPr>
            <a:r>
              <a:rPr lang="en-US" sz="1700" dirty="0"/>
              <a:t>3. Internal document workflow</a:t>
            </a:r>
          </a:p>
          <a:p>
            <a:pPr marL="0" indent="0" algn="just">
              <a:buNone/>
            </a:pPr>
            <a:r>
              <a:rPr lang="en-US" sz="1700" dirty="0"/>
              <a:t>4. Financial research</a:t>
            </a:r>
          </a:p>
          <a:p>
            <a:pPr marL="0" indent="0" algn="just">
              <a:buNone/>
            </a:pPr>
            <a:r>
              <a:rPr lang="en-US" sz="1700" dirty="0"/>
              <a:t>5. Legal contract analysis</a:t>
            </a:r>
          </a:p>
          <a:p>
            <a:pPr marL="0" indent="0" algn="just">
              <a:buNone/>
            </a:pPr>
            <a:r>
              <a:rPr lang="en-US" sz="1700" dirty="0"/>
              <a:t>6. Social media marketing</a:t>
            </a:r>
          </a:p>
          <a:p>
            <a:pPr marL="0" indent="0" algn="just">
              <a:buNone/>
            </a:pPr>
            <a:r>
              <a:rPr lang="en-US" sz="1700" dirty="0"/>
              <a:t>7. Question answering and bots</a:t>
            </a:r>
          </a:p>
          <a:p>
            <a:pPr marL="0" indent="0" algn="just">
              <a:buNone/>
            </a:pPr>
            <a:r>
              <a:rPr lang="en-US" sz="1700" dirty="0"/>
              <a:t>8. Video scripting</a:t>
            </a:r>
          </a:p>
          <a:p>
            <a:pPr marL="0" indent="0" algn="just">
              <a:buNone/>
            </a:pPr>
            <a:r>
              <a:rPr lang="en-US" sz="1700" dirty="0"/>
              <a:t>9. Medical cases</a:t>
            </a:r>
          </a:p>
          <a:p>
            <a:pPr marL="0" indent="0" algn="just">
              <a:buNone/>
            </a:pPr>
            <a:r>
              <a:rPr lang="en-US" sz="1700" dirty="0"/>
              <a:t>10. Books and literature</a:t>
            </a:r>
          </a:p>
          <a:p>
            <a:pPr marL="0" indent="0" algn="just">
              <a:buNone/>
            </a:pPr>
            <a:r>
              <a:rPr lang="en-US" sz="1700" dirty="0"/>
              <a:t>11. Email overload</a:t>
            </a:r>
          </a:p>
          <a:p>
            <a:pPr marL="0" indent="0" algn="just">
              <a:buNone/>
            </a:pPr>
            <a:r>
              <a:rPr lang="en-US" sz="1700" dirty="0"/>
              <a:t>12. Science and R&amp;D</a:t>
            </a:r>
          </a:p>
          <a:p>
            <a:pPr marL="0" indent="0" algn="just">
              <a:buNone/>
            </a:pPr>
            <a:r>
              <a:rPr lang="en-US" sz="1700" dirty="0"/>
              <a:t>13. Programming languages</a:t>
            </a:r>
          </a:p>
          <a:p>
            <a:pPr marL="0" indent="0" algn="just">
              <a:buNone/>
            </a:pPr>
            <a:endParaRPr lang="en-US" sz="1600" dirty="0"/>
          </a:p>
          <a:p>
            <a:pPr marL="0" indent="0" algn="just">
              <a:buNone/>
            </a:pPr>
            <a:endParaRPr lang="en-US" sz="1600" dirty="0"/>
          </a:p>
          <a:p>
            <a:pPr marL="0" indent="0" algn="just">
              <a:buNone/>
            </a:pPr>
            <a:endParaRPr lang="en-US" sz="1600" dirty="0"/>
          </a:p>
          <a:p>
            <a:pPr marL="0" indent="0">
              <a:buNone/>
            </a:pPr>
            <a:endParaRPr lang="en-US" sz="1600" dirty="0"/>
          </a:p>
          <a:p>
            <a:pPr marL="0" indent="0">
              <a:buNone/>
            </a:pPr>
            <a:endParaRPr lang="en-US" dirty="0"/>
          </a:p>
        </p:txBody>
      </p:sp>
    </p:spTree>
    <p:extLst>
      <p:ext uri="{BB962C8B-B14F-4D97-AF65-F5344CB8AC3E}">
        <p14:creationId xmlns:p14="http://schemas.microsoft.com/office/powerpoint/2010/main" val="2125908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7FFA-8BC3-49D0-97AF-3BBA67C01F8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92D3314A-E36F-4E0C-8646-3D950F1D917F}"/>
              </a:ext>
            </a:extLst>
          </p:cNvPr>
          <p:cNvSpPr>
            <a:spLocks noGrp="1"/>
          </p:cNvSpPr>
          <p:nvPr>
            <p:ph idx="1"/>
          </p:nvPr>
        </p:nvSpPr>
        <p:spPr/>
        <p:txBody>
          <a:bodyPr>
            <a:normAutofit/>
          </a:bodyPr>
          <a:lstStyle/>
          <a:p>
            <a:pPr algn="just"/>
            <a:r>
              <a:rPr lang="en-US" sz="1500" dirty="0"/>
              <a:t>Abstract</a:t>
            </a:r>
          </a:p>
          <a:p>
            <a:pPr algn="just"/>
            <a:r>
              <a:rPr lang="en-US" sz="1500" dirty="0"/>
              <a:t>Problem Statement</a:t>
            </a:r>
          </a:p>
          <a:p>
            <a:pPr algn="just"/>
            <a:r>
              <a:rPr lang="en-US" sz="1500" dirty="0"/>
              <a:t>Objectives</a:t>
            </a:r>
          </a:p>
          <a:p>
            <a:pPr algn="just"/>
            <a:r>
              <a:rPr lang="en-US" sz="1500" dirty="0"/>
              <a:t>Literature survey</a:t>
            </a:r>
          </a:p>
          <a:p>
            <a:pPr algn="just"/>
            <a:r>
              <a:rPr lang="en-US" sz="1500" dirty="0"/>
              <a:t>Methodology</a:t>
            </a:r>
          </a:p>
          <a:p>
            <a:pPr algn="just"/>
            <a:r>
              <a:rPr lang="en-US" sz="1600" dirty="0"/>
              <a:t>Results</a:t>
            </a:r>
          </a:p>
          <a:p>
            <a:pPr algn="just"/>
            <a:r>
              <a:rPr lang="en-US" sz="1600" dirty="0"/>
              <a:t>Result Analysis</a:t>
            </a:r>
          </a:p>
          <a:p>
            <a:pPr algn="just"/>
            <a:r>
              <a:rPr lang="en-US" sz="1600" dirty="0"/>
              <a:t>Applications</a:t>
            </a:r>
            <a:endParaRPr lang="en-US" sz="1500" dirty="0"/>
          </a:p>
          <a:p>
            <a:pPr algn="just"/>
            <a:r>
              <a:rPr lang="en-US" sz="1500" dirty="0"/>
              <a:t>References</a:t>
            </a:r>
          </a:p>
        </p:txBody>
      </p:sp>
    </p:spTree>
    <p:extLst>
      <p:ext uri="{BB962C8B-B14F-4D97-AF65-F5344CB8AC3E}">
        <p14:creationId xmlns:p14="http://schemas.microsoft.com/office/powerpoint/2010/main" val="39755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down)">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wipe(down)">
                                      <p:cBhvr>
                                        <p:cTn id="41" dur="500"/>
                                        <p:tgtEl>
                                          <p:spTgt spid="3">
                                            <p:txEl>
                                              <p:pRg st="7" end="7"/>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wipe(down)">
                                      <p:cBhvr>
                                        <p:cTn id="4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47382-B609-4A16-9E24-04BABDF5E45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5CF66D6-6E9E-4706-B210-06DE99D26A83}"/>
              </a:ext>
            </a:extLst>
          </p:cNvPr>
          <p:cNvSpPr>
            <a:spLocks noGrp="1"/>
          </p:cNvSpPr>
          <p:nvPr>
            <p:ph idx="1"/>
          </p:nvPr>
        </p:nvSpPr>
        <p:spPr>
          <a:xfrm>
            <a:off x="864382" y="2489200"/>
            <a:ext cx="7593818" cy="3530600"/>
          </a:xfrm>
        </p:spPr>
        <p:txBody>
          <a:bodyPr>
            <a:normAutofit lnSpcReduction="10000"/>
          </a:bodyPr>
          <a:lstStyle/>
          <a:p>
            <a:pPr algn="just">
              <a:buFont typeface="Arial" panose="020B0604020202020204" pitchFamily="34" charset="0"/>
              <a:buChar char="•"/>
            </a:pPr>
            <a:r>
              <a:rPr lang="en-GB" sz="1200" i="1" dirty="0"/>
              <a:t>A Review Paper on Text Summarization- Deepali K. Gaikwad, C. Namrata Mahender., Dr. B. A. M. U., Maharashtra, India,</a:t>
            </a:r>
            <a:r>
              <a:rPr lang="en-US" sz="1200" i="1" dirty="0"/>
              <a:t> International Journal of Advanced Research in Computer and Communication Engineering, March 2016</a:t>
            </a:r>
          </a:p>
          <a:p>
            <a:pPr algn="just">
              <a:buFont typeface="Arial" panose="020B0604020202020204" pitchFamily="34" charset="0"/>
              <a:buChar char="•"/>
            </a:pPr>
            <a:r>
              <a:rPr lang="en-US" sz="1200" i="1" dirty="0"/>
              <a:t>Text Summarization: An Overview- Mr. S. A. Babar, MTech-CSE, RIT, Oct 2013</a:t>
            </a:r>
          </a:p>
          <a:p>
            <a:pPr algn="just">
              <a:buFont typeface="Arial" panose="020B0604020202020204" pitchFamily="34" charset="0"/>
              <a:buChar char="•"/>
            </a:pPr>
            <a:r>
              <a:rPr lang="en-US" sz="1200" i="1" dirty="0"/>
              <a:t>A Survey on Extractive Text Summarization- </a:t>
            </a:r>
            <a:r>
              <a:rPr lang="en-US" sz="1200" i="1" dirty="0" err="1"/>
              <a:t>N.Moratanch</a:t>
            </a:r>
            <a:r>
              <a:rPr lang="en-US" sz="1200" i="1" dirty="0"/>
              <a:t>, </a:t>
            </a:r>
            <a:r>
              <a:rPr lang="en-US" sz="1200" i="1" dirty="0" err="1"/>
              <a:t>S.Chitrakala</a:t>
            </a:r>
            <a:r>
              <a:rPr lang="en-US" sz="1200" i="1" dirty="0"/>
              <a:t>, Dept. of CSE, Anna University, CEG, IEEE International Conference on Computer, Communication, and Signal Processing, 2017</a:t>
            </a:r>
          </a:p>
          <a:p>
            <a:pPr algn="just">
              <a:buFont typeface="Arial" panose="020B0604020202020204" pitchFamily="34" charset="0"/>
              <a:buChar char="•"/>
            </a:pPr>
            <a:r>
              <a:rPr lang="en-US" sz="1200" i="1" dirty="0"/>
              <a:t>The Automatic Creation of Literature Abstracts – H. P. Luhn, IBM Journal of Research and Development, April 1958</a:t>
            </a:r>
          </a:p>
          <a:p>
            <a:pPr algn="just">
              <a:buFont typeface="Arial" panose="020B0604020202020204" pitchFamily="34" charset="0"/>
              <a:buChar char="•"/>
            </a:pPr>
            <a:r>
              <a:rPr lang="en-US" sz="1300" i="1" dirty="0">
                <a:solidFill>
                  <a:schemeClr val="tx1"/>
                </a:solidFill>
              </a:rPr>
              <a:t>Text Summarization with Pretrained Encoders- Yang Liu, Mirella Lapata Institute for Language, Cognition and Computation School of Informatics, University of Edinburgh, 22 Aug 2019</a:t>
            </a:r>
          </a:p>
          <a:p>
            <a:pPr algn="just">
              <a:buFont typeface="Arial" panose="020B0604020202020204" pitchFamily="34" charset="0"/>
              <a:buChar char="•"/>
            </a:pPr>
            <a:r>
              <a:rPr lang="en-US" sz="1300" i="1" dirty="0">
                <a:solidFill>
                  <a:schemeClr val="tx1"/>
                </a:solidFill>
              </a:rPr>
              <a:t>How to Write Summaries with Patterns? Learning towards Abstractive Summarization through Prototype Editing </a:t>
            </a:r>
            <a:r>
              <a:rPr lang="en-US" sz="1300" i="1" dirty="0" err="1">
                <a:solidFill>
                  <a:schemeClr val="tx1"/>
                </a:solidFill>
              </a:rPr>
              <a:t>ShenGao</a:t>
            </a:r>
            <a:r>
              <a:rPr lang="en-US" sz="1300" i="1" dirty="0">
                <a:solidFill>
                  <a:schemeClr val="tx1"/>
                </a:solidFill>
              </a:rPr>
              <a:t> ,</a:t>
            </a:r>
            <a:r>
              <a:rPr lang="en-US" sz="1300" i="1" dirty="0" err="1">
                <a:solidFill>
                  <a:schemeClr val="tx1"/>
                </a:solidFill>
              </a:rPr>
              <a:t>Piji</a:t>
            </a:r>
            <a:r>
              <a:rPr lang="en-US" sz="1300" i="1" dirty="0">
                <a:solidFill>
                  <a:schemeClr val="tx1"/>
                </a:solidFill>
              </a:rPr>
              <a:t> Li ,</a:t>
            </a:r>
            <a:r>
              <a:rPr lang="en-US" sz="1300" i="1" dirty="0" err="1">
                <a:solidFill>
                  <a:schemeClr val="tx1"/>
                </a:solidFill>
              </a:rPr>
              <a:t>Zhangming</a:t>
            </a:r>
            <a:r>
              <a:rPr lang="en-US" sz="1300" i="1" dirty="0">
                <a:solidFill>
                  <a:schemeClr val="tx1"/>
                </a:solidFill>
              </a:rPr>
              <a:t> Chan, </a:t>
            </a:r>
            <a:r>
              <a:rPr lang="en-US" sz="1300" i="1" dirty="0" err="1">
                <a:solidFill>
                  <a:schemeClr val="tx1"/>
                </a:solidFill>
              </a:rPr>
              <a:t>Dongyan</a:t>
            </a:r>
            <a:r>
              <a:rPr lang="en-US" sz="1300" i="1" dirty="0">
                <a:solidFill>
                  <a:schemeClr val="tx1"/>
                </a:solidFill>
              </a:rPr>
              <a:t> Zhao, Rui Yan Wang </a:t>
            </a:r>
            <a:r>
              <a:rPr lang="en-US" sz="1300" i="1" dirty="0" err="1">
                <a:solidFill>
                  <a:schemeClr val="tx1"/>
                </a:solidFill>
              </a:rPr>
              <a:t>xuan</a:t>
            </a:r>
            <a:r>
              <a:rPr lang="en-US" sz="1300" i="1" dirty="0">
                <a:solidFill>
                  <a:schemeClr val="tx1"/>
                </a:solidFill>
              </a:rPr>
              <a:t> Institute of Computer Technology, Peking University, China,</a:t>
            </a:r>
            <a:r>
              <a:rPr lang="en-US" sz="1300" i="1" dirty="0"/>
              <a:t> </a:t>
            </a:r>
            <a:r>
              <a:rPr lang="en-US" sz="1300" i="1" dirty="0">
                <a:solidFill>
                  <a:schemeClr val="tx1"/>
                </a:solidFill>
              </a:rPr>
              <a:t>19 sept 2019</a:t>
            </a:r>
          </a:p>
          <a:p>
            <a:pPr algn="just">
              <a:buFont typeface="+mj-lt"/>
              <a:buAutoNum type="arabicPeriod"/>
            </a:pPr>
            <a:endParaRPr lang="en-US" b="1" i="1" dirty="0">
              <a:solidFill>
                <a:schemeClr val="tx1"/>
              </a:solidFill>
            </a:endParaRPr>
          </a:p>
          <a:p>
            <a:pPr algn="just">
              <a:buFont typeface="Wingdings" panose="05000000000000000000" pitchFamily="2" charset="2"/>
              <a:buChar char="ü"/>
            </a:pPr>
            <a:endParaRPr lang="en-US" b="1" i="1" dirty="0">
              <a:solidFill>
                <a:schemeClr val="tx1"/>
              </a:solidFill>
            </a:endParaRPr>
          </a:p>
          <a:p>
            <a:pPr algn="just">
              <a:buFont typeface="Wingdings" panose="05000000000000000000" pitchFamily="2" charset="2"/>
              <a:buChar char="ü"/>
            </a:pPr>
            <a:endParaRPr lang="en-US" b="1" dirty="0">
              <a:solidFill>
                <a:schemeClr val="tx1"/>
              </a:solidFill>
            </a:endParaRPr>
          </a:p>
          <a:p>
            <a:pPr algn="just"/>
            <a:endParaRPr lang="en-US" dirty="0"/>
          </a:p>
        </p:txBody>
      </p:sp>
    </p:spTree>
    <p:extLst>
      <p:ext uri="{BB962C8B-B14F-4D97-AF65-F5344CB8AC3E}">
        <p14:creationId xmlns:p14="http://schemas.microsoft.com/office/powerpoint/2010/main" val="3393631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6A447-19FF-41EB-977A-945A22B0BF05}"/>
              </a:ext>
            </a:extLst>
          </p:cNvPr>
          <p:cNvSpPr>
            <a:spLocks noGrp="1"/>
          </p:cNvSpPr>
          <p:nvPr>
            <p:ph type="title"/>
          </p:nvPr>
        </p:nvSpPr>
        <p:spPr>
          <a:xfrm>
            <a:off x="1286470" y="990600"/>
            <a:ext cx="6571060" cy="530223"/>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E54C840A-FB4A-4515-9F00-BDD3B488B604}"/>
              </a:ext>
            </a:extLst>
          </p:cNvPr>
          <p:cNvSpPr>
            <a:spLocks noGrp="1"/>
          </p:cNvSpPr>
          <p:nvPr>
            <p:ph idx="1"/>
          </p:nvPr>
        </p:nvSpPr>
        <p:spPr>
          <a:xfrm>
            <a:off x="864382" y="2489200"/>
            <a:ext cx="7746218" cy="3530600"/>
          </a:xfrm>
        </p:spPr>
        <p:txBody>
          <a:bodyPr>
            <a:normAutofit fontScale="85000" lnSpcReduction="10000"/>
          </a:bodyPr>
          <a:lstStyle/>
          <a:p>
            <a:pPr algn="just">
              <a:buFont typeface="Arial" panose="020B0604020202020204" pitchFamily="34" charset="0"/>
              <a:buChar char="•"/>
            </a:pPr>
            <a:r>
              <a:rPr lang="en-US" i="1" dirty="0" err="1">
                <a:solidFill>
                  <a:schemeClr val="tx1"/>
                </a:solidFill>
              </a:rPr>
              <a:t>WikiHow</a:t>
            </a:r>
            <a:r>
              <a:rPr lang="en-US" i="1" dirty="0">
                <a:solidFill>
                  <a:schemeClr val="tx1"/>
                </a:solidFill>
              </a:rPr>
              <a:t>: A Large Scale Text Summarization Dataset </a:t>
            </a:r>
            <a:r>
              <a:rPr lang="en-US" i="1" dirty="0" err="1">
                <a:solidFill>
                  <a:schemeClr val="tx1"/>
                </a:solidFill>
              </a:rPr>
              <a:t>Mahnaz</a:t>
            </a:r>
            <a:r>
              <a:rPr lang="en-US" i="1" dirty="0">
                <a:solidFill>
                  <a:schemeClr val="tx1"/>
                </a:solidFill>
              </a:rPr>
              <a:t> </a:t>
            </a:r>
            <a:r>
              <a:rPr lang="en-US" i="1" dirty="0" err="1">
                <a:solidFill>
                  <a:schemeClr val="tx1"/>
                </a:solidFill>
              </a:rPr>
              <a:t>Koupaee</a:t>
            </a:r>
            <a:r>
              <a:rPr lang="en-US" i="1" dirty="0">
                <a:solidFill>
                  <a:schemeClr val="tx1"/>
                </a:solidFill>
              </a:rPr>
              <a:t> University of California, William Yang Wang University of California, Santa Barbara,</a:t>
            </a:r>
            <a:r>
              <a:rPr lang="en-US" dirty="0"/>
              <a:t> </a:t>
            </a:r>
            <a:r>
              <a:rPr lang="en-US" i="1" dirty="0">
                <a:solidFill>
                  <a:schemeClr val="tx1"/>
                </a:solidFill>
              </a:rPr>
              <a:t>Oct 18, 2018</a:t>
            </a:r>
          </a:p>
          <a:p>
            <a:pPr algn="just">
              <a:buFont typeface="Arial" panose="020B0604020202020204" pitchFamily="34" charset="0"/>
              <a:buChar char="•"/>
            </a:pPr>
            <a:r>
              <a:rPr lang="en-US" i="1" dirty="0">
                <a:solidFill>
                  <a:schemeClr val="tx1"/>
                </a:solidFill>
              </a:rPr>
              <a:t>New Methods in Automatic Extraction- H. P. Edmundson, University of Maryland, Journal of the Association for Computing Machinery, April 1969</a:t>
            </a:r>
          </a:p>
          <a:p>
            <a:pPr algn="just">
              <a:buFont typeface="Arial" panose="020B0604020202020204" pitchFamily="34" charset="0"/>
              <a:buChar char="•"/>
            </a:pPr>
            <a:r>
              <a:rPr lang="en-US" i="1" dirty="0">
                <a:solidFill>
                  <a:schemeClr val="tx1"/>
                </a:solidFill>
              </a:rPr>
              <a:t>Abstractive Text Summarization using Sequence-to-sequence RNNs and Beyond- Ramesh </a:t>
            </a:r>
            <a:r>
              <a:rPr lang="en-US" i="1" dirty="0" err="1">
                <a:solidFill>
                  <a:schemeClr val="tx1"/>
                </a:solidFill>
              </a:rPr>
              <a:t>Nallapati</a:t>
            </a:r>
            <a:r>
              <a:rPr lang="en-US" i="1" dirty="0">
                <a:solidFill>
                  <a:schemeClr val="tx1"/>
                </a:solidFill>
              </a:rPr>
              <a:t>, Bowen Zhou, </a:t>
            </a:r>
            <a:r>
              <a:rPr lang="en-US" i="1" dirty="0" err="1">
                <a:solidFill>
                  <a:schemeClr val="tx1"/>
                </a:solidFill>
              </a:rPr>
              <a:t>Cicerodos</a:t>
            </a:r>
            <a:r>
              <a:rPr lang="en-US" i="1" dirty="0">
                <a:solidFill>
                  <a:schemeClr val="tx1"/>
                </a:solidFill>
              </a:rPr>
              <a:t> Santos, IBM Watson, 2016</a:t>
            </a:r>
            <a:endParaRPr lang="en-US" dirty="0"/>
          </a:p>
          <a:p>
            <a:pPr algn="just">
              <a:buFont typeface="Arial" panose="020B0604020202020204" pitchFamily="34" charset="0"/>
              <a:buChar char="•"/>
            </a:pPr>
            <a:r>
              <a:rPr lang="en-US" i="1" dirty="0">
                <a:solidFill>
                  <a:schemeClr val="tx1"/>
                </a:solidFill>
              </a:rPr>
              <a:t>An Extensive Survey on Deep Learning Applications - SSSN Usha Devi N, Dr R. Mohan, Dr </a:t>
            </a:r>
            <a:r>
              <a:rPr lang="en-US" i="1" dirty="0" err="1">
                <a:solidFill>
                  <a:schemeClr val="tx1"/>
                </a:solidFill>
              </a:rPr>
              <a:t>P.Kiran</a:t>
            </a:r>
            <a:r>
              <a:rPr lang="en-US" i="1" dirty="0">
                <a:solidFill>
                  <a:schemeClr val="tx1"/>
                </a:solidFill>
              </a:rPr>
              <a:t> </a:t>
            </a:r>
            <a:r>
              <a:rPr lang="en-US" i="1" dirty="0" err="1">
                <a:solidFill>
                  <a:schemeClr val="tx1"/>
                </a:solidFill>
              </a:rPr>
              <a:t>Sree</a:t>
            </a:r>
            <a:r>
              <a:rPr lang="en-US" i="1" dirty="0">
                <a:solidFill>
                  <a:schemeClr val="tx1"/>
                </a:solidFill>
              </a:rPr>
              <a:t>, Department of Computer Science &amp; Engineering, NIT-Trichy, India, Feb 2017</a:t>
            </a:r>
          </a:p>
          <a:p>
            <a:pPr algn="just">
              <a:buFont typeface="Arial" panose="020B0604020202020204" pitchFamily="34" charset="0"/>
              <a:buChar char="•"/>
            </a:pPr>
            <a:r>
              <a:rPr lang="en-US" i="1" dirty="0">
                <a:solidFill>
                  <a:schemeClr val="accent1">
                    <a:lumMod val="75000"/>
                  </a:schemeClr>
                </a:solidFill>
              </a:rPr>
              <a:t> </a:t>
            </a:r>
            <a:r>
              <a:rPr lang="en-US" i="1" dirty="0">
                <a:solidFill>
                  <a:schemeClr val="tx1"/>
                </a:solidFill>
              </a:rPr>
              <a:t>A Deep Learning Approach to Understanding Cloud Service Level Agreements- </a:t>
            </a:r>
            <a:r>
              <a:rPr lang="en-US" i="1" dirty="0" err="1">
                <a:solidFill>
                  <a:schemeClr val="tx1"/>
                </a:solidFill>
              </a:rPr>
              <a:t>Srishty</a:t>
            </a:r>
            <a:r>
              <a:rPr lang="en-US" i="1" dirty="0">
                <a:solidFill>
                  <a:schemeClr val="tx1"/>
                </a:solidFill>
              </a:rPr>
              <a:t> </a:t>
            </a:r>
            <a:r>
              <a:rPr lang="en-US" i="1" dirty="0" err="1">
                <a:solidFill>
                  <a:schemeClr val="tx1"/>
                </a:solidFill>
              </a:rPr>
              <a:t>Saha</a:t>
            </a:r>
            <a:r>
              <a:rPr lang="en-US" i="1" dirty="0">
                <a:solidFill>
                  <a:schemeClr val="tx1"/>
                </a:solidFill>
              </a:rPr>
              <a:t>, Karuna P. Joshi, Aditi Gupta, Renee Frank, Computer Science and Electrical Engineering University of Maryland, Baltimore County, May 24, 2017</a:t>
            </a:r>
          </a:p>
          <a:p>
            <a:pPr>
              <a:buFont typeface="Wingdings" panose="05000000000000000000" pitchFamily="2" charset="2"/>
              <a:buChar char="ü"/>
            </a:pPr>
            <a:endParaRPr lang="en-US" b="1" i="1" dirty="0">
              <a:solidFill>
                <a:schemeClr val="tx1"/>
              </a:solidFill>
            </a:endParaRPr>
          </a:p>
          <a:p>
            <a:pPr>
              <a:buFont typeface="Wingdings" panose="05000000000000000000" pitchFamily="2" charset="2"/>
              <a:buChar char="ü"/>
            </a:pPr>
            <a:endParaRPr lang="en-US" b="1" i="1" dirty="0">
              <a:solidFill>
                <a:schemeClr val="tx1"/>
              </a:solidFill>
            </a:endParaRPr>
          </a:p>
          <a:p>
            <a:pPr>
              <a:buFont typeface="Wingdings" panose="05000000000000000000" pitchFamily="2" charset="2"/>
              <a:buChar char="ü"/>
            </a:pPr>
            <a:endParaRPr lang="en-US" b="1" i="1" dirty="0">
              <a:solidFill>
                <a:schemeClr val="tx1"/>
              </a:solidFill>
            </a:endParaRP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581326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7558-0E75-456A-81AB-2A1D0428EE5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ADF546E-80BC-463F-85AD-5D9F42A948D5}"/>
              </a:ext>
            </a:extLst>
          </p:cNvPr>
          <p:cNvSpPr>
            <a:spLocks noGrp="1"/>
          </p:cNvSpPr>
          <p:nvPr>
            <p:ph idx="1"/>
          </p:nvPr>
        </p:nvSpPr>
        <p:spPr>
          <a:xfrm>
            <a:off x="864382" y="2489200"/>
            <a:ext cx="7441418" cy="3530600"/>
          </a:xfrm>
        </p:spPr>
        <p:txBody>
          <a:bodyPr>
            <a:normAutofit fontScale="85000" lnSpcReduction="20000"/>
          </a:bodyPr>
          <a:lstStyle/>
          <a:p>
            <a:pPr algn="just">
              <a:buFont typeface="Arial" panose="020B0604020202020204" pitchFamily="34" charset="0"/>
              <a:buChar char="•"/>
            </a:pPr>
            <a:r>
              <a:rPr lang="en-US" i="1" dirty="0">
                <a:solidFill>
                  <a:schemeClr val="tx1"/>
                </a:solidFill>
              </a:rPr>
              <a:t>Abstractive</a:t>
            </a:r>
            <a:r>
              <a:rPr lang="en-US" sz="1200" i="1" dirty="0"/>
              <a:t> </a:t>
            </a:r>
            <a:r>
              <a:rPr lang="en-US" i="1" dirty="0">
                <a:solidFill>
                  <a:schemeClr val="tx1"/>
                </a:solidFill>
              </a:rPr>
              <a:t>and Extractive Text Summarization using Document Context Vector and Recurrent Neural Networks- Chandra Khatri(Amazon lab), </a:t>
            </a:r>
            <a:r>
              <a:rPr lang="en-US" i="1" dirty="0" err="1">
                <a:solidFill>
                  <a:schemeClr val="tx1"/>
                </a:solidFill>
              </a:rPr>
              <a:t>Gyanit</a:t>
            </a:r>
            <a:r>
              <a:rPr lang="en-US" i="1" dirty="0">
                <a:solidFill>
                  <a:schemeClr val="tx1"/>
                </a:solidFill>
              </a:rPr>
              <a:t> Singh(</a:t>
            </a:r>
            <a:r>
              <a:rPr lang="en-US" i="1" dirty="0" err="1">
                <a:solidFill>
                  <a:schemeClr val="tx1"/>
                </a:solidFill>
              </a:rPr>
              <a:t>Ebay</a:t>
            </a:r>
            <a:r>
              <a:rPr lang="en-US" i="1" dirty="0">
                <a:solidFill>
                  <a:schemeClr val="tx1"/>
                </a:solidFill>
              </a:rPr>
              <a:t> Inc.), Nish Parikh(Google), </a:t>
            </a:r>
            <a:r>
              <a:rPr lang="en-US" i="1" dirty="0" err="1">
                <a:solidFill>
                  <a:schemeClr val="tx1"/>
                </a:solidFill>
              </a:rPr>
              <a:t>Arvix</a:t>
            </a:r>
            <a:r>
              <a:rPr lang="en-US" i="1" dirty="0">
                <a:solidFill>
                  <a:schemeClr val="tx1"/>
                </a:solidFill>
              </a:rPr>
              <a:t>, India, July 2018</a:t>
            </a:r>
          </a:p>
          <a:p>
            <a:pPr algn="just">
              <a:buFont typeface="Arial" panose="020B0604020202020204" pitchFamily="34" charset="0"/>
              <a:buChar char="•"/>
            </a:pPr>
            <a:r>
              <a:rPr lang="en-US" i="1" dirty="0">
                <a:solidFill>
                  <a:schemeClr val="tx1"/>
                </a:solidFill>
              </a:rPr>
              <a:t>Machine Learning Approach for Automatic Text Summarization Using Neural Networks- </a:t>
            </a:r>
            <a:r>
              <a:rPr lang="en-US" i="1" dirty="0" err="1">
                <a:solidFill>
                  <a:schemeClr val="tx1"/>
                </a:solidFill>
              </a:rPr>
              <a:t>Meetkumar</a:t>
            </a:r>
            <a:r>
              <a:rPr lang="en-US" i="1" dirty="0">
                <a:solidFill>
                  <a:schemeClr val="tx1"/>
                </a:solidFill>
              </a:rPr>
              <a:t> Patel, </a:t>
            </a:r>
            <a:r>
              <a:rPr lang="en-US" i="1" dirty="0" err="1">
                <a:solidFill>
                  <a:schemeClr val="tx1"/>
                </a:solidFill>
              </a:rPr>
              <a:t>Adwaita</a:t>
            </a:r>
            <a:r>
              <a:rPr lang="en-US" i="1" dirty="0">
                <a:solidFill>
                  <a:schemeClr val="tx1"/>
                </a:solidFill>
              </a:rPr>
              <a:t> </a:t>
            </a:r>
            <a:r>
              <a:rPr lang="en-US" i="1" dirty="0" err="1">
                <a:solidFill>
                  <a:schemeClr val="tx1"/>
                </a:solidFill>
              </a:rPr>
              <a:t>Chokshi</a:t>
            </a:r>
            <a:r>
              <a:rPr lang="en-US" i="1" dirty="0">
                <a:solidFill>
                  <a:schemeClr val="tx1"/>
                </a:solidFill>
              </a:rPr>
              <a:t>, </a:t>
            </a:r>
            <a:r>
              <a:rPr lang="en-US" i="1" dirty="0" err="1">
                <a:solidFill>
                  <a:schemeClr val="tx1"/>
                </a:solidFill>
              </a:rPr>
              <a:t>Satyadev</a:t>
            </a:r>
            <a:r>
              <a:rPr lang="en-US" i="1" dirty="0">
                <a:solidFill>
                  <a:schemeClr val="tx1"/>
                </a:solidFill>
              </a:rPr>
              <a:t> Vyas, </a:t>
            </a:r>
            <a:r>
              <a:rPr lang="en-US" i="1" dirty="0" err="1">
                <a:solidFill>
                  <a:schemeClr val="tx1"/>
                </a:solidFill>
              </a:rPr>
              <a:t>Khushbu</a:t>
            </a:r>
            <a:r>
              <a:rPr lang="en-US" i="1" dirty="0">
                <a:solidFill>
                  <a:schemeClr val="tx1"/>
                </a:solidFill>
              </a:rPr>
              <a:t> Maurya Department of Computer Engineering, GTU, Ahmedabad, India, Jan 2018</a:t>
            </a:r>
          </a:p>
          <a:p>
            <a:pPr algn="just">
              <a:buFont typeface="Arial" panose="020B0604020202020204" pitchFamily="34" charset="0"/>
              <a:buChar char="•"/>
            </a:pPr>
            <a:r>
              <a:rPr lang="en-US" i="1" dirty="0">
                <a:solidFill>
                  <a:schemeClr val="tx1"/>
                </a:solidFill>
              </a:rPr>
              <a:t>A Review of Text Summarization using Gated Neural Networks- </a:t>
            </a:r>
            <a:r>
              <a:rPr lang="en-US" i="1" dirty="0" err="1">
                <a:solidFill>
                  <a:schemeClr val="tx1"/>
                </a:solidFill>
              </a:rPr>
              <a:t>Touseef</a:t>
            </a:r>
            <a:r>
              <a:rPr lang="en-US" i="1" dirty="0">
                <a:solidFill>
                  <a:schemeClr val="tx1"/>
                </a:solidFill>
              </a:rPr>
              <a:t> Iqbal, Abhishek Singh </a:t>
            </a:r>
            <a:r>
              <a:rPr lang="en-US" i="1" dirty="0" err="1">
                <a:solidFill>
                  <a:schemeClr val="tx1"/>
                </a:solidFill>
              </a:rPr>
              <a:t>Sambyal</a:t>
            </a:r>
            <a:r>
              <a:rPr lang="en-US" i="1" dirty="0">
                <a:solidFill>
                  <a:schemeClr val="tx1"/>
                </a:solidFill>
              </a:rPr>
              <a:t>, </a:t>
            </a:r>
            <a:r>
              <a:rPr lang="en-US" i="1" dirty="0" err="1">
                <a:solidFill>
                  <a:schemeClr val="tx1"/>
                </a:solidFill>
              </a:rPr>
              <a:t>Devanand</a:t>
            </a:r>
            <a:r>
              <a:rPr lang="en-US" i="1" dirty="0">
                <a:solidFill>
                  <a:schemeClr val="tx1"/>
                </a:solidFill>
              </a:rPr>
              <a:t>, Computer Science &amp; IT, Central University of Jammu, India, Apr 2018</a:t>
            </a:r>
          </a:p>
          <a:p>
            <a:pPr algn="just">
              <a:buFont typeface="Arial" panose="020B0604020202020204" pitchFamily="34" charset="0"/>
              <a:buChar char="•"/>
            </a:pPr>
            <a:r>
              <a:rPr lang="en-US" i="1" dirty="0">
                <a:solidFill>
                  <a:schemeClr val="tx1"/>
                </a:solidFill>
              </a:rPr>
              <a:t>Neural Approaches Towards Text Summarization- Abhishek Kumar Singh, Computer Science and Engineering, IIT Hyderabad, India, July 2018</a:t>
            </a:r>
          </a:p>
          <a:p>
            <a:pPr algn="just">
              <a:buFont typeface="Arial" panose="020B0604020202020204" pitchFamily="34" charset="0"/>
              <a:buChar char="•"/>
            </a:pPr>
            <a:r>
              <a:rPr lang="en-US" i="1" dirty="0">
                <a:solidFill>
                  <a:schemeClr val="tx1"/>
                </a:solidFill>
              </a:rPr>
              <a:t>Abstractive Text Summarization using Sequence-to-sequence RNNs and Beyond- Ramesh </a:t>
            </a:r>
            <a:r>
              <a:rPr lang="en-US" i="1" dirty="0" err="1">
                <a:solidFill>
                  <a:schemeClr val="tx1"/>
                </a:solidFill>
              </a:rPr>
              <a:t>Nallapati</a:t>
            </a:r>
            <a:r>
              <a:rPr lang="en-US" i="1" dirty="0">
                <a:solidFill>
                  <a:schemeClr val="tx1"/>
                </a:solidFill>
              </a:rPr>
              <a:t>, Bowen Zhou, </a:t>
            </a:r>
            <a:r>
              <a:rPr lang="en-US" i="1" dirty="0" err="1">
                <a:solidFill>
                  <a:schemeClr val="tx1"/>
                </a:solidFill>
              </a:rPr>
              <a:t>Cicerodos</a:t>
            </a:r>
            <a:r>
              <a:rPr lang="en-US" i="1" dirty="0">
                <a:solidFill>
                  <a:schemeClr val="tx1"/>
                </a:solidFill>
              </a:rPr>
              <a:t> Santos, IBM Watson, 2016</a:t>
            </a:r>
          </a:p>
          <a:p>
            <a:pPr>
              <a:buFont typeface="Wingdings" panose="05000000000000000000" pitchFamily="2" charset="2"/>
              <a:buChar char="ü"/>
            </a:pPr>
            <a:endParaRPr lang="en-US" dirty="0"/>
          </a:p>
          <a:p>
            <a:endParaRPr lang="en-US" i="1" dirty="0">
              <a:solidFill>
                <a:schemeClr val="tx1"/>
              </a:solidFill>
            </a:endParaRPr>
          </a:p>
          <a:p>
            <a:endParaRPr lang="en-US" i="1" dirty="0">
              <a:solidFill>
                <a:schemeClr val="tx1"/>
              </a:solidFill>
            </a:endParaRPr>
          </a:p>
          <a:p>
            <a:endParaRPr lang="en-US" dirty="0"/>
          </a:p>
        </p:txBody>
      </p:sp>
    </p:spTree>
    <p:extLst>
      <p:ext uri="{BB962C8B-B14F-4D97-AF65-F5344CB8AC3E}">
        <p14:creationId xmlns:p14="http://schemas.microsoft.com/office/powerpoint/2010/main" val="2459119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AB330-BC9A-49D3-9505-32BA03EE379C}"/>
              </a:ext>
            </a:extLst>
          </p:cNvPr>
          <p:cNvSpPr>
            <a:spLocks noGrp="1"/>
          </p:cNvSpPr>
          <p:nvPr>
            <p:ph type="title"/>
          </p:nvPr>
        </p:nvSpPr>
        <p:spPr>
          <a:xfrm>
            <a:off x="1039395" y="2572566"/>
            <a:ext cx="7065211" cy="1712868"/>
          </a:xfrm>
        </p:spPr>
        <p:txBody>
          <a:bodyPr/>
          <a:lstStyle/>
          <a:p>
            <a:pPr algn="ctr"/>
            <a:r>
              <a:rPr lang="en-US" sz="5400" dirty="0">
                <a:solidFill>
                  <a:schemeClr val="accent6">
                    <a:lumMod val="60000"/>
                    <a:lumOff val="40000"/>
                  </a:schemeClr>
                </a:solidFill>
              </a:rPr>
              <a:t>THANK YOU</a:t>
            </a:r>
          </a:p>
        </p:txBody>
      </p:sp>
    </p:spTree>
    <p:extLst>
      <p:ext uri="{BB962C8B-B14F-4D97-AF65-F5344CB8AC3E}">
        <p14:creationId xmlns:p14="http://schemas.microsoft.com/office/powerpoint/2010/main" val="295184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5FED-212E-4540-BAE6-02A4EE0B0269}"/>
              </a:ext>
            </a:extLst>
          </p:cNvPr>
          <p:cNvSpPr>
            <a:spLocks noGrp="1"/>
          </p:cNvSpPr>
          <p:nvPr>
            <p:ph type="title"/>
          </p:nvPr>
        </p:nvSpPr>
        <p:spPr/>
        <p:txBody>
          <a:bodyPr/>
          <a:lstStyle/>
          <a:p>
            <a:pPr algn="just"/>
            <a:r>
              <a:rPr lang="en-US" dirty="0"/>
              <a:t>Abstract</a:t>
            </a:r>
          </a:p>
        </p:txBody>
      </p:sp>
      <p:sp>
        <p:nvSpPr>
          <p:cNvPr id="3" name="Content Placeholder 2">
            <a:extLst>
              <a:ext uri="{FF2B5EF4-FFF2-40B4-BE49-F238E27FC236}">
                <a16:creationId xmlns:a16="http://schemas.microsoft.com/office/drawing/2014/main" id="{E361E20E-3056-4611-B52F-044EEA094FE3}"/>
              </a:ext>
            </a:extLst>
          </p:cNvPr>
          <p:cNvSpPr>
            <a:spLocks noGrp="1"/>
          </p:cNvSpPr>
          <p:nvPr>
            <p:ph idx="1"/>
          </p:nvPr>
        </p:nvSpPr>
        <p:spPr>
          <a:xfrm>
            <a:off x="866216" y="2809875"/>
            <a:ext cx="6846550" cy="2562225"/>
          </a:xfrm>
        </p:spPr>
        <p:txBody>
          <a:bodyPr>
            <a:normAutofit fontScale="85000" lnSpcReduction="10000"/>
          </a:bodyPr>
          <a:lstStyle/>
          <a:p>
            <a:pPr marL="0" indent="0" algn="just">
              <a:buNone/>
            </a:pPr>
            <a:r>
              <a:rPr lang="en-US" dirty="0">
                <a:solidFill>
                  <a:schemeClr val="tx1"/>
                </a:solidFill>
              </a:rPr>
              <a:t>Propelled by the modern technological innovations, data is to the industry what oil was to the previous one. Today, our worlds major task is to gather and disseminate huge amounts of data. In fact, the </a:t>
            </a:r>
            <a:r>
              <a:rPr lang="en-US" b="1" dirty="0">
                <a:solidFill>
                  <a:schemeClr val="tx1"/>
                </a:solidFill>
              </a:rPr>
              <a:t>International Data Corporation (IDC)</a:t>
            </a:r>
            <a:r>
              <a:rPr lang="en-US" dirty="0">
                <a:solidFill>
                  <a:schemeClr val="tx1"/>
                </a:solidFill>
              </a:rPr>
              <a:t> projects that the total amount of digital data circulating annually around the world would sprout from </a:t>
            </a:r>
            <a:r>
              <a:rPr lang="en-US" b="1" dirty="0">
                <a:solidFill>
                  <a:schemeClr val="tx1"/>
                </a:solidFill>
              </a:rPr>
              <a:t>4.4 zettabytes in 2013</a:t>
            </a:r>
            <a:r>
              <a:rPr lang="en-US" dirty="0">
                <a:solidFill>
                  <a:schemeClr val="tx1"/>
                </a:solidFill>
              </a:rPr>
              <a:t> to a whopping </a:t>
            </a:r>
            <a:r>
              <a:rPr lang="en-US" b="1" dirty="0">
                <a:solidFill>
                  <a:schemeClr val="tx1"/>
                </a:solidFill>
              </a:rPr>
              <a:t>180 zettabytes in 2025</a:t>
            </a:r>
            <a:r>
              <a:rPr lang="en-US" dirty="0">
                <a:solidFill>
                  <a:schemeClr val="tx1"/>
                </a:solidFill>
              </a:rPr>
              <a:t>. With such huge amount of data in the digital space, there is an urgent need to develop machine learning algorithms which can effectively and accurately summarize longer texts and delivering the intended message. It also </a:t>
            </a:r>
            <a:r>
              <a:rPr lang="en-US" b="1" dirty="0">
                <a:solidFill>
                  <a:schemeClr val="tx1"/>
                </a:solidFill>
              </a:rPr>
              <a:t>reduces the reading time, accelerates the process of researching effectively increasing the amount of information that can fit in a small space.</a:t>
            </a:r>
          </a:p>
        </p:txBody>
      </p:sp>
    </p:spTree>
    <p:extLst>
      <p:ext uri="{BB962C8B-B14F-4D97-AF65-F5344CB8AC3E}">
        <p14:creationId xmlns:p14="http://schemas.microsoft.com/office/powerpoint/2010/main" val="165526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65DB2-7789-451E-A5AE-9A5CC786273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31D91AA-874D-4F6B-8147-DEFA51E63C1B}"/>
              </a:ext>
            </a:extLst>
          </p:cNvPr>
          <p:cNvSpPr>
            <a:spLocks noGrp="1"/>
          </p:cNvSpPr>
          <p:nvPr>
            <p:ph idx="1"/>
          </p:nvPr>
        </p:nvSpPr>
        <p:spPr>
          <a:xfrm>
            <a:off x="1262378" y="3429000"/>
            <a:ext cx="6619244" cy="1630018"/>
          </a:xfrm>
        </p:spPr>
        <p:txBody>
          <a:bodyPr>
            <a:normAutofit/>
          </a:bodyPr>
          <a:lstStyle/>
          <a:p>
            <a:pPr algn="ctr">
              <a:buFont typeface="Wingdings" panose="05000000000000000000" pitchFamily="2" charset="2"/>
              <a:buChar char="q"/>
            </a:pPr>
            <a:r>
              <a:rPr lang="en-US" sz="2000" b="1" dirty="0">
                <a:solidFill>
                  <a:schemeClr val="accent1">
                    <a:lumMod val="75000"/>
                  </a:schemeClr>
                </a:solidFill>
              </a:rPr>
              <a:t>To design a summarizing system for large documents and web pages using the concepts of NLP and Deep learning.</a:t>
            </a:r>
          </a:p>
        </p:txBody>
      </p:sp>
    </p:spTree>
    <p:extLst>
      <p:ext uri="{BB962C8B-B14F-4D97-AF65-F5344CB8AC3E}">
        <p14:creationId xmlns:p14="http://schemas.microsoft.com/office/powerpoint/2010/main" val="137984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DF8B-BA2C-45A8-8009-7CC4DF01DCB3}"/>
              </a:ext>
            </a:extLst>
          </p:cNvPr>
          <p:cNvSpPr>
            <a:spLocks noGrp="1"/>
          </p:cNvSpPr>
          <p:nvPr>
            <p:ph type="title"/>
          </p:nvPr>
        </p:nvSpPr>
        <p:spPr/>
        <p:txBody>
          <a:bodyPr/>
          <a:lstStyle/>
          <a:p>
            <a:pPr algn="just"/>
            <a:r>
              <a:rPr lang="en-US" dirty="0"/>
              <a:t>Objectives</a:t>
            </a:r>
          </a:p>
        </p:txBody>
      </p:sp>
      <p:graphicFrame>
        <p:nvGraphicFramePr>
          <p:cNvPr id="4" name="Table 4">
            <a:extLst>
              <a:ext uri="{FF2B5EF4-FFF2-40B4-BE49-F238E27FC236}">
                <a16:creationId xmlns:a16="http://schemas.microsoft.com/office/drawing/2014/main" id="{03DD462C-970F-447A-AA16-EF157CF483F0}"/>
              </a:ext>
            </a:extLst>
          </p:cNvPr>
          <p:cNvGraphicFramePr>
            <a:graphicFrameLocks noGrp="1"/>
          </p:cNvGraphicFramePr>
          <p:nvPr>
            <p:ph idx="1"/>
            <p:extLst>
              <p:ext uri="{D42A27DB-BD31-4B8C-83A1-F6EECF244321}">
                <p14:modId xmlns:p14="http://schemas.microsoft.com/office/powerpoint/2010/main" val="2918651321"/>
              </p:ext>
            </p:extLst>
          </p:nvPr>
        </p:nvGraphicFramePr>
        <p:xfrm>
          <a:off x="419100" y="2209800"/>
          <a:ext cx="8305800" cy="4541288"/>
        </p:xfrm>
        <a:graphic>
          <a:graphicData uri="http://schemas.openxmlformats.org/drawingml/2006/table">
            <a:tbl>
              <a:tblPr firstRow="1" bandRow="1">
                <a:tableStyleId>{5C22544A-7EE6-4342-B048-85BDC9FD1C3A}</a:tableStyleId>
              </a:tblPr>
              <a:tblGrid>
                <a:gridCol w="4152900">
                  <a:extLst>
                    <a:ext uri="{9D8B030D-6E8A-4147-A177-3AD203B41FA5}">
                      <a16:colId xmlns:a16="http://schemas.microsoft.com/office/drawing/2014/main" val="2085869772"/>
                    </a:ext>
                  </a:extLst>
                </a:gridCol>
                <a:gridCol w="4152900">
                  <a:extLst>
                    <a:ext uri="{9D8B030D-6E8A-4147-A177-3AD203B41FA5}">
                      <a16:colId xmlns:a16="http://schemas.microsoft.com/office/drawing/2014/main" val="3960623740"/>
                    </a:ext>
                  </a:extLst>
                </a:gridCol>
              </a:tblGrid>
              <a:tr h="517928">
                <a:tc>
                  <a:txBody>
                    <a:bodyPr/>
                    <a:lstStyle/>
                    <a:p>
                      <a:pPr algn="ctr"/>
                      <a:r>
                        <a:rPr lang="en-US" dirty="0"/>
                        <a:t>Proposed</a:t>
                      </a:r>
                    </a:p>
                  </a:txBody>
                  <a:tcPr/>
                </a:tc>
                <a:tc>
                  <a:txBody>
                    <a:bodyPr/>
                    <a:lstStyle/>
                    <a:p>
                      <a:pPr algn="ctr"/>
                      <a:r>
                        <a:rPr lang="en-US" dirty="0"/>
                        <a:t>Obtained</a:t>
                      </a:r>
                    </a:p>
                  </a:txBody>
                  <a:tcPr/>
                </a:tc>
                <a:extLst>
                  <a:ext uri="{0D108BD9-81ED-4DB2-BD59-A6C34878D82A}">
                    <a16:rowId xmlns:a16="http://schemas.microsoft.com/office/drawing/2014/main" val="2692625470"/>
                  </a:ext>
                </a:extLst>
              </a:tr>
              <a:tr h="4010697">
                <a:tc>
                  <a:txBody>
                    <a:bodyPr/>
                    <a:lstStyle/>
                    <a:p>
                      <a:pPr algn="just">
                        <a:buFont typeface="Wingdings" panose="05000000000000000000" pitchFamily="2" charset="2"/>
                        <a:buChar char="§"/>
                      </a:pPr>
                      <a:r>
                        <a:rPr lang="en-US" sz="1600" dirty="0">
                          <a:solidFill>
                            <a:schemeClr val="tx1"/>
                          </a:solidFill>
                        </a:rPr>
                        <a:t>The objective of this project is to   develop a real time application capable of summarizing large documents/web pages.</a:t>
                      </a:r>
                    </a:p>
                    <a:p>
                      <a:pPr algn="just">
                        <a:buFont typeface="Wingdings" panose="05000000000000000000" pitchFamily="2" charset="2"/>
                        <a:buChar char="§"/>
                      </a:pPr>
                      <a:r>
                        <a:rPr lang="en-US" sz="1600" dirty="0">
                          <a:solidFill>
                            <a:schemeClr val="tx1"/>
                          </a:solidFill>
                        </a:rPr>
                        <a:t>The main idea of the large text is to be preserved whilst reducing the amount of information present in the text.</a:t>
                      </a:r>
                    </a:p>
                    <a:p>
                      <a:pPr algn="just">
                        <a:buFont typeface="Wingdings" panose="05000000000000000000" pitchFamily="2" charset="2"/>
                        <a:buChar char="§"/>
                      </a:pPr>
                      <a:r>
                        <a:rPr lang="en-US" sz="1600" dirty="0">
                          <a:solidFill>
                            <a:schemeClr val="tx1"/>
                          </a:solidFill>
                        </a:rPr>
                        <a:t>For this purpose, an encoder decoder system is to be built using the concepts of ML, NLP, Deep Learning.</a:t>
                      </a:r>
                    </a:p>
                    <a:p>
                      <a:pPr algn="just">
                        <a:buFont typeface="Wingdings" panose="05000000000000000000" pitchFamily="2" charset="2"/>
                        <a:buChar char="§"/>
                      </a:pPr>
                      <a:r>
                        <a:rPr lang="en-US" sz="1600" dirty="0">
                          <a:solidFill>
                            <a:schemeClr val="tx1"/>
                          </a:solidFill>
                        </a:rPr>
                        <a:t>An abstractive summarization approach is supposed to be developed for the purpose.</a:t>
                      </a:r>
                    </a:p>
                    <a:p>
                      <a:pPr algn="just">
                        <a:buFont typeface="Wingdings" panose="05000000000000000000" pitchFamily="2" charset="2"/>
                        <a:buChar char="§"/>
                      </a:pPr>
                      <a:r>
                        <a:rPr lang="en-US" sz="1600" dirty="0">
                          <a:solidFill>
                            <a:schemeClr val="tx1"/>
                          </a:solidFill>
                        </a:rPr>
                        <a:t>The model will be trained and tested to produce the necessary outputs.</a:t>
                      </a:r>
                    </a:p>
                    <a:p>
                      <a:endParaRPr lang="en-US" dirty="0"/>
                    </a:p>
                  </a:txBody>
                  <a:tcPr/>
                </a:tc>
                <a:tc>
                  <a:txBody>
                    <a:bodyPr/>
                    <a:lstStyle/>
                    <a:p>
                      <a:pPr marL="285750" indent="-285750" algn="just">
                        <a:buFont typeface="Wingdings" panose="05000000000000000000" pitchFamily="2" charset="2"/>
                        <a:buChar char="§"/>
                      </a:pPr>
                      <a:r>
                        <a:rPr lang="en-US" sz="1600" dirty="0"/>
                        <a:t>A system to summarize huge amount of data on web pages was developed.</a:t>
                      </a:r>
                    </a:p>
                    <a:p>
                      <a:pPr marL="285750" indent="-285750" algn="just">
                        <a:buFont typeface="Wingdings" panose="05000000000000000000" pitchFamily="2" charset="2"/>
                        <a:buChar char="§"/>
                      </a:pPr>
                      <a:r>
                        <a:rPr lang="en-US" sz="1600" dirty="0"/>
                        <a:t>The main idea of the text was preserved whilst amount of data was reduced to great extents.</a:t>
                      </a:r>
                    </a:p>
                    <a:p>
                      <a:pPr marL="285750" indent="-285750" algn="just">
                        <a:buFont typeface="Wingdings" panose="05000000000000000000" pitchFamily="2" charset="2"/>
                        <a:buChar char="§"/>
                      </a:pPr>
                      <a:r>
                        <a:rPr lang="en-US" sz="1600" dirty="0"/>
                        <a:t>The summarization is also obtained through the extractive method due to large time complexity of the encoder decoder system.</a:t>
                      </a:r>
                    </a:p>
                    <a:p>
                      <a:pPr marL="285750" indent="-285750" algn="just">
                        <a:buFont typeface="Wingdings" panose="05000000000000000000" pitchFamily="2" charset="2"/>
                        <a:buChar char="§"/>
                      </a:pPr>
                      <a:r>
                        <a:rPr lang="en-US" sz="1600" dirty="0"/>
                        <a:t>The LSTM was successfully implemented but the encoder-decoder elapsed due to time overhead.</a:t>
                      </a:r>
                    </a:p>
                  </a:txBody>
                  <a:tcPr/>
                </a:tc>
                <a:extLst>
                  <a:ext uri="{0D108BD9-81ED-4DB2-BD59-A6C34878D82A}">
                    <a16:rowId xmlns:a16="http://schemas.microsoft.com/office/drawing/2014/main" val="3632312538"/>
                  </a:ext>
                </a:extLst>
              </a:tr>
            </a:tbl>
          </a:graphicData>
        </a:graphic>
      </p:graphicFrame>
    </p:spTree>
    <p:extLst>
      <p:ext uri="{BB962C8B-B14F-4D97-AF65-F5344CB8AC3E}">
        <p14:creationId xmlns:p14="http://schemas.microsoft.com/office/powerpoint/2010/main" val="139268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93BA-8626-4A8F-B53E-D131C3C77CFA}"/>
              </a:ext>
            </a:extLst>
          </p:cNvPr>
          <p:cNvSpPr>
            <a:spLocks noGrp="1"/>
          </p:cNvSpPr>
          <p:nvPr>
            <p:ph type="title"/>
          </p:nvPr>
        </p:nvSpPr>
        <p:spPr/>
        <p:txBody>
          <a:bodyPr/>
          <a:lstStyle/>
          <a:p>
            <a:pPr algn="just"/>
            <a:r>
              <a:rPr lang="en-US" dirty="0"/>
              <a:t>Literature Survey</a:t>
            </a:r>
          </a:p>
        </p:txBody>
      </p:sp>
      <p:sp>
        <p:nvSpPr>
          <p:cNvPr id="3" name="Content Placeholder 2">
            <a:extLst>
              <a:ext uri="{FF2B5EF4-FFF2-40B4-BE49-F238E27FC236}">
                <a16:creationId xmlns:a16="http://schemas.microsoft.com/office/drawing/2014/main" id="{4ED30358-5C48-4935-8F1F-120C3BCC66D1}"/>
              </a:ext>
            </a:extLst>
          </p:cNvPr>
          <p:cNvSpPr>
            <a:spLocks noGrp="1"/>
          </p:cNvSpPr>
          <p:nvPr>
            <p:ph idx="1"/>
          </p:nvPr>
        </p:nvSpPr>
        <p:spPr>
          <a:xfrm>
            <a:off x="866216" y="2536812"/>
            <a:ext cx="7661559" cy="2562225"/>
          </a:xfrm>
        </p:spPr>
        <p:txBody>
          <a:bodyPr>
            <a:noAutofit/>
          </a:bodyPr>
          <a:lstStyle/>
          <a:p>
            <a:pPr algn="just">
              <a:buFont typeface="Wingdings" panose="05000000000000000000" pitchFamily="2" charset="2"/>
              <a:buChar char="ü"/>
            </a:pPr>
            <a:r>
              <a:rPr lang="en-US" sz="1400" b="1" i="1" dirty="0"/>
              <a:t>“Automatic text summarization is the task of producing a concise and fluent summary while preserving key information content and overall meaning”</a:t>
            </a:r>
          </a:p>
          <a:p>
            <a:pPr marL="0" indent="0" algn="just">
              <a:buNone/>
            </a:pPr>
            <a:r>
              <a:rPr lang="en-US" sz="1400" b="1" i="1" dirty="0"/>
              <a:t>                                                         -Text Summarization Techniques: A Brief Survey, 2017</a:t>
            </a:r>
            <a:endParaRPr lang="en-US" sz="1400" b="1" dirty="0"/>
          </a:p>
          <a:p>
            <a:pPr algn="just">
              <a:buFont typeface="Wingdings" panose="05000000000000000000" pitchFamily="2" charset="2"/>
              <a:buChar char="§"/>
            </a:pPr>
            <a:r>
              <a:rPr lang="en-US" sz="1400" dirty="0"/>
              <a:t>The technique proves to be critical in quickly and accurately summarizing heaps of data, which is expensive and time consuming if done without machines. Hence, Machine Learning models are intensively trained and tested to understand the document and distill only the useful information.</a:t>
            </a:r>
          </a:p>
          <a:p>
            <a:pPr algn="just">
              <a:buFont typeface="Wingdings" panose="05000000000000000000" pitchFamily="2" charset="2"/>
              <a:buChar char="§"/>
            </a:pPr>
            <a:r>
              <a:rPr lang="en-US" sz="1400" dirty="0"/>
              <a:t>There are two main approaches to the concept of text summarization:</a:t>
            </a:r>
          </a:p>
          <a:p>
            <a:pPr marL="0" indent="0" algn="just">
              <a:buNone/>
            </a:pPr>
            <a:endParaRPr lang="en-US" dirty="0"/>
          </a:p>
          <a:p>
            <a:pPr algn="just">
              <a:buFont typeface="Wingdings" panose="05000000000000000000" pitchFamily="2" charset="2"/>
              <a:buChar char="§"/>
            </a:pPr>
            <a:endParaRPr lang="en-US" dirty="0">
              <a:solidFill>
                <a:schemeClr val="tx2">
                  <a:lumMod val="75000"/>
                </a:schemeClr>
              </a:solidFill>
            </a:endParaRPr>
          </a:p>
        </p:txBody>
      </p:sp>
      <p:graphicFrame>
        <p:nvGraphicFramePr>
          <p:cNvPr id="4" name="Table 4">
            <a:extLst>
              <a:ext uri="{FF2B5EF4-FFF2-40B4-BE49-F238E27FC236}">
                <a16:creationId xmlns:a16="http://schemas.microsoft.com/office/drawing/2014/main" id="{0C51E3DE-9BDC-40DC-BD7C-BA095595333E}"/>
              </a:ext>
            </a:extLst>
          </p:cNvPr>
          <p:cNvGraphicFramePr>
            <a:graphicFrameLocks noGrp="1"/>
          </p:cNvGraphicFramePr>
          <p:nvPr>
            <p:extLst>
              <p:ext uri="{D42A27DB-BD31-4B8C-83A1-F6EECF244321}">
                <p14:modId xmlns:p14="http://schemas.microsoft.com/office/powerpoint/2010/main" val="2751811393"/>
              </p:ext>
            </p:extLst>
          </p:nvPr>
        </p:nvGraphicFramePr>
        <p:xfrm>
          <a:off x="1648995" y="5099037"/>
          <a:ext cx="6096000" cy="1322152"/>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442101972"/>
                    </a:ext>
                  </a:extLst>
                </a:gridCol>
                <a:gridCol w="3048000">
                  <a:extLst>
                    <a:ext uri="{9D8B030D-6E8A-4147-A177-3AD203B41FA5}">
                      <a16:colId xmlns:a16="http://schemas.microsoft.com/office/drawing/2014/main" val="952983186"/>
                    </a:ext>
                  </a:extLst>
                </a:gridCol>
              </a:tblGrid>
              <a:tr h="297180">
                <a:tc>
                  <a:txBody>
                    <a:bodyPr/>
                    <a:lstStyle/>
                    <a:p>
                      <a:pPr algn="ctr"/>
                      <a:r>
                        <a:rPr lang="en-US" sz="1500" b="0" dirty="0">
                          <a:latin typeface="+mj-lt"/>
                        </a:rPr>
                        <a:t>Extractive</a:t>
                      </a:r>
                    </a:p>
                  </a:txBody>
                  <a:tcPr marL="68580" marR="68580" marT="34290" marB="34290"/>
                </a:tc>
                <a:tc>
                  <a:txBody>
                    <a:bodyPr/>
                    <a:lstStyle/>
                    <a:p>
                      <a:pPr algn="ctr"/>
                      <a:r>
                        <a:rPr lang="en-US" sz="1500" b="0" dirty="0">
                          <a:latin typeface="+mj-lt"/>
                        </a:rPr>
                        <a:t>Abstractive</a:t>
                      </a:r>
                    </a:p>
                  </a:txBody>
                  <a:tcPr marL="68580" marR="68580" marT="34290" marB="34290"/>
                </a:tc>
                <a:extLst>
                  <a:ext uri="{0D108BD9-81ED-4DB2-BD59-A6C34878D82A}">
                    <a16:rowId xmlns:a16="http://schemas.microsoft.com/office/drawing/2014/main" val="1339040916"/>
                  </a:ext>
                </a:extLst>
              </a:tr>
              <a:tr h="512486">
                <a:tc>
                  <a:txBody>
                    <a:bodyPr/>
                    <a:lstStyle/>
                    <a:p>
                      <a:pPr algn="just"/>
                      <a:r>
                        <a:rPr lang="en-US" sz="1200" dirty="0"/>
                        <a:t>Identifies the key-phrases from the text and extracts only those from the text.</a:t>
                      </a:r>
                    </a:p>
                  </a:txBody>
                  <a:tcPr marL="68580" marR="68580" marT="34290" marB="34290"/>
                </a:tc>
                <a:tc>
                  <a:txBody>
                    <a:bodyPr/>
                    <a:lstStyle/>
                    <a:p>
                      <a:pPr algn="just"/>
                      <a:r>
                        <a:rPr lang="en-US" sz="1200" dirty="0"/>
                        <a:t>New sentences are generated using the original text.</a:t>
                      </a:r>
                    </a:p>
                  </a:txBody>
                  <a:tcPr marL="68580" marR="68580" marT="34290" marB="34290"/>
                </a:tc>
                <a:extLst>
                  <a:ext uri="{0D108BD9-81ED-4DB2-BD59-A6C34878D82A}">
                    <a16:rowId xmlns:a16="http://schemas.microsoft.com/office/drawing/2014/main" val="1751332800"/>
                  </a:ext>
                </a:extLst>
              </a:tr>
              <a:tr h="512486">
                <a:tc>
                  <a:txBody>
                    <a:bodyPr/>
                    <a:lstStyle/>
                    <a:p>
                      <a:pPr algn="just"/>
                      <a:r>
                        <a:rPr lang="en-US" sz="1200" dirty="0"/>
                        <a:t>The text can have grammatical inconsistencies.</a:t>
                      </a:r>
                    </a:p>
                  </a:txBody>
                  <a:tcPr marL="68580" marR="68580" marT="34290" marB="34290"/>
                </a:tc>
                <a:tc>
                  <a:txBody>
                    <a:bodyPr/>
                    <a:lstStyle/>
                    <a:p>
                      <a:pPr algn="just"/>
                      <a:r>
                        <a:rPr lang="en-US" sz="1200" dirty="0"/>
                        <a:t>This method overcomes the problem of grammatical inconsistencies.</a:t>
                      </a:r>
                    </a:p>
                  </a:txBody>
                  <a:tcPr marL="68580" marR="68580" marT="34290" marB="34290"/>
                </a:tc>
                <a:extLst>
                  <a:ext uri="{0D108BD9-81ED-4DB2-BD59-A6C34878D82A}">
                    <a16:rowId xmlns:a16="http://schemas.microsoft.com/office/drawing/2014/main" val="3226570396"/>
                  </a:ext>
                </a:extLst>
              </a:tr>
            </a:tbl>
          </a:graphicData>
        </a:graphic>
      </p:graphicFrame>
    </p:spTree>
    <p:extLst>
      <p:ext uri="{BB962C8B-B14F-4D97-AF65-F5344CB8AC3E}">
        <p14:creationId xmlns:p14="http://schemas.microsoft.com/office/powerpoint/2010/main" val="7734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9A48-7985-488A-AA15-9BCB2413715B}"/>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73F3E6BB-0537-43D8-B883-166C299AE1F1}"/>
              </a:ext>
            </a:extLst>
          </p:cNvPr>
          <p:cNvSpPr>
            <a:spLocks noGrp="1"/>
          </p:cNvSpPr>
          <p:nvPr>
            <p:ph idx="1"/>
          </p:nvPr>
        </p:nvSpPr>
        <p:spPr>
          <a:xfrm>
            <a:off x="533400" y="2489200"/>
            <a:ext cx="8153400" cy="4064000"/>
          </a:xfrm>
        </p:spPr>
        <p:txBody>
          <a:bodyPr>
            <a:normAutofit fontScale="92500" lnSpcReduction="10000"/>
          </a:bodyPr>
          <a:lstStyle/>
          <a:p>
            <a:pPr marL="0" indent="0" algn="just">
              <a:buNone/>
            </a:pPr>
            <a:r>
              <a:rPr lang="en-US" sz="1600" b="1" dirty="0"/>
              <a:t>1. A Survey on Extractive Text Summarization-  </a:t>
            </a:r>
            <a:r>
              <a:rPr lang="en-US" sz="1600" dirty="0"/>
              <a:t>( N. Moratanch, S. Chitrakala, Dept. of CSE, Anna University, CEG, 2017)</a:t>
            </a:r>
            <a:r>
              <a:rPr lang="en-US" sz="1600" b="1" dirty="0"/>
              <a:t>: </a:t>
            </a:r>
            <a:r>
              <a:rPr lang="en-US" sz="1600" dirty="0"/>
              <a:t>The paper in the 1st section depicts the features for extractive text summarization e.g. Word level features and sentence level features </a:t>
            </a:r>
          </a:p>
          <a:p>
            <a:pPr marL="0" indent="0" algn="just">
              <a:buNone/>
            </a:pPr>
            <a:r>
              <a:rPr lang="en-US" sz="1600" b="1" dirty="0"/>
              <a:t>2. Text Summarization with Pretrained Encoders: </a:t>
            </a:r>
            <a:r>
              <a:rPr lang="en-US" sz="1600" dirty="0"/>
              <a:t>(Yang Liu, 22 Aug 2019)</a:t>
            </a:r>
            <a:r>
              <a:rPr lang="en-US" sz="1600" b="1" dirty="0"/>
              <a:t> </a:t>
            </a:r>
            <a:r>
              <a:rPr lang="en-US" sz="1600" dirty="0"/>
              <a:t>The paper describes a model extending the idea of word embeddings by learning contextual representations by using language modelling object (BERT). This paper successfully proves that BERT can be used in a Novel document level encoder (Text summarization).</a:t>
            </a:r>
            <a:r>
              <a:rPr lang="en-US" sz="1600" b="1" dirty="0"/>
              <a:t> </a:t>
            </a:r>
          </a:p>
          <a:p>
            <a:pPr marL="0" indent="0" algn="just">
              <a:buNone/>
            </a:pPr>
            <a:r>
              <a:rPr lang="en-US" b="1" dirty="0"/>
              <a:t>3</a:t>
            </a:r>
            <a:r>
              <a:rPr lang="en-US" sz="1700" b="1" dirty="0"/>
              <a:t>. New Methods in Automatic Extraction: </a:t>
            </a:r>
            <a:r>
              <a:rPr lang="en-US" sz="1700" dirty="0"/>
              <a:t>(H. P. Edmundson, April 1969)</a:t>
            </a:r>
            <a:r>
              <a:rPr lang="en-US" sz="1700" b="1" dirty="0"/>
              <a:t> </a:t>
            </a:r>
            <a:r>
              <a:rPr lang="en-US" sz="1700" dirty="0"/>
              <a:t>There are four ways in which this paper proposes to extract text. Method 1 is the cue method in which the relevance of a sentence is affected by the presence of pragmatic word like "hardly”. Method 2 is key and suggests high frequency words are positively relevant. Method 3 talks about the positive relevance a title provides in the final document as an author tries to circumscribe the text in the title. Method 4 shows that the location of a word or the place of the occurrence of the word provides positive weight.</a:t>
            </a:r>
            <a:r>
              <a:rPr lang="en-US" sz="1700" b="1" dirty="0"/>
              <a:t> </a:t>
            </a:r>
            <a:endParaRPr lang="en-US" sz="1700" dirty="0"/>
          </a:p>
          <a:p>
            <a:pPr marL="0" indent="0" algn="just">
              <a:buNone/>
            </a:pPr>
            <a:endParaRPr lang="en-US" sz="1600" dirty="0"/>
          </a:p>
          <a:p>
            <a:pPr algn="just"/>
            <a:endParaRPr lang="en-US" sz="1600" dirty="0"/>
          </a:p>
          <a:p>
            <a:pPr algn="just"/>
            <a:endParaRPr lang="en-US" sz="1600" dirty="0"/>
          </a:p>
        </p:txBody>
      </p:sp>
    </p:spTree>
    <p:extLst>
      <p:ext uri="{BB962C8B-B14F-4D97-AF65-F5344CB8AC3E}">
        <p14:creationId xmlns:p14="http://schemas.microsoft.com/office/powerpoint/2010/main" val="3210482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BA03-00CD-424A-BF62-5EFDF655A1CB}"/>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71CE081F-D222-4B5B-9F4A-3F755BA0D089}"/>
              </a:ext>
            </a:extLst>
          </p:cNvPr>
          <p:cNvSpPr>
            <a:spLocks noGrp="1"/>
          </p:cNvSpPr>
          <p:nvPr>
            <p:ph idx="1"/>
          </p:nvPr>
        </p:nvSpPr>
        <p:spPr>
          <a:xfrm>
            <a:off x="533400" y="2489200"/>
            <a:ext cx="8153400" cy="3530600"/>
          </a:xfrm>
        </p:spPr>
        <p:txBody>
          <a:bodyPr>
            <a:normAutofit fontScale="85000" lnSpcReduction="20000"/>
          </a:bodyPr>
          <a:lstStyle/>
          <a:p>
            <a:pPr marL="0" indent="0" algn="just">
              <a:buNone/>
            </a:pPr>
            <a:r>
              <a:rPr lang="en-US" sz="1600" b="1" dirty="0"/>
              <a:t>4. Abstractive Text Summarization using Sequence-to-Sequence RNNs and Beyond: </a:t>
            </a:r>
            <a:r>
              <a:rPr lang="en-US" sz="1600" dirty="0"/>
              <a:t>(Ramesh Nallapati, 2016)</a:t>
            </a:r>
            <a:r>
              <a:rPr lang="en-US" sz="1600" b="1" dirty="0"/>
              <a:t> </a:t>
            </a:r>
            <a:r>
              <a:rPr lang="en-US" sz="1600" dirty="0"/>
              <a:t>The model consists of an encoder and decoder which evaluates using full length Rouge F1 matric that we employed for the Gigaword corpus. It is found that the good summary outputs were more prevalent in the system than the bad ones. This method does perform well but has a length constrain.</a:t>
            </a:r>
            <a:r>
              <a:rPr lang="en-US" sz="1600" b="1" dirty="0"/>
              <a:t> </a:t>
            </a:r>
          </a:p>
          <a:p>
            <a:pPr marL="0" indent="0" algn="just">
              <a:buNone/>
            </a:pPr>
            <a:r>
              <a:rPr lang="en-US" sz="1600" b="1" dirty="0"/>
              <a:t>5. Machine Learning Approach for Automatic Text Summarization Using Neural Network: </a:t>
            </a:r>
            <a:r>
              <a:rPr lang="en-US" sz="1600" dirty="0"/>
              <a:t>(</a:t>
            </a:r>
            <a:r>
              <a:rPr lang="en-US" sz="1600" dirty="0" err="1"/>
              <a:t>Meetkumar</a:t>
            </a:r>
            <a:r>
              <a:rPr lang="en-US" sz="1600" dirty="0"/>
              <a:t> Patel, Jan 2018)The paper, describes about the ML approach using ANN to generate summaries of arbitrary length articles. The architecture consists of two neural networks working in parallel simultaneously- an encoder that takes the input sequence and produces a vector output and the decoder that takes the previous vector output as its input and generates the final output sequence.  </a:t>
            </a:r>
          </a:p>
          <a:p>
            <a:pPr marL="0" indent="0" algn="just">
              <a:buNone/>
            </a:pPr>
            <a:r>
              <a:rPr lang="en-US" b="1" dirty="0"/>
              <a:t>6. Long Short-Term Memory Neural: </a:t>
            </a:r>
            <a:r>
              <a:rPr lang="en-US" dirty="0"/>
              <a:t>(Sepp Hochreiter, 1997)</a:t>
            </a:r>
            <a:r>
              <a:rPr lang="en-US" b="1" dirty="0"/>
              <a:t> </a:t>
            </a:r>
            <a:r>
              <a:rPr lang="en-US" dirty="0"/>
              <a:t>Learning to store information over extended time intervals via recurrent back propagation takes a very long time, mostly due to insufficient decaying error back. Truncating the gradient where this does not do harm, LSTM can learn to bridge minimal time lags in excess of 1000 discrete time steps by enforcing constant error through\constant error carrousels within special units. </a:t>
            </a:r>
          </a:p>
          <a:p>
            <a:pPr marL="0" indent="0" algn="just">
              <a:buNone/>
            </a:pPr>
            <a:endParaRPr lang="en-US" sz="1600" dirty="0"/>
          </a:p>
          <a:p>
            <a:pPr marL="0" indent="0" algn="just">
              <a:buNone/>
            </a:pPr>
            <a:endParaRPr lang="en-US" sz="1600" dirty="0"/>
          </a:p>
          <a:p>
            <a:pPr marL="0" indent="0">
              <a:buNone/>
            </a:pPr>
            <a:endParaRPr lang="en-US" dirty="0"/>
          </a:p>
        </p:txBody>
      </p:sp>
    </p:spTree>
    <p:extLst>
      <p:ext uri="{BB962C8B-B14F-4D97-AF65-F5344CB8AC3E}">
        <p14:creationId xmlns:p14="http://schemas.microsoft.com/office/powerpoint/2010/main" val="484314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1F37-6470-4519-BDD1-7BCBC5F4B2AB}"/>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7BD0C6A2-742D-44E5-A5C6-566C1C048850}"/>
              </a:ext>
            </a:extLst>
          </p:cNvPr>
          <p:cNvSpPr>
            <a:spLocks noGrp="1"/>
          </p:cNvSpPr>
          <p:nvPr>
            <p:ph idx="1"/>
          </p:nvPr>
        </p:nvSpPr>
        <p:spPr>
          <a:xfrm>
            <a:off x="457200" y="2489200"/>
            <a:ext cx="8077200" cy="3530600"/>
          </a:xfrm>
        </p:spPr>
        <p:txBody>
          <a:bodyPr/>
          <a:lstStyle/>
          <a:p>
            <a:pPr marL="0" indent="0" algn="just">
              <a:buNone/>
            </a:pPr>
            <a:r>
              <a:rPr lang="en-US" sz="1600" b="1" dirty="0"/>
              <a:t>7. Deep Learning: Methods and Applications: </a:t>
            </a:r>
            <a:r>
              <a:rPr lang="en-US" sz="1600" dirty="0"/>
              <a:t>( Li Deng, Dong Yu, 2013)</a:t>
            </a:r>
            <a:r>
              <a:rPr lang="en-US" sz="1600" b="1" dirty="0"/>
              <a:t> </a:t>
            </a:r>
            <a:r>
              <a:rPr lang="en-US" sz="1600" dirty="0"/>
              <a:t>Deep learning that is discussed in the paper is about learning with deep architectures for signal and information processing. It is not about deep understanding of the signal or information, although in many cases they may be related. two key aspects: (1) models consisting of multiple layers or stages of nonlinear information processing; and (2) methods for supervised or unsupervised learning of feature representation at successively higher, more abstract layers</a:t>
            </a:r>
          </a:p>
          <a:p>
            <a:endParaRPr lang="en-US" dirty="0"/>
          </a:p>
        </p:txBody>
      </p:sp>
    </p:spTree>
    <p:extLst>
      <p:ext uri="{BB962C8B-B14F-4D97-AF65-F5344CB8AC3E}">
        <p14:creationId xmlns:p14="http://schemas.microsoft.com/office/powerpoint/2010/main" val="2569059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192</TotalTime>
  <Words>2077</Words>
  <Application>Microsoft Office PowerPoint</Application>
  <PresentationFormat>On-screen Show (4:3)</PresentationFormat>
  <Paragraphs>158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Candara Light</vt:lpstr>
      <vt:lpstr>Century Gothic</vt:lpstr>
      <vt:lpstr>Times New Roman</vt:lpstr>
      <vt:lpstr>Wingdings</vt:lpstr>
      <vt:lpstr>Wingdings 3</vt:lpstr>
      <vt:lpstr>Ion Boardroom</vt:lpstr>
      <vt:lpstr>Automatic Text Summarization</vt:lpstr>
      <vt:lpstr>Outline</vt:lpstr>
      <vt:lpstr>Abstract</vt:lpstr>
      <vt:lpstr>Problem Statement</vt:lpstr>
      <vt:lpstr>Objectives</vt:lpstr>
      <vt:lpstr>Literature Survey</vt:lpstr>
      <vt:lpstr>Literature Survey</vt:lpstr>
      <vt:lpstr>Literature Survey</vt:lpstr>
      <vt:lpstr>Literature Survey</vt:lpstr>
      <vt:lpstr>Literature Survey Conclusion:</vt:lpstr>
      <vt:lpstr>Methodology 1) ABSTRACTIVE </vt:lpstr>
      <vt:lpstr>Methodology 2) EXTRACTIVE </vt:lpstr>
      <vt:lpstr>RESULTS</vt:lpstr>
      <vt:lpstr>RESULTS</vt:lpstr>
      <vt:lpstr>RESULTS</vt:lpstr>
      <vt:lpstr>RESULTS</vt:lpstr>
      <vt:lpstr>Result Analysis:</vt:lpstr>
      <vt:lpstr>Conclusion:</vt:lpstr>
      <vt:lpstr>Applications:</vt:lpstr>
      <vt:lpstr>References</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Text Summarization</dc:title>
  <dc:creator>Siddhi Chavan</dc:creator>
  <cp:lastModifiedBy>Siddhi Chavan</cp:lastModifiedBy>
  <cp:revision>26</cp:revision>
  <dcterms:created xsi:type="dcterms:W3CDTF">2006-08-16T00:00:00Z</dcterms:created>
  <dcterms:modified xsi:type="dcterms:W3CDTF">2019-12-13T12:54:16Z</dcterms:modified>
</cp:coreProperties>
</file>