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1D5836-DFE3-4424-96E4-1DEF3E096952}">
  <a:tblStyle styleId="{3B1D5836-DFE3-4424-96E4-1DEF3E0969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a8c9be88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a8c9be88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a8c9be88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8c9be88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a8c9be88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8c9be88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a8c9be8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8c9be8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a8c9be88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a8c9be88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a8c9be88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8c9be88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a8c9be88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8c9be88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a8c9be88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a8c9be88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30ebc65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30ebc65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drive.google.com/file/d/1_v8FKPU_DDftcLHTE4g7wDIdNGFkKJJV/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700"/>
              <a:t>NeuroClone</a:t>
            </a:r>
            <a:endParaRPr b="1" sz="3700"/>
          </a:p>
          <a:p>
            <a:pPr indent="0" lvl="0" marL="0" rtl="0" algn="ctr">
              <a:spcBef>
                <a:spcPts val="0"/>
              </a:spcBef>
              <a:spcAft>
                <a:spcPts val="0"/>
              </a:spcAft>
              <a:buNone/>
            </a:pPr>
            <a:r>
              <a:rPr b="1" lang="en" sz="3700"/>
              <a:t>Team Inception</a:t>
            </a:r>
            <a:endParaRPr b="1" sz="3700"/>
          </a:p>
          <a:p>
            <a:pPr indent="0" lvl="0" marL="0" rtl="0" algn="ctr">
              <a:spcBef>
                <a:spcPts val="0"/>
              </a:spcBef>
              <a:spcAft>
                <a:spcPts val="0"/>
              </a:spcAft>
              <a:buNone/>
            </a:pPr>
            <a:r>
              <a:rPr b="1" lang="en" sz="3700"/>
              <a:t>ITSP 2020</a:t>
            </a:r>
            <a:endParaRPr b="1" sz="37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solidFill>
                  <a:schemeClr val="dk1"/>
                </a:solidFill>
              </a:rPr>
              <a:t>Om Mihani</a:t>
            </a:r>
            <a:endParaRPr sz="2400">
              <a:solidFill>
                <a:schemeClr val="dk1"/>
              </a:solidFill>
            </a:endParaRPr>
          </a:p>
          <a:p>
            <a:pPr indent="0" lvl="0" marL="0" rtl="0" algn="r">
              <a:spcBef>
                <a:spcPts val="0"/>
              </a:spcBef>
              <a:spcAft>
                <a:spcPts val="0"/>
              </a:spcAft>
              <a:buNone/>
            </a:pPr>
            <a:r>
              <a:rPr lang="en" sz="2400">
                <a:solidFill>
                  <a:schemeClr val="dk1"/>
                </a:solidFill>
              </a:rPr>
              <a:t>Akshata Koshti</a:t>
            </a:r>
            <a:endParaRPr sz="2400">
              <a:solidFill>
                <a:schemeClr val="dk1"/>
              </a:solidFill>
            </a:endParaRPr>
          </a:p>
          <a:p>
            <a:pPr indent="0" lvl="0" marL="0" rtl="0" algn="r">
              <a:spcBef>
                <a:spcPts val="0"/>
              </a:spcBef>
              <a:spcAft>
                <a:spcPts val="0"/>
              </a:spcAft>
              <a:buNone/>
            </a:pPr>
            <a:r>
              <a:rPr lang="en" sz="2400">
                <a:solidFill>
                  <a:schemeClr val="dk1"/>
                </a:solidFill>
              </a:rPr>
              <a:t>Siddhi Gaikwad</a:t>
            </a:r>
            <a:endParaRPr sz="2400">
              <a:solidFill>
                <a:schemeClr val="dk1"/>
              </a:solidFill>
            </a:endParaRPr>
          </a:p>
          <a:p>
            <a:pPr indent="0" lvl="0" marL="0" rtl="0" algn="r">
              <a:spcBef>
                <a:spcPts val="0"/>
              </a:spcBef>
              <a:spcAft>
                <a:spcPts val="0"/>
              </a:spcAft>
              <a:buNone/>
            </a:pPr>
            <a:r>
              <a:rPr lang="en" sz="2400">
                <a:solidFill>
                  <a:schemeClr val="dk1"/>
                </a:solidFill>
              </a:rPr>
              <a:t>Adit Agrawal</a:t>
            </a:r>
            <a:endParaRPr sz="2400">
              <a:solidFill>
                <a:schemeClr val="dk1"/>
              </a:solidFill>
            </a:endParaRPr>
          </a:p>
          <a:p>
            <a:pPr indent="0" lvl="0" marL="0" rtl="0" algn="r">
              <a:spcBef>
                <a:spcPts val="0"/>
              </a:spcBef>
              <a:spcAft>
                <a:spcPts val="0"/>
              </a:spcAft>
              <a:buNone/>
            </a:pPr>
            <a:r>
              <a:rPr lang="en" sz="2400">
                <a:solidFill>
                  <a:schemeClr val="dk1"/>
                </a:solidFill>
              </a:rPr>
              <a:t>Vaishnavi Agnihotri</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Conclusion/Future plans</a:t>
            </a:r>
            <a:endParaRPr b="1"/>
          </a:p>
        </p:txBody>
      </p:sp>
      <p:sp>
        <p:nvSpPr>
          <p:cNvPr id="111" name="Google Shape;111;p22"/>
          <p:cNvSpPr txBox="1"/>
          <p:nvPr>
            <p:ph idx="1" type="body"/>
          </p:nvPr>
        </p:nvSpPr>
        <p:spPr>
          <a:xfrm>
            <a:off x="311700" y="1152475"/>
            <a:ext cx="8520600" cy="378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AutoNum type="arabicParenR"/>
            </a:pPr>
            <a:r>
              <a:rPr b="1" lang="en" sz="1600">
                <a:solidFill>
                  <a:schemeClr val="dk1"/>
                </a:solidFill>
              </a:rPr>
              <a:t>We have made the robot to such a stage where it can be easily modified to do any specific task depending on the dataset.</a:t>
            </a:r>
            <a:endParaRPr b="1" sz="1600">
              <a:solidFill>
                <a:schemeClr val="dk1"/>
              </a:solidFill>
            </a:endParaRPr>
          </a:p>
          <a:p>
            <a:pPr indent="-330200" lvl="0" marL="457200" rtl="0" algn="l">
              <a:spcBef>
                <a:spcPts val="0"/>
              </a:spcBef>
              <a:spcAft>
                <a:spcPts val="0"/>
              </a:spcAft>
              <a:buClr>
                <a:schemeClr val="dk1"/>
              </a:buClr>
              <a:buSzPts val="1600"/>
              <a:buAutoNum type="arabicParenR"/>
            </a:pPr>
            <a:r>
              <a:rPr b="1" lang="en" sz="1600">
                <a:solidFill>
                  <a:schemeClr val="dk1"/>
                </a:solidFill>
              </a:rPr>
              <a:t>Our future plan is to do the following:</a:t>
            </a:r>
            <a:endParaRPr b="1" sz="1600">
              <a:solidFill>
                <a:schemeClr val="dk1"/>
              </a:solidFill>
            </a:endParaRPr>
          </a:p>
          <a:p>
            <a:pPr indent="-330200" lvl="1" marL="914400" rtl="0" algn="l">
              <a:spcBef>
                <a:spcPts val="0"/>
              </a:spcBef>
              <a:spcAft>
                <a:spcPts val="0"/>
              </a:spcAft>
              <a:buClr>
                <a:schemeClr val="dk1"/>
              </a:buClr>
              <a:buSzPts val="1600"/>
              <a:buAutoNum type="alphaLcParenR"/>
            </a:pPr>
            <a:r>
              <a:rPr b="1" lang="en" sz="1600">
                <a:solidFill>
                  <a:schemeClr val="dk1"/>
                </a:solidFill>
              </a:rPr>
              <a:t>Make the robot ready for taking live signals. (That’s where it will be practically usable)</a:t>
            </a:r>
            <a:endParaRPr b="1" sz="1600">
              <a:solidFill>
                <a:schemeClr val="dk1"/>
              </a:solidFill>
            </a:endParaRPr>
          </a:p>
          <a:p>
            <a:pPr indent="-330200" lvl="1" marL="914400" rtl="0" algn="l">
              <a:spcBef>
                <a:spcPts val="0"/>
              </a:spcBef>
              <a:spcAft>
                <a:spcPts val="0"/>
              </a:spcAft>
              <a:buClr>
                <a:schemeClr val="dk1"/>
              </a:buClr>
              <a:buSzPts val="1600"/>
              <a:buAutoNum type="alphaLcParenR"/>
            </a:pPr>
            <a:r>
              <a:rPr b="1" lang="en" sz="1600">
                <a:solidFill>
                  <a:schemeClr val="dk1"/>
                </a:solidFill>
              </a:rPr>
              <a:t>Give audio visual feedback from the environment of the robot to the controller, thus giving a real life experience</a:t>
            </a:r>
            <a:endParaRPr b="1" sz="1600">
              <a:solidFill>
                <a:schemeClr val="dk1"/>
              </a:solidFill>
            </a:endParaRPr>
          </a:p>
          <a:p>
            <a:pPr indent="-330200" lvl="1" marL="914400" rtl="0" algn="l">
              <a:spcBef>
                <a:spcPts val="0"/>
              </a:spcBef>
              <a:spcAft>
                <a:spcPts val="0"/>
              </a:spcAft>
              <a:buClr>
                <a:schemeClr val="dk1"/>
              </a:buClr>
              <a:buSzPts val="1600"/>
              <a:buAutoNum type="alphaLcParenR"/>
            </a:pPr>
            <a:r>
              <a:rPr b="1" lang="en" sz="1600">
                <a:solidFill>
                  <a:schemeClr val="dk1"/>
                </a:solidFill>
              </a:rPr>
              <a:t>Introduce legs instead of wheels, and make the robot boy closer to that of a human</a:t>
            </a:r>
            <a:endParaRPr b="1" sz="1600">
              <a:solidFill>
                <a:schemeClr val="dk1"/>
              </a:solidFill>
            </a:endParaRPr>
          </a:p>
          <a:p>
            <a:pPr indent="-330200" lvl="1" marL="914400" rtl="0" algn="l">
              <a:spcBef>
                <a:spcPts val="0"/>
              </a:spcBef>
              <a:spcAft>
                <a:spcPts val="0"/>
              </a:spcAft>
              <a:buClr>
                <a:schemeClr val="dk1"/>
              </a:buClr>
              <a:buSzPts val="1600"/>
              <a:buAutoNum type="alphaLcParenR"/>
            </a:pPr>
            <a:r>
              <a:rPr b="1" lang="en" sz="1600">
                <a:solidFill>
                  <a:schemeClr val="dk1"/>
                </a:solidFill>
              </a:rPr>
              <a:t>Train with many more datasets so as to prepare the robot to do any practical task.</a:t>
            </a:r>
            <a:endParaRPr b="1" sz="1600">
              <a:solidFill>
                <a:schemeClr val="dk1"/>
              </a:solidFill>
            </a:endParaRPr>
          </a:p>
          <a:p>
            <a:pPr indent="-330200" lvl="1" marL="914400" rtl="0" algn="l">
              <a:spcBef>
                <a:spcPts val="0"/>
              </a:spcBef>
              <a:spcAft>
                <a:spcPts val="0"/>
              </a:spcAft>
              <a:buClr>
                <a:schemeClr val="dk1"/>
              </a:buClr>
              <a:buSzPts val="1600"/>
              <a:buAutoNum type="alphaLcParenR"/>
            </a:pPr>
            <a:r>
              <a:rPr b="1" lang="en" sz="1600">
                <a:solidFill>
                  <a:schemeClr val="dk1"/>
                </a:solidFill>
              </a:rPr>
              <a:t>Make the robot physically (This will be a Eureka </a:t>
            </a:r>
            <a:r>
              <a:rPr b="1" lang="en" sz="1600">
                <a:solidFill>
                  <a:schemeClr val="dk1"/>
                </a:solidFill>
              </a:rPr>
              <a:t>achievement</a:t>
            </a:r>
            <a:r>
              <a:rPr b="1" lang="en" sz="1600">
                <a:solidFill>
                  <a:schemeClr val="dk1"/>
                </a:solidFill>
              </a:rPr>
              <a:t>)</a:t>
            </a:r>
            <a:endParaRPr b="1" sz="1600">
              <a:solidFill>
                <a:schemeClr val="dk1"/>
              </a:solidFill>
            </a:endParaRPr>
          </a:p>
          <a:p>
            <a:pPr indent="-330200" lvl="1" marL="914400" rtl="0" algn="l">
              <a:spcBef>
                <a:spcPts val="0"/>
              </a:spcBef>
              <a:spcAft>
                <a:spcPts val="0"/>
              </a:spcAft>
              <a:buClr>
                <a:schemeClr val="dk1"/>
              </a:buClr>
              <a:buSzPts val="1600"/>
              <a:buAutoNum type="alphaLcParenR"/>
            </a:pPr>
            <a:r>
              <a:rPr b="1" lang="en" sz="1600">
                <a:solidFill>
                  <a:schemeClr val="dk1"/>
                </a:solidFill>
              </a:rPr>
              <a:t>Put the robot in the market and commercialize the product  </a:t>
            </a:r>
            <a:endParaRPr b="1"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Idea behind the project</a:t>
            </a:r>
            <a:endParaRPr b="1"/>
          </a:p>
        </p:txBody>
      </p:sp>
      <p:sp>
        <p:nvSpPr>
          <p:cNvPr id="61" name="Google Shape;61;p14"/>
          <p:cNvSpPr txBox="1"/>
          <p:nvPr>
            <p:ph idx="1" type="body"/>
          </p:nvPr>
        </p:nvSpPr>
        <p:spPr>
          <a:xfrm>
            <a:off x="311700" y="1358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We control our body parts via signals generated by the brain. The signals are generated and transmitted to the body via nerves. In few cases however, this connection is weakened or broken, causing paralysis. But, the brain may still be generating signals. We aim to help such people by giving these signals to a robot and operating it merely by thoughts. It also can be used(</a:t>
            </a:r>
            <a:r>
              <a:rPr b="1" lang="en">
                <a:solidFill>
                  <a:schemeClr val="dk1"/>
                </a:solidFill>
              </a:rPr>
              <a:t>with modifications</a:t>
            </a:r>
            <a:r>
              <a:rPr b="1" lang="en">
                <a:solidFill>
                  <a:schemeClr val="dk1"/>
                </a:solidFill>
              </a:rPr>
              <a:t>) in places where a human can’t go. </a:t>
            </a:r>
            <a:endParaRPr b="1">
              <a:solidFill>
                <a:schemeClr val="dk1"/>
              </a:solidFill>
            </a:endParaRPr>
          </a:p>
          <a:p>
            <a:pPr indent="0" lvl="0" marL="0" rtl="0" algn="l">
              <a:spcBef>
                <a:spcPts val="1600"/>
              </a:spcBef>
              <a:spcAft>
                <a:spcPts val="1600"/>
              </a:spcAft>
              <a:buNone/>
            </a:pPr>
            <a:r>
              <a:rPr b="1" lang="en">
                <a:solidFill>
                  <a:schemeClr val="dk1"/>
                </a:solidFill>
              </a:rPr>
              <a:t>We present here the first stage of such a project.</a:t>
            </a:r>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813288" y="0"/>
            <a:ext cx="7517421"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98550" y="204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Project Details </a:t>
            </a:r>
            <a:endParaRPr b="1" sz="3100"/>
          </a:p>
        </p:txBody>
      </p:sp>
      <p:sp>
        <p:nvSpPr>
          <p:cNvPr id="72" name="Google Shape;72;p16"/>
          <p:cNvSpPr txBox="1"/>
          <p:nvPr/>
        </p:nvSpPr>
        <p:spPr>
          <a:xfrm>
            <a:off x="450050" y="1232300"/>
            <a:ext cx="83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999999"/>
              </a:solidFill>
            </a:endParaRPr>
          </a:p>
        </p:txBody>
      </p:sp>
      <p:sp>
        <p:nvSpPr>
          <p:cNvPr id="73" name="Google Shape;73;p16"/>
          <p:cNvSpPr txBox="1"/>
          <p:nvPr/>
        </p:nvSpPr>
        <p:spPr>
          <a:xfrm>
            <a:off x="136575" y="1041575"/>
            <a:ext cx="8520600" cy="2816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b="1" lang="en" sz="1800">
                <a:solidFill>
                  <a:schemeClr val="dk1"/>
                </a:solidFill>
              </a:rPr>
              <a:t>Deep study about brain Computer interfacing and EEG</a:t>
            </a:r>
            <a:endParaRPr b="1" sz="1800">
              <a:solidFill>
                <a:schemeClr val="dk1"/>
              </a:solidFill>
            </a:endParaRPr>
          </a:p>
          <a:p>
            <a:pPr indent="0" lvl="0" marL="457200" rtl="0" algn="l">
              <a:spcBef>
                <a:spcPts val="0"/>
              </a:spcBef>
              <a:spcAft>
                <a:spcPts val="0"/>
              </a:spcAft>
              <a:buNone/>
            </a:pPr>
            <a:r>
              <a:t/>
            </a:r>
            <a:endParaRPr b="1" sz="20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Searching for data set  and Learning softwares</a:t>
            </a:r>
            <a:endParaRPr b="1" sz="1900">
              <a:solidFill>
                <a:schemeClr val="dk1"/>
              </a:solidFill>
            </a:endParaRPr>
          </a:p>
          <a:p>
            <a:pPr indent="0" lvl="0" marL="457200" rtl="0" algn="l">
              <a:spcBef>
                <a:spcPts val="0"/>
              </a:spcBef>
              <a:spcAft>
                <a:spcPts val="0"/>
              </a:spcAft>
              <a:buNone/>
            </a:pPr>
            <a:r>
              <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Simultaneous Model training and ROS work by 2 parts of the team.</a:t>
            </a:r>
            <a:endParaRPr b="1" sz="1900">
              <a:solidFill>
                <a:schemeClr val="dk1"/>
              </a:solidFill>
            </a:endParaRPr>
          </a:p>
          <a:p>
            <a:pPr indent="0" lvl="0" marL="457200" rtl="0" algn="l">
              <a:spcBef>
                <a:spcPts val="0"/>
              </a:spcBef>
              <a:spcAft>
                <a:spcPts val="0"/>
              </a:spcAft>
              <a:buNone/>
            </a:pPr>
            <a:r>
              <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Testing of code, Trying on live data, Collaboration</a:t>
            </a:r>
            <a:endParaRPr b="1" sz="2000">
              <a:solidFill>
                <a:schemeClr val="dk1"/>
              </a:solidFill>
            </a:endParaRPr>
          </a:p>
          <a:p>
            <a:pPr indent="0" lvl="0" marL="457200" rtl="0" algn="l">
              <a:spcBef>
                <a:spcPts val="0"/>
              </a:spcBef>
              <a:spcAft>
                <a:spcPts val="0"/>
              </a:spcAft>
              <a:buNone/>
            </a:pPr>
            <a:r>
              <a:t/>
            </a:r>
            <a:endParaRPr b="1"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Current status of robot </a:t>
            </a:r>
            <a:endParaRPr b="1"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86075" y="161125"/>
            <a:ext cx="8520600" cy="414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AutoNum type="arabicParenR"/>
            </a:pPr>
            <a:r>
              <a:rPr b="1" lang="en" sz="1900">
                <a:solidFill>
                  <a:schemeClr val="dk1"/>
                </a:solidFill>
              </a:rPr>
              <a:t>Dataset details</a:t>
            </a:r>
            <a:endParaRPr b="1" sz="19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rgbClr val="00FFFF"/>
                </a:solidFill>
              </a:rPr>
              <a:t>Source :</a:t>
            </a:r>
            <a:r>
              <a:rPr b="1" lang="en" sz="1500">
                <a:solidFill>
                  <a:schemeClr val="accent6"/>
                </a:solidFill>
              </a:rPr>
              <a:t> </a:t>
            </a:r>
            <a:r>
              <a:rPr b="1" lang="en" sz="1500">
                <a:solidFill>
                  <a:schemeClr val="dk1"/>
                </a:solidFill>
              </a:rPr>
              <a:t>Kaggle</a:t>
            </a:r>
            <a:endParaRPr b="1" sz="15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rgbClr val="00FFFF"/>
                </a:solidFill>
              </a:rPr>
              <a:t>Description : </a:t>
            </a:r>
            <a:r>
              <a:rPr b="1" lang="en" sz="1500">
                <a:solidFill>
                  <a:schemeClr val="dk1"/>
                </a:solidFill>
              </a:rPr>
              <a:t>This data contains EEG recordings of subjects performing grasp-and-lift (GAL) trials. It contains a raw dataset and corresponding results.</a:t>
            </a:r>
            <a:endParaRPr b="1" sz="1600">
              <a:solidFill>
                <a:schemeClr val="dk1"/>
              </a:solidFill>
            </a:endParaRPr>
          </a:p>
          <a:p>
            <a:pPr indent="-330200" lvl="0" marL="457200" rtl="0" algn="l">
              <a:lnSpc>
                <a:spcPct val="115000"/>
              </a:lnSpc>
              <a:spcBef>
                <a:spcPts val="0"/>
              </a:spcBef>
              <a:spcAft>
                <a:spcPts val="0"/>
              </a:spcAft>
              <a:buClr>
                <a:schemeClr val="dk1"/>
              </a:buClr>
              <a:buSzPts val="1600"/>
              <a:buAutoNum type="arabicParenR"/>
            </a:pPr>
            <a:r>
              <a:rPr b="1" lang="en" sz="1900">
                <a:solidFill>
                  <a:schemeClr val="dk1"/>
                </a:solidFill>
              </a:rPr>
              <a:t>Training details</a:t>
            </a:r>
            <a:r>
              <a:rPr b="1" lang="en" sz="2000">
                <a:solidFill>
                  <a:schemeClr val="dk1"/>
                </a:solidFill>
              </a:rPr>
              <a:t>:</a:t>
            </a:r>
            <a:endParaRPr b="1" sz="20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rgbClr val="00FFFF"/>
                </a:solidFill>
              </a:rPr>
              <a:t>Model used :</a:t>
            </a:r>
            <a:r>
              <a:rPr b="1" lang="en" sz="1500">
                <a:solidFill>
                  <a:schemeClr val="dk1"/>
                </a:solidFill>
              </a:rPr>
              <a:t> CNN</a:t>
            </a:r>
            <a:endParaRPr b="1" sz="15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rgbClr val="00FFFF"/>
                </a:solidFill>
              </a:rPr>
              <a:t>Framework used :</a:t>
            </a:r>
            <a:r>
              <a:rPr b="1" lang="en" sz="1500">
                <a:solidFill>
                  <a:schemeClr val="dk1"/>
                </a:solidFill>
              </a:rPr>
              <a:t> Pytorch</a:t>
            </a:r>
            <a:endParaRPr b="1" sz="2000">
              <a:solidFill>
                <a:schemeClr val="dk1"/>
              </a:solidFill>
            </a:endParaRPr>
          </a:p>
          <a:p>
            <a:pPr indent="-349250" lvl="0" marL="457200" rtl="0" algn="l">
              <a:lnSpc>
                <a:spcPct val="115000"/>
              </a:lnSpc>
              <a:spcBef>
                <a:spcPts val="0"/>
              </a:spcBef>
              <a:spcAft>
                <a:spcPts val="0"/>
              </a:spcAft>
              <a:buClr>
                <a:schemeClr val="dk1"/>
              </a:buClr>
              <a:buSzPts val="1900"/>
              <a:buAutoNum type="arabicParenR"/>
            </a:pPr>
            <a:r>
              <a:rPr b="1" lang="en" sz="1900">
                <a:solidFill>
                  <a:schemeClr val="dk1"/>
                </a:solidFill>
              </a:rPr>
              <a:t>ROS Detailing</a:t>
            </a:r>
            <a:endParaRPr b="1" sz="19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chemeClr val="dk1"/>
                </a:solidFill>
              </a:rPr>
              <a:t>UBUNTU 16.04 on VirtualBox</a:t>
            </a:r>
            <a:endParaRPr b="1" sz="15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rgbClr val="00FFFF"/>
                </a:solidFill>
              </a:rPr>
              <a:t>ROS version : </a:t>
            </a:r>
            <a:r>
              <a:rPr b="1" lang="en" sz="1500">
                <a:solidFill>
                  <a:schemeClr val="dk1"/>
                </a:solidFill>
              </a:rPr>
              <a:t>Kinetic Kame</a:t>
            </a:r>
            <a:endParaRPr b="1" sz="2000">
              <a:solidFill>
                <a:schemeClr val="dk1"/>
              </a:solidFill>
            </a:endParaRPr>
          </a:p>
          <a:p>
            <a:pPr indent="-323850" lvl="0" marL="457200" rtl="0" algn="l">
              <a:lnSpc>
                <a:spcPct val="115000"/>
              </a:lnSpc>
              <a:spcBef>
                <a:spcPts val="0"/>
              </a:spcBef>
              <a:spcAft>
                <a:spcPts val="0"/>
              </a:spcAft>
              <a:buClr>
                <a:schemeClr val="dk1"/>
              </a:buClr>
              <a:buSzPts val="1500"/>
              <a:buAutoNum type="arabicParenR"/>
            </a:pPr>
            <a:r>
              <a:rPr b="1" lang="en" sz="1900">
                <a:solidFill>
                  <a:schemeClr val="dk1"/>
                </a:solidFill>
              </a:rPr>
              <a:t>Turtlebot and Open Manipulator Details</a:t>
            </a:r>
            <a:endParaRPr b="1" sz="19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rgbClr val="00FFFF"/>
                </a:solidFill>
              </a:rPr>
              <a:t>Version used for SLAM and navigation  : </a:t>
            </a:r>
            <a:r>
              <a:rPr b="1" lang="en" sz="1500">
                <a:solidFill>
                  <a:schemeClr val="dk1"/>
                </a:solidFill>
              </a:rPr>
              <a:t>Turtlebot3 Waffle</a:t>
            </a:r>
            <a:endParaRPr b="1" sz="15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rgbClr val="00FFFF"/>
                </a:solidFill>
              </a:rPr>
              <a:t>Open Manipulator used :</a:t>
            </a:r>
            <a:r>
              <a:rPr b="1" lang="en" sz="1500">
                <a:solidFill>
                  <a:schemeClr val="dk1"/>
                </a:solidFill>
              </a:rPr>
              <a:t> Open manipulator-X and Open manipulator with TB3</a:t>
            </a:r>
            <a:endParaRPr b="1" sz="1500">
              <a:solidFill>
                <a:schemeClr val="dk1"/>
              </a:solidFill>
            </a:endParaRPr>
          </a:p>
          <a:p>
            <a:pPr indent="-323850" lvl="0" marL="457200" rtl="0" algn="l">
              <a:lnSpc>
                <a:spcPct val="115000"/>
              </a:lnSpc>
              <a:spcBef>
                <a:spcPts val="0"/>
              </a:spcBef>
              <a:spcAft>
                <a:spcPts val="0"/>
              </a:spcAft>
              <a:buClr>
                <a:schemeClr val="dk1"/>
              </a:buClr>
              <a:buSzPts val="1500"/>
              <a:buAutoNum type="arabicParenR"/>
            </a:pPr>
            <a:r>
              <a:rPr b="1" lang="en" sz="1900">
                <a:solidFill>
                  <a:schemeClr val="dk1"/>
                </a:solidFill>
              </a:rPr>
              <a:t>ROS Code for hand robot motion</a:t>
            </a:r>
            <a:endParaRPr b="1" sz="19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chemeClr val="dk1"/>
                </a:solidFill>
              </a:rPr>
              <a:t>Used om_service_call_examples from github</a:t>
            </a:r>
            <a:endParaRPr b="1" sz="1500">
              <a:solidFill>
                <a:schemeClr val="dk1"/>
              </a:solidFill>
            </a:endParaRPr>
          </a:p>
          <a:p>
            <a:pPr indent="-323850" lvl="1" marL="914400" rtl="0" algn="l">
              <a:lnSpc>
                <a:spcPct val="115000"/>
              </a:lnSpc>
              <a:spcBef>
                <a:spcPts val="0"/>
              </a:spcBef>
              <a:spcAft>
                <a:spcPts val="0"/>
              </a:spcAft>
              <a:buClr>
                <a:schemeClr val="dk1"/>
              </a:buClr>
              <a:buSzPts val="1500"/>
              <a:buAutoNum type="alphaLcParenR"/>
            </a:pPr>
            <a:r>
              <a:rPr b="1" lang="en" sz="1500">
                <a:solidFill>
                  <a:schemeClr val="dk1"/>
                </a:solidFill>
              </a:rPr>
              <a:t>Om_moveit_examples for motion</a:t>
            </a:r>
            <a:endParaRPr b="1" sz="1500">
              <a:solidFill>
                <a:schemeClr val="dk1"/>
              </a:solidFill>
            </a:endParaRPr>
          </a:p>
          <a:p>
            <a:pPr indent="0" lvl="0" marL="0" rtl="0" algn="l">
              <a:lnSpc>
                <a:spcPct val="100000"/>
              </a:lnSpc>
              <a:spcBef>
                <a:spcPts val="0"/>
              </a:spcBef>
              <a:spcAft>
                <a:spcPts val="0"/>
              </a:spcAft>
              <a:buNone/>
            </a:pPr>
            <a:r>
              <a:t/>
            </a:r>
            <a:endParaRPr b="1" sz="2000">
              <a:solidFill>
                <a:schemeClr val="dk1"/>
              </a:solidFill>
            </a:endParaRPr>
          </a:p>
          <a:p>
            <a:pPr indent="0" lvl="0" marL="914400" rtl="0" algn="l">
              <a:lnSpc>
                <a:spcPct val="100000"/>
              </a:lnSpc>
              <a:spcBef>
                <a:spcPts val="0"/>
              </a:spcBef>
              <a:spcAft>
                <a:spcPts val="0"/>
              </a:spcAft>
              <a:buNone/>
            </a:pPr>
            <a:r>
              <a:t/>
            </a:r>
            <a:endParaRPr b="1" sz="2000">
              <a:solidFill>
                <a:schemeClr val="dk1"/>
              </a:solidFill>
            </a:endParaRPr>
          </a:p>
          <a:p>
            <a:pPr indent="0" lvl="0" marL="0" rtl="0" algn="l">
              <a:spcBef>
                <a:spcPts val="0"/>
              </a:spcBef>
              <a:spcAft>
                <a:spcPts val="1600"/>
              </a:spcAft>
              <a:buNone/>
            </a:pPr>
            <a:r>
              <a:t/>
            </a:r>
            <a:endParaRPr b="1"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Results (Images/Videos)</a:t>
            </a:r>
            <a:endParaRPr>
              <a:solidFill>
                <a:schemeClr val="lt1"/>
              </a:solidFill>
            </a:endParaRPr>
          </a:p>
        </p:txBody>
      </p:sp>
      <p:sp>
        <p:nvSpPr>
          <p:cNvPr id="84" name="Google Shape;84;p18"/>
          <p:cNvSpPr txBox="1"/>
          <p:nvPr>
            <p:ph idx="1" type="body"/>
          </p:nvPr>
        </p:nvSpPr>
        <p:spPr>
          <a:xfrm>
            <a:off x="480300" y="1152475"/>
            <a:ext cx="835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85" name="Google Shape;85;p18"/>
          <p:cNvGraphicFramePr/>
          <p:nvPr/>
        </p:nvGraphicFramePr>
        <p:xfrm>
          <a:off x="480300" y="1152475"/>
          <a:ext cx="3000000" cy="3000000"/>
        </p:xfrm>
        <a:graphic>
          <a:graphicData uri="http://schemas.openxmlformats.org/drawingml/2006/table">
            <a:tbl>
              <a:tblPr>
                <a:noFill/>
                <a:tableStyleId>{3B1D5836-DFE3-4424-96E4-1DEF3E096952}</a:tableStyleId>
              </a:tblPr>
              <a:tblGrid>
                <a:gridCol w="1421800"/>
                <a:gridCol w="2210350"/>
              </a:tblGrid>
              <a:tr h="34164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86" name="Google Shape;86;p18"/>
          <p:cNvPicPr preferRelativeResize="0"/>
          <p:nvPr/>
        </p:nvPicPr>
        <p:blipFill>
          <a:blip r:embed="rId3">
            <a:alphaModFix/>
          </a:blip>
          <a:stretch>
            <a:fillRect/>
          </a:stretch>
        </p:blipFill>
        <p:spPr>
          <a:xfrm>
            <a:off x="480288" y="1152475"/>
            <a:ext cx="3560249" cy="3416400"/>
          </a:xfrm>
          <a:prstGeom prst="rect">
            <a:avLst/>
          </a:prstGeom>
          <a:noFill/>
          <a:ln>
            <a:noFill/>
          </a:ln>
        </p:spPr>
      </p:pic>
      <p:pic>
        <p:nvPicPr>
          <p:cNvPr id="87" name="Google Shape;87;p18" title="WhatsApp Video 2021-07-21 at 10.30.32 AM.mp4">
            <a:hlinkClick r:id="rId4"/>
          </p:cNvPr>
          <p:cNvPicPr preferRelativeResize="0"/>
          <p:nvPr/>
        </p:nvPicPr>
        <p:blipFill>
          <a:blip r:embed="rId5">
            <a:alphaModFix/>
          </a:blip>
          <a:stretch>
            <a:fillRect/>
          </a:stretch>
        </p:blipFill>
        <p:spPr>
          <a:xfrm>
            <a:off x="4260300" y="1146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98525" y="465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Skills learnt</a:t>
            </a:r>
            <a:endParaRPr b="1"/>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Python, MATLAB</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Basics of machine learning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Deep learning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Configuring Ubuntu environment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ROS and Turtlebot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Open Manipulator Simulation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Combining the deep learning model and working of hand robot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Team work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Time management &amp; Planning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Researching and contacting with seniors/experts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457200" rtl="0" algn="l">
              <a:spcBef>
                <a:spcPts val="0"/>
              </a:spcBef>
              <a:spcAft>
                <a:spcPts val="16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Challenges faced</a:t>
            </a:r>
            <a:endParaRPr sz="3000"/>
          </a:p>
        </p:txBody>
      </p:sp>
      <p:sp>
        <p:nvSpPr>
          <p:cNvPr id="99" name="Google Shape;99;p20"/>
          <p:cNvSpPr txBox="1"/>
          <p:nvPr>
            <p:ph idx="1" type="body"/>
          </p:nvPr>
        </p:nvSpPr>
        <p:spPr>
          <a:xfrm>
            <a:off x="311700" y="1265625"/>
            <a:ext cx="8520600" cy="3416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b="1" lang="en" sz="1700">
                <a:solidFill>
                  <a:schemeClr val="dk1"/>
                </a:solidFill>
              </a:rPr>
              <a:t>Collecting relevant datasets of EEG</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Selecting the BCI (EEG/MEG)</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Exact mapping to the electrode to</a:t>
            </a:r>
            <a:r>
              <a:rPr b="1" lang="en" sz="1500">
                <a:solidFill>
                  <a:schemeClr val="dk1"/>
                </a:solidFill>
              </a:rPr>
              <a:t> </a:t>
            </a:r>
            <a:r>
              <a:rPr b="1" lang="en" sz="1700">
                <a:solidFill>
                  <a:schemeClr val="dk1"/>
                </a:solidFill>
              </a:rPr>
              <a:t>site</a:t>
            </a:r>
            <a:endParaRPr b="1" sz="15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Training the neural network model on large size of data (frequent RAM crashes)</a:t>
            </a:r>
            <a:endParaRPr b="1" sz="24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Tried developing a model which can work on Live data but due to time constraint we were unable to perform the experiment </a:t>
            </a:r>
            <a:endParaRPr b="1" sz="17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 sz="1700">
                <a:solidFill>
                  <a:schemeClr val="dk1"/>
                </a:solidFill>
              </a:rPr>
              <a:t>Tried for moving open manipulator but fail</a:t>
            </a:r>
            <a:r>
              <a:rPr b="1" lang="en">
                <a:solidFill>
                  <a:schemeClr val="dk1"/>
                </a:solidFill>
              </a:rPr>
              <a:t>ed </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b="1" lang="en">
                <a:solidFill>
                  <a:schemeClr val="dk1"/>
                </a:solidFill>
              </a:rPr>
              <a:t>Used Ubuntu 20.4 instead Ubuntu 16.04</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b="1" lang="en" sz="1700">
                <a:solidFill>
                  <a:schemeClr val="dk1"/>
                </a:solidFill>
              </a:rPr>
              <a:t>Frequency for Turtle bot and PyTorch were different.</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1054900"/>
            <a:ext cx="8520600" cy="32670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700">
                <a:solidFill>
                  <a:schemeClr val="dk1"/>
                </a:solidFill>
              </a:rPr>
              <a:t>There may be a device with lesser channels during presentation.(challenge for live data)	</a:t>
            </a:r>
            <a:endParaRPr b="1" sz="1700">
              <a:solidFill>
                <a:schemeClr val="dk1"/>
              </a:solidFill>
            </a:endParaRPr>
          </a:p>
          <a:p>
            <a:pPr indent="-336550" lvl="0" marL="457200" rtl="0" algn="l">
              <a:lnSpc>
                <a:spcPct val="150000"/>
              </a:lnSpc>
              <a:spcBef>
                <a:spcPts val="0"/>
              </a:spcBef>
              <a:spcAft>
                <a:spcPts val="0"/>
              </a:spcAft>
              <a:buClr>
                <a:schemeClr val="dk1"/>
              </a:buClr>
              <a:buSzPts val="1700"/>
              <a:buChar char="●"/>
            </a:pPr>
            <a:r>
              <a:rPr b="1" lang="en" sz="1700">
                <a:solidFill>
                  <a:schemeClr val="dk1"/>
                </a:solidFill>
              </a:rPr>
              <a:t>We didn’t get the accuracy we were expecting for the output. Hence we tried to do 7 class classification instead of 6 and softmax instead of Sigmoid but didn’t get much difference.</a:t>
            </a:r>
            <a:endParaRPr b="1" sz="1700">
              <a:solidFill>
                <a:schemeClr val="dk1"/>
              </a:solidFill>
            </a:endParaRPr>
          </a:p>
          <a:p>
            <a:pPr indent="0" lvl="0" marL="457200" rtl="0" algn="l">
              <a:spcBef>
                <a:spcPts val="1600"/>
              </a:spcBef>
              <a:spcAft>
                <a:spcPts val="1600"/>
              </a:spcAft>
              <a:buNone/>
            </a:pPr>
            <a:r>
              <a:t/>
            </a:r>
            <a:endParaRPr sz="1900"/>
          </a:p>
        </p:txBody>
      </p:sp>
      <p:sp>
        <p:nvSpPr>
          <p:cNvPr id="105" name="Google Shape;105;p21"/>
          <p:cNvSpPr txBox="1"/>
          <p:nvPr>
            <p:ph type="title"/>
          </p:nvPr>
        </p:nvSpPr>
        <p:spPr>
          <a:xfrm>
            <a:off x="311700" y="48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Challenges faced</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FFFFFF"/>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