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71" r:id="rId2"/>
    <p:sldId id="256" r:id="rId3"/>
    <p:sldId id="272" r:id="rId4"/>
    <p:sldId id="257" r:id="rId5"/>
    <p:sldId id="258" r:id="rId6"/>
    <p:sldId id="260" r:id="rId7"/>
    <p:sldId id="261" r:id="rId8"/>
    <p:sldId id="262" r:id="rId9"/>
    <p:sldId id="264" r:id="rId10"/>
    <p:sldId id="269" r:id="rId11"/>
    <p:sldId id="279" r:id="rId12"/>
    <p:sldId id="267" r:id="rId13"/>
    <p:sldId id="270" r:id="rId14"/>
    <p:sldId id="273" r:id="rId15"/>
    <p:sldId id="274" r:id="rId16"/>
    <p:sldId id="275" r:id="rId17"/>
    <p:sldId id="276" r:id="rId18"/>
    <p:sldId id="278" r:id="rId19"/>
    <p:sldId id="265" r:id="rId20"/>
    <p:sldId id="26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0" autoAdjust="0"/>
    <p:restoredTop sz="94660"/>
  </p:normalViewPr>
  <p:slideViewPr>
    <p:cSldViewPr>
      <p:cViewPr varScale="1">
        <p:scale>
          <a:sx n="65" d="100"/>
          <a:sy n="65" d="100"/>
        </p:scale>
        <p:origin x="-1340"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F22859-AF9C-4DB7-B4C6-57910D1A99D1}"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22859-AF9C-4DB7-B4C6-57910D1A99D1}"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22859-AF9C-4DB7-B4C6-57910D1A99D1}"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22859-AF9C-4DB7-B4C6-57910D1A99D1}"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F22859-AF9C-4DB7-B4C6-57910D1A99D1}"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F22859-AF9C-4DB7-B4C6-57910D1A99D1}"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F22859-AF9C-4DB7-B4C6-57910D1A99D1}" type="datetimeFigureOut">
              <a:rPr lang="en-US" smtClean="0"/>
              <a:pPr/>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F22859-AF9C-4DB7-B4C6-57910D1A99D1}" type="datetimeFigureOut">
              <a:rPr lang="en-US" smtClean="0"/>
              <a:pPr/>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22859-AF9C-4DB7-B4C6-57910D1A99D1}" type="datetimeFigureOut">
              <a:rPr lang="en-US" smtClean="0"/>
              <a:pPr/>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22859-AF9C-4DB7-B4C6-57910D1A99D1}"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22859-AF9C-4DB7-B4C6-57910D1A99D1}"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EA84D-B67B-4D38-8421-E287A2A77E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22859-AF9C-4DB7-B4C6-57910D1A99D1}" type="datetimeFigureOut">
              <a:rPr lang="en-US" smtClean="0"/>
              <a:pPr/>
              <a:t>4/5/2021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EA84D-B67B-4D38-8421-E287A2A77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in/"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97401"/>
            <a:ext cx="4572000" cy="6001643"/>
          </a:xfrm>
          <a:prstGeom prst="rect">
            <a:avLst/>
          </a:prstGeom>
        </p:spPr>
        <p:txBody>
          <a:bodyPr>
            <a:spAutoFit/>
          </a:bodyPr>
          <a:lstStyle/>
          <a:p>
            <a:pPr algn="ctr"/>
            <a:r>
              <a:rPr lang="en-IN" sz="1600" b="1" dirty="0" smtClean="0">
                <a:solidFill>
                  <a:srgbClr val="7030A0"/>
                </a:solidFill>
                <a:latin typeface="Times New Roman" pitchFamily="18" charset="0"/>
                <a:cs typeface="Times New Roman" pitchFamily="18" charset="0"/>
              </a:rPr>
              <a:t>A </a:t>
            </a:r>
            <a:r>
              <a:rPr lang="en-US" sz="1600" dirty="0" smtClean="0">
                <a:solidFill>
                  <a:srgbClr val="7030A0"/>
                </a:solidFill>
                <a:latin typeface="Times New Roman" pitchFamily="18" charset="0"/>
                <a:cs typeface="Times New Roman" pitchFamily="18" charset="0"/>
              </a:rPr>
              <a:t/>
            </a:r>
            <a:br>
              <a:rPr lang="en-US" sz="1600" dirty="0" smtClean="0">
                <a:solidFill>
                  <a:srgbClr val="7030A0"/>
                </a:solidFill>
                <a:latin typeface="Times New Roman" pitchFamily="18" charset="0"/>
                <a:cs typeface="Times New Roman" pitchFamily="18" charset="0"/>
              </a:rPr>
            </a:br>
            <a:r>
              <a:rPr lang="en-IN" sz="1600" b="1" dirty="0" smtClean="0">
                <a:solidFill>
                  <a:srgbClr val="7030A0"/>
                </a:solidFill>
                <a:latin typeface="Times New Roman" pitchFamily="18" charset="0"/>
                <a:cs typeface="Times New Roman" pitchFamily="18" charset="0"/>
              </a:rPr>
              <a:t>MINI PROJECT PRESENTATION</a:t>
            </a:r>
            <a:r>
              <a:rPr lang="en-US" sz="1600" dirty="0" smtClean="0">
                <a:solidFill>
                  <a:srgbClr val="7030A0"/>
                </a:solidFill>
                <a:latin typeface="Times New Roman" pitchFamily="18" charset="0"/>
                <a:cs typeface="Times New Roman" pitchFamily="18" charset="0"/>
              </a:rPr>
              <a:t/>
            </a:r>
            <a:br>
              <a:rPr lang="en-US" sz="1600" dirty="0" smtClean="0">
                <a:solidFill>
                  <a:srgbClr val="7030A0"/>
                </a:solidFill>
                <a:latin typeface="Times New Roman" pitchFamily="18" charset="0"/>
                <a:cs typeface="Times New Roman" pitchFamily="18" charset="0"/>
              </a:rPr>
            </a:br>
            <a:r>
              <a:rPr lang="en-IN" sz="1600" b="1" dirty="0" smtClean="0">
                <a:solidFill>
                  <a:srgbClr val="7030A0"/>
                </a:solidFill>
                <a:latin typeface="Times New Roman" pitchFamily="18" charset="0"/>
                <a:cs typeface="Times New Roman" pitchFamily="18" charset="0"/>
              </a:rPr>
              <a:t>ON</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smtClean="0">
                <a:solidFill>
                  <a:schemeClr val="accent3">
                    <a:lumMod val="50000"/>
                  </a:schemeClr>
                </a:solidFill>
                <a:latin typeface="Times New Roman" pitchFamily="18" charset="0"/>
                <a:cs typeface="Times New Roman" pitchFamily="18" charset="0"/>
              </a:rPr>
              <a:t>“Library Management System”</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smtClean="0">
                <a:latin typeface="Times New Roman" pitchFamily="18" charset="0"/>
                <a:cs typeface="Times New Roman" pitchFamily="18" charset="0"/>
              </a:rPr>
              <a:t>Submitted By</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smtClean="0">
                <a:latin typeface="Times New Roman" pitchFamily="18" charset="0"/>
                <a:cs typeface="Times New Roman" pitchFamily="18" charset="0"/>
              </a:rPr>
              <a:t>Name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smtClean="0">
                <a:latin typeface="Times New Roman" pitchFamily="18" charset="0"/>
                <a:cs typeface="Times New Roman" pitchFamily="18" charset="0"/>
              </a:rPr>
              <a:t>Miss.  </a:t>
            </a:r>
            <a:r>
              <a:rPr lang="en-IN" sz="1600" b="1" dirty="0" err="1" smtClean="0">
                <a:latin typeface="Times New Roman" pitchFamily="18" charset="0"/>
                <a:cs typeface="Times New Roman" pitchFamily="18" charset="0"/>
              </a:rPr>
              <a:t>Akansha</a:t>
            </a:r>
            <a:r>
              <a:rPr lang="en-IN" sz="1600" b="1" dirty="0" smtClean="0">
                <a:latin typeface="Times New Roman" pitchFamily="18" charset="0"/>
                <a:cs typeface="Times New Roman" pitchFamily="18" charset="0"/>
              </a:rPr>
              <a:t> Vijay </a:t>
            </a:r>
            <a:r>
              <a:rPr lang="en-IN" sz="1600" b="1" dirty="0" err="1" smtClean="0">
                <a:latin typeface="Times New Roman" pitchFamily="18" charset="0"/>
                <a:cs typeface="Times New Roman" pitchFamily="18" charset="0"/>
              </a:rPr>
              <a:t>Anpat</a:t>
            </a:r>
            <a:r>
              <a:rPr lang="en-IN" sz="1600" b="1" dirty="0" smtClean="0">
                <a:latin typeface="Times New Roman" pitchFamily="18" charset="0"/>
                <a:cs typeface="Times New Roman" pitchFamily="18" charset="0"/>
              </a:rPr>
              <a:t>            (02)        </a:t>
            </a:r>
          </a:p>
          <a:p>
            <a:pPr algn="ctr"/>
            <a:r>
              <a:rPr lang="en-IN" sz="1600" b="1" dirty="0" smtClean="0">
                <a:latin typeface="Times New Roman" pitchFamily="18" charset="0"/>
                <a:cs typeface="Times New Roman" pitchFamily="18" charset="0"/>
              </a:rPr>
              <a:t>Miss.  </a:t>
            </a:r>
            <a:r>
              <a:rPr lang="en-IN" sz="1600" b="1" dirty="0" err="1" smtClean="0">
                <a:latin typeface="Times New Roman" pitchFamily="18" charset="0"/>
                <a:cs typeface="Times New Roman" pitchFamily="18" charset="0"/>
              </a:rPr>
              <a:t>Aditi</a:t>
            </a:r>
            <a:r>
              <a:rPr lang="en-IN" sz="1600" b="1" dirty="0" smtClean="0">
                <a:latin typeface="Times New Roman" pitchFamily="18" charset="0"/>
                <a:cs typeface="Times New Roman" pitchFamily="18" charset="0"/>
              </a:rPr>
              <a:t> Ashok </a:t>
            </a:r>
            <a:r>
              <a:rPr lang="en-IN" sz="1600" b="1" dirty="0" err="1" smtClean="0">
                <a:latin typeface="Times New Roman" pitchFamily="18" charset="0"/>
                <a:cs typeface="Times New Roman" pitchFamily="18" charset="0"/>
              </a:rPr>
              <a:t>Biramane</a:t>
            </a:r>
            <a:r>
              <a:rPr lang="en-IN" sz="1600" b="1" dirty="0" smtClean="0">
                <a:latin typeface="Times New Roman" pitchFamily="18" charset="0"/>
                <a:cs typeface="Times New Roman" pitchFamily="18" charset="0"/>
              </a:rPr>
              <a:t>          (09)</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smtClean="0">
                <a:latin typeface="Times New Roman" pitchFamily="18" charset="0"/>
                <a:cs typeface="Times New Roman" pitchFamily="18" charset="0"/>
              </a:rPr>
              <a:t>Miss.  </a:t>
            </a:r>
            <a:r>
              <a:rPr lang="en-IN" sz="1600" b="1" dirty="0" err="1" smtClean="0">
                <a:latin typeface="Times New Roman" pitchFamily="18" charset="0"/>
                <a:cs typeface="Times New Roman" pitchFamily="18" charset="0"/>
              </a:rPr>
              <a:t>Siddhi</a:t>
            </a:r>
            <a:r>
              <a:rPr lang="en-IN" sz="1600" b="1" dirty="0" smtClean="0">
                <a:latin typeface="Times New Roman" pitchFamily="18" charset="0"/>
                <a:cs typeface="Times New Roman" pitchFamily="18" charset="0"/>
              </a:rPr>
              <a:t> Sunil </a:t>
            </a:r>
            <a:r>
              <a:rPr lang="en-IN" sz="1600" b="1" dirty="0" err="1" smtClean="0">
                <a:latin typeface="Times New Roman" pitchFamily="18" charset="0"/>
                <a:cs typeface="Times New Roman" pitchFamily="18" charset="0"/>
              </a:rPr>
              <a:t>Chavan</a:t>
            </a:r>
            <a:r>
              <a:rPr lang="en-IN" sz="1600" b="1" dirty="0" smtClean="0">
                <a:latin typeface="Times New Roman" pitchFamily="18" charset="0"/>
                <a:cs typeface="Times New Roman" pitchFamily="18" charset="0"/>
              </a:rPr>
              <a:t>              (13)</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smtClean="0">
                <a:solidFill>
                  <a:schemeClr val="accent3">
                    <a:lumMod val="75000"/>
                  </a:schemeClr>
                </a:solidFill>
                <a:latin typeface="Times New Roman" pitchFamily="18" charset="0"/>
                <a:cs typeface="Times New Roman" pitchFamily="18" charset="0"/>
              </a:rPr>
              <a:t>Under the Guidance of</a:t>
            </a:r>
            <a:r>
              <a:rPr lang="en-US" sz="1600" dirty="0" smtClean="0">
                <a:solidFill>
                  <a:schemeClr val="accent3">
                    <a:lumMod val="75000"/>
                  </a:schemeClr>
                </a:solidFill>
                <a:latin typeface="Times New Roman" pitchFamily="18" charset="0"/>
                <a:cs typeface="Times New Roman" pitchFamily="18" charset="0"/>
              </a:rPr>
              <a:t/>
            </a:r>
            <a:br>
              <a:rPr lang="en-US" sz="1600" dirty="0" smtClean="0">
                <a:solidFill>
                  <a:schemeClr val="accent3">
                    <a:lumMod val="75000"/>
                  </a:schemeClr>
                </a:solidFill>
                <a:latin typeface="Times New Roman" pitchFamily="18" charset="0"/>
                <a:cs typeface="Times New Roman" pitchFamily="18" charset="0"/>
              </a:rPr>
            </a:br>
            <a:r>
              <a:rPr lang="en-IN" sz="1600" b="1" dirty="0" smtClean="0">
                <a:solidFill>
                  <a:schemeClr val="accent3">
                    <a:lumMod val="75000"/>
                  </a:schemeClr>
                </a:solidFill>
                <a:latin typeface="Times New Roman" pitchFamily="18" charset="0"/>
                <a:cs typeface="Times New Roman" pitchFamily="18" charset="0"/>
              </a:rPr>
              <a:t>Prof. P. A. Patel</a:t>
            </a:r>
            <a:r>
              <a:rPr lang="en-US" sz="1600" dirty="0" smtClean="0">
                <a:solidFill>
                  <a:schemeClr val="accent3">
                    <a:lumMod val="75000"/>
                  </a:schemeClr>
                </a:solidFill>
                <a:latin typeface="Times New Roman" pitchFamily="18" charset="0"/>
                <a:cs typeface="Times New Roman" pitchFamily="18" charset="0"/>
              </a:rPr>
              <a:t/>
            </a:r>
            <a:br>
              <a:rPr lang="en-US" sz="1600" dirty="0" smtClean="0">
                <a:solidFill>
                  <a:schemeClr val="accent3">
                    <a:lumMod val="75000"/>
                  </a:schemeClr>
                </a:solidFill>
                <a:latin typeface="Times New Roman" pitchFamily="18" charset="0"/>
                <a:cs typeface="Times New Roman" pitchFamily="18" charset="0"/>
              </a:rPr>
            </a:br>
            <a:r>
              <a:rPr lang="en-IN" sz="1600" dirty="0" smtClean="0">
                <a:solidFill>
                  <a:schemeClr val="accent3">
                    <a:lumMod val="75000"/>
                  </a:schemeClr>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IN" sz="1600" b="1" dirty="0" err="1" smtClean="0">
                <a:solidFill>
                  <a:schemeClr val="accent4">
                    <a:lumMod val="50000"/>
                  </a:schemeClr>
                </a:solidFill>
                <a:latin typeface="Times New Roman" pitchFamily="18" charset="0"/>
                <a:cs typeface="Times New Roman" pitchFamily="18" charset="0"/>
              </a:rPr>
              <a:t>Bharati</a:t>
            </a:r>
            <a:r>
              <a:rPr lang="en-IN" sz="1600" b="1" dirty="0" smtClean="0">
                <a:solidFill>
                  <a:schemeClr val="accent4">
                    <a:lumMod val="50000"/>
                  </a:schemeClr>
                </a:solidFill>
                <a:latin typeface="Times New Roman" pitchFamily="18" charset="0"/>
                <a:cs typeface="Times New Roman" pitchFamily="18" charset="0"/>
              </a:rPr>
              <a:t>  </a:t>
            </a:r>
            <a:r>
              <a:rPr lang="en-IN" sz="1600" b="1" dirty="0" err="1" smtClean="0">
                <a:solidFill>
                  <a:schemeClr val="accent4">
                    <a:lumMod val="50000"/>
                  </a:schemeClr>
                </a:solidFill>
                <a:latin typeface="Times New Roman" pitchFamily="18" charset="0"/>
                <a:cs typeface="Times New Roman" pitchFamily="18" charset="0"/>
              </a:rPr>
              <a:t>Vidyapeeth’s</a:t>
            </a:r>
            <a:r>
              <a:rPr lang="en-IN" sz="1600" b="1" dirty="0" smtClean="0">
                <a:solidFill>
                  <a:schemeClr val="accent4">
                    <a:lumMod val="50000"/>
                  </a:schemeClr>
                </a:solidFill>
                <a:latin typeface="Times New Roman" pitchFamily="18" charset="0"/>
                <a:cs typeface="Times New Roman" pitchFamily="18" charset="0"/>
              </a:rPr>
              <a:t> College of Engineering, </a:t>
            </a:r>
            <a:r>
              <a:rPr lang="en-US" sz="1600" b="1" dirty="0" err="1" smtClean="0">
                <a:solidFill>
                  <a:schemeClr val="accent4">
                    <a:lumMod val="50000"/>
                  </a:schemeClr>
                </a:solidFill>
                <a:latin typeface="Times New Roman" pitchFamily="18" charset="0"/>
                <a:cs typeface="Times New Roman" pitchFamily="18" charset="0"/>
              </a:rPr>
              <a:t>Navi</a:t>
            </a:r>
            <a:r>
              <a:rPr lang="en-US" sz="1600" b="1" dirty="0" smtClean="0">
                <a:solidFill>
                  <a:schemeClr val="accent4">
                    <a:lumMod val="50000"/>
                  </a:schemeClr>
                </a:solidFill>
                <a:latin typeface="Times New Roman" pitchFamily="18" charset="0"/>
                <a:cs typeface="Times New Roman" pitchFamily="18" charset="0"/>
              </a:rPr>
              <a:t>  Mumbai</a:t>
            </a:r>
            <a:r>
              <a:rPr lang="en-IN" sz="1600" b="1" dirty="0" smtClean="0">
                <a:solidFill>
                  <a:schemeClr val="accent4">
                    <a:lumMod val="50000"/>
                  </a:schemeClr>
                </a:solidFill>
                <a:latin typeface="Times New Roman" pitchFamily="18" charset="0"/>
                <a:cs typeface="Times New Roman" pitchFamily="18" charset="0"/>
              </a:rPr>
              <a:t> </a:t>
            </a:r>
            <a:r>
              <a:rPr lang="en-US" sz="1600" dirty="0" smtClean="0">
                <a:solidFill>
                  <a:schemeClr val="accent4">
                    <a:lumMod val="50000"/>
                  </a:schemeClr>
                </a:solidFill>
                <a:latin typeface="Times New Roman" pitchFamily="18" charset="0"/>
                <a:cs typeface="Times New Roman" pitchFamily="18" charset="0"/>
              </a:rPr>
              <a:t/>
            </a:r>
            <a:br>
              <a:rPr lang="en-US" sz="1600" dirty="0" smtClean="0">
                <a:solidFill>
                  <a:schemeClr val="accent4">
                    <a:lumMod val="50000"/>
                  </a:schemeClr>
                </a:solidFill>
                <a:latin typeface="Times New Roman" pitchFamily="18" charset="0"/>
                <a:cs typeface="Times New Roman" pitchFamily="18" charset="0"/>
              </a:rPr>
            </a:br>
            <a:r>
              <a:rPr lang="en-IN" sz="1600" b="1" dirty="0" smtClean="0">
                <a:solidFill>
                  <a:schemeClr val="accent5">
                    <a:lumMod val="50000"/>
                  </a:schemeClr>
                </a:solidFill>
                <a:latin typeface="Times New Roman" pitchFamily="18" charset="0"/>
                <a:cs typeface="Times New Roman" pitchFamily="18" charset="0"/>
              </a:rPr>
              <a:t>Department of Information Technology</a:t>
            </a:r>
            <a:r>
              <a:rPr lang="en-US" sz="1600" dirty="0" smtClean="0">
                <a:solidFill>
                  <a:schemeClr val="accent5">
                    <a:lumMod val="50000"/>
                  </a:schemeClr>
                </a:solidFill>
                <a:latin typeface="Times New Roman" pitchFamily="18" charset="0"/>
                <a:cs typeface="Times New Roman" pitchFamily="18" charset="0"/>
              </a:rPr>
              <a:t/>
            </a:r>
            <a:br>
              <a:rPr lang="en-US" sz="1600" dirty="0" smtClean="0">
                <a:solidFill>
                  <a:schemeClr val="accent5">
                    <a:lumMod val="50000"/>
                  </a:schemeClr>
                </a:solidFill>
                <a:latin typeface="Times New Roman" pitchFamily="18" charset="0"/>
                <a:cs typeface="Times New Roman" pitchFamily="18" charset="0"/>
              </a:rPr>
            </a:br>
            <a:r>
              <a:rPr lang="en-IN" sz="1600" b="1" dirty="0" smtClean="0">
                <a:solidFill>
                  <a:schemeClr val="accent5">
                    <a:lumMod val="50000"/>
                  </a:schemeClr>
                </a:solidFill>
                <a:latin typeface="Times New Roman" pitchFamily="18" charset="0"/>
                <a:cs typeface="Times New Roman" pitchFamily="18" charset="0"/>
              </a:rPr>
              <a:t>2020-2021</a:t>
            </a:r>
            <a:endParaRPr lang="en-US" sz="1600" dirty="0">
              <a:latin typeface="Times New Roman" pitchFamily="18" charset="0"/>
              <a:cs typeface="Times New Roman" pitchFamily="18" charset="0"/>
            </a:endParaRPr>
          </a:p>
        </p:txBody>
      </p:sp>
      <p:pic>
        <p:nvPicPr>
          <p:cNvPr id="3" name="Picture 2" descr="bvcoe.jpg"/>
          <p:cNvPicPr>
            <a:picLocks noChangeAspect="1"/>
          </p:cNvPicPr>
          <p:nvPr/>
        </p:nvPicPr>
        <p:blipFill>
          <a:blip r:embed="rId2"/>
          <a:stretch>
            <a:fillRect/>
          </a:stretch>
        </p:blipFill>
        <p:spPr>
          <a:xfrm>
            <a:off x="3286116" y="4071942"/>
            <a:ext cx="2428892" cy="10985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43042" y="214290"/>
            <a:ext cx="5929354" cy="642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ectangle 9"/>
          <p:cNvSpPr/>
          <p:nvPr/>
        </p:nvSpPr>
        <p:spPr>
          <a:xfrm>
            <a:off x="1428728" y="214290"/>
            <a:ext cx="6500858" cy="6500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p:cNvCxnSpPr/>
          <p:nvPr/>
        </p:nvCxnSpPr>
        <p:spPr>
          <a:xfrm rot="5400000" flipH="1" flipV="1">
            <a:off x="892943" y="1535893"/>
            <a:ext cx="2000264" cy="1643074"/>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643174" y="642918"/>
            <a:ext cx="107157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Login</a:t>
            </a:r>
            <a:endParaRPr lang="en-US" dirty="0"/>
          </a:p>
        </p:txBody>
      </p:sp>
      <p:cxnSp>
        <p:nvCxnSpPr>
          <p:cNvPr id="15" name="Straight Connector 14"/>
          <p:cNvCxnSpPr/>
          <p:nvPr/>
        </p:nvCxnSpPr>
        <p:spPr>
          <a:xfrm flipV="1">
            <a:off x="1071538" y="1785926"/>
            <a:ext cx="3000396" cy="157163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500430" y="1428736"/>
            <a:ext cx="1285884"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Renew book</a:t>
            </a:r>
            <a:endParaRPr lang="en-US" dirty="0"/>
          </a:p>
        </p:txBody>
      </p:sp>
      <p:cxnSp>
        <p:nvCxnSpPr>
          <p:cNvPr id="18" name="Straight Connector 17"/>
          <p:cNvCxnSpPr/>
          <p:nvPr/>
        </p:nvCxnSpPr>
        <p:spPr>
          <a:xfrm flipV="1">
            <a:off x="1071538" y="2857496"/>
            <a:ext cx="3000396" cy="500066"/>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071934" y="2357430"/>
            <a:ext cx="142876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Search for book</a:t>
            </a:r>
            <a:endParaRPr lang="en-US" dirty="0"/>
          </a:p>
        </p:txBody>
      </p:sp>
      <p:cxnSp>
        <p:nvCxnSpPr>
          <p:cNvPr id="21" name="Straight Connector 20"/>
          <p:cNvCxnSpPr/>
          <p:nvPr/>
        </p:nvCxnSpPr>
        <p:spPr>
          <a:xfrm>
            <a:off x="1071538" y="3357562"/>
            <a:ext cx="464347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500694" y="3000372"/>
            <a:ext cx="1357322"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Check out book</a:t>
            </a:r>
            <a:endParaRPr lang="en-US" dirty="0"/>
          </a:p>
        </p:txBody>
      </p:sp>
      <p:cxnSp>
        <p:nvCxnSpPr>
          <p:cNvPr id="24" name="Straight Connector 23"/>
          <p:cNvCxnSpPr/>
          <p:nvPr/>
        </p:nvCxnSpPr>
        <p:spPr>
          <a:xfrm>
            <a:off x="1000100" y="3357562"/>
            <a:ext cx="2928958" cy="500066"/>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786182" y="3500438"/>
            <a:ext cx="157163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Reserve book</a:t>
            </a:r>
            <a:endParaRPr lang="en-US" dirty="0"/>
          </a:p>
        </p:txBody>
      </p:sp>
      <p:cxnSp>
        <p:nvCxnSpPr>
          <p:cNvPr id="27" name="Straight Connector 26"/>
          <p:cNvCxnSpPr/>
          <p:nvPr/>
        </p:nvCxnSpPr>
        <p:spPr>
          <a:xfrm>
            <a:off x="1000100" y="3357562"/>
            <a:ext cx="1571636" cy="85725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357422" y="4071942"/>
            <a:ext cx="141446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Check account</a:t>
            </a:r>
            <a:endParaRPr lang="en-US" dirty="0"/>
          </a:p>
        </p:txBody>
      </p:sp>
      <p:cxnSp>
        <p:nvCxnSpPr>
          <p:cNvPr id="30" name="Straight Connector 29"/>
          <p:cNvCxnSpPr/>
          <p:nvPr/>
        </p:nvCxnSpPr>
        <p:spPr>
          <a:xfrm rot="16200000" flipH="1">
            <a:off x="1000100" y="3429000"/>
            <a:ext cx="2357454" cy="2214578"/>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214678" y="5286388"/>
            <a:ext cx="127159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Return book</a:t>
            </a:r>
            <a:endParaRPr lang="en-US" dirty="0"/>
          </a:p>
        </p:txBody>
      </p:sp>
      <p:cxnSp>
        <p:nvCxnSpPr>
          <p:cNvPr id="37" name="Straight Connector 36"/>
          <p:cNvCxnSpPr>
            <a:endCxn id="13" idx="7"/>
          </p:cNvCxnSpPr>
          <p:nvPr/>
        </p:nvCxnSpPr>
        <p:spPr>
          <a:xfrm rot="10800000">
            <a:off x="3557816" y="776830"/>
            <a:ext cx="4800398" cy="2652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6" idx="6"/>
          </p:cNvCxnSpPr>
          <p:nvPr/>
        </p:nvCxnSpPr>
        <p:spPr>
          <a:xfrm rot="10800000">
            <a:off x="4786314" y="1885936"/>
            <a:ext cx="3571900" cy="1543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19" idx="7"/>
          </p:cNvCxnSpPr>
          <p:nvPr/>
        </p:nvCxnSpPr>
        <p:spPr>
          <a:xfrm rot="10800000">
            <a:off x="5291458" y="2491342"/>
            <a:ext cx="3066757" cy="937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22" idx="6"/>
          </p:cNvCxnSpPr>
          <p:nvPr/>
        </p:nvCxnSpPr>
        <p:spPr>
          <a:xfrm rot="10800000" flipV="1">
            <a:off x="6858016" y="3429000"/>
            <a:ext cx="1500198" cy="2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7072330" y="3429000"/>
            <a:ext cx="1285884" cy="1000132"/>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86512" y="4357694"/>
            <a:ext cx="105727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Add book</a:t>
            </a:r>
            <a:endParaRPr lang="en-US" dirty="0"/>
          </a:p>
        </p:txBody>
      </p:sp>
      <p:sp>
        <p:nvSpPr>
          <p:cNvPr id="47" name="Oval 46"/>
          <p:cNvSpPr/>
          <p:nvPr/>
        </p:nvSpPr>
        <p:spPr>
          <a:xfrm>
            <a:off x="8358214" y="2643182"/>
            <a:ext cx="557242" cy="50006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9" name="Straight Connector 48"/>
          <p:cNvCxnSpPr>
            <a:stCxn id="47" idx="4"/>
          </p:cNvCxnSpPr>
          <p:nvPr/>
        </p:nvCxnSpPr>
        <p:spPr>
          <a:xfrm rot="16200000" flipH="1">
            <a:off x="8318929" y="3461153"/>
            <a:ext cx="642942" cy="7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8643966" y="3786190"/>
            <a:ext cx="285752"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8358214" y="3786190"/>
            <a:ext cx="285752"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429652" y="3286124"/>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357158" y="2428868"/>
            <a:ext cx="571504" cy="50006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3" name="Straight Connector 62"/>
          <p:cNvCxnSpPr>
            <a:stCxn id="61" idx="4"/>
          </p:cNvCxnSpPr>
          <p:nvPr/>
        </p:nvCxnSpPr>
        <p:spPr>
          <a:xfrm rot="5400000">
            <a:off x="285720" y="3286124"/>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607191" y="3679033"/>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428596" y="3643314"/>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28596" y="3071810"/>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42844" y="4000504"/>
            <a:ext cx="1214446" cy="64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Library patron</a:t>
            </a:r>
            <a:endParaRPr lang="en-US" dirty="0"/>
          </a:p>
        </p:txBody>
      </p:sp>
      <p:sp>
        <p:nvSpPr>
          <p:cNvPr id="75" name="Rectangle 74"/>
          <p:cNvSpPr/>
          <p:nvPr/>
        </p:nvSpPr>
        <p:spPr>
          <a:xfrm>
            <a:off x="8072462" y="4143380"/>
            <a:ext cx="1071538"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librarian</a:t>
            </a:r>
            <a:endParaRPr lang="en-US" dirty="0"/>
          </a:p>
        </p:txBody>
      </p:sp>
      <p:sp>
        <p:nvSpPr>
          <p:cNvPr id="76" name="Rectangle 75"/>
          <p:cNvSpPr/>
          <p:nvPr/>
        </p:nvSpPr>
        <p:spPr>
          <a:xfrm>
            <a:off x="5286380" y="214290"/>
            <a:ext cx="2643206"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Library system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6067112636744814084905031682152.jpg"/>
          <p:cNvPicPr>
            <a:picLocks noChangeAspect="1"/>
          </p:cNvPicPr>
          <p:nvPr/>
        </p:nvPicPr>
        <p:blipFill>
          <a:blip r:embed="rId2"/>
          <a:srcRect t="23438"/>
          <a:stretch>
            <a:fillRect/>
          </a:stretch>
        </p:blipFill>
        <p:spPr>
          <a:xfrm>
            <a:off x="0" y="357166"/>
            <a:ext cx="9102742" cy="65008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0"/>
            <a:ext cx="7772400" cy="642942"/>
          </a:xfrm>
        </p:spPr>
        <p:txBody>
          <a:bodyPr>
            <a:noAutofit/>
          </a:bodyPr>
          <a:lstStyle/>
          <a:p>
            <a:r>
              <a:rPr lang="en-IN" b="1" u="sng" dirty="0" smtClean="0">
                <a:latin typeface="Times New Roman" pitchFamily="18" charset="0"/>
                <a:cs typeface="Times New Roman" pitchFamily="18" charset="0"/>
              </a:rPr>
              <a:t>JAVA FEATURES USED </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357158" y="1142984"/>
            <a:ext cx="7472370" cy="5424510"/>
          </a:xfrm>
        </p:spPr>
        <p:txBody>
          <a:bodyPr>
            <a:normAutofit/>
          </a:bodyPr>
          <a:lstStyle/>
          <a:p>
            <a:pPr marL="571500" indent="-571500" algn="l">
              <a:buFont typeface="+mj-lt"/>
              <a:buAutoNum type="arabicPeriod"/>
            </a:pPr>
            <a:r>
              <a:rPr lang="en-IN" sz="2800" dirty="0" smtClean="0">
                <a:solidFill>
                  <a:schemeClr val="tx1">
                    <a:lumMod val="85000"/>
                    <a:lumOff val="15000"/>
                  </a:schemeClr>
                </a:solidFill>
                <a:latin typeface="Times New Roman" pitchFamily="18" charset="0"/>
                <a:cs typeface="Times New Roman" pitchFamily="18" charset="0"/>
              </a:rPr>
              <a:t>Basic java language </a:t>
            </a:r>
          </a:p>
          <a:p>
            <a:pPr marL="571500" indent="-571500" algn="l">
              <a:buFont typeface="+mj-lt"/>
              <a:buAutoNum type="arabicPeriod"/>
            </a:pPr>
            <a:r>
              <a:rPr lang="en-IN" sz="2800" dirty="0" err="1" smtClean="0">
                <a:solidFill>
                  <a:schemeClr val="tx1">
                    <a:lumMod val="85000"/>
                    <a:lumOff val="15000"/>
                  </a:schemeClr>
                </a:solidFill>
                <a:latin typeface="Times New Roman" pitchFamily="18" charset="0"/>
                <a:cs typeface="Times New Roman" pitchFamily="18" charset="0"/>
              </a:rPr>
              <a:t>IDE:Intellij</a:t>
            </a:r>
            <a:endParaRPr lang="en-IN" sz="2800" dirty="0" smtClean="0">
              <a:solidFill>
                <a:schemeClr val="tx1">
                  <a:lumMod val="85000"/>
                  <a:lumOff val="15000"/>
                </a:schemeClr>
              </a:solidFill>
              <a:latin typeface="Times New Roman" pitchFamily="18" charset="0"/>
              <a:cs typeface="Times New Roman" pitchFamily="18" charset="0"/>
            </a:endParaRPr>
          </a:p>
          <a:p>
            <a:pPr marL="571500" indent="-571500" algn="l">
              <a:buFont typeface="+mj-lt"/>
              <a:buAutoNum type="arabicPeriod"/>
            </a:pPr>
            <a:r>
              <a:rPr lang="en-IN" sz="2800" dirty="0" smtClean="0">
                <a:solidFill>
                  <a:schemeClr val="tx1"/>
                </a:solidFill>
                <a:latin typeface="Times New Roman" pitchFamily="18" charset="0"/>
                <a:cs typeface="Times New Roman" pitchFamily="18" charset="0"/>
              </a:rPr>
              <a:t>The java platform: std Edition jdk1.8_261 from oracle</a:t>
            </a:r>
          </a:p>
          <a:p>
            <a:pPr marL="571500" indent="-571500" algn="l"/>
            <a:endParaRPr lang="en-US" sz="2800" dirty="0" smtClean="0">
              <a:solidFill>
                <a:schemeClr val="tx1"/>
              </a:solidFill>
              <a:latin typeface="Times New Roman" pitchFamily="18" charset="0"/>
              <a:cs typeface="Times New Roman" pitchFamily="18" charset="0"/>
            </a:endParaRPr>
          </a:p>
          <a:p>
            <a:pPr marL="571500" indent="-571500" algn="l"/>
            <a:endParaRPr lang="en-US" sz="2800" dirty="0" smtClean="0">
              <a:solidFill>
                <a:schemeClr val="tx1"/>
              </a:solidFill>
              <a:latin typeface="Times New Roman" pitchFamily="18" charset="0"/>
              <a:cs typeface="Times New Roman" pitchFamily="18" charset="0"/>
            </a:endParaRPr>
          </a:p>
          <a:p>
            <a:pPr marL="571500" indent="-571500" algn="l"/>
            <a:r>
              <a:rPr lang="en-US" sz="2800" dirty="0" smtClean="0">
                <a:solidFill>
                  <a:schemeClr val="tx1"/>
                </a:solidFill>
                <a:latin typeface="Times New Roman" pitchFamily="18" charset="0"/>
                <a:cs typeface="Times New Roman" pitchFamily="18" charset="0"/>
              </a:rPr>
              <a:t> </a:t>
            </a:r>
            <a:endParaRPr lang="en-US" sz="2800" b="1" dirty="0" smtClean="0">
              <a:solidFill>
                <a:schemeClr val="tx1"/>
              </a:solidFill>
              <a:latin typeface="Times New Roman" pitchFamily="18" charset="0"/>
              <a:cs typeface="Times New Roman" pitchFamily="18" charset="0"/>
            </a:endParaRPr>
          </a:p>
          <a:p>
            <a:pPr marL="571500" indent="-571500" algn="l">
              <a:buFont typeface="+mj-lt"/>
              <a:buAutoNum type="arabicPeriod"/>
            </a:pPr>
            <a:endParaRPr lang="en-IN" sz="2800" dirty="0" smtClean="0">
              <a:solidFill>
                <a:schemeClr val="tx1">
                  <a:lumMod val="85000"/>
                  <a:lumOff val="15000"/>
                </a:schemeClr>
              </a:solidFill>
              <a:latin typeface="Times New Roman" pitchFamily="18" charset="0"/>
              <a:cs typeface="Times New Roman" pitchFamily="18" charset="0"/>
            </a:endParaRPr>
          </a:p>
          <a:p>
            <a:pPr marL="571500" indent="-571500" algn="l"/>
            <a:endParaRPr lang="en-IN" sz="2800" dirty="0" smtClean="0">
              <a:solidFill>
                <a:schemeClr val="tx1">
                  <a:lumMod val="85000"/>
                  <a:lumOff val="15000"/>
                </a:schemeClr>
              </a:solidFill>
              <a:latin typeface="Times New Roman" pitchFamily="18" charset="0"/>
              <a:cs typeface="Times New Roman" pitchFamily="18" charset="0"/>
            </a:endParaRPr>
          </a:p>
          <a:p>
            <a:pPr marL="571500" indent="-571500" algn="l"/>
            <a:r>
              <a:rPr lang="en-IN" sz="2800" dirty="0" smtClean="0">
                <a:solidFill>
                  <a:schemeClr val="tx1">
                    <a:lumMod val="85000"/>
                    <a:lumOff val="15000"/>
                  </a:schemeClr>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latin typeface="Times New Roman" pitchFamily="18" charset="0"/>
                <a:cs typeface="Times New Roman" pitchFamily="18" charset="0"/>
              </a:rPr>
              <a:t>HARDWARE &amp; SOFTWARE USED</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IN" b="1" dirty="0" smtClean="0">
                <a:latin typeface="Times New Roman" pitchFamily="18" charset="0"/>
                <a:cs typeface="Times New Roman" pitchFamily="18" charset="0"/>
              </a:rPr>
              <a:t>Hardware Requirements:</a:t>
            </a:r>
            <a:endParaRPr lang="en-US" b="1" dirty="0" smtClean="0">
              <a:latin typeface="Times New Roman" pitchFamily="18" charset="0"/>
              <a:cs typeface="Times New Roman" pitchFamily="18" charset="0"/>
            </a:endParaRPr>
          </a:p>
          <a:p>
            <a:pPr>
              <a:buFont typeface="Wingdings" pitchFamily="2" charset="2"/>
              <a:buChar char="Ø"/>
            </a:pPr>
            <a:r>
              <a:rPr lang="en-US" sz="2400" b="1" dirty="0">
                <a:latin typeface="Times New Roman" pitchFamily="18" charset="0"/>
                <a:cs typeface="Times New Roman" pitchFamily="18" charset="0"/>
              </a:rPr>
              <a:t>Processor</a:t>
            </a:r>
            <a:r>
              <a:rPr lang="en-US" sz="2400" dirty="0">
                <a:latin typeface="Times New Roman" pitchFamily="18" charset="0"/>
                <a:cs typeface="Times New Roman" pitchFamily="18" charset="0"/>
              </a:rPr>
              <a:t>: Minimum 1 GHz; Recommended 2GHz or more.</a:t>
            </a:r>
          </a:p>
          <a:p>
            <a:pPr>
              <a:buFont typeface="Wingdings" pitchFamily="2" charset="2"/>
              <a:buChar char="Ø"/>
            </a:pPr>
            <a:r>
              <a:rPr lang="en-US" sz="2400" dirty="0">
                <a:latin typeface="Times New Roman" pitchFamily="18" charset="0"/>
                <a:cs typeface="Times New Roman" pitchFamily="18" charset="0"/>
              </a:rPr>
              <a:t>Ethernet connection (LAN) OR a wireless adapter (Wi-Fi)</a:t>
            </a:r>
          </a:p>
          <a:p>
            <a:pPr>
              <a:buFont typeface="Wingdings" pitchFamily="2" charset="2"/>
              <a:buChar char="Ø"/>
            </a:pPr>
            <a:r>
              <a:rPr lang="en-US" sz="2400" dirty="0">
                <a:latin typeface="Times New Roman" pitchFamily="18" charset="0"/>
                <a:cs typeface="Times New Roman" pitchFamily="18" charset="0"/>
              </a:rPr>
              <a:t>Hard Drive: Minimum 32 GB; Recommended 64 GB or more.</a:t>
            </a:r>
          </a:p>
          <a:p>
            <a:pPr>
              <a:buFont typeface="Wingdings" pitchFamily="2" charset="2"/>
              <a:buChar char="Ø"/>
            </a:pPr>
            <a:r>
              <a:rPr lang="en-US" sz="2400" dirty="0">
                <a:latin typeface="Times New Roman" pitchFamily="18" charset="0"/>
                <a:cs typeface="Times New Roman" pitchFamily="18" charset="0"/>
              </a:rPr>
              <a:t>Memory (RAM): Minimum 1 GB; Recommended 4 GB or </a:t>
            </a:r>
            <a:r>
              <a:rPr lang="en-US" sz="2400" dirty="0" smtClean="0">
                <a:latin typeface="Times New Roman" pitchFamily="18" charset="0"/>
                <a:cs typeface="Times New Roman" pitchFamily="18" charset="0"/>
              </a:rPr>
              <a:t>above</a:t>
            </a:r>
            <a:endParaRPr lang="en-IN" sz="2400" dirty="0">
              <a:latin typeface="Times New Roman" pitchFamily="18" charset="0"/>
              <a:cs typeface="Times New Roman" pitchFamily="18" charset="0"/>
            </a:endParaRPr>
          </a:p>
          <a:p>
            <a:pPr>
              <a:buFont typeface="Wingdings" pitchFamily="2" charset="2"/>
              <a:buChar char="Ø"/>
            </a:pPr>
            <a:endParaRPr lang="en-IN" sz="2400" dirty="0" smtClean="0">
              <a:latin typeface="Times New Roman" pitchFamily="18" charset="0"/>
              <a:cs typeface="Times New Roman" pitchFamily="18" charset="0"/>
            </a:endParaRPr>
          </a:p>
          <a:p>
            <a:pPr>
              <a:buNone/>
            </a:pPr>
            <a:r>
              <a:rPr lang="en-IN" sz="3500" b="1" dirty="0" smtClean="0">
                <a:latin typeface="Times New Roman" pitchFamily="18" charset="0"/>
                <a:cs typeface="Times New Roman" pitchFamily="18" charset="0"/>
              </a:rPr>
              <a:t>Software requirements:</a:t>
            </a:r>
          </a:p>
          <a:p>
            <a:pPr marL="571500" indent="-571500">
              <a:buFont typeface="Wingdings" pitchFamily="2" charset="2"/>
              <a:buChar char="Ø"/>
            </a:pPr>
            <a:r>
              <a:rPr lang="en-IN" sz="3000" dirty="0" smtClean="0">
                <a:latin typeface="Times New Roman" pitchFamily="18" charset="0"/>
                <a:cs typeface="Times New Roman" pitchFamily="18" charset="0"/>
              </a:rPr>
              <a:t> </a:t>
            </a:r>
            <a:r>
              <a:rPr lang="en-IN" sz="2800" dirty="0" err="1" smtClean="0">
                <a:solidFill>
                  <a:schemeClr val="tx1">
                    <a:lumMod val="85000"/>
                    <a:lumOff val="15000"/>
                  </a:schemeClr>
                </a:solidFill>
                <a:latin typeface="Times New Roman" pitchFamily="18" charset="0"/>
                <a:cs typeface="Times New Roman" pitchFamily="18" charset="0"/>
              </a:rPr>
              <a:t>IDE:Intellij</a:t>
            </a:r>
            <a:endParaRPr lang="en-IN" sz="2800" dirty="0" smtClean="0">
              <a:solidFill>
                <a:schemeClr val="tx1">
                  <a:lumMod val="85000"/>
                  <a:lumOff val="15000"/>
                </a:schemeClr>
              </a:solidFill>
              <a:latin typeface="Times New Roman" pitchFamily="18" charset="0"/>
              <a:cs typeface="Times New Roman" pitchFamily="18" charset="0"/>
            </a:endParaRPr>
          </a:p>
          <a:p>
            <a:pPr marL="571500" indent="-571500">
              <a:buFont typeface="Wingdings" pitchFamily="2" charset="2"/>
              <a:buChar char="Ø"/>
            </a:pPr>
            <a:r>
              <a:rPr lang="en-IN" sz="2800" dirty="0" smtClean="0">
                <a:latin typeface="Times New Roman" pitchFamily="18" charset="0"/>
                <a:cs typeface="Times New Roman" pitchFamily="18" charset="0"/>
              </a:rPr>
              <a:t>The java platform: std Edition jdk1.8_261 from oracle</a:t>
            </a:r>
            <a:endParaRPr lang="en-US" sz="2800" dirty="0" smtClean="0">
              <a:latin typeface="Times New Roman" pitchFamily="18" charset="0"/>
              <a:cs typeface="Times New Roman" pitchFamily="18" charset="0"/>
            </a:endParaRPr>
          </a:p>
          <a:p>
            <a:pPr>
              <a:buNone/>
            </a:pPr>
            <a:r>
              <a:rPr lang="en-IN" sz="3000" dirty="0" smtClean="0">
                <a:latin typeface="Times New Roman" pitchFamily="18" charset="0"/>
                <a:cs typeface="Times New Roman" pitchFamily="18" charset="0"/>
              </a:rPr>
              <a:t> </a:t>
            </a:r>
          </a:p>
          <a:p>
            <a:pPr>
              <a:buNone/>
            </a:pPr>
            <a:r>
              <a:rPr lang="en-IN" sz="3000" dirty="0" smtClean="0">
                <a:latin typeface="Times New Roman" pitchFamily="18" charset="0"/>
                <a:cs typeface="Times New Roman" pitchFamily="18" charset="0"/>
              </a:rPr>
              <a:t>    </a:t>
            </a:r>
            <a:endParaRPr lang="en-US" sz="3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png"/>
          <p:cNvPicPr>
            <a:picLocks noChangeAspect="1"/>
          </p:cNvPicPr>
          <p:nvPr/>
        </p:nvPicPr>
        <p:blipFill>
          <a:blip r:embed="rId2"/>
          <a:srcRect t="3125" r="3906" b="7291"/>
          <a:stretch>
            <a:fillRect/>
          </a:stretch>
        </p:blipFill>
        <p:spPr>
          <a:xfrm>
            <a:off x="0" y="214290"/>
            <a:ext cx="8786842" cy="61436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png"/>
          <p:cNvPicPr>
            <a:picLocks noChangeAspect="1"/>
          </p:cNvPicPr>
          <p:nvPr/>
        </p:nvPicPr>
        <p:blipFill>
          <a:blip r:embed="rId2"/>
          <a:srcRect t="4166" r="4687" b="8333"/>
          <a:stretch>
            <a:fillRect/>
          </a:stretch>
        </p:blipFill>
        <p:spPr>
          <a:xfrm>
            <a:off x="0" y="357166"/>
            <a:ext cx="8715404" cy="60007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png"/>
          <p:cNvPicPr>
            <a:picLocks noChangeAspect="1"/>
          </p:cNvPicPr>
          <p:nvPr/>
        </p:nvPicPr>
        <p:blipFill>
          <a:blip r:embed="rId2"/>
          <a:srcRect t="3125" r="3906" b="7291"/>
          <a:stretch>
            <a:fillRect/>
          </a:stretch>
        </p:blipFill>
        <p:spPr>
          <a:xfrm>
            <a:off x="0" y="214290"/>
            <a:ext cx="8786842" cy="61436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png"/>
          <p:cNvPicPr>
            <a:picLocks noChangeAspect="1"/>
          </p:cNvPicPr>
          <p:nvPr/>
        </p:nvPicPr>
        <p:blipFill>
          <a:blip r:embed="rId2"/>
          <a:srcRect t="3125" b="6250"/>
          <a:stretch>
            <a:fillRect/>
          </a:stretch>
        </p:blipFill>
        <p:spPr>
          <a:xfrm>
            <a:off x="0" y="214290"/>
            <a:ext cx="9144000" cy="62151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71569"/>
          </a:xfrm>
        </p:spPr>
        <p:txBody>
          <a:bodyPr>
            <a:normAutofit/>
          </a:bodyPr>
          <a:lstStyle/>
          <a:p>
            <a:r>
              <a:rPr lang="en-IN" u="sng" dirty="0" smtClean="0">
                <a:latin typeface="Times New Roman" pitchFamily="18" charset="0"/>
                <a:cs typeface="Times New Roman" pitchFamily="18" charset="0"/>
              </a:rPr>
              <a:t>RESULTS</a:t>
            </a:r>
            <a:endParaRPr lang="en-US" u="sng"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714488"/>
            <a:ext cx="6400800" cy="3924312"/>
          </a:xfrm>
        </p:spPr>
        <p:txBody>
          <a:bodyPr>
            <a:normAutofit/>
          </a:bodyPr>
          <a:lstStyle/>
          <a:p>
            <a:pPr marL="514350" indent="-514350" algn="l">
              <a:buFont typeface="+mj-lt"/>
              <a:buAutoNum type="arabicPeriod"/>
            </a:pPr>
            <a:r>
              <a:rPr lang="en-IN" dirty="0" smtClean="0">
                <a:solidFill>
                  <a:schemeClr val="tx1"/>
                </a:solidFill>
                <a:latin typeface="Times New Roman" pitchFamily="18" charset="0"/>
                <a:cs typeface="Times New Roman" pitchFamily="18" charset="0"/>
              </a:rPr>
              <a:t>IT IS USEFUL FOR LIABRARIAN AS WELL AS STUDENT</a:t>
            </a:r>
          </a:p>
          <a:p>
            <a:pPr marL="514350" indent="-514350" algn="l">
              <a:buFont typeface="+mj-lt"/>
              <a:buAutoNum type="arabicPeriod"/>
            </a:pPr>
            <a:r>
              <a:rPr lang="en-IN" dirty="0" smtClean="0">
                <a:solidFill>
                  <a:schemeClr val="tx1"/>
                </a:solidFill>
                <a:latin typeface="Times New Roman" pitchFamily="18" charset="0"/>
                <a:cs typeface="Times New Roman" pitchFamily="18" charset="0"/>
              </a:rPr>
              <a:t>IT IS TIME SAVING </a:t>
            </a:r>
          </a:p>
          <a:p>
            <a:pPr marL="514350" indent="-514350" algn="l">
              <a:buFont typeface="+mj-lt"/>
              <a:buAutoNum type="arabicPeriod"/>
            </a:pPr>
            <a:r>
              <a:rPr lang="en-IN" dirty="0" smtClean="0">
                <a:solidFill>
                  <a:schemeClr val="tx1"/>
                </a:solidFill>
                <a:latin typeface="Times New Roman" pitchFamily="18" charset="0"/>
                <a:cs typeface="Times New Roman" pitchFamily="18" charset="0"/>
              </a:rPr>
              <a:t>IT IS VERY EASY TO USE </a:t>
            </a:r>
          </a:p>
          <a:p>
            <a:pPr marL="514350" indent="-514350" algn="l">
              <a:buFont typeface="+mj-lt"/>
              <a:buAutoNum type="arabicPeriod"/>
            </a:pPr>
            <a:r>
              <a:rPr lang="en-IN" dirty="0" smtClean="0">
                <a:solidFill>
                  <a:schemeClr val="tx1"/>
                </a:solidFill>
                <a:latin typeface="Times New Roman" pitchFamily="18" charset="0"/>
                <a:cs typeface="Times New Roman" pitchFamily="18" charset="0"/>
              </a:rPr>
              <a:t>IT WILL KEEP ALL THE RECORDS</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8"/>
            <a:ext cx="7772400" cy="714380"/>
          </a:xfrm>
        </p:spPr>
        <p:txBody>
          <a:bodyPr>
            <a:noAutofit/>
          </a:bodyPr>
          <a:lstStyle/>
          <a:p>
            <a:r>
              <a:rPr lang="en-IN" b="1" u="sng" dirty="0" smtClean="0">
                <a:latin typeface="Times New Roman" pitchFamily="18" charset="0"/>
                <a:cs typeface="Times New Roman" pitchFamily="18" charset="0"/>
              </a:rPr>
              <a:t>CONCLUSION </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1428736"/>
            <a:ext cx="7343804" cy="4210064"/>
          </a:xfrm>
        </p:spPr>
        <p:txBody>
          <a:bodyPr>
            <a:noAutofit/>
          </a:bodyPr>
          <a:lstStyle/>
          <a:p>
            <a:pPr algn="l"/>
            <a:r>
              <a:rPr lang="en-IN" sz="3600" dirty="0" smtClean="0">
                <a:solidFill>
                  <a:schemeClr val="tx1">
                    <a:lumMod val="85000"/>
                    <a:lumOff val="15000"/>
                  </a:schemeClr>
                </a:solidFill>
                <a:latin typeface="Times New Roman" pitchFamily="18" charset="0"/>
                <a:cs typeface="Times New Roman" pitchFamily="18" charset="0"/>
              </a:rPr>
              <a:t>This was an effort to develop a simple Library Management System which may be useful in a Library to insert ,store, handle and retrieve information about books etc.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6858000"/>
          </a:xfrm>
        </p:spPr>
        <p:txBody>
          <a:bodyPr>
            <a:normAutofit/>
          </a:bodyPr>
          <a:lstStyle/>
          <a:p>
            <a:r>
              <a:rPr lang="en-IN" sz="8800" b="1" dirty="0" smtClean="0">
                <a:latin typeface="Bell MT" pitchFamily="18" charset="0"/>
              </a:rPr>
              <a:t>LIBRARY </a:t>
            </a:r>
            <a:br>
              <a:rPr lang="en-IN" sz="8800" b="1" dirty="0" smtClean="0">
                <a:latin typeface="Bell MT" pitchFamily="18" charset="0"/>
              </a:rPr>
            </a:br>
            <a:r>
              <a:rPr lang="en-IN" sz="8800" b="1" dirty="0" smtClean="0">
                <a:latin typeface="Bell MT" pitchFamily="18" charset="0"/>
              </a:rPr>
              <a:t>MANAGEMENT</a:t>
            </a:r>
            <a:br>
              <a:rPr lang="en-IN" sz="8800" b="1" dirty="0" smtClean="0">
                <a:latin typeface="Bell MT" pitchFamily="18" charset="0"/>
              </a:rPr>
            </a:br>
            <a:r>
              <a:rPr lang="en-IN" sz="8800" b="1" dirty="0" smtClean="0">
                <a:latin typeface="Bell MT" pitchFamily="18" charset="0"/>
              </a:rPr>
              <a:t> SYSTEM</a:t>
            </a:r>
            <a:endParaRPr lang="en-US" sz="8800" b="1" dirty="0">
              <a:latin typeface="Bell MT"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2"/>
            <a:ext cx="7772400" cy="714380"/>
          </a:xfrm>
        </p:spPr>
        <p:txBody>
          <a:bodyPr>
            <a:noAutofit/>
          </a:bodyPr>
          <a:lstStyle/>
          <a:p>
            <a:r>
              <a:rPr lang="en-IN" b="1" u="sng" dirty="0" smtClean="0">
                <a:latin typeface="Times New Roman" pitchFamily="18" charset="0"/>
                <a:cs typeface="Times New Roman" pitchFamily="18" charset="0"/>
              </a:rPr>
              <a:t>REFERENCES :</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1500174"/>
            <a:ext cx="8143932" cy="4786346"/>
          </a:xfrm>
        </p:spPr>
        <p:txBody>
          <a:bodyPr>
            <a:normAutofit/>
          </a:bodyPr>
          <a:lstStyle/>
          <a:p>
            <a:pPr algn="l">
              <a:buFont typeface="Wingdings" pitchFamily="2" charset="2"/>
              <a:buChar char="ü"/>
            </a:pPr>
            <a:r>
              <a:rPr lang="en-IN" sz="3200" dirty="0" smtClean="0">
                <a:solidFill>
                  <a:schemeClr val="tx1">
                    <a:lumMod val="85000"/>
                    <a:lumOff val="15000"/>
                  </a:schemeClr>
                </a:solidFill>
              </a:rPr>
              <a:t> Java Complete Referances by Herbert Shield</a:t>
            </a:r>
          </a:p>
          <a:p>
            <a:pPr algn="l">
              <a:buFont typeface="Wingdings" pitchFamily="2" charset="2"/>
              <a:buChar char="ü"/>
            </a:pPr>
            <a:r>
              <a:rPr lang="en-IN" sz="3200" dirty="0" smtClean="0">
                <a:solidFill>
                  <a:schemeClr val="tx1">
                    <a:lumMod val="85000"/>
                    <a:lumOff val="15000"/>
                  </a:schemeClr>
                </a:solidFill>
              </a:rPr>
              <a:t> Wikipedia, URL: </a:t>
            </a:r>
            <a:r>
              <a:rPr lang="en-IN" sz="3200" dirty="0" smtClean="0">
                <a:solidFill>
                  <a:schemeClr val="tx1">
                    <a:lumMod val="85000"/>
                    <a:lumOff val="15000"/>
                  </a:schemeClr>
                </a:solidFill>
                <a:hlinkClick r:id="rId2"/>
              </a:rPr>
              <a:t>http://www.wikipedia.org</a:t>
            </a:r>
            <a:r>
              <a:rPr lang="en-IN" sz="3200" dirty="0" smtClean="0">
                <a:solidFill>
                  <a:schemeClr val="tx1">
                    <a:lumMod val="85000"/>
                    <a:lumOff val="15000"/>
                  </a:schemeClr>
                </a:solidFill>
              </a:rPr>
              <a:t>.</a:t>
            </a:r>
          </a:p>
          <a:p>
            <a:pPr algn="l">
              <a:buFont typeface="Wingdings" pitchFamily="2" charset="2"/>
              <a:buChar char="ü"/>
            </a:pPr>
            <a:r>
              <a:rPr lang="en-IN" sz="3200" dirty="0" smtClean="0">
                <a:solidFill>
                  <a:schemeClr val="tx1">
                    <a:lumMod val="85000"/>
                    <a:lumOff val="15000"/>
                  </a:schemeClr>
                </a:solidFill>
              </a:rPr>
              <a:t> Google, URL: </a:t>
            </a:r>
            <a:r>
              <a:rPr lang="en-IN" sz="3200" dirty="0" smtClean="0">
                <a:solidFill>
                  <a:schemeClr val="tx1">
                    <a:lumMod val="85000"/>
                    <a:lumOff val="15000"/>
                  </a:schemeClr>
                </a:solidFill>
                <a:hlinkClick r:id="rId3"/>
              </a:rPr>
              <a:t>http://www.google.co.in</a:t>
            </a:r>
            <a:endParaRPr lang="en-IN" sz="3200" dirty="0" smtClean="0">
              <a:solidFill>
                <a:schemeClr val="tx1">
                  <a:lumMod val="85000"/>
                  <a:lumOff val="15000"/>
                </a:schemeClr>
              </a:solidFill>
            </a:endParaRPr>
          </a:p>
          <a:p>
            <a:pPr algn="l">
              <a:buFont typeface="Wingdings" pitchFamily="2" charset="2"/>
              <a:buChar char="ü"/>
            </a:pPr>
            <a:r>
              <a:rPr lang="en-IN" sz="3200" dirty="0" smtClean="0">
                <a:solidFill>
                  <a:schemeClr val="tx1">
                    <a:lumMod val="85000"/>
                    <a:lumOff val="15000"/>
                  </a:schemeClr>
                </a:solidFill>
              </a:rPr>
              <a:t> </a:t>
            </a:r>
            <a:r>
              <a:rPr lang="en-IN" dirty="0" smtClean="0">
                <a:solidFill>
                  <a:schemeClr val="tx1">
                    <a:lumMod val="85000"/>
                    <a:lumOff val="15000"/>
                  </a:schemeClr>
                </a:solidFill>
              </a:rPr>
              <a:t>GEEKS FOR GEEKS JAVA</a:t>
            </a:r>
          </a:p>
          <a:p>
            <a:pPr algn="l">
              <a:buFont typeface="Wingdings" pitchFamily="2" charset="2"/>
              <a:buChar char="ü"/>
            </a:pPr>
            <a:endParaRPr lang="en-US" sz="32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1816"/>
          </a:xfrm>
        </p:spPr>
        <p:txBody>
          <a:bodyPr>
            <a:normAutofit/>
          </a:bodyPr>
          <a:lstStyle/>
          <a:p>
            <a:r>
              <a:rPr lang="en-IN" sz="8800" dirty="0" smtClean="0">
                <a:latin typeface="Times New Roman" pitchFamily="18" charset="0"/>
                <a:cs typeface="Times New Roman" pitchFamily="18" charset="0"/>
              </a:rPr>
              <a:t>Thank you</a:t>
            </a:r>
            <a:endParaRPr lang="en-US" sz="8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9144000" cy="1470025"/>
          </a:xfrm>
        </p:spPr>
        <p:txBody>
          <a:bodyPr>
            <a:normAutofit/>
          </a:bodyPr>
          <a:lstStyle/>
          <a:p>
            <a:r>
              <a:rPr lang="en-US" b="1" u="sng" dirty="0" smtClean="0">
                <a:solidFill>
                  <a:schemeClr val="accent3">
                    <a:lumMod val="75000"/>
                  </a:schemeClr>
                </a:solidFill>
                <a:latin typeface="Times New Roman" pitchFamily="18" charset="0"/>
                <a:cs typeface="Times New Roman" pitchFamily="18" charset="0"/>
              </a:rPr>
              <a:t>Contents</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1142976" y="1714488"/>
            <a:ext cx="7000924" cy="4643470"/>
          </a:xfrm>
        </p:spPr>
        <p:txBody>
          <a:bodyPr>
            <a:normAutofit fontScale="92500" lnSpcReduction="10000"/>
          </a:bodyPr>
          <a:lstStyle/>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Abstract</a:t>
            </a:r>
          </a:p>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Introduction</a:t>
            </a:r>
          </a:p>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Need of Work</a:t>
            </a:r>
          </a:p>
          <a:p>
            <a:pPr lvl="0" algn="l">
              <a:spcBef>
                <a:spcPct val="0"/>
              </a:spcBef>
              <a:buFont typeface="Arial" pitchFamily="34" charset="0"/>
              <a:buChar char="•"/>
              <a:defRPr/>
            </a:pPr>
            <a:r>
              <a:rPr lang="en-IN" b="1" dirty="0" smtClean="0">
                <a:solidFill>
                  <a:schemeClr val="tx1">
                    <a:lumMod val="85000"/>
                    <a:lumOff val="15000"/>
                  </a:schemeClr>
                </a:solidFill>
                <a:latin typeface="Times New Roman" pitchFamily="18" charset="0"/>
                <a:cs typeface="Times New Roman" pitchFamily="18" charset="0"/>
              </a:rPr>
              <a:t>Advantages of work</a:t>
            </a:r>
            <a:endParaRPr lang="en-US" b="1" dirty="0" smtClean="0">
              <a:solidFill>
                <a:schemeClr val="tx1">
                  <a:lumMod val="85000"/>
                  <a:lumOff val="15000"/>
                </a:schemeClr>
              </a:solidFill>
              <a:latin typeface="Times New Roman" pitchFamily="18" charset="0"/>
              <a:cs typeface="Times New Roman" pitchFamily="18" charset="0"/>
            </a:endParaRPr>
          </a:p>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System Architecture</a:t>
            </a:r>
          </a:p>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Java Feature used</a:t>
            </a:r>
          </a:p>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Hardware and Software Requirements</a:t>
            </a:r>
          </a:p>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Results</a:t>
            </a:r>
          </a:p>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Conclusion</a:t>
            </a:r>
          </a:p>
          <a:p>
            <a:pPr lvl="0" algn="l">
              <a:spcBef>
                <a:spcPct val="0"/>
              </a:spcBef>
              <a:buFont typeface="Arial" pitchFamily="34" charset="0"/>
              <a:buChar char="•"/>
              <a:defRPr/>
            </a:pPr>
            <a:r>
              <a:rPr lang="en-US" b="1" dirty="0" smtClean="0">
                <a:solidFill>
                  <a:schemeClr val="tx1">
                    <a:lumMod val="85000"/>
                    <a:lumOff val="15000"/>
                  </a:schemeClr>
                </a:solidFill>
                <a:latin typeface="Times New Roman" pitchFamily="18" charset="0"/>
                <a:cs typeface="Times New Roman" pitchFamily="18" charset="0"/>
              </a:rPr>
              <a:t> References</a:t>
            </a:r>
          </a:p>
          <a:p>
            <a:pPr lvl="0" algn="l">
              <a:spcBef>
                <a:spcPct val="0"/>
              </a:spcBef>
              <a:buFont typeface="Arial" pitchFamily="34" charset="0"/>
              <a:buChar char="•"/>
              <a:defRPr/>
            </a:pPr>
            <a:endParaRPr lang="en-US" sz="3600" b="1" dirty="0" smtClean="0">
              <a:solidFill>
                <a:schemeClr val="tx1">
                  <a:lumMod val="85000"/>
                  <a:lumOff val="15000"/>
                </a:schemeClr>
              </a:solidFill>
              <a:latin typeface="Times New Roman" pitchFamily="18" charset="0"/>
              <a:cs typeface="Times New Roman" pitchFamily="18" charset="0"/>
            </a:endParaRPr>
          </a:p>
          <a:p>
            <a:pPr algn="l"/>
            <a:endParaRPr lang="en-US" b="1"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7158" y="214290"/>
            <a:ext cx="8101042" cy="785818"/>
          </a:xfrm>
        </p:spPr>
        <p:txBody>
          <a:bodyPr>
            <a:normAutofit/>
          </a:bodyPr>
          <a:lstStyle/>
          <a:p>
            <a:r>
              <a:rPr lang="en-IN" b="1" u="sng" dirty="0" smtClean="0">
                <a:latin typeface="Times New Roman" pitchFamily="18" charset="0"/>
                <a:cs typeface="Times New Roman" pitchFamily="18" charset="0"/>
              </a:rPr>
              <a:t>ABSTRACT</a:t>
            </a:r>
            <a:r>
              <a:rPr lang="en-IN"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4" name="Subtitle 3"/>
          <p:cNvSpPr>
            <a:spLocks noGrp="1"/>
          </p:cNvSpPr>
          <p:nvPr>
            <p:ph type="subTitle" idx="1"/>
          </p:nvPr>
        </p:nvSpPr>
        <p:spPr>
          <a:xfrm>
            <a:off x="0" y="1428736"/>
            <a:ext cx="9144000" cy="5429264"/>
          </a:xfrm>
        </p:spPr>
        <p:txBody>
          <a:bodyPr>
            <a:noAutofit/>
          </a:bodyPr>
          <a:lstStyle/>
          <a:p>
            <a:pPr algn="l"/>
            <a:r>
              <a:rPr lang="en-US" sz="2400" dirty="0" smtClean="0">
                <a:solidFill>
                  <a:schemeClr val="tx1">
                    <a:lumMod val="85000"/>
                    <a:lumOff val="15000"/>
                  </a:schemeClr>
                </a:solidFill>
                <a:latin typeface="Times New Roman" pitchFamily="18" charset="0"/>
                <a:cs typeface="Times New Roman" pitchFamily="18" charset="0"/>
              </a:rPr>
              <a:t>The </a:t>
            </a:r>
            <a:r>
              <a:rPr lang="en-US" sz="2400" dirty="0">
                <a:solidFill>
                  <a:schemeClr val="tx1">
                    <a:lumMod val="85000"/>
                    <a:lumOff val="15000"/>
                  </a:schemeClr>
                </a:solidFill>
                <a:latin typeface="Times New Roman" pitchFamily="18" charset="0"/>
                <a:cs typeface="Times New Roman" pitchFamily="18" charset="0"/>
              </a:rPr>
              <a:t>Library Management System is an application </a:t>
            </a:r>
            <a:r>
              <a:rPr lang="en-US" sz="2400" dirty="0" smtClean="0">
                <a:solidFill>
                  <a:schemeClr val="tx1">
                    <a:lumMod val="85000"/>
                    <a:lumOff val="15000"/>
                  </a:schemeClr>
                </a:solidFill>
                <a:latin typeface="Times New Roman" pitchFamily="18" charset="0"/>
                <a:cs typeface="Times New Roman" pitchFamily="18" charset="0"/>
              </a:rPr>
              <a:t>for assisting </a:t>
            </a:r>
            <a:r>
              <a:rPr lang="en-US" sz="2400" dirty="0">
                <a:solidFill>
                  <a:schemeClr val="tx1">
                    <a:lumMod val="85000"/>
                    <a:lumOff val="15000"/>
                  </a:schemeClr>
                </a:solidFill>
                <a:latin typeface="Times New Roman" pitchFamily="18" charset="0"/>
                <a:cs typeface="Times New Roman" pitchFamily="18" charset="0"/>
              </a:rPr>
              <a:t>a librarian in managing a book library in </a:t>
            </a:r>
            <a:r>
              <a:rPr lang="en-US" sz="2400" dirty="0" smtClean="0">
                <a:solidFill>
                  <a:schemeClr val="tx1">
                    <a:lumMod val="85000"/>
                    <a:lumOff val="15000"/>
                  </a:schemeClr>
                </a:solidFill>
                <a:latin typeface="Times New Roman" pitchFamily="18" charset="0"/>
                <a:cs typeface="Times New Roman" pitchFamily="18" charset="0"/>
              </a:rPr>
              <a:t>a university</a:t>
            </a:r>
            <a:r>
              <a:rPr lang="en-US" sz="2400" dirty="0">
                <a:solidFill>
                  <a:schemeClr val="tx1">
                    <a:lumMod val="85000"/>
                    <a:lumOff val="15000"/>
                  </a:schemeClr>
                </a:solidFill>
                <a:latin typeface="Times New Roman" pitchFamily="18" charset="0"/>
                <a:cs typeface="Times New Roman" pitchFamily="18" charset="0"/>
              </a:rPr>
              <a:t>. The system would provide basic set of features to add/update members, add/update books, and manage check in specifications for the systems based on the client’s statement of need.</a:t>
            </a:r>
          </a:p>
          <a:p>
            <a:pPr algn="l"/>
            <a:r>
              <a:rPr lang="en-US" sz="2400" dirty="0" smtClean="0">
                <a:solidFill>
                  <a:schemeClr val="tx1">
                    <a:lumMod val="85000"/>
                    <a:lumOff val="15000"/>
                  </a:schemeClr>
                </a:solidFill>
                <a:latin typeface="Times New Roman" pitchFamily="18" charset="0"/>
                <a:cs typeface="Times New Roman" pitchFamily="18" charset="0"/>
              </a:rPr>
              <a:t>Library </a:t>
            </a:r>
            <a:r>
              <a:rPr lang="en-US" sz="2400" dirty="0">
                <a:solidFill>
                  <a:schemeClr val="tx1">
                    <a:lumMod val="85000"/>
                    <a:lumOff val="15000"/>
                  </a:schemeClr>
                </a:solidFill>
                <a:latin typeface="Times New Roman" pitchFamily="18" charset="0"/>
                <a:cs typeface="Times New Roman" pitchFamily="18" charset="0"/>
              </a:rPr>
              <a:t>management system is a typical management Information system (MIS), its Development include the establishment and maintenance of back-end database and front-end application development aspects. For the former require the establishment of data consistency and integrity of the strong data security and good libraries. As for the latter requires the application fully functional, easy to use and so on.</a:t>
            </a:r>
          </a:p>
          <a:p>
            <a:pPr algn="l"/>
            <a:endParaRPr lang="en-US" sz="2400"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785817"/>
          </a:xfrm>
        </p:spPr>
        <p:txBody>
          <a:bodyPr/>
          <a:lstStyle/>
          <a:p>
            <a:r>
              <a:rPr lang="en-IN" b="1" u="sng" dirty="0" smtClean="0">
                <a:latin typeface="Times New Roman" pitchFamily="18" charset="0"/>
                <a:cs typeface="Times New Roman" pitchFamily="18" charset="0"/>
              </a:rPr>
              <a:t>INTRODUCTION </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1428736"/>
            <a:ext cx="8001056" cy="5072098"/>
          </a:xfrm>
        </p:spPr>
        <p:txBody>
          <a:bodyPr>
            <a:noAutofit/>
          </a:bodyPr>
          <a:lstStyle/>
          <a:p>
            <a:pPr algn="l"/>
            <a:r>
              <a:rPr lang="en-US" sz="2000" dirty="0" smtClean="0">
                <a:solidFill>
                  <a:schemeClr val="tx1">
                    <a:lumMod val="85000"/>
                    <a:lumOff val="15000"/>
                  </a:schemeClr>
                </a:solidFill>
                <a:latin typeface="Times New Roman" pitchFamily="18" charset="0"/>
                <a:cs typeface="Times New Roman" pitchFamily="18" charset="0"/>
              </a:rPr>
              <a:t>Library Management software for monitoring and controlling the transactions in a library .The project “Library Management System” is developed in java, which mainly focuses on basic operations in a library like adding new books, and updating new information, searching books and members and return books.</a:t>
            </a:r>
          </a:p>
          <a:p>
            <a:pPr algn="l"/>
            <a:r>
              <a:rPr lang="en-US" sz="2000" dirty="0" smtClean="0">
                <a:solidFill>
                  <a:schemeClr val="tx1">
                    <a:lumMod val="85000"/>
                    <a:lumOff val="15000"/>
                  </a:schemeClr>
                </a:solidFill>
                <a:latin typeface="Times New Roman" pitchFamily="18" charset="0"/>
                <a:cs typeface="Times New Roman" pitchFamily="18" charset="0"/>
              </a:rPr>
              <a:t>This project of “LIBRARY MANAGEMENT” of gives us the complete information about the library. We can enter the record of new books and retrieve the details of books available in the library. We can issue the books to the students and maintain their records and can also check how many books are issued and stock available in the library. In this project we can maintain the late fine of students who returns the issued books after the due date.</a:t>
            </a:r>
          </a:p>
          <a:p>
            <a:pPr algn="l"/>
            <a:r>
              <a:rPr lang="en-US" sz="2000" dirty="0" smtClean="0">
                <a:solidFill>
                  <a:schemeClr val="tx1">
                    <a:lumMod val="85000"/>
                    <a:lumOff val="15000"/>
                  </a:schemeClr>
                </a:solidFill>
                <a:latin typeface="Times New Roman" pitchFamily="18" charset="0"/>
                <a:cs typeface="Times New Roman" pitchFamily="18" charset="0"/>
              </a:rPr>
              <a:t>Throughout the project the focus has been on presenting information and comments in an easy and intelligible manner. The project is very useful for those who want to know about Library Management System.</a:t>
            </a:r>
          </a:p>
          <a:p>
            <a:pPr algn="l"/>
            <a:r>
              <a:rPr lang="en-US" sz="2000" dirty="0" smtClean="0">
                <a:solidFill>
                  <a:schemeClr val="tx1">
                    <a:lumMod val="85000"/>
                    <a:lumOff val="15000"/>
                  </a:schemeClr>
                </a:solidFill>
                <a:latin typeface="Times New Roman" pitchFamily="18" charset="0"/>
                <a:cs typeface="Times New Roman" pitchFamily="18" charset="0"/>
              </a:rPr>
              <a:t/>
            </a:r>
            <a:br>
              <a:rPr lang="en-US" sz="2000" dirty="0" smtClean="0">
                <a:solidFill>
                  <a:schemeClr val="tx1">
                    <a:lumMod val="85000"/>
                    <a:lumOff val="15000"/>
                  </a:schemeClr>
                </a:solidFill>
                <a:latin typeface="Times New Roman" pitchFamily="18" charset="0"/>
                <a:cs typeface="Times New Roman" pitchFamily="18" charset="0"/>
              </a:rPr>
            </a:br>
            <a:endParaRPr lang="en-US" sz="2000"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6929486" cy="857256"/>
          </a:xfrm>
        </p:spPr>
        <p:txBody>
          <a:bodyPr>
            <a:normAutofit/>
          </a:bodyPr>
          <a:lstStyle/>
          <a:p>
            <a:r>
              <a:rPr lang="en-IN" b="1" u="sng" dirty="0" smtClean="0">
                <a:latin typeface="Times New Roman" pitchFamily="18" charset="0"/>
                <a:cs typeface="Times New Roman" pitchFamily="18" charset="0"/>
              </a:rPr>
              <a:t>NEED OF WORK </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285720" y="1285860"/>
            <a:ext cx="8572560" cy="5572140"/>
          </a:xfrm>
        </p:spPr>
        <p:txBody>
          <a:bodyPr>
            <a:normAutofit lnSpcReduction="10000"/>
          </a:bodyPr>
          <a:lstStyle/>
          <a:p>
            <a:pPr algn="l">
              <a:buFont typeface="Wingdings" pitchFamily="2" charset="2"/>
              <a:buChar char="Ø"/>
            </a:pPr>
            <a:r>
              <a:rPr lang="en-US" sz="2200" dirty="0">
                <a:solidFill>
                  <a:schemeClr val="tx1">
                    <a:lumMod val="85000"/>
                    <a:lumOff val="15000"/>
                  </a:schemeClr>
                </a:solidFill>
                <a:latin typeface="Times New Roman" pitchFamily="18" charset="0"/>
                <a:cs typeface="Times New Roman" pitchFamily="18" charset="0"/>
              </a:rPr>
              <a:t>A Library management system is a software that uses to maintain the record of the library</a:t>
            </a:r>
            <a:r>
              <a:rPr lang="en-US" sz="2200" dirty="0" smtClean="0">
                <a:solidFill>
                  <a:schemeClr val="tx1">
                    <a:lumMod val="85000"/>
                    <a:lumOff val="15000"/>
                  </a:schemeClr>
                </a:solidFill>
                <a:latin typeface="Times New Roman" pitchFamily="18" charset="0"/>
                <a:cs typeface="Times New Roman" pitchFamily="18" charset="0"/>
              </a:rPr>
              <a:t>.</a:t>
            </a:r>
          </a:p>
          <a:p>
            <a:pPr algn="l">
              <a:buFont typeface="Wingdings" pitchFamily="2" charset="2"/>
              <a:buChar char="Ø"/>
            </a:pPr>
            <a:r>
              <a:rPr lang="en-US" sz="2200" dirty="0" smtClean="0">
                <a:solidFill>
                  <a:schemeClr val="tx1">
                    <a:lumMod val="85000"/>
                    <a:lumOff val="15000"/>
                  </a:schemeClr>
                </a:solidFill>
                <a:latin typeface="Times New Roman" pitchFamily="18" charset="0"/>
                <a:cs typeface="Times New Roman" pitchFamily="18" charset="0"/>
              </a:rPr>
              <a:t> </a:t>
            </a:r>
            <a:r>
              <a:rPr lang="en-US" sz="2200" dirty="0">
                <a:solidFill>
                  <a:schemeClr val="tx1">
                    <a:lumMod val="85000"/>
                    <a:lumOff val="15000"/>
                  </a:schemeClr>
                </a:solidFill>
                <a:latin typeface="Times New Roman" pitchFamily="18" charset="0"/>
                <a:cs typeface="Times New Roman" pitchFamily="18" charset="0"/>
              </a:rPr>
              <a:t>It contains work like the number of available books in the library, the number of books are issued or returning or renewing a book or late fine charge record, etc. </a:t>
            </a:r>
            <a:endParaRPr lang="en-US" sz="2200" dirty="0" smtClean="0">
              <a:solidFill>
                <a:schemeClr val="tx1">
                  <a:lumMod val="85000"/>
                  <a:lumOff val="15000"/>
                </a:schemeClr>
              </a:solidFill>
              <a:latin typeface="Times New Roman" pitchFamily="18" charset="0"/>
              <a:cs typeface="Times New Roman" pitchFamily="18" charset="0"/>
            </a:endParaRPr>
          </a:p>
          <a:p>
            <a:pPr algn="l">
              <a:buFont typeface="Wingdings" pitchFamily="2" charset="2"/>
              <a:buChar char="Ø"/>
            </a:pPr>
            <a:r>
              <a:rPr lang="en-US" sz="2200" dirty="0" smtClean="0">
                <a:solidFill>
                  <a:schemeClr val="tx1">
                    <a:lumMod val="85000"/>
                    <a:lumOff val="15000"/>
                  </a:schemeClr>
                </a:solidFill>
                <a:latin typeface="Times New Roman" pitchFamily="18" charset="0"/>
                <a:cs typeface="Times New Roman" pitchFamily="18" charset="0"/>
              </a:rPr>
              <a:t>Library </a:t>
            </a:r>
            <a:r>
              <a:rPr lang="en-US" sz="2200" dirty="0">
                <a:solidFill>
                  <a:schemeClr val="tx1">
                    <a:lumMod val="85000"/>
                    <a:lumOff val="15000"/>
                  </a:schemeClr>
                </a:solidFill>
                <a:latin typeface="Times New Roman" pitchFamily="18" charset="0"/>
                <a:cs typeface="Times New Roman" pitchFamily="18" charset="0"/>
              </a:rPr>
              <a:t>Management Systems is software that helps to maintain a database that is useful to enter new books &amp; record books borrowed by the members, with the respective submission dates. Moreover, it also reduces the manual record burden of the librarian.</a:t>
            </a:r>
          </a:p>
          <a:p>
            <a:pPr algn="l">
              <a:buFont typeface="Wingdings" pitchFamily="2" charset="2"/>
              <a:buChar char="Ø"/>
            </a:pPr>
            <a:r>
              <a:rPr lang="en-US" sz="2200" dirty="0">
                <a:solidFill>
                  <a:schemeClr val="tx1">
                    <a:lumMod val="85000"/>
                    <a:lumOff val="15000"/>
                  </a:schemeClr>
                </a:solidFill>
                <a:latin typeface="Times New Roman" pitchFamily="18" charset="0"/>
                <a:cs typeface="Times New Roman" pitchFamily="18" charset="0"/>
              </a:rPr>
              <a:t>Library management system allows the librarian to maintain library resources in a more operative manner that will help to save their time. It is also convenient for the librarian to manage the process of books allotting and making payment</a:t>
            </a:r>
            <a:r>
              <a:rPr lang="en-US" sz="2200" dirty="0" smtClean="0">
                <a:solidFill>
                  <a:schemeClr val="tx1">
                    <a:lumMod val="85000"/>
                    <a:lumOff val="15000"/>
                  </a:schemeClr>
                </a:solidFill>
                <a:latin typeface="Times New Roman" pitchFamily="18" charset="0"/>
                <a:cs typeface="Times New Roman" pitchFamily="18" charset="0"/>
              </a:rPr>
              <a:t>.</a:t>
            </a:r>
          </a:p>
          <a:p>
            <a:pPr algn="l">
              <a:buFont typeface="Wingdings" pitchFamily="2" charset="2"/>
              <a:buChar char="Ø"/>
            </a:pPr>
            <a:r>
              <a:rPr lang="en-US" sz="2200" dirty="0" smtClean="0">
                <a:solidFill>
                  <a:schemeClr val="tx1">
                    <a:lumMod val="85000"/>
                    <a:lumOff val="15000"/>
                  </a:schemeClr>
                </a:solidFill>
                <a:latin typeface="Times New Roman" pitchFamily="18" charset="0"/>
                <a:cs typeface="Times New Roman" pitchFamily="18" charset="0"/>
              </a:rPr>
              <a:t> </a:t>
            </a:r>
            <a:r>
              <a:rPr lang="en-US" sz="2200" dirty="0">
                <a:solidFill>
                  <a:schemeClr val="tx1">
                    <a:lumMod val="85000"/>
                    <a:lumOff val="15000"/>
                  </a:schemeClr>
                </a:solidFill>
                <a:latin typeface="Times New Roman" pitchFamily="18" charset="0"/>
                <a:cs typeface="Times New Roman" pitchFamily="18" charset="0"/>
              </a:rPr>
              <a:t>Library management system is also useful for students as well as a librarian to keep the constant track of the availability of all books in a store</a:t>
            </a:r>
            <a:r>
              <a:rPr lang="en-US" dirty="0">
                <a:solidFill>
                  <a:schemeClr val="tx1">
                    <a:lumMod val="85000"/>
                    <a:lumOff val="15000"/>
                  </a:schemeClr>
                </a:solidFill>
                <a:latin typeface="Times New Roman" pitchFamily="18" charset="0"/>
                <a:cs typeface="Times New Roman" pitchFamily="18" charset="0"/>
              </a:rPr>
              <a:t>.</a:t>
            </a:r>
          </a:p>
          <a:p>
            <a:pPr algn="l">
              <a:buFont typeface="Wingdings" pitchFamily="2" charset="2"/>
              <a:buChar char="Ø"/>
            </a:pP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6"/>
            <a:ext cx="7772400" cy="785818"/>
          </a:xfrm>
        </p:spPr>
        <p:txBody>
          <a:bodyPr>
            <a:normAutofit/>
          </a:bodyPr>
          <a:lstStyle/>
          <a:p>
            <a:r>
              <a:rPr lang="en-IN" b="1" u="sng" dirty="0" smtClean="0">
                <a:latin typeface="Times New Roman" pitchFamily="18" charset="0"/>
                <a:cs typeface="Times New Roman" pitchFamily="18" charset="0"/>
              </a:rPr>
              <a:t>IMPORTANCE </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142844" y="1500174"/>
            <a:ext cx="8786874" cy="5000660"/>
          </a:xfrm>
        </p:spPr>
        <p:txBody>
          <a:bodyPr>
            <a:noAutofit/>
          </a:bodyPr>
          <a:lstStyle/>
          <a:p>
            <a:pPr marL="457200" indent="-457200" algn="l">
              <a:buFont typeface="Wingdings" pitchFamily="2" charset="2"/>
              <a:buChar char="Ø"/>
            </a:pPr>
            <a:r>
              <a:rPr lang="en-US" sz="2000" dirty="0">
                <a:solidFill>
                  <a:schemeClr val="tx1">
                    <a:lumMod val="85000"/>
                    <a:lumOff val="15000"/>
                  </a:schemeClr>
                </a:solidFill>
                <a:latin typeface="Times New Roman" pitchFamily="18" charset="0"/>
                <a:cs typeface="Times New Roman" pitchFamily="18" charset="0"/>
              </a:rPr>
              <a:t>A</a:t>
            </a:r>
            <a:r>
              <a:rPr lang="en-US" sz="2000" dirty="0" smtClean="0">
                <a:solidFill>
                  <a:schemeClr val="tx1">
                    <a:lumMod val="85000"/>
                    <a:lumOff val="15000"/>
                  </a:schemeClr>
                </a:solidFill>
                <a:latin typeface="Times New Roman" pitchFamily="18" charset="0"/>
                <a:cs typeface="Times New Roman" pitchFamily="18" charset="0"/>
              </a:rPr>
              <a:t> library management system is the most proficient and easy to use system for managing all the processes involved in a Library in the most effective ways.</a:t>
            </a:r>
          </a:p>
          <a:p>
            <a:pPr algn="l">
              <a:buFont typeface="Wingdings" pitchFamily="2" charset="2"/>
              <a:buChar char="Ø"/>
            </a:pPr>
            <a:r>
              <a:rPr lang="en-US" sz="2000" dirty="0" smtClean="0">
                <a:solidFill>
                  <a:schemeClr val="tx1">
                    <a:lumMod val="85000"/>
                    <a:lumOff val="15000"/>
                  </a:schemeClr>
                </a:solidFill>
                <a:latin typeface="Times New Roman" pitchFamily="18" charset="0"/>
                <a:cs typeface="Times New Roman" pitchFamily="18" charset="0"/>
              </a:rPr>
              <a:t>      This system will reduce all the manual work and the whole process can be                            </a:t>
            </a:r>
          </a:p>
          <a:p>
            <a:pPr algn="l"/>
            <a:r>
              <a:rPr lang="en-US" sz="2000" dirty="0">
                <a:solidFill>
                  <a:schemeClr val="tx1">
                    <a:lumMod val="85000"/>
                    <a:lumOff val="15000"/>
                  </a:schemeClr>
                </a:solidFill>
                <a:latin typeface="Times New Roman" pitchFamily="18" charset="0"/>
                <a:cs typeface="Times New Roman" pitchFamily="18" charset="0"/>
              </a:rPr>
              <a:t> </a:t>
            </a:r>
            <a:r>
              <a:rPr lang="en-US" sz="2000" dirty="0" smtClean="0">
                <a:solidFill>
                  <a:schemeClr val="tx1">
                    <a:lumMod val="85000"/>
                    <a:lumOff val="15000"/>
                  </a:schemeClr>
                </a:solidFill>
                <a:latin typeface="Times New Roman" pitchFamily="18" charset="0"/>
                <a:cs typeface="Times New Roman" pitchFamily="18" charset="0"/>
              </a:rPr>
              <a:t>           managed just through single clicks and edits.                                                                                                                                    </a:t>
            </a:r>
          </a:p>
          <a:p>
            <a:pPr algn="l">
              <a:buFont typeface="Wingdings" pitchFamily="2" charset="2"/>
              <a:buChar char="Ø"/>
            </a:pPr>
            <a:r>
              <a:rPr lang="en-US" sz="2000" dirty="0" smtClean="0">
                <a:solidFill>
                  <a:schemeClr val="tx1">
                    <a:lumMod val="85000"/>
                    <a:lumOff val="15000"/>
                  </a:schemeClr>
                </a:solidFill>
                <a:latin typeface="Times New Roman" pitchFamily="18" charset="0"/>
                <a:cs typeface="Times New Roman" pitchFamily="18" charset="0"/>
              </a:rPr>
              <a:t>      There will be no headache and doubtfulness of storing the data securely            </a:t>
            </a:r>
          </a:p>
          <a:p>
            <a:pPr algn="l"/>
            <a:r>
              <a:rPr lang="en-IN" sz="2000" dirty="0">
                <a:solidFill>
                  <a:schemeClr val="tx1">
                    <a:lumMod val="85000"/>
                    <a:lumOff val="15000"/>
                  </a:schemeClr>
                </a:solidFill>
                <a:latin typeface="Times New Roman" pitchFamily="18" charset="0"/>
                <a:cs typeface="Times New Roman" pitchFamily="18" charset="0"/>
              </a:rPr>
              <a:t> </a:t>
            </a:r>
            <a:r>
              <a:rPr lang="en-IN" sz="2000" dirty="0" smtClean="0">
                <a:solidFill>
                  <a:schemeClr val="tx1">
                    <a:lumMod val="85000"/>
                    <a:lumOff val="15000"/>
                  </a:schemeClr>
                </a:solidFill>
                <a:latin typeface="Times New Roman" pitchFamily="18" charset="0"/>
                <a:cs typeface="Times New Roman" pitchFamily="18" charset="0"/>
              </a:rPr>
              <a:t>          and searching the records of any individual afterward.</a:t>
            </a:r>
            <a:endParaRPr lang="en-US" sz="2000" dirty="0" smtClean="0">
              <a:solidFill>
                <a:schemeClr val="tx1">
                  <a:lumMod val="85000"/>
                  <a:lumOff val="15000"/>
                </a:schemeClr>
              </a:solidFill>
              <a:latin typeface="Times New Roman" pitchFamily="18" charset="0"/>
              <a:cs typeface="Times New Roman" pitchFamily="18" charset="0"/>
            </a:endParaRPr>
          </a:p>
          <a:p>
            <a:pPr algn="l">
              <a:buFont typeface="Wingdings" pitchFamily="2" charset="2"/>
              <a:buChar char="Ø"/>
            </a:pPr>
            <a:r>
              <a:rPr lang="en-US" sz="2000" dirty="0" smtClean="0">
                <a:solidFill>
                  <a:schemeClr val="tx1">
                    <a:lumMod val="85000"/>
                    <a:lumOff val="15000"/>
                  </a:schemeClr>
                </a:solidFill>
                <a:latin typeface="Times New Roman" pitchFamily="18" charset="0"/>
                <a:cs typeface="Times New Roman" pitchFamily="18" charset="0"/>
              </a:rPr>
              <a:t>      Any book seeker can rent a book just by signing in with their details, and </a:t>
            </a:r>
          </a:p>
          <a:p>
            <a:pPr algn="l"/>
            <a:r>
              <a:rPr lang="en-IN" sz="2000" dirty="0">
                <a:solidFill>
                  <a:schemeClr val="tx1">
                    <a:lumMod val="85000"/>
                    <a:lumOff val="15000"/>
                  </a:schemeClr>
                </a:solidFill>
                <a:latin typeface="Times New Roman" pitchFamily="18" charset="0"/>
                <a:cs typeface="Times New Roman" pitchFamily="18" charset="0"/>
              </a:rPr>
              <a:t> </a:t>
            </a:r>
            <a:r>
              <a:rPr lang="en-IN" sz="2000" dirty="0" smtClean="0">
                <a:solidFill>
                  <a:schemeClr val="tx1">
                    <a:lumMod val="85000"/>
                    <a:lumOff val="15000"/>
                  </a:schemeClr>
                </a:solidFill>
                <a:latin typeface="Times New Roman" pitchFamily="18" charset="0"/>
                <a:cs typeface="Times New Roman" pitchFamily="18" charset="0"/>
              </a:rPr>
              <a:t>          return it with the date of returning.</a:t>
            </a:r>
            <a:endParaRPr lang="en-US" sz="2000" dirty="0" smtClean="0">
              <a:solidFill>
                <a:schemeClr val="tx1">
                  <a:lumMod val="85000"/>
                  <a:lumOff val="15000"/>
                </a:schemeClr>
              </a:solidFill>
              <a:latin typeface="Times New Roman" pitchFamily="18" charset="0"/>
              <a:cs typeface="Times New Roman" pitchFamily="18" charset="0"/>
            </a:endParaRPr>
          </a:p>
          <a:p>
            <a:pPr algn="l">
              <a:buFont typeface="Wingdings" pitchFamily="2" charset="2"/>
              <a:buChar char="Ø"/>
            </a:pPr>
            <a:r>
              <a:rPr lang="en-US" sz="2000" dirty="0" smtClean="0">
                <a:solidFill>
                  <a:schemeClr val="tx1">
                    <a:lumMod val="85000"/>
                    <a:lumOff val="15000"/>
                  </a:schemeClr>
                </a:solidFill>
                <a:latin typeface="Times New Roman" pitchFamily="18" charset="0"/>
                <a:cs typeface="Times New Roman" pitchFamily="18" charset="0"/>
              </a:rPr>
              <a:t>      The staff can also facilitate themselves with some extra authorizations </a:t>
            </a:r>
          </a:p>
          <a:p>
            <a:pPr algn="l"/>
            <a:r>
              <a:rPr lang="en-IN" sz="2000" dirty="0" smtClean="0">
                <a:solidFill>
                  <a:schemeClr val="tx1">
                    <a:lumMod val="85000"/>
                    <a:lumOff val="15000"/>
                  </a:schemeClr>
                </a:solidFill>
                <a:latin typeface="Times New Roman" pitchFamily="18" charset="0"/>
                <a:cs typeface="Times New Roman" pitchFamily="18" charset="0"/>
              </a:rPr>
              <a:t>           and privileges</a:t>
            </a:r>
            <a:endParaRPr lang="en-US" sz="2000" dirty="0" smtClean="0">
              <a:solidFill>
                <a:schemeClr val="tx1">
                  <a:lumMod val="85000"/>
                  <a:lumOff val="15000"/>
                </a:schemeClr>
              </a:solidFill>
              <a:latin typeface="Times New Roman" pitchFamily="18" charset="0"/>
              <a:cs typeface="Times New Roman" pitchFamily="18" charset="0"/>
            </a:endParaRPr>
          </a:p>
          <a:p>
            <a:pPr algn="l">
              <a:buFont typeface="Wingdings" pitchFamily="2" charset="2"/>
              <a:buChar char="Ø"/>
            </a:pPr>
            <a:r>
              <a:rPr lang="en-US" sz="2000" dirty="0" smtClean="0">
                <a:solidFill>
                  <a:schemeClr val="tx1">
                    <a:lumMod val="85000"/>
                    <a:lumOff val="15000"/>
                  </a:schemeClr>
                </a:solidFill>
                <a:latin typeface="Times New Roman" pitchFamily="18" charset="0"/>
                <a:cs typeface="Times New Roman" pitchFamily="18" charset="0"/>
              </a:rPr>
              <a:t>       Only, one person is required to take care of the whole system, without any </a:t>
            </a:r>
          </a:p>
          <a:p>
            <a:pPr algn="l"/>
            <a:r>
              <a:rPr lang="en-IN" sz="2000" dirty="0" smtClean="0">
                <a:solidFill>
                  <a:schemeClr val="tx1">
                    <a:lumMod val="85000"/>
                    <a:lumOff val="15000"/>
                  </a:schemeClr>
                </a:solidFill>
                <a:latin typeface="Times New Roman" pitchFamily="18" charset="0"/>
                <a:cs typeface="Times New Roman" pitchFamily="18" charset="0"/>
              </a:rPr>
              <a:t>           chances of mistakes.</a:t>
            </a:r>
            <a:endParaRPr lang="en-US" sz="2000"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8604"/>
            <a:ext cx="7772400" cy="928694"/>
          </a:xfrm>
        </p:spPr>
        <p:txBody>
          <a:bodyPr>
            <a:normAutofit/>
          </a:bodyPr>
          <a:lstStyle/>
          <a:p>
            <a:r>
              <a:rPr lang="en-IN" b="1" u="sng" dirty="0" smtClean="0">
                <a:latin typeface="Times New Roman" pitchFamily="18" charset="0"/>
                <a:cs typeface="Times New Roman" pitchFamily="18" charset="0"/>
              </a:rPr>
              <a:t>ADVANTAGES</a:t>
            </a:r>
            <a:r>
              <a:rPr lang="en-IN"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42844" y="1714488"/>
            <a:ext cx="7686684" cy="5143512"/>
          </a:xfrm>
        </p:spPr>
        <p:txBody>
          <a:bodyPr>
            <a:normAutofit/>
          </a:bodyPr>
          <a:lstStyle/>
          <a:p>
            <a:pPr algn="l"/>
            <a:r>
              <a:rPr lang="en-US" sz="2800" dirty="0" smtClean="0">
                <a:solidFill>
                  <a:schemeClr val="tx1">
                    <a:lumMod val="85000"/>
                    <a:lumOff val="15000"/>
                  </a:schemeClr>
                </a:solidFill>
                <a:latin typeface="Times New Roman" pitchFamily="18" charset="0"/>
                <a:cs typeface="Times New Roman" pitchFamily="18" charset="0"/>
              </a:rPr>
              <a:t>1 . </a:t>
            </a:r>
            <a:r>
              <a:rPr lang="en-US" sz="2800" dirty="0">
                <a:solidFill>
                  <a:schemeClr val="tx1">
                    <a:lumMod val="85000"/>
                    <a:lumOff val="15000"/>
                  </a:schemeClr>
                </a:solidFill>
                <a:latin typeface="Times New Roman" pitchFamily="18" charset="0"/>
                <a:cs typeface="Times New Roman" pitchFamily="18" charset="0"/>
              </a:rPr>
              <a:t>It reduces the manual paperwork through it and gives proper information of books has been recorded automatically.</a:t>
            </a:r>
          </a:p>
          <a:p>
            <a:pPr algn="l"/>
            <a:r>
              <a:rPr lang="en-US" sz="2800" dirty="0" smtClean="0">
                <a:solidFill>
                  <a:schemeClr val="tx1">
                    <a:lumMod val="85000"/>
                    <a:lumOff val="15000"/>
                  </a:schemeClr>
                </a:solidFill>
                <a:latin typeface="Times New Roman" pitchFamily="18" charset="0"/>
                <a:cs typeface="Times New Roman" pitchFamily="18" charset="0"/>
              </a:rPr>
              <a:t>2 . Librarian </a:t>
            </a:r>
            <a:r>
              <a:rPr lang="en-US" sz="2800" dirty="0">
                <a:solidFill>
                  <a:schemeClr val="tx1">
                    <a:lumMod val="85000"/>
                    <a:lumOff val="15000"/>
                  </a:schemeClr>
                </a:solidFill>
                <a:latin typeface="Times New Roman" pitchFamily="18" charset="0"/>
                <a:cs typeface="Times New Roman" pitchFamily="18" charset="0"/>
              </a:rPr>
              <a:t>can update the information of books and </a:t>
            </a:r>
            <a:r>
              <a:rPr lang="en-US" sz="2800" dirty="0" smtClean="0">
                <a:solidFill>
                  <a:schemeClr val="tx1">
                    <a:lumMod val="85000"/>
                    <a:lumOff val="15000"/>
                  </a:schemeClr>
                </a:solidFill>
                <a:latin typeface="Times New Roman" pitchFamily="18" charset="0"/>
                <a:cs typeface="Times New Roman" pitchFamily="18" charset="0"/>
              </a:rPr>
              <a:t>  manage </a:t>
            </a:r>
            <a:r>
              <a:rPr lang="en-US" sz="2800" dirty="0">
                <a:solidFill>
                  <a:schemeClr val="tx1">
                    <a:lumMod val="85000"/>
                    <a:lumOff val="15000"/>
                  </a:schemeClr>
                </a:solidFill>
                <a:latin typeface="Times New Roman" pitchFamily="18" charset="0"/>
                <a:cs typeface="Times New Roman" pitchFamily="18" charset="0"/>
              </a:rPr>
              <a:t>availability and arriver record of the </a:t>
            </a:r>
            <a:r>
              <a:rPr lang="en-US" sz="2800" dirty="0" smtClean="0">
                <a:solidFill>
                  <a:schemeClr val="tx1">
                    <a:lumMod val="85000"/>
                    <a:lumOff val="15000"/>
                  </a:schemeClr>
                </a:solidFill>
                <a:latin typeface="Times New Roman" pitchFamily="18" charset="0"/>
                <a:cs typeface="Times New Roman" pitchFamily="18" charset="0"/>
              </a:rPr>
              <a:t>books.</a:t>
            </a:r>
          </a:p>
          <a:p>
            <a:pPr algn="l"/>
            <a:r>
              <a:rPr lang="en-US" sz="2800" dirty="0" smtClean="0">
                <a:solidFill>
                  <a:schemeClr val="tx1">
                    <a:lumMod val="85000"/>
                    <a:lumOff val="15000"/>
                  </a:schemeClr>
                </a:solidFill>
                <a:latin typeface="Times New Roman" pitchFamily="18" charset="0"/>
                <a:cs typeface="Times New Roman" pitchFamily="18" charset="0"/>
              </a:rPr>
              <a:t>3 . It </a:t>
            </a:r>
            <a:r>
              <a:rPr lang="en-US" sz="2800" dirty="0">
                <a:solidFill>
                  <a:schemeClr val="tx1">
                    <a:lumMod val="85000"/>
                    <a:lumOff val="15000"/>
                  </a:schemeClr>
                </a:solidFill>
                <a:latin typeface="Times New Roman" pitchFamily="18" charset="0"/>
                <a:cs typeface="Times New Roman" pitchFamily="18" charset="0"/>
              </a:rPr>
              <a:t>saves human efforts and </a:t>
            </a:r>
            <a:r>
              <a:rPr lang="en-US" sz="2800" dirty="0" smtClean="0">
                <a:solidFill>
                  <a:schemeClr val="tx1">
                    <a:lumMod val="85000"/>
                    <a:lumOff val="15000"/>
                  </a:schemeClr>
                </a:solidFill>
                <a:latin typeface="Times New Roman" pitchFamily="18" charset="0"/>
                <a:cs typeface="Times New Roman" pitchFamily="18" charset="0"/>
              </a:rPr>
              <a:t>time.</a:t>
            </a:r>
          </a:p>
          <a:p>
            <a:pPr algn="l"/>
            <a:r>
              <a:rPr lang="en-US" sz="2800" dirty="0" smtClean="0">
                <a:solidFill>
                  <a:schemeClr val="tx1">
                    <a:lumMod val="85000"/>
                    <a:lumOff val="15000"/>
                  </a:schemeClr>
                </a:solidFill>
                <a:latin typeface="Times New Roman" pitchFamily="18" charset="0"/>
                <a:cs typeface="Times New Roman" pitchFamily="18" charset="0"/>
              </a:rPr>
              <a:t>4 .With </a:t>
            </a:r>
            <a:r>
              <a:rPr lang="en-US" sz="2800" dirty="0">
                <a:solidFill>
                  <a:schemeClr val="tx1">
                    <a:lumMod val="85000"/>
                    <a:lumOff val="15000"/>
                  </a:schemeClr>
                </a:solidFill>
                <a:latin typeface="Times New Roman" pitchFamily="18" charset="0"/>
                <a:cs typeface="Times New Roman" pitchFamily="18" charset="0"/>
              </a:rPr>
              <a:t>the help of library management software, the customer can easily search and find the books.</a:t>
            </a:r>
          </a:p>
          <a:p>
            <a:pPr algn="l"/>
            <a:r>
              <a:rPr lang="en-US" sz="2800" dirty="0" smtClean="0">
                <a:solidFill>
                  <a:schemeClr val="tx1">
                    <a:lumMod val="85000"/>
                    <a:lumOff val="15000"/>
                  </a:schemeClr>
                </a:solidFill>
                <a:latin typeface="Times New Roman" pitchFamily="18" charset="0"/>
                <a:cs typeface="Times New Roman" pitchFamily="18" charset="0"/>
              </a:rPr>
              <a:t/>
            </a:r>
            <a:br>
              <a:rPr lang="en-US" sz="2800" dirty="0" smtClean="0">
                <a:solidFill>
                  <a:schemeClr val="tx1">
                    <a:lumMod val="85000"/>
                    <a:lumOff val="15000"/>
                  </a:schemeClr>
                </a:solidFill>
                <a:latin typeface="Times New Roman" pitchFamily="18" charset="0"/>
                <a:cs typeface="Times New Roman" pitchFamily="18" charset="0"/>
              </a:rPr>
            </a:br>
            <a:endParaRPr lang="en-US" sz="2800"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3362"/>
          </a:xfrm>
        </p:spPr>
        <p:txBody>
          <a:bodyPr>
            <a:normAutofit/>
          </a:bodyPr>
          <a:lstStyle/>
          <a:p>
            <a:r>
              <a:rPr lang="en-IN" u="sng" dirty="0" smtClean="0">
                <a:latin typeface="Bell MT" pitchFamily="18" charset="0"/>
              </a:rPr>
              <a:t>ARCHITECHTURE</a:t>
            </a:r>
            <a:br>
              <a:rPr lang="en-IN" u="sng" dirty="0" smtClean="0">
                <a:latin typeface="Bell MT" pitchFamily="18" charset="0"/>
              </a:rPr>
            </a:br>
            <a:r>
              <a:rPr lang="en-IN" u="sng" dirty="0" smtClean="0">
                <a:latin typeface="Bell MT" pitchFamily="18" charset="0"/>
              </a:rPr>
              <a:t> DIAGRAM</a:t>
            </a:r>
            <a:br>
              <a:rPr lang="en-IN" u="sng" dirty="0" smtClean="0">
                <a:latin typeface="Bell MT" pitchFamily="18" charset="0"/>
              </a:rPr>
            </a:br>
            <a:r>
              <a:rPr lang="en-IN" u="sng" dirty="0" smtClean="0">
                <a:latin typeface="Bell MT" pitchFamily="18" charset="0"/>
              </a:rPr>
              <a:t> FOR</a:t>
            </a:r>
            <a:br>
              <a:rPr lang="en-IN" u="sng" dirty="0" smtClean="0">
                <a:latin typeface="Bell MT" pitchFamily="18" charset="0"/>
              </a:rPr>
            </a:br>
            <a:r>
              <a:rPr lang="en-IN" u="sng" dirty="0" smtClean="0">
                <a:latin typeface="Bell MT" pitchFamily="18" charset="0"/>
              </a:rPr>
              <a:t> LIABRARY </a:t>
            </a:r>
            <a:br>
              <a:rPr lang="en-IN" u="sng" dirty="0" smtClean="0">
                <a:latin typeface="Bell MT" pitchFamily="18" charset="0"/>
              </a:rPr>
            </a:br>
            <a:r>
              <a:rPr lang="en-IN" u="sng" dirty="0" smtClean="0">
                <a:latin typeface="Bell MT" pitchFamily="18" charset="0"/>
              </a:rPr>
              <a:t>MANAGEMENT </a:t>
            </a:r>
            <a:br>
              <a:rPr lang="en-IN" u="sng" dirty="0" smtClean="0">
                <a:latin typeface="Bell MT" pitchFamily="18" charset="0"/>
              </a:rPr>
            </a:br>
            <a:r>
              <a:rPr lang="en-IN" u="sng" dirty="0" smtClean="0">
                <a:latin typeface="Bell MT" pitchFamily="18" charset="0"/>
              </a:rPr>
              <a:t>SYSTEM </a:t>
            </a:r>
            <a:endParaRPr lang="en-US" u="sng" dirty="0">
              <a:latin typeface="Bell MT"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TotalTime>
  <Words>900</Words>
  <Application>Microsoft Office PowerPoint</Application>
  <PresentationFormat>On-screen Show (4:3)</PresentationFormat>
  <Paragraphs>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LIBRARY  MANAGEMENT  SYSTEM</vt:lpstr>
      <vt:lpstr>Contents</vt:lpstr>
      <vt:lpstr>ABSTRACT </vt:lpstr>
      <vt:lpstr>INTRODUCTION </vt:lpstr>
      <vt:lpstr>NEED OF WORK </vt:lpstr>
      <vt:lpstr>IMPORTANCE </vt:lpstr>
      <vt:lpstr>ADVANTAGES </vt:lpstr>
      <vt:lpstr>ARCHITECHTURE  DIAGRAM  FOR  LIABRARY  MANAGEMENT  SYSTEM </vt:lpstr>
      <vt:lpstr>Slide 10</vt:lpstr>
      <vt:lpstr>Slide 11</vt:lpstr>
      <vt:lpstr>JAVA FEATURES USED </vt:lpstr>
      <vt:lpstr>HARDWARE &amp; SOFTWARE USED</vt:lpstr>
      <vt:lpstr>Slide 14</vt:lpstr>
      <vt:lpstr>Slide 15</vt:lpstr>
      <vt:lpstr>Slide 16</vt:lpstr>
      <vt:lpstr>Slide 17</vt:lpstr>
      <vt:lpstr>RESULTS</vt:lpstr>
      <vt:lpstr>CONCLUSION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Windows User</dc:creator>
  <cp:lastModifiedBy>aditi biramane</cp:lastModifiedBy>
  <cp:revision>78</cp:revision>
  <dcterms:created xsi:type="dcterms:W3CDTF">2020-11-10T05:39:20Z</dcterms:created>
  <dcterms:modified xsi:type="dcterms:W3CDTF">2021-04-05T06:47:00Z</dcterms:modified>
</cp:coreProperties>
</file>