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729" y="3260646"/>
            <a:ext cx="4868942" cy="170819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782723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890"/>
              </a:lnSpc>
              <a:buNone/>
            </a:pPr>
            <a:r>
              <a:rPr lang="en-US" sz="6312" b="1" spc="-126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5 Trends of Email Marketing in India</a:t>
            </a:r>
            <a:endParaRPr lang="en-US" sz="6312" dirty="0"/>
          </a:p>
        </p:txBody>
      </p:sp>
      <p:sp>
        <p:nvSpPr>
          <p:cNvPr id="7" name="Text 2"/>
          <p:cNvSpPr/>
          <p:nvPr/>
        </p:nvSpPr>
        <p:spPr>
          <a:xfrm>
            <a:off x="864037" y="415706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Email marketing remains a powerful tool for businesses in India, with evolving trends shaping its effectiveness. From personalization to automation, the landscape is dynamic and offers opportunities for targeted, engaging campaigns.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864037" y="6033373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4ADBFB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004887" y="6182082"/>
            <a:ext cx="113109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spc="-39" kern="0" dirty="0">
                <a:solidFill>
                  <a:srgbClr val="3C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</a:t>
            </a:r>
            <a:endParaRPr lang="en-US" sz="768" dirty="0"/>
          </a:p>
        </p:txBody>
      </p:sp>
      <p:sp>
        <p:nvSpPr>
          <p:cNvPr id="10" name="Text 5"/>
          <p:cNvSpPr/>
          <p:nvPr/>
        </p:nvSpPr>
        <p:spPr>
          <a:xfrm>
            <a:off x="1382316" y="6014918"/>
            <a:ext cx="2387441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spc="-39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Saniya  Maniyar</a:t>
            </a:r>
            <a:endParaRPr lang="en-US" sz="243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2237065"/>
            <a:ext cx="5987296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b="1" spc="-91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Personalization Matters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b="1" spc="-46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Customized Content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Customers expect personalized messages that cater to their interests and preferences, leading to higher engagement and conversions.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580209"/>
            <a:ext cx="3046809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b="1" spc="-46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Segmentation Strategies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Effective email segmentation allows businesses to deliver tailored content to specific audience groups, improving relevance.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b="1" spc="-46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Hyper-Personalization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use of AI and machine learning enables hyper-personalized emails, creating a more personalized and memorable experience.</a:t>
            </a:r>
            <a:endParaRPr lang="en-US" sz="1944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951309"/>
            <a:ext cx="7015282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8"/>
              </a:lnSpc>
              <a:buNone/>
            </a:pPr>
            <a:r>
              <a:rPr lang="en-US" sz="4574" b="1" spc="-91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Rise of Mobile Optimization</a:t>
            </a:r>
            <a:endParaRPr lang="en-US" sz="4574" dirty="0"/>
          </a:p>
        </p:txBody>
      </p:sp>
      <p:sp>
        <p:nvSpPr>
          <p:cNvPr id="7" name="Shape 2"/>
          <p:cNvSpPr/>
          <p:nvPr/>
        </p:nvSpPr>
        <p:spPr>
          <a:xfrm>
            <a:off x="864037" y="23252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15240">
            <a:solidFill>
              <a:srgbClr val="D6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54537" y="2428756"/>
            <a:ext cx="174308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b="1" spc="-5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744" dirty="0"/>
          </a:p>
        </p:txBody>
      </p:sp>
      <p:sp>
        <p:nvSpPr>
          <p:cNvPr id="9" name="Text 4"/>
          <p:cNvSpPr/>
          <p:nvPr/>
        </p:nvSpPr>
        <p:spPr>
          <a:xfrm>
            <a:off x="1666280" y="2325291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b="1" spc="-46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Responsive Design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1666280" y="2836545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email templates are mobile-friendly and easy to navigate on smaller screens.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864037" y="415111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15240">
            <a:solidFill>
              <a:srgbClr val="D6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54537" y="4254579"/>
            <a:ext cx="174308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b="1" spc="-5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744" dirty="0"/>
          </a:p>
        </p:txBody>
      </p:sp>
      <p:sp>
        <p:nvSpPr>
          <p:cNvPr id="13" name="Text 8"/>
          <p:cNvSpPr/>
          <p:nvPr/>
        </p:nvSpPr>
        <p:spPr>
          <a:xfrm>
            <a:off x="1666280" y="415111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b="1" spc="-46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Bite-Sized Content</a:t>
            </a:r>
            <a:endParaRPr lang="en-US" sz="2287" dirty="0"/>
          </a:p>
        </p:txBody>
      </p:sp>
      <p:sp>
        <p:nvSpPr>
          <p:cNvPr id="14" name="Text 9"/>
          <p:cNvSpPr/>
          <p:nvPr/>
        </p:nvSpPr>
        <p:spPr>
          <a:xfrm>
            <a:off x="1666280" y="4662368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Creating concise, scannable content that caters to the on-the-go nature of mobile users.</a:t>
            </a:r>
            <a:endParaRPr lang="en-US" sz="1944" dirty="0"/>
          </a:p>
        </p:txBody>
      </p:sp>
      <p:sp>
        <p:nvSpPr>
          <p:cNvPr id="15" name="Shape 10"/>
          <p:cNvSpPr/>
          <p:nvPr/>
        </p:nvSpPr>
        <p:spPr>
          <a:xfrm>
            <a:off x="864037" y="597693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15240">
            <a:solidFill>
              <a:srgbClr val="D6BAD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054537" y="6080403"/>
            <a:ext cx="174308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4"/>
              </a:lnSpc>
              <a:buNone/>
            </a:pPr>
            <a:r>
              <a:rPr lang="en-US" sz="2744" b="1" spc="-5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744" dirty="0"/>
          </a:p>
        </p:txBody>
      </p:sp>
      <p:sp>
        <p:nvSpPr>
          <p:cNvPr id="17" name="Text 12"/>
          <p:cNvSpPr/>
          <p:nvPr/>
        </p:nvSpPr>
        <p:spPr>
          <a:xfrm>
            <a:off x="1666280" y="5976938"/>
            <a:ext cx="3232666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9"/>
              </a:lnSpc>
              <a:buNone/>
            </a:pPr>
            <a:r>
              <a:rPr lang="en-US" sz="2287" b="1" spc="-46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Optimized Calls-to-Action</a:t>
            </a:r>
            <a:endParaRPr lang="en-US" sz="2287" dirty="0"/>
          </a:p>
        </p:txBody>
      </p:sp>
      <p:sp>
        <p:nvSpPr>
          <p:cNvPr id="18" name="Text 13"/>
          <p:cNvSpPr/>
          <p:nvPr/>
        </p:nvSpPr>
        <p:spPr>
          <a:xfrm>
            <a:off x="1666280" y="6488192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Designing mobile-optimized CTAs that encourage quick and seamless conversions.</a:t>
            </a:r>
            <a:endParaRPr lang="en-US" sz="1944" dirty="0"/>
          </a:p>
        </p:txBody>
      </p:sp>
      <p:pic>
        <p:nvPicPr>
          <p:cNvPr id="19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014" y="2591633"/>
            <a:ext cx="4880372" cy="30462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48320" y="667822"/>
            <a:ext cx="6777871" cy="712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14"/>
              </a:lnSpc>
              <a:buNone/>
            </a:pPr>
            <a:r>
              <a:rPr lang="en-US" sz="4491" b="1" spc="-90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Automation and Workflows</a:t>
            </a:r>
            <a:endParaRPr lang="en-US" sz="4491" dirty="0"/>
          </a:p>
        </p:txBody>
      </p:sp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20" y="1744147"/>
            <a:ext cx="1211937" cy="1939171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423755" y="1986439"/>
            <a:ext cx="2851666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7"/>
              </a:lnSpc>
              <a:buNone/>
            </a:pPr>
            <a:r>
              <a:rPr lang="en-US" sz="2245" b="1" spc="-4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Triggered Emails</a:t>
            </a:r>
            <a:endParaRPr lang="en-US" sz="2245" dirty="0"/>
          </a:p>
        </p:txBody>
      </p:sp>
      <p:sp>
        <p:nvSpPr>
          <p:cNvPr id="9" name="Text 3"/>
          <p:cNvSpPr/>
          <p:nvPr/>
        </p:nvSpPr>
        <p:spPr>
          <a:xfrm>
            <a:off x="2423755" y="2488168"/>
            <a:ext cx="5871924" cy="775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54"/>
              </a:lnSpc>
              <a:buNone/>
            </a:pPr>
            <a:r>
              <a:rPr lang="en-US" sz="1909" spc="-38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Sending automated emails based on user actions, such as abandoned carts or product browsing.</a:t>
            </a:r>
            <a:endParaRPr lang="en-US" sz="1909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20" y="3683317"/>
            <a:ext cx="1211937" cy="193917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423755" y="3925610"/>
            <a:ext cx="2851666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7"/>
              </a:lnSpc>
              <a:buNone/>
            </a:pPr>
            <a:r>
              <a:rPr lang="en-US" sz="2245" b="1" spc="-4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Nurture Campaigns</a:t>
            </a:r>
            <a:endParaRPr lang="en-US" sz="2245" dirty="0"/>
          </a:p>
        </p:txBody>
      </p:sp>
      <p:sp>
        <p:nvSpPr>
          <p:cNvPr id="12" name="Text 5"/>
          <p:cNvSpPr/>
          <p:nvPr/>
        </p:nvSpPr>
        <p:spPr>
          <a:xfrm>
            <a:off x="2423755" y="4427339"/>
            <a:ext cx="5871924" cy="775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54"/>
              </a:lnSpc>
              <a:buNone/>
            </a:pPr>
            <a:r>
              <a:rPr lang="en-US" sz="1909" spc="-38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Engaging leads through a series of automated emails that guide them through the sales funnel.</a:t>
            </a:r>
            <a:endParaRPr lang="en-US" sz="1909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20" y="5622488"/>
            <a:ext cx="1211937" cy="1939171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423755" y="5864781"/>
            <a:ext cx="3283625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7"/>
              </a:lnSpc>
              <a:buNone/>
            </a:pPr>
            <a:r>
              <a:rPr lang="en-US" sz="2245" b="1" spc="-4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Omni-Channel Integration</a:t>
            </a:r>
            <a:endParaRPr lang="en-US" sz="2245" dirty="0"/>
          </a:p>
        </p:txBody>
      </p:sp>
      <p:sp>
        <p:nvSpPr>
          <p:cNvPr id="15" name="Text 7"/>
          <p:cNvSpPr/>
          <p:nvPr/>
        </p:nvSpPr>
        <p:spPr>
          <a:xfrm>
            <a:off x="2423755" y="6366510"/>
            <a:ext cx="5871924" cy="7755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54"/>
              </a:lnSpc>
              <a:buNone/>
            </a:pPr>
            <a:r>
              <a:rPr lang="en-US" sz="1909" spc="-38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Integrating email with other channels, like social media and e-commerce, for a seamless customer experience.</a:t>
            </a:r>
            <a:endParaRPr lang="en-US" sz="1909" dirty="0"/>
          </a:p>
        </p:txBody>
      </p:sp>
      <p:pic>
        <p:nvPicPr>
          <p:cNvPr id="16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5486400" cy="8229600"/>
          </a:xfrm>
          <a:prstGeom prst="roundRect">
            <a:avLst>
              <a:gd name="adj" fmla="val 2556"/>
            </a:avLst>
          </a:prstGeom>
          <a:solidFill>
            <a:srgbClr val="E5E0DF"/>
          </a:solidFill>
          <a:ln/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168033" y="847725"/>
            <a:ext cx="4915019" cy="572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511"/>
              </a:lnSpc>
              <a:buNone/>
            </a:pPr>
            <a:r>
              <a:rPr lang="en-US" sz="3609" b="1" spc="-72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Leveraging Data Insights</a:t>
            </a:r>
            <a:endParaRPr lang="en-US" sz="3609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33" y="1712595"/>
            <a:ext cx="486847" cy="486847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168033" y="2394109"/>
            <a:ext cx="2555796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55"/>
              </a:lnSpc>
              <a:buNone/>
            </a:pPr>
            <a:r>
              <a:rPr lang="en-US" sz="1804" b="1" spc="-36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Data-Driven Optimization</a:t>
            </a:r>
            <a:endParaRPr lang="en-US" sz="1804" dirty="0"/>
          </a:p>
        </p:txBody>
      </p:sp>
      <p:sp>
        <p:nvSpPr>
          <p:cNvPr id="10" name="Text 4"/>
          <p:cNvSpPr/>
          <p:nvPr/>
        </p:nvSpPr>
        <p:spPr>
          <a:xfrm>
            <a:off x="6168033" y="2797373"/>
            <a:ext cx="7780734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54"/>
              </a:lnSpc>
              <a:buNone/>
            </a:pPr>
            <a:r>
              <a:rPr lang="en-US" sz="1534" spc="-31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email performance data to continuously improve and refine campaigns.</a:t>
            </a:r>
            <a:endParaRPr lang="en-US" sz="1534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33" y="3693200"/>
            <a:ext cx="486847" cy="48684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168033" y="4374713"/>
            <a:ext cx="2407563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55"/>
              </a:lnSpc>
              <a:buNone/>
            </a:pPr>
            <a:r>
              <a:rPr lang="en-US" sz="1804" b="1" spc="-36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Advanced Segmentation</a:t>
            </a:r>
            <a:endParaRPr lang="en-US" sz="1804" dirty="0"/>
          </a:p>
        </p:txBody>
      </p:sp>
      <p:sp>
        <p:nvSpPr>
          <p:cNvPr id="13" name="Text 6"/>
          <p:cNvSpPr/>
          <p:nvPr/>
        </p:nvSpPr>
        <p:spPr>
          <a:xfrm>
            <a:off x="6168033" y="4777978"/>
            <a:ext cx="7780734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54"/>
              </a:lnSpc>
              <a:buNone/>
            </a:pPr>
            <a:r>
              <a:rPr lang="en-US" sz="1534" spc="-31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customer data to create more targeted and effective email segments.</a:t>
            </a:r>
            <a:endParaRPr lang="en-US" sz="1534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33" y="5673804"/>
            <a:ext cx="486847" cy="48684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68033" y="6355318"/>
            <a:ext cx="2597229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55"/>
              </a:lnSpc>
              <a:buNone/>
            </a:pPr>
            <a:r>
              <a:rPr lang="en-US" sz="1804" b="1" spc="-36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Predictive Personalization</a:t>
            </a:r>
            <a:endParaRPr lang="en-US" sz="1804" dirty="0"/>
          </a:p>
        </p:txBody>
      </p:sp>
      <p:sp>
        <p:nvSpPr>
          <p:cNvPr id="16" name="Text 8"/>
          <p:cNvSpPr/>
          <p:nvPr/>
        </p:nvSpPr>
        <p:spPr>
          <a:xfrm>
            <a:off x="6168033" y="6758583"/>
            <a:ext cx="7780734" cy="623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54"/>
              </a:lnSpc>
              <a:buNone/>
            </a:pPr>
            <a:r>
              <a:rPr lang="en-US" sz="1534" spc="-31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Utilizing AI and machine learning to predict customer preferences and deliver hyper-personalized content.</a:t>
            </a:r>
            <a:endParaRPr lang="en-US" sz="1534" dirty="0"/>
          </a:p>
        </p:txBody>
      </p:sp>
      <p:pic>
        <p:nvPicPr>
          <p:cNvPr id="17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43677" y="686872"/>
            <a:ext cx="5672495" cy="709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83"/>
              </a:lnSpc>
              <a:buNone/>
            </a:pPr>
            <a:r>
              <a:rPr lang="en-US" sz="4467" b="1" spc="-89" kern="0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Sustainable Growth</a:t>
            </a:r>
            <a:endParaRPr lang="en-US" sz="4467" dirty="0"/>
          </a:p>
        </p:txBody>
      </p:sp>
      <p:sp>
        <p:nvSpPr>
          <p:cNvPr id="8" name="Shape 3"/>
          <p:cNvSpPr/>
          <p:nvPr/>
        </p:nvSpPr>
        <p:spPr>
          <a:xfrm>
            <a:off x="843677" y="1757482"/>
            <a:ext cx="7456646" cy="1767721"/>
          </a:xfrm>
          <a:prstGeom prst="roundRect">
            <a:avLst>
              <a:gd name="adj" fmla="val 572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092279" y="2006084"/>
            <a:ext cx="3031212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2"/>
              </a:lnSpc>
              <a:buNone/>
            </a:pPr>
            <a:r>
              <a:rPr lang="en-US" sz="2233" b="1" spc="-4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Consent-Based Outreach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1092279" y="2505075"/>
            <a:ext cx="695944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Focusing on building a permission-based email list to ensure compliance and deliverability.</a:t>
            </a:r>
            <a:endParaRPr lang="en-US" sz="1898" dirty="0"/>
          </a:p>
        </p:txBody>
      </p:sp>
      <p:sp>
        <p:nvSpPr>
          <p:cNvPr id="11" name="Shape 6"/>
          <p:cNvSpPr/>
          <p:nvPr/>
        </p:nvSpPr>
        <p:spPr>
          <a:xfrm>
            <a:off x="843677" y="3766185"/>
            <a:ext cx="7456646" cy="1767721"/>
          </a:xfrm>
          <a:prstGeom prst="roundRect">
            <a:avLst>
              <a:gd name="adj" fmla="val 572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92279" y="4014788"/>
            <a:ext cx="2836188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2"/>
              </a:lnSpc>
              <a:buNone/>
            </a:pPr>
            <a:r>
              <a:rPr lang="en-US" sz="2233" b="1" spc="-4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Value-Driven Content</a:t>
            </a:r>
            <a:endParaRPr lang="en-US" sz="2233" dirty="0"/>
          </a:p>
        </p:txBody>
      </p:sp>
      <p:sp>
        <p:nvSpPr>
          <p:cNvPr id="13" name="Text 8"/>
          <p:cNvSpPr/>
          <p:nvPr/>
        </p:nvSpPr>
        <p:spPr>
          <a:xfrm>
            <a:off x="1092279" y="4513778"/>
            <a:ext cx="695944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Creating content that provides genuine value to subscribers, fostering long-term engagement and loyalty.</a:t>
            </a:r>
            <a:endParaRPr lang="en-US" sz="1898" dirty="0"/>
          </a:p>
        </p:txBody>
      </p:sp>
      <p:sp>
        <p:nvSpPr>
          <p:cNvPr id="14" name="Shape 9"/>
          <p:cNvSpPr/>
          <p:nvPr/>
        </p:nvSpPr>
        <p:spPr>
          <a:xfrm>
            <a:off x="843677" y="5774888"/>
            <a:ext cx="7456646" cy="1767721"/>
          </a:xfrm>
          <a:prstGeom prst="roundRect">
            <a:avLst>
              <a:gd name="adj" fmla="val 572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1092279" y="6023491"/>
            <a:ext cx="2836188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2"/>
              </a:lnSpc>
              <a:buNone/>
            </a:pPr>
            <a:r>
              <a:rPr lang="en-US" sz="2233" b="1" spc="-45" kern="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Ethical Practices</a:t>
            </a:r>
            <a:endParaRPr lang="en-US" sz="2233" dirty="0"/>
          </a:p>
        </p:txBody>
      </p:sp>
      <p:sp>
        <p:nvSpPr>
          <p:cNvPr id="16" name="Text 11"/>
          <p:cNvSpPr/>
          <p:nvPr/>
        </p:nvSpPr>
        <p:spPr>
          <a:xfrm>
            <a:off x="1092279" y="6522482"/>
            <a:ext cx="695944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Adopting ethical email marketing practices, such as transparency and unsubscribe options, to build trust.</a:t>
            </a:r>
            <a:endParaRPr lang="en-US" sz="1898" dirty="0"/>
          </a:p>
        </p:txBody>
      </p:sp>
      <p:pic>
        <p:nvPicPr>
          <p:cNvPr id="17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2024-07-25T17:00:54Z</dcterms:created>
  <dcterms:modified xsi:type="dcterms:W3CDTF">2024-07-25T17:00:54Z</dcterms:modified>
</cp:coreProperties>
</file>