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70" r:id="rId5"/>
    <p:sldId id="260" r:id="rId6"/>
    <p:sldId id="259" r:id="rId7"/>
    <p:sldId id="271" r:id="rId8"/>
    <p:sldId id="261" r:id="rId9"/>
    <p:sldId id="263" r:id="rId10"/>
    <p:sldId id="272" r:id="rId11"/>
    <p:sldId id="267" r:id="rId12"/>
    <p:sldId id="265"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9" autoAdjust="0"/>
    <p:restoredTop sz="94709"/>
  </p:normalViewPr>
  <p:slideViewPr>
    <p:cSldViewPr>
      <p:cViewPr varScale="1">
        <p:scale>
          <a:sx n="57" d="100"/>
          <a:sy n="57" d="100"/>
        </p:scale>
        <p:origin x="200" y="202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4/23/24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4/23/24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7</a:t>
            </a:fld>
            <a:endParaRPr lang="en-US"/>
          </a:p>
        </p:txBody>
      </p:sp>
    </p:spTree>
    <p:extLst>
      <p:ext uri="{BB962C8B-B14F-4D97-AF65-F5344CB8AC3E}">
        <p14:creationId xmlns:p14="http://schemas.microsoft.com/office/powerpoint/2010/main" val="4021854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4/23/24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4/23/24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4/23/24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4/23/24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4/23/24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4098175" cy="1676400"/>
          </a:xfrm>
        </p:spPr>
        <p:txBody>
          <a:bodyPr>
            <a:normAutofit/>
          </a:bodyPr>
          <a:lstStyle/>
          <a:p>
            <a:r>
              <a:rPr lang="en-US" b="0" i="0" dirty="0">
                <a:solidFill>
                  <a:srgbClr val="0D0D0D"/>
                </a:solidFill>
                <a:effectLst/>
                <a:highlight>
                  <a:srgbClr val="FFFFFF"/>
                </a:highlight>
                <a:latin typeface="Söhne"/>
              </a:rPr>
              <a:t>Heart of the Matter</a:t>
            </a:r>
            <a:endParaRPr lang="en-US" dirty="0"/>
          </a:p>
        </p:txBody>
      </p:sp>
      <p:sp>
        <p:nvSpPr>
          <p:cNvPr id="3" name="Subtitle 2"/>
          <p:cNvSpPr>
            <a:spLocks noGrp="1"/>
          </p:cNvSpPr>
          <p:nvPr>
            <p:ph type="subTitle" idx="1"/>
          </p:nvPr>
        </p:nvSpPr>
        <p:spPr>
          <a:xfrm>
            <a:off x="309880" y="2133600"/>
            <a:ext cx="4098175" cy="685800"/>
          </a:xfrm>
        </p:spPr>
        <p:txBody>
          <a:bodyPr/>
          <a:lstStyle/>
          <a:p>
            <a:r>
              <a:rPr lang="en-US" dirty="0"/>
              <a:t>Delving into Comprehensive Heart Disease Data</a:t>
            </a:r>
          </a:p>
        </p:txBody>
      </p:sp>
      <p:sp>
        <p:nvSpPr>
          <p:cNvPr id="4" name="TextBox 3">
            <a:extLst>
              <a:ext uri="{FF2B5EF4-FFF2-40B4-BE49-F238E27FC236}">
                <a16:creationId xmlns:a16="http://schemas.microsoft.com/office/drawing/2014/main" id="{9707FC2F-3F36-1B65-B9F4-B9B4008CFB04}"/>
              </a:ext>
            </a:extLst>
          </p:cNvPr>
          <p:cNvSpPr txBox="1"/>
          <p:nvPr/>
        </p:nvSpPr>
        <p:spPr>
          <a:xfrm>
            <a:off x="441960" y="4229636"/>
            <a:ext cx="3733800" cy="2308324"/>
          </a:xfrm>
          <a:prstGeom prst="rect">
            <a:avLst/>
          </a:prstGeom>
          <a:noFill/>
        </p:spPr>
        <p:txBody>
          <a:bodyPr wrap="square" rtlCol="0">
            <a:spAutoFit/>
          </a:bodyPr>
          <a:lstStyle/>
          <a:p>
            <a:r>
              <a:rPr lang="en-US" dirty="0"/>
              <a:t>Presented by:</a:t>
            </a:r>
          </a:p>
          <a:p>
            <a:endParaRPr lang="en-US" dirty="0"/>
          </a:p>
          <a:p>
            <a:r>
              <a:rPr lang="en-US" dirty="0"/>
              <a:t>Group 4</a:t>
            </a:r>
          </a:p>
          <a:p>
            <a:endParaRPr lang="en-US" dirty="0"/>
          </a:p>
          <a:p>
            <a:pPr marL="285750" indent="-285750">
              <a:buFont typeface="Arial" panose="020B0604020202020204" pitchFamily="34" charset="0"/>
              <a:buChar char="•"/>
            </a:pPr>
            <a:r>
              <a:rPr lang="en-US" dirty="0"/>
              <a:t>Gauri Pushkar Kulkarni</a:t>
            </a:r>
          </a:p>
          <a:p>
            <a:pPr marL="285750" indent="-285750">
              <a:buFont typeface="Arial" panose="020B0604020202020204" pitchFamily="34" charset="0"/>
              <a:buChar char="•"/>
            </a:pPr>
            <a:r>
              <a:rPr lang="en-US" dirty="0"/>
              <a:t>Nishant Iyer</a:t>
            </a:r>
          </a:p>
          <a:p>
            <a:pPr marL="285750" indent="-285750">
              <a:buFont typeface="Arial" panose="020B0604020202020204" pitchFamily="34" charset="0"/>
              <a:buChar char="•"/>
            </a:pPr>
            <a:r>
              <a:rPr lang="en-US" dirty="0"/>
              <a:t>Siddhi </a:t>
            </a:r>
            <a:r>
              <a:rPr lang="en-US" dirty="0" err="1"/>
              <a:t>Ratnaparkhi</a:t>
            </a:r>
            <a:endParaRPr lang="en-US" dirty="0"/>
          </a:p>
          <a:p>
            <a:pPr marL="285750" indent="-285750">
              <a:buFont typeface="Arial" panose="020B0604020202020204" pitchFamily="34" charset="0"/>
              <a:buChar char="•"/>
            </a:pPr>
            <a:r>
              <a:rPr lang="en-US" dirty="0" err="1"/>
              <a:t>Srikar</a:t>
            </a:r>
            <a:r>
              <a:rPr lang="en-US" dirty="0"/>
              <a:t> </a:t>
            </a:r>
            <a:r>
              <a:rPr lang="en-US" dirty="0" err="1"/>
              <a:t>Bollam</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6E2D-61CE-3E13-FB35-F672033C5A8C}"/>
              </a:ext>
            </a:extLst>
          </p:cNvPr>
          <p:cNvSpPr>
            <a:spLocks noGrp="1"/>
          </p:cNvSpPr>
          <p:nvPr>
            <p:ph type="title"/>
          </p:nvPr>
        </p:nvSpPr>
        <p:spPr/>
        <p:txBody>
          <a:bodyPr/>
          <a:lstStyle/>
          <a:p>
            <a:r>
              <a:rPr lang="en-US" dirty="0"/>
              <a:t>Odds Ratio</a:t>
            </a:r>
          </a:p>
        </p:txBody>
      </p:sp>
      <p:sp>
        <p:nvSpPr>
          <p:cNvPr id="4" name="TextBox 3">
            <a:extLst>
              <a:ext uri="{FF2B5EF4-FFF2-40B4-BE49-F238E27FC236}">
                <a16:creationId xmlns:a16="http://schemas.microsoft.com/office/drawing/2014/main" id="{7617A5B2-AA95-DAB9-5591-E52DF0A5EEEC}"/>
              </a:ext>
            </a:extLst>
          </p:cNvPr>
          <p:cNvSpPr txBox="1"/>
          <p:nvPr/>
        </p:nvSpPr>
        <p:spPr>
          <a:xfrm>
            <a:off x="6248400" y="1600200"/>
            <a:ext cx="5791200" cy="5170646"/>
          </a:xfrm>
          <a:prstGeom prst="rect">
            <a:avLst/>
          </a:prstGeom>
          <a:noFill/>
        </p:spPr>
        <p:txBody>
          <a:bodyPr wrap="square">
            <a:spAutoFit/>
          </a:bodyPr>
          <a:lstStyle/>
          <a:p>
            <a:pPr marL="171450" indent="-171450" algn="just">
              <a:buFont typeface="Arial" panose="020B0604020202020204" pitchFamily="34" charset="0"/>
              <a:buChar char="•"/>
            </a:pPr>
            <a:r>
              <a:rPr lang="en-US" sz="1000" b="1" dirty="0">
                <a:latin typeface="Century Gothic" panose="020B0502020202020204" pitchFamily="34" charset="0"/>
              </a:rPr>
              <a:t>Age:</a:t>
            </a:r>
            <a:r>
              <a:rPr lang="en-US" sz="1000" dirty="0">
                <a:latin typeface="Century Gothic" panose="020B0502020202020204" pitchFamily="34" charset="0"/>
              </a:rPr>
              <a:t> For every one unit increase in age, the odds of having heart disease increase by approximately 0.7%. However, this increase is not statistically significant as the confidence interval includes 1.</a:t>
            </a:r>
          </a:p>
          <a:p>
            <a:pPr marL="171450" indent="-171450" algn="just">
              <a:buFont typeface="Arial" panose="020B0604020202020204" pitchFamily="34" charset="0"/>
              <a:buChar char="•"/>
            </a:pPr>
            <a:r>
              <a:rPr lang="en-US" sz="1000" b="1" dirty="0">
                <a:latin typeface="Century Gothic" panose="020B0502020202020204" pitchFamily="34" charset="0"/>
              </a:rPr>
              <a:t>Sex:</a:t>
            </a:r>
            <a:r>
              <a:rPr lang="en-US" sz="1000" dirty="0">
                <a:latin typeface="Century Gothic" panose="020B0502020202020204" pitchFamily="34" charset="0"/>
              </a:rPr>
              <a:t> The odds of having heart disease are significantly higher for males compared to females. Males are approximately 6.49 times more likely to have heart disease compared to females, with a 95% confidence interval ranging from approximately 3.97 to 10.62.</a:t>
            </a:r>
          </a:p>
          <a:p>
            <a:pPr marL="171450" indent="-171450" algn="just">
              <a:buFont typeface="Arial" panose="020B0604020202020204" pitchFamily="34" charset="0"/>
              <a:buChar char="•"/>
            </a:pPr>
            <a:r>
              <a:rPr lang="en-US" sz="1000" b="1" dirty="0">
                <a:latin typeface="Century Gothic" panose="020B0502020202020204" pitchFamily="34" charset="0"/>
              </a:rPr>
              <a:t>Chest Pain Type: </a:t>
            </a:r>
            <a:r>
              <a:rPr lang="en-US" sz="1000" dirty="0">
                <a:latin typeface="Century Gothic" panose="020B0502020202020204" pitchFamily="34" charset="0"/>
              </a:rPr>
              <a:t>The odds of having heart disease are approximately 2.32 times higher for individuals with certain chest pain types compared to others. However, specific interpretation of each chest pain type would require further context.</a:t>
            </a:r>
          </a:p>
          <a:p>
            <a:pPr marL="171450" indent="-171450" algn="just">
              <a:buFont typeface="Arial" panose="020B0604020202020204" pitchFamily="34" charset="0"/>
              <a:buChar char="•"/>
            </a:pPr>
            <a:r>
              <a:rPr lang="en-US" sz="1000" b="1" dirty="0">
                <a:latin typeface="Century Gothic" panose="020B0502020202020204" pitchFamily="34" charset="0"/>
              </a:rPr>
              <a:t>Resting Blood Pressure (Resting BP):</a:t>
            </a:r>
            <a:r>
              <a:rPr lang="en-US" sz="1000" dirty="0">
                <a:latin typeface="Century Gothic" panose="020B0502020202020204" pitchFamily="34" charset="0"/>
              </a:rPr>
              <a:t> There is a negligible effect of resting blood pressure on the odds of having heart disease, as the coefficient is very close to 0 and the confidence interval includes 1.</a:t>
            </a:r>
          </a:p>
          <a:p>
            <a:pPr marL="171450" indent="-171450" algn="just">
              <a:buFont typeface="Arial" panose="020B0604020202020204" pitchFamily="34" charset="0"/>
              <a:buChar char="•"/>
            </a:pPr>
            <a:r>
              <a:rPr lang="en-US" sz="1000" b="1" dirty="0">
                <a:latin typeface="Century Gothic" panose="020B0502020202020204" pitchFamily="34" charset="0"/>
              </a:rPr>
              <a:t>Serum Cholesterol: </a:t>
            </a:r>
            <a:r>
              <a:rPr lang="en-US" sz="1000" dirty="0">
                <a:latin typeface="Century Gothic" panose="020B0502020202020204" pitchFamily="34" charset="0"/>
              </a:rPr>
              <a:t>For every one unit increase in serum cholesterol, the odds of having heart disease increase by approximately 0.5%.</a:t>
            </a:r>
          </a:p>
          <a:p>
            <a:pPr marL="171450" indent="-171450" algn="just">
              <a:buFont typeface="Arial" panose="020B0604020202020204" pitchFamily="34" charset="0"/>
              <a:buChar char="•"/>
            </a:pPr>
            <a:r>
              <a:rPr lang="en-US" sz="1000" b="1" dirty="0">
                <a:latin typeface="Century Gothic" panose="020B0502020202020204" pitchFamily="34" charset="0"/>
              </a:rPr>
              <a:t>Fasting Blood Sugar: </a:t>
            </a:r>
            <a:r>
              <a:rPr lang="en-US" sz="1000" dirty="0">
                <a:latin typeface="Century Gothic" panose="020B0502020202020204" pitchFamily="34" charset="0"/>
              </a:rPr>
              <a:t>Having a fasting blood sugar level greater than 120 mg/dl increases the odds of having heart disease by approximately 2.6 times compared to those with lower fasting blood sugar levels.</a:t>
            </a:r>
          </a:p>
          <a:p>
            <a:pPr marL="171450" indent="-171450" algn="just">
              <a:buFont typeface="Arial" panose="020B0604020202020204" pitchFamily="34" charset="0"/>
              <a:buChar char="•"/>
            </a:pPr>
            <a:r>
              <a:rPr lang="en-US" sz="1000" b="1" dirty="0">
                <a:latin typeface="Century Gothic" panose="020B0502020202020204" pitchFamily="34" charset="0"/>
              </a:rPr>
              <a:t>Resting Electrocardiogram Results (Resting ECG): </a:t>
            </a:r>
            <a:r>
              <a:rPr lang="en-US" sz="1000" dirty="0">
                <a:latin typeface="Century Gothic" panose="020B0502020202020204" pitchFamily="34" charset="0"/>
              </a:rPr>
              <a:t>The type of resting electrocardiogram result does not significantly affect the odds of having heart disease, as the coefficient is close to 0 and the confidence interval includes 1.</a:t>
            </a:r>
          </a:p>
          <a:p>
            <a:pPr marL="171450" indent="-171450" algn="just">
              <a:buFont typeface="Arial" panose="020B0604020202020204" pitchFamily="34" charset="0"/>
              <a:buChar char="•"/>
            </a:pPr>
            <a:r>
              <a:rPr lang="en-US" sz="1000" b="1" dirty="0">
                <a:latin typeface="Century Gothic" panose="020B0502020202020204" pitchFamily="34" charset="0"/>
              </a:rPr>
              <a:t>Maximum Heart Rate Achieved (Max. Heart Rate): </a:t>
            </a:r>
            <a:r>
              <a:rPr lang="en-US" sz="1000" dirty="0">
                <a:latin typeface="Century Gothic" panose="020B0502020202020204" pitchFamily="34" charset="0"/>
              </a:rPr>
              <a:t>For every one unit decrease in maximum heart rate achieved, the odds of having heart disease decrease by approximately 1.5%.</a:t>
            </a:r>
          </a:p>
          <a:p>
            <a:pPr marL="171450" indent="-171450" algn="just">
              <a:buFont typeface="Arial" panose="020B0604020202020204" pitchFamily="34" charset="0"/>
              <a:buChar char="•"/>
            </a:pPr>
            <a:r>
              <a:rPr lang="en-US" sz="1000" b="1" dirty="0">
                <a:latin typeface="Century Gothic" panose="020B0502020202020204" pitchFamily="34" charset="0"/>
              </a:rPr>
              <a:t>Exercise Induced Angina: </a:t>
            </a:r>
            <a:r>
              <a:rPr lang="en-US" sz="1000" dirty="0">
                <a:latin typeface="Century Gothic" panose="020B0502020202020204" pitchFamily="34" charset="0"/>
              </a:rPr>
              <a:t>Individuals experiencing exercise-induced angina are approximately 2.95 times more likely to have heart disease compared to those who do not experience it.</a:t>
            </a:r>
          </a:p>
          <a:p>
            <a:pPr marL="171450" indent="-171450" algn="just">
              <a:buFont typeface="Arial" panose="020B0604020202020204" pitchFamily="34" charset="0"/>
              <a:buChar char="•"/>
            </a:pPr>
            <a:r>
              <a:rPr lang="en-US" sz="1000" b="1" dirty="0" err="1">
                <a:latin typeface="Century Gothic" panose="020B0502020202020204" pitchFamily="34" charset="0"/>
              </a:rPr>
              <a:t>Oldpeak</a:t>
            </a:r>
            <a:r>
              <a:rPr lang="en-US" sz="1000" b="1" dirty="0">
                <a:latin typeface="Century Gothic" panose="020B0502020202020204" pitchFamily="34" charset="0"/>
              </a:rPr>
              <a:t> (ST Depression):</a:t>
            </a:r>
            <a:r>
              <a:rPr lang="en-US" sz="1000" dirty="0">
                <a:latin typeface="Century Gothic" panose="020B0502020202020204" pitchFamily="34" charset="0"/>
              </a:rPr>
              <a:t> For every one unit increase in ST depression, the odds of having heart disease increase by approximately 45%.</a:t>
            </a:r>
          </a:p>
          <a:p>
            <a:pPr marL="171450" indent="-171450" algn="just">
              <a:buFont typeface="Arial" panose="020B0604020202020204" pitchFamily="34" charset="0"/>
              <a:buChar char="•"/>
            </a:pPr>
            <a:r>
              <a:rPr lang="en-US" sz="1000" b="1" dirty="0">
                <a:latin typeface="Century Gothic" panose="020B0502020202020204" pitchFamily="34" charset="0"/>
              </a:rPr>
              <a:t>The Slope of the Peak Exercise ST Segment (ST Slope): I</a:t>
            </a:r>
            <a:r>
              <a:rPr lang="en-US" sz="1000" dirty="0">
                <a:latin typeface="Century Gothic" panose="020B0502020202020204" pitchFamily="34" charset="0"/>
              </a:rPr>
              <a:t>ndividuals with certain types of ST slope are approximately 4.58 times more likely to have heart disease compared to others.</a:t>
            </a:r>
          </a:p>
        </p:txBody>
      </p:sp>
      <p:graphicFrame>
        <p:nvGraphicFramePr>
          <p:cNvPr id="5" name="Table 4">
            <a:extLst>
              <a:ext uri="{FF2B5EF4-FFF2-40B4-BE49-F238E27FC236}">
                <a16:creationId xmlns:a16="http://schemas.microsoft.com/office/drawing/2014/main" id="{985A34ED-80AE-7910-C483-771A28380976}"/>
              </a:ext>
            </a:extLst>
          </p:cNvPr>
          <p:cNvGraphicFramePr>
            <a:graphicFrameLocks noGrp="1"/>
          </p:cNvGraphicFramePr>
          <p:nvPr>
            <p:extLst>
              <p:ext uri="{D42A27DB-BD31-4B8C-83A1-F6EECF244321}">
                <p14:modId xmlns:p14="http://schemas.microsoft.com/office/powerpoint/2010/main" val="126781355"/>
              </p:ext>
            </p:extLst>
          </p:nvPr>
        </p:nvGraphicFramePr>
        <p:xfrm>
          <a:off x="304798" y="1752600"/>
          <a:ext cx="5638803" cy="4724396"/>
        </p:xfrm>
        <a:graphic>
          <a:graphicData uri="http://schemas.openxmlformats.org/drawingml/2006/table">
            <a:tbl>
              <a:tblPr firstRow="1" bandRow="1">
                <a:tableStyleId>{BC89EF96-8CEA-46FF-86C4-4CE0E7609802}</a:tableStyleId>
              </a:tblPr>
              <a:tblGrid>
                <a:gridCol w="1676401">
                  <a:extLst>
                    <a:ext uri="{9D8B030D-6E8A-4147-A177-3AD203B41FA5}">
                      <a16:colId xmlns:a16="http://schemas.microsoft.com/office/drawing/2014/main" val="2370835560"/>
                    </a:ext>
                  </a:extLst>
                </a:gridCol>
                <a:gridCol w="1447800">
                  <a:extLst>
                    <a:ext uri="{9D8B030D-6E8A-4147-A177-3AD203B41FA5}">
                      <a16:colId xmlns:a16="http://schemas.microsoft.com/office/drawing/2014/main" val="3395515237"/>
                    </a:ext>
                  </a:extLst>
                </a:gridCol>
                <a:gridCol w="762000">
                  <a:extLst>
                    <a:ext uri="{9D8B030D-6E8A-4147-A177-3AD203B41FA5}">
                      <a16:colId xmlns:a16="http://schemas.microsoft.com/office/drawing/2014/main" val="856185933"/>
                    </a:ext>
                  </a:extLst>
                </a:gridCol>
                <a:gridCol w="838200">
                  <a:extLst>
                    <a:ext uri="{9D8B030D-6E8A-4147-A177-3AD203B41FA5}">
                      <a16:colId xmlns:a16="http://schemas.microsoft.com/office/drawing/2014/main" val="1978296737"/>
                    </a:ext>
                  </a:extLst>
                </a:gridCol>
                <a:gridCol w="914402">
                  <a:extLst>
                    <a:ext uri="{9D8B030D-6E8A-4147-A177-3AD203B41FA5}">
                      <a16:colId xmlns:a16="http://schemas.microsoft.com/office/drawing/2014/main" val="613064031"/>
                    </a:ext>
                  </a:extLst>
                </a:gridCol>
              </a:tblGrid>
              <a:tr h="424908">
                <a:tc>
                  <a:txBody>
                    <a:bodyPr/>
                    <a:lstStyle/>
                    <a:p>
                      <a:endParaRPr lang="en-US" sz="1200" dirty="0">
                        <a:latin typeface="Century Gothic" panose="020B0502020202020204" pitchFamily="34" charset="0"/>
                      </a:endParaRPr>
                    </a:p>
                  </a:txBody>
                  <a:tcPr/>
                </a:tc>
                <a:tc>
                  <a:txBody>
                    <a:bodyPr/>
                    <a:lstStyle/>
                    <a:p>
                      <a:r>
                        <a:rPr lang="en-US" sz="1200" dirty="0">
                          <a:latin typeface="Century Gothic" panose="020B0502020202020204" pitchFamily="34" charset="0"/>
                        </a:rPr>
                        <a:t>B (SE)</a:t>
                      </a:r>
                    </a:p>
                  </a:txBody>
                  <a:tcPr/>
                </a:tc>
                <a:tc>
                  <a:txBody>
                    <a:bodyPr/>
                    <a:lstStyle/>
                    <a:p>
                      <a:r>
                        <a:rPr lang="en-US" sz="1200" dirty="0">
                          <a:latin typeface="Century Gothic" panose="020B0502020202020204" pitchFamily="34" charset="0"/>
                        </a:rPr>
                        <a:t>OR</a:t>
                      </a:r>
                    </a:p>
                  </a:txBody>
                  <a:tcPr/>
                </a:tc>
                <a:tc>
                  <a:txBody>
                    <a:bodyPr/>
                    <a:lstStyle/>
                    <a:p>
                      <a:r>
                        <a:rPr lang="en-US" sz="1200" dirty="0">
                          <a:latin typeface="Century Gothic" panose="020B0502020202020204" pitchFamily="34" charset="0"/>
                        </a:rPr>
                        <a:t>Lower CI</a:t>
                      </a:r>
                    </a:p>
                  </a:txBody>
                  <a:tcPr/>
                </a:tc>
                <a:tc>
                  <a:txBody>
                    <a:bodyPr/>
                    <a:lstStyle/>
                    <a:p>
                      <a:r>
                        <a:rPr lang="en-US" sz="1200" dirty="0">
                          <a:latin typeface="Century Gothic" panose="020B0502020202020204" pitchFamily="34" charset="0"/>
                        </a:rPr>
                        <a:t>Upper CI</a:t>
                      </a:r>
                    </a:p>
                  </a:txBody>
                  <a:tcPr/>
                </a:tc>
                <a:extLst>
                  <a:ext uri="{0D108BD9-81ED-4DB2-BD59-A6C34878D82A}">
                    <a16:rowId xmlns:a16="http://schemas.microsoft.com/office/drawing/2014/main" val="1395309947"/>
                  </a:ext>
                </a:extLst>
              </a:tr>
              <a:tr h="324982">
                <a:tc>
                  <a:txBody>
                    <a:bodyPr/>
                    <a:lstStyle/>
                    <a:p>
                      <a:r>
                        <a:rPr lang="en-US" sz="1200" dirty="0">
                          <a:latin typeface="Century Gothic" panose="020B0502020202020204" pitchFamily="34" charset="0"/>
                        </a:rPr>
                        <a:t>Intercept</a:t>
                      </a:r>
                    </a:p>
                  </a:txBody>
                  <a:tcPr/>
                </a:tc>
                <a:tc>
                  <a:txBody>
                    <a:bodyPr/>
                    <a:lstStyle/>
                    <a:p>
                      <a:endParaRPr lang="en-US" sz="1200" dirty="0">
                        <a:latin typeface="Century Gothic" panose="020B0502020202020204" pitchFamily="34" charset="0"/>
                      </a:endParaRPr>
                    </a:p>
                  </a:txBody>
                  <a:tcPr/>
                </a:tc>
                <a:tc>
                  <a:txBody>
                    <a:bodyPr/>
                    <a:lstStyle/>
                    <a:p>
                      <a:endParaRPr lang="en-US" sz="1200" dirty="0">
                        <a:latin typeface="Century Gothic" panose="020B0502020202020204" pitchFamily="34" charset="0"/>
                      </a:endParaRPr>
                    </a:p>
                  </a:txBody>
                  <a:tcPr/>
                </a:tc>
                <a:tc>
                  <a:txBody>
                    <a:bodyPr/>
                    <a:lstStyle/>
                    <a:p>
                      <a:endParaRPr lang="en-US" sz="1200" dirty="0">
                        <a:latin typeface="Century Gothic" panose="020B0502020202020204" pitchFamily="34" charset="0"/>
                      </a:endParaRPr>
                    </a:p>
                  </a:txBody>
                  <a:tcPr/>
                </a:tc>
                <a:tc>
                  <a:txBody>
                    <a:bodyPr/>
                    <a:lstStyle/>
                    <a:p>
                      <a:endParaRPr lang="en-US" sz="1200" dirty="0">
                        <a:latin typeface="Century Gothic" panose="020B0502020202020204" pitchFamily="34" charset="0"/>
                      </a:endParaRPr>
                    </a:p>
                  </a:txBody>
                  <a:tcPr/>
                </a:tc>
                <a:extLst>
                  <a:ext uri="{0D108BD9-81ED-4DB2-BD59-A6C34878D82A}">
                    <a16:rowId xmlns:a16="http://schemas.microsoft.com/office/drawing/2014/main" val="4239426261"/>
                  </a:ext>
                </a:extLst>
              </a:tr>
              <a:tr h="324982">
                <a:tc>
                  <a:txBody>
                    <a:bodyPr/>
                    <a:lstStyle/>
                    <a:p>
                      <a:r>
                        <a:rPr lang="en-US" sz="1200" dirty="0">
                          <a:latin typeface="Century Gothic" panose="020B0502020202020204" pitchFamily="34" charset="0"/>
                        </a:rPr>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entury Gothic" panose="020B0502020202020204" pitchFamily="34" charset="0"/>
                        </a:rPr>
                        <a:t>0.0067 (0.0122)</a:t>
                      </a:r>
                    </a:p>
                  </a:txBody>
                  <a:tcPr/>
                </a:tc>
                <a:tc>
                  <a:txBody>
                    <a:bodyPr/>
                    <a:lstStyle/>
                    <a:p>
                      <a:r>
                        <a:rPr lang="en-US" sz="1200" dirty="0">
                          <a:latin typeface="Century Gothic" panose="020B0502020202020204" pitchFamily="34" charset="0"/>
                        </a:rPr>
                        <a:t>1.0068</a:t>
                      </a:r>
                    </a:p>
                  </a:txBody>
                  <a:tcPr/>
                </a:tc>
                <a:tc>
                  <a:txBody>
                    <a:bodyPr/>
                    <a:lstStyle/>
                    <a:p>
                      <a:r>
                        <a:rPr lang="en-US" sz="1200" dirty="0">
                          <a:latin typeface="Century Gothic" panose="020B0502020202020204" pitchFamily="34" charset="0"/>
                        </a:rPr>
                        <a:t>0.9830</a:t>
                      </a:r>
                    </a:p>
                  </a:txBody>
                  <a:tcPr/>
                </a:tc>
                <a:tc>
                  <a:txBody>
                    <a:bodyPr/>
                    <a:lstStyle/>
                    <a:p>
                      <a:r>
                        <a:rPr lang="en-US" sz="1200" dirty="0">
                          <a:latin typeface="Century Gothic" panose="020B0502020202020204" pitchFamily="34" charset="0"/>
                        </a:rPr>
                        <a:t>1.0311</a:t>
                      </a:r>
                    </a:p>
                  </a:txBody>
                  <a:tcPr/>
                </a:tc>
                <a:extLst>
                  <a:ext uri="{0D108BD9-81ED-4DB2-BD59-A6C34878D82A}">
                    <a16:rowId xmlns:a16="http://schemas.microsoft.com/office/drawing/2014/main" val="3225121321"/>
                  </a:ext>
                </a:extLst>
              </a:tr>
              <a:tr h="324982">
                <a:tc>
                  <a:txBody>
                    <a:bodyPr/>
                    <a:lstStyle/>
                    <a:p>
                      <a:r>
                        <a:rPr lang="en-US" sz="1200" dirty="0">
                          <a:latin typeface="Century Gothic" panose="020B0502020202020204" pitchFamily="34" charset="0"/>
                        </a:rPr>
                        <a:t>Sex</a:t>
                      </a:r>
                    </a:p>
                  </a:txBody>
                  <a:tcPr/>
                </a:tc>
                <a:tc>
                  <a:txBody>
                    <a:bodyPr/>
                    <a:lstStyle/>
                    <a:p>
                      <a:r>
                        <a:rPr lang="en-US" sz="1200" dirty="0">
                          <a:latin typeface="Century Gothic" panose="020B0502020202020204" pitchFamily="34" charset="0"/>
                        </a:rPr>
                        <a:t>1.8704 (0.2513)</a:t>
                      </a:r>
                    </a:p>
                  </a:txBody>
                  <a:tcPr/>
                </a:tc>
                <a:tc>
                  <a:txBody>
                    <a:bodyPr/>
                    <a:lstStyle/>
                    <a:p>
                      <a:r>
                        <a:rPr lang="en-US" sz="1200" dirty="0">
                          <a:latin typeface="Century Gothic" panose="020B0502020202020204" pitchFamily="34" charset="0"/>
                        </a:rPr>
                        <a:t>6.4909</a:t>
                      </a:r>
                    </a:p>
                  </a:txBody>
                  <a:tcPr/>
                </a:tc>
                <a:tc>
                  <a:txBody>
                    <a:bodyPr/>
                    <a:lstStyle/>
                    <a:p>
                      <a:r>
                        <a:rPr lang="en-US" sz="1200" dirty="0">
                          <a:latin typeface="Century Gothic" panose="020B0502020202020204" pitchFamily="34" charset="0"/>
                        </a:rPr>
                        <a:t>3.9661</a:t>
                      </a:r>
                    </a:p>
                  </a:txBody>
                  <a:tcPr/>
                </a:tc>
                <a:tc>
                  <a:txBody>
                    <a:bodyPr/>
                    <a:lstStyle/>
                    <a:p>
                      <a:r>
                        <a:rPr lang="en-US" sz="1200" dirty="0">
                          <a:latin typeface="Century Gothic" panose="020B0502020202020204" pitchFamily="34" charset="0"/>
                        </a:rPr>
                        <a:t>10.6230</a:t>
                      </a:r>
                    </a:p>
                  </a:txBody>
                  <a:tcPr/>
                </a:tc>
                <a:extLst>
                  <a:ext uri="{0D108BD9-81ED-4DB2-BD59-A6C34878D82A}">
                    <a16:rowId xmlns:a16="http://schemas.microsoft.com/office/drawing/2014/main" val="150072827"/>
                  </a:ext>
                </a:extLst>
              </a:tr>
              <a:tr h="424908">
                <a:tc>
                  <a:txBody>
                    <a:bodyPr/>
                    <a:lstStyle/>
                    <a:p>
                      <a:r>
                        <a:rPr lang="en-US" sz="1200" dirty="0">
                          <a:latin typeface="Century Gothic" panose="020B0502020202020204" pitchFamily="34" charset="0"/>
                        </a:rPr>
                        <a:t>Chest Pain Type</a:t>
                      </a:r>
                    </a:p>
                  </a:txBody>
                  <a:tcPr/>
                </a:tc>
                <a:tc>
                  <a:txBody>
                    <a:bodyPr/>
                    <a:lstStyle/>
                    <a:p>
                      <a:r>
                        <a:rPr lang="en-US" sz="1200" dirty="0">
                          <a:latin typeface="Century Gothic" panose="020B0502020202020204" pitchFamily="34" charset="0"/>
                        </a:rPr>
                        <a:t>0.8413 (0.1093)</a:t>
                      </a:r>
                    </a:p>
                  </a:txBody>
                  <a:tcPr/>
                </a:tc>
                <a:tc>
                  <a:txBody>
                    <a:bodyPr/>
                    <a:lstStyle/>
                    <a:p>
                      <a:r>
                        <a:rPr lang="en-US" sz="1200" dirty="0">
                          <a:latin typeface="Century Gothic" panose="020B0502020202020204" pitchFamily="34" charset="0"/>
                        </a:rPr>
                        <a:t>2.3195</a:t>
                      </a:r>
                    </a:p>
                  </a:txBody>
                  <a:tcPr/>
                </a:tc>
                <a:tc>
                  <a:txBody>
                    <a:bodyPr/>
                    <a:lstStyle/>
                    <a:p>
                      <a:r>
                        <a:rPr lang="en-US" sz="1200" dirty="0">
                          <a:latin typeface="Century Gothic" panose="020B0502020202020204" pitchFamily="34" charset="0"/>
                        </a:rPr>
                        <a:t>1.8720</a:t>
                      </a:r>
                    </a:p>
                  </a:txBody>
                  <a:tcPr/>
                </a:tc>
                <a:tc>
                  <a:txBody>
                    <a:bodyPr/>
                    <a:lstStyle/>
                    <a:p>
                      <a:r>
                        <a:rPr lang="en-US" sz="1200" dirty="0">
                          <a:latin typeface="Century Gothic" panose="020B0502020202020204" pitchFamily="34" charset="0"/>
                        </a:rPr>
                        <a:t>2.8738</a:t>
                      </a:r>
                    </a:p>
                  </a:txBody>
                  <a:tcPr/>
                </a:tc>
                <a:extLst>
                  <a:ext uri="{0D108BD9-81ED-4DB2-BD59-A6C34878D82A}">
                    <a16:rowId xmlns:a16="http://schemas.microsoft.com/office/drawing/2014/main" val="1776605958"/>
                  </a:ext>
                </a:extLst>
              </a:tr>
              <a:tr h="324982">
                <a:tc>
                  <a:txBody>
                    <a:bodyPr/>
                    <a:lstStyle/>
                    <a:p>
                      <a:r>
                        <a:rPr lang="en-US" sz="1200" dirty="0">
                          <a:latin typeface="Century Gothic" panose="020B0502020202020204" pitchFamily="34" charset="0"/>
                        </a:rPr>
                        <a:t>Resting BP S</a:t>
                      </a:r>
                    </a:p>
                  </a:txBody>
                  <a:tcPr/>
                </a:tc>
                <a:tc>
                  <a:txBody>
                    <a:bodyPr/>
                    <a:lstStyle/>
                    <a:p>
                      <a:r>
                        <a:rPr lang="en-US" sz="1200" dirty="0">
                          <a:latin typeface="Century Gothic" panose="020B0502020202020204" pitchFamily="34" charset="0"/>
                        </a:rPr>
                        <a:t>0.0020 (0.0058)</a:t>
                      </a:r>
                    </a:p>
                  </a:txBody>
                  <a:tcPr/>
                </a:tc>
                <a:tc>
                  <a:txBody>
                    <a:bodyPr/>
                    <a:lstStyle/>
                    <a:p>
                      <a:r>
                        <a:rPr lang="en-US" sz="1200" dirty="0">
                          <a:latin typeface="Century Gothic" panose="020B0502020202020204" pitchFamily="34" charset="0"/>
                        </a:rPr>
                        <a:t>1.0020</a:t>
                      </a:r>
                    </a:p>
                  </a:txBody>
                  <a:tcPr/>
                </a:tc>
                <a:tc>
                  <a:txBody>
                    <a:bodyPr/>
                    <a:lstStyle/>
                    <a:p>
                      <a:r>
                        <a:rPr lang="en-US" sz="1200" dirty="0">
                          <a:latin typeface="Century Gothic" panose="020B0502020202020204" pitchFamily="34" charset="0"/>
                        </a:rPr>
                        <a:t>0.9908</a:t>
                      </a:r>
                    </a:p>
                  </a:txBody>
                  <a:tcPr/>
                </a:tc>
                <a:tc>
                  <a:txBody>
                    <a:bodyPr/>
                    <a:lstStyle/>
                    <a:p>
                      <a:r>
                        <a:rPr lang="en-US" sz="1200" dirty="0">
                          <a:latin typeface="Century Gothic" panose="020B0502020202020204" pitchFamily="34" charset="0"/>
                        </a:rPr>
                        <a:t>1.0134</a:t>
                      </a:r>
                    </a:p>
                  </a:txBody>
                  <a:tcPr/>
                </a:tc>
                <a:extLst>
                  <a:ext uri="{0D108BD9-81ED-4DB2-BD59-A6C34878D82A}">
                    <a16:rowId xmlns:a16="http://schemas.microsoft.com/office/drawing/2014/main" val="1407151624"/>
                  </a:ext>
                </a:extLst>
              </a:tr>
              <a:tr h="324982">
                <a:tc>
                  <a:txBody>
                    <a:bodyPr/>
                    <a:lstStyle/>
                    <a:p>
                      <a:r>
                        <a:rPr lang="en-US" sz="1200" dirty="0">
                          <a:latin typeface="Century Gothic" panose="020B0502020202020204" pitchFamily="34" charset="0"/>
                        </a:rPr>
                        <a:t>Cholesterol</a:t>
                      </a:r>
                    </a:p>
                  </a:txBody>
                  <a:tcPr/>
                </a:tc>
                <a:tc>
                  <a:txBody>
                    <a:bodyPr/>
                    <a:lstStyle/>
                    <a:p>
                      <a:r>
                        <a:rPr lang="en-US" sz="1200" dirty="0">
                          <a:latin typeface="Century Gothic" panose="020B0502020202020204" pitchFamily="34" charset="0"/>
                        </a:rPr>
                        <a:t>0.0051 (0.0019)</a:t>
                      </a:r>
                    </a:p>
                  </a:txBody>
                  <a:tcPr/>
                </a:tc>
                <a:tc>
                  <a:txBody>
                    <a:bodyPr/>
                    <a:lstStyle/>
                    <a:p>
                      <a:r>
                        <a:rPr lang="en-US" sz="1200" dirty="0">
                          <a:latin typeface="Century Gothic" panose="020B0502020202020204" pitchFamily="34" charset="0"/>
                        </a:rPr>
                        <a:t>1.0051</a:t>
                      </a:r>
                    </a:p>
                  </a:txBody>
                  <a:tcPr/>
                </a:tc>
                <a:tc>
                  <a:txBody>
                    <a:bodyPr/>
                    <a:lstStyle/>
                    <a:p>
                      <a:r>
                        <a:rPr lang="en-US" sz="1200" dirty="0">
                          <a:latin typeface="Century Gothic" panose="020B0502020202020204" pitchFamily="34" charset="0"/>
                        </a:rPr>
                        <a:t>1.0013</a:t>
                      </a:r>
                    </a:p>
                  </a:txBody>
                  <a:tcPr/>
                </a:tc>
                <a:tc>
                  <a:txBody>
                    <a:bodyPr/>
                    <a:lstStyle/>
                    <a:p>
                      <a:r>
                        <a:rPr lang="en-US" sz="1200" dirty="0">
                          <a:latin typeface="Century Gothic" panose="020B0502020202020204" pitchFamily="34" charset="0"/>
                        </a:rPr>
                        <a:t>1.0089</a:t>
                      </a:r>
                    </a:p>
                  </a:txBody>
                  <a:tcPr/>
                </a:tc>
                <a:extLst>
                  <a:ext uri="{0D108BD9-81ED-4DB2-BD59-A6C34878D82A}">
                    <a16:rowId xmlns:a16="http://schemas.microsoft.com/office/drawing/2014/main" val="630702981"/>
                  </a:ext>
                </a:extLst>
              </a:tr>
              <a:tr h="424908">
                <a:tc>
                  <a:txBody>
                    <a:bodyPr/>
                    <a:lstStyle/>
                    <a:p>
                      <a:r>
                        <a:rPr lang="en-US" sz="1200" dirty="0">
                          <a:latin typeface="Century Gothic" panose="020B0502020202020204" pitchFamily="34" charset="0"/>
                        </a:rPr>
                        <a:t>Fasting Blood Sugar</a:t>
                      </a:r>
                    </a:p>
                  </a:txBody>
                  <a:tcPr/>
                </a:tc>
                <a:tc>
                  <a:txBody>
                    <a:bodyPr/>
                    <a:lstStyle/>
                    <a:p>
                      <a:r>
                        <a:rPr lang="en-US" sz="1200" dirty="0">
                          <a:latin typeface="Century Gothic" panose="020B0502020202020204" pitchFamily="34" charset="0"/>
                        </a:rPr>
                        <a:t>0.9546 (0.2489)</a:t>
                      </a:r>
                    </a:p>
                  </a:txBody>
                  <a:tcPr/>
                </a:tc>
                <a:tc>
                  <a:txBody>
                    <a:bodyPr/>
                    <a:lstStyle/>
                    <a:p>
                      <a:r>
                        <a:rPr lang="en-US" sz="1200" dirty="0">
                          <a:latin typeface="Century Gothic" panose="020B0502020202020204" pitchFamily="34" charset="0"/>
                        </a:rPr>
                        <a:t>2.5976</a:t>
                      </a:r>
                    </a:p>
                  </a:txBody>
                  <a:tcPr/>
                </a:tc>
                <a:tc>
                  <a:txBody>
                    <a:bodyPr/>
                    <a:lstStyle/>
                    <a:p>
                      <a:r>
                        <a:rPr lang="en-US" sz="1200" dirty="0">
                          <a:latin typeface="Century Gothic" panose="020B0502020202020204" pitchFamily="34" charset="0"/>
                        </a:rPr>
                        <a:t>1.5949</a:t>
                      </a:r>
                    </a:p>
                  </a:txBody>
                  <a:tcPr/>
                </a:tc>
                <a:tc>
                  <a:txBody>
                    <a:bodyPr/>
                    <a:lstStyle/>
                    <a:p>
                      <a:r>
                        <a:rPr lang="en-US" sz="1200" dirty="0">
                          <a:latin typeface="Century Gothic" panose="020B0502020202020204" pitchFamily="34" charset="0"/>
                        </a:rPr>
                        <a:t>4.2306</a:t>
                      </a:r>
                    </a:p>
                  </a:txBody>
                  <a:tcPr/>
                </a:tc>
                <a:extLst>
                  <a:ext uri="{0D108BD9-81ED-4DB2-BD59-A6C34878D82A}">
                    <a16:rowId xmlns:a16="http://schemas.microsoft.com/office/drawing/2014/main" val="4068573602"/>
                  </a:ext>
                </a:extLst>
              </a:tr>
              <a:tr h="324982">
                <a:tc>
                  <a:txBody>
                    <a:bodyPr/>
                    <a:lstStyle/>
                    <a:p>
                      <a:r>
                        <a:rPr lang="en-US" sz="1200" dirty="0">
                          <a:latin typeface="Century Gothic" panose="020B0502020202020204" pitchFamily="34" charset="0"/>
                        </a:rPr>
                        <a:t>Resting ECG</a:t>
                      </a:r>
                    </a:p>
                  </a:txBody>
                  <a:tcPr/>
                </a:tc>
                <a:tc>
                  <a:txBody>
                    <a:bodyPr/>
                    <a:lstStyle/>
                    <a:p>
                      <a:r>
                        <a:rPr lang="en-US" sz="1200" dirty="0">
                          <a:latin typeface="Century Gothic" panose="020B0502020202020204" pitchFamily="34" charset="0"/>
                        </a:rPr>
                        <a:t>0.1069 (0.1144)</a:t>
                      </a:r>
                    </a:p>
                  </a:txBody>
                  <a:tcPr/>
                </a:tc>
                <a:tc>
                  <a:txBody>
                    <a:bodyPr/>
                    <a:lstStyle/>
                    <a:p>
                      <a:r>
                        <a:rPr lang="en-US" sz="1200" dirty="0">
                          <a:latin typeface="Century Gothic" panose="020B0502020202020204" pitchFamily="34" charset="0"/>
                        </a:rPr>
                        <a:t>1.1129</a:t>
                      </a:r>
                    </a:p>
                  </a:txBody>
                  <a:tcPr/>
                </a:tc>
                <a:tc>
                  <a:txBody>
                    <a:bodyPr/>
                    <a:lstStyle/>
                    <a:p>
                      <a:r>
                        <a:rPr lang="en-US" sz="1200" dirty="0">
                          <a:latin typeface="Century Gothic" panose="020B0502020202020204" pitchFamily="34" charset="0"/>
                        </a:rPr>
                        <a:t>0.8893</a:t>
                      </a:r>
                    </a:p>
                  </a:txBody>
                  <a:tcPr/>
                </a:tc>
                <a:tc>
                  <a:txBody>
                    <a:bodyPr/>
                    <a:lstStyle/>
                    <a:p>
                      <a:r>
                        <a:rPr lang="en-US" sz="1200" dirty="0">
                          <a:latin typeface="Century Gothic" panose="020B0502020202020204" pitchFamily="34" charset="0"/>
                        </a:rPr>
                        <a:t>1.3927</a:t>
                      </a:r>
                    </a:p>
                  </a:txBody>
                  <a:tcPr/>
                </a:tc>
                <a:extLst>
                  <a:ext uri="{0D108BD9-81ED-4DB2-BD59-A6C34878D82A}">
                    <a16:rowId xmlns:a16="http://schemas.microsoft.com/office/drawing/2014/main" val="3452039942"/>
                  </a:ext>
                </a:extLst>
              </a:tr>
              <a:tr h="424908">
                <a:tc>
                  <a:txBody>
                    <a:bodyPr/>
                    <a:lstStyle/>
                    <a:p>
                      <a:r>
                        <a:rPr lang="en-US" sz="1200" dirty="0">
                          <a:latin typeface="Century Gothic" panose="020B0502020202020204" pitchFamily="34" charset="0"/>
                        </a:rPr>
                        <a:t>Max Heart Rate</a:t>
                      </a:r>
                    </a:p>
                  </a:txBody>
                  <a:tcPr/>
                </a:tc>
                <a:tc>
                  <a:txBody>
                    <a:bodyPr/>
                    <a:lstStyle/>
                    <a:p>
                      <a:r>
                        <a:rPr lang="en-US" sz="1200" dirty="0">
                          <a:latin typeface="Century Gothic" panose="020B0502020202020204" pitchFamily="34" charset="0"/>
                        </a:rPr>
                        <a:t>-0.0154 (0.0045)</a:t>
                      </a:r>
                    </a:p>
                  </a:txBody>
                  <a:tcPr/>
                </a:tc>
                <a:tc>
                  <a:txBody>
                    <a:bodyPr/>
                    <a:lstStyle/>
                    <a:p>
                      <a:r>
                        <a:rPr lang="en-US" sz="1200" dirty="0">
                          <a:latin typeface="Century Gothic" panose="020B0502020202020204" pitchFamily="34" charset="0"/>
                        </a:rPr>
                        <a:t>0.9847</a:t>
                      </a:r>
                    </a:p>
                  </a:txBody>
                  <a:tcPr/>
                </a:tc>
                <a:tc>
                  <a:txBody>
                    <a:bodyPr/>
                    <a:lstStyle/>
                    <a:p>
                      <a:r>
                        <a:rPr lang="en-US" sz="1200" dirty="0">
                          <a:latin typeface="Century Gothic" panose="020B0502020202020204" pitchFamily="34" charset="0"/>
                        </a:rPr>
                        <a:t>0.9761</a:t>
                      </a:r>
                    </a:p>
                  </a:txBody>
                  <a:tcPr/>
                </a:tc>
                <a:tc>
                  <a:txBody>
                    <a:bodyPr/>
                    <a:lstStyle/>
                    <a:p>
                      <a:r>
                        <a:rPr lang="en-US" sz="1200" dirty="0">
                          <a:latin typeface="Century Gothic" panose="020B0502020202020204" pitchFamily="34" charset="0"/>
                        </a:rPr>
                        <a:t>0.9934</a:t>
                      </a:r>
                    </a:p>
                  </a:txBody>
                  <a:tcPr/>
                </a:tc>
                <a:extLst>
                  <a:ext uri="{0D108BD9-81ED-4DB2-BD59-A6C34878D82A}">
                    <a16:rowId xmlns:a16="http://schemas.microsoft.com/office/drawing/2014/main" val="3162566464"/>
                  </a:ext>
                </a:extLst>
              </a:tr>
              <a:tr h="424908">
                <a:tc>
                  <a:txBody>
                    <a:bodyPr/>
                    <a:lstStyle/>
                    <a:p>
                      <a:r>
                        <a:rPr lang="en-US" sz="1200" dirty="0">
                          <a:latin typeface="Century Gothic" panose="020B0502020202020204" pitchFamily="34" charset="0"/>
                        </a:rPr>
                        <a:t>Exercise </a:t>
                      </a:r>
                      <a:r>
                        <a:rPr lang="en-US" sz="1200" dirty="0" err="1">
                          <a:latin typeface="Century Gothic" panose="020B0502020202020204" pitchFamily="34" charset="0"/>
                        </a:rPr>
                        <a:t>Anigna</a:t>
                      </a:r>
                      <a:endParaRPr lang="en-US" sz="1200" dirty="0">
                        <a:latin typeface="Century Gothic" panose="020B0502020202020204" pitchFamily="34" charset="0"/>
                      </a:endParaRPr>
                    </a:p>
                  </a:txBody>
                  <a:tcPr/>
                </a:tc>
                <a:tc>
                  <a:txBody>
                    <a:bodyPr/>
                    <a:lstStyle/>
                    <a:p>
                      <a:r>
                        <a:rPr lang="en-US" sz="1200" dirty="0">
                          <a:latin typeface="Century Gothic" panose="020B0502020202020204" pitchFamily="34" charset="0"/>
                        </a:rPr>
                        <a:t>1.080 (0.2232)</a:t>
                      </a:r>
                    </a:p>
                  </a:txBody>
                  <a:tcPr/>
                </a:tc>
                <a:tc>
                  <a:txBody>
                    <a:bodyPr/>
                    <a:lstStyle/>
                    <a:p>
                      <a:r>
                        <a:rPr lang="en-US" sz="1200" dirty="0">
                          <a:latin typeface="Century Gothic" panose="020B0502020202020204" pitchFamily="34" charset="0"/>
                        </a:rPr>
                        <a:t>2.9456</a:t>
                      </a:r>
                    </a:p>
                  </a:txBody>
                  <a:tcPr/>
                </a:tc>
                <a:tc>
                  <a:txBody>
                    <a:bodyPr/>
                    <a:lstStyle/>
                    <a:p>
                      <a:r>
                        <a:rPr lang="en-US" sz="1200" dirty="0">
                          <a:latin typeface="Century Gothic" panose="020B0502020202020204" pitchFamily="34" charset="0"/>
                        </a:rPr>
                        <a:t>1.9020</a:t>
                      </a:r>
                    </a:p>
                  </a:txBody>
                  <a:tcPr/>
                </a:tc>
                <a:tc>
                  <a:txBody>
                    <a:bodyPr/>
                    <a:lstStyle/>
                    <a:p>
                      <a:r>
                        <a:rPr lang="en-US" sz="1200" dirty="0">
                          <a:latin typeface="Century Gothic" panose="020B0502020202020204" pitchFamily="34" charset="0"/>
                        </a:rPr>
                        <a:t>4.5619</a:t>
                      </a:r>
                    </a:p>
                  </a:txBody>
                  <a:tcPr/>
                </a:tc>
                <a:extLst>
                  <a:ext uri="{0D108BD9-81ED-4DB2-BD59-A6C34878D82A}">
                    <a16:rowId xmlns:a16="http://schemas.microsoft.com/office/drawing/2014/main" val="4257274371"/>
                  </a:ext>
                </a:extLst>
              </a:tr>
              <a:tr h="324982">
                <a:tc>
                  <a:txBody>
                    <a:bodyPr/>
                    <a:lstStyle/>
                    <a:p>
                      <a:r>
                        <a:rPr lang="en-US" sz="1200" dirty="0" err="1">
                          <a:latin typeface="Century Gothic" panose="020B0502020202020204" pitchFamily="34" charset="0"/>
                        </a:rPr>
                        <a:t>Oldpeak</a:t>
                      </a:r>
                      <a:endParaRPr lang="en-US" sz="1200" dirty="0">
                        <a:latin typeface="Century Gothic" panose="020B0502020202020204" pitchFamily="34" charset="0"/>
                      </a:endParaRPr>
                    </a:p>
                  </a:txBody>
                  <a:tcPr/>
                </a:tc>
                <a:tc>
                  <a:txBody>
                    <a:bodyPr/>
                    <a:lstStyle/>
                    <a:p>
                      <a:r>
                        <a:rPr lang="en-US" sz="1200" dirty="0">
                          <a:latin typeface="Century Gothic" panose="020B0502020202020204" pitchFamily="34" charset="0"/>
                        </a:rPr>
                        <a:t>0.3734 (0.1120)</a:t>
                      </a:r>
                    </a:p>
                  </a:txBody>
                  <a:tcPr/>
                </a:tc>
                <a:tc>
                  <a:txBody>
                    <a:bodyPr/>
                    <a:lstStyle/>
                    <a:p>
                      <a:r>
                        <a:rPr lang="en-US" sz="1200" dirty="0">
                          <a:latin typeface="Century Gothic" panose="020B0502020202020204" pitchFamily="34" charset="0"/>
                        </a:rPr>
                        <a:t>1.4527</a:t>
                      </a:r>
                    </a:p>
                  </a:txBody>
                  <a:tcPr/>
                </a:tc>
                <a:tc>
                  <a:txBody>
                    <a:bodyPr/>
                    <a:lstStyle/>
                    <a:p>
                      <a:r>
                        <a:rPr lang="en-US" sz="1200" dirty="0">
                          <a:latin typeface="Century Gothic" panose="020B0502020202020204" pitchFamily="34" charset="0"/>
                        </a:rPr>
                        <a:t>1.1663</a:t>
                      </a:r>
                    </a:p>
                  </a:txBody>
                  <a:tcPr/>
                </a:tc>
                <a:tc>
                  <a:txBody>
                    <a:bodyPr/>
                    <a:lstStyle/>
                    <a:p>
                      <a:r>
                        <a:rPr lang="en-US" sz="1200" dirty="0">
                          <a:latin typeface="Century Gothic" panose="020B0502020202020204" pitchFamily="34" charset="0"/>
                        </a:rPr>
                        <a:t>1.8094</a:t>
                      </a:r>
                    </a:p>
                  </a:txBody>
                  <a:tcPr/>
                </a:tc>
                <a:extLst>
                  <a:ext uri="{0D108BD9-81ED-4DB2-BD59-A6C34878D82A}">
                    <a16:rowId xmlns:a16="http://schemas.microsoft.com/office/drawing/2014/main" val="1685042625"/>
                  </a:ext>
                </a:extLst>
              </a:tr>
              <a:tr h="324982">
                <a:tc>
                  <a:txBody>
                    <a:bodyPr/>
                    <a:lstStyle/>
                    <a:p>
                      <a:r>
                        <a:rPr lang="en-US" sz="1200" dirty="0">
                          <a:latin typeface="Century Gothic" panose="020B0502020202020204" pitchFamily="34" charset="0"/>
                        </a:rPr>
                        <a:t>ST Slope</a:t>
                      </a:r>
                    </a:p>
                  </a:txBody>
                  <a:tcPr/>
                </a:tc>
                <a:tc>
                  <a:txBody>
                    <a:bodyPr/>
                    <a:lstStyle/>
                    <a:p>
                      <a:r>
                        <a:rPr lang="en-US" sz="1200" dirty="0">
                          <a:latin typeface="Century Gothic" panose="020B0502020202020204" pitchFamily="34" charset="0"/>
                        </a:rPr>
                        <a:t>1.5212 (0.1963)</a:t>
                      </a:r>
                    </a:p>
                  </a:txBody>
                  <a:tcPr/>
                </a:tc>
                <a:tc>
                  <a:txBody>
                    <a:bodyPr/>
                    <a:lstStyle/>
                    <a:p>
                      <a:r>
                        <a:rPr lang="en-US" sz="1200" dirty="0">
                          <a:latin typeface="Century Gothic" panose="020B0502020202020204" pitchFamily="34" charset="0"/>
                        </a:rPr>
                        <a:t>4.5771</a:t>
                      </a:r>
                    </a:p>
                  </a:txBody>
                  <a:tcPr/>
                </a:tc>
                <a:tc>
                  <a:txBody>
                    <a:bodyPr/>
                    <a:lstStyle/>
                    <a:p>
                      <a:r>
                        <a:rPr lang="en-US" sz="1200" dirty="0">
                          <a:latin typeface="Century Gothic" panose="020B0502020202020204" pitchFamily="34" charset="0"/>
                        </a:rPr>
                        <a:t>3.1153</a:t>
                      </a:r>
                    </a:p>
                  </a:txBody>
                  <a:tcPr/>
                </a:tc>
                <a:tc>
                  <a:txBody>
                    <a:bodyPr/>
                    <a:lstStyle/>
                    <a:p>
                      <a:r>
                        <a:rPr lang="en-US" sz="1200" dirty="0">
                          <a:latin typeface="Century Gothic" panose="020B0502020202020204" pitchFamily="34" charset="0"/>
                        </a:rPr>
                        <a:t>6.7250</a:t>
                      </a:r>
                    </a:p>
                  </a:txBody>
                  <a:tcPr/>
                </a:tc>
                <a:extLst>
                  <a:ext uri="{0D108BD9-81ED-4DB2-BD59-A6C34878D82A}">
                    <a16:rowId xmlns:a16="http://schemas.microsoft.com/office/drawing/2014/main" val="1064033604"/>
                  </a:ext>
                </a:extLst>
              </a:tr>
            </a:tbl>
          </a:graphicData>
        </a:graphic>
      </p:graphicFrame>
    </p:spTree>
    <p:extLst>
      <p:ext uri="{BB962C8B-B14F-4D97-AF65-F5344CB8AC3E}">
        <p14:creationId xmlns:p14="http://schemas.microsoft.com/office/powerpoint/2010/main" val="147827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a:t>
            </a:r>
          </a:p>
        </p:txBody>
      </p:sp>
      <p:pic>
        <p:nvPicPr>
          <p:cNvPr id="3" name="Picture 2">
            <a:extLst>
              <a:ext uri="{FF2B5EF4-FFF2-40B4-BE49-F238E27FC236}">
                <a16:creationId xmlns:a16="http://schemas.microsoft.com/office/drawing/2014/main" id="{C6D595F9-309A-2AC2-5E89-DCA9812C2F48}"/>
              </a:ext>
            </a:extLst>
          </p:cNvPr>
          <p:cNvPicPr>
            <a:picLocks noChangeAspect="1"/>
          </p:cNvPicPr>
          <p:nvPr/>
        </p:nvPicPr>
        <p:blipFill>
          <a:blip r:embed="rId2"/>
          <a:stretch>
            <a:fillRect/>
          </a:stretch>
        </p:blipFill>
        <p:spPr>
          <a:xfrm>
            <a:off x="1195878" y="1534132"/>
            <a:ext cx="3021625" cy="648477"/>
          </a:xfrm>
          <a:prstGeom prst="rect">
            <a:avLst/>
          </a:prstGeom>
        </p:spPr>
      </p:pic>
      <p:pic>
        <p:nvPicPr>
          <p:cNvPr id="4" name="Picture 3">
            <a:extLst>
              <a:ext uri="{FF2B5EF4-FFF2-40B4-BE49-F238E27FC236}">
                <a16:creationId xmlns:a16="http://schemas.microsoft.com/office/drawing/2014/main" id="{7C7CDC4B-FCC8-D8BC-1028-2F1C44110F2D}"/>
              </a:ext>
            </a:extLst>
          </p:cNvPr>
          <p:cNvPicPr>
            <a:picLocks noChangeAspect="1"/>
          </p:cNvPicPr>
          <p:nvPr/>
        </p:nvPicPr>
        <p:blipFill>
          <a:blip r:embed="rId3"/>
          <a:stretch>
            <a:fillRect/>
          </a:stretch>
        </p:blipFill>
        <p:spPr>
          <a:xfrm>
            <a:off x="1178293" y="2220333"/>
            <a:ext cx="3039210" cy="2155076"/>
          </a:xfrm>
          <a:prstGeom prst="rect">
            <a:avLst/>
          </a:prstGeom>
        </p:spPr>
      </p:pic>
      <p:sp>
        <p:nvSpPr>
          <p:cNvPr id="5" name="Content Placeholder 3">
            <a:extLst>
              <a:ext uri="{FF2B5EF4-FFF2-40B4-BE49-F238E27FC236}">
                <a16:creationId xmlns:a16="http://schemas.microsoft.com/office/drawing/2014/main" id="{1993B448-9F0C-94CE-E37C-C1CEE56AB169}"/>
              </a:ext>
            </a:extLst>
          </p:cNvPr>
          <p:cNvSpPr txBox="1">
            <a:spLocks/>
          </p:cNvSpPr>
          <p:nvPr/>
        </p:nvSpPr>
        <p:spPr>
          <a:xfrm>
            <a:off x="5943601" y="1600200"/>
            <a:ext cx="5181600" cy="5032375"/>
          </a:xfrm>
          <a:prstGeom prst="rect">
            <a:avLst/>
          </a:prstGeom>
        </p:spPr>
        <p:txBody>
          <a:bodyP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gn="just"/>
            <a:r>
              <a:rPr lang="en-US" sz="1200" dirty="0">
                <a:latin typeface="Century Gothic" panose="020B0502020202020204" pitchFamily="34" charset="0"/>
              </a:rPr>
              <a:t>1.⁠ ⁠ANOVA Model for Chest Pain Type vs. Maximum Heart Rate:</a:t>
            </a:r>
          </a:p>
          <a:p>
            <a:pPr lvl="1" algn="just"/>
            <a:r>
              <a:rPr lang="en-US" sz="1000" dirty="0">
                <a:latin typeface="Century Gothic" panose="020B0502020202020204" pitchFamily="34" charset="0"/>
              </a:rPr>
              <a:t>The ANOVA model tests the hypothesis that there is a significant difference in the mean maximum heart rate among different levels of chest pain type.</a:t>
            </a:r>
          </a:p>
          <a:p>
            <a:pPr lvl="1" algn="just"/>
            <a:r>
              <a:rPr lang="en-US" sz="1000" dirty="0">
                <a:latin typeface="Century Gothic" panose="020B0502020202020204" pitchFamily="34" charset="0"/>
              </a:rPr>
              <a:t>The F-statistic value is 152.7, with an associated p-value less than 2e-16, indicating strong evidence against the null hypothesis. Therefore, we reject the null hypothesis and conclude that there is a significant difference in the mean maximum heart rate among different levels of chest pain type.</a:t>
            </a:r>
          </a:p>
          <a:p>
            <a:pPr algn="just"/>
            <a:r>
              <a:rPr lang="en-US" sz="1200" dirty="0">
                <a:latin typeface="Century Gothic" panose="020B0502020202020204" pitchFamily="34" charset="0"/>
              </a:rPr>
              <a:t>2.⁠ ⁠ANCOVA Model for Chest Pain Type vs. Maximum Heart Rate with Age as Covariate:</a:t>
            </a:r>
          </a:p>
          <a:p>
            <a:pPr lvl="1" algn="just"/>
            <a:r>
              <a:rPr lang="en-US" sz="1000" dirty="0">
                <a:latin typeface="Century Gothic" panose="020B0502020202020204" pitchFamily="34" charset="0"/>
              </a:rPr>
              <a:t>The ANCOVA model extends the ANOVA model by including age as a covariate.</a:t>
            </a:r>
          </a:p>
          <a:p>
            <a:pPr lvl="1" algn="just"/>
            <a:r>
              <a:rPr lang="en-US" sz="1000" dirty="0">
                <a:latin typeface="Century Gothic" panose="020B0502020202020204" pitchFamily="34" charset="0"/>
              </a:rPr>
              <a:t>The coefficients for chest pain type and age are estimated to be -7.8821 and -0.8879, respectively. </a:t>
            </a:r>
          </a:p>
          <a:p>
            <a:pPr lvl="1" algn="just"/>
            <a:r>
              <a:rPr lang="en-US" sz="1000" dirty="0">
                <a:latin typeface="Century Gothic" panose="020B0502020202020204" pitchFamily="34" charset="0"/>
              </a:rPr>
              <a:t>Both chest pain type and age are statistically significant predictors of maximum heart rate, as indicated by their respective t-values and p-values.</a:t>
            </a:r>
          </a:p>
          <a:p>
            <a:pPr lvl="1" algn="just"/>
            <a:r>
              <a:rPr lang="en-US" sz="1000" dirty="0">
                <a:latin typeface="Century Gothic" panose="020B0502020202020204" pitchFamily="34" charset="0"/>
              </a:rPr>
              <a:t>The adjusted R-squared value is 0.2162, suggesting that about 21.62% of the variability in maximum heart rate can be explained by chest pain type and age together.</a:t>
            </a:r>
          </a:p>
          <a:p>
            <a:pPr lvl="1" algn="just"/>
            <a:r>
              <a:rPr lang="en-US" sz="1000" dirty="0">
                <a:latin typeface="Century Gothic" panose="020B0502020202020204" pitchFamily="34" charset="0"/>
              </a:rPr>
              <a:t>The F-statistic value for the overall model is 165, with a p-value less than 2.2e-16, indicating that the model as a whole is statistically significant.</a:t>
            </a:r>
          </a:p>
          <a:p>
            <a:pPr algn="just"/>
            <a:r>
              <a:rPr lang="en-US" sz="1200" dirty="0">
                <a:latin typeface="Century Gothic" panose="020B0502020202020204" pitchFamily="34" charset="0"/>
              </a:rPr>
              <a:t>In summary, both the ANOVA and ANCOVA models show that chest pain type is significantly associated with maximum heart rate, even after controlling for age as a covariate. Additionally, age itself is a significant predictor of maximum heart rate.</a:t>
            </a:r>
          </a:p>
        </p:txBody>
      </p:sp>
      <p:pic>
        <p:nvPicPr>
          <p:cNvPr id="8" name="Picture 7">
            <a:extLst>
              <a:ext uri="{FF2B5EF4-FFF2-40B4-BE49-F238E27FC236}">
                <a16:creationId xmlns:a16="http://schemas.microsoft.com/office/drawing/2014/main" id="{99E0021F-16C2-9EC2-0647-A7488866D1CD}"/>
              </a:ext>
            </a:extLst>
          </p:cNvPr>
          <p:cNvPicPr>
            <a:picLocks noChangeAspect="1"/>
          </p:cNvPicPr>
          <p:nvPr/>
        </p:nvPicPr>
        <p:blipFill>
          <a:blip r:embed="rId4"/>
          <a:stretch>
            <a:fillRect/>
          </a:stretch>
        </p:blipFill>
        <p:spPr>
          <a:xfrm>
            <a:off x="1195878" y="4413133"/>
            <a:ext cx="3021625" cy="2257204"/>
          </a:xfrm>
          <a:prstGeom prst="rect">
            <a:avLst/>
          </a:prstGeom>
        </p:spPr>
      </p:pic>
    </p:spTree>
    <p:extLst>
      <p:ext uri="{BB962C8B-B14F-4D97-AF65-F5344CB8AC3E}">
        <p14:creationId xmlns:p14="http://schemas.microsoft.com/office/powerpoint/2010/main" val="97688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Interpretation</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estion mark against red wall">
            <a:extLst>
              <a:ext uri="{FF2B5EF4-FFF2-40B4-BE49-F238E27FC236}">
                <a16:creationId xmlns:a16="http://schemas.microsoft.com/office/drawing/2014/main" id="{62D9A7C3-F365-92D5-EB79-64C12D61D1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66800"/>
            <a:ext cx="8319711" cy="5029200"/>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entury Gothic" panose="020B0502020202020204" pitchFamily="34" charset="0"/>
              </a:rPr>
              <a:t>Dataset Description</a:t>
            </a:r>
          </a:p>
        </p:txBody>
      </p:sp>
      <p:graphicFrame>
        <p:nvGraphicFramePr>
          <p:cNvPr id="7" name="Table 6">
            <a:extLst>
              <a:ext uri="{FF2B5EF4-FFF2-40B4-BE49-F238E27FC236}">
                <a16:creationId xmlns:a16="http://schemas.microsoft.com/office/drawing/2014/main" id="{0FE2EB0D-9E2F-E6DF-3D1C-132605775602}"/>
              </a:ext>
            </a:extLst>
          </p:cNvPr>
          <p:cNvGraphicFramePr>
            <a:graphicFrameLocks noGrp="1"/>
          </p:cNvGraphicFramePr>
          <p:nvPr>
            <p:extLst>
              <p:ext uri="{D42A27DB-BD31-4B8C-83A1-F6EECF244321}">
                <p14:modId xmlns:p14="http://schemas.microsoft.com/office/powerpoint/2010/main" val="882395544"/>
              </p:ext>
            </p:extLst>
          </p:nvPr>
        </p:nvGraphicFramePr>
        <p:xfrm>
          <a:off x="6355681" y="1608089"/>
          <a:ext cx="5408429" cy="4892343"/>
        </p:xfrm>
        <a:graphic>
          <a:graphicData uri="http://schemas.openxmlformats.org/drawingml/2006/table">
            <a:tbl>
              <a:tblPr firstRow="1" bandRow="1">
                <a:tableStyleId>{BC89EF96-8CEA-46FF-86C4-4CE0E7609802}</a:tableStyleId>
              </a:tblPr>
              <a:tblGrid>
                <a:gridCol w="533400">
                  <a:extLst>
                    <a:ext uri="{9D8B030D-6E8A-4147-A177-3AD203B41FA5}">
                      <a16:colId xmlns:a16="http://schemas.microsoft.com/office/drawing/2014/main" val="1154717607"/>
                    </a:ext>
                  </a:extLst>
                </a:gridCol>
                <a:gridCol w="2286000">
                  <a:extLst>
                    <a:ext uri="{9D8B030D-6E8A-4147-A177-3AD203B41FA5}">
                      <a16:colId xmlns:a16="http://schemas.microsoft.com/office/drawing/2014/main" val="748004629"/>
                    </a:ext>
                  </a:extLst>
                </a:gridCol>
                <a:gridCol w="1524000">
                  <a:extLst>
                    <a:ext uri="{9D8B030D-6E8A-4147-A177-3AD203B41FA5}">
                      <a16:colId xmlns:a16="http://schemas.microsoft.com/office/drawing/2014/main" val="481269331"/>
                    </a:ext>
                  </a:extLst>
                </a:gridCol>
                <a:gridCol w="1065029">
                  <a:extLst>
                    <a:ext uri="{9D8B030D-6E8A-4147-A177-3AD203B41FA5}">
                      <a16:colId xmlns:a16="http://schemas.microsoft.com/office/drawing/2014/main" val="1637797673"/>
                    </a:ext>
                  </a:extLst>
                </a:gridCol>
              </a:tblGrid>
              <a:tr h="264193">
                <a:tc>
                  <a:txBody>
                    <a:bodyPr/>
                    <a:lstStyle/>
                    <a:p>
                      <a:r>
                        <a:rPr lang="en-US" sz="1400" dirty="0"/>
                        <a:t>Sr. #</a:t>
                      </a:r>
                    </a:p>
                  </a:txBody>
                  <a:tcPr>
                    <a:solidFill>
                      <a:schemeClr val="accent1">
                        <a:lumMod val="60000"/>
                        <a:lumOff val="40000"/>
                      </a:schemeClr>
                    </a:solidFill>
                  </a:tcPr>
                </a:tc>
                <a:tc>
                  <a:txBody>
                    <a:bodyPr/>
                    <a:lstStyle/>
                    <a:p>
                      <a:r>
                        <a:rPr lang="en-US" sz="1400" dirty="0"/>
                        <a:t>Attribute</a:t>
                      </a:r>
                    </a:p>
                  </a:txBody>
                  <a:tcPr>
                    <a:solidFill>
                      <a:schemeClr val="accent1">
                        <a:lumMod val="60000"/>
                        <a:lumOff val="40000"/>
                      </a:schemeClr>
                    </a:solidFill>
                  </a:tcPr>
                </a:tc>
                <a:tc>
                  <a:txBody>
                    <a:bodyPr/>
                    <a:lstStyle/>
                    <a:p>
                      <a:r>
                        <a:rPr lang="en-US" sz="1400" dirty="0"/>
                        <a:t>Unit</a:t>
                      </a:r>
                    </a:p>
                  </a:txBody>
                  <a:tcPr>
                    <a:solidFill>
                      <a:schemeClr val="accent1">
                        <a:lumMod val="60000"/>
                        <a:lumOff val="40000"/>
                      </a:schemeClr>
                    </a:solidFill>
                  </a:tcPr>
                </a:tc>
                <a:tc>
                  <a:txBody>
                    <a:bodyPr/>
                    <a:lstStyle/>
                    <a:p>
                      <a:r>
                        <a:rPr lang="en-US" sz="1400" dirty="0"/>
                        <a:t>Data Type</a:t>
                      </a:r>
                    </a:p>
                  </a:txBody>
                  <a:tcPr>
                    <a:solidFill>
                      <a:schemeClr val="accent1">
                        <a:lumMod val="60000"/>
                        <a:lumOff val="40000"/>
                      </a:schemeClr>
                    </a:solidFill>
                  </a:tcPr>
                </a:tc>
                <a:extLst>
                  <a:ext uri="{0D108BD9-81ED-4DB2-BD59-A6C34878D82A}">
                    <a16:rowId xmlns:a16="http://schemas.microsoft.com/office/drawing/2014/main" val="790259543"/>
                  </a:ext>
                </a:extLst>
              </a:tr>
              <a:tr h="264193">
                <a:tc>
                  <a:txBody>
                    <a:bodyPr/>
                    <a:lstStyle/>
                    <a:p>
                      <a:r>
                        <a:rPr lang="en-US" sz="1400" dirty="0"/>
                        <a:t>1</a:t>
                      </a:r>
                    </a:p>
                  </a:txBody>
                  <a:tcPr/>
                </a:tc>
                <a:tc>
                  <a:txBody>
                    <a:bodyPr/>
                    <a:lstStyle/>
                    <a:p>
                      <a:r>
                        <a:rPr lang="en-US" sz="1400" dirty="0"/>
                        <a:t>Age</a:t>
                      </a:r>
                    </a:p>
                  </a:txBody>
                  <a:tcPr/>
                </a:tc>
                <a:tc>
                  <a:txBody>
                    <a:bodyPr/>
                    <a:lstStyle/>
                    <a:p>
                      <a:r>
                        <a:rPr lang="en-US" sz="1400" dirty="0"/>
                        <a:t>In Years</a:t>
                      </a:r>
                    </a:p>
                  </a:txBody>
                  <a:tcPr/>
                </a:tc>
                <a:tc>
                  <a:txBody>
                    <a:bodyPr/>
                    <a:lstStyle/>
                    <a:p>
                      <a:r>
                        <a:rPr lang="en-US" sz="1400" dirty="0"/>
                        <a:t>Numeric</a:t>
                      </a:r>
                    </a:p>
                  </a:txBody>
                  <a:tcPr/>
                </a:tc>
                <a:extLst>
                  <a:ext uri="{0D108BD9-81ED-4DB2-BD59-A6C34878D82A}">
                    <a16:rowId xmlns:a16="http://schemas.microsoft.com/office/drawing/2014/main" val="1154264728"/>
                  </a:ext>
                </a:extLst>
              </a:tr>
              <a:tr h="264193">
                <a:tc>
                  <a:txBody>
                    <a:bodyPr/>
                    <a:lstStyle/>
                    <a:p>
                      <a:r>
                        <a:rPr lang="en-US" sz="1400" dirty="0"/>
                        <a:t>2</a:t>
                      </a:r>
                    </a:p>
                  </a:txBody>
                  <a:tcPr/>
                </a:tc>
                <a:tc>
                  <a:txBody>
                    <a:bodyPr/>
                    <a:lstStyle/>
                    <a:p>
                      <a:r>
                        <a:rPr lang="en-US" sz="1400" dirty="0"/>
                        <a:t>Sex</a:t>
                      </a:r>
                    </a:p>
                  </a:txBody>
                  <a:tcPr/>
                </a:tc>
                <a:tc>
                  <a:txBody>
                    <a:bodyPr/>
                    <a:lstStyle/>
                    <a:p>
                      <a:r>
                        <a:rPr lang="en-US" sz="1400" dirty="0"/>
                        <a:t>1,0</a:t>
                      </a:r>
                    </a:p>
                  </a:txBody>
                  <a:tcPr/>
                </a:tc>
                <a:tc>
                  <a:txBody>
                    <a:bodyPr/>
                    <a:lstStyle/>
                    <a:p>
                      <a:r>
                        <a:rPr lang="en-US" sz="1400" dirty="0"/>
                        <a:t>Binary</a:t>
                      </a:r>
                    </a:p>
                  </a:txBody>
                  <a:tcPr/>
                </a:tc>
                <a:extLst>
                  <a:ext uri="{0D108BD9-81ED-4DB2-BD59-A6C34878D82A}">
                    <a16:rowId xmlns:a16="http://schemas.microsoft.com/office/drawing/2014/main" val="4032772539"/>
                  </a:ext>
                </a:extLst>
              </a:tr>
              <a:tr h="264193">
                <a:tc>
                  <a:txBody>
                    <a:bodyPr/>
                    <a:lstStyle/>
                    <a:p>
                      <a:r>
                        <a:rPr lang="en-US" sz="1400" dirty="0"/>
                        <a:t>3</a:t>
                      </a:r>
                    </a:p>
                  </a:txBody>
                  <a:tcPr/>
                </a:tc>
                <a:tc>
                  <a:txBody>
                    <a:bodyPr/>
                    <a:lstStyle/>
                    <a:p>
                      <a:r>
                        <a:rPr lang="en-US" sz="1400" dirty="0"/>
                        <a:t>Chest pain type</a:t>
                      </a:r>
                    </a:p>
                  </a:txBody>
                  <a:tcPr/>
                </a:tc>
                <a:tc>
                  <a:txBody>
                    <a:bodyPr/>
                    <a:lstStyle/>
                    <a:p>
                      <a:r>
                        <a:rPr lang="en-US" sz="1400" dirty="0"/>
                        <a:t>1,2,3,4</a:t>
                      </a:r>
                    </a:p>
                  </a:txBody>
                  <a:tcPr/>
                </a:tc>
                <a:tc>
                  <a:txBody>
                    <a:bodyPr/>
                    <a:lstStyle/>
                    <a:p>
                      <a:r>
                        <a:rPr lang="en-US" sz="1400" dirty="0"/>
                        <a:t>Categorical</a:t>
                      </a:r>
                    </a:p>
                  </a:txBody>
                  <a:tcPr/>
                </a:tc>
                <a:extLst>
                  <a:ext uri="{0D108BD9-81ED-4DB2-BD59-A6C34878D82A}">
                    <a16:rowId xmlns:a16="http://schemas.microsoft.com/office/drawing/2014/main" val="35682242"/>
                  </a:ext>
                </a:extLst>
              </a:tr>
              <a:tr h="264193">
                <a:tc>
                  <a:txBody>
                    <a:bodyPr/>
                    <a:lstStyle/>
                    <a:p>
                      <a:r>
                        <a:rPr lang="en-US" sz="1400" dirty="0"/>
                        <a:t>4</a:t>
                      </a:r>
                    </a:p>
                  </a:txBody>
                  <a:tcPr/>
                </a:tc>
                <a:tc>
                  <a:txBody>
                    <a:bodyPr/>
                    <a:lstStyle/>
                    <a:p>
                      <a:r>
                        <a:rPr lang="en-US" sz="1400" dirty="0"/>
                        <a:t>Resting blood pressure</a:t>
                      </a:r>
                    </a:p>
                  </a:txBody>
                  <a:tcPr/>
                </a:tc>
                <a:tc>
                  <a:txBody>
                    <a:bodyPr/>
                    <a:lstStyle/>
                    <a:p>
                      <a:r>
                        <a:rPr lang="en-US" sz="1400" dirty="0"/>
                        <a:t>In mm Hg</a:t>
                      </a:r>
                    </a:p>
                  </a:txBody>
                  <a:tcPr/>
                </a:tc>
                <a:tc>
                  <a:txBody>
                    <a:bodyPr/>
                    <a:lstStyle/>
                    <a:p>
                      <a:r>
                        <a:rPr lang="en-US" sz="1400" dirty="0"/>
                        <a:t>Numeric</a:t>
                      </a:r>
                    </a:p>
                  </a:txBody>
                  <a:tcPr/>
                </a:tc>
                <a:extLst>
                  <a:ext uri="{0D108BD9-81ED-4DB2-BD59-A6C34878D82A}">
                    <a16:rowId xmlns:a16="http://schemas.microsoft.com/office/drawing/2014/main" val="106389599"/>
                  </a:ext>
                </a:extLst>
              </a:tr>
              <a:tr h="264193">
                <a:tc>
                  <a:txBody>
                    <a:bodyPr/>
                    <a:lstStyle/>
                    <a:p>
                      <a:r>
                        <a:rPr lang="en-US" sz="1400" dirty="0"/>
                        <a:t>5</a:t>
                      </a:r>
                    </a:p>
                  </a:txBody>
                  <a:tcPr/>
                </a:tc>
                <a:tc>
                  <a:txBody>
                    <a:bodyPr/>
                    <a:lstStyle/>
                    <a:p>
                      <a:r>
                        <a:rPr lang="en-US" sz="1400" dirty="0"/>
                        <a:t>Serum cholesterol</a:t>
                      </a:r>
                    </a:p>
                  </a:txBody>
                  <a:tcPr/>
                </a:tc>
                <a:tc>
                  <a:txBody>
                    <a:bodyPr/>
                    <a:lstStyle/>
                    <a:p>
                      <a:r>
                        <a:rPr lang="en-US" sz="1400" dirty="0"/>
                        <a:t>In mg/dl</a:t>
                      </a:r>
                    </a:p>
                  </a:txBody>
                  <a:tcPr/>
                </a:tc>
                <a:tc>
                  <a:txBody>
                    <a:bodyPr/>
                    <a:lstStyle/>
                    <a:p>
                      <a:r>
                        <a:rPr lang="en-US" sz="1400" dirty="0"/>
                        <a:t>Numeric</a:t>
                      </a:r>
                    </a:p>
                  </a:txBody>
                  <a:tcPr/>
                </a:tc>
                <a:extLst>
                  <a:ext uri="{0D108BD9-81ED-4DB2-BD59-A6C34878D82A}">
                    <a16:rowId xmlns:a16="http://schemas.microsoft.com/office/drawing/2014/main" val="813052841"/>
                  </a:ext>
                </a:extLst>
              </a:tr>
              <a:tr h="381303">
                <a:tc>
                  <a:txBody>
                    <a:bodyPr/>
                    <a:lstStyle/>
                    <a:p>
                      <a:r>
                        <a:rPr lang="en-US" sz="1400" dirty="0"/>
                        <a:t>6</a:t>
                      </a:r>
                    </a:p>
                  </a:txBody>
                  <a:tcPr/>
                </a:tc>
                <a:tc>
                  <a:txBody>
                    <a:bodyPr/>
                    <a:lstStyle/>
                    <a:p>
                      <a:r>
                        <a:rPr lang="en-US" sz="1400" dirty="0"/>
                        <a:t>Fasting blood sugar</a:t>
                      </a:r>
                    </a:p>
                  </a:txBody>
                  <a:tcPr/>
                </a:tc>
                <a:tc>
                  <a:txBody>
                    <a:bodyPr/>
                    <a:lstStyle/>
                    <a:p>
                      <a:r>
                        <a:rPr lang="en-US" sz="1400" dirty="0"/>
                        <a:t>1,0 &gt; 120 mg/ dl</a:t>
                      </a:r>
                    </a:p>
                  </a:txBody>
                  <a:tcPr/>
                </a:tc>
                <a:tc>
                  <a:txBody>
                    <a:bodyPr/>
                    <a:lstStyle/>
                    <a:p>
                      <a:r>
                        <a:rPr lang="en-US" sz="1400" dirty="0"/>
                        <a:t>Binary</a:t>
                      </a:r>
                    </a:p>
                  </a:txBody>
                  <a:tcPr/>
                </a:tc>
                <a:extLst>
                  <a:ext uri="{0D108BD9-81ED-4DB2-BD59-A6C34878D82A}">
                    <a16:rowId xmlns:a16="http://schemas.microsoft.com/office/drawing/2014/main" val="1140347899"/>
                  </a:ext>
                </a:extLst>
              </a:tr>
              <a:tr h="449128">
                <a:tc>
                  <a:txBody>
                    <a:bodyPr/>
                    <a:lstStyle/>
                    <a:p>
                      <a:r>
                        <a:rPr lang="en-US" sz="1400" dirty="0"/>
                        <a:t>7</a:t>
                      </a:r>
                    </a:p>
                  </a:txBody>
                  <a:tcPr/>
                </a:tc>
                <a:tc>
                  <a:txBody>
                    <a:bodyPr/>
                    <a:lstStyle/>
                    <a:p>
                      <a:r>
                        <a:rPr lang="en-US" sz="1400" dirty="0"/>
                        <a:t>Resting electrocardiogram results</a:t>
                      </a:r>
                    </a:p>
                  </a:txBody>
                  <a:tcPr/>
                </a:tc>
                <a:tc>
                  <a:txBody>
                    <a:bodyPr/>
                    <a:lstStyle/>
                    <a:p>
                      <a:r>
                        <a:rPr lang="en-US" sz="1400" dirty="0"/>
                        <a:t>0,1,2</a:t>
                      </a:r>
                    </a:p>
                  </a:txBody>
                  <a:tcPr/>
                </a:tc>
                <a:tc>
                  <a:txBody>
                    <a:bodyPr/>
                    <a:lstStyle/>
                    <a:p>
                      <a:r>
                        <a:rPr lang="en-US" sz="1400" dirty="0"/>
                        <a:t>Categorical</a:t>
                      </a:r>
                    </a:p>
                  </a:txBody>
                  <a:tcPr/>
                </a:tc>
                <a:extLst>
                  <a:ext uri="{0D108BD9-81ED-4DB2-BD59-A6C34878D82A}">
                    <a16:rowId xmlns:a16="http://schemas.microsoft.com/office/drawing/2014/main" val="4148058424"/>
                  </a:ext>
                </a:extLst>
              </a:tr>
              <a:tr h="381303">
                <a:tc>
                  <a:txBody>
                    <a:bodyPr/>
                    <a:lstStyle/>
                    <a:p>
                      <a:r>
                        <a:rPr lang="en-US" sz="1400" dirty="0"/>
                        <a:t>8</a:t>
                      </a:r>
                    </a:p>
                  </a:txBody>
                  <a:tcPr/>
                </a:tc>
                <a:tc>
                  <a:txBody>
                    <a:bodyPr/>
                    <a:lstStyle/>
                    <a:p>
                      <a:r>
                        <a:rPr lang="en-US" sz="1400" dirty="0"/>
                        <a:t>Maximum heart rate achieved</a:t>
                      </a:r>
                    </a:p>
                  </a:txBody>
                  <a:tcPr/>
                </a:tc>
                <a:tc>
                  <a:txBody>
                    <a:bodyPr/>
                    <a:lstStyle/>
                    <a:p>
                      <a:r>
                        <a:rPr lang="en-US" sz="1400" dirty="0"/>
                        <a:t>71 - 202</a:t>
                      </a:r>
                    </a:p>
                  </a:txBody>
                  <a:tcPr/>
                </a:tc>
                <a:tc>
                  <a:txBody>
                    <a:bodyPr/>
                    <a:lstStyle/>
                    <a:p>
                      <a:r>
                        <a:rPr lang="en-US" sz="1400" dirty="0"/>
                        <a:t>Numeric</a:t>
                      </a:r>
                    </a:p>
                  </a:txBody>
                  <a:tcPr/>
                </a:tc>
                <a:extLst>
                  <a:ext uri="{0D108BD9-81ED-4DB2-BD59-A6C34878D82A}">
                    <a16:rowId xmlns:a16="http://schemas.microsoft.com/office/drawing/2014/main" val="4117050680"/>
                  </a:ext>
                </a:extLst>
              </a:tr>
              <a:tr h="264193">
                <a:tc>
                  <a:txBody>
                    <a:bodyPr/>
                    <a:lstStyle/>
                    <a:p>
                      <a:r>
                        <a:rPr lang="en-US" sz="1400" dirty="0"/>
                        <a:t>9</a:t>
                      </a:r>
                    </a:p>
                  </a:txBody>
                  <a:tcPr/>
                </a:tc>
                <a:tc>
                  <a:txBody>
                    <a:bodyPr/>
                    <a:lstStyle/>
                    <a:p>
                      <a:r>
                        <a:rPr lang="en-US" sz="1400" dirty="0"/>
                        <a:t>Exercise induced angina</a:t>
                      </a:r>
                    </a:p>
                  </a:txBody>
                  <a:tcPr/>
                </a:tc>
                <a:tc>
                  <a:txBody>
                    <a:bodyPr/>
                    <a:lstStyle/>
                    <a:p>
                      <a:r>
                        <a:rPr lang="en-US" sz="1400" dirty="0"/>
                        <a:t>0,1</a:t>
                      </a:r>
                    </a:p>
                  </a:txBody>
                  <a:tcPr/>
                </a:tc>
                <a:tc>
                  <a:txBody>
                    <a:bodyPr/>
                    <a:lstStyle/>
                    <a:p>
                      <a:r>
                        <a:rPr lang="en-US" sz="1400" dirty="0"/>
                        <a:t>Binary</a:t>
                      </a:r>
                    </a:p>
                  </a:txBody>
                  <a:tcPr/>
                </a:tc>
                <a:extLst>
                  <a:ext uri="{0D108BD9-81ED-4DB2-BD59-A6C34878D82A}">
                    <a16:rowId xmlns:a16="http://schemas.microsoft.com/office/drawing/2014/main" val="3299763255"/>
                  </a:ext>
                </a:extLst>
              </a:tr>
              <a:tr h="264193">
                <a:tc>
                  <a:txBody>
                    <a:bodyPr/>
                    <a:lstStyle/>
                    <a:p>
                      <a:r>
                        <a:rPr lang="en-US" sz="1400" dirty="0"/>
                        <a:t>10</a:t>
                      </a:r>
                    </a:p>
                  </a:txBody>
                  <a:tcPr/>
                </a:tc>
                <a:tc>
                  <a:txBody>
                    <a:bodyPr/>
                    <a:lstStyle/>
                    <a:p>
                      <a:r>
                        <a:rPr lang="en-US" sz="1400" dirty="0" err="1"/>
                        <a:t>Oldpeak</a:t>
                      </a:r>
                      <a:r>
                        <a:rPr lang="en-US" sz="1400" dirty="0"/>
                        <a:t> = ST</a:t>
                      </a:r>
                    </a:p>
                  </a:txBody>
                  <a:tcPr/>
                </a:tc>
                <a:tc>
                  <a:txBody>
                    <a:bodyPr/>
                    <a:lstStyle/>
                    <a:p>
                      <a:r>
                        <a:rPr lang="en-US" sz="1400" dirty="0"/>
                        <a:t>depression</a:t>
                      </a:r>
                    </a:p>
                  </a:txBody>
                  <a:tcPr/>
                </a:tc>
                <a:tc>
                  <a:txBody>
                    <a:bodyPr/>
                    <a:lstStyle/>
                    <a:p>
                      <a:r>
                        <a:rPr lang="en-US" sz="1400" dirty="0"/>
                        <a:t>Numeric</a:t>
                      </a:r>
                    </a:p>
                  </a:txBody>
                  <a:tcPr/>
                </a:tc>
                <a:extLst>
                  <a:ext uri="{0D108BD9-81ED-4DB2-BD59-A6C34878D82A}">
                    <a16:rowId xmlns:a16="http://schemas.microsoft.com/office/drawing/2014/main" val="2994348597"/>
                  </a:ext>
                </a:extLst>
              </a:tr>
              <a:tr h="449128">
                <a:tc>
                  <a:txBody>
                    <a:bodyPr/>
                    <a:lstStyle/>
                    <a:p>
                      <a:r>
                        <a:rPr lang="en-US" sz="1400" dirty="0"/>
                        <a:t>11</a:t>
                      </a:r>
                    </a:p>
                  </a:txBody>
                  <a:tcPr/>
                </a:tc>
                <a:tc>
                  <a:txBody>
                    <a:bodyPr/>
                    <a:lstStyle/>
                    <a:p>
                      <a:r>
                        <a:rPr lang="en-US" sz="1400" dirty="0"/>
                        <a:t>The slope od the peak exercise ST segment</a:t>
                      </a:r>
                    </a:p>
                  </a:txBody>
                  <a:tcPr/>
                </a:tc>
                <a:tc>
                  <a:txBody>
                    <a:bodyPr/>
                    <a:lstStyle/>
                    <a:p>
                      <a:r>
                        <a:rPr lang="en-US" sz="1400" dirty="0"/>
                        <a:t>0,1,2</a:t>
                      </a:r>
                    </a:p>
                  </a:txBody>
                  <a:tcPr/>
                </a:tc>
                <a:tc>
                  <a:txBody>
                    <a:bodyPr/>
                    <a:lstStyle/>
                    <a:p>
                      <a:r>
                        <a:rPr lang="en-US" sz="1400" dirty="0"/>
                        <a:t>Categorical</a:t>
                      </a:r>
                    </a:p>
                  </a:txBody>
                  <a:tcPr/>
                </a:tc>
                <a:extLst>
                  <a:ext uri="{0D108BD9-81ED-4DB2-BD59-A6C34878D82A}">
                    <a16:rowId xmlns:a16="http://schemas.microsoft.com/office/drawing/2014/main" val="565247603"/>
                  </a:ext>
                </a:extLst>
              </a:tr>
              <a:tr h="264193">
                <a:tc>
                  <a:txBody>
                    <a:bodyPr/>
                    <a:lstStyle/>
                    <a:p>
                      <a:r>
                        <a:rPr lang="en-US" sz="1400" dirty="0"/>
                        <a:t>12</a:t>
                      </a:r>
                    </a:p>
                  </a:txBody>
                  <a:tcPr/>
                </a:tc>
                <a:tc>
                  <a:txBody>
                    <a:bodyPr/>
                    <a:lstStyle/>
                    <a:p>
                      <a:r>
                        <a:rPr lang="en-US" sz="1400" dirty="0"/>
                        <a:t>Class</a:t>
                      </a:r>
                    </a:p>
                  </a:txBody>
                  <a:tcPr/>
                </a:tc>
                <a:tc>
                  <a:txBody>
                    <a:bodyPr/>
                    <a:lstStyle/>
                    <a:p>
                      <a:r>
                        <a:rPr lang="en-US" sz="1400" dirty="0"/>
                        <a:t>0,1</a:t>
                      </a:r>
                    </a:p>
                  </a:txBody>
                  <a:tcPr/>
                </a:tc>
                <a:tc>
                  <a:txBody>
                    <a:bodyPr/>
                    <a:lstStyle/>
                    <a:p>
                      <a:r>
                        <a:rPr lang="en-US" sz="1400" dirty="0"/>
                        <a:t>Binary</a:t>
                      </a:r>
                    </a:p>
                  </a:txBody>
                  <a:tcPr/>
                </a:tc>
                <a:extLst>
                  <a:ext uri="{0D108BD9-81ED-4DB2-BD59-A6C34878D82A}">
                    <a16:rowId xmlns:a16="http://schemas.microsoft.com/office/drawing/2014/main" val="3964894936"/>
                  </a:ext>
                </a:extLst>
              </a:tr>
            </a:tbl>
          </a:graphicData>
        </a:graphic>
      </p:graphicFrame>
      <p:sp>
        <p:nvSpPr>
          <p:cNvPr id="8" name="TextBox 7">
            <a:extLst>
              <a:ext uri="{FF2B5EF4-FFF2-40B4-BE49-F238E27FC236}">
                <a16:creationId xmlns:a16="http://schemas.microsoft.com/office/drawing/2014/main" id="{A467279D-697C-C86C-6B26-540AFBA21413}"/>
              </a:ext>
            </a:extLst>
          </p:cNvPr>
          <p:cNvSpPr txBox="1"/>
          <p:nvPr/>
        </p:nvSpPr>
        <p:spPr>
          <a:xfrm>
            <a:off x="228600" y="2530766"/>
            <a:ext cx="5562601" cy="3046988"/>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Century Gothic" panose="020B0502020202020204" pitchFamily="34" charset="0"/>
              </a:rPr>
              <a:t>This heart disease dataset combines 5 previously separate datasets — Cleveland, Hungarian, Switzerland, Long Beach VA, and </a:t>
            </a:r>
            <a:r>
              <a:rPr lang="en-US" sz="1200" dirty="0" err="1">
                <a:latin typeface="Century Gothic" panose="020B0502020202020204" pitchFamily="34" charset="0"/>
              </a:rPr>
              <a:t>Statlog</a:t>
            </a:r>
            <a:r>
              <a:rPr lang="en-US" sz="1200" dirty="0">
                <a:latin typeface="Century Gothic" panose="020B0502020202020204" pitchFamily="34" charset="0"/>
              </a:rPr>
              <a:t> (Heart)—into one comprehensive collection.</a:t>
            </a:r>
          </a:p>
          <a:p>
            <a:endParaRPr lang="en-US" sz="1200" dirty="0">
              <a:latin typeface="Century Gothic" panose="020B0502020202020204" pitchFamily="34" charset="0"/>
            </a:endParaRPr>
          </a:p>
          <a:p>
            <a:pPr marL="285750" indent="-285750">
              <a:buFont typeface="Arial" panose="020B0604020202020204" pitchFamily="34" charset="0"/>
              <a:buChar char="•"/>
            </a:pPr>
            <a:r>
              <a:rPr lang="en-US" sz="1200" dirty="0">
                <a:latin typeface="Century Gothic" panose="020B0502020202020204" pitchFamily="34" charset="0"/>
              </a:rPr>
              <a:t>It contains 1190 instances with 11 common features, making it the largest heart disease dataset available for research. </a:t>
            </a:r>
          </a:p>
          <a:p>
            <a:endParaRPr lang="en-US" sz="1200" dirty="0">
              <a:latin typeface="Century Gothic" panose="020B0502020202020204" pitchFamily="34" charset="0"/>
            </a:endParaRPr>
          </a:p>
          <a:p>
            <a:pPr marL="285750" indent="-285750">
              <a:buFont typeface="Arial" panose="020B0604020202020204" pitchFamily="34" charset="0"/>
              <a:buChar char="•"/>
            </a:pPr>
            <a:r>
              <a:rPr lang="en-US" sz="1200" dirty="0">
                <a:latin typeface="Century Gothic" panose="020B0502020202020204" pitchFamily="34" charset="0"/>
              </a:rPr>
              <a:t>By analyzing these datasets, it aims to facilitate research on coronary artery disease (CAD) to improve clinical diagnosis and early treatment.</a:t>
            </a:r>
          </a:p>
          <a:p>
            <a:pPr marL="285750" indent="-285750">
              <a:buFont typeface="Arial" panose="020B0604020202020204" pitchFamily="34" charset="0"/>
              <a:buChar char="•"/>
            </a:pPr>
            <a:endParaRPr lang="en-US" sz="1200" dirty="0">
              <a:latin typeface="Century Gothic" panose="020B0502020202020204" pitchFamily="34" charset="0"/>
            </a:endParaRPr>
          </a:p>
          <a:p>
            <a:pPr marL="285750" indent="-285750">
              <a:buFont typeface="Arial" panose="020B0604020202020204" pitchFamily="34" charset="0"/>
              <a:buChar char="•"/>
            </a:pPr>
            <a:r>
              <a:rPr lang="en-US" sz="1200" b="1" dirty="0">
                <a:latin typeface="Century Gothic" panose="020B0502020202020204" pitchFamily="34" charset="0"/>
              </a:rPr>
              <a:t>The analysis focuses on predicting the likelihood of heart disease in individuals based on various medical and demographic factors. By identifying patterns and correlations between these factors and heart disease, the analysis aims to assist in the early detection and preventive care of this condition.</a:t>
            </a:r>
          </a:p>
        </p:txBody>
      </p:sp>
      <p:sp>
        <p:nvSpPr>
          <p:cNvPr id="9" name="TextBox 8">
            <a:extLst>
              <a:ext uri="{FF2B5EF4-FFF2-40B4-BE49-F238E27FC236}">
                <a16:creationId xmlns:a16="http://schemas.microsoft.com/office/drawing/2014/main" id="{2FF9F9C1-DFEC-967A-A882-E1FF397F4B31}"/>
              </a:ext>
            </a:extLst>
          </p:cNvPr>
          <p:cNvSpPr txBox="1"/>
          <p:nvPr/>
        </p:nvSpPr>
        <p:spPr>
          <a:xfrm>
            <a:off x="6248400" y="6509224"/>
            <a:ext cx="5867400" cy="276999"/>
          </a:xfrm>
          <a:prstGeom prst="rect">
            <a:avLst/>
          </a:prstGeom>
          <a:noFill/>
        </p:spPr>
        <p:txBody>
          <a:bodyPr wrap="square" rtlCol="0">
            <a:spAutoFit/>
          </a:bodyPr>
          <a:lstStyle/>
          <a:p>
            <a:r>
              <a:rPr lang="en-US" sz="1200" dirty="0"/>
              <a:t>Data source: https://www.kaggle.com/datasets/mexwell/heart-disease-dataset/data</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3000" dirty="0">
                <a:latin typeface="Century Gothic" panose="020B0502020202020204" pitchFamily="34" charset="0"/>
              </a:rPr>
              <a:t>Descriptive Analysis: Histogram Analysis</a:t>
            </a:r>
          </a:p>
        </p:txBody>
      </p:sp>
      <p:pic>
        <p:nvPicPr>
          <p:cNvPr id="3" name="Picture 2">
            <a:extLst>
              <a:ext uri="{FF2B5EF4-FFF2-40B4-BE49-F238E27FC236}">
                <a16:creationId xmlns:a16="http://schemas.microsoft.com/office/drawing/2014/main" id="{99CBAA0F-1C90-0D69-059C-B272EB5D6D42}"/>
              </a:ext>
            </a:extLst>
          </p:cNvPr>
          <p:cNvPicPr>
            <a:picLocks noChangeAspect="1"/>
          </p:cNvPicPr>
          <p:nvPr/>
        </p:nvPicPr>
        <p:blipFill>
          <a:blip r:embed="rId2"/>
          <a:stretch>
            <a:fillRect/>
          </a:stretch>
        </p:blipFill>
        <p:spPr>
          <a:xfrm>
            <a:off x="1219200" y="1524000"/>
            <a:ext cx="3810000" cy="3810000"/>
          </a:xfrm>
          <a:prstGeom prst="rect">
            <a:avLst/>
          </a:prstGeom>
        </p:spPr>
      </p:pic>
      <p:sp>
        <p:nvSpPr>
          <p:cNvPr id="5" name="Content Placeholder 7">
            <a:extLst>
              <a:ext uri="{FF2B5EF4-FFF2-40B4-BE49-F238E27FC236}">
                <a16:creationId xmlns:a16="http://schemas.microsoft.com/office/drawing/2014/main" id="{A925E3F7-816C-B377-D9CC-38DD5DD19775}"/>
              </a:ext>
            </a:extLst>
          </p:cNvPr>
          <p:cNvSpPr txBox="1">
            <a:spLocks/>
          </p:cNvSpPr>
          <p:nvPr/>
        </p:nvSpPr>
        <p:spPr>
          <a:xfrm>
            <a:off x="228600" y="5334000"/>
            <a:ext cx="11125200" cy="1447799"/>
          </a:xfrm>
          <a:prstGeom prst="rect">
            <a:avLst/>
          </a:prstGeom>
        </p:spPr>
        <p:txBody>
          <a:bodyP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just">
              <a:buNone/>
            </a:pPr>
            <a:r>
              <a:rPr lang="en-US" sz="1000" b="1" dirty="0">
                <a:latin typeface="Century Gothic" panose="020B0502020202020204" pitchFamily="34" charset="0"/>
              </a:rPr>
              <a:t>Histograms Analysis:</a:t>
            </a:r>
          </a:p>
          <a:p>
            <a:pPr lvl="1" algn="just"/>
            <a:r>
              <a:rPr lang="en-US" sz="1000" b="1" dirty="0">
                <a:latin typeface="Century Gothic" panose="020B0502020202020204" pitchFamily="34" charset="0"/>
              </a:rPr>
              <a:t>Age: </a:t>
            </a:r>
            <a:r>
              <a:rPr lang="en-US" sz="1000" dirty="0">
                <a:latin typeface="Century Gothic" panose="020B0502020202020204" pitchFamily="34" charset="0"/>
              </a:rPr>
              <a:t>The data is centrally clustered with a normal distribution pattern, suggesting that the sample is well-balanced across different age groups.</a:t>
            </a:r>
          </a:p>
          <a:p>
            <a:pPr lvl="1" algn="just"/>
            <a:r>
              <a:rPr lang="en-US" sz="1000" b="1" dirty="0">
                <a:latin typeface="Century Gothic" panose="020B0502020202020204" pitchFamily="34" charset="0"/>
              </a:rPr>
              <a:t>Resting Blood Pressure:</a:t>
            </a:r>
            <a:r>
              <a:rPr lang="en-US" sz="1000" dirty="0">
                <a:latin typeface="Century Gothic" panose="020B0502020202020204" pitchFamily="34" charset="0"/>
              </a:rPr>
              <a:t> Most values are concentrated around the median; however, there is a noticeable spike around 120-140 mmHg.</a:t>
            </a:r>
          </a:p>
          <a:p>
            <a:pPr lvl="1" algn="just"/>
            <a:r>
              <a:rPr lang="en-US" sz="1000" b="1" dirty="0">
                <a:latin typeface="Century Gothic" panose="020B0502020202020204" pitchFamily="34" charset="0"/>
              </a:rPr>
              <a:t>Cholesterol:</a:t>
            </a:r>
            <a:r>
              <a:rPr lang="en-US" sz="1000" dirty="0">
                <a:latin typeface="Century Gothic" panose="020B0502020202020204" pitchFamily="34" charset="0"/>
              </a:rPr>
              <a:t> The distribution is right-skewed, implying that while the majority of individuals have moderate cholesterol levels, there is a significant number with high cholesterol.</a:t>
            </a:r>
          </a:p>
          <a:p>
            <a:pPr lvl="1" algn="just"/>
            <a:r>
              <a:rPr lang="en-US" sz="1000" b="1" dirty="0">
                <a:latin typeface="Century Gothic" panose="020B0502020202020204" pitchFamily="34" charset="0"/>
              </a:rPr>
              <a:t>Maximum Heart Rate: </a:t>
            </a:r>
            <a:r>
              <a:rPr lang="en-US" sz="1000" dirty="0">
                <a:latin typeface="Century Gothic" panose="020B0502020202020204" pitchFamily="34" charset="0"/>
              </a:rPr>
              <a:t>Shows a relatively normal distribution with a slight skewness towards higher rates.</a:t>
            </a:r>
          </a:p>
          <a:p>
            <a:pPr lvl="1" algn="just"/>
            <a:r>
              <a:rPr lang="en-US" sz="1000" b="1" dirty="0" err="1">
                <a:latin typeface="Century Gothic" panose="020B0502020202020204" pitchFamily="34" charset="0"/>
              </a:rPr>
              <a:t>Oldpeak</a:t>
            </a:r>
            <a:r>
              <a:rPr lang="en-US" sz="1000" b="1" dirty="0">
                <a:latin typeface="Century Gothic" panose="020B0502020202020204" pitchFamily="34" charset="0"/>
              </a:rPr>
              <a:t>:</a:t>
            </a:r>
            <a:r>
              <a:rPr lang="en-US" sz="1000" dirty="0">
                <a:latin typeface="Century Gothic" panose="020B0502020202020204" pitchFamily="34" charset="0"/>
              </a:rPr>
              <a:t> This variable has a right-skew, indicating that most individuals have low </a:t>
            </a:r>
            <a:r>
              <a:rPr lang="en-US" sz="1000" dirty="0" err="1">
                <a:latin typeface="Century Gothic" panose="020B0502020202020204" pitchFamily="34" charset="0"/>
              </a:rPr>
              <a:t>oldpeak</a:t>
            </a:r>
            <a:r>
              <a:rPr lang="en-US" sz="1000" dirty="0">
                <a:latin typeface="Century Gothic" panose="020B0502020202020204" pitchFamily="34" charset="0"/>
              </a:rPr>
              <a:t> values, with fewer individuals experiencing higher ST depression levels.</a:t>
            </a:r>
          </a:p>
        </p:txBody>
      </p:sp>
      <p:pic>
        <p:nvPicPr>
          <p:cNvPr id="6" name="Picture 5">
            <a:extLst>
              <a:ext uri="{FF2B5EF4-FFF2-40B4-BE49-F238E27FC236}">
                <a16:creationId xmlns:a16="http://schemas.microsoft.com/office/drawing/2014/main" id="{498C87B8-02DD-0133-C5CC-27F53DFC55A3}"/>
              </a:ext>
            </a:extLst>
          </p:cNvPr>
          <p:cNvPicPr>
            <a:picLocks noChangeAspect="1"/>
          </p:cNvPicPr>
          <p:nvPr/>
        </p:nvPicPr>
        <p:blipFill>
          <a:blip r:embed="rId3"/>
          <a:stretch>
            <a:fillRect/>
          </a:stretch>
        </p:blipFill>
        <p:spPr>
          <a:xfrm>
            <a:off x="7086600" y="1522476"/>
            <a:ext cx="3813048" cy="3813048"/>
          </a:xfrm>
          <a:prstGeom prst="rect">
            <a:avLst/>
          </a:prstGeom>
        </p:spPr>
      </p:pic>
      <p:sp>
        <p:nvSpPr>
          <p:cNvPr id="7" name="TextBox 6">
            <a:extLst>
              <a:ext uri="{FF2B5EF4-FFF2-40B4-BE49-F238E27FC236}">
                <a16:creationId xmlns:a16="http://schemas.microsoft.com/office/drawing/2014/main" id="{059A5BC2-B1DF-BBD9-9EC0-12B8547FB27D}"/>
              </a:ext>
            </a:extLst>
          </p:cNvPr>
          <p:cNvSpPr txBox="1"/>
          <p:nvPr/>
        </p:nvSpPr>
        <p:spPr>
          <a:xfrm>
            <a:off x="3505200" y="5014500"/>
            <a:ext cx="1524000" cy="307777"/>
          </a:xfrm>
          <a:prstGeom prst="rect">
            <a:avLst/>
          </a:prstGeom>
          <a:noFill/>
        </p:spPr>
        <p:txBody>
          <a:bodyPr wrap="square" rtlCol="0">
            <a:spAutoFit/>
          </a:bodyPr>
          <a:lstStyle/>
          <a:p>
            <a:pPr algn="ctr"/>
            <a:r>
              <a:rPr lang="en-US" sz="1400" dirty="0">
                <a:latin typeface="Century Gothic" panose="020B0502020202020204" pitchFamily="34" charset="0"/>
              </a:rPr>
              <a:t>Before Treating</a:t>
            </a:r>
          </a:p>
        </p:txBody>
      </p:sp>
      <p:sp>
        <p:nvSpPr>
          <p:cNvPr id="9" name="TextBox 8">
            <a:extLst>
              <a:ext uri="{FF2B5EF4-FFF2-40B4-BE49-F238E27FC236}">
                <a16:creationId xmlns:a16="http://schemas.microsoft.com/office/drawing/2014/main" id="{85EB3009-2DE7-98B1-4805-89D71A2D44C4}"/>
              </a:ext>
            </a:extLst>
          </p:cNvPr>
          <p:cNvSpPr txBox="1"/>
          <p:nvPr/>
        </p:nvSpPr>
        <p:spPr>
          <a:xfrm>
            <a:off x="9375648" y="5014500"/>
            <a:ext cx="1524000" cy="307777"/>
          </a:xfrm>
          <a:prstGeom prst="rect">
            <a:avLst/>
          </a:prstGeom>
          <a:noFill/>
        </p:spPr>
        <p:txBody>
          <a:bodyPr wrap="square" rtlCol="0">
            <a:spAutoFit/>
          </a:bodyPr>
          <a:lstStyle/>
          <a:p>
            <a:pPr algn="ctr"/>
            <a:r>
              <a:rPr lang="en-US" sz="1400" dirty="0">
                <a:latin typeface="Century Gothic" panose="020B0502020202020204" pitchFamily="34" charset="0"/>
              </a:rPr>
              <a:t>After Treating</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3000" dirty="0">
                <a:latin typeface="Century Gothic" panose="020B0502020202020204" pitchFamily="34" charset="0"/>
              </a:rPr>
              <a:t>Descriptive Analysis: Boxplots</a:t>
            </a:r>
          </a:p>
        </p:txBody>
      </p:sp>
      <p:pic>
        <p:nvPicPr>
          <p:cNvPr id="4" name="Picture 3">
            <a:extLst>
              <a:ext uri="{FF2B5EF4-FFF2-40B4-BE49-F238E27FC236}">
                <a16:creationId xmlns:a16="http://schemas.microsoft.com/office/drawing/2014/main" id="{554EA939-7770-348F-EE4C-17C86A8A848D}"/>
              </a:ext>
            </a:extLst>
          </p:cNvPr>
          <p:cNvPicPr>
            <a:picLocks noChangeAspect="1"/>
          </p:cNvPicPr>
          <p:nvPr/>
        </p:nvPicPr>
        <p:blipFill>
          <a:blip r:embed="rId2"/>
          <a:stretch>
            <a:fillRect/>
          </a:stretch>
        </p:blipFill>
        <p:spPr>
          <a:xfrm>
            <a:off x="1219200" y="1523883"/>
            <a:ext cx="3813048" cy="3813048"/>
          </a:xfrm>
          <a:prstGeom prst="rect">
            <a:avLst/>
          </a:prstGeom>
        </p:spPr>
      </p:pic>
      <p:sp>
        <p:nvSpPr>
          <p:cNvPr id="5" name="Content Placeholder 7">
            <a:extLst>
              <a:ext uri="{FF2B5EF4-FFF2-40B4-BE49-F238E27FC236}">
                <a16:creationId xmlns:a16="http://schemas.microsoft.com/office/drawing/2014/main" id="{E934BB87-F606-DC41-00A8-5CA5B72C321B}"/>
              </a:ext>
            </a:extLst>
          </p:cNvPr>
          <p:cNvSpPr txBox="1">
            <a:spLocks/>
          </p:cNvSpPr>
          <p:nvPr/>
        </p:nvSpPr>
        <p:spPr>
          <a:xfrm>
            <a:off x="533400" y="1903412"/>
            <a:ext cx="4800600" cy="457517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endParaRPr lang="en-US" dirty="0"/>
          </a:p>
        </p:txBody>
      </p:sp>
      <p:sp>
        <p:nvSpPr>
          <p:cNvPr id="8" name="Content Placeholder 7">
            <a:extLst>
              <a:ext uri="{FF2B5EF4-FFF2-40B4-BE49-F238E27FC236}">
                <a16:creationId xmlns:a16="http://schemas.microsoft.com/office/drawing/2014/main" id="{C427D3FD-3891-C918-78E2-6341DD89E497}"/>
              </a:ext>
            </a:extLst>
          </p:cNvPr>
          <p:cNvSpPr txBox="1">
            <a:spLocks/>
          </p:cNvSpPr>
          <p:nvPr/>
        </p:nvSpPr>
        <p:spPr>
          <a:xfrm>
            <a:off x="228600" y="5334000"/>
            <a:ext cx="11125200" cy="1447799"/>
          </a:xfrm>
          <a:prstGeom prst="rect">
            <a:avLst/>
          </a:prstGeom>
        </p:spPr>
        <p:txBody>
          <a:bodyP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sz="1000" b="1" dirty="0">
                <a:latin typeface="Century Gothic" panose="020B0502020202020204" pitchFamily="34" charset="0"/>
              </a:rPr>
              <a:t>Boxplots Analysis:</a:t>
            </a:r>
          </a:p>
          <a:p>
            <a:r>
              <a:rPr lang="en-US" sz="1000" dirty="0">
                <a:latin typeface="Century Gothic" panose="020B0502020202020204" pitchFamily="34" charset="0"/>
              </a:rPr>
              <a:t>Outliers are present in resting blood pressure, cholesterol, and </a:t>
            </a:r>
            <a:r>
              <a:rPr lang="en-US" sz="1000" dirty="0" err="1">
                <a:latin typeface="Century Gothic" panose="020B0502020202020204" pitchFamily="34" charset="0"/>
              </a:rPr>
              <a:t>oldpeak</a:t>
            </a:r>
            <a:r>
              <a:rPr lang="en-US" sz="1000" dirty="0">
                <a:latin typeface="Century Gothic" panose="020B0502020202020204" pitchFamily="34" charset="0"/>
              </a:rPr>
              <a:t>. These suggest that certain individuals have values that significantly differ from the general population, which could be indicative of risk factors for heart disease.</a:t>
            </a:r>
          </a:p>
        </p:txBody>
      </p:sp>
      <p:pic>
        <p:nvPicPr>
          <p:cNvPr id="9" name="Picture 8">
            <a:extLst>
              <a:ext uri="{FF2B5EF4-FFF2-40B4-BE49-F238E27FC236}">
                <a16:creationId xmlns:a16="http://schemas.microsoft.com/office/drawing/2014/main" id="{33F7CFC4-8B05-549A-C421-2441F95A44C1}"/>
              </a:ext>
            </a:extLst>
          </p:cNvPr>
          <p:cNvPicPr>
            <a:picLocks noChangeAspect="1"/>
          </p:cNvPicPr>
          <p:nvPr/>
        </p:nvPicPr>
        <p:blipFill>
          <a:blip r:embed="rId3"/>
          <a:stretch>
            <a:fillRect/>
          </a:stretch>
        </p:blipFill>
        <p:spPr>
          <a:xfrm>
            <a:off x="7086600" y="1524000"/>
            <a:ext cx="3813048" cy="3813048"/>
          </a:xfrm>
          <a:prstGeom prst="rect">
            <a:avLst/>
          </a:prstGeom>
        </p:spPr>
      </p:pic>
      <p:sp>
        <p:nvSpPr>
          <p:cNvPr id="10" name="TextBox 9">
            <a:extLst>
              <a:ext uri="{FF2B5EF4-FFF2-40B4-BE49-F238E27FC236}">
                <a16:creationId xmlns:a16="http://schemas.microsoft.com/office/drawing/2014/main" id="{43444DC0-BED6-3973-DBFC-38C0EDC5F362}"/>
              </a:ext>
            </a:extLst>
          </p:cNvPr>
          <p:cNvSpPr txBox="1"/>
          <p:nvPr/>
        </p:nvSpPr>
        <p:spPr>
          <a:xfrm>
            <a:off x="3505200" y="5014500"/>
            <a:ext cx="1524000" cy="307777"/>
          </a:xfrm>
          <a:prstGeom prst="rect">
            <a:avLst/>
          </a:prstGeom>
          <a:noFill/>
        </p:spPr>
        <p:txBody>
          <a:bodyPr wrap="square" rtlCol="0">
            <a:spAutoFit/>
          </a:bodyPr>
          <a:lstStyle/>
          <a:p>
            <a:pPr algn="ctr"/>
            <a:r>
              <a:rPr lang="en-US" sz="1400" dirty="0">
                <a:latin typeface="Century Gothic" panose="020B0502020202020204" pitchFamily="34" charset="0"/>
              </a:rPr>
              <a:t>Before Treating</a:t>
            </a:r>
          </a:p>
        </p:txBody>
      </p:sp>
      <p:sp>
        <p:nvSpPr>
          <p:cNvPr id="11" name="TextBox 10">
            <a:extLst>
              <a:ext uri="{FF2B5EF4-FFF2-40B4-BE49-F238E27FC236}">
                <a16:creationId xmlns:a16="http://schemas.microsoft.com/office/drawing/2014/main" id="{D5014841-B5A0-B45F-7D6D-59D0395E981B}"/>
              </a:ext>
            </a:extLst>
          </p:cNvPr>
          <p:cNvSpPr txBox="1"/>
          <p:nvPr/>
        </p:nvSpPr>
        <p:spPr>
          <a:xfrm>
            <a:off x="9375648" y="5014500"/>
            <a:ext cx="1524000" cy="307777"/>
          </a:xfrm>
          <a:prstGeom prst="rect">
            <a:avLst/>
          </a:prstGeom>
          <a:noFill/>
        </p:spPr>
        <p:txBody>
          <a:bodyPr wrap="square" rtlCol="0">
            <a:spAutoFit/>
          </a:bodyPr>
          <a:lstStyle/>
          <a:p>
            <a:pPr algn="ctr"/>
            <a:r>
              <a:rPr lang="en-US" sz="1400" dirty="0">
                <a:latin typeface="Century Gothic" panose="020B0502020202020204" pitchFamily="34" charset="0"/>
              </a:rPr>
              <a:t>After Treating</a:t>
            </a:r>
          </a:p>
        </p:txBody>
      </p:sp>
    </p:spTree>
    <p:extLst>
      <p:ext uri="{BB962C8B-B14F-4D97-AF65-F5344CB8AC3E}">
        <p14:creationId xmlns:p14="http://schemas.microsoft.com/office/powerpoint/2010/main" val="2970291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entury Gothic" panose="020B0502020202020204" pitchFamily="34" charset="0"/>
              </a:rPr>
              <a:t>Descriptive Analysis: Q-Q Plots for Normality Check</a:t>
            </a:r>
          </a:p>
        </p:txBody>
      </p:sp>
      <p:pic>
        <p:nvPicPr>
          <p:cNvPr id="3" name="Picture 2">
            <a:extLst>
              <a:ext uri="{FF2B5EF4-FFF2-40B4-BE49-F238E27FC236}">
                <a16:creationId xmlns:a16="http://schemas.microsoft.com/office/drawing/2014/main" id="{302EC190-832F-729B-8389-6462C2620EBC}"/>
              </a:ext>
            </a:extLst>
          </p:cNvPr>
          <p:cNvPicPr>
            <a:picLocks noChangeAspect="1"/>
          </p:cNvPicPr>
          <p:nvPr/>
        </p:nvPicPr>
        <p:blipFill>
          <a:blip r:embed="rId2"/>
          <a:stretch>
            <a:fillRect/>
          </a:stretch>
        </p:blipFill>
        <p:spPr>
          <a:xfrm>
            <a:off x="1216152" y="1524000"/>
            <a:ext cx="3813048" cy="3813048"/>
          </a:xfrm>
          <a:prstGeom prst="rect">
            <a:avLst/>
          </a:prstGeom>
        </p:spPr>
      </p:pic>
      <p:sp>
        <p:nvSpPr>
          <p:cNvPr id="4" name="Content Placeholder 7">
            <a:extLst>
              <a:ext uri="{FF2B5EF4-FFF2-40B4-BE49-F238E27FC236}">
                <a16:creationId xmlns:a16="http://schemas.microsoft.com/office/drawing/2014/main" id="{3AE75977-60CF-386F-FFAD-E0A9D482AC88}"/>
              </a:ext>
            </a:extLst>
          </p:cNvPr>
          <p:cNvSpPr txBox="1">
            <a:spLocks/>
          </p:cNvSpPr>
          <p:nvPr/>
        </p:nvSpPr>
        <p:spPr>
          <a:xfrm>
            <a:off x="228600" y="5436265"/>
            <a:ext cx="11125200" cy="1345534"/>
          </a:xfrm>
          <a:prstGeom prst="rect">
            <a:avLst/>
          </a:prstGeom>
        </p:spPr>
        <p:txBody>
          <a:bodyP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sz="1000" b="1" dirty="0">
                <a:latin typeface="Century Gothic" panose="020B0502020202020204" pitchFamily="34" charset="0"/>
              </a:rPr>
              <a:t>Q-Q Plots for Normality Check:</a:t>
            </a:r>
          </a:p>
          <a:p>
            <a:endParaRPr lang="en-US" sz="1000" b="1" dirty="0">
              <a:latin typeface="Century Gothic" panose="020B0502020202020204" pitchFamily="34" charset="0"/>
            </a:endParaRPr>
          </a:p>
          <a:p>
            <a:pPr lvl="1"/>
            <a:r>
              <a:rPr lang="en-US" sz="1000" b="1" dirty="0">
                <a:latin typeface="Century Gothic" panose="020B0502020202020204" pitchFamily="34" charset="0"/>
              </a:rPr>
              <a:t>Age: </a:t>
            </a:r>
            <a:r>
              <a:rPr lang="en-US" sz="1000" dirty="0">
                <a:latin typeface="Century Gothic" panose="020B0502020202020204" pitchFamily="34" charset="0"/>
              </a:rPr>
              <a:t>The data points follow the theoretical line quite closely, especially in the central quantiles, indicating that age is approximately normally distributed.</a:t>
            </a:r>
          </a:p>
          <a:p>
            <a:pPr lvl="1"/>
            <a:r>
              <a:rPr lang="en-US" sz="1000" b="1" dirty="0">
                <a:latin typeface="Century Gothic" panose="020B0502020202020204" pitchFamily="34" charset="0"/>
              </a:rPr>
              <a:t>Cholesterol and </a:t>
            </a:r>
            <a:r>
              <a:rPr lang="en-US" sz="1000" b="1" dirty="0" err="1">
                <a:latin typeface="Century Gothic" panose="020B0502020202020204" pitchFamily="34" charset="0"/>
              </a:rPr>
              <a:t>Oldpeak</a:t>
            </a:r>
            <a:r>
              <a:rPr lang="en-US" sz="1000" b="1" dirty="0">
                <a:latin typeface="Century Gothic" panose="020B0502020202020204" pitchFamily="34" charset="0"/>
              </a:rPr>
              <a:t>: </a:t>
            </a:r>
            <a:r>
              <a:rPr lang="en-US" sz="1000" dirty="0">
                <a:latin typeface="Century Gothic" panose="020B0502020202020204" pitchFamily="34" charset="0"/>
              </a:rPr>
              <a:t>Deviations at the ends suggest heavier tails than a normal distribution, indicative of outliers and skewness, which are especially prominent in the cholesterol variable.</a:t>
            </a:r>
          </a:p>
        </p:txBody>
      </p:sp>
      <p:pic>
        <p:nvPicPr>
          <p:cNvPr id="9" name="Picture 8">
            <a:extLst>
              <a:ext uri="{FF2B5EF4-FFF2-40B4-BE49-F238E27FC236}">
                <a16:creationId xmlns:a16="http://schemas.microsoft.com/office/drawing/2014/main" id="{77F9B45C-EA8C-53F7-38B5-C0BECE0B658A}"/>
              </a:ext>
            </a:extLst>
          </p:cNvPr>
          <p:cNvPicPr>
            <a:picLocks noChangeAspect="1"/>
          </p:cNvPicPr>
          <p:nvPr/>
        </p:nvPicPr>
        <p:blipFill>
          <a:blip r:embed="rId3"/>
          <a:stretch>
            <a:fillRect/>
          </a:stretch>
        </p:blipFill>
        <p:spPr>
          <a:xfrm>
            <a:off x="7086600" y="1524000"/>
            <a:ext cx="3813048" cy="3813048"/>
          </a:xfrm>
          <a:prstGeom prst="rect">
            <a:avLst/>
          </a:prstGeom>
        </p:spPr>
      </p:pic>
      <p:sp>
        <p:nvSpPr>
          <p:cNvPr id="10" name="TextBox 9">
            <a:extLst>
              <a:ext uri="{FF2B5EF4-FFF2-40B4-BE49-F238E27FC236}">
                <a16:creationId xmlns:a16="http://schemas.microsoft.com/office/drawing/2014/main" id="{6A6529D4-0513-583A-27A4-F95B7688B23E}"/>
              </a:ext>
            </a:extLst>
          </p:cNvPr>
          <p:cNvSpPr txBox="1"/>
          <p:nvPr/>
        </p:nvSpPr>
        <p:spPr>
          <a:xfrm>
            <a:off x="3505200" y="5014500"/>
            <a:ext cx="1524000" cy="307777"/>
          </a:xfrm>
          <a:prstGeom prst="rect">
            <a:avLst/>
          </a:prstGeom>
          <a:noFill/>
        </p:spPr>
        <p:txBody>
          <a:bodyPr wrap="square" rtlCol="0">
            <a:spAutoFit/>
          </a:bodyPr>
          <a:lstStyle/>
          <a:p>
            <a:pPr algn="ctr"/>
            <a:r>
              <a:rPr lang="en-US" sz="1400" dirty="0">
                <a:latin typeface="Century Gothic" panose="020B0502020202020204" pitchFamily="34" charset="0"/>
              </a:rPr>
              <a:t>Before Treating</a:t>
            </a:r>
          </a:p>
        </p:txBody>
      </p:sp>
      <p:sp>
        <p:nvSpPr>
          <p:cNvPr id="11" name="TextBox 10">
            <a:extLst>
              <a:ext uri="{FF2B5EF4-FFF2-40B4-BE49-F238E27FC236}">
                <a16:creationId xmlns:a16="http://schemas.microsoft.com/office/drawing/2014/main" id="{CDBFA0EB-B49E-9B36-00BC-41E988F63FD8}"/>
              </a:ext>
            </a:extLst>
          </p:cNvPr>
          <p:cNvSpPr txBox="1"/>
          <p:nvPr/>
        </p:nvSpPr>
        <p:spPr>
          <a:xfrm>
            <a:off x="9375648" y="5014500"/>
            <a:ext cx="1524000" cy="307777"/>
          </a:xfrm>
          <a:prstGeom prst="rect">
            <a:avLst/>
          </a:prstGeom>
          <a:noFill/>
        </p:spPr>
        <p:txBody>
          <a:bodyPr wrap="square" rtlCol="0">
            <a:spAutoFit/>
          </a:bodyPr>
          <a:lstStyle/>
          <a:p>
            <a:pPr algn="ctr"/>
            <a:r>
              <a:rPr lang="en-US" sz="1400" dirty="0">
                <a:latin typeface="Century Gothic" panose="020B0502020202020204" pitchFamily="34" charset="0"/>
              </a:rPr>
              <a:t>After Treating</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entury Gothic" panose="020B0502020202020204" pitchFamily="34" charset="0"/>
              </a:rPr>
              <a:t>Addressing Data Inaccuracies: Missing or '0' Values Treated with Mean</a:t>
            </a:r>
          </a:p>
        </p:txBody>
      </p:sp>
      <p:sp>
        <p:nvSpPr>
          <p:cNvPr id="5" name="Content Placeholder 4">
            <a:extLst>
              <a:ext uri="{FF2B5EF4-FFF2-40B4-BE49-F238E27FC236}">
                <a16:creationId xmlns:a16="http://schemas.microsoft.com/office/drawing/2014/main" id="{B6CF3416-6E66-2D9C-4D6F-79894CD8E68E}"/>
              </a:ext>
            </a:extLst>
          </p:cNvPr>
          <p:cNvSpPr>
            <a:spLocks noGrp="1"/>
          </p:cNvSpPr>
          <p:nvPr>
            <p:ph sz="half" idx="1"/>
          </p:nvPr>
        </p:nvSpPr>
        <p:spPr/>
        <p:txBody>
          <a:bodyPr>
            <a:noAutofit/>
          </a:bodyPr>
          <a:lstStyle/>
          <a:p>
            <a:pPr marL="0" indent="0" algn="just">
              <a:lnSpc>
                <a:spcPct val="100000"/>
              </a:lnSpc>
              <a:buNone/>
            </a:pPr>
            <a:r>
              <a:rPr lang="en-US" sz="1200" b="1" dirty="0">
                <a:latin typeface="Century Gothic" panose="020B0502020202020204" pitchFamily="34" charset="0"/>
              </a:rPr>
              <a:t>Observations:</a:t>
            </a:r>
          </a:p>
          <a:p>
            <a:pPr algn="just">
              <a:lnSpc>
                <a:spcPct val="100000"/>
              </a:lnSpc>
            </a:pPr>
            <a:r>
              <a:rPr lang="en-US" sz="1200" dirty="0">
                <a:latin typeface="Century Gothic" panose="020B0502020202020204" pitchFamily="34" charset="0"/>
              </a:rPr>
              <a:t>Identified 1 entry with a blood pressure reading of 0, which is clinically impossible.</a:t>
            </a:r>
          </a:p>
          <a:p>
            <a:pPr algn="just">
              <a:lnSpc>
                <a:spcPct val="100000"/>
              </a:lnSpc>
            </a:pPr>
            <a:r>
              <a:rPr lang="en-US" sz="1200" dirty="0">
                <a:latin typeface="Century Gothic" panose="020B0502020202020204" pitchFamily="34" charset="0"/>
              </a:rPr>
              <a:t>Detected 172 instances with cholesterol levels marked as 0, which is also not feasible.</a:t>
            </a:r>
          </a:p>
          <a:p>
            <a:pPr marL="0" indent="0" algn="just">
              <a:lnSpc>
                <a:spcPct val="100000"/>
              </a:lnSpc>
              <a:buNone/>
            </a:pPr>
            <a:r>
              <a:rPr lang="en-US" sz="1200" b="1" dirty="0">
                <a:latin typeface="Century Gothic" panose="020B0502020202020204" pitchFamily="34" charset="0"/>
              </a:rPr>
              <a:t>Clinical Standards for Reference:</a:t>
            </a:r>
          </a:p>
          <a:p>
            <a:pPr marL="0" indent="0" algn="just">
              <a:lnSpc>
                <a:spcPct val="100000"/>
              </a:lnSpc>
              <a:buNone/>
            </a:pPr>
            <a:r>
              <a:rPr lang="en-US" sz="1200" b="1" dirty="0">
                <a:latin typeface="Century Gothic" panose="020B0502020202020204" pitchFamily="34" charset="0"/>
              </a:rPr>
              <a:t>Total Cholesterol:</a:t>
            </a:r>
          </a:p>
          <a:p>
            <a:pPr lvl="1" algn="just">
              <a:lnSpc>
                <a:spcPct val="100000"/>
              </a:lnSpc>
            </a:pPr>
            <a:r>
              <a:rPr lang="en-US" sz="1000" dirty="0">
                <a:latin typeface="Century Gothic" panose="020B0502020202020204" pitchFamily="34" charset="0"/>
              </a:rPr>
              <a:t>Desirable: Less than 200 mg/dL</a:t>
            </a:r>
          </a:p>
          <a:p>
            <a:pPr lvl="1" algn="just">
              <a:lnSpc>
                <a:spcPct val="100000"/>
              </a:lnSpc>
            </a:pPr>
            <a:r>
              <a:rPr lang="en-US" sz="1000" dirty="0">
                <a:latin typeface="Century Gothic" panose="020B0502020202020204" pitchFamily="34" charset="0"/>
              </a:rPr>
              <a:t>Borderline High: 200–239 mg/dL</a:t>
            </a:r>
          </a:p>
          <a:p>
            <a:pPr lvl="1" algn="just">
              <a:lnSpc>
                <a:spcPct val="100000"/>
              </a:lnSpc>
            </a:pPr>
            <a:r>
              <a:rPr lang="en-US" sz="1000" dirty="0">
                <a:latin typeface="Century Gothic" panose="020B0502020202020204" pitchFamily="34" charset="0"/>
              </a:rPr>
              <a:t>High: 240 mg/dL and above</a:t>
            </a:r>
          </a:p>
          <a:p>
            <a:pPr marL="0" indent="0" algn="just">
              <a:lnSpc>
                <a:spcPct val="100000"/>
              </a:lnSpc>
              <a:buNone/>
            </a:pPr>
            <a:r>
              <a:rPr lang="en-US" sz="1200" b="1" dirty="0">
                <a:latin typeface="Century Gothic" panose="020B0502020202020204" pitchFamily="34" charset="0"/>
              </a:rPr>
              <a:t>Blood Pressure Range:</a:t>
            </a:r>
          </a:p>
          <a:p>
            <a:pPr lvl="1" algn="just">
              <a:lnSpc>
                <a:spcPct val="100000"/>
              </a:lnSpc>
            </a:pPr>
            <a:r>
              <a:rPr lang="en-US" sz="1000" dirty="0">
                <a:latin typeface="Century Gothic" panose="020B0502020202020204" pitchFamily="34" charset="0"/>
              </a:rPr>
              <a:t>Normal: Systolic &lt; 120 mmHg and Diastolic &lt; 80 mmHg</a:t>
            </a:r>
          </a:p>
          <a:p>
            <a:pPr lvl="1" algn="just">
              <a:lnSpc>
                <a:spcPct val="100000"/>
              </a:lnSpc>
            </a:pPr>
            <a:r>
              <a:rPr lang="en-US" sz="1000" dirty="0">
                <a:latin typeface="Century Gothic" panose="020B0502020202020204" pitchFamily="34" charset="0"/>
              </a:rPr>
              <a:t>Elevated: Systolic 120–129 mmHg and Diastolic &lt; 80 mmHg</a:t>
            </a:r>
          </a:p>
          <a:p>
            <a:pPr lvl="1" algn="just">
              <a:lnSpc>
                <a:spcPct val="100000"/>
              </a:lnSpc>
            </a:pPr>
            <a:r>
              <a:rPr lang="en-US" sz="1000" dirty="0">
                <a:latin typeface="Century Gothic" panose="020B0502020202020204" pitchFamily="34" charset="0"/>
              </a:rPr>
              <a:t>Hypertension Stage 1: Systolic 130–139 mmHg or Diastolic 80–89 mmHg</a:t>
            </a:r>
          </a:p>
          <a:p>
            <a:pPr lvl="1" algn="just">
              <a:lnSpc>
                <a:spcPct val="100000"/>
              </a:lnSpc>
            </a:pPr>
            <a:r>
              <a:rPr lang="en-US" sz="1000" dirty="0">
                <a:latin typeface="Century Gothic" panose="020B0502020202020204" pitchFamily="34" charset="0"/>
              </a:rPr>
              <a:t>Hypertension Stage 2: Systolic ≥ 140 mmHg or Diastolic ≥ 90 mmHg</a:t>
            </a:r>
          </a:p>
        </p:txBody>
      </p:sp>
      <p:pic>
        <p:nvPicPr>
          <p:cNvPr id="3" name="Content Placeholder 2">
            <a:extLst>
              <a:ext uri="{FF2B5EF4-FFF2-40B4-BE49-F238E27FC236}">
                <a16:creationId xmlns:a16="http://schemas.microsoft.com/office/drawing/2014/main" id="{CB79B003-AE78-80C9-DCCD-C8ADEFCF264E}"/>
              </a:ext>
            </a:extLst>
          </p:cNvPr>
          <p:cNvPicPr>
            <a:picLocks noGrp="1" noChangeAspect="1"/>
          </p:cNvPicPr>
          <p:nvPr>
            <p:ph sz="half" idx="2"/>
          </p:nvPr>
        </p:nvPicPr>
        <p:blipFill>
          <a:blip r:embed="rId2"/>
          <a:stretch>
            <a:fillRect/>
          </a:stretch>
        </p:blipFill>
        <p:spPr>
          <a:xfrm>
            <a:off x="7010400" y="3034811"/>
            <a:ext cx="4423101" cy="1084262"/>
          </a:xfrm>
          <a:prstGeom prst="rect">
            <a:avLst/>
          </a:prstGeom>
        </p:spPr>
      </p:pic>
      <p:sp>
        <p:nvSpPr>
          <p:cNvPr id="4" name="Content Placeholder 4">
            <a:extLst>
              <a:ext uri="{FF2B5EF4-FFF2-40B4-BE49-F238E27FC236}">
                <a16:creationId xmlns:a16="http://schemas.microsoft.com/office/drawing/2014/main" id="{367CA017-497F-1DEE-C7B2-7B2F04157CFA}"/>
              </a:ext>
            </a:extLst>
          </p:cNvPr>
          <p:cNvSpPr txBox="1">
            <a:spLocks/>
          </p:cNvSpPr>
          <p:nvPr/>
        </p:nvSpPr>
        <p:spPr>
          <a:xfrm>
            <a:off x="6632901" y="4343400"/>
            <a:ext cx="4800600" cy="4575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just">
              <a:lnSpc>
                <a:spcPct val="100000"/>
              </a:lnSpc>
              <a:buFont typeface="Arial" pitchFamily="34" charset="0"/>
              <a:buNone/>
            </a:pPr>
            <a:endParaRPr lang="en-US" sz="1200" dirty="0">
              <a:latin typeface="Century Gothic" panose="020B0502020202020204" pitchFamily="34" charset="0"/>
            </a:endParaRPr>
          </a:p>
        </p:txBody>
      </p:sp>
      <p:sp>
        <p:nvSpPr>
          <p:cNvPr id="6" name="Content Placeholder 4">
            <a:extLst>
              <a:ext uri="{FF2B5EF4-FFF2-40B4-BE49-F238E27FC236}">
                <a16:creationId xmlns:a16="http://schemas.microsoft.com/office/drawing/2014/main" id="{637B5BC0-774C-B199-050B-7B8273FEBDD0}"/>
              </a:ext>
            </a:extLst>
          </p:cNvPr>
          <p:cNvSpPr txBox="1">
            <a:spLocks/>
          </p:cNvSpPr>
          <p:nvPr/>
        </p:nvSpPr>
        <p:spPr>
          <a:xfrm>
            <a:off x="6821650" y="4572000"/>
            <a:ext cx="4800600" cy="9804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just">
              <a:lnSpc>
                <a:spcPct val="100000"/>
              </a:lnSpc>
              <a:buNone/>
            </a:pPr>
            <a:r>
              <a:rPr lang="en-US" sz="1200" b="1" dirty="0">
                <a:latin typeface="Century Gothic" panose="020B0502020202020204" pitchFamily="34" charset="0"/>
              </a:rPr>
              <a:t>Data Imputation:</a:t>
            </a:r>
          </a:p>
          <a:p>
            <a:pPr algn="just">
              <a:lnSpc>
                <a:spcPct val="100000"/>
              </a:lnSpc>
            </a:pPr>
            <a:r>
              <a:rPr lang="en-US" sz="1200" dirty="0">
                <a:latin typeface="Century Gothic" panose="020B0502020202020204" pitchFamily="34" charset="0"/>
              </a:rPr>
              <a:t>Substituted zero values with the mean of the respective attributes.</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3F24-43D2-D441-4F4E-8B8C5CCDC559}"/>
              </a:ext>
            </a:extLst>
          </p:cNvPr>
          <p:cNvSpPr>
            <a:spLocks noGrp="1"/>
          </p:cNvSpPr>
          <p:nvPr>
            <p:ph type="title"/>
          </p:nvPr>
        </p:nvSpPr>
        <p:spPr/>
        <p:txBody>
          <a:bodyPr/>
          <a:lstStyle/>
          <a:p>
            <a:r>
              <a:rPr lang="en-US" dirty="0"/>
              <a:t>Assumptions Test</a:t>
            </a:r>
          </a:p>
        </p:txBody>
      </p:sp>
      <p:sp>
        <p:nvSpPr>
          <p:cNvPr id="4" name="Content Placeholder 3">
            <a:extLst>
              <a:ext uri="{FF2B5EF4-FFF2-40B4-BE49-F238E27FC236}">
                <a16:creationId xmlns:a16="http://schemas.microsoft.com/office/drawing/2014/main" id="{CCAE9AC3-D772-4E47-BD44-68A931C5BE74}"/>
              </a:ext>
            </a:extLst>
          </p:cNvPr>
          <p:cNvSpPr>
            <a:spLocks noGrp="1"/>
          </p:cNvSpPr>
          <p:nvPr>
            <p:ph sz="half" idx="2"/>
          </p:nvPr>
        </p:nvSpPr>
        <p:spPr>
          <a:xfrm>
            <a:off x="2108504" y="3206450"/>
            <a:ext cx="9854896" cy="4343400"/>
          </a:xfrm>
        </p:spPr>
        <p:txBody>
          <a:bodyPr>
            <a:noAutofit/>
          </a:bodyPr>
          <a:lstStyle/>
          <a:p>
            <a:pPr marL="0" indent="0">
              <a:buNone/>
            </a:pPr>
            <a:r>
              <a:rPr lang="en-US" sz="1000" b="1" dirty="0">
                <a:latin typeface="Century Gothic" panose="020B0502020202020204" pitchFamily="34" charset="0"/>
              </a:rPr>
              <a:t>Normality Test</a:t>
            </a:r>
          </a:p>
          <a:p>
            <a:pPr lvl="1"/>
            <a:r>
              <a:rPr lang="en-US" sz="1000" dirty="0">
                <a:latin typeface="Century Gothic" panose="020B0502020202020204" pitchFamily="34" charset="0"/>
              </a:rPr>
              <a:t>The Shapiro-Wilk test is used to determine if a dataset is approximately normally distributed. The test's null hypothesis states that the data is normally distributed.</a:t>
            </a:r>
          </a:p>
          <a:p>
            <a:pPr lvl="1"/>
            <a:r>
              <a:rPr lang="en-US" sz="1000" b="1" dirty="0">
                <a:latin typeface="Century Gothic" panose="020B0502020202020204" pitchFamily="34" charset="0"/>
              </a:rPr>
              <a:t>Age: </a:t>
            </a:r>
            <a:r>
              <a:rPr lang="en-US" sz="1000" dirty="0">
                <a:latin typeface="Century Gothic" panose="020B0502020202020204" pitchFamily="34" charset="0"/>
              </a:rPr>
              <a:t>A very small p-value, indicating that the distribution of age significantly deviates from normality.</a:t>
            </a:r>
          </a:p>
          <a:p>
            <a:pPr lvl="1"/>
            <a:r>
              <a:rPr lang="en-US" sz="1000" b="1" dirty="0">
                <a:latin typeface="Century Gothic" panose="020B0502020202020204" pitchFamily="34" charset="0"/>
              </a:rPr>
              <a:t>Resting Blood Pressure (</a:t>
            </a:r>
            <a:r>
              <a:rPr lang="en-US" sz="1000" b="1" dirty="0" err="1">
                <a:latin typeface="Century Gothic" panose="020B0502020202020204" pitchFamily="34" charset="0"/>
              </a:rPr>
              <a:t>resting.bp.s</a:t>
            </a:r>
            <a:r>
              <a:rPr lang="en-US" sz="1000" b="1" dirty="0">
                <a:latin typeface="Century Gothic" panose="020B0502020202020204" pitchFamily="34" charset="0"/>
              </a:rPr>
              <a:t>): </a:t>
            </a:r>
            <a:r>
              <a:rPr lang="en-US" sz="1000" dirty="0">
                <a:latin typeface="Century Gothic" panose="020B0502020202020204" pitchFamily="34" charset="0"/>
              </a:rPr>
              <a:t>The p-value is essentially zero, suggesting a departure from normality.</a:t>
            </a:r>
          </a:p>
          <a:p>
            <a:pPr lvl="1"/>
            <a:r>
              <a:rPr lang="en-US" sz="1000" b="1" dirty="0">
                <a:latin typeface="Century Gothic" panose="020B0502020202020204" pitchFamily="34" charset="0"/>
              </a:rPr>
              <a:t>Cholesterol:</a:t>
            </a:r>
            <a:r>
              <a:rPr lang="en-US" sz="1000" dirty="0">
                <a:latin typeface="Century Gothic" panose="020B0502020202020204" pitchFamily="34" charset="0"/>
              </a:rPr>
              <a:t> A very small p-value, concluded that the cholesterol levels are not normally distributed.</a:t>
            </a:r>
          </a:p>
          <a:p>
            <a:pPr lvl="1"/>
            <a:r>
              <a:rPr lang="en-US" sz="1000" b="1" dirty="0">
                <a:latin typeface="Century Gothic" panose="020B0502020202020204" pitchFamily="34" charset="0"/>
              </a:rPr>
              <a:t>Maximum Heart Rate (</a:t>
            </a:r>
            <a:r>
              <a:rPr lang="en-US" sz="1000" b="1" dirty="0" err="1">
                <a:latin typeface="Century Gothic" panose="020B0502020202020204" pitchFamily="34" charset="0"/>
              </a:rPr>
              <a:t>max.heart.rate</a:t>
            </a:r>
            <a:r>
              <a:rPr lang="en-US" sz="1000" b="1" dirty="0">
                <a:latin typeface="Century Gothic" panose="020B0502020202020204" pitchFamily="34" charset="0"/>
              </a:rPr>
              <a:t>): </a:t>
            </a:r>
            <a:r>
              <a:rPr lang="en-US" sz="1000" dirty="0">
                <a:latin typeface="Century Gothic" panose="020B0502020202020204" pitchFamily="34" charset="0"/>
              </a:rPr>
              <a:t>The p-value is small, rejecting the normality assumption.</a:t>
            </a:r>
          </a:p>
          <a:p>
            <a:pPr lvl="1"/>
            <a:r>
              <a:rPr lang="en-US" sz="1000" b="1" dirty="0" err="1">
                <a:latin typeface="Century Gothic" panose="020B0502020202020204" pitchFamily="34" charset="0"/>
              </a:rPr>
              <a:t>Oldpeak</a:t>
            </a:r>
            <a:r>
              <a:rPr lang="en-US" sz="1000" b="1" dirty="0">
                <a:latin typeface="Century Gothic" panose="020B0502020202020204" pitchFamily="34" charset="0"/>
              </a:rPr>
              <a:t>: </a:t>
            </a:r>
            <a:r>
              <a:rPr lang="en-US" sz="1000" dirty="0">
                <a:latin typeface="Century Gothic" panose="020B0502020202020204" pitchFamily="34" charset="0"/>
              </a:rPr>
              <a:t>This variable also shows a tiny p-value, leading to the rejection of normality.</a:t>
            </a:r>
          </a:p>
          <a:p>
            <a:pPr marL="0" indent="0">
              <a:buNone/>
            </a:pPr>
            <a:r>
              <a:rPr lang="en-US" sz="1000" b="1" dirty="0">
                <a:latin typeface="Century Gothic" panose="020B0502020202020204" pitchFamily="34" charset="0"/>
              </a:rPr>
              <a:t>Correlation Matrix</a:t>
            </a:r>
          </a:p>
          <a:p>
            <a:pPr lvl="1"/>
            <a:r>
              <a:rPr lang="en-US" sz="1000" dirty="0">
                <a:latin typeface="Century Gothic" panose="020B0502020202020204" pitchFamily="34" charset="0"/>
              </a:rPr>
              <a:t>The correlation matrix assesses how strongly pairs of variables are related.</a:t>
            </a:r>
          </a:p>
          <a:p>
            <a:pPr lvl="1"/>
            <a:r>
              <a:rPr lang="en-US" sz="1000" b="1" dirty="0">
                <a:latin typeface="Century Gothic" panose="020B0502020202020204" pitchFamily="34" charset="0"/>
              </a:rPr>
              <a:t>Correlation Coefficients: </a:t>
            </a:r>
            <a:r>
              <a:rPr lang="en-US" sz="1000" dirty="0">
                <a:latin typeface="Century Gothic" panose="020B0502020202020204" pitchFamily="34" charset="0"/>
              </a:rPr>
              <a:t>The values range between -1 and 1. A coefficient close to 1 or -1 implies a strong relationship, while a coefficient close to 0 implies no relationship.</a:t>
            </a:r>
          </a:p>
          <a:p>
            <a:pPr lvl="1"/>
            <a:r>
              <a:rPr lang="en-US" sz="1000" dirty="0">
                <a:latin typeface="Century Gothic" panose="020B0502020202020204" pitchFamily="34" charset="0"/>
              </a:rPr>
              <a:t>The correlations here are all below 0.4 in absolute value, suggesting only mild associations. For example, age has a moderate negative correlation with max heart rate (-0.37) but only a mild positive correlation with resting bp s (0.26).</a:t>
            </a:r>
          </a:p>
          <a:p>
            <a:pPr marL="0" indent="0">
              <a:buNone/>
            </a:pPr>
            <a:r>
              <a:rPr lang="en-US" sz="1000" b="1" dirty="0">
                <a:latin typeface="Century Gothic" panose="020B0502020202020204" pitchFamily="34" charset="0"/>
              </a:rPr>
              <a:t>Variance Inflation Factor (VIF)</a:t>
            </a:r>
          </a:p>
          <a:p>
            <a:pPr lvl="1"/>
            <a:r>
              <a:rPr lang="en-US" sz="1000" dirty="0">
                <a:latin typeface="Century Gothic" panose="020B0502020202020204" pitchFamily="34" charset="0"/>
              </a:rPr>
              <a:t>VIF is used to check for multicollinearity among predictor variables in a regression model.</a:t>
            </a:r>
          </a:p>
          <a:p>
            <a:pPr lvl="1"/>
            <a:r>
              <a:rPr lang="en-US" sz="1000" dirty="0">
                <a:latin typeface="Century Gothic" panose="020B0502020202020204" pitchFamily="34" charset="0"/>
              </a:rPr>
              <a:t>A VIF value of 1 indicates no correlation between a given variable and any other variables. VIF values between 1 and 5 suggest moderate correlation, but not severe enough to require corrective measures. Values above 5 or 10 may indicate problematic multicollinearity.</a:t>
            </a:r>
          </a:p>
          <a:p>
            <a:pPr lvl="1"/>
            <a:r>
              <a:rPr lang="en-US" sz="1000" dirty="0">
                <a:latin typeface="Century Gothic" panose="020B0502020202020204" pitchFamily="34" charset="0"/>
              </a:rPr>
              <a:t>All VIF values are well below 5, which implies that there is no concerning multicollinearity that would adversely impact a regression model.</a:t>
            </a:r>
          </a:p>
        </p:txBody>
      </p:sp>
      <p:pic>
        <p:nvPicPr>
          <p:cNvPr id="5" name="Picture 4">
            <a:extLst>
              <a:ext uri="{FF2B5EF4-FFF2-40B4-BE49-F238E27FC236}">
                <a16:creationId xmlns:a16="http://schemas.microsoft.com/office/drawing/2014/main" id="{011BD303-0299-013C-6046-3D59DEFDC161}"/>
              </a:ext>
            </a:extLst>
          </p:cNvPr>
          <p:cNvPicPr>
            <a:picLocks noChangeAspect="1"/>
          </p:cNvPicPr>
          <p:nvPr/>
        </p:nvPicPr>
        <p:blipFill>
          <a:blip r:embed="rId3"/>
          <a:stretch>
            <a:fillRect/>
          </a:stretch>
        </p:blipFill>
        <p:spPr>
          <a:xfrm>
            <a:off x="2108504" y="2137009"/>
            <a:ext cx="4181568" cy="1043064"/>
          </a:xfrm>
          <a:prstGeom prst="rect">
            <a:avLst/>
          </a:prstGeom>
        </p:spPr>
      </p:pic>
      <p:pic>
        <p:nvPicPr>
          <p:cNvPr id="6" name="Picture 5">
            <a:extLst>
              <a:ext uri="{FF2B5EF4-FFF2-40B4-BE49-F238E27FC236}">
                <a16:creationId xmlns:a16="http://schemas.microsoft.com/office/drawing/2014/main" id="{9EAB4D18-C3D5-AFBD-DBA2-6E0D24EA954F}"/>
              </a:ext>
            </a:extLst>
          </p:cNvPr>
          <p:cNvPicPr>
            <a:picLocks noChangeAspect="1"/>
          </p:cNvPicPr>
          <p:nvPr/>
        </p:nvPicPr>
        <p:blipFill>
          <a:blip r:embed="rId4"/>
          <a:stretch>
            <a:fillRect/>
          </a:stretch>
        </p:blipFill>
        <p:spPr>
          <a:xfrm>
            <a:off x="346472" y="1586968"/>
            <a:ext cx="5943600" cy="523664"/>
          </a:xfrm>
          <a:prstGeom prst="rect">
            <a:avLst/>
          </a:prstGeom>
        </p:spPr>
      </p:pic>
      <p:pic>
        <p:nvPicPr>
          <p:cNvPr id="7" name="Picture 6">
            <a:extLst>
              <a:ext uri="{FF2B5EF4-FFF2-40B4-BE49-F238E27FC236}">
                <a16:creationId xmlns:a16="http://schemas.microsoft.com/office/drawing/2014/main" id="{37C819FC-220D-AEAC-40DD-BCD9C44C15EC}"/>
              </a:ext>
            </a:extLst>
          </p:cNvPr>
          <p:cNvPicPr>
            <a:picLocks noChangeAspect="1"/>
          </p:cNvPicPr>
          <p:nvPr/>
        </p:nvPicPr>
        <p:blipFill>
          <a:blip r:embed="rId5"/>
          <a:stretch>
            <a:fillRect/>
          </a:stretch>
        </p:blipFill>
        <p:spPr>
          <a:xfrm>
            <a:off x="346472" y="2137009"/>
            <a:ext cx="1741517" cy="4526474"/>
          </a:xfrm>
          <a:prstGeom prst="rect">
            <a:avLst/>
          </a:prstGeom>
        </p:spPr>
      </p:pic>
    </p:spTree>
    <p:extLst>
      <p:ext uri="{BB962C8B-B14F-4D97-AF65-F5344CB8AC3E}">
        <p14:creationId xmlns:p14="http://schemas.microsoft.com/office/powerpoint/2010/main" val="309434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Inferential Analysis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pic>
        <p:nvPicPr>
          <p:cNvPr id="3" name="Picture 2">
            <a:extLst>
              <a:ext uri="{FF2B5EF4-FFF2-40B4-BE49-F238E27FC236}">
                <a16:creationId xmlns:a16="http://schemas.microsoft.com/office/drawing/2014/main" id="{5DC0E3BB-92D5-05C7-DA7E-DC0700F30517}"/>
              </a:ext>
            </a:extLst>
          </p:cNvPr>
          <p:cNvPicPr>
            <a:picLocks noChangeAspect="1"/>
          </p:cNvPicPr>
          <p:nvPr/>
        </p:nvPicPr>
        <p:blipFill>
          <a:blip r:embed="rId2"/>
          <a:stretch>
            <a:fillRect/>
          </a:stretch>
        </p:blipFill>
        <p:spPr>
          <a:xfrm>
            <a:off x="402651" y="1676400"/>
            <a:ext cx="5007549" cy="4953000"/>
          </a:xfrm>
          <a:prstGeom prst="rect">
            <a:avLst/>
          </a:prstGeom>
        </p:spPr>
      </p:pic>
      <p:sp>
        <p:nvSpPr>
          <p:cNvPr id="4" name="Content Placeholder 3">
            <a:extLst>
              <a:ext uri="{FF2B5EF4-FFF2-40B4-BE49-F238E27FC236}">
                <a16:creationId xmlns:a16="http://schemas.microsoft.com/office/drawing/2014/main" id="{BF6FA1BA-EABC-FD72-8E88-35A8CF7CFC61}"/>
              </a:ext>
            </a:extLst>
          </p:cNvPr>
          <p:cNvSpPr txBox="1">
            <a:spLocks/>
          </p:cNvSpPr>
          <p:nvPr/>
        </p:nvSpPr>
        <p:spPr>
          <a:xfrm>
            <a:off x="5638800" y="1676400"/>
            <a:ext cx="6248400" cy="4953000"/>
          </a:xfrm>
          <a:prstGeom prst="rect">
            <a:avLst/>
          </a:prstGeom>
        </p:spPr>
        <p:txBody>
          <a:bodyP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gn="just">
              <a:lnSpc>
                <a:spcPct val="100000"/>
              </a:lnSpc>
              <a:spcBef>
                <a:spcPts val="0"/>
              </a:spcBef>
              <a:buFont typeface="+mj-lt"/>
              <a:buAutoNum type="arabicPeriod"/>
            </a:pPr>
            <a:r>
              <a:rPr lang="en-US" sz="1000" b="1" dirty="0">
                <a:latin typeface="Century Gothic" panose="020B0502020202020204" pitchFamily="34" charset="0"/>
              </a:rPr>
              <a:t>Age (Not Significant):</a:t>
            </a:r>
            <a:r>
              <a:rPr lang="en-US" sz="1000" dirty="0">
                <a:latin typeface="Century Gothic" panose="020B0502020202020204" pitchFamily="34" charset="0"/>
              </a:rPr>
              <a:t> The coefficient for age is positive but not statistically significant (p &gt; 0.05). It suggests that age doesn't significantly contribute to the likelihood of heart disease in this model.</a:t>
            </a:r>
          </a:p>
          <a:p>
            <a:pPr algn="just">
              <a:lnSpc>
                <a:spcPct val="100000"/>
              </a:lnSpc>
              <a:spcBef>
                <a:spcPts val="0"/>
              </a:spcBef>
              <a:buFont typeface="+mj-lt"/>
              <a:buAutoNum type="arabicPeriod"/>
            </a:pPr>
            <a:r>
              <a:rPr lang="en-US" sz="1000" b="1" dirty="0">
                <a:latin typeface="Century Gothic" panose="020B0502020202020204" pitchFamily="34" charset="0"/>
              </a:rPr>
              <a:t>Sex (Significant):</a:t>
            </a:r>
            <a:r>
              <a:rPr lang="en-US" sz="1000" dirty="0">
                <a:latin typeface="Century Gothic" panose="020B0502020202020204" pitchFamily="34" charset="0"/>
              </a:rPr>
              <a:t> The coefficient for sex is positive and highly significant (p &lt; 0.001), indicating that being male significantly increases the likelihood of heart disease compared to being female.</a:t>
            </a:r>
          </a:p>
          <a:p>
            <a:pPr algn="just">
              <a:lnSpc>
                <a:spcPct val="100000"/>
              </a:lnSpc>
              <a:spcBef>
                <a:spcPts val="0"/>
              </a:spcBef>
              <a:buFont typeface="+mj-lt"/>
              <a:buAutoNum type="arabicPeriod"/>
            </a:pPr>
            <a:r>
              <a:rPr lang="en-US" sz="1000" b="1" dirty="0">
                <a:latin typeface="Century Gothic" panose="020B0502020202020204" pitchFamily="34" charset="0"/>
              </a:rPr>
              <a:t>Chest Pain Type (Significant):</a:t>
            </a:r>
            <a:r>
              <a:rPr lang="en-US" sz="1000" dirty="0">
                <a:latin typeface="Century Gothic" panose="020B0502020202020204" pitchFamily="34" charset="0"/>
              </a:rPr>
              <a:t> The coefficient for chest pain type is positive and highly significant (p &lt; 0.001), indicating that certain types of chest pain are associated with a higher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Resting Blood Pressure (Resting BP) (Not Significant):</a:t>
            </a:r>
            <a:r>
              <a:rPr lang="en-US" sz="1000" dirty="0">
                <a:latin typeface="Century Gothic" panose="020B0502020202020204" pitchFamily="34" charset="0"/>
              </a:rPr>
              <a:t> The coefficient for resting blood pressure is positive but not statistically significant (p &gt; 0.05), suggesting that resting blood pressure doesn't significantly affect the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Serum Cholesterol (Significant):</a:t>
            </a:r>
            <a:r>
              <a:rPr lang="en-US" sz="1000" dirty="0">
                <a:latin typeface="Century Gothic" panose="020B0502020202020204" pitchFamily="34" charset="0"/>
              </a:rPr>
              <a:t> The coefficient for serum cholesterol is positive and statistically significant (p &lt; 0.01), indicating that higher cholesterol levels are associated with a higher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Fasting Blood Sugar (Significant):</a:t>
            </a:r>
            <a:r>
              <a:rPr lang="en-US" sz="1000" dirty="0">
                <a:latin typeface="Century Gothic" panose="020B0502020202020204" pitchFamily="34" charset="0"/>
              </a:rPr>
              <a:t> The coefficient for fasting blood sugar is positive and highly significant (p &lt; 0.001), suggesting that higher fasting blood sugar levels are associated with a higher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Resting Electrocardiogram Results (Resting ECG) (Not Significant):</a:t>
            </a:r>
            <a:r>
              <a:rPr lang="en-US" sz="1000" dirty="0">
                <a:latin typeface="Century Gothic" panose="020B0502020202020204" pitchFamily="34" charset="0"/>
              </a:rPr>
              <a:t> The coefficient for resting electrocardiogram results is positive but not statistically significant (p &gt; 0.05), indicating that resting ECG results don't significantly affect the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Maximum Heart Rate Achieved (Max. Heart Rate) (Significant):</a:t>
            </a:r>
            <a:r>
              <a:rPr lang="en-US" sz="1000" dirty="0">
                <a:latin typeface="Century Gothic" panose="020B0502020202020204" pitchFamily="34" charset="0"/>
              </a:rPr>
              <a:t> The coefficient for maximum heart rate achieved is negative and highly significant (p &lt; 0.001), suggesting that higher maximum heart rates are associated with a lower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Exercise Induced Angina (Significant):</a:t>
            </a:r>
            <a:r>
              <a:rPr lang="en-US" sz="1000" dirty="0">
                <a:latin typeface="Century Gothic" panose="020B0502020202020204" pitchFamily="34" charset="0"/>
              </a:rPr>
              <a:t> The coefficient for exercise-induced angina is positive and highly significant (p &lt; 0.001), indicating that experiencing angina during exercise significantly increases the likelihood of heart disease.</a:t>
            </a:r>
          </a:p>
          <a:p>
            <a:pPr algn="just">
              <a:lnSpc>
                <a:spcPct val="100000"/>
              </a:lnSpc>
              <a:spcBef>
                <a:spcPts val="0"/>
              </a:spcBef>
              <a:buFont typeface="+mj-lt"/>
              <a:buAutoNum type="arabicPeriod"/>
            </a:pPr>
            <a:r>
              <a:rPr lang="en-US" sz="1000" b="1" dirty="0" err="1">
                <a:latin typeface="Century Gothic" panose="020B0502020202020204" pitchFamily="34" charset="0"/>
              </a:rPr>
              <a:t>Oldpeak</a:t>
            </a:r>
            <a:r>
              <a:rPr lang="en-US" sz="1000" b="1" dirty="0">
                <a:latin typeface="Century Gothic" panose="020B0502020202020204" pitchFamily="34" charset="0"/>
              </a:rPr>
              <a:t> (ST Depression) (Significant):</a:t>
            </a:r>
            <a:r>
              <a:rPr lang="en-US" sz="1000" dirty="0">
                <a:latin typeface="Century Gothic" panose="020B0502020202020204" pitchFamily="34" charset="0"/>
              </a:rPr>
              <a:t> The coefficient for </a:t>
            </a:r>
            <a:r>
              <a:rPr lang="en-US" sz="1000" dirty="0" err="1">
                <a:latin typeface="Century Gothic" panose="020B0502020202020204" pitchFamily="34" charset="0"/>
              </a:rPr>
              <a:t>oldpeak</a:t>
            </a:r>
            <a:r>
              <a:rPr lang="en-US" sz="1000" dirty="0">
                <a:latin typeface="Century Gothic" panose="020B0502020202020204" pitchFamily="34" charset="0"/>
              </a:rPr>
              <a:t> is positive and statistically significant (p &lt; 0.01), suggesting that higher ST depression levels are associated with a higher likelihood of heart disease.</a:t>
            </a:r>
          </a:p>
          <a:p>
            <a:pPr algn="just">
              <a:lnSpc>
                <a:spcPct val="100000"/>
              </a:lnSpc>
              <a:spcBef>
                <a:spcPts val="0"/>
              </a:spcBef>
              <a:buFont typeface="+mj-lt"/>
              <a:buAutoNum type="arabicPeriod"/>
            </a:pPr>
            <a:r>
              <a:rPr lang="en-US" sz="1000" b="1" dirty="0">
                <a:latin typeface="Century Gothic" panose="020B0502020202020204" pitchFamily="34" charset="0"/>
              </a:rPr>
              <a:t>ST Slope (Significant)</a:t>
            </a:r>
            <a:r>
              <a:rPr lang="en-US" sz="1000" dirty="0">
                <a:latin typeface="Century Gothic" panose="020B0502020202020204" pitchFamily="34" charset="0"/>
              </a:rPr>
              <a:t>: The coefficient for ST slope is positive and highly significant (p &lt; 0.001), indicating that certain types of ST slope are associated with a higher likelihood of heart disease.</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1278</TotalTime>
  <Words>2156</Words>
  <Application>Microsoft Macintosh PowerPoint</Application>
  <PresentationFormat>Widescreen</PresentationFormat>
  <Paragraphs>223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Franklin Gothic Medium</vt:lpstr>
      <vt:lpstr>Söhne</vt:lpstr>
      <vt:lpstr>Medical Design 16x9</vt:lpstr>
      <vt:lpstr>Heart of the Matter</vt:lpstr>
      <vt:lpstr>Dataset Description</vt:lpstr>
      <vt:lpstr>Descriptive Analysis: Histogram Analysis</vt:lpstr>
      <vt:lpstr>Descriptive Analysis: Boxplots</vt:lpstr>
      <vt:lpstr>Descriptive Analysis: Q-Q Plots for Normality Check</vt:lpstr>
      <vt:lpstr>Addressing Data Inaccuracies: Missing or '0' Values Treated with Mean</vt:lpstr>
      <vt:lpstr>Assumptions Test</vt:lpstr>
      <vt:lpstr>Inferential Analysis</vt:lpstr>
      <vt:lpstr>Logistic Regression</vt:lpstr>
      <vt:lpstr>Odds Ratio</vt:lpstr>
      <vt:lpstr>ANOVA</vt:lpstr>
      <vt:lpstr>Final Interpretation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of the Matter</dc:title>
  <dc:creator>Gauri Pushkar Kulkarni</dc:creator>
  <cp:lastModifiedBy>Nishant G Iyer</cp:lastModifiedBy>
  <cp:revision>15</cp:revision>
  <dcterms:created xsi:type="dcterms:W3CDTF">2024-04-23T19:40:21Z</dcterms:created>
  <dcterms:modified xsi:type="dcterms:W3CDTF">2024-04-24T19:41:05Z</dcterms:modified>
</cp:coreProperties>
</file>