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61" r:id="rId5"/>
    <p:sldId id="262" r:id="rId6"/>
    <p:sldId id="267" r:id="rId7"/>
    <p:sldId id="268" r:id="rId8"/>
    <p:sldId id="263" r:id="rId9"/>
    <p:sldId id="264" r:id="rId10"/>
    <p:sldId id="266"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
      <p:font typeface="Roboto Mono" panose="00000009000000000000"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35231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61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66b632a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25d66b632ad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8813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08854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9393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d66b632ad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5d66b632ad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058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907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132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657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RF56GKMemLhLH9xmKNOiTsswYdUBpBTv?usp=shar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jpg"/><Relationship Id="rId7"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4.wmf"/><Relationship Id="rId10" Type="http://schemas.openxmlformats.org/officeDocument/2006/relationships/hyperlink" Target="https://www.kaggle.com/datasets/eliasdabbas/web-server-access-logs?resource=download" TargetMode="External"/><Relationship Id="rId4" Type="http://schemas.openxmlformats.org/officeDocument/2006/relationships/oleObject" Target="../embeddings/oleObject2.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lvl="0"/>
            <a:r>
              <a:rPr lang="en" sz="2400" b="1" i="1" dirty="0">
                <a:solidFill>
                  <a:schemeClr val="lt1"/>
                </a:solidFill>
                <a:latin typeface="Roboto"/>
                <a:ea typeface="Roboto"/>
                <a:cs typeface="Roboto"/>
                <a:sym typeface="Roboto"/>
              </a:rPr>
              <a:t>Problem Statement Title</a:t>
            </a:r>
            <a:r>
              <a:rPr lang="en" sz="2400" b="1" i="1" dirty="0">
                <a:solidFill>
                  <a:schemeClr val="lt1"/>
                </a:solidFill>
                <a:latin typeface="Roboto" panose="020B0604020202020204" charset="0"/>
                <a:ea typeface="Roboto" panose="020B0604020202020204" charset="0"/>
                <a:cs typeface="Roboto"/>
                <a:sym typeface="Roboto"/>
              </a:rPr>
              <a:t>: </a:t>
            </a:r>
            <a:r>
              <a:rPr lang="en-US" sz="2400" dirty="0">
                <a:solidFill>
                  <a:schemeClr val="bg1"/>
                </a:solidFill>
                <a:latin typeface="Roboto" panose="020B0604020202020204" charset="0"/>
                <a:ea typeface="Roboto" panose="020B0604020202020204" charset="0"/>
              </a:rPr>
              <a:t>Compliance Monitoring and Enforcement through Log Analysis using Large Language Models</a:t>
            </a:r>
            <a:endParaRPr sz="2400" i="1" dirty="0">
              <a:solidFill>
                <a:schemeClr val="bg1"/>
              </a:solidFill>
              <a:latin typeface="Roboto" panose="020B0604020202020204" charset="0"/>
              <a:ea typeface="Roboto" panose="020B0604020202020204" charset="0"/>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a:t>
            </a:r>
            <a:r>
              <a:rPr lang="en" sz="2400" dirty="0">
                <a:solidFill>
                  <a:schemeClr val="lt1"/>
                </a:solidFill>
                <a:latin typeface="Roboto"/>
                <a:ea typeface="Roboto"/>
                <a:cs typeface="Roboto"/>
                <a:sym typeface="Roboto"/>
              </a:rPr>
              <a:t>Me</a:t>
            </a:r>
            <a:endParaRPr sz="2400"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5"/>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62" name="Google Shape;62;p15"/>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63" name="Google Shape;63;p15"/>
          <p:cNvGraphicFramePr/>
          <p:nvPr>
            <p:extLst>
              <p:ext uri="{D42A27DB-BD31-4B8C-83A1-F6EECF244321}">
                <p14:modId xmlns:p14="http://schemas.microsoft.com/office/powerpoint/2010/main" val="2506243759"/>
              </p:ext>
            </p:extLst>
          </p:nvPr>
        </p:nvGraphicFramePr>
        <p:xfrm>
          <a:off x="195688" y="1144500"/>
          <a:ext cx="8756200" cy="2962800"/>
        </p:xfrm>
        <a:graphic>
          <a:graphicData uri="http://schemas.openxmlformats.org/drawingml/2006/table">
            <a:tbl>
              <a:tblPr>
                <a:noFill/>
                <a:tableStyleId>{DF1ECD47-64DC-4741-B5A2-3AA257FB77C9}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dirty="0">
                          <a:latin typeface="Roboto Mono"/>
                          <a:ea typeface="Roboto Mono"/>
                          <a:cs typeface="Roboto Mono"/>
                          <a:sym typeface="Roboto Mono"/>
                        </a:rPr>
                        <a:t>Team Name</a:t>
                      </a:r>
                      <a:endParaRPr sz="1000" b="1" u="none" strike="noStrike" cap="none" dirty="0">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Name/Names</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Techno Main Salt Lake</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Siddhi Jalan</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2021-2025</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69" name="Google Shape;69;p16"/>
          <p:cNvSpPr txBox="1"/>
          <p:nvPr/>
        </p:nvSpPr>
        <p:spPr>
          <a:xfrm>
            <a:off x="-22650" y="-1337126"/>
            <a:ext cx="8857200" cy="6183267"/>
          </a:xfrm>
          <a:prstGeom prst="rect">
            <a:avLst/>
          </a:prstGeom>
          <a:noFill/>
          <a:ln>
            <a:noFill/>
          </a:ln>
        </p:spPr>
        <p:txBody>
          <a:bodyPr spcFirstLastPara="1" wrap="square" lIns="91425" tIns="91425" rIns="91425" bIns="91425" anchor="ctr" anchorCtr="0">
            <a:noAutofit/>
          </a:bodyPr>
          <a:lstStyle/>
          <a:p>
            <a:pPr marL="152400" lvl="0">
              <a:buClr>
                <a:schemeClr val="dk1"/>
              </a:buClr>
              <a:buSzPts val="1200"/>
            </a:pPr>
            <a:r>
              <a:rPr lang="en-US" sz="1800" dirty="0">
                <a:latin typeface="Times New Roman" panose="02020603050405020304" pitchFamily="18" charset="0"/>
                <a:cs typeface="Times New Roman" panose="02020603050405020304" pitchFamily="18" charset="0"/>
              </a:rPr>
              <a:t>The code showcases a basic implementation of how we can utilize the BERT language model, a powerful natural language processing model, to automate compliance monitoring and enforcement. It processes log entries and classifies them as compliant or non-compliant based on patterns and context.</a:t>
            </a:r>
            <a:endParaRPr sz="1700" b="1" dirty="0">
              <a:solidFill>
                <a:schemeClr val="dk1"/>
              </a:solidFill>
              <a:latin typeface="Times New Roman" panose="02020603050405020304" pitchFamily="18" charset="0"/>
              <a:ea typeface="Roboto Mono"/>
              <a:cs typeface="Times New Roman" panose="02020603050405020304" pitchFamily="18" charset="0"/>
              <a:sym typeface="Roboto Mono"/>
            </a:endParaRPr>
          </a:p>
        </p:txBody>
      </p:sp>
      <p:sp>
        <p:nvSpPr>
          <p:cNvPr id="4" name="TextBox 3">
            <a:extLst>
              <a:ext uri="{FF2B5EF4-FFF2-40B4-BE49-F238E27FC236}">
                <a16:creationId xmlns:a16="http://schemas.microsoft.com/office/drawing/2014/main" id="{0828071D-3553-D464-7E98-B06B54593C90}"/>
              </a:ext>
            </a:extLst>
          </p:cNvPr>
          <p:cNvSpPr txBox="1"/>
          <p:nvPr/>
        </p:nvSpPr>
        <p:spPr>
          <a:xfrm>
            <a:off x="593075" y="3748176"/>
            <a:ext cx="2063670" cy="307777"/>
          </a:xfrm>
          <a:prstGeom prst="rect">
            <a:avLst/>
          </a:prstGeom>
          <a:noFill/>
        </p:spPr>
        <p:txBody>
          <a:bodyPr wrap="square" rtlCol="0">
            <a:spAutoFit/>
          </a:bodyPr>
          <a:lstStyle/>
          <a:p>
            <a:r>
              <a:rPr lang="en-US" dirty="0">
                <a:hlinkClick r:id="rId3"/>
              </a:rPr>
              <a:t>Google Colab</a:t>
            </a:r>
            <a:endParaRPr lang="en-IN" dirty="0"/>
          </a:p>
        </p:txBody>
      </p:sp>
      <p:sp>
        <p:nvSpPr>
          <p:cNvPr id="11" name="TextBox 10">
            <a:extLst>
              <a:ext uri="{FF2B5EF4-FFF2-40B4-BE49-F238E27FC236}">
                <a16:creationId xmlns:a16="http://schemas.microsoft.com/office/drawing/2014/main" id="{E42A08B8-3C46-A016-2889-863ED5A38087}"/>
              </a:ext>
            </a:extLst>
          </p:cNvPr>
          <p:cNvSpPr txBox="1"/>
          <p:nvPr/>
        </p:nvSpPr>
        <p:spPr>
          <a:xfrm>
            <a:off x="518750" y="2482651"/>
            <a:ext cx="323800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View code in</a:t>
            </a:r>
            <a:r>
              <a:rPr lang="en-US" sz="1600" dirty="0"/>
              <a:t>:</a:t>
            </a:r>
            <a:endParaRPr lang="en-IN" sz="1600" dirty="0"/>
          </a:p>
        </p:txBody>
      </p:sp>
      <p:graphicFrame>
        <p:nvGraphicFramePr>
          <p:cNvPr id="12" name="Object 11">
            <a:extLst>
              <a:ext uri="{FF2B5EF4-FFF2-40B4-BE49-F238E27FC236}">
                <a16:creationId xmlns:a16="http://schemas.microsoft.com/office/drawing/2014/main" id="{3285D5F3-5080-B854-F7BB-D9D3E3175524}"/>
              </a:ext>
            </a:extLst>
          </p:cNvPr>
          <p:cNvGraphicFramePr>
            <a:graphicFrameLocks noChangeAspect="1"/>
          </p:cNvGraphicFramePr>
          <p:nvPr>
            <p:extLst>
              <p:ext uri="{D42A27DB-BD31-4B8C-83A1-F6EECF244321}">
                <p14:modId xmlns:p14="http://schemas.microsoft.com/office/powerpoint/2010/main" val="3854848635"/>
              </p:ext>
            </p:extLst>
          </p:nvPr>
        </p:nvGraphicFramePr>
        <p:xfrm>
          <a:off x="710510" y="2976651"/>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4" imgW="914563" imgH="771490" progId="Package">
                  <p:embed/>
                </p:oleObj>
              </mc:Choice>
              <mc:Fallback>
                <p:oleObj name="Packager Shell Object" showAsIcon="1" r:id="rId4" imgW="914563" imgH="771490" progId="Package">
                  <p:embed/>
                  <p:pic>
                    <p:nvPicPr>
                      <p:cNvPr id="0" name=""/>
                      <p:cNvPicPr/>
                      <p:nvPr/>
                    </p:nvPicPr>
                    <p:blipFill>
                      <a:blip r:embed="rId5"/>
                      <a:stretch>
                        <a:fillRect/>
                      </a:stretch>
                    </p:blipFill>
                    <p:spPr>
                      <a:xfrm>
                        <a:off x="710510" y="2976651"/>
                        <a:ext cx="914400" cy="77152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3575" y="-36919"/>
            <a:ext cx="9147575" cy="5217338"/>
          </a:xfrm>
          <a:prstGeom prst="rect">
            <a:avLst/>
          </a:prstGeom>
          <a:noFill/>
          <a:ln>
            <a:noFill/>
          </a:ln>
        </p:spPr>
      </p:pic>
      <p:sp>
        <p:nvSpPr>
          <p:cNvPr id="87" name="Google Shape;87;p1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Use-cases</a:t>
            </a:r>
            <a:endParaRPr sz="2400" b="1" i="0" u="none" strike="noStrike" cap="none">
              <a:solidFill>
                <a:srgbClr val="000000"/>
              </a:solidFill>
              <a:latin typeface="Roboto Mono"/>
              <a:ea typeface="Roboto Mono"/>
              <a:cs typeface="Roboto Mono"/>
              <a:sym typeface="Roboto Mono"/>
            </a:endParaRPr>
          </a:p>
        </p:txBody>
      </p:sp>
      <p:sp>
        <p:nvSpPr>
          <p:cNvPr id="88" name="Google Shape;88;p19"/>
          <p:cNvSpPr txBox="1"/>
          <p:nvPr/>
        </p:nvSpPr>
        <p:spPr>
          <a:xfrm>
            <a:off x="0" y="2242951"/>
            <a:ext cx="8857200" cy="1303500"/>
          </a:xfrm>
          <a:prstGeom prst="rect">
            <a:avLst/>
          </a:prstGeom>
          <a:noFill/>
          <a:ln>
            <a:noFill/>
          </a:ln>
        </p:spPr>
        <p:txBody>
          <a:bodyPr spcFirstLastPara="1" wrap="square" lIns="91425" tIns="91425" rIns="91425" bIns="91425" anchor="ctr" anchorCtr="0">
            <a:noAutofit/>
          </a:bodyPr>
          <a:lstStyle/>
          <a:p>
            <a:pPr marL="152400" marR="0" lvl="0" algn="l" rtl="0">
              <a:lnSpc>
                <a:spcPct val="100000"/>
              </a:lnSpc>
              <a:spcBef>
                <a:spcPts val="0"/>
              </a:spcBef>
              <a:spcAft>
                <a:spcPts val="0"/>
              </a:spcAft>
              <a:buClr>
                <a:srgbClr val="000000"/>
              </a:buClr>
              <a:buSzPts val="1200"/>
            </a:pPr>
            <a:r>
              <a:rPr lang="en" sz="1200" b="0" i="0" u="none" strike="noStrike" cap="none" dirty="0">
                <a:solidFill>
                  <a:srgbClr val="000000"/>
                </a:solidFill>
                <a:latin typeface="Roboto Mono"/>
                <a:ea typeface="Roboto Mono"/>
                <a:cs typeface="Roboto Mono"/>
                <a:sym typeface="Roboto Mono"/>
              </a:rPr>
              <a:t>List the use cases that are targeted/ identified:</a:t>
            </a:r>
          </a:p>
          <a:p>
            <a:pPr marL="152400" marR="0" lvl="0" algn="l" rtl="0">
              <a:lnSpc>
                <a:spcPct val="100000"/>
              </a:lnSpc>
              <a:spcBef>
                <a:spcPts val="0"/>
              </a:spcBef>
              <a:spcAft>
                <a:spcPts val="0"/>
              </a:spcAft>
              <a:buClr>
                <a:srgbClr val="000000"/>
              </a:buClr>
              <a:buSzPts val="1200"/>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 sz="1200" b="0" i="0" u="none" strike="noStrike" cap="none" dirty="0">
                <a:solidFill>
                  <a:srgbClr val="000000"/>
                </a:solidFill>
                <a:latin typeface="Roboto Mono"/>
                <a:ea typeface="Roboto Mono"/>
                <a:cs typeface="Roboto Mono"/>
                <a:sym typeface="Roboto Mono"/>
              </a:rPr>
              <a:t> P0(train.log):</a:t>
            </a: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152400" marR="0" lvl="0" algn="l" rtl="0">
              <a:lnSpc>
                <a:spcPct val="100000"/>
              </a:lnSpc>
              <a:spcBef>
                <a:spcPts val="0"/>
              </a:spcBef>
              <a:spcAft>
                <a:spcPts val="0"/>
              </a:spcAft>
              <a:buClr>
                <a:srgbClr val="000000"/>
              </a:buClr>
              <a:buSzPts val="1200"/>
            </a:pPr>
            <a:endParaRPr lang="en" sz="1200" b="0"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b="0"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152400" marR="0" lvl="0" algn="l" rtl="0">
              <a:lnSpc>
                <a:spcPct val="100000"/>
              </a:lnSpc>
              <a:spcBef>
                <a:spcPts val="0"/>
              </a:spcBef>
              <a:spcAft>
                <a:spcPts val="0"/>
              </a:spcAft>
              <a:buClr>
                <a:srgbClr val="000000"/>
              </a:buClr>
              <a:buSzPts val="1200"/>
            </a:pPr>
            <a:endParaRPr lang="en" sz="1200" b="0" i="0" u="none" strike="noStrike" cap="none" dirty="0">
              <a:solidFill>
                <a:srgbClr val="000000"/>
              </a:solidFill>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 sz="1200" dirty="0">
                <a:latin typeface="Roboto Mono"/>
                <a:ea typeface="Roboto Mono"/>
                <a:cs typeface="Roboto Mono"/>
                <a:sym typeface="Roboto Mono"/>
              </a:rPr>
              <a:t> P1(test.log):</a:t>
            </a: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endParaRPr lang="en" sz="1200" dirty="0">
              <a:latin typeface="Roboto Mono"/>
              <a:ea typeface="Roboto Mono"/>
              <a:cs typeface="Roboto Mono"/>
              <a:sym typeface="Roboto Mono"/>
            </a:endParaRPr>
          </a:p>
          <a:p>
            <a:pPr marL="152400" marR="0" lvl="0" algn="l" rtl="0">
              <a:lnSpc>
                <a:spcPct val="100000"/>
              </a:lnSpc>
              <a:spcBef>
                <a:spcPts val="0"/>
              </a:spcBef>
              <a:spcAft>
                <a:spcPts val="0"/>
              </a:spcAft>
              <a:buClr>
                <a:srgbClr val="000000"/>
              </a:buClr>
              <a:buSzPts val="1200"/>
            </a:pPr>
            <a:endParaRPr lang="en" sz="1200" dirty="0">
              <a:latin typeface="Roboto Mono"/>
              <a:ea typeface="Roboto Mono"/>
              <a:cs typeface="Roboto Mono"/>
              <a:sym typeface="Roboto Mono"/>
            </a:endParaRPr>
          </a:p>
          <a:p>
            <a:pPr marL="323850" marR="0" lvl="0" indent="-171450" algn="l" rtl="0">
              <a:lnSpc>
                <a:spcPct val="100000"/>
              </a:lnSpc>
              <a:spcBef>
                <a:spcPts val="0"/>
              </a:spcBef>
              <a:spcAft>
                <a:spcPts val="0"/>
              </a:spcAft>
              <a:buClr>
                <a:srgbClr val="000000"/>
              </a:buClr>
              <a:buSzPts val="1200"/>
              <a:buFont typeface="Arial" panose="020B0604020202020204" pitchFamily="34" charset="0"/>
              <a:buChar char="•"/>
            </a:pPr>
            <a:r>
              <a:rPr lang="en-US" sz="1200" dirty="0">
                <a:latin typeface="Roboto Mono"/>
                <a:ea typeface="Roboto Mono"/>
                <a:cs typeface="Roboto Mono"/>
                <a:sym typeface="Roboto Mono"/>
              </a:rPr>
              <a:t> P2(V</a:t>
            </a:r>
            <a:r>
              <a:rPr lang="en" sz="1200" dirty="0">
                <a:latin typeface="Roboto Mono"/>
                <a:ea typeface="Roboto Mono"/>
                <a:cs typeface="Roboto Mono"/>
                <a:sym typeface="Roboto Mono"/>
              </a:rPr>
              <a:t>ad.log):</a:t>
            </a:r>
            <a:endParaRPr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lang="en-US" sz="1200" dirty="0">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marL="457200" marR="0" lvl="0" algn="l" rtl="0">
              <a:lnSpc>
                <a:spcPct val="100000"/>
              </a:lnSpc>
              <a:spcBef>
                <a:spcPts val="0"/>
              </a:spcBef>
              <a:spcAft>
                <a:spcPts val="0"/>
              </a:spcAft>
              <a:buClr>
                <a:srgbClr val="000000"/>
              </a:buClr>
              <a:buSzPts val="1200"/>
            </a:pPr>
            <a:endParaRPr lang="en-US" sz="1200" dirty="0">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15860997"/>
              </p:ext>
            </p:extLst>
          </p:nvPr>
        </p:nvGraphicFramePr>
        <p:xfrm>
          <a:off x="2450386" y="1220814"/>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71480" progId="Package">
                  <p:embed/>
                </p:oleObj>
              </mc:Choice>
              <mc:Fallback>
                <p:oleObj name="Packager Shell Object" showAsIcon="1" r:id="rId4" imgW="914400" imgH="771480" progId="Package">
                  <p:embed/>
                  <p:pic>
                    <p:nvPicPr>
                      <p:cNvPr id="0" name=""/>
                      <p:cNvPicPr/>
                      <p:nvPr/>
                    </p:nvPicPr>
                    <p:blipFill>
                      <a:blip r:embed="rId5"/>
                      <a:stretch>
                        <a:fillRect/>
                      </a:stretch>
                    </p:blipFill>
                    <p:spPr>
                      <a:xfrm>
                        <a:off x="2450386" y="1220814"/>
                        <a:ext cx="914400" cy="77152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242346850"/>
              </p:ext>
            </p:extLst>
          </p:nvPr>
        </p:nvGraphicFramePr>
        <p:xfrm>
          <a:off x="2450386" y="2405101"/>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2450386" y="2405101"/>
                        <a:ext cx="914400" cy="7715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54030907"/>
              </p:ext>
            </p:extLst>
          </p:nvPr>
        </p:nvGraphicFramePr>
        <p:xfrm>
          <a:off x="2450386" y="3849527"/>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8" imgW="914400" imgH="771480" progId="Package">
                  <p:embed/>
                </p:oleObj>
              </mc:Choice>
              <mc:Fallback>
                <p:oleObj name="Packager Shell Object" showAsIcon="1" r:id="rId8" imgW="914400" imgH="771480" progId="Package">
                  <p:embed/>
                  <p:pic>
                    <p:nvPicPr>
                      <p:cNvPr id="0" name=""/>
                      <p:cNvPicPr/>
                      <p:nvPr/>
                    </p:nvPicPr>
                    <p:blipFill>
                      <a:blip r:embed="rId9"/>
                      <a:stretch>
                        <a:fillRect/>
                      </a:stretch>
                    </p:blipFill>
                    <p:spPr>
                      <a:xfrm>
                        <a:off x="2450386" y="3849527"/>
                        <a:ext cx="914400" cy="771525"/>
                      </a:xfrm>
                      <a:prstGeom prst="rect">
                        <a:avLst/>
                      </a:prstGeom>
                    </p:spPr>
                  </p:pic>
                </p:oleObj>
              </mc:Fallback>
            </mc:AlternateContent>
          </a:graphicData>
        </a:graphic>
      </p:graphicFrame>
      <p:sp>
        <p:nvSpPr>
          <p:cNvPr id="6" name="TextBox 5"/>
          <p:cNvSpPr txBox="1"/>
          <p:nvPr/>
        </p:nvSpPr>
        <p:spPr>
          <a:xfrm>
            <a:off x="5748390" y="1323571"/>
            <a:ext cx="2754351" cy="1815882"/>
          </a:xfrm>
          <a:prstGeom prst="rect">
            <a:avLst/>
          </a:prstGeom>
          <a:noFill/>
        </p:spPr>
        <p:txBody>
          <a:bodyPr wrap="square" rtlCol="0">
            <a:spAutoFit/>
          </a:bodyPr>
          <a:lstStyle/>
          <a:p>
            <a:r>
              <a:rPr lang="en-US" dirty="0"/>
              <a:t>Web server access logs have been downloaded and used as the foundation for the use cases. Additionally, all sets for training, testing, and validation have been derived exclusively from these logs. The link for the logs has been provided </a:t>
            </a:r>
            <a:r>
              <a:rPr lang="en-US" dirty="0">
                <a:hlinkClick r:id="rId10"/>
              </a:rPr>
              <a:t>here</a:t>
            </a:r>
            <a:r>
              <a:rPr lang="en-US" dirty="0"/>
              <a:t>.</a:t>
            </a:r>
          </a:p>
        </p:txBody>
      </p:sp>
      <p:sp>
        <p:nvSpPr>
          <p:cNvPr id="7" name="TextBox 6"/>
          <p:cNvSpPr txBox="1"/>
          <p:nvPr/>
        </p:nvSpPr>
        <p:spPr>
          <a:xfrm>
            <a:off x="5748390" y="3320009"/>
            <a:ext cx="2620787" cy="307777"/>
          </a:xfrm>
          <a:prstGeom prst="rect">
            <a:avLst/>
          </a:prstGeom>
          <a:noFill/>
        </p:spPr>
        <p:txBody>
          <a:bodyPr wrap="square" rtlCol="0">
            <a:spAutoFit/>
          </a:bodyPr>
          <a:lstStyle/>
          <a:p>
            <a:endParaRPr lang="en-US"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94" name="Google Shape;94;p20"/>
          <p:cNvSpPr txBox="1"/>
          <p:nvPr/>
        </p:nvSpPr>
        <p:spPr>
          <a:xfrm>
            <a:off x="75200" y="0"/>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Solution statement/ Proposed approach</a:t>
            </a:r>
            <a:endParaRPr sz="2400" b="1" i="0" u="none" strike="noStrike" cap="none">
              <a:solidFill>
                <a:srgbClr val="000000"/>
              </a:solidFill>
              <a:latin typeface="Roboto Mono"/>
              <a:ea typeface="Roboto Mono"/>
              <a:cs typeface="Roboto Mono"/>
              <a:sym typeface="Roboto Mono"/>
            </a:endParaRPr>
          </a:p>
        </p:txBody>
      </p:sp>
      <p:sp>
        <p:nvSpPr>
          <p:cNvPr id="95" name="Google Shape;95;p20"/>
          <p:cNvSpPr txBox="1"/>
          <p:nvPr/>
        </p:nvSpPr>
        <p:spPr>
          <a:xfrm>
            <a:off x="75200" y="1625759"/>
            <a:ext cx="8547000" cy="3002400"/>
          </a:xfrm>
          <a:prstGeom prst="rect">
            <a:avLst/>
          </a:prstGeom>
          <a:noFill/>
          <a:ln>
            <a:noFill/>
          </a:ln>
        </p:spPr>
        <p:txBody>
          <a:bodyPr spcFirstLastPara="1" wrap="square" lIns="91425" tIns="91425" rIns="91425" bIns="91425" anchor="ctr" anchorCtr="0">
            <a:noAutofit/>
          </a:bodyPr>
          <a:lstStyle/>
          <a:p>
            <a:pPr lvl="0">
              <a:buSzPts val="1200"/>
            </a:pPr>
            <a:endParaRPr lang="en-US" sz="1800" b="1" dirty="0">
              <a:latin typeface="Roboto Mono"/>
              <a:ea typeface="Roboto Mono"/>
              <a:cs typeface="Roboto Mono"/>
              <a:sym typeface="Roboto Mono"/>
            </a:endParaRPr>
          </a:p>
          <a:p>
            <a:pPr lvl="0">
              <a:buSzPts val="1200"/>
            </a:pPr>
            <a:r>
              <a:rPr lang="en-US" sz="1800" b="1" dirty="0">
                <a:latin typeface="Roboto Mono"/>
                <a:ea typeface="Roboto Mono"/>
                <a:cs typeface="Roboto Mono"/>
                <a:sym typeface="Roboto Mono"/>
              </a:rPr>
              <a:t>Main Problem:</a:t>
            </a:r>
          </a:p>
          <a:p>
            <a:pPr lvl="0">
              <a:buSzPts val="1200"/>
            </a:pPr>
            <a:r>
              <a:rPr lang="en-US" sz="1200" dirty="0">
                <a:latin typeface="Roboto Mono"/>
                <a:ea typeface="Roboto Mono"/>
                <a:cs typeface="Roboto Mono"/>
                <a:sym typeface="Roboto Mono"/>
              </a:rPr>
              <a:t>Create a system that uses large language models for compliance monitoring and enforcement using log analysis to ensure adherence to security policies and regulations.</a:t>
            </a:r>
          </a:p>
          <a:p>
            <a:pPr lvl="0">
              <a:buSzPts val="1200"/>
            </a:pPr>
            <a:endParaRPr lang="en-US" sz="1200" b="0" i="0" u="none" strike="noStrike" cap="none" dirty="0">
              <a:solidFill>
                <a:srgbClr val="000000"/>
              </a:solidFill>
              <a:latin typeface="Roboto Mono"/>
              <a:ea typeface="Roboto Mono"/>
              <a:cs typeface="Roboto Mono"/>
              <a:sym typeface="Roboto Mono"/>
            </a:endParaRPr>
          </a:p>
          <a:p>
            <a:pPr lvl="0">
              <a:buSzPts val="1200"/>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US" sz="1200" b="0" i="0" u="none" strike="noStrike" cap="none" dirty="0">
              <a:solidFill>
                <a:srgbClr val="000000"/>
              </a:solidFill>
              <a:latin typeface="Roboto Mono"/>
              <a:ea typeface="Roboto Mono"/>
              <a:cs typeface="Roboto Mono"/>
              <a:sym typeface="Roboto Mono"/>
            </a:endParaRPr>
          </a:p>
          <a:p>
            <a:pPr lvl="0">
              <a:buSzPts val="1200"/>
            </a:pPr>
            <a:r>
              <a:rPr lang="en-US" sz="1800" b="1" dirty="0">
                <a:latin typeface="Roboto Mono"/>
                <a:ea typeface="Roboto Mono"/>
                <a:cs typeface="Roboto Mono"/>
                <a:sym typeface="Roboto Mono"/>
              </a:rPr>
              <a:t>Sub-Problems:</a:t>
            </a:r>
          </a:p>
          <a:p>
            <a:pPr lvl="0">
              <a:buSzPts val="1200"/>
            </a:pPr>
            <a:endParaRPr lang="en-US" sz="1800" b="1" i="0" u="none" strike="noStrike" cap="none" dirty="0">
              <a:solidFill>
                <a:srgbClr val="000000"/>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sz="1600" b="1" dirty="0">
                <a:solidFill>
                  <a:schemeClr val="tx1"/>
                </a:solidFill>
                <a:latin typeface="Roboto Mono"/>
                <a:ea typeface="Roboto Mono"/>
                <a:cs typeface="Roboto Mono"/>
                <a:sym typeface="Roboto Mono"/>
              </a:rPr>
              <a:t>Log Collection and Parsing:</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Compile logs from various relevant sources, such as systems, applications, and network devices.</a:t>
            </a:r>
          </a:p>
          <a:p>
            <a:pPr marL="28575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dirty="0">
                <a:solidFill>
                  <a:schemeClr val="tx1"/>
                </a:solidFill>
                <a:latin typeface="Roboto Mono"/>
                <a:ea typeface="Roboto Mono"/>
                <a:cs typeface="Roboto Mono"/>
                <a:sym typeface="Roboto Mono"/>
              </a:rPr>
              <a:t>Implement log collection tools or agents to gather logs, then sort and normalize them into a uniform format before performing analysis.</a:t>
            </a: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Arial" panose="020B0604020202020204" pitchFamily="34" charset="0"/>
              <a:buChar char="•"/>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Data Integration:</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Organize logs, system configurations, access control information, and user privilege details in a single data repository.</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To mix data from several sources and store it in one place, such as a data lake, create a data integration pipeline.</a:t>
            </a:r>
          </a:p>
          <a:p>
            <a:pPr lvl="0">
              <a:buClr>
                <a:schemeClr val="tx1">
                  <a:lumMod val="95000"/>
                  <a:lumOff val="5000"/>
                </a:schemeClr>
              </a:buClr>
              <a:buSzPts val="1200"/>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endParaRPr sz="1600" b="1" i="0" u="none" strike="noStrike" cap="none" dirty="0">
              <a:solidFill>
                <a:schemeClr val="tx1"/>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305" y="215757"/>
            <a:ext cx="7839182" cy="4862870"/>
          </a:xfrm>
          <a:prstGeom prst="rect">
            <a:avLst/>
          </a:prstGeom>
          <a:noFill/>
        </p:spPr>
        <p:txBody>
          <a:bodyPr wrap="square" rtlCol="0">
            <a:spAutoFit/>
          </a:bodyPr>
          <a:lstStyle/>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Data Preprocessing:</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To remove inconsistencies and irrelevant data, preprocess and clean up the collected data.</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Use data preprocessing techniques such as data normalization, transformation and filtering to produce accurate analysis.</a:t>
            </a:r>
          </a:p>
          <a:p>
            <a:pPr lvl="0">
              <a:buClr>
                <a:schemeClr val="tx1">
                  <a:lumMod val="95000"/>
                  <a:lumOff val="5000"/>
                </a:schemeClr>
              </a:buClr>
              <a:buSzPts val="1200"/>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Security Policies Mapping:</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Define and translate security policies and standards into practical regulations that can be compared against compliance.</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Create rule-based logic from security policies so that it may be applied to the data gathered for compliance checks.</a:t>
            </a:r>
          </a:p>
          <a:p>
            <a:pPr lvl="0">
              <a:buClr>
                <a:schemeClr val="tx1">
                  <a:lumMod val="95000"/>
                  <a:lumOff val="5000"/>
                </a:schemeClr>
              </a:buClr>
              <a:buSzPts val="1200"/>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Large Language Model Integration:</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Incorporate large language models (LLMs) like BERT to analyze unstructured textual logs and generate insights.</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LLMs should be integrated into the system and given additional security-related language training to help them comprehend compliance contexts.</a:t>
            </a:r>
          </a:p>
          <a:p>
            <a:pPr marL="285750" lvl="0" indent="-285750">
              <a:buClr>
                <a:schemeClr val="tx1">
                  <a:lumMod val="95000"/>
                  <a:lumOff val="5000"/>
                </a:schemeClr>
              </a:buClr>
              <a:buSzPts val="1200"/>
              <a:buFont typeface="Arial" panose="020B0604020202020204" pitchFamily="34" charset="0"/>
              <a:buChar char="•"/>
            </a:pPr>
            <a:endParaRPr lang="en-US" sz="1200"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sz="1600" b="1" dirty="0">
                <a:solidFill>
                  <a:schemeClr val="tx1"/>
                </a:solidFill>
                <a:latin typeface="Roboto Mono"/>
                <a:ea typeface="Roboto Mono"/>
                <a:cs typeface="Roboto Mono"/>
                <a:sym typeface="Roboto Mono"/>
              </a:rPr>
              <a:t>Compliance Analysis:</a:t>
            </a:r>
          </a:p>
          <a:p>
            <a:pPr marL="28575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Examine logs and pertinent data for instances of non-compliance with security policies and standards.</a:t>
            </a:r>
            <a:endParaRPr lang="en-US" sz="1200" b="1" dirty="0">
              <a:solidFill>
                <a:schemeClr val="tx1"/>
              </a:solidFill>
              <a:latin typeface="Roboto Mono"/>
              <a:ea typeface="Roboto Mono"/>
              <a:cs typeface="Roboto Mono"/>
              <a:sym typeface="Roboto Mono"/>
            </a:endParaRPr>
          </a:p>
          <a:p>
            <a:pPr marL="28575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Process logs, discover trends, and identify potential violations of security regulations using the integrated LLMs.</a:t>
            </a:r>
          </a:p>
        </p:txBody>
      </p:sp>
    </p:spTree>
    <p:extLst>
      <p:ext uri="{BB962C8B-B14F-4D97-AF65-F5344CB8AC3E}">
        <p14:creationId xmlns:p14="http://schemas.microsoft.com/office/powerpoint/2010/main" val="33155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94" y="390417"/>
            <a:ext cx="8702212" cy="4431983"/>
          </a:xfrm>
          <a:prstGeom prst="rect">
            <a:avLst/>
          </a:prstGeom>
          <a:noFill/>
        </p:spPr>
        <p:txBody>
          <a:bodyPr wrap="square" rtlCol="0">
            <a:spAutoFit/>
          </a:bodyPr>
          <a:lstStyle/>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Insights Generation:</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Create takeaways from the compliance analysis findings to help with correction.</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Create a reporting system that converts the findings of compliance analyses into clear insights and suggestions for security personnel.</a:t>
            </a:r>
          </a:p>
          <a:p>
            <a:pPr lvl="0">
              <a:buClr>
                <a:schemeClr val="tx1">
                  <a:lumMod val="95000"/>
                  <a:lumOff val="5000"/>
                </a:schemeClr>
              </a:buClr>
              <a:buSzPts val="1200"/>
            </a:pPr>
            <a:endParaRPr lang="en-US" sz="1200"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Automated Remediation Recommendations:</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Based on the identified compliance issues, automated remedial recommendations should be made.</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Utilizing the skills of the LLMs, create a component that offers corrective measures or adjustments to remedy noncompliance</a:t>
            </a:r>
            <a:r>
              <a:rPr lang="en-US" b="1" dirty="0">
                <a:solidFill>
                  <a:schemeClr val="tx1"/>
                </a:solidFill>
                <a:latin typeface="Roboto Mono"/>
                <a:ea typeface="Roboto Mono"/>
                <a:cs typeface="Roboto Mono"/>
                <a:sym typeface="Roboto Mono"/>
              </a:rPr>
              <a:t>.</a:t>
            </a:r>
          </a:p>
          <a:p>
            <a:pPr lvl="0">
              <a:buClr>
                <a:schemeClr val="tx1">
                  <a:lumMod val="95000"/>
                  <a:lumOff val="5000"/>
                </a:schemeClr>
              </a:buClr>
              <a:buSzPts val="1200"/>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Alerts and Notifications:</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Notify the proper parties when serious non-compliance problems are found.</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Implement a procedure for alerting security officers or the appropriate teams when serious compliance violations are found.</a:t>
            </a:r>
          </a:p>
          <a:p>
            <a:pPr lvl="0">
              <a:buClr>
                <a:schemeClr val="tx1">
                  <a:lumMod val="95000"/>
                  <a:lumOff val="5000"/>
                </a:schemeClr>
              </a:buClr>
              <a:buSzPts val="1200"/>
            </a:pPr>
            <a:endParaRPr lang="en-US" b="1" dirty="0">
              <a:solidFill>
                <a:schemeClr val="tx1"/>
              </a:solidFill>
              <a:latin typeface="Roboto Mono"/>
              <a:ea typeface="Roboto Mono"/>
              <a:cs typeface="Roboto Mono"/>
              <a:sym typeface="Roboto Mono"/>
            </a:endParaRPr>
          </a:p>
          <a:p>
            <a:pPr marL="285750" lvl="0" indent="-285750">
              <a:buClr>
                <a:schemeClr val="tx1">
                  <a:lumMod val="95000"/>
                  <a:lumOff val="5000"/>
                </a:schemeClr>
              </a:buClr>
              <a:buSzPts val="1200"/>
              <a:buFont typeface="Wingdings" panose="05000000000000000000" pitchFamily="2" charset="2"/>
              <a:buChar char="q"/>
            </a:pPr>
            <a:r>
              <a:rPr lang="en-US" b="1" dirty="0">
                <a:solidFill>
                  <a:schemeClr val="tx1"/>
                </a:solidFill>
                <a:latin typeface="Roboto Mono"/>
                <a:ea typeface="Roboto Mono"/>
                <a:cs typeface="Roboto Mono"/>
                <a:sym typeface="Roboto Mono"/>
              </a:rPr>
              <a:t>Continuous Improvement:</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Problem: </a:t>
            </a:r>
            <a:r>
              <a:rPr lang="en-US" sz="1200" dirty="0">
                <a:solidFill>
                  <a:schemeClr val="tx1"/>
                </a:solidFill>
                <a:latin typeface="Roboto Mono"/>
                <a:ea typeface="Roboto Mono"/>
                <a:cs typeface="Roboto Mono"/>
                <a:sym typeface="Roboto Mono"/>
              </a:rPr>
              <a:t>Make that the system develops to accommodate new security guidelines and developing risks.</a:t>
            </a:r>
          </a:p>
          <a:p>
            <a:pPr marL="285750" lvl="0" indent="-285750">
              <a:buClr>
                <a:schemeClr val="tx1">
                  <a:lumMod val="95000"/>
                  <a:lumOff val="5000"/>
                </a:schemeClr>
              </a:buClr>
              <a:buSzPts val="1200"/>
              <a:buFont typeface="Arial" panose="020B0604020202020204" pitchFamily="34" charset="0"/>
              <a:buChar char="•"/>
            </a:pPr>
            <a:r>
              <a:rPr lang="en-US" b="1" dirty="0">
                <a:solidFill>
                  <a:schemeClr val="tx1"/>
                </a:solidFill>
                <a:latin typeface="Roboto Mono"/>
                <a:ea typeface="Roboto Mono"/>
                <a:cs typeface="Roboto Mono"/>
                <a:sym typeface="Roboto Mono"/>
              </a:rPr>
              <a:t>Solution: </a:t>
            </a:r>
            <a:r>
              <a:rPr lang="en-US" sz="1200" dirty="0">
                <a:solidFill>
                  <a:schemeClr val="tx1"/>
                </a:solidFill>
                <a:latin typeface="Roboto Mono"/>
                <a:ea typeface="Roboto Mono"/>
                <a:cs typeface="Roboto Mono"/>
                <a:sym typeface="Roboto Mono"/>
              </a:rPr>
              <a:t>To stay up to date with changing security standards, you should frequently update the rule sets, retrain the LLMs, and improve the system's logic.</a:t>
            </a:r>
          </a:p>
        </p:txBody>
      </p:sp>
    </p:spTree>
    <p:extLst>
      <p:ext uri="{BB962C8B-B14F-4D97-AF65-F5344CB8AC3E}">
        <p14:creationId xmlns:p14="http://schemas.microsoft.com/office/powerpoint/2010/main" val="31906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101" name="Google Shape;101;p21"/>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02" name="Google Shape;102;p21"/>
          <p:cNvSpPr txBox="1"/>
          <p:nvPr/>
        </p:nvSpPr>
        <p:spPr>
          <a:xfrm>
            <a:off x="135875" y="2253753"/>
            <a:ext cx="8547000" cy="3269100"/>
          </a:xfrm>
          <a:prstGeom prst="rect">
            <a:avLst/>
          </a:prstGeom>
          <a:noFill/>
          <a:ln>
            <a:noFill/>
          </a:ln>
        </p:spPr>
        <p:txBody>
          <a:bodyPr spcFirstLastPara="1" wrap="square" lIns="91425" tIns="91425" rIns="91425" bIns="91425" anchor="ctr" anchorCtr="0">
            <a:noAutofit/>
          </a:bodyPr>
          <a:lstStyle/>
          <a:p>
            <a:pPr lvl="0">
              <a:buClr>
                <a:schemeClr val="dk1"/>
              </a:buClr>
              <a:buSzPts val="1100"/>
            </a:pPr>
            <a:endParaRPr lang="en-US" sz="1200" dirty="0">
              <a:latin typeface="Roboto Mono"/>
              <a:ea typeface="Roboto Mono"/>
              <a:cs typeface="Roboto Mono"/>
              <a:sym typeface="Roboto Mono"/>
            </a:endParaRPr>
          </a:p>
          <a:p>
            <a:pPr marL="171450" lvl="0" indent="-171450">
              <a:buClr>
                <a:schemeClr val="dk1"/>
              </a:buClr>
              <a:buSzPts val="1100"/>
              <a:buFont typeface="Arial" panose="020B0604020202020204" pitchFamily="34" charset="0"/>
              <a:buChar char="•"/>
            </a:pPr>
            <a:r>
              <a:rPr lang="en-US" sz="1800" b="1" dirty="0">
                <a:latin typeface="Roboto Mono"/>
                <a:ea typeface="Roboto Mono"/>
                <a:cs typeface="Roboto Mono"/>
                <a:sym typeface="Roboto Mono"/>
              </a:rPr>
              <a:t>Data Preprocessing: </a:t>
            </a:r>
          </a:p>
          <a:p>
            <a:pPr lvl="0">
              <a:buClr>
                <a:schemeClr val="dk1"/>
              </a:buClr>
              <a:buSzPts val="1100"/>
            </a:pPr>
            <a:r>
              <a:rPr lang="en-US" sz="1800" b="1" dirty="0">
                <a:latin typeface="Roboto Mono"/>
                <a:ea typeface="Roboto Mono"/>
                <a:cs typeface="Roboto Mono"/>
                <a:sym typeface="Roboto Mono"/>
              </a:rPr>
              <a:t> </a:t>
            </a:r>
            <a:r>
              <a:rPr lang="en-US" dirty="0">
                <a:latin typeface="Roboto Mono"/>
                <a:ea typeface="Roboto Mono"/>
                <a:cs typeface="Roboto Mono"/>
                <a:sym typeface="Roboto Mono"/>
              </a:rPr>
              <a:t>The code doesn't cover comprehensive data preprocessing, which is crucial in real-world scenarios. Real log data may have varying formats, noise, and complexities that need to be handled before feeding into the model.</a:t>
            </a:r>
          </a:p>
          <a:p>
            <a:pPr marL="171450" lvl="0" indent="-171450">
              <a:buClr>
                <a:schemeClr val="dk1"/>
              </a:buClr>
              <a:buSzPts val="1100"/>
              <a:buFont typeface="Arial" panose="020B0604020202020204" pitchFamily="34" charset="0"/>
              <a:buChar char="•"/>
            </a:pPr>
            <a:endParaRPr lang="en-US" sz="1200" dirty="0">
              <a:latin typeface="Roboto Mono"/>
              <a:ea typeface="Roboto Mono"/>
              <a:cs typeface="Roboto Mono"/>
              <a:sym typeface="Roboto Mono"/>
            </a:endParaRPr>
          </a:p>
          <a:p>
            <a:pPr marL="171450" lvl="0" indent="-171450">
              <a:buClr>
                <a:schemeClr val="dk1"/>
              </a:buClr>
              <a:buSzPts val="1100"/>
              <a:buFont typeface="Arial" panose="020B0604020202020204" pitchFamily="34" charset="0"/>
              <a:buChar char="•"/>
            </a:pPr>
            <a:r>
              <a:rPr lang="en-US" sz="1800" b="1" dirty="0">
                <a:latin typeface="Roboto Mono"/>
                <a:ea typeface="Roboto Mono"/>
                <a:cs typeface="Roboto Mono"/>
                <a:sym typeface="Roboto Mono"/>
              </a:rPr>
              <a:t>Scalability: </a:t>
            </a:r>
          </a:p>
          <a:p>
            <a:pPr lvl="0">
              <a:buClr>
                <a:schemeClr val="dk1"/>
              </a:buClr>
              <a:buSzPts val="1100"/>
            </a:pPr>
            <a:r>
              <a:rPr lang="en-US" sz="1800" b="1" dirty="0">
                <a:latin typeface="Roboto Mono"/>
                <a:ea typeface="Roboto Mono"/>
                <a:cs typeface="Roboto Mono"/>
                <a:sym typeface="Roboto Mono"/>
              </a:rPr>
              <a:t> </a:t>
            </a:r>
            <a:r>
              <a:rPr lang="en-US" dirty="0">
                <a:latin typeface="Roboto Mono"/>
                <a:ea typeface="Roboto Mono"/>
                <a:cs typeface="Roboto Mono"/>
                <a:sym typeface="Roboto Mono"/>
              </a:rPr>
              <a:t>The example doesn't address the scalability of the system. Real compliance monitoring systems need to handle large volumes of log entries efficiently.</a:t>
            </a:r>
          </a:p>
          <a:p>
            <a:pPr marL="171450" lvl="0" indent="-171450">
              <a:buClr>
                <a:schemeClr val="dk1"/>
              </a:buClr>
              <a:buSzPts val="1100"/>
              <a:buFont typeface="Arial" panose="020B0604020202020204" pitchFamily="34" charset="0"/>
              <a:buChar char="•"/>
            </a:pPr>
            <a:endParaRPr lang="en-US" b="0" i="0" u="none" strike="noStrike" cap="none" dirty="0">
              <a:solidFill>
                <a:srgbClr val="000000"/>
              </a:solidFill>
              <a:latin typeface="Roboto Mono"/>
              <a:ea typeface="Roboto Mono"/>
              <a:cs typeface="Roboto Mono"/>
              <a:sym typeface="Roboto Mono"/>
            </a:endParaRPr>
          </a:p>
          <a:p>
            <a:pPr marL="171450" lvl="0" indent="-171450">
              <a:buClr>
                <a:schemeClr val="dk1"/>
              </a:buClr>
              <a:buSzPts val="1100"/>
              <a:buFont typeface="Arial" panose="020B0604020202020204" pitchFamily="34" charset="0"/>
              <a:buChar char="•"/>
            </a:pPr>
            <a:r>
              <a:rPr lang="en-US" sz="1800" b="1" dirty="0">
                <a:latin typeface="Roboto Mono"/>
                <a:ea typeface="Roboto Mono"/>
                <a:cs typeface="Roboto Mono"/>
                <a:sym typeface="Roboto Mono"/>
              </a:rPr>
              <a:t>Real-time Deployment: </a:t>
            </a:r>
          </a:p>
          <a:p>
            <a:pPr lvl="0">
              <a:buClr>
                <a:schemeClr val="dk1"/>
              </a:buClr>
              <a:buSzPts val="1100"/>
            </a:pPr>
            <a:r>
              <a:rPr lang="en-US" sz="1800" b="1" dirty="0">
                <a:latin typeface="Roboto Mono"/>
                <a:ea typeface="Roboto Mono"/>
                <a:cs typeface="Roboto Mono"/>
                <a:sym typeface="Roboto Mono"/>
              </a:rPr>
              <a:t> </a:t>
            </a:r>
            <a:r>
              <a:rPr lang="en-US" dirty="0">
                <a:latin typeface="Roboto Mono"/>
                <a:ea typeface="Roboto Mono"/>
                <a:cs typeface="Roboto Mono"/>
                <a:sym typeface="Roboto Mono"/>
              </a:rPr>
              <a:t>The example doesn't cover deployment considerations. In a real system, you need to ensure that the model can handle real-time log entries efficiently and accurately.</a:t>
            </a:r>
          </a:p>
          <a:p>
            <a:pPr lvl="0">
              <a:buClr>
                <a:schemeClr val="dk1"/>
              </a:buClr>
              <a:buSzPts val="1100"/>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09" name="Google Shape;109;p22"/>
          <p:cNvSpPr txBox="1"/>
          <p:nvPr/>
        </p:nvSpPr>
        <p:spPr>
          <a:xfrm>
            <a:off x="135875" y="1698948"/>
            <a:ext cx="8547000" cy="3269100"/>
          </a:xfrm>
          <a:prstGeom prst="rect">
            <a:avLst/>
          </a:prstGeom>
          <a:noFill/>
          <a:ln>
            <a:noFill/>
          </a:ln>
        </p:spPr>
        <p:txBody>
          <a:bodyPr spcFirstLastPara="1" wrap="square" lIns="91425" tIns="91425" rIns="91425" bIns="91425" anchor="ctr" anchorCtr="0">
            <a:noAutofit/>
          </a:bodyPr>
          <a:lstStyle/>
          <a:p>
            <a:pPr lvl="0">
              <a:buSzPts val="1200"/>
            </a:pPr>
            <a:r>
              <a:rPr lang="en-US" b="1" dirty="0">
                <a:latin typeface="Roboto Mono"/>
                <a:ea typeface="Roboto Mono"/>
                <a:cs typeface="Roboto Mono"/>
                <a:sym typeface="Roboto Mono"/>
              </a:rPr>
              <a:t>Enhanced Model Architecture:</a:t>
            </a:r>
          </a:p>
          <a:p>
            <a:pPr lvl="0">
              <a:buSzPts val="1200"/>
            </a:pPr>
            <a:r>
              <a:rPr lang="en-US" sz="1200" dirty="0">
                <a:latin typeface="Roboto Mono"/>
                <a:ea typeface="Roboto Mono"/>
                <a:cs typeface="Roboto Mono"/>
                <a:sym typeface="Roboto Mono"/>
              </a:rPr>
              <a:t>We're exploring more advanced BERT-based architectures and fine-tuning strategies. These advancements could lead to even higher accuracy and efficiency in detecting compliance breaches.</a:t>
            </a:r>
          </a:p>
          <a:p>
            <a:pPr lvl="0">
              <a:buSzPts val="1200"/>
            </a:pPr>
            <a:endParaRPr lang="en-US" sz="1200" dirty="0">
              <a:latin typeface="Roboto Mono"/>
              <a:ea typeface="Roboto Mono"/>
              <a:cs typeface="Roboto Mono"/>
              <a:sym typeface="Roboto Mono"/>
            </a:endParaRPr>
          </a:p>
          <a:p>
            <a:pPr lvl="0">
              <a:buSzPts val="1200"/>
            </a:pPr>
            <a:r>
              <a:rPr lang="en-US" b="1" dirty="0">
                <a:latin typeface="Roboto Mono"/>
                <a:ea typeface="Roboto Mono"/>
                <a:cs typeface="Roboto Mono"/>
                <a:sym typeface="Roboto Mono"/>
              </a:rPr>
              <a:t>Real Data Integration:</a:t>
            </a:r>
          </a:p>
          <a:p>
            <a:pPr lvl="0">
              <a:buSzPts val="1200"/>
            </a:pPr>
            <a:r>
              <a:rPr lang="en-US" sz="1200" dirty="0">
                <a:latin typeface="Roboto Mono"/>
                <a:ea typeface="Roboto Mono"/>
                <a:cs typeface="Roboto Mono"/>
                <a:sym typeface="Roboto Mono"/>
              </a:rPr>
              <a:t>Our immediate focus is to integrate real log data from Flipkart into the system. This will allow us to test the solution with actual compliance scenarios and refine the model's performance.</a:t>
            </a:r>
          </a:p>
          <a:p>
            <a:pPr lvl="0">
              <a:buSzPts val="1200"/>
            </a:pPr>
            <a:endParaRPr lang="en-US" sz="1200" dirty="0">
              <a:latin typeface="Roboto Mono"/>
              <a:ea typeface="Roboto Mono"/>
              <a:cs typeface="Roboto Mono"/>
              <a:sym typeface="Roboto Mono"/>
            </a:endParaRPr>
          </a:p>
          <a:p>
            <a:pPr lvl="0">
              <a:buSzPts val="1200"/>
            </a:pPr>
            <a:r>
              <a:rPr lang="en-US" b="1" dirty="0">
                <a:latin typeface="Roboto Mono"/>
                <a:ea typeface="Roboto Mono"/>
                <a:cs typeface="Roboto Mono"/>
                <a:sym typeface="Roboto Mono"/>
              </a:rPr>
              <a:t>Data Preprocessing Techniques:</a:t>
            </a:r>
          </a:p>
          <a:p>
            <a:pPr lvl="0">
              <a:buSzPts val="1200"/>
            </a:pPr>
            <a:r>
              <a:rPr lang="en-US" sz="1200" dirty="0">
                <a:latin typeface="Roboto Mono"/>
                <a:ea typeface="Roboto Mono"/>
                <a:cs typeface="Roboto Mono"/>
                <a:sym typeface="Roboto Mono"/>
              </a:rPr>
              <a:t>Advanced data preprocessing techniques will be implemented to handle diverse log formats and ensure that the system can effectively process different types of log entries.</a:t>
            </a:r>
          </a:p>
          <a:p>
            <a:pPr lvl="0">
              <a:buSzPts val="1200"/>
            </a:pPr>
            <a:endParaRPr lang="en-US" sz="1200" dirty="0">
              <a:latin typeface="Roboto Mono"/>
              <a:ea typeface="Roboto Mono"/>
              <a:cs typeface="Roboto Mono"/>
              <a:sym typeface="Roboto Mono"/>
            </a:endParaRPr>
          </a:p>
          <a:p>
            <a:pPr lvl="0">
              <a:buSzPts val="1200"/>
            </a:pPr>
            <a:r>
              <a:rPr lang="en-US" b="1" dirty="0">
                <a:latin typeface="Roboto Mono"/>
                <a:ea typeface="Roboto Mono"/>
                <a:cs typeface="Roboto Mono"/>
                <a:sym typeface="Roboto Mono"/>
              </a:rPr>
              <a:t>Model Evaluation and Tuning:</a:t>
            </a:r>
          </a:p>
          <a:p>
            <a:pPr lvl="0">
              <a:buSzPts val="1200"/>
            </a:pPr>
            <a:r>
              <a:rPr lang="en-US" sz="1200" dirty="0">
                <a:latin typeface="Roboto Mono"/>
                <a:ea typeface="Roboto Mono"/>
                <a:cs typeface="Roboto Mono"/>
                <a:sym typeface="Roboto Mono"/>
              </a:rPr>
              <a:t>Plan to conduct extensive model evaluation, comparing different metrics and experimenting with </a:t>
            </a:r>
            <a:r>
              <a:rPr lang="en-US" sz="1200" dirty="0" err="1">
                <a:latin typeface="Roboto Mono"/>
                <a:ea typeface="Roboto Mono"/>
                <a:cs typeface="Roboto Mono"/>
                <a:sym typeface="Roboto Mono"/>
              </a:rPr>
              <a:t>hyperparameters</a:t>
            </a:r>
            <a:r>
              <a:rPr lang="en-US" sz="1200" dirty="0">
                <a:latin typeface="Roboto Mono"/>
                <a:ea typeface="Roboto Mono"/>
                <a:cs typeface="Roboto Mono"/>
                <a:sym typeface="Roboto Mono"/>
              </a:rPr>
              <a:t> to achieve the best possible results.</a:t>
            </a:r>
          </a:p>
          <a:p>
            <a:pPr lvl="0">
              <a:buSzPts val="1200"/>
            </a:pPr>
            <a:endParaRPr lang="en-US" sz="1200" dirty="0">
              <a:latin typeface="Roboto Mono"/>
              <a:ea typeface="Roboto Mono"/>
              <a:cs typeface="Roboto Mono"/>
              <a:sym typeface="Roboto Mono"/>
            </a:endParaRPr>
          </a:p>
          <a:p>
            <a:pPr lvl="0">
              <a:buSzPts val="1200"/>
            </a:pPr>
            <a:r>
              <a:rPr lang="en-US" b="1" dirty="0">
                <a:latin typeface="Roboto Mono"/>
                <a:ea typeface="Roboto Mono"/>
                <a:cs typeface="Roboto Mono"/>
                <a:sym typeface="Roboto Mono"/>
              </a:rPr>
              <a:t>Scalability and Real-time Deployment:</a:t>
            </a:r>
          </a:p>
          <a:p>
            <a:pPr lvl="0">
              <a:buSzPts val="1200"/>
            </a:pPr>
            <a:r>
              <a:rPr lang="en-US" sz="1200" dirty="0">
                <a:latin typeface="Roboto Mono"/>
                <a:ea typeface="Roboto Mono"/>
                <a:cs typeface="Roboto Mono"/>
                <a:sym typeface="Roboto Mono"/>
              </a:rPr>
              <a:t>As we move forward, ensuring scalability is a priority. The system needs to handle a growing number of log entries efficiently while maintaining real-time responsiveness.</a:t>
            </a: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926</Words>
  <Application>Microsoft Office PowerPoint</Application>
  <PresentationFormat>On-screen Show (16:9)</PresentationFormat>
  <Paragraphs>134</Paragraphs>
  <Slides>10</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8" baseType="lpstr">
      <vt:lpstr>Times New Roman</vt:lpstr>
      <vt:lpstr>Roboto Mono</vt:lpstr>
      <vt:lpstr>Roboto</vt:lpstr>
      <vt:lpstr>Arial</vt:lpstr>
      <vt:lpstr>Wingdings</vt:lpstr>
      <vt:lpstr>Simple Light</vt:lpstr>
      <vt:lpstr>Packager Shell Object</vt:lpstr>
      <vt:lpstr>Package</vt:lpstr>
      <vt:lpstr>Problem Statement Title: Compliance Monitoring and Enforcement through Log Analysis using Large Language Models Team Name: 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 Me</dc:title>
  <dc:creator>Siddhi Jalan</dc:creator>
  <cp:lastModifiedBy>Rahul Jalan</cp:lastModifiedBy>
  <cp:revision>22</cp:revision>
  <dcterms:modified xsi:type="dcterms:W3CDTF">2023-08-20T13:59:01Z</dcterms:modified>
</cp:coreProperties>
</file>