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Tomorrow" pitchFamily="2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D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10"/>
  </p:normalViewPr>
  <p:slideViewPr>
    <p:cSldViewPr snapToGrid="0" snapToObjects="1">
      <p:cViewPr varScale="1">
        <p:scale>
          <a:sx n="101" d="100"/>
          <a:sy n="101" d="100"/>
        </p:scale>
        <p:origin x="23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1358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696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698706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148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845" y="2370653"/>
            <a:ext cx="4918591" cy="348817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4861" y="624483"/>
            <a:ext cx="7554278" cy="48970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Hostel Mess Management System</a:t>
            </a:r>
            <a:endParaRPr lang="en-US" sz="6150" dirty="0"/>
          </a:p>
        </p:txBody>
      </p:sp>
      <p:sp>
        <p:nvSpPr>
          <p:cNvPr id="5" name="Text 1"/>
          <p:cNvSpPr/>
          <p:nvPr/>
        </p:nvSpPr>
        <p:spPr>
          <a:xfrm>
            <a:off x="794861" y="5862161"/>
            <a:ext cx="7554278" cy="10901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8" name="Text 3"/>
          <p:cNvSpPr/>
          <p:nvPr/>
        </p:nvSpPr>
        <p:spPr>
          <a:xfrm>
            <a:off x="1271707" y="7207806"/>
            <a:ext cx="2237303" cy="3973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CFF0D2-992C-D081-3364-263C1CB2FEEC}"/>
              </a:ext>
            </a:extLst>
          </p:cNvPr>
          <p:cNvSpPr txBox="1"/>
          <p:nvPr/>
        </p:nvSpPr>
        <p:spPr>
          <a:xfrm>
            <a:off x="1003300" y="4114800"/>
            <a:ext cx="353173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400" b="1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Name: Siddhi Nyati</a:t>
            </a:r>
            <a:br>
              <a:rPr lang="en-US" sz="2400" b="1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</a:br>
            <a:r>
              <a:rPr lang="en-US" sz="2400" b="1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Roll no: 2022btech101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610" y="2556629"/>
            <a:ext cx="4869061" cy="311622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64037" y="1627346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Conclusion</a:t>
            </a:r>
            <a:endParaRPr lang="en-US" sz="4850" dirty="0"/>
          </a:p>
        </p:txBody>
      </p:sp>
      <p:sp>
        <p:nvSpPr>
          <p:cNvPr id="5" name="Text 1"/>
          <p:cNvSpPr/>
          <p:nvPr/>
        </p:nvSpPr>
        <p:spPr>
          <a:xfrm>
            <a:off x="864037" y="2769156"/>
            <a:ext cx="7415927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Six Thinking Hats model provides a comprehensive framework for analyzing the current hostel mess management system and proposing a new system that addresses key challenges and opportunities.</a:t>
            </a:r>
            <a:endParaRPr lang="en-US" sz="1900" dirty="0"/>
          </a:p>
        </p:txBody>
      </p:sp>
      <p:sp>
        <p:nvSpPr>
          <p:cNvPr id="6" name="Text 2"/>
          <p:cNvSpPr/>
          <p:nvPr/>
        </p:nvSpPr>
        <p:spPr>
          <a:xfrm>
            <a:off x="864037" y="4627007"/>
            <a:ext cx="7415927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By considering facts, emotions, risks, benefits, creative solutions, and decision-making processes, this analysis offers a well-rounded perspective on how to improve the mess system, reduce food wastage, and enhance the student experience.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2946" y="561975"/>
            <a:ext cx="5092898" cy="6366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4000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White Hat: Facts</a:t>
            </a:r>
            <a:endParaRPr lang="en-US" sz="4000" dirty="0"/>
          </a:p>
        </p:txBody>
      </p:sp>
      <p:sp>
        <p:nvSpPr>
          <p:cNvPr id="3" name="Text 1"/>
          <p:cNvSpPr/>
          <p:nvPr/>
        </p:nvSpPr>
        <p:spPr>
          <a:xfrm>
            <a:off x="712946" y="1707832"/>
            <a:ext cx="2546390" cy="3182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Current System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712946" y="2229803"/>
            <a:ext cx="4069675" cy="16293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Students are provided with a weekly menu but do not have the flexibility to opt in or out of specific meals. Everyone is charged equally regardless of meal consumption.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712946" y="4042410"/>
            <a:ext cx="4069675" cy="1303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Feedback is manually recorded in notebooks, which may get lost or become worn out, leading to inefficient handling of complaints and suggestions.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712946" y="5529143"/>
            <a:ext cx="4069675" cy="19552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mess team prepares meals based on a generalized estimate, leading to potential over-preparation and food wastage, as there is no real-time tracking of how many students will actually eat each meal.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5287208" y="1707832"/>
            <a:ext cx="2546390" cy="3182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Proposed System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5287208" y="2229803"/>
            <a:ext cx="4069675" cy="9776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Students will have the option to subscribe to specific meals, allowing them to only pay for the meals they plan to consume.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5287208" y="3390662"/>
            <a:ext cx="4069675" cy="9776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Instead of using physical notebooks, students can provide feedback by scanning a QR code.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5287208" y="4551521"/>
            <a:ext cx="4069675" cy="16293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 scanner system will allow students to scan their IDs when consuming a meal, automatically registering the number of meals eaten in a month and cross-checking with the meal subscription.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9861471" y="1707832"/>
            <a:ext cx="2546390" cy="3182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Additional Features</a:t>
            </a:r>
            <a:endParaRPr lang="en-US" sz="2000" dirty="0"/>
          </a:p>
        </p:txBody>
      </p:sp>
      <p:sp>
        <p:nvSpPr>
          <p:cNvPr id="12" name="Text 10"/>
          <p:cNvSpPr/>
          <p:nvPr/>
        </p:nvSpPr>
        <p:spPr>
          <a:xfrm>
            <a:off x="9861471" y="2229803"/>
            <a:ext cx="4069675" cy="9776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Students can submit specific dietary requests, such as for religious fasts, allergies, or specific meal preferences.</a:t>
            </a:r>
            <a:endParaRPr lang="en-US" sz="1600" dirty="0"/>
          </a:p>
        </p:txBody>
      </p:sp>
      <p:sp>
        <p:nvSpPr>
          <p:cNvPr id="13" name="Text 11"/>
          <p:cNvSpPr/>
          <p:nvPr/>
        </p:nvSpPr>
        <p:spPr>
          <a:xfrm>
            <a:off x="9861471" y="3390662"/>
            <a:ext cx="4069675" cy="1303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Wastage will be tracked by weighing leftover food, and wastage data will be displayed to encourage mindful consumption.</a:t>
            </a:r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69F3C3-A945-CF3D-3F91-EC2050026CFB}"/>
              </a:ext>
            </a:extLst>
          </p:cNvPr>
          <p:cNvSpPr/>
          <p:nvPr/>
        </p:nvSpPr>
        <p:spPr>
          <a:xfrm>
            <a:off x="12750800" y="7484387"/>
            <a:ext cx="1778000" cy="656313"/>
          </a:xfrm>
          <a:prstGeom prst="rect">
            <a:avLst/>
          </a:prstGeom>
          <a:solidFill>
            <a:srgbClr val="1D1D1A"/>
          </a:solidFill>
          <a:ln>
            <a:solidFill>
              <a:srgbClr val="1D1D1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6889" y="2714030"/>
            <a:ext cx="4980503" cy="280154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8065" y="557332"/>
            <a:ext cx="5058251" cy="6322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3950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Red Hat: Emotions</a:t>
            </a:r>
            <a:endParaRPr lang="en-US" sz="3950" dirty="0"/>
          </a:p>
        </p:txBody>
      </p:sp>
      <p:sp>
        <p:nvSpPr>
          <p:cNvPr id="4" name="Shape 1"/>
          <p:cNvSpPr/>
          <p:nvPr/>
        </p:nvSpPr>
        <p:spPr>
          <a:xfrm>
            <a:off x="708065" y="1720572"/>
            <a:ext cx="455176" cy="455176"/>
          </a:xfrm>
          <a:prstGeom prst="roundRect">
            <a:avLst>
              <a:gd name="adj" fmla="val 6668"/>
            </a:avLst>
          </a:prstGeom>
          <a:solidFill>
            <a:srgbClr val="3C3C3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866537" y="1796415"/>
            <a:ext cx="138113" cy="3034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1</a:t>
            </a:r>
            <a:endParaRPr lang="en-US" sz="2350" dirty="0"/>
          </a:p>
        </p:txBody>
      </p:sp>
      <p:sp>
        <p:nvSpPr>
          <p:cNvPr id="6" name="Text 3"/>
          <p:cNvSpPr/>
          <p:nvPr/>
        </p:nvSpPr>
        <p:spPr>
          <a:xfrm>
            <a:off x="1365528" y="1720572"/>
            <a:ext cx="3010733" cy="3161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Relief and Convenience</a:t>
            </a:r>
            <a:endParaRPr lang="en-US" sz="1950" dirty="0"/>
          </a:p>
        </p:txBody>
      </p:sp>
      <p:sp>
        <p:nvSpPr>
          <p:cNvPr id="7" name="Text 4"/>
          <p:cNvSpPr/>
          <p:nvPr/>
        </p:nvSpPr>
        <p:spPr>
          <a:xfrm>
            <a:off x="1365528" y="2158008"/>
            <a:ext cx="7070407" cy="6472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Students may feel a sense of relief knowing they only have to pay for meals they actually consume.</a:t>
            </a:r>
            <a:endParaRPr lang="en-US" sz="1550" dirty="0"/>
          </a:p>
        </p:txBody>
      </p:sp>
      <p:sp>
        <p:nvSpPr>
          <p:cNvPr id="8" name="Shape 5"/>
          <p:cNvSpPr/>
          <p:nvPr/>
        </p:nvSpPr>
        <p:spPr>
          <a:xfrm>
            <a:off x="708065" y="3235047"/>
            <a:ext cx="455176" cy="455176"/>
          </a:xfrm>
          <a:prstGeom prst="roundRect">
            <a:avLst>
              <a:gd name="adj" fmla="val 6668"/>
            </a:avLst>
          </a:prstGeom>
          <a:solidFill>
            <a:srgbClr val="3C3C3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833676" y="3310890"/>
            <a:ext cx="203954" cy="3034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2</a:t>
            </a:r>
            <a:endParaRPr lang="en-US" sz="2350" dirty="0"/>
          </a:p>
        </p:txBody>
      </p:sp>
      <p:sp>
        <p:nvSpPr>
          <p:cNvPr id="10" name="Text 7"/>
          <p:cNvSpPr/>
          <p:nvPr/>
        </p:nvSpPr>
        <p:spPr>
          <a:xfrm>
            <a:off x="1365528" y="3235047"/>
            <a:ext cx="2529126" cy="3161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Empowerment</a:t>
            </a:r>
            <a:endParaRPr lang="en-US" sz="1950" dirty="0"/>
          </a:p>
        </p:txBody>
      </p:sp>
      <p:sp>
        <p:nvSpPr>
          <p:cNvPr id="11" name="Text 8"/>
          <p:cNvSpPr/>
          <p:nvPr/>
        </p:nvSpPr>
        <p:spPr>
          <a:xfrm>
            <a:off x="1365528" y="3672483"/>
            <a:ext cx="7070407" cy="9708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Giving students more control over their meal choices and the ability to provide feedback digitally empowers them to influence their dining experience.</a:t>
            </a:r>
            <a:endParaRPr lang="en-US" sz="1550" dirty="0"/>
          </a:p>
        </p:txBody>
      </p:sp>
      <p:sp>
        <p:nvSpPr>
          <p:cNvPr id="12" name="Shape 9"/>
          <p:cNvSpPr/>
          <p:nvPr/>
        </p:nvSpPr>
        <p:spPr>
          <a:xfrm>
            <a:off x="708065" y="5073134"/>
            <a:ext cx="455176" cy="455176"/>
          </a:xfrm>
          <a:prstGeom prst="roundRect">
            <a:avLst>
              <a:gd name="adj" fmla="val 6668"/>
            </a:avLst>
          </a:prstGeom>
          <a:solidFill>
            <a:srgbClr val="3C3C3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834271" y="5148977"/>
            <a:ext cx="202763" cy="3034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3</a:t>
            </a:r>
            <a:endParaRPr lang="en-US" sz="2350" dirty="0"/>
          </a:p>
        </p:txBody>
      </p:sp>
      <p:sp>
        <p:nvSpPr>
          <p:cNvPr id="14" name="Text 11"/>
          <p:cNvSpPr/>
          <p:nvPr/>
        </p:nvSpPr>
        <p:spPr>
          <a:xfrm>
            <a:off x="1365528" y="5073134"/>
            <a:ext cx="4958953" cy="3161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Optimism about Food Waste Reduction</a:t>
            </a:r>
            <a:endParaRPr lang="en-US" sz="1950" dirty="0"/>
          </a:p>
        </p:txBody>
      </p:sp>
      <p:sp>
        <p:nvSpPr>
          <p:cNvPr id="15" name="Text 12"/>
          <p:cNvSpPr/>
          <p:nvPr/>
        </p:nvSpPr>
        <p:spPr>
          <a:xfrm>
            <a:off x="1365528" y="5510570"/>
            <a:ext cx="7070407" cy="6472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Students who are concerned about environmental sustainability will likely feel encouraged by the food wastage tracking system.</a:t>
            </a:r>
            <a:endParaRPr lang="en-US" sz="1550" dirty="0"/>
          </a:p>
        </p:txBody>
      </p:sp>
      <p:sp>
        <p:nvSpPr>
          <p:cNvPr id="16" name="Shape 13"/>
          <p:cNvSpPr/>
          <p:nvPr/>
        </p:nvSpPr>
        <p:spPr>
          <a:xfrm>
            <a:off x="708065" y="6587609"/>
            <a:ext cx="455176" cy="455176"/>
          </a:xfrm>
          <a:prstGeom prst="roundRect">
            <a:avLst>
              <a:gd name="adj" fmla="val 6668"/>
            </a:avLst>
          </a:prstGeom>
          <a:solidFill>
            <a:srgbClr val="3C3C3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Text 14"/>
          <p:cNvSpPr/>
          <p:nvPr/>
        </p:nvSpPr>
        <p:spPr>
          <a:xfrm>
            <a:off x="833676" y="6663452"/>
            <a:ext cx="203954" cy="3034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4</a:t>
            </a:r>
            <a:endParaRPr lang="en-US" sz="2350" dirty="0"/>
          </a:p>
        </p:txBody>
      </p:sp>
      <p:sp>
        <p:nvSpPr>
          <p:cNvPr id="18" name="Text 15"/>
          <p:cNvSpPr/>
          <p:nvPr/>
        </p:nvSpPr>
        <p:spPr>
          <a:xfrm>
            <a:off x="1365528" y="6587609"/>
            <a:ext cx="3170277" cy="3161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Comfort in Transparency</a:t>
            </a:r>
            <a:endParaRPr lang="en-US" sz="1950" dirty="0"/>
          </a:p>
        </p:txBody>
      </p:sp>
      <p:sp>
        <p:nvSpPr>
          <p:cNvPr id="19" name="Text 16"/>
          <p:cNvSpPr/>
          <p:nvPr/>
        </p:nvSpPr>
        <p:spPr>
          <a:xfrm>
            <a:off x="1365528" y="7025045"/>
            <a:ext cx="7070407" cy="6472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Knowing exactly what they are paying for and seeing how meal consumption is tracked will provide a sense of transparency.</a:t>
            </a:r>
            <a:endParaRPr lang="en-US" sz="15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D32812-8796-7618-E5EB-B1C36C00FA91}"/>
              </a:ext>
            </a:extLst>
          </p:cNvPr>
          <p:cNvSpPr/>
          <p:nvPr/>
        </p:nvSpPr>
        <p:spPr>
          <a:xfrm>
            <a:off x="12750800" y="7484387"/>
            <a:ext cx="1778000" cy="656313"/>
          </a:xfrm>
          <a:prstGeom prst="rect">
            <a:avLst/>
          </a:prstGeom>
          <a:solidFill>
            <a:srgbClr val="1D1D1A"/>
          </a:solidFill>
          <a:ln>
            <a:solidFill>
              <a:srgbClr val="1D1D1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385298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8676" y="238482"/>
            <a:ext cx="3432929" cy="190833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67822" y="2910007"/>
            <a:ext cx="7724061" cy="5962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650"/>
              </a:lnSpc>
              <a:buNone/>
            </a:pPr>
            <a:r>
              <a:rPr lang="en-US" sz="3750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Black Hat: Risks and Drawbacks</a:t>
            </a:r>
            <a:endParaRPr lang="en-US" sz="3750" dirty="0"/>
          </a:p>
        </p:txBody>
      </p:sp>
      <p:sp>
        <p:nvSpPr>
          <p:cNvPr id="5" name="Shape 1"/>
          <p:cNvSpPr/>
          <p:nvPr/>
        </p:nvSpPr>
        <p:spPr>
          <a:xfrm>
            <a:off x="667822" y="3792498"/>
            <a:ext cx="6552009" cy="1709738"/>
          </a:xfrm>
          <a:prstGeom prst="roundRect">
            <a:avLst>
              <a:gd name="adj" fmla="val 1674"/>
            </a:avLst>
          </a:prstGeom>
          <a:solidFill>
            <a:srgbClr val="3C3C3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2"/>
          <p:cNvSpPr/>
          <p:nvPr/>
        </p:nvSpPr>
        <p:spPr>
          <a:xfrm>
            <a:off x="858560" y="3983236"/>
            <a:ext cx="5276017" cy="2980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8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Technological Reliance and System Failures</a:t>
            </a:r>
            <a:endParaRPr lang="en-US" sz="1850" dirty="0"/>
          </a:p>
        </p:txBody>
      </p:sp>
      <p:sp>
        <p:nvSpPr>
          <p:cNvPr id="7" name="Text 3"/>
          <p:cNvSpPr/>
          <p:nvPr/>
        </p:nvSpPr>
        <p:spPr>
          <a:xfrm>
            <a:off x="858560" y="4395668"/>
            <a:ext cx="6170533" cy="9158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system relies heavily on technology—QR codes for feedback, a mobile app for meal subscriptions and requests, and a scanner for tracking meal consumption.</a:t>
            </a:r>
            <a:endParaRPr lang="en-US" sz="1500" dirty="0"/>
          </a:p>
        </p:txBody>
      </p:sp>
      <p:sp>
        <p:nvSpPr>
          <p:cNvPr id="8" name="Shape 4"/>
          <p:cNvSpPr/>
          <p:nvPr/>
        </p:nvSpPr>
        <p:spPr>
          <a:xfrm>
            <a:off x="7410569" y="3792498"/>
            <a:ext cx="6552009" cy="1709738"/>
          </a:xfrm>
          <a:prstGeom prst="roundRect">
            <a:avLst>
              <a:gd name="adj" fmla="val 1674"/>
            </a:avLst>
          </a:prstGeom>
          <a:solidFill>
            <a:srgbClr val="3C3C3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5"/>
          <p:cNvSpPr/>
          <p:nvPr/>
        </p:nvSpPr>
        <p:spPr>
          <a:xfrm>
            <a:off x="7601307" y="3983236"/>
            <a:ext cx="4366974" cy="2980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8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Student Compliance and Adaptation</a:t>
            </a:r>
            <a:endParaRPr lang="en-US" sz="1850" dirty="0"/>
          </a:p>
        </p:txBody>
      </p:sp>
      <p:sp>
        <p:nvSpPr>
          <p:cNvPr id="10" name="Text 6"/>
          <p:cNvSpPr/>
          <p:nvPr/>
        </p:nvSpPr>
        <p:spPr>
          <a:xfrm>
            <a:off x="7601307" y="4395668"/>
            <a:ext cx="6170533" cy="9158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Not all students may comply with the system’s requirements, such as subscribing to meals on time, scanning their IDs at every meal, or using the feedback portal effectively.</a:t>
            </a:r>
            <a:endParaRPr lang="en-US" sz="1500" dirty="0"/>
          </a:p>
        </p:txBody>
      </p:sp>
      <p:sp>
        <p:nvSpPr>
          <p:cNvPr id="11" name="Shape 7"/>
          <p:cNvSpPr/>
          <p:nvPr/>
        </p:nvSpPr>
        <p:spPr>
          <a:xfrm>
            <a:off x="667822" y="5692973"/>
            <a:ext cx="6552009" cy="2015014"/>
          </a:xfrm>
          <a:prstGeom prst="roundRect">
            <a:avLst>
              <a:gd name="adj" fmla="val 1421"/>
            </a:avLst>
          </a:prstGeom>
          <a:solidFill>
            <a:srgbClr val="3C3C3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8"/>
          <p:cNvSpPr/>
          <p:nvPr/>
        </p:nvSpPr>
        <p:spPr>
          <a:xfrm>
            <a:off x="858560" y="5883712"/>
            <a:ext cx="3945255" cy="2980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8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Complexity and User Experience</a:t>
            </a:r>
            <a:endParaRPr lang="en-US" sz="1850" dirty="0"/>
          </a:p>
        </p:txBody>
      </p:sp>
      <p:sp>
        <p:nvSpPr>
          <p:cNvPr id="13" name="Text 9"/>
          <p:cNvSpPr/>
          <p:nvPr/>
        </p:nvSpPr>
        <p:spPr>
          <a:xfrm>
            <a:off x="858560" y="6296144"/>
            <a:ext cx="6170533" cy="9158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system introduces a lot of complexity—meal subscriptions, dietary requests, feedback, nutritional tracking, and AI-driven predictions.</a:t>
            </a:r>
            <a:endParaRPr lang="en-US" sz="1500" dirty="0"/>
          </a:p>
        </p:txBody>
      </p:sp>
      <p:sp>
        <p:nvSpPr>
          <p:cNvPr id="14" name="Shape 10"/>
          <p:cNvSpPr/>
          <p:nvPr/>
        </p:nvSpPr>
        <p:spPr>
          <a:xfrm>
            <a:off x="7410569" y="5692973"/>
            <a:ext cx="6552009" cy="2015014"/>
          </a:xfrm>
          <a:prstGeom prst="roundRect">
            <a:avLst>
              <a:gd name="adj" fmla="val 1421"/>
            </a:avLst>
          </a:prstGeom>
          <a:solidFill>
            <a:srgbClr val="3C3C3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Text 11"/>
          <p:cNvSpPr/>
          <p:nvPr/>
        </p:nvSpPr>
        <p:spPr>
          <a:xfrm>
            <a:off x="7601307" y="5883712"/>
            <a:ext cx="4477822" cy="2980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8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Administrative and Logistical Burden</a:t>
            </a:r>
            <a:endParaRPr lang="en-US" sz="1850" dirty="0"/>
          </a:p>
        </p:txBody>
      </p:sp>
      <p:sp>
        <p:nvSpPr>
          <p:cNvPr id="16" name="Text 12"/>
          <p:cNvSpPr/>
          <p:nvPr/>
        </p:nvSpPr>
        <p:spPr>
          <a:xfrm>
            <a:off x="7601307" y="6296144"/>
            <a:ext cx="6170533" cy="12211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new system will require more resources from the administration—managing subscriptions, processing refunds, handling special dietary requests, tracking feedback, and ensuring technological support.</a:t>
            </a:r>
            <a:endParaRPr lang="en-US" sz="15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37F830-C64E-1C01-0811-25854BE7280D}"/>
              </a:ext>
            </a:extLst>
          </p:cNvPr>
          <p:cNvSpPr/>
          <p:nvPr/>
        </p:nvSpPr>
        <p:spPr>
          <a:xfrm>
            <a:off x="12776200" y="7822406"/>
            <a:ext cx="1752600" cy="318294"/>
          </a:xfrm>
          <a:prstGeom prst="rect">
            <a:avLst/>
          </a:prstGeom>
          <a:solidFill>
            <a:srgbClr val="1D1D1A"/>
          </a:solidFill>
          <a:ln>
            <a:solidFill>
              <a:srgbClr val="1D1D1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72095" y="339447"/>
            <a:ext cx="5268278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Yellow Hat: Benefits and Positives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749618" y="972026"/>
            <a:ext cx="15240" cy="7387233"/>
          </a:xfrm>
          <a:prstGeom prst="roundRect">
            <a:avLst>
              <a:gd name="adj" fmla="val 121500"/>
            </a:avLst>
          </a:prstGeom>
          <a:solidFill>
            <a:srgbClr val="55555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Shape 2"/>
          <p:cNvSpPr/>
          <p:nvPr/>
        </p:nvSpPr>
        <p:spPr>
          <a:xfrm>
            <a:off x="880824" y="1242060"/>
            <a:ext cx="431959" cy="15240"/>
          </a:xfrm>
          <a:prstGeom prst="roundRect">
            <a:avLst>
              <a:gd name="adj" fmla="val 121500"/>
            </a:avLst>
          </a:prstGeom>
          <a:solidFill>
            <a:srgbClr val="55555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hape 3"/>
          <p:cNvSpPr/>
          <p:nvPr/>
        </p:nvSpPr>
        <p:spPr>
          <a:xfrm>
            <a:off x="618411" y="1110853"/>
            <a:ext cx="277654" cy="277654"/>
          </a:xfrm>
          <a:prstGeom prst="roundRect">
            <a:avLst>
              <a:gd name="adj" fmla="val 6669"/>
            </a:avLst>
          </a:prstGeom>
          <a:solidFill>
            <a:srgbClr val="3C3C3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715089" y="1157049"/>
            <a:ext cx="84296" cy="1851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450"/>
              </a:lnSpc>
              <a:buNone/>
            </a:pPr>
            <a:r>
              <a:rPr lang="en-US" sz="14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1</a:t>
            </a:r>
            <a:endParaRPr lang="en-US" sz="1450" dirty="0"/>
          </a:p>
        </p:txBody>
      </p:sp>
      <p:sp>
        <p:nvSpPr>
          <p:cNvPr id="7" name="Text 5"/>
          <p:cNvSpPr/>
          <p:nvPr/>
        </p:nvSpPr>
        <p:spPr>
          <a:xfrm>
            <a:off x="1436132" y="1095375"/>
            <a:ext cx="397323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2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Efficient Meal Planning and Reduced Food Wastage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1436132" y="1362313"/>
            <a:ext cx="12622173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meal subscription system and pre-meal preference submissions will allow the mess team to prepare food based on actual demand.</a:t>
            </a:r>
            <a:endParaRPr lang="en-US" sz="950" dirty="0"/>
          </a:p>
        </p:txBody>
      </p:sp>
      <p:sp>
        <p:nvSpPr>
          <p:cNvPr id="9" name="Shape 7"/>
          <p:cNvSpPr/>
          <p:nvPr/>
        </p:nvSpPr>
        <p:spPr>
          <a:xfrm>
            <a:off x="880824" y="2076569"/>
            <a:ext cx="431959" cy="15240"/>
          </a:xfrm>
          <a:prstGeom prst="roundRect">
            <a:avLst>
              <a:gd name="adj" fmla="val 121500"/>
            </a:avLst>
          </a:prstGeom>
          <a:solidFill>
            <a:srgbClr val="55555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8"/>
          <p:cNvSpPr/>
          <p:nvPr/>
        </p:nvSpPr>
        <p:spPr>
          <a:xfrm>
            <a:off x="618411" y="1945362"/>
            <a:ext cx="277654" cy="277654"/>
          </a:xfrm>
          <a:prstGeom prst="roundRect">
            <a:avLst>
              <a:gd name="adj" fmla="val 6669"/>
            </a:avLst>
          </a:prstGeom>
          <a:solidFill>
            <a:srgbClr val="3C3C3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9"/>
          <p:cNvSpPr/>
          <p:nvPr/>
        </p:nvSpPr>
        <p:spPr>
          <a:xfrm>
            <a:off x="694968" y="1991558"/>
            <a:ext cx="124420" cy="1851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450"/>
              </a:lnSpc>
              <a:buNone/>
            </a:pPr>
            <a:r>
              <a:rPr lang="en-US" sz="14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2</a:t>
            </a:r>
            <a:endParaRPr lang="en-US" sz="1450" dirty="0"/>
          </a:p>
        </p:txBody>
      </p:sp>
      <p:sp>
        <p:nvSpPr>
          <p:cNvPr id="12" name="Text 10"/>
          <p:cNvSpPr/>
          <p:nvPr/>
        </p:nvSpPr>
        <p:spPr>
          <a:xfrm>
            <a:off x="1436132" y="1929884"/>
            <a:ext cx="3070027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2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Personalized and Flexible Meal Choices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1436132" y="2196822"/>
            <a:ext cx="12622173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By offering meal subscriptions and dietary requests, the system will provide a higher degree of personalization.</a:t>
            </a:r>
            <a:endParaRPr lang="en-US" sz="950" dirty="0"/>
          </a:p>
        </p:txBody>
      </p:sp>
      <p:sp>
        <p:nvSpPr>
          <p:cNvPr id="14" name="Shape 12"/>
          <p:cNvSpPr/>
          <p:nvPr/>
        </p:nvSpPr>
        <p:spPr>
          <a:xfrm>
            <a:off x="880824" y="2911078"/>
            <a:ext cx="431959" cy="15240"/>
          </a:xfrm>
          <a:prstGeom prst="roundRect">
            <a:avLst>
              <a:gd name="adj" fmla="val 121500"/>
            </a:avLst>
          </a:prstGeom>
          <a:solidFill>
            <a:srgbClr val="55555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Shape 13"/>
          <p:cNvSpPr/>
          <p:nvPr/>
        </p:nvSpPr>
        <p:spPr>
          <a:xfrm>
            <a:off x="618411" y="2779871"/>
            <a:ext cx="277654" cy="277654"/>
          </a:xfrm>
          <a:prstGeom prst="roundRect">
            <a:avLst>
              <a:gd name="adj" fmla="val 6669"/>
            </a:avLst>
          </a:prstGeom>
          <a:solidFill>
            <a:srgbClr val="3C3C3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Text 14"/>
          <p:cNvSpPr/>
          <p:nvPr/>
        </p:nvSpPr>
        <p:spPr>
          <a:xfrm>
            <a:off x="695325" y="2826068"/>
            <a:ext cx="123706" cy="1851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450"/>
              </a:lnSpc>
              <a:buNone/>
            </a:pPr>
            <a:r>
              <a:rPr lang="en-US" sz="14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3</a:t>
            </a:r>
            <a:endParaRPr lang="en-US" sz="1450" dirty="0"/>
          </a:p>
        </p:txBody>
      </p:sp>
      <p:sp>
        <p:nvSpPr>
          <p:cNvPr id="17" name="Text 15"/>
          <p:cNvSpPr/>
          <p:nvPr/>
        </p:nvSpPr>
        <p:spPr>
          <a:xfrm>
            <a:off x="1436132" y="2764393"/>
            <a:ext cx="277427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2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Transparent and Fair Billing System</a:t>
            </a:r>
            <a:endParaRPr lang="en-US" sz="1200" dirty="0"/>
          </a:p>
        </p:txBody>
      </p:sp>
      <p:sp>
        <p:nvSpPr>
          <p:cNvPr id="18" name="Text 16"/>
          <p:cNvSpPr/>
          <p:nvPr/>
        </p:nvSpPr>
        <p:spPr>
          <a:xfrm>
            <a:off x="1436132" y="3031331"/>
            <a:ext cx="12622173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system introduces a transparent billing process, where students pay only for the meals they consume.</a:t>
            </a:r>
            <a:endParaRPr lang="en-US" sz="950" dirty="0"/>
          </a:p>
        </p:txBody>
      </p:sp>
      <p:sp>
        <p:nvSpPr>
          <p:cNvPr id="19" name="Shape 17"/>
          <p:cNvSpPr/>
          <p:nvPr/>
        </p:nvSpPr>
        <p:spPr>
          <a:xfrm>
            <a:off x="880824" y="3745587"/>
            <a:ext cx="431959" cy="15240"/>
          </a:xfrm>
          <a:prstGeom prst="roundRect">
            <a:avLst>
              <a:gd name="adj" fmla="val 121500"/>
            </a:avLst>
          </a:prstGeom>
          <a:solidFill>
            <a:srgbClr val="55555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0" name="Shape 18"/>
          <p:cNvSpPr/>
          <p:nvPr/>
        </p:nvSpPr>
        <p:spPr>
          <a:xfrm>
            <a:off x="618411" y="3614380"/>
            <a:ext cx="277654" cy="277654"/>
          </a:xfrm>
          <a:prstGeom prst="roundRect">
            <a:avLst>
              <a:gd name="adj" fmla="val 6669"/>
            </a:avLst>
          </a:prstGeom>
          <a:solidFill>
            <a:srgbClr val="3C3C3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1" name="Text 19"/>
          <p:cNvSpPr/>
          <p:nvPr/>
        </p:nvSpPr>
        <p:spPr>
          <a:xfrm>
            <a:off x="694968" y="3660577"/>
            <a:ext cx="124420" cy="1851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450"/>
              </a:lnSpc>
              <a:buNone/>
            </a:pPr>
            <a:r>
              <a:rPr lang="en-US" sz="14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4</a:t>
            </a:r>
            <a:endParaRPr lang="en-US" sz="1450" dirty="0"/>
          </a:p>
        </p:txBody>
      </p:sp>
      <p:sp>
        <p:nvSpPr>
          <p:cNvPr id="22" name="Text 20"/>
          <p:cNvSpPr/>
          <p:nvPr/>
        </p:nvSpPr>
        <p:spPr>
          <a:xfrm>
            <a:off x="1436132" y="3598902"/>
            <a:ext cx="220218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2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Improved Feedback System</a:t>
            </a:r>
            <a:endParaRPr lang="en-US" sz="1200" dirty="0"/>
          </a:p>
        </p:txBody>
      </p:sp>
      <p:sp>
        <p:nvSpPr>
          <p:cNvPr id="23" name="Text 21"/>
          <p:cNvSpPr/>
          <p:nvPr/>
        </p:nvSpPr>
        <p:spPr>
          <a:xfrm>
            <a:off x="1436132" y="3865840"/>
            <a:ext cx="12622173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QR code-based feedback system offers a streamlined, accessible way for students to provide input and complaints.</a:t>
            </a:r>
            <a:endParaRPr lang="en-US" sz="950" dirty="0"/>
          </a:p>
        </p:txBody>
      </p:sp>
      <p:sp>
        <p:nvSpPr>
          <p:cNvPr id="24" name="Shape 22"/>
          <p:cNvSpPr/>
          <p:nvPr/>
        </p:nvSpPr>
        <p:spPr>
          <a:xfrm>
            <a:off x="880824" y="4580096"/>
            <a:ext cx="431959" cy="15240"/>
          </a:xfrm>
          <a:prstGeom prst="roundRect">
            <a:avLst>
              <a:gd name="adj" fmla="val 121500"/>
            </a:avLst>
          </a:prstGeom>
          <a:solidFill>
            <a:srgbClr val="55555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5" name="Shape 23"/>
          <p:cNvSpPr/>
          <p:nvPr/>
        </p:nvSpPr>
        <p:spPr>
          <a:xfrm>
            <a:off x="618411" y="4448889"/>
            <a:ext cx="277654" cy="277654"/>
          </a:xfrm>
          <a:prstGeom prst="roundRect">
            <a:avLst>
              <a:gd name="adj" fmla="val 6669"/>
            </a:avLst>
          </a:prstGeom>
          <a:solidFill>
            <a:srgbClr val="3C3C3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6" name="Text 24"/>
          <p:cNvSpPr/>
          <p:nvPr/>
        </p:nvSpPr>
        <p:spPr>
          <a:xfrm>
            <a:off x="695563" y="4495086"/>
            <a:ext cx="123349" cy="1851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450"/>
              </a:lnSpc>
              <a:buNone/>
            </a:pPr>
            <a:r>
              <a:rPr lang="en-US" sz="14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5</a:t>
            </a:r>
            <a:endParaRPr lang="en-US" sz="1450" dirty="0"/>
          </a:p>
        </p:txBody>
      </p:sp>
      <p:sp>
        <p:nvSpPr>
          <p:cNvPr id="27" name="Text 25"/>
          <p:cNvSpPr/>
          <p:nvPr/>
        </p:nvSpPr>
        <p:spPr>
          <a:xfrm>
            <a:off x="1436132" y="4433411"/>
            <a:ext cx="238875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2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Health and Nutritional Benefits</a:t>
            </a:r>
            <a:endParaRPr lang="en-US" sz="1200" dirty="0"/>
          </a:p>
        </p:txBody>
      </p:sp>
      <p:sp>
        <p:nvSpPr>
          <p:cNvPr id="28" name="Text 26"/>
          <p:cNvSpPr/>
          <p:nvPr/>
        </p:nvSpPr>
        <p:spPr>
          <a:xfrm>
            <a:off x="1436132" y="4700349"/>
            <a:ext cx="12622173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system includes nutritional feedback, helping students make healthier food choices based on their preferences and dietary needs.</a:t>
            </a:r>
            <a:endParaRPr lang="en-US" sz="950" dirty="0"/>
          </a:p>
        </p:txBody>
      </p:sp>
      <p:sp>
        <p:nvSpPr>
          <p:cNvPr id="29" name="Shape 27"/>
          <p:cNvSpPr/>
          <p:nvPr/>
        </p:nvSpPr>
        <p:spPr>
          <a:xfrm>
            <a:off x="880824" y="5414605"/>
            <a:ext cx="431959" cy="15240"/>
          </a:xfrm>
          <a:prstGeom prst="roundRect">
            <a:avLst>
              <a:gd name="adj" fmla="val 121500"/>
            </a:avLst>
          </a:prstGeom>
          <a:solidFill>
            <a:srgbClr val="55555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0" name="Shape 28"/>
          <p:cNvSpPr/>
          <p:nvPr/>
        </p:nvSpPr>
        <p:spPr>
          <a:xfrm>
            <a:off x="618411" y="5283398"/>
            <a:ext cx="277654" cy="277654"/>
          </a:xfrm>
          <a:prstGeom prst="roundRect">
            <a:avLst>
              <a:gd name="adj" fmla="val 6669"/>
            </a:avLst>
          </a:prstGeom>
          <a:solidFill>
            <a:srgbClr val="3C3C3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1" name="Text 29"/>
          <p:cNvSpPr/>
          <p:nvPr/>
        </p:nvSpPr>
        <p:spPr>
          <a:xfrm>
            <a:off x="692825" y="5329595"/>
            <a:ext cx="128707" cy="1851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450"/>
              </a:lnSpc>
              <a:buNone/>
            </a:pPr>
            <a:r>
              <a:rPr lang="en-US" sz="14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6</a:t>
            </a:r>
            <a:endParaRPr lang="en-US" sz="1450" dirty="0"/>
          </a:p>
        </p:txBody>
      </p:sp>
      <p:sp>
        <p:nvSpPr>
          <p:cNvPr id="32" name="Text 30"/>
          <p:cNvSpPr/>
          <p:nvPr/>
        </p:nvSpPr>
        <p:spPr>
          <a:xfrm>
            <a:off x="1436132" y="5267920"/>
            <a:ext cx="425922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2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Streamlined Administration and Operational Efficiency</a:t>
            </a:r>
            <a:endParaRPr lang="en-US" sz="1200" dirty="0"/>
          </a:p>
        </p:txBody>
      </p:sp>
      <p:sp>
        <p:nvSpPr>
          <p:cNvPr id="33" name="Text 31"/>
          <p:cNvSpPr/>
          <p:nvPr/>
        </p:nvSpPr>
        <p:spPr>
          <a:xfrm>
            <a:off x="1436132" y="5534858"/>
            <a:ext cx="12622173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introduction of AI-driven meal prediction will improve the operational efficiency of the mess team.</a:t>
            </a:r>
            <a:endParaRPr lang="en-US" sz="950" dirty="0"/>
          </a:p>
        </p:txBody>
      </p:sp>
      <p:sp>
        <p:nvSpPr>
          <p:cNvPr id="34" name="Shape 32"/>
          <p:cNvSpPr/>
          <p:nvPr/>
        </p:nvSpPr>
        <p:spPr>
          <a:xfrm>
            <a:off x="880824" y="6249114"/>
            <a:ext cx="431959" cy="15240"/>
          </a:xfrm>
          <a:prstGeom prst="roundRect">
            <a:avLst>
              <a:gd name="adj" fmla="val 121500"/>
            </a:avLst>
          </a:prstGeom>
          <a:solidFill>
            <a:srgbClr val="55555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5" name="Shape 33"/>
          <p:cNvSpPr/>
          <p:nvPr/>
        </p:nvSpPr>
        <p:spPr>
          <a:xfrm>
            <a:off x="618411" y="6117908"/>
            <a:ext cx="277654" cy="277654"/>
          </a:xfrm>
          <a:prstGeom prst="roundRect">
            <a:avLst>
              <a:gd name="adj" fmla="val 6669"/>
            </a:avLst>
          </a:prstGeom>
          <a:solidFill>
            <a:srgbClr val="3C3C3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6" name="Text 34"/>
          <p:cNvSpPr/>
          <p:nvPr/>
        </p:nvSpPr>
        <p:spPr>
          <a:xfrm>
            <a:off x="704493" y="6164104"/>
            <a:ext cx="105370" cy="1851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450"/>
              </a:lnSpc>
              <a:buNone/>
            </a:pPr>
            <a:r>
              <a:rPr lang="en-US" sz="14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7</a:t>
            </a:r>
            <a:endParaRPr lang="en-US" sz="1450" dirty="0"/>
          </a:p>
        </p:txBody>
      </p:sp>
      <p:sp>
        <p:nvSpPr>
          <p:cNvPr id="37" name="Text 35"/>
          <p:cNvSpPr/>
          <p:nvPr/>
        </p:nvSpPr>
        <p:spPr>
          <a:xfrm>
            <a:off x="1436132" y="6102429"/>
            <a:ext cx="228242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2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Greater Student Engagement</a:t>
            </a:r>
            <a:endParaRPr lang="en-US" sz="1200" dirty="0"/>
          </a:p>
        </p:txBody>
      </p:sp>
      <p:sp>
        <p:nvSpPr>
          <p:cNvPr id="38" name="Text 36"/>
          <p:cNvSpPr/>
          <p:nvPr/>
        </p:nvSpPr>
        <p:spPr>
          <a:xfrm>
            <a:off x="1436132" y="6369368"/>
            <a:ext cx="12622173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collaborative menu development feature gives students a voice in deciding future meal options.</a:t>
            </a:r>
            <a:endParaRPr lang="en-US" sz="950" dirty="0"/>
          </a:p>
        </p:txBody>
      </p:sp>
      <p:sp>
        <p:nvSpPr>
          <p:cNvPr id="39" name="Shape 37"/>
          <p:cNvSpPr/>
          <p:nvPr/>
        </p:nvSpPr>
        <p:spPr>
          <a:xfrm>
            <a:off x="880824" y="7083623"/>
            <a:ext cx="431959" cy="15240"/>
          </a:xfrm>
          <a:prstGeom prst="roundRect">
            <a:avLst>
              <a:gd name="adj" fmla="val 121500"/>
            </a:avLst>
          </a:prstGeom>
          <a:solidFill>
            <a:srgbClr val="55555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0" name="Shape 38"/>
          <p:cNvSpPr/>
          <p:nvPr/>
        </p:nvSpPr>
        <p:spPr>
          <a:xfrm>
            <a:off x="618411" y="6952417"/>
            <a:ext cx="277654" cy="277654"/>
          </a:xfrm>
          <a:prstGeom prst="roundRect">
            <a:avLst>
              <a:gd name="adj" fmla="val 6669"/>
            </a:avLst>
          </a:prstGeom>
          <a:solidFill>
            <a:srgbClr val="3C3C3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1" name="Text 39"/>
          <p:cNvSpPr/>
          <p:nvPr/>
        </p:nvSpPr>
        <p:spPr>
          <a:xfrm>
            <a:off x="693420" y="6998613"/>
            <a:ext cx="127635" cy="1851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450"/>
              </a:lnSpc>
              <a:buNone/>
            </a:pPr>
            <a:r>
              <a:rPr lang="en-US" sz="14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8</a:t>
            </a:r>
            <a:endParaRPr lang="en-US" sz="1450" dirty="0"/>
          </a:p>
        </p:txBody>
      </p:sp>
      <p:sp>
        <p:nvSpPr>
          <p:cNvPr id="42" name="Text 40"/>
          <p:cNvSpPr/>
          <p:nvPr/>
        </p:nvSpPr>
        <p:spPr>
          <a:xfrm>
            <a:off x="1436132" y="6936938"/>
            <a:ext cx="3966686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2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Enhanced Convenience and Access via Mobile App</a:t>
            </a:r>
            <a:endParaRPr lang="en-US" sz="1200" dirty="0"/>
          </a:p>
        </p:txBody>
      </p:sp>
      <p:sp>
        <p:nvSpPr>
          <p:cNvPr id="43" name="Text 41"/>
          <p:cNvSpPr/>
          <p:nvPr/>
        </p:nvSpPr>
        <p:spPr>
          <a:xfrm>
            <a:off x="1436132" y="7203877"/>
            <a:ext cx="12622173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mobile app integration makes the entire process—from meal subscriptions to feedback and tracking—convenient and accessible.</a:t>
            </a:r>
            <a:endParaRPr lang="en-US" sz="950" dirty="0"/>
          </a:p>
        </p:txBody>
      </p:sp>
      <p:sp>
        <p:nvSpPr>
          <p:cNvPr id="44" name="Shape 42"/>
          <p:cNvSpPr/>
          <p:nvPr/>
        </p:nvSpPr>
        <p:spPr>
          <a:xfrm>
            <a:off x="880824" y="7918133"/>
            <a:ext cx="431959" cy="15240"/>
          </a:xfrm>
          <a:prstGeom prst="roundRect">
            <a:avLst>
              <a:gd name="adj" fmla="val 121500"/>
            </a:avLst>
          </a:prstGeom>
          <a:solidFill>
            <a:srgbClr val="55555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5" name="Shape 43"/>
          <p:cNvSpPr/>
          <p:nvPr/>
        </p:nvSpPr>
        <p:spPr>
          <a:xfrm>
            <a:off x="618411" y="7786926"/>
            <a:ext cx="277654" cy="277654"/>
          </a:xfrm>
          <a:prstGeom prst="roundRect">
            <a:avLst>
              <a:gd name="adj" fmla="val 6669"/>
            </a:avLst>
          </a:prstGeom>
          <a:solidFill>
            <a:srgbClr val="3C3C3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6" name="Text 44"/>
          <p:cNvSpPr/>
          <p:nvPr/>
        </p:nvSpPr>
        <p:spPr>
          <a:xfrm>
            <a:off x="692468" y="7833122"/>
            <a:ext cx="129421" cy="1851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450"/>
              </a:lnSpc>
              <a:buNone/>
            </a:pPr>
            <a:r>
              <a:rPr lang="en-US" sz="14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9</a:t>
            </a:r>
            <a:endParaRPr lang="en-US" sz="1450" dirty="0"/>
          </a:p>
        </p:txBody>
      </p:sp>
      <p:sp>
        <p:nvSpPr>
          <p:cNvPr id="47" name="Text 45"/>
          <p:cNvSpPr/>
          <p:nvPr/>
        </p:nvSpPr>
        <p:spPr>
          <a:xfrm>
            <a:off x="1436132" y="7771448"/>
            <a:ext cx="281166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2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Contribution to a Sustainable Future</a:t>
            </a:r>
            <a:endParaRPr lang="en-US" sz="1200" dirty="0"/>
          </a:p>
        </p:txBody>
      </p:sp>
      <p:sp>
        <p:nvSpPr>
          <p:cNvPr id="48" name="Text 46"/>
          <p:cNvSpPr/>
          <p:nvPr/>
        </p:nvSpPr>
        <p:spPr>
          <a:xfrm>
            <a:off x="1436132" y="8038386"/>
            <a:ext cx="12622173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By reducing food wastage, the system aligns with broader sustainability goals.</a:t>
            </a:r>
            <a:endParaRPr lang="en-US" sz="95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BC03D6D-89C3-1F26-2D65-FC50DF3CD016}"/>
              </a:ext>
            </a:extLst>
          </p:cNvPr>
          <p:cNvSpPr/>
          <p:nvPr/>
        </p:nvSpPr>
        <p:spPr>
          <a:xfrm>
            <a:off x="12750800" y="7497087"/>
            <a:ext cx="1778000" cy="656313"/>
          </a:xfrm>
          <a:prstGeom prst="rect">
            <a:avLst/>
          </a:prstGeom>
          <a:solidFill>
            <a:srgbClr val="1D1D1A"/>
          </a:solidFill>
          <a:ln>
            <a:solidFill>
              <a:srgbClr val="1D1D1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72095" y="386120"/>
            <a:ext cx="5184219" cy="4387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450"/>
              </a:lnSpc>
              <a:buNone/>
            </a:pPr>
            <a:r>
              <a:rPr lang="en-US" sz="2750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Green Hat: Creative Solutions</a:t>
            </a:r>
            <a:endParaRPr lang="en-US" sz="27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95" y="1105614"/>
            <a:ext cx="701993" cy="112323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484709" y="1245989"/>
            <a:ext cx="4290536" cy="2193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Dynamic Meal Customization with AI Assistance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1484709" y="1549479"/>
            <a:ext cx="12573595" cy="224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Instead of just having a static meal preference system, the mobile app could use AI to dynamically suggest meals based on individual eating patterns, health goals, and previous feedback.</a:t>
            </a:r>
            <a:endParaRPr lang="en-US" sz="11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095" y="2228850"/>
            <a:ext cx="701993" cy="112323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484709" y="2369225"/>
            <a:ext cx="3882271" cy="2193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Interactive Meal Rating and Reward System</a:t>
            </a:r>
            <a:endParaRPr lang="en-US" sz="1350" dirty="0"/>
          </a:p>
        </p:txBody>
      </p:sp>
      <p:sp>
        <p:nvSpPr>
          <p:cNvPr id="8" name="Text 4"/>
          <p:cNvSpPr/>
          <p:nvPr/>
        </p:nvSpPr>
        <p:spPr>
          <a:xfrm>
            <a:off x="1484709" y="2672715"/>
            <a:ext cx="12573595" cy="224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To encourage consistent student engagement, the app could feature an interactive meal rating system where students rate their meals daily.</a:t>
            </a:r>
            <a:endParaRPr lang="en-US" sz="11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095" y="3352086"/>
            <a:ext cx="701993" cy="112323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484709" y="3492460"/>
            <a:ext cx="3729157" cy="2193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Community-Based Food Sharing Program</a:t>
            </a:r>
            <a:endParaRPr lang="en-US" sz="1350" dirty="0"/>
          </a:p>
        </p:txBody>
      </p:sp>
      <p:sp>
        <p:nvSpPr>
          <p:cNvPr id="11" name="Text 6"/>
          <p:cNvSpPr/>
          <p:nvPr/>
        </p:nvSpPr>
        <p:spPr>
          <a:xfrm>
            <a:off x="1484709" y="3795951"/>
            <a:ext cx="12573595" cy="224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To address food wastage, students who have pre-subscribed for a meal but no longer want to consume it could donate their meal to a shared pool.</a:t>
            </a:r>
            <a:endParaRPr lang="en-US" sz="11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095" y="4475321"/>
            <a:ext cx="701993" cy="112323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484709" y="4615696"/>
            <a:ext cx="2964656" cy="2193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Subscription Tiers with Flexibility</a:t>
            </a:r>
            <a:endParaRPr lang="en-US" sz="1350" dirty="0"/>
          </a:p>
        </p:txBody>
      </p:sp>
      <p:sp>
        <p:nvSpPr>
          <p:cNvPr id="14" name="Text 8"/>
          <p:cNvSpPr/>
          <p:nvPr/>
        </p:nvSpPr>
        <p:spPr>
          <a:xfrm>
            <a:off x="1484709" y="4919186"/>
            <a:ext cx="12573595" cy="224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Introduce different subscription tiers based on the number of meals a student wants to consume per week.</a:t>
            </a:r>
            <a:endParaRPr lang="en-US" sz="110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095" y="5598557"/>
            <a:ext cx="701993" cy="1123236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484709" y="5738932"/>
            <a:ext cx="2784753" cy="2193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AI-Powered Menu Optimization</a:t>
            </a:r>
            <a:endParaRPr lang="en-US" sz="1350" dirty="0"/>
          </a:p>
        </p:txBody>
      </p:sp>
      <p:sp>
        <p:nvSpPr>
          <p:cNvPr id="17" name="Text 10"/>
          <p:cNvSpPr/>
          <p:nvPr/>
        </p:nvSpPr>
        <p:spPr>
          <a:xfrm>
            <a:off x="1484709" y="6042422"/>
            <a:ext cx="12573595" cy="224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Beyond meal demand prediction, AI could be used to optimize the menu itself.</a:t>
            </a:r>
            <a:endParaRPr lang="en-US" sz="1100" dirty="0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095" y="6721793"/>
            <a:ext cx="701993" cy="1123236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1484709" y="6862167"/>
            <a:ext cx="2993827" cy="2193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Virtual Reality (VR) Meal Previews</a:t>
            </a:r>
            <a:endParaRPr lang="en-US" sz="1350" dirty="0"/>
          </a:p>
        </p:txBody>
      </p:sp>
      <p:sp>
        <p:nvSpPr>
          <p:cNvPr id="20" name="Text 12"/>
          <p:cNvSpPr/>
          <p:nvPr/>
        </p:nvSpPr>
        <p:spPr>
          <a:xfrm>
            <a:off x="1484709" y="7165657"/>
            <a:ext cx="12573595" cy="224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For students who are particular about their food choices, the app could integrate a Virtual Reality (VR) feature where they can see 3D previews of the meals before subscribing.</a:t>
            </a:r>
            <a:endParaRPr lang="en-US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448747-08A5-9035-6A43-BC56EE551487}"/>
              </a:ext>
            </a:extLst>
          </p:cNvPr>
          <p:cNvSpPr/>
          <p:nvPr/>
        </p:nvSpPr>
        <p:spPr>
          <a:xfrm>
            <a:off x="12750800" y="7484387"/>
            <a:ext cx="1778000" cy="656313"/>
          </a:xfrm>
          <a:prstGeom prst="rect">
            <a:avLst/>
          </a:prstGeom>
          <a:solidFill>
            <a:srgbClr val="1D1D1A"/>
          </a:solidFill>
          <a:ln>
            <a:solidFill>
              <a:srgbClr val="1D1D1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401" y="188952"/>
            <a:ext cx="3637478" cy="151185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9715" y="1708428"/>
            <a:ext cx="7809786" cy="4724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700"/>
              </a:lnSpc>
              <a:buNone/>
            </a:pPr>
            <a:r>
              <a:rPr lang="en-US" sz="2950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Blue Hat: Managing the Thinking Process</a:t>
            </a:r>
            <a:endParaRPr lang="en-US" sz="2950" dirty="0"/>
          </a:p>
        </p:txBody>
      </p:sp>
      <p:sp>
        <p:nvSpPr>
          <p:cNvPr id="4" name="Shape 1"/>
          <p:cNvSpPr/>
          <p:nvPr/>
        </p:nvSpPr>
        <p:spPr>
          <a:xfrm>
            <a:off x="572035" y="2522458"/>
            <a:ext cx="13486209" cy="4097179"/>
          </a:xfrm>
          <a:prstGeom prst="roundRect">
            <a:avLst>
              <a:gd name="adj" fmla="val 554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en-US" sz="1200"/>
          </a:p>
        </p:txBody>
      </p:sp>
      <p:sp>
        <p:nvSpPr>
          <p:cNvPr id="5" name="Shape 2"/>
          <p:cNvSpPr/>
          <p:nvPr/>
        </p:nvSpPr>
        <p:spPr>
          <a:xfrm>
            <a:off x="579655" y="2530078"/>
            <a:ext cx="13470969" cy="7233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 sz="1200"/>
          </a:p>
        </p:txBody>
      </p:sp>
      <p:sp>
        <p:nvSpPr>
          <p:cNvPr id="6" name="Text 3"/>
          <p:cNvSpPr/>
          <p:nvPr/>
        </p:nvSpPr>
        <p:spPr>
          <a:xfrm>
            <a:off x="730746" y="2628305"/>
            <a:ext cx="6429494" cy="2419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12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Objective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7470040" y="2628305"/>
            <a:ext cx="6429494" cy="4838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12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primary goal is to create an efficient, student-friendly, and waste-reducing hostel mess management system.</a:t>
            </a:r>
            <a:endParaRPr lang="en-US" sz="1200" dirty="0"/>
          </a:p>
        </p:txBody>
      </p:sp>
      <p:sp>
        <p:nvSpPr>
          <p:cNvPr id="8" name="Shape 5"/>
          <p:cNvSpPr/>
          <p:nvPr/>
        </p:nvSpPr>
        <p:spPr>
          <a:xfrm>
            <a:off x="579655" y="3210401"/>
            <a:ext cx="13470969" cy="68032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 sz="1200"/>
          </a:p>
        </p:txBody>
      </p:sp>
      <p:sp>
        <p:nvSpPr>
          <p:cNvPr id="9" name="Text 6"/>
          <p:cNvSpPr/>
          <p:nvPr/>
        </p:nvSpPr>
        <p:spPr>
          <a:xfrm>
            <a:off x="730746" y="3308628"/>
            <a:ext cx="6429494" cy="2419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12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Reviewing the Data</a:t>
            </a:r>
            <a:endParaRPr lang="en-US" sz="1200" dirty="0"/>
          </a:p>
        </p:txBody>
      </p:sp>
      <p:sp>
        <p:nvSpPr>
          <p:cNvPr id="10" name="Text 7"/>
          <p:cNvSpPr/>
          <p:nvPr/>
        </p:nvSpPr>
        <p:spPr>
          <a:xfrm>
            <a:off x="7470040" y="3308628"/>
            <a:ext cx="6429494" cy="4838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12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Gathering factual information about the current mess system, such as meal preferences, wastage levels, feedback mechanisms, and operational challenges.</a:t>
            </a:r>
            <a:endParaRPr lang="en-US" sz="1200" dirty="0"/>
          </a:p>
        </p:txBody>
      </p:sp>
      <p:sp>
        <p:nvSpPr>
          <p:cNvPr id="11" name="Shape 8"/>
          <p:cNvSpPr/>
          <p:nvPr/>
        </p:nvSpPr>
        <p:spPr>
          <a:xfrm>
            <a:off x="579655" y="3890724"/>
            <a:ext cx="13470969" cy="43838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 sz="1200"/>
          </a:p>
        </p:txBody>
      </p:sp>
      <p:sp>
        <p:nvSpPr>
          <p:cNvPr id="12" name="Text 9"/>
          <p:cNvSpPr/>
          <p:nvPr/>
        </p:nvSpPr>
        <p:spPr>
          <a:xfrm>
            <a:off x="730746" y="3988951"/>
            <a:ext cx="6429494" cy="2419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12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Emotional Impact</a:t>
            </a:r>
            <a:endParaRPr lang="en-US" sz="1200" dirty="0"/>
          </a:p>
        </p:txBody>
      </p:sp>
      <p:sp>
        <p:nvSpPr>
          <p:cNvPr id="13" name="Text 10"/>
          <p:cNvSpPr/>
          <p:nvPr/>
        </p:nvSpPr>
        <p:spPr>
          <a:xfrm>
            <a:off x="7470040" y="3988951"/>
            <a:ext cx="6429494" cy="2419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12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Addressing the emotional reactions students may have toward the proposed changes.</a:t>
            </a:r>
            <a:endParaRPr lang="en-US" sz="1200" dirty="0"/>
          </a:p>
        </p:txBody>
      </p:sp>
      <p:sp>
        <p:nvSpPr>
          <p:cNvPr id="14" name="Shape 11"/>
          <p:cNvSpPr/>
          <p:nvPr/>
        </p:nvSpPr>
        <p:spPr>
          <a:xfrm>
            <a:off x="579655" y="4329113"/>
            <a:ext cx="13470969" cy="68032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 sz="1200"/>
          </a:p>
        </p:txBody>
      </p:sp>
      <p:sp>
        <p:nvSpPr>
          <p:cNvPr id="15" name="Text 12"/>
          <p:cNvSpPr/>
          <p:nvPr/>
        </p:nvSpPr>
        <p:spPr>
          <a:xfrm>
            <a:off x="730746" y="4427339"/>
            <a:ext cx="6429494" cy="2419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12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Assessing Risks</a:t>
            </a:r>
            <a:endParaRPr lang="en-US" sz="1200" dirty="0"/>
          </a:p>
        </p:txBody>
      </p:sp>
      <p:sp>
        <p:nvSpPr>
          <p:cNvPr id="16" name="Text 13"/>
          <p:cNvSpPr/>
          <p:nvPr/>
        </p:nvSpPr>
        <p:spPr>
          <a:xfrm>
            <a:off x="7470040" y="4427339"/>
            <a:ext cx="6429494" cy="4838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12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Identifying potential risks and challenges, such as data security, the complexity of managing different meal plans, and technical failures in the scanning or AI systems.</a:t>
            </a:r>
            <a:endParaRPr lang="en-US" sz="1200" dirty="0"/>
          </a:p>
        </p:txBody>
      </p:sp>
      <p:sp>
        <p:nvSpPr>
          <p:cNvPr id="17" name="Shape 14"/>
          <p:cNvSpPr/>
          <p:nvPr/>
        </p:nvSpPr>
        <p:spPr>
          <a:xfrm>
            <a:off x="579655" y="5009436"/>
            <a:ext cx="13470969" cy="92225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 sz="1200"/>
          </a:p>
        </p:txBody>
      </p:sp>
      <p:sp>
        <p:nvSpPr>
          <p:cNvPr id="18" name="Text 15"/>
          <p:cNvSpPr/>
          <p:nvPr/>
        </p:nvSpPr>
        <p:spPr>
          <a:xfrm>
            <a:off x="730746" y="5107662"/>
            <a:ext cx="6429494" cy="2419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12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Highlighting Benefits</a:t>
            </a:r>
            <a:endParaRPr lang="en-US" sz="1200" dirty="0"/>
          </a:p>
        </p:txBody>
      </p:sp>
      <p:sp>
        <p:nvSpPr>
          <p:cNvPr id="19" name="Text 16"/>
          <p:cNvSpPr/>
          <p:nvPr/>
        </p:nvSpPr>
        <p:spPr>
          <a:xfrm>
            <a:off x="7470040" y="5107662"/>
            <a:ext cx="64294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12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Identifying the clear benefits of the system, such as reduced food wastage, increased meal satisfaction through personalization, and improved operational efficiency for the mess team.</a:t>
            </a:r>
            <a:endParaRPr lang="en-US" sz="1200" dirty="0"/>
          </a:p>
        </p:txBody>
      </p:sp>
      <p:sp>
        <p:nvSpPr>
          <p:cNvPr id="20" name="Shape 17"/>
          <p:cNvSpPr/>
          <p:nvPr/>
        </p:nvSpPr>
        <p:spPr>
          <a:xfrm>
            <a:off x="579655" y="5931694"/>
            <a:ext cx="13470969" cy="68032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 sz="1200"/>
          </a:p>
        </p:txBody>
      </p:sp>
      <p:sp>
        <p:nvSpPr>
          <p:cNvPr id="21" name="Text 18"/>
          <p:cNvSpPr/>
          <p:nvPr/>
        </p:nvSpPr>
        <p:spPr>
          <a:xfrm>
            <a:off x="730746" y="6029920"/>
            <a:ext cx="6429494" cy="2419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12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Exploring Creative Alternatives</a:t>
            </a:r>
            <a:endParaRPr lang="en-US" sz="1200" dirty="0"/>
          </a:p>
        </p:txBody>
      </p:sp>
      <p:sp>
        <p:nvSpPr>
          <p:cNvPr id="22" name="Text 19"/>
          <p:cNvSpPr/>
          <p:nvPr/>
        </p:nvSpPr>
        <p:spPr>
          <a:xfrm>
            <a:off x="7470040" y="6029920"/>
            <a:ext cx="6429494" cy="4838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12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Brainstorming new and creative ideas for the system, such as AI-driven meal prediction, personalized meal subscriptions, and community-based food sharing.</a:t>
            </a:r>
            <a:endParaRPr lang="en-US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3A5344-695D-1182-5887-A8B9BD544B87}"/>
              </a:ext>
            </a:extLst>
          </p:cNvPr>
          <p:cNvSpPr/>
          <p:nvPr/>
        </p:nvSpPr>
        <p:spPr>
          <a:xfrm>
            <a:off x="12750800" y="7692152"/>
            <a:ext cx="1778000" cy="448548"/>
          </a:xfrm>
          <a:prstGeom prst="rect">
            <a:avLst/>
          </a:prstGeom>
          <a:solidFill>
            <a:srgbClr val="1D1D1A"/>
          </a:solidFill>
          <a:ln>
            <a:solidFill>
              <a:srgbClr val="1D1D1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99266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256" y="269915"/>
            <a:ext cx="2157770" cy="2159437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55809" y="3321368"/>
            <a:ext cx="9531310" cy="6747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50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Blue Hat: Decision-Making Process</a:t>
            </a:r>
            <a:endParaRPr lang="en-US" sz="425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809" y="4319945"/>
            <a:ext cx="539829" cy="539829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55809" y="5075634"/>
            <a:ext cx="2877979" cy="3373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Prioritizing Solutions</a:t>
            </a:r>
            <a:endParaRPr lang="en-US" sz="2100" dirty="0"/>
          </a:p>
        </p:txBody>
      </p:sp>
      <p:sp>
        <p:nvSpPr>
          <p:cNvPr id="7" name="Text 2"/>
          <p:cNvSpPr/>
          <p:nvPr/>
        </p:nvSpPr>
        <p:spPr>
          <a:xfrm>
            <a:off x="755809" y="5542478"/>
            <a:ext cx="3036808" cy="13820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Rank the proposed features in terms of feasibility, immediate impact, and resource requirements.</a:t>
            </a:r>
            <a:endParaRPr lang="en-US" sz="170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6467" y="4319945"/>
            <a:ext cx="539829" cy="539829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4116467" y="5075634"/>
            <a:ext cx="3036808" cy="674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Creating a Feedback Loop</a:t>
            </a:r>
            <a:endParaRPr lang="en-US" sz="2100" dirty="0"/>
          </a:p>
        </p:txBody>
      </p:sp>
      <p:sp>
        <p:nvSpPr>
          <p:cNvPr id="10" name="Text 4"/>
          <p:cNvSpPr/>
          <p:nvPr/>
        </p:nvSpPr>
        <p:spPr>
          <a:xfrm>
            <a:off x="4116467" y="5879782"/>
            <a:ext cx="3036808" cy="17275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Establish a regular feedback mechanism where students can provide insights on how the system is working and suggest improvements.</a:t>
            </a:r>
            <a:endParaRPr lang="en-US" sz="170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7125" y="4319945"/>
            <a:ext cx="539829" cy="539829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7477125" y="5075634"/>
            <a:ext cx="3036808" cy="674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Assigning Roles and Responsibilities</a:t>
            </a:r>
            <a:endParaRPr lang="en-US" sz="2100" dirty="0"/>
          </a:p>
        </p:txBody>
      </p:sp>
      <p:sp>
        <p:nvSpPr>
          <p:cNvPr id="13" name="Text 6"/>
          <p:cNvSpPr/>
          <p:nvPr/>
        </p:nvSpPr>
        <p:spPr>
          <a:xfrm>
            <a:off x="7477125" y="5879782"/>
            <a:ext cx="3036808" cy="1036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Clearly define who is responsible for managing different parts of the system.</a:t>
            </a:r>
            <a:endParaRPr lang="en-US" sz="1700" dirty="0"/>
          </a:p>
        </p:txBody>
      </p:sp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37783" y="4319945"/>
            <a:ext cx="539829" cy="539829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0837783" y="5075634"/>
            <a:ext cx="3036808" cy="674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Timeline for Implementation</a:t>
            </a:r>
            <a:endParaRPr lang="en-US" sz="2100" dirty="0"/>
          </a:p>
        </p:txBody>
      </p:sp>
      <p:sp>
        <p:nvSpPr>
          <p:cNvPr id="16" name="Text 8"/>
          <p:cNvSpPr/>
          <p:nvPr/>
        </p:nvSpPr>
        <p:spPr>
          <a:xfrm>
            <a:off x="10837783" y="5879782"/>
            <a:ext cx="3036808" cy="13820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Create a realistic timeline for implementing the system, starting with the most critical components.</a:t>
            </a:r>
            <a:endParaRPr lang="en-US" sz="17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E976AC-32AC-9A2E-F62E-1C6772C1E0F4}"/>
              </a:ext>
            </a:extLst>
          </p:cNvPr>
          <p:cNvSpPr/>
          <p:nvPr/>
        </p:nvSpPr>
        <p:spPr>
          <a:xfrm>
            <a:off x="12750800" y="7497087"/>
            <a:ext cx="1778000" cy="656313"/>
          </a:xfrm>
          <a:prstGeom prst="rect">
            <a:avLst/>
          </a:prstGeom>
          <a:solidFill>
            <a:srgbClr val="1D1D1A"/>
          </a:solidFill>
          <a:ln>
            <a:solidFill>
              <a:srgbClr val="1D1D1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0701" y="2060138"/>
            <a:ext cx="4932998" cy="410932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74383" y="883087"/>
            <a:ext cx="7595235" cy="13827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50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Blue Hat: Monitoring Success</a:t>
            </a:r>
            <a:endParaRPr lang="en-US" sz="4350" dirty="0"/>
          </a:p>
        </p:txBody>
      </p:sp>
      <p:sp>
        <p:nvSpPr>
          <p:cNvPr id="5" name="Shape 1"/>
          <p:cNvSpPr/>
          <p:nvPr/>
        </p:nvSpPr>
        <p:spPr>
          <a:xfrm>
            <a:off x="774383" y="2846546"/>
            <a:ext cx="497800" cy="497800"/>
          </a:xfrm>
          <a:prstGeom prst="roundRect">
            <a:avLst>
              <a:gd name="adj" fmla="val 6668"/>
            </a:avLst>
          </a:prstGeom>
          <a:solidFill>
            <a:srgbClr val="3C3C3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2"/>
          <p:cNvSpPr/>
          <p:nvPr/>
        </p:nvSpPr>
        <p:spPr>
          <a:xfrm>
            <a:off x="947737" y="2929414"/>
            <a:ext cx="151090" cy="3319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1</a:t>
            </a:r>
            <a:endParaRPr lang="en-US" sz="2600" dirty="0"/>
          </a:p>
        </p:txBody>
      </p:sp>
      <p:sp>
        <p:nvSpPr>
          <p:cNvPr id="7" name="Text 3"/>
          <p:cNvSpPr/>
          <p:nvPr/>
        </p:nvSpPr>
        <p:spPr>
          <a:xfrm>
            <a:off x="1493401" y="2846546"/>
            <a:ext cx="6070640" cy="3456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Develop Key Performance Indicators (KPIs)</a:t>
            </a:r>
            <a:endParaRPr lang="en-US" sz="2150" dirty="0"/>
          </a:p>
        </p:txBody>
      </p:sp>
      <p:sp>
        <p:nvSpPr>
          <p:cNvPr id="8" name="Text 4"/>
          <p:cNvSpPr/>
          <p:nvPr/>
        </p:nvSpPr>
        <p:spPr>
          <a:xfrm>
            <a:off x="1493401" y="3324939"/>
            <a:ext cx="6876217" cy="1062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Metrics could include food wastage reduction, student satisfaction ratings, and the percentage of meal preferences accurately fulfilled.</a:t>
            </a:r>
            <a:endParaRPr lang="en-US" sz="1700" dirty="0"/>
          </a:p>
        </p:txBody>
      </p:sp>
      <p:sp>
        <p:nvSpPr>
          <p:cNvPr id="9" name="Shape 5"/>
          <p:cNvSpPr/>
          <p:nvPr/>
        </p:nvSpPr>
        <p:spPr>
          <a:xfrm>
            <a:off x="774383" y="4857274"/>
            <a:ext cx="497800" cy="497800"/>
          </a:xfrm>
          <a:prstGeom prst="roundRect">
            <a:avLst>
              <a:gd name="adj" fmla="val 6668"/>
            </a:avLst>
          </a:prstGeom>
          <a:solidFill>
            <a:srgbClr val="3C3C3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6"/>
          <p:cNvSpPr/>
          <p:nvPr/>
        </p:nvSpPr>
        <p:spPr>
          <a:xfrm>
            <a:off x="911781" y="4940141"/>
            <a:ext cx="223004" cy="3319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2</a:t>
            </a:r>
            <a:endParaRPr lang="en-US" sz="2600" dirty="0"/>
          </a:p>
        </p:txBody>
      </p:sp>
      <p:sp>
        <p:nvSpPr>
          <p:cNvPr id="11" name="Text 7"/>
          <p:cNvSpPr/>
          <p:nvPr/>
        </p:nvSpPr>
        <p:spPr>
          <a:xfrm>
            <a:off x="1493401" y="4857274"/>
            <a:ext cx="4679156" cy="3456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Regularly Track and Analyze KPIs</a:t>
            </a:r>
            <a:endParaRPr lang="en-US" sz="2150" dirty="0"/>
          </a:p>
        </p:txBody>
      </p:sp>
      <p:sp>
        <p:nvSpPr>
          <p:cNvPr id="12" name="Text 8"/>
          <p:cNvSpPr/>
          <p:nvPr/>
        </p:nvSpPr>
        <p:spPr>
          <a:xfrm>
            <a:off x="1493401" y="5335667"/>
            <a:ext cx="6876217" cy="354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This will help justify further investment and improvement.</a:t>
            </a:r>
            <a:endParaRPr lang="en-US" sz="1700" dirty="0"/>
          </a:p>
        </p:txBody>
      </p:sp>
      <p:sp>
        <p:nvSpPr>
          <p:cNvPr id="13" name="Shape 9"/>
          <p:cNvSpPr/>
          <p:nvPr/>
        </p:nvSpPr>
        <p:spPr>
          <a:xfrm>
            <a:off x="774383" y="6159818"/>
            <a:ext cx="497800" cy="497800"/>
          </a:xfrm>
          <a:prstGeom prst="roundRect">
            <a:avLst>
              <a:gd name="adj" fmla="val 6668"/>
            </a:avLst>
          </a:prstGeom>
          <a:solidFill>
            <a:srgbClr val="3C3C3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0"/>
          <p:cNvSpPr/>
          <p:nvPr/>
        </p:nvSpPr>
        <p:spPr>
          <a:xfrm>
            <a:off x="912376" y="6242685"/>
            <a:ext cx="221694" cy="3319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3</a:t>
            </a:r>
            <a:endParaRPr lang="en-US" sz="2600" dirty="0"/>
          </a:p>
        </p:txBody>
      </p:sp>
      <p:sp>
        <p:nvSpPr>
          <p:cNvPr id="15" name="Text 11"/>
          <p:cNvSpPr/>
          <p:nvPr/>
        </p:nvSpPr>
        <p:spPr>
          <a:xfrm>
            <a:off x="1493401" y="6159818"/>
            <a:ext cx="3932992" cy="3456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Gather Qualitative Feedback</a:t>
            </a:r>
            <a:endParaRPr lang="en-US" sz="2150" dirty="0"/>
          </a:p>
        </p:txBody>
      </p:sp>
      <p:sp>
        <p:nvSpPr>
          <p:cNvPr id="16" name="Text 12"/>
          <p:cNvSpPr/>
          <p:nvPr/>
        </p:nvSpPr>
        <p:spPr>
          <a:xfrm>
            <a:off x="1493401" y="6638211"/>
            <a:ext cx="6876217" cy="7081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It’s important not to focus exclusively on numbers, as qualitative feedback can be equally important in assessing its success.</a:t>
            </a:r>
            <a:endParaRPr lang="en-US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1261</Words>
  <Application>Microsoft Macintosh PowerPoint</Application>
  <PresentationFormat>Custom</PresentationFormat>
  <Paragraphs>122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Tomorrow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Siddhi Nyati</cp:lastModifiedBy>
  <cp:revision>2</cp:revision>
  <dcterms:created xsi:type="dcterms:W3CDTF">2024-09-07T17:10:31Z</dcterms:created>
  <dcterms:modified xsi:type="dcterms:W3CDTF">2024-09-07T17:20:28Z</dcterms:modified>
</cp:coreProperties>
</file>