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6" r:id="rId2"/>
    <p:sldId id="257" r:id="rId3"/>
    <p:sldId id="258" r:id="rId4"/>
    <p:sldId id="259" r:id="rId5"/>
    <p:sldId id="260" r:id="rId6"/>
    <p:sldId id="261" r:id="rId7"/>
    <p:sldId id="281" r:id="rId8"/>
    <p:sldId id="262" r:id="rId9"/>
    <p:sldId id="263" r:id="rId10"/>
    <p:sldId id="264" r:id="rId11"/>
    <p:sldId id="265" r:id="rId12"/>
    <p:sldId id="266" r:id="rId13"/>
    <p:sldId id="267" r:id="rId14"/>
    <p:sldId id="268" r:id="rId15"/>
    <p:sldId id="269" r:id="rId16"/>
    <p:sldId id="270" r:id="rId17"/>
    <p:sldId id="282" r:id="rId18"/>
    <p:sldId id="283" r:id="rId19"/>
    <p:sldId id="289" r:id="rId20"/>
    <p:sldId id="290" r:id="rId21"/>
    <p:sldId id="284" r:id="rId22"/>
    <p:sldId id="285" r:id="rId23"/>
    <p:sldId id="286" r:id="rId24"/>
    <p:sldId id="287" r:id="rId25"/>
    <p:sldId id="288" r:id="rId26"/>
    <p:sldId id="291" r:id="rId27"/>
    <p:sldId id="292" r:id="rId28"/>
    <p:sldId id="293" r:id="rId29"/>
    <p:sldId id="271" r:id="rId30"/>
    <p:sldId id="272" r:id="rId31"/>
    <p:sldId id="273" r:id="rId32"/>
    <p:sldId id="274" r:id="rId33"/>
    <p:sldId id="275"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6738BA-880A-4DBE-AF01-B2C572A44F07}" type="datetimeFigureOut">
              <a:rPr lang="en-IN" smtClean="0"/>
              <a:t>28-08-2025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0BB48A-3AA8-41CF-85BC-DCAD4834C785}"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60BB48A-3AA8-41CF-85BC-DCAD4834C785}" type="slidenum">
              <a:rPr lang="en-IN" smtClean="0"/>
              <a:t>30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75157ED-72CD-46FB-AF59-50FD4CE4331E}"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5157ED-72CD-46FB-AF59-50FD4CE4331E}"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5157ED-72CD-46FB-AF59-50FD4CE4331E}"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75157ED-72CD-46FB-AF59-50FD4CE4331E}"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5157ED-72CD-46FB-AF59-50FD4CE4331E}"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157ED-72CD-46FB-AF59-50FD4CE4331E}"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75157ED-72CD-46FB-AF59-50FD4CE4331E}"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75157ED-72CD-46FB-AF59-50FD4CE4331E}"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5157ED-72CD-46FB-AF59-50FD4CE4331E}" type="datetimeFigureOut">
              <a:rPr lang="en-IN" smtClean="0"/>
              <a:t>28-08-2025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157ED-72CD-46FB-AF59-50FD4CE4331E}"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5157ED-72CD-46FB-AF59-50FD4CE4331E}"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A2C7459-C7CD-4D9D-AD0F-9548DDF87137}"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5157ED-72CD-46FB-AF59-50FD4CE4331E}" type="datetimeFigureOut">
              <a:rPr lang="en-IN" smtClean="0"/>
              <a:t>28-08-2025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2C7459-C7CD-4D9D-AD0F-9548DDF87137}"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en.wikipedia.org/wiki/Dynamic_array"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cplusplus.com/reference/vector/vector/" TargetMode="External"/><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docs.oracle.com/javase/7/docs/api/java/util/ArrayList.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Potential_method" TargetMode="External"/><Relationship Id="rId2" Type="http://schemas.openxmlformats.org/officeDocument/2006/relationships/hyperlink" Target="https://en.wikipedia.org/wiki/Accounting_method_(computer_science)"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hyperlink" Target="https://en.wikipedia.org/wiki/Analysis_of_algorithms" TargetMode="External"/><Relationship Id="rId7" Type="http://schemas.openxmlformats.org/officeDocument/2006/relationships/hyperlink" Target="https://en.wikipedia.org/wiki/Average-case_complexity" TargetMode="External"/><Relationship Id="rId2" Type="http://schemas.openxmlformats.org/officeDocument/2006/relationships/hyperlink" Target="https://en.wikipedia.org/wiki/Computer_science" TargetMode="External"/><Relationship Id="rId1" Type="http://schemas.openxmlformats.org/officeDocument/2006/relationships/slideLayout" Target="../slideLayouts/slideLayout1.xml"/><Relationship Id="rId6" Type="http://schemas.openxmlformats.org/officeDocument/2006/relationships/hyperlink" Target="https://en.wikipedia.org/wiki/Worst-case_execution_time" TargetMode="External"/><Relationship Id="rId5" Type="http://schemas.openxmlformats.org/officeDocument/2006/relationships/hyperlink" Target="https://en.wikipedia.org/wiki/Execution_(computing)" TargetMode="External"/><Relationship Id="rId4" Type="http://schemas.openxmlformats.org/officeDocument/2006/relationships/hyperlink" Target="https://en.wikipedia.org/wiki/Computational_complexity"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Binary_tree" TargetMode="External"/><Relationship Id="rId2" Type="http://schemas.openxmlformats.org/officeDocument/2006/relationships/hyperlink" Target="https://en.wikipedia.org/wiki/Robert_Tarjan" TargetMode="External"/><Relationship Id="rId1" Type="http://schemas.openxmlformats.org/officeDocument/2006/relationships/slideLayout" Target="../slideLayouts/slideLayout1.xml"/><Relationship Id="rId4" Type="http://schemas.openxmlformats.org/officeDocument/2006/relationships/hyperlink" Target="https://en.wikipedia.org/wiki/Union-find_data_structure" TargetMode="External"/></Relationships>
</file>

<file path=ppt/slides/_rels/slide30.xml.rels><?xml version="1.0" encoding="UTF-8" standalone="yes"?>
<Relationships xmlns="http://schemas.openxmlformats.org/package/2006/relationships"><Relationship Id="rId3" Type="http://schemas.openxmlformats.org/officeDocument/2006/relationships/hyperlink" Target="https://www.google.com/search?sca_esv=38af360cade2a277&amp;cs=0&amp;q=Las+Vegas+Algorithms&amp;sa=X&amp;ved=2ahUKEwjl74OV1ZaPAxUuR2wGHUzSA6kQxccNegQIFRAB&amp;mstk=AUtExfDM3s8x3NzzIhnL9qYh_ZayzA7lQFhajavEcfyC98S3P_KAZehL4PT0GFpxRqZizqVwsuFneTEO12LrfSMOWzN1T0GRy2nfnz4zTlNHbyzCwqbMHvbRK-Zk6cTiBDkn3ao&amp;csui=3"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google.com/search?sca_esv=38af360cade2a277&amp;cs=0&amp;q=Monte+Carlo+Algorithms&amp;sa=X&amp;ved=2ahUKEwjl74OV1ZaPAxUuR2wGHUzSA6kQxccNegQIGRAB&amp;mstk=AUtExfDM3s8x3NzzIhnL9qYh_ZayzA7lQFhajavEcfyC98S3P_KAZehL4PT0GFpxRqZizqVwsuFneTEO12LrfSMOWzN1T0GRy2nfnz4zTlNHbyzCwqbMHvbRK-Zk6cTiBDkn3ao&amp;csui=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0669" y="1000884"/>
            <a:ext cx="6397713"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Amortized Analysis</a:t>
            </a:r>
          </a:p>
        </p:txBody>
      </p:sp>
      <p:sp>
        <p:nvSpPr>
          <p:cNvPr id="3" name="Rectangle 2"/>
          <p:cNvSpPr/>
          <p:nvPr/>
        </p:nvSpPr>
        <p:spPr>
          <a:xfrm>
            <a:off x="6096000" y="2580640"/>
            <a:ext cx="971550" cy="450215"/>
          </a:xfrm>
          <a:prstGeom prst="rect">
            <a:avLst/>
          </a:prstGeom>
          <a:noFill/>
        </p:spPr>
        <p:txBody>
          <a:bodyPr wrap="none" lIns="91440" tIns="45720" rIns="91440" bIns="45720">
            <a:noAutofit/>
          </a:bodyPr>
          <a:lstStyle/>
          <a:p>
            <a:pPr algn="ctr"/>
            <a:r>
              <a:rPr lang="en-US" sz="28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Rounded MT Bold" panose="020F0704030504030204" charset="0"/>
                <a:ea typeface="ADLaM Display" panose="02010000000000000000" pitchFamily="2" charset="0"/>
                <a:cs typeface="Arial Rounded MT Bold" panose="020F0704030504030204" charset="0"/>
              </a:rPr>
              <a:t>CS1236 – Lecture 2</a:t>
            </a:r>
          </a:p>
        </p:txBody>
      </p:sp>
      <p:sp>
        <p:nvSpPr>
          <p:cNvPr id="4" name="Rectangle 3"/>
          <p:cNvSpPr/>
          <p:nvPr/>
        </p:nvSpPr>
        <p:spPr>
          <a:xfrm rot="20489219">
            <a:off x="7950635" y="3827001"/>
            <a:ext cx="2275495" cy="584775"/>
          </a:xfrm>
          <a:prstGeom prst="rect">
            <a:avLst/>
          </a:prstGeom>
          <a:noFill/>
        </p:spPr>
        <p:txBody>
          <a:bodyPr wrap="none" lIns="91440" tIns="45720" rIns="91440" bIns="45720">
            <a:spAutoFit/>
          </a:bodyPr>
          <a:lstStyle/>
          <a:p>
            <a:pPr algn="ctr"/>
            <a:r>
              <a:rPr lang="en-US" sz="3200" b="1" cap="none" spc="0" dirty="0">
                <a:ln w="0"/>
                <a:solidFill>
                  <a:schemeClr val="tx1"/>
                </a:solidFill>
                <a:effectLst>
                  <a:outerShdw blurRad="38100" dist="19050" dir="2700000" algn="tl" rotWithShape="0">
                    <a:schemeClr val="dk1">
                      <a:alpha val="40000"/>
                    </a:schemeClr>
                  </a:outerShdw>
                </a:effectLst>
              </a:rPr>
              <a:t>Pranab Roy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18" presetClass="entr" presetSubtype="12"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2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08037" y="601463"/>
            <a:ext cx="11587317" cy="646331"/>
          </a:xfrm>
          <a:prstGeom prst="rect">
            <a:avLst/>
          </a:prstGeom>
          <a:noFill/>
        </p:spPr>
        <p:txBody>
          <a:bodyPr wrap="square">
            <a:spAutoFit/>
          </a:bodyPr>
          <a:lstStyle/>
          <a:p>
            <a:r>
              <a:rPr lang="en-US" b="1" dirty="0">
                <a:effectLst>
                  <a:outerShdw blurRad="38100" dist="38100" dir="2700000" algn="tl">
                    <a:srgbClr val="000000">
                      <a:alpha val="43137"/>
                    </a:srgbClr>
                  </a:outerShdw>
                </a:effectLst>
              </a:rPr>
              <a:t>Definition 7.2 A potential function is a function of the state of a system, that generally should be non-negative and start at 0, and is used to smooth out analysis of some algorithm or process.</a:t>
            </a:r>
            <a:endParaRPr lang="en-IN" b="1" dirty="0">
              <a:effectLst>
                <a:outerShdw blurRad="38100" dist="38100" dir="2700000" algn="tl">
                  <a:srgbClr val="000000">
                    <a:alpha val="43137"/>
                  </a:srgbClr>
                </a:outerShdw>
              </a:effectLst>
            </a:endParaRPr>
          </a:p>
        </p:txBody>
      </p:sp>
      <p:sp>
        <p:nvSpPr>
          <p:cNvPr id="3" name="TextBox 2"/>
          <p:cNvSpPr txBox="1"/>
          <p:nvPr/>
        </p:nvSpPr>
        <p:spPr>
          <a:xfrm>
            <a:off x="408037" y="1596327"/>
            <a:ext cx="11302182" cy="3693319"/>
          </a:xfrm>
          <a:prstGeom prst="rect">
            <a:avLst/>
          </a:prstGeom>
          <a:noFill/>
        </p:spPr>
        <p:txBody>
          <a:bodyPr wrap="square">
            <a:spAutoFit/>
          </a:bodyPr>
          <a:lstStyle/>
          <a:p>
            <a:r>
              <a:rPr lang="en-US" b="1" dirty="0">
                <a:effectLst>
                  <a:outerShdw blurRad="38100" dist="38100" dir="2700000" algn="tl">
                    <a:srgbClr val="000000">
                      <a:alpha val="43137"/>
                    </a:srgbClr>
                  </a:outerShdw>
                </a:effectLst>
              </a:rPr>
              <a:t>Observation: </a:t>
            </a:r>
          </a:p>
          <a:p>
            <a:endParaRPr lang="en-US" dirty="0"/>
          </a:p>
          <a:p>
            <a:pPr algn="just"/>
            <a:r>
              <a:rPr lang="en-US" dirty="0"/>
              <a:t>If the potential is non-negative and starts at 0, and at each step the actual cost of our algorithm plus the change in potential is at most c, then after n steps our total cost is at most </a:t>
            </a:r>
            <a:r>
              <a:rPr lang="en-US" dirty="0" err="1"/>
              <a:t>cn</a:t>
            </a:r>
            <a:r>
              <a:rPr lang="en-US" dirty="0"/>
              <a:t>. </a:t>
            </a:r>
          </a:p>
          <a:p>
            <a:pPr algn="just"/>
            <a:endParaRPr lang="en-US" dirty="0"/>
          </a:p>
          <a:p>
            <a:pPr algn="just"/>
            <a:r>
              <a:rPr lang="en-US" dirty="0"/>
              <a:t>That is just the same thing we were saying about the piggy bank: our total cost for the n operations is just our total out of pocket cost minus the amount in the bank at the end. </a:t>
            </a:r>
          </a:p>
          <a:p>
            <a:pPr algn="just"/>
            <a:endParaRPr lang="en-US" dirty="0"/>
          </a:p>
          <a:p>
            <a:pPr algn="just"/>
            <a:r>
              <a:rPr lang="en-US" dirty="0"/>
              <a:t>Sometimes one may need in an analysis to “seed” the bank account with some initial positive amount for everything to go through. </a:t>
            </a:r>
          </a:p>
          <a:p>
            <a:pPr algn="just"/>
            <a:endParaRPr lang="en-US" dirty="0"/>
          </a:p>
          <a:p>
            <a:pPr algn="just"/>
            <a:r>
              <a:rPr lang="en-US" dirty="0"/>
              <a:t>In that case, the kind of statement one would show is that the total cost for n operations is at most </a:t>
            </a:r>
            <a:r>
              <a:rPr lang="en-US" dirty="0" err="1"/>
              <a:t>cn</a:t>
            </a:r>
            <a:r>
              <a:rPr lang="en-US" dirty="0"/>
              <a:t> plus the initial seed amount.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barn(inVertical)">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283" y="1367693"/>
            <a:ext cx="11336595" cy="4898777"/>
          </a:xfrm>
          <a:prstGeom prst="rect">
            <a:avLst/>
          </a:prstGeom>
          <a:noFill/>
        </p:spPr>
        <p:txBody>
          <a:bodyPr wrap="square">
            <a:spAutoFit/>
          </a:bodyPr>
          <a:lstStyle/>
          <a:p>
            <a:pPr algn="just"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Amortized Analysis is used for algorithms where an occasional operation is very slow, but most other operations are faster. </a:t>
            </a:r>
            <a:endParaRPr lang="en-US" dirty="0">
              <a:solidFill>
                <a:srgbClr val="273239"/>
              </a:solidFill>
              <a:latin typeface="Cambria" panose="02040503050406030204" pitchFamily="18" charset="0"/>
              <a:ea typeface="Cambria" panose="02040503050406030204" pitchFamily="18" charset="0"/>
            </a:endParaRPr>
          </a:p>
          <a:p>
            <a:pPr algn="just"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In Amortized Analysis, we analyze a sequence of operations and guarantee a worst-case average time that is lower than the worst-case time of a particularly expensive operation.</a:t>
            </a:r>
          </a:p>
          <a:p>
            <a:pPr algn="just"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The data structures whose operations are analyzed using Amortized Analysis include:</a:t>
            </a:r>
          </a:p>
          <a:p>
            <a:pPr algn="just" fontAlgn="base">
              <a:spcAft>
                <a:spcPts val="1800"/>
              </a:spcAft>
              <a:buFont typeface="Arial" panose="020B0604020202020204" pitchFamily="34" charset="0"/>
              <a:buChar char="•"/>
            </a:pPr>
            <a:r>
              <a:rPr lang="en-US" b="1" i="0" dirty="0">
                <a:solidFill>
                  <a:srgbClr val="273239"/>
                </a:solidFill>
                <a:effectLst/>
                <a:latin typeface="Cambria" panose="02040503050406030204" pitchFamily="18" charset="0"/>
                <a:ea typeface="Cambria" panose="02040503050406030204" pitchFamily="18" charset="0"/>
              </a:rPr>
              <a:t>Hash Tables</a:t>
            </a:r>
            <a:endParaRPr lang="en-US" b="0" i="0" dirty="0">
              <a:solidFill>
                <a:srgbClr val="273239"/>
              </a:solidFill>
              <a:effectLst/>
              <a:latin typeface="Cambria" panose="02040503050406030204" pitchFamily="18" charset="0"/>
              <a:ea typeface="Cambria" panose="02040503050406030204" pitchFamily="18" charset="0"/>
            </a:endParaRPr>
          </a:p>
          <a:p>
            <a:pPr algn="just" fontAlgn="base">
              <a:spcAft>
                <a:spcPts val="1800"/>
              </a:spcAft>
              <a:buFont typeface="Arial" panose="020B0604020202020204" pitchFamily="34" charset="0"/>
              <a:buChar char="•"/>
            </a:pPr>
            <a:r>
              <a:rPr lang="en-US" b="1" i="0" dirty="0">
                <a:solidFill>
                  <a:srgbClr val="273239"/>
                </a:solidFill>
                <a:effectLst/>
                <a:latin typeface="Cambria" panose="02040503050406030204" pitchFamily="18" charset="0"/>
                <a:ea typeface="Cambria" panose="02040503050406030204" pitchFamily="18" charset="0"/>
              </a:rPr>
              <a:t>Disjoint Sets</a:t>
            </a:r>
            <a:endParaRPr lang="en-US" b="0" i="0" dirty="0">
              <a:solidFill>
                <a:srgbClr val="273239"/>
              </a:solidFill>
              <a:effectLst/>
              <a:latin typeface="Cambria" panose="02040503050406030204" pitchFamily="18" charset="0"/>
              <a:ea typeface="Cambria" panose="02040503050406030204" pitchFamily="18" charset="0"/>
            </a:endParaRPr>
          </a:p>
          <a:p>
            <a:pPr algn="just" fontAlgn="base">
              <a:spcAft>
                <a:spcPts val="1800"/>
              </a:spcAft>
              <a:buFont typeface="Arial" panose="020B0604020202020204" pitchFamily="34" charset="0"/>
              <a:buChar char="•"/>
            </a:pPr>
            <a:r>
              <a:rPr lang="en-US" b="1" i="0" dirty="0">
                <a:solidFill>
                  <a:srgbClr val="273239"/>
                </a:solidFill>
                <a:effectLst/>
                <a:latin typeface="Cambria" panose="02040503050406030204" pitchFamily="18" charset="0"/>
                <a:ea typeface="Cambria" panose="02040503050406030204" pitchFamily="18" charset="0"/>
              </a:rPr>
              <a:t>Splay Trees</a:t>
            </a:r>
            <a:endParaRPr lang="en-US" b="0" i="0" dirty="0">
              <a:solidFill>
                <a:srgbClr val="273239"/>
              </a:solidFill>
              <a:effectLst/>
              <a:latin typeface="Cambria" panose="02040503050406030204" pitchFamily="18" charset="0"/>
              <a:ea typeface="Cambria" panose="02040503050406030204" pitchFamily="18" charset="0"/>
            </a:endParaRPr>
          </a:p>
          <a:p>
            <a:pPr algn="just"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Amortized Analysis is a technique used in computer science to analyze the </a:t>
            </a:r>
            <a:r>
              <a:rPr lang="en-US" b="1" i="0" dirty="0">
                <a:solidFill>
                  <a:srgbClr val="273239"/>
                </a:solidFill>
                <a:effectLst/>
                <a:latin typeface="Cambria" panose="02040503050406030204" pitchFamily="18" charset="0"/>
                <a:ea typeface="Cambria" panose="02040503050406030204" pitchFamily="18" charset="0"/>
              </a:rPr>
              <a:t>average-case time complexity</a:t>
            </a:r>
            <a:r>
              <a:rPr lang="en-US" b="0" i="0" dirty="0">
                <a:solidFill>
                  <a:srgbClr val="273239"/>
                </a:solidFill>
                <a:effectLst/>
                <a:latin typeface="Cambria" panose="02040503050406030204" pitchFamily="18" charset="0"/>
                <a:ea typeface="Cambria" panose="02040503050406030204" pitchFamily="18" charset="0"/>
              </a:rPr>
              <a:t> of algorithms that perform a sequence of operations, </a:t>
            </a:r>
          </a:p>
          <a:p>
            <a:pPr algn="just"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where some operations may be more expensive than others. </a:t>
            </a:r>
          </a:p>
          <a:p>
            <a:pPr algn="just"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The idea is to </a:t>
            </a:r>
            <a:r>
              <a:rPr lang="en-US" b="1" i="0" dirty="0">
                <a:solidFill>
                  <a:srgbClr val="273239"/>
                </a:solidFill>
                <a:effectLst/>
                <a:latin typeface="Cambria" panose="02040503050406030204" pitchFamily="18" charset="0"/>
                <a:ea typeface="Cambria" panose="02040503050406030204" pitchFamily="18" charset="0"/>
              </a:rPr>
              <a:t>spread the cost</a:t>
            </a:r>
            <a:r>
              <a:rPr lang="en-US" b="0" i="0" dirty="0">
                <a:solidFill>
                  <a:srgbClr val="273239"/>
                </a:solidFill>
                <a:effectLst/>
                <a:latin typeface="Cambria" panose="02040503050406030204" pitchFamily="18" charset="0"/>
                <a:ea typeface="Cambria" panose="02040503050406030204" pitchFamily="18" charset="0"/>
              </a:rPr>
              <a:t> of these expensive operations over multiple operations so that the average cost of each operation remains constant or lower.</a:t>
            </a:r>
          </a:p>
        </p:txBody>
      </p:sp>
      <p:sp>
        <p:nvSpPr>
          <p:cNvPr id="4" name="Rectangle 3"/>
          <p:cNvSpPr/>
          <p:nvPr/>
        </p:nvSpPr>
        <p:spPr>
          <a:xfrm>
            <a:off x="452283" y="312626"/>
            <a:ext cx="3231719" cy="769441"/>
          </a:xfrm>
          <a:prstGeom prst="rect">
            <a:avLst/>
          </a:prstGeom>
          <a:noFill/>
        </p:spPr>
        <p:txBody>
          <a:bodyPr wrap="none" lIns="91440" tIns="45720" rIns="91440" bIns="45720">
            <a:spAutoFit/>
          </a:bodyPr>
          <a:lstStyle/>
          <a:p>
            <a:pPr algn="ctr"/>
            <a:r>
              <a:rPr lang="en-US" sz="4400" b="0" cap="none" spc="0" dirty="0">
                <a:ln w="0"/>
                <a:solidFill>
                  <a:schemeClr val="bg2"/>
                </a:solidFill>
                <a:effectLst>
                  <a:outerShdw blurRad="38100" dist="25400" dir="5400000" algn="ctr" rotWithShape="0">
                    <a:srgbClr val="6E747A">
                      <a:alpha val="43000"/>
                    </a:srgbClr>
                  </a:outerShdw>
                </a:effectLst>
                <a:highlight>
                  <a:srgbClr val="800080"/>
                </a:highlight>
              </a:rPr>
              <a:t>Applications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dissolve">
                                      <p:cBhvr>
                                        <p:cTn id="11" dur="500"/>
                                        <p:tgtEl>
                                          <p:spTgt spid="3">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 calcmode="lin" valueType="num">
                                      <p:cBhvr>
                                        <p:cTn id="20"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1" dur="500" fill="hold"/>
                                        <p:tgtEl>
                                          <p:spTgt spid="3">
                                            <p:txEl>
                                              <p:pRg st="3" end="3"/>
                                            </p:txEl>
                                          </p:spTgt>
                                        </p:tgtEl>
                                        <p:attrNameLst>
                                          <p:attrName>ppt_h</p:attrName>
                                        </p:attrNameLst>
                                      </p:cBhvr>
                                      <p:tavLst>
                                        <p:tav tm="0">
                                          <p:val>
                                            <p:strVal val="#ppt_h"/>
                                          </p:val>
                                        </p:tav>
                                        <p:tav tm="100000">
                                          <p:val>
                                            <p:strVal val="#ppt_h"/>
                                          </p:val>
                                        </p:tav>
                                      </p:tavLst>
                                    </p:anim>
                                  </p:childTnLst>
                                </p:cTn>
                              </p:par>
                            </p:childTnLst>
                          </p:cTn>
                        </p:par>
                        <p:par>
                          <p:cTn id="22" fill="hold">
                            <p:stCondLst>
                              <p:cond delay="500"/>
                            </p:stCondLst>
                            <p:childTnLst>
                              <p:par>
                                <p:cTn id="23" presetID="17" presetClass="entr" presetSubtype="10" fill="hold" nodeType="after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p:cTn id="2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27" fill="hold">
                            <p:stCondLst>
                              <p:cond delay="1000"/>
                            </p:stCondLst>
                            <p:childTnLst>
                              <p:par>
                                <p:cTn id="28" presetID="17" presetClass="entr" presetSubtype="10" fill="hold" nodeType="after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 calcmode="lin" valueType="num">
                                      <p:cBhvr>
                                        <p:cTn id="30"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31" dur="500" fill="hold"/>
                                        <p:tgtEl>
                                          <p:spTgt spid="3">
                                            <p:txEl>
                                              <p:pRg st="5" end="5"/>
                                            </p:txEl>
                                          </p:spTgt>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right)">
                                      <p:cBhvr>
                                        <p:cTn id="36" dur="500"/>
                                        <p:tgtEl>
                                          <p:spTgt spid="3">
                                            <p:txEl>
                                              <p:pRg st="6" end="6"/>
                                            </p:txEl>
                                          </p:spTgt>
                                        </p:tgtEl>
                                      </p:cBhvr>
                                    </p:animEffect>
                                  </p:childTnLst>
                                </p:cTn>
                              </p:par>
                            </p:childTnLst>
                          </p:cTn>
                        </p:par>
                        <p:par>
                          <p:cTn id="37" fill="hold">
                            <p:stCondLst>
                              <p:cond delay="500"/>
                            </p:stCondLst>
                            <p:childTnLst>
                              <p:par>
                                <p:cTn id="38" presetID="22" presetClass="entr" presetSubtype="2" fill="hold" nodeType="after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right)">
                                      <p:cBhvr>
                                        <p:cTn id="40" dur="500"/>
                                        <p:tgtEl>
                                          <p:spTgt spid="3">
                                            <p:txEl>
                                              <p:pRg st="7" end="7"/>
                                            </p:txEl>
                                          </p:spTgt>
                                        </p:tgtEl>
                                      </p:cBhvr>
                                    </p:animEffect>
                                  </p:childTnLst>
                                </p:cTn>
                              </p:par>
                            </p:childTnLst>
                          </p:cTn>
                        </p:par>
                        <p:par>
                          <p:cTn id="41" fill="hold">
                            <p:stCondLst>
                              <p:cond delay="1000"/>
                            </p:stCondLst>
                            <p:childTnLst>
                              <p:par>
                                <p:cTn id="42" presetID="22" presetClass="entr" presetSubtype="2" fill="hold" nodeType="after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wipe(right)">
                                      <p:cBhvr>
                                        <p:cTn id="44"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283" y="1365439"/>
            <a:ext cx="10795820" cy="1200329"/>
          </a:xfrm>
          <a:prstGeom prst="rect">
            <a:avLst/>
          </a:prstGeom>
          <a:noFill/>
        </p:spPr>
        <p:txBody>
          <a:bodyPr wrap="square">
            <a:spAutoFit/>
          </a:bodyPr>
          <a:lstStyle/>
          <a:p>
            <a:pPr algn="just"/>
            <a:r>
              <a:rPr lang="en-US" b="0" i="0" dirty="0">
                <a:solidFill>
                  <a:srgbClr val="273239"/>
                </a:solidFill>
                <a:effectLst/>
                <a:latin typeface="Nunito" pitchFamily="2" charset="0"/>
              </a:rPr>
              <a:t>in a </a:t>
            </a:r>
            <a:r>
              <a:rPr lang="en-US" b="1" i="0" dirty="0">
                <a:solidFill>
                  <a:srgbClr val="273239"/>
                </a:solidFill>
                <a:effectLst/>
                <a:latin typeface="Nunito" pitchFamily="2" charset="0"/>
              </a:rPr>
              <a:t>dynamic array</a:t>
            </a:r>
            <a:r>
              <a:rPr lang="en-US" b="0" i="0" dirty="0">
                <a:solidFill>
                  <a:srgbClr val="273239"/>
                </a:solidFill>
                <a:effectLst/>
                <a:latin typeface="Nunito" pitchFamily="2" charset="0"/>
              </a:rPr>
              <a:t>, when resizing is required due to lack of space, the resizing operation is expensive.</a:t>
            </a:r>
          </a:p>
          <a:p>
            <a:pPr algn="just"/>
            <a:endParaRPr lang="en-US" dirty="0">
              <a:solidFill>
                <a:srgbClr val="273239"/>
              </a:solidFill>
              <a:latin typeface="Nunito" pitchFamily="2" charset="0"/>
            </a:endParaRPr>
          </a:p>
          <a:p>
            <a:pPr algn="just"/>
            <a:r>
              <a:rPr lang="en-US" b="0" i="0" dirty="0">
                <a:solidFill>
                  <a:srgbClr val="273239"/>
                </a:solidFill>
                <a:effectLst/>
                <a:latin typeface="Nunito" pitchFamily="2" charset="0"/>
              </a:rPr>
              <a:t>However, its cost is </a:t>
            </a:r>
            <a:r>
              <a:rPr lang="en-US" b="1" i="0" dirty="0">
                <a:solidFill>
                  <a:srgbClr val="273239"/>
                </a:solidFill>
                <a:effectLst/>
                <a:latin typeface="Nunito" pitchFamily="2" charset="0"/>
              </a:rPr>
              <a:t>amortized</a:t>
            </a:r>
            <a:r>
              <a:rPr lang="en-US" b="0" i="0" dirty="0">
                <a:solidFill>
                  <a:srgbClr val="273239"/>
                </a:solidFill>
                <a:effectLst/>
                <a:latin typeface="Nunito" pitchFamily="2" charset="0"/>
              </a:rPr>
              <a:t> over several insertions, ensuring that the </a:t>
            </a:r>
            <a:r>
              <a:rPr lang="en-US" b="1" i="0" dirty="0">
                <a:solidFill>
                  <a:srgbClr val="273239"/>
                </a:solidFill>
                <a:effectLst/>
                <a:latin typeface="Nunito" pitchFamily="2" charset="0"/>
              </a:rPr>
              <a:t>average time complexity of an insertion remains constant</a:t>
            </a:r>
            <a:r>
              <a:rPr lang="en-US" b="0" i="0" dirty="0">
                <a:solidFill>
                  <a:srgbClr val="273239"/>
                </a:solidFill>
                <a:effectLst/>
                <a:latin typeface="Nunito" pitchFamily="2" charset="0"/>
              </a:rPr>
              <a:t>.</a:t>
            </a:r>
            <a:endParaRPr lang="en-IN" dirty="0"/>
          </a:p>
        </p:txBody>
      </p:sp>
      <p:sp>
        <p:nvSpPr>
          <p:cNvPr id="4" name="Rectangle 3"/>
          <p:cNvSpPr/>
          <p:nvPr/>
        </p:nvSpPr>
        <p:spPr>
          <a:xfrm>
            <a:off x="452283" y="312626"/>
            <a:ext cx="3231719" cy="769441"/>
          </a:xfrm>
          <a:prstGeom prst="rect">
            <a:avLst/>
          </a:prstGeom>
          <a:noFill/>
        </p:spPr>
        <p:txBody>
          <a:bodyPr wrap="none" lIns="91440" tIns="45720" rIns="91440" bIns="45720">
            <a:spAutoFit/>
          </a:bodyPr>
          <a:lstStyle/>
          <a:p>
            <a:pPr algn="ctr"/>
            <a:r>
              <a:rPr lang="en-US" sz="4400" b="0" cap="none" spc="0" dirty="0">
                <a:ln w="0"/>
                <a:solidFill>
                  <a:schemeClr val="bg2"/>
                </a:solidFill>
                <a:effectLst>
                  <a:outerShdw blurRad="38100" dist="25400" dir="5400000" algn="ctr" rotWithShape="0">
                    <a:srgbClr val="6E747A">
                      <a:alpha val="43000"/>
                    </a:srgbClr>
                  </a:outerShdw>
                </a:effectLst>
                <a:highlight>
                  <a:srgbClr val="800080"/>
                </a:highlight>
              </a:rPr>
              <a:t>Applications</a:t>
            </a:r>
          </a:p>
        </p:txBody>
      </p:sp>
      <p:sp>
        <p:nvSpPr>
          <p:cNvPr id="6" name="TextBox 5"/>
          <p:cNvSpPr txBox="1"/>
          <p:nvPr/>
        </p:nvSpPr>
        <p:spPr>
          <a:xfrm>
            <a:off x="452283" y="2849140"/>
            <a:ext cx="11444749" cy="2549416"/>
          </a:xfrm>
          <a:prstGeom prst="rect">
            <a:avLst/>
          </a:prstGeom>
          <a:noFill/>
        </p:spPr>
        <p:txBody>
          <a:bodyPr wrap="square">
            <a:spAutoFit/>
          </a:bodyPr>
          <a:lstStyle/>
          <a:p>
            <a:pPr algn="l" rtl="0" fontAlgn="base">
              <a:spcAft>
                <a:spcPts val="750"/>
              </a:spcAft>
              <a:buNone/>
            </a:pPr>
            <a:r>
              <a:rPr lang="en-US" b="0" i="0" dirty="0">
                <a:solidFill>
                  <a:srgbClr val="273239"/>
                </a:solidFill>
                <a:effectLst/>
                <a:latin typeface="Nunito" pitchFamily="2" charset="0"/>
              </a:rPr>
              <a:t>Amortized Analysis is useful for designing efficient algorithms for data structures such as: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Dynamic Arrays</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Priority Queues</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Disjoint-Set Data Structures</a:t>
            </a:r>
            <a:endParaRPr lang="en-US" b="0" i="0" dirty="0">
              <a:solidFill>
                <a:srgbClr val="273239"/>
              </a:solidFill>
              <a:effectLst/>
              <a:latin typeface="Nunito" pitchFamily="2" charset="0"/>
            </a:endParaRPr>
          </a:p>
          <a:p>
            <a:pPr algn="l" rtl="0" fontAlgn="base">
              <a:spcAft>
                <a:spcPts val="750"/>
              </a:spcAft>
              <a:buNone/>
            </a:pPr>
            <a:r>
              <a:rPr lang="en-US" b="0" i="0" dirty="0">
                <a:solidFill>
                  <a:srgbClr val="273239"/>
                </a:solidFill>
                <a:effectLst/>
                <a:latin typeface="Nunito" pitchFamily="2" charset="0"/>
              </a:rPr>
              <a:t>It ensures that the </a:t>
            </a:r>
            <a:r>
              <a:rPr lang="en-US" b="1" i="0" dirty="0">
                <a:solidFill>
                  <a:srgbClr val="273239"/>
                </a:solidFill>
                <a:effectLst/>
                <a:latin typeface="Nunito" pitchFamily="2" charset="0"/>
              </a:rPr>
              <a:t>average-case time complexity</a:t>
            </a:r>
            <a:r>
              <a:rPr lang="en-US" b="0" i="0" dirty="0">
                <a:solidFill>
                  <a:srgbClr val="273239"/>
                </a:solidFill>
                <a:effectLst/>
                <a:latin typeface="Nunito" pitchFamily="2" charset="0"/>
              </a:rPr>
              <a:t> of an operation remains constant, even if some operations are expensive.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up)">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dissolve">
                                      <p:cBhvr>
                                        <p:cTn id="15" dur="500"/>
                                        <p:tgtEl>
                                          <p:spTgt spid="6">
                                            <p:txEl>
                                              <p:pRg st="0" end="0"/>
                                            </p:txEl>
                                          </p:spTgt>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dissolve">
                                      <p:cBhvr>
                                        <p:cTn id="19" dur="500"/>
                                        <p:tgtEl>
                                          <p:spTgt spid="6">
                                            <p:txEl>
                                              <p:pRg st="1" end="1"/>
                                            </p:txEl>
                                          </p:spTgt>
                                        </p:tgtEl>
                                      </p:cBhvr>
                                    </p:animEffect>
                                  </p:childTnLst>
                                </p:cTn>
                              </p:par>
                            </p:childTnLst>
                          </p:cTn>
                        </p:par>
                        <p:par>
                          <p:cTn id="20" fill="hold">
                            <p:stCondLst>
                              <p:cond delay="1000"/>
                            </p:stCondLst>
                            <p:childTnLst>
                              <p:par>
                                <p:cTn id="21" presetID="9" presetClass="entr" presetSubtype="0" fill="hold"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dissolve">
                                      <p:cBhvr>
                                        <p:cTn id="23" dur="500"/>
                                        <p:tgtEl>
                                          <p:spTgt spid="6">
                                            <p:txEl>
                                              <p:pRg st="2" end="2"/>
                                            </p:txEl>
                                          </p:spTgt>
                                        </p:tgtEl>
                                      </p:cBhvr>
                                    </p:animEffect>
                                  </p:childTnLst>
                                </p:cTn>
                              </p:par>
                            </p:childTnLst>
                          </p:cTn>
                        </p:par>
                        <p:par>
                          <p:cTn id="24" fill="hold">
                            <p:stCondLst>
                              <p:cond delay="1500"/>
                            </p:stCondLst>
                            <p:childTnLst>
                              <p:par>
                                <p:cTn id="25" presetID="9" presetClass="entr" presetSubtype="0" fill="hold"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dissolve">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4" end="4"/>
                                            </p:txEl>
                                          </p:spTgt>
                                        </p:tgtEl>
                                        <p:attrNameLst>
                                          <p:attrName>style.visibility</p:attrName>
                                        </p:attrNameLst>
                                      </p:cBhvr>
                                      <p:to>
                                        <p:strVal val="visible"/>
                                      </p:to>
                                    </p:set>
                                    <p:animEffect transition="in" filter="barn(inVertical)">
                                      <p:cBhvr>
                                        <p:cTn id="32"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32618" y="541253"/>
            <a:ext cx="11366091" cy="2282676"/>
          </a:xfrm>
          <a:prstGeom prst="rect">
            <a:avLst/>
          </a:prstGeom>
          <a:noFill/>
        </p:spPr>
        <p:txBody>
          <a:bodyPr wrap="square">
            <a:spAutoFit/>
          </a:bodyPr>
          <a:lstStyle/>
          <a:p>
            <a:pPr algn="l" fontAlgn="base">
              <a:spcBef>
                <a:spcPts val="1800"/>
              </a:spcBef>
              <a:spcAft>
                <a:spcPts val="1800"/>
              </a:spcAft>
              <a:buNone/>
            </a:pPr>
            <a:r>
              <a:rPr lang="en-US" sz="2400" b="1" i="0" dirty="0">
                <a:solidFill>
                  <a:srgbClr val="273239"/>
                </a:solidFill>
                <a:effectLst>
                  <a:outerShdw blurRad="38100" dist="38100" dir="2700000" algn="tl">
                    <a:srgbClr val="000000">
                      <a:alpha val="43137"/>
                    </a:srgbClr>
                  </a:outerShdw>
                </a:effectLst>
                <a:latin typeface="Nunito" pitchFamily="2" charset="0"/>
              </a:rPr>
              <a:t>Amortized Analysis of Hash Table Insertions</a:t>
            </a:r>
          </a:p>
          <a:p>
            <a:pPr algn="l" rtl="0" fontAlgn="base">
              <a:spcAft>
                <a:spcPts val="750"/>
              </a:spcAft>
              <a:buNone/>
            </a:pPr>
            <a:r>
              <a:rPr lang="en-US" b="1" i="0" dirty="0">
                <a:solidFill>
                  <a:srgbClr val="273239"/>
                </a:solidFill>
                <a:effectLst/>
                <a:latin typeface="Cambria" panose="02040503050406030204" pitchFamily="18" charset="0"/>
                <a:ea typeface="Cambria" panose="02040503050406030204" pitchFamily="18" charset="0"/>
              </a:rPr>
              <a:t>Choosing the Table Size</a:t>
            </a:r>
          </a:p>
          <a:p>
            <a:pPr algn="l" rtl="0" fontAlgn="base">
              <a:spcAft>
                <a:spcPts val="750"/>
              </a:spcAft>
              <a:buNone/>
            </a:pPr>
            <a:br>
              <a:rPr lang="en-US" b="0" i="0" dirty="0">
                <a:solidFill>
                  <a:srgbClr val="273239"/>
                </a:solidFill>
                <a:effectLst/>
                <a:latin typeface="Cambria" panose="02040503050406030204" pitchFamily="18" charset="0"/>
                <a:ea typeface="Cambria" panose="02040503050406030204" pitchFamily="18" charset="0"/>
              </a:rPr>
            </a:br>
            <a:r>
              <a:rPr lang="en-US" b="0" i="0" dirty="0">
                <a:solidFill>
                  <a:srgbClr val="273239"/>
                </a:solidFill>
                <a:effectLst/>
                <a:latin typeface="Cambria" panose="02040503050406030204" pitchFamily="18" charset="0"/>
                <a:ea typeface="Cambria" panose="02040503050406030204" pitchFamily="18" charset="0"/>
              </a:rPr>
              <a:t>When designing a hash table, we must decide on the table size. </a:t>
            </a:r>
          </a:p>
          <a:p>
            <a:pPr algn="l"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There is a trade-off between space and time. If the hash table size is large, search time becomes low, but the space required increases.</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619" y="2946684"/>
            <a:ext cx="4827640" cy="361671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7" presetClass="entr" presetSubtype="10" fill="hold" nodeType="clickEffect">
                                  <p:stCondLst>
                                    <p:cond delay="0"/>
                                  </p:stCondLst>
                                  <p:childTnLst>
                                    <p:set>
                                      <p:cBhvr>
                                        <p:cTn id="19" dur="1" fill="hold">
                                          <p:stCondLst>
                                            <p:cond delay="0"/>
                                          </p:stCondLst>
                                        </p:cTn>
                                        <p:tgtEl>
                                          <p:spTgt spid="1026"/>
                                        </p:tgtEl>
                                        <p:attrNameLst>
                                          <p:attrName>style.visibility</p:attrName>
                                        </p:attrNameLst>
                                      </p:cBhvr>
                                      <p:to>
                                        <p:strVal val="visible"/>
                                      </p:to>
                                    </p:set>
                                    <p:anim calcmode="lin" valueType="num">
                                      <p:cBhvr>
                                        <p:cTn id="20" dur="500" fill="hold"/>
                                        <p:tgtEl>
                                          <p:spTgt spid="1026"/>
                                        </p:tgtEl>
                                        <p:attrNameLst>
                                          <p:attrName>ppt_w</p:attrName>
                                        </p:attrNameLst>
                                      </p:cBhvr>
                                      <p:tavLst>
                                        <p:tav tm="0">
                                          <p:val>
                                            <p:fltVal val="0"/>
                                          </p:val>
                                        </p:tav>
                                        <p:tav tm="100000">
                                          <p:val>
                                            <p:strVal val="#ppt_w"/>
                                          </p:val>
                                        </p:tav>
                                      </p:tavLst>
                                    </p:anim>
                                    <p:anim calcmode="lin" valueType="num">
                                      <p:cBhvr>
                                        <p:cTn id="21" dur="500" fill="hold"/>
                                        <p:tgtEl>
                                          <p:spTgt spid="10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11278" y="463973"/>
            <a:ext cx="11208774" cy="4042132"/>
          </a:xfrm>
          <a:prstGeom prst="rect">
            <a:avLst/>
          </a:prstGeom>
          <a:noFill/>
        </p:spPr>
        <p:txBody>
          <a:bodyPr wrap="square">
            <a:spAutoFit/>
          </a:bodyPr>
          <a:lstStyle/>
          <a:p>
            <a:pPr algn="l"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The solution to this trade-off problem is to use </a:t>
            </a:r>
            <a:r>
              <a:rPr lang="en-US" b="0" i="0" u="sng" dirty="0">
                <a:solidFill>
                  <a:srgbClr val="357960"/>
                </a:solidFill>
                <a:effectLst/>
                <a:latin typeface="Cambria" panose="02040503050406030204" pitchFamily="18" charset="0"/>
                <a:ea typeface="Cambria" panose="02040503050406030204" pitchFamily="18" charset="0"/>
                <a:hlinkClick r:id="rId2"/>
              </a:rPr>
              <a:t>Dynamic Table (or Arrays)</a:t>
            </a:r>
            <a:r>
              <a:rPr lang="en-US" b="0" i="0" dirty="0">
                <a:solidFill>
                  <a:srgbClr val="273239"/>
                </a:solidFill>
                <a:effectLst/>
                <a:latin typeface="Cambria" panose="02040503050406030204" pitchFamily="18" charset="0"/>
                <a:ea typeface="Cambria" panose="02040503050406030204" pitchFamily="18" charset="0"/>
              </a:rPr>
              <a:t>. </a:t>
            </a:r>
          </a:p>
          <a:p>
            <a:pPr algn="l" rtl="0" fontAlgn="base">
              <a:spcAft>
                <a:spcPts val="750"/>
              </a:spcAft>
              <a:buNone/>
            </a:pPr>
            <a:endParaRPr lang="en-US" dirty="0">
              <a:solidFill>
                <a:srgbClr val="273239"/>
              </a:solidFill>
              <a:latin typeface="Cambria" panose="02040503050406030204" pitchFamily="18" charset="0"/>
              <a:ea typeface="Cambria" panose="02040503050406030204" pitchFamily="18" charset="0"/>
            </a:endParaRPr>
          </a:p>
          <a:p>
            <a:pPr algn="l"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The idea is to increase the size of the table whenever it becomes full. </a:t>
            </a:r>
          </a:p>
          <a:p>
            <a:pPr marL="285750" indent="-285750" algn="l" rtl="0" fontAlgn="base">
              <a:spcAft>
                <a:spcPts val="75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Allocate memory for larger table size, typically twice the old table. </a:t>
            </a:r>
          </a:p>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   Copy the contents of the old table to a new table. </a:t>
            </a:r>
          </a:p>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    Free the old table. </a:t>
            </a:r>
          </a:p>
          <a:p>
            <a:pPr algn="l"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If the table has space available, we simply insert a new item in the available space. </a:t>
            </a:r>
          </a:p>
          <a:p>
            <a:pPr algn="l" rtl="0" fontAlgn="base">
              <a:spcAft>
                <a:spcPts val="750"/>
              </a:spcAft>
              <a:buNone/>
            </a:pPr>
            <a:endParaRPr lang="en-US" dirty="0">
              <a:solidFill>
                <a:srgbClr val="273239"/>
              </a:solidFill>
              <a:latin typeface="Nunito" pitchFamily="2" charset="0"/>
            </a:endParaRPr>
          </a:p>
          <a:p>
            <a:pPr algn="l" rtl="0" fontAlgn="base">
              <a:spcAft>
                <a:spcPts val="750"/>
              </a:spcAft>
              <a:buNone/>
            </a:pPr>
            <a:endParaRPr lang="en-US" b="0" i="0" dirty="0">
              <a:solidFill>
                <a:srgbClr val="273239"/>
              </a:solidFill>
              <a:effectLst/>
              <a:latin typeface="Nunito" pitchFamily="2" charset="0"/>
            </a:endParaRPr>
          </a:p>
          <a:p>
            <a:pPr algn="l" rtl="0" fontAlgn="base">
              <a:spcAft>
                <a:spcPts val="750"/>
              </a:spcAft>
              <a:buNone/>
            </a:pPr>
            <a:r>
              <a:rPr lang="en-US" b="0" i="0" dirty="0">
                <a:solidFill>
                  <a:srgbClr val="273239"/>
                </a:solidFill>
                <a:effectLst/>
                <a:latin typeface="Nunito" pitchFamily="2"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par>
                          <p:cTn id="21" fill="hold">
                            <p:stCondLst>
                              <p:cond delay="1500"/>
                            </p:stCondLst>
                            <p:childTnLst>
                              <p:par>
                                <p:cTn id="22" presetID="16" presetClass="entr" presetSubtype="21"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par>
                          <p:cTn id="25" fill="hold">
                            <p:stCondLst>
                              <p:cond delay="2000"/>
                            </p:stCondLst>
                            <p:childTnLst>
                              <p:par>
                                <p:cTn id="26" presetID="16" presetClass="entr" presetSubtype="21" fill="hold" nodeType="after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barn(inVertical)">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80" y="2502208"/>
            <a:ext cx="4931953" cy="398462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486966" y="371165"/>
            <a:ext cx="11626376" cy="1877437"/>
          </a:xfrm>
          <a:prstGeom prst="rect">
            <a:avLst/>
          </a:prstGeom>
          <a:noFill/>
        </p:spPr>
        <p:txBody>
          <a:bodyPr wrap="square">
            <a:spAutoFit/>
          </a:bodyPr>
          <a:lstStyle/>
          <a:p>
            <a:pPr algn="l" rtl="0" fontAlgn="base">
              <a:spcAft>
                <a:spcPts val="750"/>
              </a:spcAft>
              <a:buNone/>
            </a:pPr>
            <a:r>
              <a:rPr lang="en-US" sz="2400" b="1" i="0" dirty="0">
                <a:solidFill>
                  <a:schemeClr val="accent2">
                    <a:lumMod val="40000"/>
                    <a:lumOff val="60000"/>
                  </a:schemeClr>
                </a:solidFill>
                <a:effectLst>
                  <a:outerShdw blurRad="38100" dist="38100" dir="2700000" algn="tl">
                    <a:srgbClr val="000000">
                      <a:alpha val="43137"/>
                    </a:srgbClr>
                  </a:outerShdw>
                </a:effectLst>
                <a:latin typeface="Nunito" pitchFamily="2" charset="0"/>
              </a:rPr>
              <a:t>What is the time complexity of n insertions using the above scheme?</a:t>
            </a:r>
            <a:r>
              <a:rPr lang="en-US" sz="2400" b="0" i="0" dirty="0">
                <a:solidFill>
                  <a:schemeClr val="accent2">
                    <a:lumMod val="40000"/>
                    <a:lumOff val="60000"/>
                  </a:schemeClr>
                </a:solidFill>
                <a:effectLst>
                  <a:outerShdw blurRad="38100" dist="38100" dir="2700000" algn="tl">
                    <a:srgbClr val="000000">
                      <a:alpha val="43137"/>
                    </a:srgbClr>
                  </a:outerShdw>
                </a:effectLst>
                <a:latin typeface="Nunito" pitchFamily="2" charset="0"/>
              </a:rPr>
              <a:t> </a:t>
            </a:r>
          </a:p>
          <a:p>
            <a:pPr algn="l" rtl="0" fontAlgn="base">
              <a:spcAft>
                <a:spcPts val="750"/>
              </a:spcAft>
              <a:buNone/>
            </a:pPr>
            <a:br>
              <a:rPr lang="en-US" b="0" i="0" dirty="0">
                <a:solidFill>
                  <a:srgbClr val="273239"/>
                </a:solidFill>
                <a:effectLst/>
                <a:latin typeface="Nunito" pitchFamily="2" charset="0"/>
              </a:rPr>
            </a:br>
            <a:r>
              <a:rPr lang="en-US" b="0" i="0" dirty="0">
                <a:solidFill>
                  <a:srgbClr val="273239"/>
                </a:solidFill>
                <a:effectLst/>
                <a:latin typeface="Cambria" panose="02040503050406030204" pitchFamily="18" charset="0"/>
                <a:ea typeface="Cambria" panose="02040503050406030204" pitchFamily="18" charset="0"/>
              </a:rPr>
              <a:t>If we use simple analysis, the worst-case cost of insertion is O(n). </a:t>
            </a:r>
          </a:p>
          <a:p>
            <a:pPr algn="l"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Therefore, the worst-case cost of n inserts is n * O(n) which is O(n</a:t>
            </a:r>
            <a:r>
              <a:rPr lang="en-US" b="0" i="0" baseline="30000" dirty="0">
                <a:solidFill>
                  <a:srgbClr val="273239"/>
                </a:solidFill>
                <a:effectLst/>
                <a:latin typeface="Cambria" panose="02040503050406030204" pitchFamily="18" charset="0"/>
                <a:ea typeface="Cambria" panose="02040503050406030204" pitchFamily="18" charset="0"/>
              </a:rPr>
              <a:t>2</a:t>
            </a:r>
            <a:r>
              <a:rPr lang="en-US" b="0" i="0" dirty="0">
                <a:solidFill>
                  <a:srgbClr val="273239"/>
                </a:solidFill>
                <a:effectLst/>
                <a:latin typeface="Cambria" panose="02040503050406030204" pitchFamily="18" charset="0"/>
                <a:ea typeface="Cambria" panose="02040503050406030204" pitchFamily="18" charset="0"/>
              </a:rPr>
              <a:t>). </a:t>
            </a:r>
            <a:endParaRPr lang="en-US" dirty="0">
              <a:solidFill>
                <a:srgbClr val="273239"/>
              </a:solidFill>
              <a:latin typeface="Cambria" panose="02040503050406030204" pitchFamily="18" charset="0"/>
              <a:ea typeface="Cambria" panose="02040503050406030204" pitchFamily="18" charset="0"/>
            </a:endParaRPr>
          </a:p>
          <a:p>
            <a:pPr algn="l" rtl="0"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This analysis gives an upper bound, but not a tight upper bound for n insertions as all insertions don't take Θ(n) time.</a:t>
            </a:r>
            <a:endParaRPr lang="en-IN" dirty="0">
              <a:latin typeface="Cambria" panose="02040503050406030204" pitchFamily="18" charset="0"/>
              <a:ea typeface="Cambria" panose="02040503050406030204" pitchFamily="18" charset="0"/>
            </a:endParaRPr>
          </a:p>
        </p:txBody>
      </p:sp>
      <p:sp>
        <p:nvSpPr>
          <p:cNvPr id="5" name="TextBox 4"/>
          <p:cNvSpPr txBox="1"/>
          <p:nvPr/>
        </p:nvSpPr>
        <p:spPr>
          <a:xfrm>
            <a:off x="5879691" y="2873373"/>
            <a:ext cx="5565058" cy="1754326"/>
          </a:xfrm>
          <a:prstGeom prst="rect">
            <a:avLst/>
          </a:prstGeom>
          <a:noFill/>
        </p:spPr>
        <p:txBody>
          <a:bodyPr wrap="square">
            <a:spAutoFit/>
          </a:bodyPr>
          <a:lstStyle/>
          <a:p>
            <a:r>
              <a:rPr lang="en-US" b="0" i="0" dirty="0">
                <a:solidFill>
                  <a:srgbClr val="273239"/>
                </a:solidFill>
                <a:effectLst/>
                <a:latin typeface="Cambria" panose="02040503050406030204" pitchFamily="18" charset="0"/>
                <a:ea typeface="Cambria" panose="02040503050406030204" pitchFamily="18" charset="0"/>
              </a:rPr>
              <a:t>So, using Amortized Analysis, we could prove that the Dynamic Table scheme has O(1) insertion time which is a great result used in hashing. </a:t>
            </a:r>
          </a:p>
          <a:p>
            <a:endParaRPr lang="en-US" dirty="0">
              <a:solidFill>
                <a:srgbClr val="273239"/>
              </a:solidFill>
              <a:latin typeface="Cambria" panose="02040503050406030204" pitchFamily="18" charset="0"/>
              <a:ea typeface="Cambria" panose="02040503050406030204" pitchFamily="18" charset="0"/>
            </a:endParaRPr>
          </a:p>
          <a:p>
            <a:r>
              <a:rPr lang="en-US" b="0" i="0" dirty="0">
                <a:solidFill>
                  <a:srgbClr val="273239"/>
                </a:solidFill>
                <a:effectLst/>
                <a:latin typeface="Cambria" panose="02040503050406030204" pitchFamily="18" charset="0"/>
                <a:ea typeface="Cambria" panose="02040503050406030204" pitchFamily="18" charset="0"/>
              </a:rPr>
              <a:t>Also, the concept of the dynamic table is used in </a:t>
            </a:r>
            <a:r>
              <a:rPr lang="en-US" b="0" i="0" u="sng" dirty="0">
                <a:solidFill>
                  <a:srgbClr val="357960"/>
                </a:solidFill>
                <a:effectLst/>
                <a:latin typeface="Cambria" panose="02040503050406030204" pitchFamily="18" charset="0"/>
                <a:ea typeface="Cambria" panose="02040503050406030204" pitchFamily="18" charset="0"/>
                <a:hlinkClick r:id="rId3"/>
              </a:rPr>
              <a:t>vectors in C++</a:t>
            </a:r>
            <a:r>
              <a:rPr lang="en-US" b="0" i="0" dirty="0">
                <a:solidFill>
                  <a:srgbClr val="273239"/>
                </a:solidFill>
                <a:effectLst/>
                <a:latin typeface="Cambria" panose="02040503050406030204" pitchFamily="18" charset="0"/>
                <a:ea typeface="Cambria" panose="02040503050406030204" pitchFamily="18" charset="0"/>
              </a:rPr>
              <a:t> and </a:t>
            </a:r>
            <a:r>
              <a:rPr lang="en-US" b="0" i="0" u="sng" dirty="0" err="1">
                <a:solidFill>
                  <a:srgbClr val="357960"/>
                </a:solidFill>
                <a:effectLst/>
                <a:latin typeface="Cambria" panose="02040503050406030204" pitchFamily="18" charset="0"/>
                <a:ea typeface="Cambria" panose="02040503050406030204" pitchFamily="18" charset="0"/>
                <a:hlinkClick r:id="rId4"/>
              </a:rPr>
              <a:t>ArrayList</a:t>
            </a:r>
            <a:r>
              <a:rPr lang="en-US" b="0" i="0" u="sng" dirty="0">
                <a:solidFill>
                  <a:srgbClr val="357960"/>
                </a:solidFill>
                <a:effectLst/>
                <a:latin typeface="Cambria" panose="02040503050406030204" pitchFamily="18" charset="0"/>
                <a:ea typeface="Cambria" panose="02040503050406030204" pitchFamily="18" charset="0"/>
                <a:hlinkClick r:id="rId4"/>
              </a:rPr>
              <a:t> in Java</a:t>
            </a:r>
            <a:r>
              <a:rPr lang="en-US" b="0" i="0" dirty="0">
                <a:solidFill>
                  <a:srgbClr val="273239"/>
                </a:solidFill>
                <a:effectLst/>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ipe(left)">
                                      <p:cBhvr>
                                        <p:cTn id="10" dur="500"/>
                                        <p:tgtEl>
                                          <p:spTgt spid="3">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par>
                          <p:cTn id="14" fill="hold">
                            <p:stCondLst>
                              <p:cond delay="500"/>
                            </p:stCondLst>
                            <p:childTnLst>
                              <p:par>
                                <p:cTn id="15" presetID="42" presetClass="entr" presetSubtype="0" fill="hold" nodeType="afterEffect">
                                  <p:stCondLst>
                                    <p:cond delay="0"/>
                                  </p:stCondLst>
                                  <p:childTnLst>
                                    <p:set>
                                      <p:cBhvr>
                                        <p:cTn id="16" dur="1" fill="hold">
                                          <p:stCondLst>
                                            <p:cond delay="0"/>
                                          </p:stCondLst>
                                        </p:cTn>
                                        <p:tgtEl>
                                          <p:spTgt spid="2050"/>
                                        </p:tgtEl>
                                        <p:attrNameLst>
                                          <p:attrName>style.visibility</p:attrName>
                                        </p:attrNameLst>
                                      </p:cBhvr>
                                      <p:to>
                                        <p:strVal val="visible"/>
                                      </p:to>
                                    </p:set>
                                    <p:animEffect transition="in" filter="fade">
                                      <p:cBhvr>
                                        <p:cTn id="17" dur="1000"/>
                                        <p:tgtEl>
                                          <p:spTgt spid="2050"/>
                                        </p:tgtEl>
                                      </p:cBhvr>
                                    </p:animEffect>
                                    <p:anim calcmode="lin" valueType="num">
                                      <p:cBhvr>
                                        <p:cTn id="18" dur="1000" fill="hold"/>
                                        <p:tgtEl>
                                          <p:spTgt spid="2050"/>
                                        </p:tgtEl>
                                        <p:attrNameLst>
                                          <p:attrName>ppt_x</p:attrName>
                                        </p:attrNameLst>
                                      </p:cBhvr>
                                      <p:tavLst>
                                        <p:tav tm="0">
                                          <p:val>
                                            <p:strVal val="#ppt_x"/>
                                          </p:val>
                                        </p:tav>
                                        <p:tav tm="100000">
                                          <p:val>
                                            <p:strVal val="#ppt_x"/>
                                          </p:val>
                                        </p:tav>
                                      </p:tavLst>
                                    </p:anim>
                                    <p:anim calcmode="lin" valueType="num">
                                      <p:cBhvr>
                                        <p:cTn id="1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wipe(up)">
                                      <p:cBhvr>
                                        <p:cTn id="24" dur="500"/>
                                        <p:tgtEl>
                                          <p:spTgt spid="5">
                                            <p:txEl>
                                              <p:pRg st="0" end="0"/>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5">
                                            <p:txEl>
                                              <p:pRg st="2" end="2"/>
                                            </p:txEl>
                                          </p:spTgt>
                                        </p:tgtEl>
                                        <p:attrNameLst>
                                          <p:attrName>style.visibility</p:attrName>
                                        </p:attrNameLst>
                                      </p:cBhvr>
                                      <p:to>
                                        <p:strVal val="visible"/>
                                      </p:to>
                                    </p:set>
                                    <p:animEffect transition="in" filter="wipe(up)">
                                      <p:cBhvr>
                                        <p:cTn id="28"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4297" y="1384257"/>
            <a:ext cx="11857703" cy="1477328"/>
          </a:xfrm>
          <a:prstGeom prst="rect">
            <a:avLst/>
          </a:prstGeom>
          <a:noFill/>
        </p:spPr>
        <p:txBody>
          <a:bodyPr wrap="square">
            <a:spAutoFit/>
          </a:bodyPr>
          <a:lstStyle/>
          <a:p>
            <a:pPr algn="just"/>
            <a:r>
              <a:rPr lang="en-US" b="0" i="0" dirty="0">
                <a:solidFill>
                  <a:srgbClr val="273239"/>
                </a:solidFill>
                <a:effectLst/>
                <a:latin typeface="Cambria" panose="02040503050406030204" pitchFamily="18" charset="0"/>
                <a:ea typeface="Cambria" panose="02040503050406030204" pitchFamily="18" charset="0"/>
              </a:rPr>
              <a:t>Amortized cost of a sequence of operations can be seen as expenses of a salaried person. </a:t>
            </a:r>
          </a:p>
          <a:p>
            <a:pPr algn="just"/>
            <a:r>
              <a:rPr lang="en-US" b="0" i="0" dirty="0">
                <a:solidFill>
                  <a:srgbClr val="273239"/>
                </a:solidFill>
                <a:effectLst/>
                <a:latin typeface="Cambria" panose="02040503050406030204" pitchFamily="18" charset="0"/>
                <a:ea typeface="Cambria" panose="02040503050406030204" pitchFamily="18" charset="0"/>
              </a:rPr>
              <a:t>The average monthly expense of the person is less than or equal to the salary, but the person can spend more money in a particular month by buying a car or something. </a:t>
            </a:r>
          </a:p>
          <a:p>
            <a:pPr algn="just"/>
            <a:endParaRPr lang="en-US" dirty="0">
              <a:solidFill>
                <a:srgbClr val="273239"/>
              </a:solidFill>
              <a:latin typeface="Cambria" panose="02040503050406030204" pitchFamily="18" charset="0"/>
              <a:ea typeface="Cambria" panose="02040503050406030204" pitchFamily="18" charset="0"/>
            </a:endParaRPr>
          </a:p>
          <a:p>
            <a:pPr algn="just"/>
            <a:r>
              <a:rPr lang="en-US" b="0" i="0" dirty="0">
                <a:solidFill>
                  <a:srgbClr val="273239"/>
                </a:solidFill>
                <a:effectLst/>
                <a:latin typeface="Cambria" panose="02040503050406030204" pitchFamily="18" charset="0"/>
                <a:ea typeface="Cambria" panose="02040503050406030204" pitchFamily="18" charset="0"/>
              </a:rPr>
              <a:t>In other months, he or she saves money for the expensive month.</a:t>
            </a:r>
            <a:endParaRPr lang="en-IN" dirty="0">
              <a:latin typeface="Cambria" panose="02040503050406030204" pitchFamily="18" charset="0"/>
              <a:ea typeface="Cambria" panose="02040503050406030204" pitchFamily="18" charset="0"/>
            </a:endParaRPr>
          </a:p>
        </p:txBody>
      </p:sp>
      <p:sp>
        <p:nvSpPr>
          <p:cNvPr id="5" name="TextBox 4"/>
          <p:cNvSpPr txBox="1"/>
          <p:nvPr/>
        </p:nvSpPr>
        <p:spPr>
          <a:xfrm>
            <a:off x="334297" y="3446206"/>
            <a:ext cx="11284974" cy="2031325"/>
          </a:xfrm>
          <a:prstGeom prst="rect">
            <a:avLst/>
          </a:prstGeom>
          <a:noFill/>
        </p:spPr>
        <p:txBody>
          <a:bodyPr wrap="square">
            <a:spAutoFit/>
          </a:bodyPr>
          <a:lstStyle/>
          <a:p>
            <a:r>
              <a:rPr lang="en-US" b="0" i="0" dirty="0">
                <a:solidFill>
                  <a:srgbClr val="273239"/>
                </a:solidFill>
                <a:effectLst/>
                <a:latin typeface="Cambria" panose="02040503050406030204" pitchFamily="18" charset="0"/>
                <a:ea typeface="Cambria" panose="02040503050406030204" pitchFamily="18" charset="0"/>
              </a:rPr>
              <a:t>The previous Amortized Analysis was done for Dynamic Array example is called </a:t>
            </a:r>
            <a:r>
              <a:rPr lang="en-US" b="1" i="1" dirty="0">
                <a:solidFill>
                  <a:srgbClr val="273239"/>
                </a:solidFill>
                <a:effectLst/>
                <a:latin typeface="Cambria" panose="02040503050406030204" pitchFamily="18" charset="0"/>
                <a:ea typeface="Cambria" panose="02040503050406030204" pitchFamily="18" charset="0"/>
              </a:rPr>
              <a:t>Aggregate Method</a:t>
            </a:r>
            <a:r>
              <a:rPr lang="en-US" b="0" i="0" dirty="0">
                <a:solidFill>
                  <a:srgbClr val="273239"/>
                </a:solidFill>
                <a:effectLst/>
                <a:latin typeface="Cambria" panose="02040503050406030204" pitchFamily="18" charset="0"/>
                <a:ea typeface="Cambria" panose="02040503050406030204" pitchFamily="18" charset="0"/>
              </a:rPr>
              <a:t>. </a:t>
            </a:r>
          </a:p>
          <a:p>
            <a:endParaRPr lang="en-US" dirty="0">
              <a:solidFill>
                <a:srgbClr val="273239"/>
              </a:solidFill>
              <a:latin typeface="Cambria" panose="02040503050406030204" pitchFamily="18" charset="0"/>
              <a:ea typeface="Cambria" panose="02040503050406030204" pitchFamily="18" charset="0"/>
            </a:endParaRPr>
          </a:p>
          <a:p>
            <a:r>
              <a:rPr lang="en-US" b="0" i="0" dirty="0">
                <a:solidFill>
                  <a:srgbClr val="273239"/>
                </a:solidFill>
                <a:effectLst/>
                <a:latin typeface="Cambria" panose="02040503050406030204" pitchFamily="18" charset="0"/>
                <a:ea typeface="Cambria" panose="02040503050406030204" pitchFamily="18" charset="0"/>
              </a:rPr>
              <a:t>There are two more powerful ways to do Amortized analysis called </a:t>
            </a:r>
          </a:p>
          <a:p>
            <a:endParaRPr lang="en-US" b="0" i="0" dirty="0">
              <a:solidFill>
                <a:srgbClr val="273239"/>
              </a:solidFill>
              <a:effectLst/>
              <a:latin typeface="Cambria" panose="02040503050406030204" pitchFamily="18" charset="0"/>
              <a:ea typeface="Cambria" panose="02040503050406030204" pitchFamily="18" charset="0"/>
            </a:endParaRPr>
          </a:p>
          <a:p>
            <a:r>
              <a:rPr lang="en-US" b="1" i="1" u="sng" dirty="0">
                <a:solidFill>
                  <a:srgbClr val="357960"/>
                </a:solidFill>
                <a:effectLst/>
                <a:latin typeface="Cambria" panose="02040503050406030204" pitchFamily="18" charset="0"/>
                <a:ea typeface="Cambria" panose="02040503050406030204" pitchFamily="18" charset="0"/>
                <a:hlinkClick r:id="rId2"/>
              </a:rPr>
              <a:t>Accounting Method</a:t>
            </a:r>
            <a:r>
              <a:rPr lang="en-US" b="1" i="1" dirty="0">
                <a:solidFill>
                  <a:srgbClr val="273239"/>
                </a:solidFill>
                <a:effectLst/>
                <a:latin typeface="Cambria" panose="02040503050406030204" pitchFamily="18" charset="0"/>
                <a:ea typeface="Cambria" panose="02040503050406030204" pitchFamily="18" charset="0"/>
              </a:rPr>
              <a:t> </a:t>
            </a:r>
          </a:p>
          <a:p>
            <a:endParaRPr lang="en-US" b="1" i="1" dirty="0">
              <a:solidFill>
                <a:srgbClr val="273239"/>
              </a:solidFill>
              <a:effectLst/>
              <a:latin typeface="Cambria" panose="02040503050406030204" pitchFamily="18" charset="0"/>
              <a:ea typeface="Cambria" panose="02040503050406030204" pitchFamily="18" charset="0"/>
            </a:endParaRPr>
          </a:p>
          <a:p>
            <a:r>
              <a:rPr lang="en-US" b="1" i="1" u="sng" dirty="0">
                <a:solidFill>
                  <a:srgbClr val="357960"/>
                </a:solidFill>
                <a:effectLst/>
                <a:latin typeface="Cambria" panose="02040503050406030204" pitchFamily="18" charset="0"/>
                <a:ea typeface="Cambria" panose="02040503050406030204" pitchFamily="18" charset="0"/>
                <a:hlinkClick r:id="rId3"/>
              </a:rPr>
              <a:t>Potential Method</a:t>
            </a:r>
            <a:r>
              <a:rPr lang="en-US" b="0" i="0" dirty="0">
                <a:solidFill>
                  <a:srgbClr val="273239"/>
                </a:solidFill>
                <a:effectLst/>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p:sp>
        <p:nvSpPr>
          <p:cNvPr id="6" name="Rectangle 5"/>
          <p:cNvSpPr/>
          <p:nvPr/>
        </p:nvSpPr>
        <p:spPr>
          <a:xfrm>
            <a:off x="206883" y="236792"/>
            <a:ext cx="8370818" cy="646331"/>
          </a:xfrm>
          <a:prstGeom prst="rect">
            <a:avLst/>
          </a:prstGeom>
          <a:noFill/>
        </p:spPr>
        <p:txBody>
          <a:bodyPr wrap="none" lIns="91440" tIns="45720" rIns="91440" bIns="45720">
            <a:spAutoFit/>
          </a:bodyPr>
          <a:lstStyle/>
          <a:p>
            <a:pPr algn="ctr"/>
            <a:r>
              <a:rPr lang="en-US" sz="3600" b="1" cap="none" spc="0" dirty="0">
                <a:ln w="0"/>
                <a:solidFill>
                  <a:schemeClr val="bg2">
                    <a:lumMod val="90000"/>
                  </a:schemeClr>
                </a:solidFill>
                <a:effectLst>
                  <a:outerShdw blurRad="38100" dist="38100" dir="2700000" algn="tl">
                    <a:srgbClr val="000000">
                      <a:alpha val="43137"/>
                    </a:srgbClr>
                  </a:outerShdw>
                </a:effectLst>
                <a:highlight>
                  <a:srgbClr val="000000"/>
                </a:highlight>
              </a:rPr>
              <a:t>Amortized Analysis – Different Methods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childTnLst>
                          </p:cTn>
                        </p:par>
                        <p:par>
                          <p:cTn id="11" fill="hold">
                            <p:stCondLst>
                              <p:cond delay="1000"/>
                            </p:stCondLst>
                            <p:childTnLst>
                              <p:par>
                                <p:cTn id="12" presetID="31" presetClass="entr" presetSubtype="0" fill="hold"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7" dur="1000"/>
                                        <p:tgtEl>
                                          <p:spTgt spid="3">
                                            <p:txEl>
                                              <p:pRg st="1" end="1"/>
                                            </p:txEl>
                                          </p:spTgt>
                                        </p:tgtEl>
                                      </p:cBhvr>
                                    </p:animEffect>
                                  </p:childTnLst>
                                </p:cTn>
                              </p:par>
                            </p:childTnLst>
                          </p:cTn>
                        </p:par>
                        <p:par>
                          <p:cTn id="18" fill="hold">
                            <p:stCondLst>
                              <p:cond delay="2000"/>
                            </p:stCondLst>
                            <p:childTnLst>
                              <p:par>
                                <p:cTn id="19" presetID="31" presetClass="entr" presetSubtype="0" fill="hold" nodeType="after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2"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wipe(right)">
                                      <p:cBhvr>
                                        <p:cTn id="29" dur="500"/>
                                        <p:tgtEl>
                                          <p:spTgt spid="5">
                                            <p:txEl>
                                              <p:pRg st="0" end="0"/>
                                            </p:txEl>
                                          </p:spTgt>
                                        </p:tgtEl>
                                      </p:cBhvr>
                                    </p:animEffect>
                                  </p:childTnLst>
                                </p:cTn>
                              </p:par>
                              <p:par>
                                <p:cTn id="30" presetID="22" presetClass="entr" presetSubtype="2"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right)">
                                      <p:cBhvr>
                                        <p:cTn id="32" dur="500"/>
                                        <p:tgtEl>
                                          <p:spTgt spid="5">
                                            <p:txEl>
                                              <p:pRg st="2" end="2"/>
                                            </p:txEl>
                                          </p:spTgt>
                                        </p:tgtEl>
                                      </p:cBhvr>
                                    </p:animEffect>
                                  </p:childTnLst>
                                </p:cTn>
                              </p:par>
                            </p:childTnLst>
                          </p:cTn>
                        </p:par>
                        <p:par>
                          <p:cTn id="33" fill="hold">
                            <p:stCondLst>
                              <p:cond delay="500"/>
                            </p:stCondLst>
                            <p:childTnLst>
                              <p:par>
                                <p:cTn id="34" presetID="31" presetClass="entr" presetSubtype="0" fill="hold" nodeType="afterEffect">
                                  <p:stCondLst>
                                    <p:cond delay="0"/>
                                  </p:stCondLst>
                                  <p:childTnLst>
                                    <p:set>
                                      <p:cBhvr>
                                        <p:cTn id="35" dur="1" fill="hold">
                                          <p:stCondLst>
                                            <p:cond delay="0"/>
                                          </p:stCondLst>
                                        </p:cTn>
                                        <p:tgtEl>
                                          <p:spTgt spid="5">
                                            <p:txEl>
                                              <p:pRg st="4" end="4"/>
                                            </p:txEl>
                                          </p:spTgt>
                                        </p:tgtEl>
                                        <p:attrNameLst>
                                          <p:attrName>style.visibility</p:attrName>
                                        </p:attrNameLst>
                                      </p:cBhvr>
                                      <p:to>
                                        <p:strVal val="visible"/>
                                      </p:to>
                                    </p:set>
                                    <p:anim calcmode="lin" valueType="num">
                                      <p:cBhvr>
                                        <p:cTn id="36" dur="1000" fill="hold"/>
                                        <p:tgtEl>
                                          <p:spTgt spid="5">
                                            <p:txEl>
                                              <p:pRg st="4" end="4"/>
                                            </p:txEl>
                                          </p:spTgt>
                                        </p:tgtEl>
                                        <p:attrNameLst>
                                          <p:attrName>ppt_w</p:attrName>
                                        </p:attrNameLst>
                                      </p:cBhvr>
                                      <p:tavLst>
                                        <p:tav tm="0">
                                          <p:val>
                                            <p:fltVal val="0"/>
                                          </p:val>
                                        </p:tav>
                                        <p:tav tm="100000">
                                          <p:val>
                                            <p:strVal val="#ppt_w"/>
                                          </p:val>
                                        </p:tav>
                                      </p:tavLst>
                                    </p:anim>
                                    <p:anim calcmode="lin" valueType="num">
                                      <p:cBhvr>
                                        <p:cTn id="37" dur="1000" fill="hold"/>
                                        <p:tgtEl>
                                          <p:spTgt spid="5">
                                            <p:txEl>
                                              <p:pRg st="4" end="4"/>
                                            </p:txEl>
                                          </p:spTgt>
                                        </p:tgtEl>
                                        <p:attrNameLst>
                                          <p:attrName>ppt_h</p:attrName>
                                        </p:attrNameLst>
                                      </p:cBhvr>
                                      <p:tavLst>
                                        <p:tav tm="0">
                                          <p:val>
                                            <p:fltVal val="0"/>
                                          </p:val>
                                        </p:tav>
                                        <p:tav tm="100000">
                                          <p:val>
                                            <p:strVal val="#ppt_h"/>
                                          </p:val>
                                        </p:tav>
                                      </p:tavLst>
                                    </p:anim>
                                    <p:anim calcmode="lin" valueType="num">
                                      <p:cBhvr>
                                        <p:cTn id="38" dur="1000" fill="hold"/>
                                        <p:tgtEl>
                                          <p:spTgt spid="5">
                                            <p:txEl>
                                              <p:pRg st="4" end="4"/>
                                            </p:txEl>
                                          </p:spTgt>
                                        </p:tgtEl>
                                        <p:attrNameLst>
                                          <p:attrName>style.rotation</p:attrName>
                                        </p:attrNameLst>
                                      </p:cBhvr>
                                      <p:tavLst>
                                        <p:tav tm="0">
                                          <p:val>
                                            <p:fltVal val="90"/>
                                          </p:val>
                                        </p:tav>
                                        <p:tav tm="100000">
                                          <p:val>
                                            <p:fltVal val="0"/>
                                          </p:val>
                                        </p:tav>
                                      </p:tavLst>
                                    </p:anim>
                                    <p:animEffect transition="in" filter="fade">
                                      <p:cBhvr>
                                        <p:cTn id="39" dur="1000"/>
                                        <p:tgtEl>
                                          <p:spTgt spid="5">
                                            <p:txEl>
                                              <p:pRg st="4" end="4"/>
                                            </p:txEl>
                                          </p:spTgt>
                                        </p:tgtEl>
                                      </p:cBhvr>
                                    </p:animEffect>
                                  </p:childTnLst>
                                </p:cTn>
                              </p:par>
                            </p:childTnLst>
                          </p:cTn>
                        </p:par>
                        <p:par>
                          <p:cTn id="40" fill="hold">
                            <p:stCondLst>
                              <p:cond delay="1500"/>
                            </p:stCondLst>
                            <p:childTnLst>
                              <p:par>
                                <p:cTn id="41" presetID="31" presetClass="entr" presetSubtype="0" fill="hold" nodeType="after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p:cTn id="43" dur="1000" fill="hold"/>
                                        <p:tgtEl>
                                          <p:spTgt spid="5">
                                            <p:txEl>
                                              <p:pRg st="6" end="6"/>
                                            </p:txEl>
                                          </p:spTgt>
                                        </p:tgtEl>
                                        <p:attrNameLst>
                                          <p:attrName>ppt_w</p:attrName>
                                        </p:attrNameLst>
                                      </p:cBhvr>
                                      <p:tavLst>
                                        <p:tav tm="0">
                                          <p:val>
                                            <p:fltVal val="0"/>
                                          </p:val>
                                        </p:tav>
                                        <p:tav tm="100000">
                                          <p:val>
                                            <p:strVal val="#ppt_w"/>
                                          </p:val>
                                        </p:tav>
                                      </p:tavLst>
                                    </p:anim>
                                    <p:anim calcmode="lin" valueType="num">
                                      <p:cBhvr>
                                        <p:cTn id="44" dur="1000" fill="hold"/>
                                        <p:tgtEl>
                                          <p:spTgt spid="5">
                                            <p:txEl>
                                              <p:pRg st="6" end="6"/>
                                            </p:txEl>
                                          </p:spTgt>
                                        </p:tgtEl>
                                        <p:attrNameLst>
                                          <p:attrName>ppt_h</p:attrName>
                                        </p:attrNameLst>
                                      </p:cBhvr>
                                      <p:tavLst>
                                        <p:tav tm="0">
                                          <p:val>
                                            <p:fltVal val="0"/>
                                          </p:val>
                                        </p:tav>
                                        <p:tav tm="100000">
                                          <p:val>
                                            <p:strVal val="#ppt_h"/>
                                          </p:val>
                                        </p:tav>
                                      </p:tavLst>
                                    </p:anim>
                                    <p:anim calcmode="lin" valueType="num">
                                      <p:cBhvr>
                                        <p:cTn id="45" dur="1000" fill="hold"/>
                                        <p:tgtEl>
                                          <p:spTgt spid="5">
                                            <p:txEl>
                                              <p:pRg st="6" end="6"/>
                                            </p:txEl>
                                          </p:spTgt>
                                        </p:tgtEl>
                                        <p:attrNameLst>
                                          <p:attrName>style.rotation</p:attrName>
                                        </p:attrNameLst>
                                      </p:cBhvr>
                                      <p:tavLst>
                                        <p:tav tm="0">
                                          <p:val>
                                            <p:fltVal val="90"/>
                                          </p:val>
                                        </p:tav>
                                        <p:tav tm="100000">
                                          <p:val>
                                            <p:fltVal val="0"/>
                                          </p:val>
                                        </p:tav>
                                      </p:tavLst>
                                    </p:anim>
                                    <p:animEffect transition="in" filter="fade">
                                      <p:cBhvr>
                                        <p:cTn id="46"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9430" y="1920943"/>
            <a:ext cx="11287433" cy="3631763"/>
          </a:xfrm>
          <a:prstGeom prst="rect">
            <a:avLst/>
          </a:prstGeom>
          <a:noFill/>
        </p:spPr>
        <p:txBody>
          <a:bodyPr wrap="square">
            <a:spAutoFit/>
          </a:bodyPr>
          <a:lstStyle/>
          <a:p>
            <a:pPr algn="l"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The accounting method of amortized analysis can be useful for understanding the performance of algorithms that perform a sequence of operations with varying costs. </a:t>
            </a:r>
          </a:p>
          <a:p>
            <a:pPr algn="l"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It can be applied to a wide range of data structures and algorithms.</a:t>
            </a:r>
          </a:p>
          <a:p>
            <a:pPr algn="l"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To solve a problem using amortized analysis using the accounting method, these steps</a:t>
            </a:r>
            <a:r>
              <a:rPr lang="en-US" dirty="0">
                <a:solidFill>
                  <a:srgbClr val="273239"/>
                </a:solidFill>
                <a:latin typeface="Cambria" panose="02040503050406030204" pitchFamily="18" charset="0"/>
                <a:ea typeface="Cambria" panose="02040503050406030204" pitchFamily="18" charset="0"/>
              </a:rPr>
              <a:t> are followed</a:t>
            </a:r>
            <a:r>
              <a:rPr lang="en-US" b="0" i="0" dirty="0">
                <a:solidFill>
                  <a:srgbClr val="273239"/>
                </a:solidFill>
                <a:effectLst/>
                <a:latin typeface="Cambria" panose="02040503050406030204" pitchFamily="18" charset="0"/>
                <a:ea typeface="Cambria" panose="02040503050406030204" pitchFamily="18" charset="0"/>
              </a:rPr>
              <a:t>:</a:t>
            </a:r>
          </a:p>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Identify the sequence of operations that the algorithm will perform, and determine which operations are "cheap" and which are "expensive." </a:t>
            </a:r>
          </a:p>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Cheap operations are those that require less time or resources than the average operation, while expensive operations are those that require more time or resources.</a:t>
            </a:r>
          </a:p>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Define a credit or potential function that will be used to track the credit that has been accumulated by the algorithm. </a:t>
            </a:r>
          </a:p>
        </p:txBody>
      </p:sp>
      <p:sp>
        <p:nvSpPr>
          <p:cNvPr id="6" name="Rectangle 5"/>
          <p:cNvSpPr/>
          <p:nvPr/>
        </p:nvSpPr>
        <p:spPr>
          <a:xfrm>
            <a:off x="619430" y="273296"/>
            <a:ext cx="6417141" cy="923330"/>
          </a:xfrm>
          <a:prstGeom prst="rect">
            <a:avLst/>
          </a:prstGeom>
          <a:noFill/>
        </p:spPr>
        <p:txBody>
          <a:bodyPr wrap="none" lIns="91440" tIns="45720" rIns="91440" bIns="45720">
            <a:spAutoFit/>
          </a:bodyPr>
          <a:lstStyle/>
          <a:p>
            <a:pPr algn="ctr"/>
            <a:r>
              <a:rPr lang="en-US" sz="5400" b="1" cap="none" spc="50" dirty="0">
                <a:ln w="9525" cmpd="sng">
                  <a:solidFill>
                    <a:schemeClr val="accent2">
                      <a:lumMod val="40000"/>
                      <a:lumOff val="60000"/>
                    </a:schemeClr>
                  </a:solidFill>
                  <a:prstDash val="solid"/>
                </a:ln>
                <a:solidFill>
                  <a:schemeClr val="accent6">
                    <a:lumMod val="75000"/>
                  </a:schemeClr>
                </a:solidFill>
                <a:effectLst>
                  <a:glow rad="38100">
                    <a:schemeClr val="accent1">
                      <a:alpha val="40000"/>
                    </a:schemeClr>
                  </a:glow>
                </a:effectLst>
              </a:rPr>
              <a:t>Accounting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par>
                          <p:cTn id="9" fill="hold">
                            <p:stCondLst>
                              <p:cond delay="500"/>
                            </p:stCondLst>
                            <p:childTnLst>
                              <p:par>
                                <p:cTn id="10" presetID="17" presetClass="entr" presetSubtype="10" fill="hold" nodeType="after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 calcmode="lin" valueType="num">
                                      <p:cBhvr>
                                        <p:cTn id="12"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1" end="1"/>
                                            </p:txEl>
                                          </p:spTgt>
                                        </p:tgtEl>
                                        <p:attrNameLst>
                                          <p:attrName>ppt_h</p:attrName>
                                        </p:attrNameLst>
                                      </p:cBhvr>
                                      <p:tavLst>
                                        <p:tav tm="0">
                                          <p:val>
                                            <p:strVal val="#ppt_h"/>
                                          </p:val>
                                        </p:tav>
                                        <p:tav tm="100000">
                                          <p:val>
                                            <p:strVal val="#ppt_h"/>
                                          </p:val>
                                        </p:tav>
                                      </p:tavLst>
                                    </p:anim>
                                  </p:childTnLst>
                                </p:cTn>
                              </p:par>
                            </p:childTnLst>
                          </p:cTn>
                        </p:par>
                        <p:par>
                          <p:cTn id="14" fill="hold">
                            <p:stCondLst>
                              <p:cond delay="1000"/>
                            </p:stCondLst>
                            <p:childTnLst>
                              <p:par>
                                <p:cTn id="15" presetID="17" presetClass="entr" presetSubtype="10"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par>
                          <p:cTn id="19" fill="hold">
                            <p:stCondLst>
                              <p:cond delay="1500"/>
                            </p:stCondLst>
                            <p:childTnLst>
                              <p:par>
                                <p:cTn id="20" presetID="17" presetClass="entr" presetSubtype="10" fill="hold" nodeType="after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 calcmode="lin" valueType="num">
                                      <p:cBhvr>
                                        <p:cTn id="22"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3" end="3"/>
                                            </p:txEl>
                                          </p:spTgt>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17" presetClass="entr" presetSubtype="10" fill="hold" nodeType="after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 calcmode="lin" valueType="num">
                                      <p:cBhvr>
                                        <p:cTn id="27"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par>
                          <p:cTn id="29" fill="hold">
                            <p:stCondLst>
                              <p:cond delay="2500"/>
                            </p:stCondLst>
                            <p:childTnLst>
                              <p:par>
                                <p:cTn id="30" presetID="17" presetClass="entr" presetSubtype="10"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 calcmode="lin" valueType="num">
                                      <p:cBhvr>
                                        <p:cTn id="32"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21109" y="1492457"/>
            <a:ext cx="11149781" cy="5293757"/>
          </a:xfrm>
          <a:prstGeom prst="rect">
            <a:avLst/>
          </a:prstGeom>
          <a:noFill/>
        </p:spPr>
        <p:txBody>
          <a:bodyPr wrap="square">
            <a:spAutoFit/>
          </a:bodyPr>
          <a:lstStyle/>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This function should assign a credit value to the state of the data structure at each point in time.</a:t>
            </a:r>
          </a:p>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Initialize the credit to 0.</a:t>
            </a:r>
          </a:p>
          <a:p>
            <a:pPr algn="l" fontAlgn="base">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For each operation in the sequence, do the following:</a:t>
            </a:r>
          </a:p>
          <a:p>
            <a:pPr marL="742950" lvl="1" indent="-285750" algn="l" fontAlgn="base">
              <a:spcBef>
                <a:spcPts val="375"/>
              </a:spcBef>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If the operation is cheap, increment the credit by the cost of the operation.</a:t>
            </a:r>
          </a:p>
          <a:p>
            <a:pPr marL="742950" lvl="1" indent="-285750" algn="l" fontAlgn="base">
              <a:spcBef>
                <a:spcPts val="375"/>
              </a:spcBef>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If the operation is expensive, subtract the credit from the cost of the operation to determine the actual cost. The actual cost is the difference between the cost of the operation and the credit.</a:t>
            </a:r>
          </a:p>
          <a:p>
            <a:pPr marL="742950" lvl="1" indent="-285750" fontAlgn="base">
              <a:spcBef>
                <a:spcPts val="375"/>
              </a:spcBef>
              <a:spcAft>
                <a:spcPts val="1800"/>
              </a:spcAft>
              <a:buFont typeface="Arial" panose="020B0604020202020204" pitchFamily="34" charset="0"/>
              <a:buChar char="•"/>
            </a:pPr>
            <a:r>
              <a:rPr lang="en-US" b="0" i="0" dirty="0">
                <a:solidFill>
                  <a:srgbClr val="273239"/>
                </a:solidFill>
                <a:effectLst/>
                <a:latin typeface="Cambria" panose="02040503050406030204" pitchFamily="18" charset="0"/>
                <a:ea typeface="Cambria" panose="02040503050406030204" pitchFamily="18" charset="0"/>
              </a:rPr>
              <a:t>If the credit becomes negative, reset it to 0.</a:t>
            </a:r>
            <a:r>
              <a:rPr lang="en-US" dirty="0">
                <a:latin typeface="Cambria" panose="02040503050406030204" pitchFamily="18" charset="0"/>
                <a:ea typeface="Cambria" panose="02040503050406030204" pitchFamily="18" charset="0"/>
              </a:rPr>
              <a:t> </a:t>
            </a:r>
          </a:p>
          <a:p>
            <a:pPr marL="742950" lvl="1" indent="-285750" fontAlgn="base">
              <a:spcBef>
                <a:spcPts val="375"/>
              </a:spcBef>
              <a:spcAft>
                <a:spcPts val="1800"/>
              </a:spcAft>
              <a:buFont typeface="Arial" panose="020B0604020202020204" pitchFamily="34" charset="0"/>
              <a:buChar char="•"/>
            </a:pPr>
            <a:r>
              <a:rPr lang="en-US" dirty="0">
                <a:latin typeface="Cambria" panose="02040503050406030204" pitchFamily="18" charset="0"/>
                <a:ea typeface="Cambria" panose="02040503050406030204" pitchFamily="18" charset="0"/>
              </a:rPr>
              <a:t>At the end of the sequence, divide the total cost by the number of operations to determine the average cost per operation.</a:t>
            </a:r>
          </a:p>
          <a:p>
            <a:pPr marL="742950" lvl="1" indent="-285750" algn="l" fontAlgn="base">
              <a:spcBef>
                <a:spcPts val="375"/>
              </a:spcBef>
              <a:spcAft>
                <a:spcPts val="1800"/>
              </a:spcAft>
              <a:buFont typeface="Arial" panose="020B0604020202020204" pitchFamily="34" charset="0"/>
              <a:buChar char="•"/>
            </a:pPr>
            <a:endParaRPr lang="en-US" b="0" i="0" dirty="0">
              <a:solidFill>
                <a:srgbClr val="273239"/>
              </a:solidFill>
              <a:effectLst/>
              <a:latin typeface="Nunito" pitchFamily="2" charset="0"/>
            </a:endParaRPr>
          </a:p>
          <a:p>
            <a:pPr marL="742950" lvl="1" indent="-285750" algn="l" fontAlgn="base">
              <a:spcBef>
                <a:spcPts val="375"/>
              </a:spcBef>
              <a:spcAft>
                <a:spcPts val="1800"/>
              </a:spcAft>
              <a:buFont typeface="Arial" panose="020B0604020202020204" pitchFamily="34" charset="0"/>
              <a:buChar char="•"/>
            </a:pPr>
            <a:endParaRPr lang="en-US" b="0" i="0" dirty="0">
              <a:solidFill>
                <a:srgbClr val="273239"/>
              </a:solidFill>
              <a:effectLst/>
              <a:latin typeface="Nunito" pitchFamily="2" charset="0"/>
            </a:endParaRPr>
          </a:p>
        </p:txBody>
      </p:sp>
      <p:sp>
        <p:nvSpPr>
          <p:cNvPr id="6" name="Rectangle 5"/>
          <p:cNvSpPr/>
          <p:nvPr/>
        </p:nvSpPr>
        <p:spPr>
          <a:xfrm>
            <a:off x="462115" y="71786"/>
            <a:ext cx="6417141" cy="923330"/>
          </a:xfrm>
          <a:prstGeom prst="rect">
            <a:avLst/>
          </a:prstGeom>
          <a:noFill/>
        </p:spPr>
        <p:txBody>
          <a:bodyPr wrap="none" lIns="91440" tIns="45720" rIns="91440" bIns="45720">
            <a:spAutoFit/>
          </a:bodyPr>
          <a:lstStyle/>
          <a:p>
            <a:pPr algn="ctr"/>
            <a:r>
              <a:rPr lang="en-US" sz="5400" b="1" cap="none" spc="50" dirty="0">
                <a:ln w="9525" cmpd="sng">
                  <a:solidFill>
                    <a:schemeClr val="accent2">
                      <a:lumMod val="40000"/>
                      <a:lumOff val="60000"/>
                    </a:schemeClr>
                  </a:solidFill>
                  <a:prstDash val="solid"/>
                </a:ln>
                <a:solidFill>
                  <a:schemeClr val="accent6">
                    <a:lumMod val="75000"/>
                  </a:schemeClr>
                </a:solidFill>
                <a:effectLst>
                  <a:glow rad="38100">
                    <a:schemeClr val="accent1">
                      <a:alpha val="40000"/>
                    </a:schemeClr>
                  </a:glow>
                </a:effectLst>
              </a:rPr>
              <a:t>Accounting Method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691858" y="507668"/>
            <a:ext cx="9929250" cy="1326042"/>
          </a:xfrm>
          <a:prstGeom prst="rect">
            <a:avLst/>
          </a:prstGeom>
        </p:spPr>
      </p:pic>
      <p:sp>
        <p:nvSpPr>
          <p:cNvPr id="7" name="TextBox 6"/>
          <p:cNvSpPr txBox="1"/>
          <p:nvPr/>
        </p:nvSpPr>
        <p:spPr>
          <a:xfrm>
            <a:off x="835741" y="1833710"/>
            <a:ext cx="10756490" cy="1908215"/>
          </a:xfrm>
          <a:prstGeom prst="rect">
            <a:avLst/>
          </a:prstGeom>
          <a:noFill/>
        </p:spPr>
        <p:txBody>
          <a:bodyPr wrap="square">
            <a:spAutoFit/>
          </a:bodyPr>
          <a:lstStyle/>
          <a:p>
            <a:pPr algn="l"/>
            <a:r>
              <a:rPr lang="en-IN" sz="3200" b="1" i="0" u="none" strike="noStrike" baseline="0" dirty="0">
                <a:solidFill>
                  <a:schemeClr val="accent5">
                    <a:lumMod val="75000"/>
                  </a:schemeClr>
                </a:solidFill>
                <a:effectLst>
                  <a:outerShdw blurRad="38100" dist="38100" dir="2700000" algn="tl">
                    <a:srgbClr val="000000">
                      <a:alpha val="43137"/>
                    </a:srgbClr>
                  </a:outerShdw>
                </a:effectLst>
                <a:latin typeface="CMBX12"/>
              </a:rPr>
              <a:t>The Bankers Method</a:t>
            </a:r>
          </a:p>
          <a:p>
            <a:pPr algn="l"/>
            <a:endParaRPr lang="en-IN" sz="3200" b="1" i="0" u="none" strike="noStrike" baseline="0" dirty="0">
              <a:effectLst>
                <a:outerShdw blurRad="38100" dist="38100" dir="2700000" algn="tl">
                  <a:srgbClr val="000000">
                    <a:alpha val="43137"/>
                  </a:srgbClr>
                </a:outerShdw>
              </a:effectLst>
              <a:latin typeface="CMBX12"/>
            </a:endParaRPr>
          </a:p>
          <a:p>
            <a:pPr algn="just"/>
            <a:r>
              <a:rPr lang="en-US" sz="1800" b="0" i="0" u="none" strike="noStrike" baseline="0" dirty="0">
                <a:latin typeface="CMR10"/>
              </a:rPr>
              <a:t>This is a more general and powerful method of amortized analysis than the aggregate method </a:t>
            </a:r>
          </a:p>
          <a:p>
            <a:pPr algn="just"/>
            <a:r>
              <a:rPr lang="en-US" dirty="0">
                <a:latin typeface="CMR10"/>
              </a:rPr>
              <a:t>It </a:t>
            </a:r>
            <a:r>
              <a:rPr lang="en-US" sz="1800" b="0" i="0" u="none" strike="noStrike" baseline="0" dirty="0">
                <a:latin typeface="CMR10"/>
              </a:rPr>
              <a:t>allows to assign different costs to different operations, </a:t>
            </a:r>
          </a:p>
          <a:p>
            <a:pPr algn="just"/>
            <a:r>
              <a:rPr lang="en-US" sz="1800" b="0" i="0" u="none" strike="noStrike" baseline="0" dirty="0">
                <a:latin typeface="CMR10"/>
              </a:rPr>
              <a:t>but in exchange, it requires more reserve to use. </a:t>
            </a:r>
            <a:endParaRPr lang="en-IN" dirty="0"/>
          </a:p>
        </p:txBody>
      </p:sp>
      <p:sp>
        <p:nvSpPr>
          <p:cNvPr id="9" name="TextBox 8"/>
          <p:cNvSpPr txBox="1"/>
          <p:nvPr/>
        </p:nvSpPr>
        <p:spPr>
          <a:xfrm>
            <a:off x="835741" y="3888938"/>
            <a:ext cx="10314039" cy="2031325"/>
          </a:xfrm>
          <a:prstGeom prst="rect">
            <a:avLst/>
          </a:prstGeom>
          <a:noFill/>
        </p:spPr>
        <p:txBody>
          <a:bodyPr wrap="square">
            <a:spAutoFit/>
          </a:bodyPr>
          <a:lstStyle/>
          <a:p>
            <a:pPr algn="l"/>
            <a:r>
              <a:rPr lang="en-US" sz="1800" b="0" i="0" u="none" strike="noStrike" baseline="0" dirty="0">
                <a:latin typeface="CMR10"/>
              </a:rPr>
              <a:t>In the bankers method, each operation has an actual cost as specified by the cost model, </a:t>
            </a:r>
          </a:p>
          <a:p>
            <a:pPr algn="l"/>
            <a:r>
              <a:rPr lang="en-US" sz="1800" b="0" i="0" u="none" strike="noStrike" baseline="0" dirty="0">
                <a:latin typeface="CMR10"/>
              </a:rPr>
              <a:t>and additionally may choose to pay an extra cost (a </a:t>
            </a:r>
            <a:r>
              <a:rPr lang="en-US" sz="1800" b="0" i="0" u="none" strike="noStrike" baseline="0" dirty="0">
                <a:latin typeface="CMBX10"/>
              </a:rPr>
              <a:t>credit</a:t>
            </a:r>
            <a:r>
              <a:rPr lang="en-US" sz="1800" b="0" i="0" u="none" strike="noStrike" baseline="0" dirty="0">
                <a:latin typeface="CMR10"/>
              </a:rPr>
              <a:t>) to store in the data structure for later use. </a:t>
            </a:r>
          </a:p>
          <a:p>
            <a:pPr algn="l"/>
            <a:endParaRPr lang="en-US" dirty="0">
              <a:latin typeface="CMR10"/>
            </a:endParaRPr>
          </a:p>
          <a:p>
            <a:pPr algn="l"/>
            <a:r>
              <a:rPr lang="en-US" sz="1800" b="0" i="0" u="none" strike="noStrike" baseline="0" dirty="0">
                <a:latin typeface="CMR10"/>
              </a:rPr>
              <a:t>A</a:t>
            </a:r>
            <a:r>
              <a:rPr lang="en-US" dirty="0">
                <a:latin typeface="CMR10"/>
              </a:rPr>
              <a:t> </a:t>
            </a:r>
            <a:r>
              <a:rPr lang="en-US" sz="1800" b="0" i="0" u="none" strike="noStrike" baseline="0" dirty="0">
                <a:latin typeface="CMR10"/>
              </a:rPr>
              <a:t>future operation may use this credit to offset the cost of an expensive operation. </a:t>
            </a:r>
          </a:p>
          <a:p>
            <a:pPr algn="l"/>
            <a:endParaRPr lang="en-US" dirty="0">
              <a:latin typeface="CMR10"/>
            </a:endParaRPr>
          </a:p>
          <a:p>
            <a:pPr algn="l"/>
            <a:r>
              <a:rPr lang="en-US" sz="1800" b="0" i="0" u="none" strike="noStrike" baseline="0" dirty="0">
                <a:latin typeface="CMR10"/>
              </a:rPr>
              <a:t>The amortized cost of an operation is its actual cost in the cost model, plus any credit it pays for, minus the value of any previous credit that it consumes.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checkerboard(across)">
                                      <p:cBhvr>
                                        <p:cTn id="12" dur="500"/>
                                        <p:tgtEl>
                                          <p:spTgt spid="7">
                                            <p:txEl>
                                              <p:pRg st="2" end="2"/>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Effect transition="in" filter="checkerboard(across)">
                                      <p:cBhvr>
                                        <p:cTn id="15" dur="500"/>
                                        <p:tgtEl>
                                          <p:spTgt spid="7">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7">
                                            <p:txEl>
                                              <p:pRg st="4" end="4"/>
                                            </p:txEl>
                                          </p:spTgt>
                                        </p:tgtEl>
                                        <p:attrNameLst>
                                          <p:attrName>style.visibility</p:attrName>
                                        </p:attrNameLst>
                                      </p:cBhvr>
                                      <p:to>
                                        <p:strVal val="visible"/>
                                      </p:to>
                                    </p:set>
                                    <p:animEffect transition="in" filter="checkerboard(across)">
                                      <p:cBhvr>
                                        <p:cTn id="18" dur="500"/>
                                        <p:tgtEl>
                                          <p:spTgt spid="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checkerboard(across)">
                                      <p:cBhvr>
                                        <p:cTn id="23" dur="500"/>
                                        <p:tgtEl>
                                          <p:spTgt spid="9">
                                            <p:txEl>
                                              <p:pRg st="0" end="0"/>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checkerboard(across)">
                                      <p:cBhvr>
                                        <p:cTn id="26" dur="500"/>
                                        <p:tgtEl>
                                          <p:spTgt spid="9">
                                            <p:txEl>
                                              <p:pRg st="1" end="1"/>
                                            </p:txEl>
                                          </p:spTgt>
                                        </p:tgtEl>
                                      </p:cBhvr>
                                    </p:animEffect>
                                  </p:childTnLst>
                                </p:cTn>
                              </p:par>
                            </p:childTnLst>
                          </p:cTn>
                        </p:par>
                        <p:par>
                          <p:cTn id="27" fill="hold">
                            <p:stCondLst>
                              <p:cond delay="500"/>
                            </p:stCondLst>
                            <p:childTnLst>
                              <p:par>
                                <p:cTn id="28" presetID="5" presetClass="entr" presetSubtype="10" fill="hold" nodeType="after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animEffect transition="in" filter="checkerboard(across)">
                                      <p:cBhvr>
                                        <p:cTn id="30" dur="500"/>
                                        <p:tgtEl>
                                          <p:spTgt spid="9">
                                            <p:txEl>
                                              <p:pRg st="3" end="3"/>
                                            </p:txEl>
                                          </p:spTgt>
                                        </p:tgtEl>
                                      </p:cBhvr>
                                    </p:animEffect>
                                  </p:childTnLst>
                                </p:cTn>
                              </p:par>
                            </p:childTnLst>
                          </p:cTn>
                        </p:par>
                        <p:par>
                          <p:cTn id="31" fill="hold">
                            <p:stCondLst>
                              <p:cond delay="1000"/>
                            </p:stCondLst>
                            <p:childTnLst>
                              <p:par>
                                <p:cTn id="32" presetID="5" presetClass="entr" presetSubtype="10" fill="hold" nodeType="afterEffect">
                                  <p:stCondLst>
                                    <p:cond delay="0"/>
                                  </p:stCondLst>
                                  <p:childTnLst>
                                    <p:set>
                                      <p:cBhvr>
                                        <p:cTn id="33" dur="1" fill="hold">
                                          <p:stCondLst>
                                            <p:cond delay="0"/>
                                          </p:stCondLst>
                                        </p:cTn>
                                        <p:tgtEl>
                                          <p:spTgt spid="9">
                                            <p:txEl>
                                              <p:pRg st="5" end="5"/>
                                            </p:txEl>
                                          </p:spTgt>
                                        </p:tgtEl>
                                        <p:attrNameLst>
                                          <p:attrName>style.visibility</p:attrName>
                                        </p:attrNameLst>
                                      </p:cBhvr>
                                      <p:to>
                                        <p:strVal val="visible"/>
                                      </p:to>
                                    </p:set>
                                    <p:animEffect transition="in" filter="checkerboard(across)">
                                      <p:cBhvr>
                                        <p:cTn id="34" dur="500"/>
                                        <p:tgtEl>
                                          <p:spTgt spid="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9884" y="1515375"/>
            <a:ext cx="11592232" cy="2400657"/>
          </a:xfrm>
          <a:prstGeom prst="rect">
            <a:avLst/>
          </a:prstGeom>
          <a:noFill/>
        </p:spPr>
        <p:txBody>
          <a:bodyPr wrap="square">
            <a:spAutoFit/>
          </a:bodyPr>
          <a:lstStyle/>
          <a:p>
            <a:pPr algn="just"/>
            <a:r>
              <a:rPr lang="en-US" b="0" i="0" dirty="0">
                <a:solidFill>
                  <a:srgbClr val="202122"/>
                </a:solidFill>
                <a:effectLst/>
                <a:latin typeface="Cambria" panose="02040503050406030204" pitchFamily="18" charset="0"/>
                <a:ea typeface="Cambria" panose="02040503050406030204" pitchFamily="18" charset="0"/>
              </a:rPr>
              <a:t>In </a:t>
            </a:r>
            <a:r>
              <a:rPr lang="en-US" b="0" i="0" u="none" strike="noStrike" dirty="0">
                <a:solidFill>
                  <a:srgbClr val="3366CC"/>
                </a:solidFill>
                <a:effectLst/>
                <a:latin typeface="Cambria" panose="02040503050406030204" pitchFamily="18" charset="0"/>
                <a:ea typeface="Cambria" panose="02040503050406030204" pitchFamily="18" charset="0"/>
                <a:hlinkClick r:id="rId2" tooltip="Computer science"/>
              </a:rPr>
              <a:t>computer science</a:t>
            </a:r>
            <a:r>
              <a:rPr lang="en-US" b="0" i="0" dirty="0">
                <a:solidFill>
                  <a:srgbClr val="202122"/>
                </a:solidFill>
                <a:effectLst/>
                <a:latin typeface="Cambria" panose="02040503050406030204" pitchFamily="18" charset="0"/>
                <a:ea typeface="Cambria" panose="02040503050406030204" pitchFamily="18" charset="0"/>
              </a:rPr>
              <a:t>, </a:t>
            </a:r>
            <a:r>
              <a:rPr lang="en-US" b="1" i="0" dirty="0">
                <a:solidFill>
                  <a:srgbClr val="202122"/>
                </a:solidFill>
                <a:effectLst/>
                <a:latin typeface="Cambria" panose="02040503050406030204" pitchFamily="18" charset="0"/>
                <a:ea typeface="Cambria" panose="02040503050406030204" pitchFamily="18" charset="0"/>
              </a:rPr>
              <a:t>amortized analysis</a:t>
            </a:r>
            <a:r>
              <a:rPr lang="en-US" b="0" i="0" dirty="0">
                <a:solidFill>
                  <a:srgbClr val="202122"/>
                </a:solidFill>
                <a:effectLst/>
                <a:latin typeface="Cambria" panose="02040503050406030204" pitchFamily="18" charset="0"/>
                <a:ea typeface="Cambria" panose="02040503050406030204" pitchFamily="18" charset="0"/>
              </a:rPr>
              <a:t> is a method for </a:t>
            </a:r>
            <a:r>
              <a:rPr lang="en-US" b="0" i="0" u="none" strike="noStrike" dirty="0">
                <a:solidFill>
                  <a:srgbClr val="3366CC"/>
                </a:solidFill>
                <a:effectLst/>
                <a:latin typeface="Cambria" panose="02040503050406030204" pitchFamily="18" charset="0"/>
                <a:ea typeface="Cambria" panose="02040503050406030204" pitchFamily="18" charset="0"/>
                <a:hlinkClick r:id="rId3" tooltip="Analysis of algorithms"/>
              </a:rPr>
              <a:t>analyzing</a:t>
            </a:r>
            <a:r>
              <a:rPr lang="en-US" b="0" i="0" dirty="0">
                <a:solidFill>
                  <a:srgbClr val="202122"/>
                </a:solidFill>
                <a:effectLst/>
                <a:latin typeface="Cambria" panose="02040503050406030204" pitchFamily="18" charset="0"/>
                <a:ea typeface="Cambria" panose="02040503050406030204" pitchFamily="18" charset="0"/>
              </a:rPr>
              <a:t> a given algorithm's </a:t>
            </a:r>
            <a:r>
              <a:rPr lang="en-US" b="0" i="0" u="none" strike="noStrike" dirty="0">
                <a:solidFill>
                  <a:srgbClr val="3366CC"/>
                </a:solidFill>
                <a:effectLst/>
                <a:latin typeface="Cambria" panose="02040503050406030204" pitchFamily="18" charset="0"/>
                <a:ea typeface="Cambria" panose="02040503050406030204" pitchFamily="18" charset="0"/>
                <a:hlinkClick r:id="rId4" tooltip="Computational complexity"/>
              </a:rPr>
              <a:t>complexity</a:t>
            </a:r>
            <a:r>
              <a:rPr lang="en-US" b="0" i="0" dirty="0">
                <a:solidFill>
                  <a:srgbClr val="202122"/>
                </a:solidFill>
                <a:effectLst/>
                <a:latin typeface="Cambria" panose="02040503050406030204" pitchFamily="18" charset="0"/>
                <a:ea typeface="Cambria" panose="02040503050406030204" pitchFamily="18" charset="0"/>
              </a:rPr>
              <a:t>, or how much of a resource, especially time or memory, it takes to </a:t>
            </a:r>
            <a:r>
              <a:rPr lang="en-US" b="0" i="0" u="none" strike="noStrike" dirty="0">
                <a:solidFill>
                  <a:srgbClr val="3366CC"/>
                </a:solidFill>
                <a:effectLst/>
                <a:latin typeface="Cambria" panose="02040503050406030204" pitchFamily="18" charset="0"/>
                <a:ea typeface="Cambria" panose="02040503050406030204" pitchFamily="18" charset="0"/>
                <a:hlinkClick r:id="rId5" tooltip="Execution (computing)"/>
              </a:rPr>
              <a:t>execute</a:t>
            </a:r>
            <a:r>
              <a:rPr lang="en-US" b="0" i="0" dirty="0">
                <a:solidFill>
                  <a:srgbClr val="202122"/>
                </a:solidFill>
                <a:effectLst/>
                <a:latin typeface="Cambria" panose="02040503050406030204" pitchFamily="18" charset="0"/>
                <a:ea typeface="Cambria" panose="02040503050406030204" pitchFamily="18" charset="0"/>
              </a:rPr>
              <a:t>. </a:t>
            </a:r>
          </a:p>
          <a:p>
            <a:pPr algn="just"/>
            <a:endParaRPr lang="en-US" dirty="0">
              <a:solidFill>
                <a:srgbClr val="202122"/>
              </a:solidFill>
              <a:latin typeface="Cambria" panose="02040503050406030204" pitchFamily="18" charset="0"/>
              <a:ea typeface="Cambria" panose="02040503050406030204" pitchFamily="18" charset="0"/>
            </a:endParaRPr>
          </a:p>
          <a:p>
            <a:pPr algn="just"/>
            <a:r>
              <a:rPr lang="en-US" b="0" i="0" dirty="0">
                <a:solidFill>
                  <a:srgbClr val="202122"/>
                </a:solidFill>
                <a:effectLst/>
                <a:latin typeface="Cambria" panose="02040503050406030204" pitchFamily="18" charset="0"/>
                <a:ea typeface="Cambria" panose="02040503050406030204" pitchFamily="18" charset="0"/>
              </a:rPr>
              <a:t>The motivation for amortized analysis is that looking at the worst-case run time can be too pessimistic. Instead, amortized analysis averages the running times of operations in a sequence over that sequence.</a:t>
            </a:r>
            <a:r>
              <a:rPr lang="en-US" baseline="30000" dirty="0">
                <a:solidFill>
                  <a:srgbClr val="3366CC"/>
                </a:solidFill>
                <a:latin typeface="Cambria" panose="02040503050406030204" pitchFamily="18" charset="0"/>
                <a:ea typeface="Cambria" panose="02040503050406030204" pitchFamily="18" charset="0"/>
              </a:rPr>
              <a:t>[</a:t>
            </a:r>
          </a:p>
          <a:p>
            <a:pPr algn="just"/>
            <a:endParaRPr lang="en-US" b="0" i="0" baseline="30000" dirty="0">
              <a:solidFill>
                <a:srgbClr val="3366CC"/>
              </a:solidFill>
              <a:effectLst/>
              <a:latin typeface="Cambria" panose="02040503050406030204" pitchFamily="18" charset="0"/>
              <a:ea typeface="Cambria" panose="02040503050406030204" pitchFamily="18" charset="0"/>
            </a:endParaRPr>
          </a:p>
          <a:p>
            <a:pPr algn="just"/>
            <a:endParaRPr lang="en-US" baseline="30000" dirty="0">
              <a:solidFill>
                <a:srgbClr val="3366CC"/>
              </a:solidFill>
              <a:latin typeface="Cambria" panose="02040503050406030204" pitchFamily="18" charset="0"/>
              <a:ea typeface="Cambria" panose="02040503050406030204" pitchFamily="18" charset="0"/>
            </a:endParaRPr>
          </a:p>
          <a:p>
            <a:pPr algn="just"/>
            <a:r>
              <a:rPr lang="en-US" b="0" i="0" dirty="0">
                <a:solidFill>
                  <a:srgbClr val="202122"/>
                </a:solidFill>
                <a:effectLst/>
                <a:latin typeface="Cambria" panose="02040503050406030204" pitchFamily="18" charset="0"/>
                <a:ea typeface="Cambria" panose="02040503050406030204" pitchFamily="18" charset="0"/>
              </a:rPr>
              <a:t>As a conclusion: "Amortized analysis is a useful tool that complements other techniques </a:t>
            </a:r>
            <a:endParaRPr lang="en-US" dirty="0">
              <a:solidFill>
                <a:srgbClr val="202122"/>
              </a:solidFill>
              <a:latin typeface="Cambria" panose="02040503050406030204" pitchFamily="18" charset="0"/>
              <a:ea typeface="Cambria" panose="02040503050406030204" pitchFamily="18" charset="0"/>
            </a:endParaRPr>
          </a:p>
          <a:p>
            <a:pPr algn="just"/>
            <a:r>
              <a:rPr lang="en-US" b="0" i="0" dirty="0">
                <a:solidFill>
                  <a:srgbClr val="202122"/>
                </a:solidFill>
                <a:effectLst/>
                <a:latin typeface="Cambria" panose="02040503050406030204" pitchFamily="18" charset="0"/>
                <a:ea typeface="Cambria" panose="02040503050406030204" pitchFamily="18" charset="0"/>
              </a:rPr>
              <a:t>such as </a:t>
            </a:r>
            <a:r>
              <a:rPr lang="en-US" b="0" i="0" u="none" strike="noStrike" dirty="0">
                <a:solidFill>
                  <a:srgbClr val="3366CC"/>
                </a:solidFill>
                <a:effectLst/>
                <a:latin typeface="Cambria" panose="02040503050406030204" pitchFamily="18" charset="0"/>
                <a:ea typeface="Cambria" panose="02040503050406030204" pitchFamily="18" charset="0"/>
                <a:hlinkClick r:id="rId6" tooltip="Worst-case execution time"/>
              </a:rPr>
              <a:t>worst-case</a:t>
            </a:r>
            <a:r>
              <a:rPr lang="en-US" b="0" i="0" dirty="0">
                <a:solidFill>
                  <a:srgbClr val="202122"/>
                </a:solidFill>
                <a:effectLst/>
                <a:latin typeface="Cambria" panose="02040503050406030204" pitchFamily="18" charset="0"/>
                <a:ea typeface="Cambria" panose="02040503050406030204" pitchFamily="18" charset="0"/>
              </a:rPr>
              <a:t> and </a:t>
            </a:r>
            <a:r>
              <a:rPr lang="en-US" b="0" i="0" u="none" strike="noStrike" dirty="0">
                <a:solidFill>
                  <a:srgbClr val="3366CC"/>
                </a:solidFill>
                <a:effectLst/>
                <a:latin typeface="Cambria" panose="02040503050406030204" pitchFamily="18" charset="0"/>
                <a:ea typeface="Cambria" panose="02040503050406030204" pitchFamily="18" charset="0"/>
                <a:hlinkClick r:id="rId7" tooltip="Average-case complexity"/>
              </a:rPr>
              <a:t>average-case</a:t>
            </a:r>
            <a:r>
              <a:rPr lang="en-US" b="0" i="0" dirty="0">
                <a:solidFill>
                  <a:srgbClr val="202122"/>
                </a:solidFill>
                <a:effectLst/>
                <a:latin typeface="Cambria" panose="02040503050406030204" pitchFamily="18" charset="0"/>
                <a:ea typeface="Cambria" panose="02040503050406030204" pitchFamily="18" charset="0"/>
              </a:rPr>
              <a:t> analysis.</a:t>
            </a:r>
            <a:endParaRPr lang="en-IN" dirty="0">
              <a:latin typeface="Cambria" panose="02040503050406030204" pitchFamily="18" charset="0"/>
              <a:ea typeface="Cambria" panose="02040503050406030204" pitchFamily="18" charset="0"/>
            </a:endParaRPr>
          </a:p>
        </p:txBody>
      </p:sp>
      <p:sp>
        <p:nvSpPr>
          <p:cNvPr id="4" name="Rectangle 3"/>
          <p:cNvSpPr/>
          <p:nvPr/>
        </p:nvSpPr>
        <p:spPr>
          <a:xfrm>
            <a:off x="299884" y="420780"/>
            <a:ext cx="3083536" cy="707886"/>
          </a:xfrm>
          <a:prstGeom prst="rect">
            <a:avLst/>
          </a:prstGeom>
          <a:noFill/>
        </p:spPr>
        <p:txBody>
          <a:bodyPr wrap="none" lIns="91440" tIns="45720" rIns="91440" bIns="45720">
            <a:spAutoFit/>
          </a:bodyPr>
          <a:lstStyle/>
          <a:p>
            <a:pPr algn="ctr"/>
            <a:r>
              <a:rPr lang="en-US" sz="4000" b="1" cap="none" spc="0" dirty="0">
                <a:ln w="12700">
                  <a:solidFill>
                    <a:schemeClr val="tx2">
                      <a:lumMod val="75000"/>
                    </a:schemeClr>
                  </a:solidFill>
                  <a:prstDash val="solid"/>
                </a:ln>
                <a:blipFill>
                  <a:blip r:embed="rId8"/>
                  <a:tile tx="0" ty="0" sx="100000" sy="100000" flip="none" algn="tl"/>
                </a:blipFill>
                <a:effectLst>
                  <a:outerShdw dist="38100" dir="2640000" algn="bl" rotWithShape="0">
                    <a:schemeClr val="tx2">
                      <a:lumMod val="75000"/>
                    </a:schemeClr>
                  </a:outerShdw>
                </a:effectLst>
              </a:rPr>
              <a:t>Introduction</a:t>
            </a:r>
          </a:p>
        </p:txBody>
      </p:sp>
      <p:sp>
        <p:nvSpPr>
          <p:cNvPr id="6" name="TextBox 5"/>
          <p:cNvSpPr txBox="1"/>
          <p:nvPr/>
        </p:nvSpPr>
        <p:spPr>
          <a:xfrm>
            <a:off x="299884" y="4128896"/>
            <a:ext cx="11715135" cy="2308324"/>
          </a:xfrm>
          <a:prstGeom prst="rect">
            <a:avLst/>
          </a:prstGeom>
          <a:noFill/>
        </p:spPr>
        <p:txBody>
          <a:bodyPr wrap="square">
            <a:spAutoFit/>
          </a:bodyPr>
          <a:lstStyle/>
          <a:p>
            <a:pPr algn="just"/>
            <a:r>
              <a:rPr lang="en-US" b="0" i="0" dirty="0">
                <a:solidFill>
                  <a:srgbClr val="202122"/>
                </a:solidFill>
                <a:effectLst/>
                <a:latin typeface="Cambria" panose="02040503050406030204" pitchFamily="18" charset="0"/>
                <a:ea typeface="Cambria" panose="02040503050406030204" pitchFamily="18" charset="0"/>
              </a:rPr>
              <a:t>For a given operation of an algorithm, certain situations (e.g., input parametrizations or data structure contents) may imply a significant cost in resources, </a:t>
            </a:r>
          </a:p>
          <a:p>
            <a:pPr algn="just"/>
            <a:r>
              <a:rPr lang="en-US" b="0" i="0" dirty="0">
                <a:solidFill>
                  <a:srgbClr val="202122"/>
                </a:solidFill>
                <a:effectLst/>
                <a:latin typeface="Cambria" panose="02040503050406030204" pitchFamily="18" charset="0"/>
                <a:ea typeface="Cambria" panose="02040503050406030204" pitchFamily="18" charset="0"/>
              </a:rPr>
              <a:t>whereas other situations may not be as costly. </a:t>
            </a:r>
          </a:p>
          <a:p>
            <a:pPr algn="just"/>
            <a:endParaRPr lang="en-US" dirty="0">
              <a:solidFill>
                <a:srgbClr val="202122"/>
              </a:solidFill>
              <a:latin typeface="Cambria" panose="02040503050406030204" pitchFamily="18" charset="0"/>
              <a:ea typeface="Cambria" panose="02040503050406030204" pitchFamily="18" charset="0"/>
            </a:endParaRPr>
          </a:p>
          <a:p>
            <a:pPr algn="just"/>
            <a:r>
              <a:rPr lang="en-US" b="0" i="0" dirty="0">
                <a:solidFill>
                  <a:srgbClr val="202122"/>
                </a:solidFill>
                <a:effectLst/>
                <a:latin typeface="Cambria" panose="02040503050406030204" pitchFamily="18" charset="0"/>
                <a:ea typeface="Cambria" panose="02040503050406030204" pitchFamily="18" charset="0"/>
              </a:rPr>
              <a:t>The amortized analysis considers both the costly and less costly operations together over the whole sequence of operations. </a:t>
            </a:r>
          </a:p>
          <a:p>
            <a:pPr algn="just"/>
            <a:r>
              <a:rPr lang="en-US" b="0" i="0" dirty="0">
                <a:solidFill>
                  <a:srgbClr val="202122"/>
                </a:solidFill>
                <a:effectLst/>
                <a:latin typeface="Cambria" panose="02040503050406030204" pitchFamily="18" charset="0"/>
                <a:ea typeface="Cambria" panose="02040503050406030204" pitchFamily="18" charset="0"/>
              </a:rPr>
              <a:t>This may include accounting for different types of input, length of the input, and other factors that affect its performance</a:t>
            </a:r>
            <a:endParaRPr lang="en-IN"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right)">
                                      <p:cBhvr>
                                        <p:cTn id="11" dur="500"/>
                                        <p:tgtEl>
                                          <p:spTgt spid="3">
                                            <p:txEl>
                                              <p:pRg st="2" end="2"/>
                                            </p:txEl>
                                          </p:spTgt>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wipe(right)">
                                      <p:cBhvr>
                                        <p:cTn id="15" dur="500"/>
                                        <p:tgtEl>
                                          <p:spTgt spid="3">
                                            <p:txEl>
                                              <p:pRg st="5" end="5"/>
                                            </p:txEl>
                                          </p:spTgt>
                                        </p:tgtEl>
                                      </p:cBhvr>
                                    </p:animEffect>
                                  </p:childTnLst>
                                </p:cTn>
                              </p:par>
                            </p:childTnLst>
                          </p:cTn>
                        </p:par>
                        <p:par>
                          <p:cTn id="16" fill="hold">
                            <p:stCondLst>
                              <p:cond delay="1500"/>
                            </p:stCondLst>
                            <p:childTnLst>
                              <p:par>
                                <p:cTn id="17" presetID="22" presetClass="entr" presetSubtype="2"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right)">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nodeType="afterEffect">
                                  <p:stCondLst>
                                    <p:cond delay="0"/>
                                  </p:stCondLst>
                                  <p:childTnLst>
                                    <p:set>
                                      <p:cBhvr>
                                        <p:cTn id="27" dur="1" fill="hold">
                                          <p:stCondLst>
                                            <p:cond delay="0"/>
                                          </p:stCondLst>
                                        </p:cTn>
                                        <p:tgtEl>
                                          <p:spTgt spid="6">
                                            <p:txEl>
                                              <p:pRg st="1" end="1"/>
                                            </p:txEl>
                                          </p:spTgt>
                                        </p:tgtEl>
                                        <p:attrNameLst>
                                          <p:attrName>style.visibility</p:attrName>
                                        </p:attrNameLst>
                                      </p:cBhvr>
                                      <p:to>
                                        <p:strVal val="visible"/>
                                      </p:to>
                                    </p:set>
                                    <p:animEffect transition="in" filter="wipe(left)">
                                      <p:cBhvr>
                                        <p:cTn id="28" dur="500"/>
                                        <p:tgtEl>
                                          <p:spTgt spid="6">
                                            <p:txEl>
                                              <p:pRg st="1" end="1"/>
                                            </p:txEl>
                                          </p:spTgt>
                                        </p:tgtEl>
                                      </p:cBhvr>
                                    </p:animEffect>
                                  </p:childTnLst>
                                </p:cTn>
                              </p:par>
                            </p:childTnLst>
                          </p:cTn>
                        </p:par>
                        <p:par>
                          <p:cTn id="29" fill="hold">
                            <p:stCondLst>
                              <p:cond delay="1000"/>
                            </p:stCondLst>
                            <p:childTnLst>
                              <p:par>
                                <p:cTn id="30" presetID="22" presetClass="entr" presetSubtype="8" fill="hold" nodeType="after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childTnLst>
                          </p:cTn>
                        </p:par>
                        <p:par>
                          <p:cTn id="33" fill="hold">
                            <p:stCondLst>
                              <p:cond delay="1500"/>
                            </p:stCondLst>
                            <p:childTnLst>
                              <p:par>
                                <p:cTn id="34" presetID="22" presetClass="entr" presetSubtype="8" fill="hold" nodeType="afterEffect">
                                  <p:stCondLst>
                                    <p:cond delay="0"/>
                                  </p:stCondLst>
                                  <p:childTnLst>
                                    <p:set>
                                      <p:cBhvr>
                                        <p:cTn id="35" dur="1" fill="hold">
                                          <p:stCondLst>
                                            <p:cond delay="0"/>
                                          </p:stCondLst>
                                        </p:cTn>
                                        <p:tgtEl>
                                          <p:spTgt spid="6">
                                            <p:txEl>
                                              <p:pRg st="4" end="4"/>
                                            </p:txEl>
                                          </p:spTgt>
                                        </p:tgtEl>
                                        <p:attrNameLst>
                                          <p:attrName>style.visibility</p:attrName>
                                        </p:attrNameLst>
                                      </p:cBhvr>
                                      <p:to>
                                        <p:strVal val="visible"/>
                                      </p:to>
                                    </p:set>
                                    <p:animEffect transition="in" filter="wipe(left)">
                                      <p:cBhvr>
                                        <p:cTn id="36"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52283" y="1344670"/>
            <a:ext cx="10412361" cy="4524315"/>
          </a:xfrm>
          <a:prstGeom prst="rect">
            <a:avLst/>
          </a:prstGeom>
          <a:noFill/>
        </p:spPr>
        <p:txBody>
          <a:bodyPr wrap="square">
            <a:spAutoFit/>
          </a:bodyPr>
          <a:lstStyle/>
          <a:p>
            <a:pPr algn="l"/>
            <a:r>
              <a:rPr lang="en-US" sz="1800" b="0" i="0" u="none" strike="noStrike" baseline="0" dirty="0">
                <a:latin typeface="CMR10"/>
              </a:rPr>
              <a:t>We will use the following charging scheme: </a:t>
            </a:r>
          </a:p>
          <a:p>
            <a:pPr algn="l"/>
            <a:endParaRPr lang="en-US" dirty="0">
              <a:latin typeface="CMR10"/>
            </a:endParaRPr>
          </a:p>
          <a:p>
            <a:pPr algn="l"/>
            <a:r>
              <a:rPr lang="en-US" sz="1800" b="0" i="0" u="none" strike="noStrike" baseline="0" dirty="0">
                <a:latin typeface="CMR10"/>
              </a:rPr>
              <a:t>Whenever we insert a new element into the list, we will pay a credit of 2 and leave it on the list element. Therefore, the cost of an insertion not counting any resizing </a:t>
            </a:r>
            <a:r>
              <a:rPr lang="en-IN" sz="1800" b="0" i="0" u="none" strike="noStrike" baseline="0" dirty="0">
                <a:latin typeface="CMR10"/>
              </a:rPr>
              <a:t>operation is 3.</a:t>
            </a:r>
          </a:p>
          <a:p>
            <a:pPr algn="l"/>
            <a:endParaRPr lang="en-IN" sz="1800" b="0" i="0" u="none" strike="noStrike" baseline="0" dirty="0">
              <a:latin typeface="CMR10"/>
            </a:endParaRPr>
          </a:p>
          <a:p>
            <a:pPr algn="l"/>
            <a:r>
              <a:rPr lang="en-US" sz="1800" b="0" i="0" u="none" strike="noStrike" baseline="0" dirty="0">
                <a:latin typeface="CMR10"/>
              </a:rPr>
              <a:t>Now consider what happens when a resizing operation is triggered. </a:t>
            </a:r>
          </a:p>
          <a:p>
            <a:pPr algn="l"/>
            <a:r>
              <a:rPr lang="en-US" sz="1800" b="0" i="0" u="none" strike="noStrike" baseline="0" dirty="0">
                <a:latin typeface="CMR10"/>
              </a:rPr>
              <a:t>The array must be full (</a:t>
            </a:r>
            <a:r>
              <a:rPr lang="en-US" sz="1800" b="0" i="0" u="none" strike="noStrike" baseline="0" dirty="0">
                <a:latin typeface="CMMI10"/>
              </a:rPr>
              <a:t>c </a:t>
            </a:r>
            <a:r>
              <a:rPr lang="en-US" sz="1800" b="0" i="0" u="none" strike="noStrike" baseline="0" dirty="0">
                <a:latin typeface="CMR10"/>
              </a:rPr>
              <a:t>= </a:t>
            </a:r>
            <a:r>
              <a:rPr lang="en-US" sz="1800" b="0" i="0" u="none" strike="noStrike" baseline="0" dirty="0">
                <a:latin typeface="CMMI10"/>
              </a:rPr>
              <a:t>n</a:t>
            </a:r>
            <a:r>
              <a:rPr lang="en-US" sz="1800" b="0" i="0" u="none" strike="noStrike" baseline="0" dirty="0">
                <a:latin typeface="CMR10"/>
              </a:rPr>
              <a:t>), </a:t>
            </a:r>
          </a:p>
          <a:p>
            <a:pPr algn="l"/>
            <a:r>
              <a:rPr lang="en-US" sz="1800" b="0" i="0" u="none" strike="noStrike" baseline="0" dirty="0">
                <a:latin typeface="CMR10"/>
              </a:rPr>
              <a:t>and the final half of the elements (</a:t>
            </a:r>
            <a:r>
              <a:rPr lang="en-US" sz="1800" b="0" i="0" u="none" strike="noStrike" baseline="0" dirty="0">
                <a:latin typeface="CMMI10"/>
              </a:rPr>
              <a:t>n/</a:t>
            </a:r>
            <a:r>
              <a:rPr lang="en-US" sz="1800" b="0" i="0" u="none" strike="noStrike" baseline="0" dirty="0">
                <a:latin typeface="CMR10"/>
              </a:rPr>
              <a:t>2 of them) will each possess an unused credit of 2. </a:t>
            </a:r>
          </a:p>
          <a:p>
            <a:pPr algn="l"/>
            <a:r>
              <a:rPr lang="en-US" sz="1800" b="0" i="0" u="none" strike="noStrike" baseline="0" dirty="0">
                <a:latin typeface="CMR10"/>
              </a:rPr>
              <a:t>Therefore, there is a credit of </a:t>
            </a:r>
            <a:r>
              <a:rPr lang="en-US" sz="1800" b="0" i="0" u="none" strike="noStrike" baseline="0" dirty="0">
                <a:latin typeface="CMMI10"/>
              </a:rPr>
              <a:t>n </a:t>
            </a:r>
            <a:r>
              <a:rPr lang="en-US" sz="1800" b="0" i="0" u="none" strike="noStrike" baseline="0" dirty="0">
                <a:latin typeface="CMR10"/>
              </a:rPr>
              <a:t>in the data structure. </a:t>
            </a:r>
          </a:p>
          <a:p>
            <a:pPr algn="l"/>
            <a:r>
              <a:rPr lang="en-US" sz="1800" b="0" i="0" u="none" strike="noStrike" baseline="0" dirty="0">
                <a:latin typeface="CMR10"/>
              </a:rPr>
              <a:t>We consume this credit to pay for the cost of moving the </a:t>
            </a:r>
            <a:r>
              <a:rPr lang="en-US" sz="1800" b="0" i="0" u="none" strike="noStrike" baseline="0" dirty="0">
                <a:latin typeface="CMMI10"/>
              </a:rPr>
              <a:t>n </a:t>
            </a:r>
            <a:r>
              <a:rPr lang="en-US" sz="1800" b="0" i="0" u="none" strike="noStrike" baseline="0" dirty="0">
                <a:latin typeface="CMR10"/>
              </a:rPr>
              <a:t>elements to the freshly allocated array (which costs exactly </a:t>
            </a:r>
            <a:r>
              <a:rPr lang="en-US" sz="1800" b="0" i="0" u="none" strike="noStrike" baseline="0" dirty="0">
                <a:latin typeface="CMMI10"/>
              </a:rPr>
              <a:t>n</a:t>
            </a:r>
            <a:r>
              <a:rPr lang="en-US" sz="1800" b="0" i="0" u="none" strike="noStrike" baseline="0" dirty="0">
                <a:latin typeface="CMR10"/>
              </a:rPr>
              <a:t>), </a:t>
            </a:r>
          </a:p>
          <a:p>
            <a:pPr algn="l"/>
            <a:endParaRPr lang="en-US" dirty="0">
              <a:latin typeface="CMR10"/>
            </a:endParaRPr>
          </a:p>
          <a:p>
            <a:pPr algn="l"/>
            <a:r>
              <a:rPr lang="en-US" dirty="0">
                <a:latin typeface="CMR10"/>
              </a:rPr>
              <a:t>S</a:t>
            </a:r>
            <a:r>
              <a:rPr lang="en-US" sz="1800" b="0" i="0" u="none" strike="noStrike" baseline="0" dirty="0">
                <a:latin typeface="CMR10"/>
              </a:rPr>
              <a:t>o, the amortized cost of the resizing procedure is zero. </a:t>
            </a:r>
          </a:p>
          <a:p>
            <a:pPr algn="l"/>
            <a:endParaRPr lang="en-US" dirty="0">
              <a:latin typeface="CMR10"/>
            </a:endParaRPr>
          </a:p>
          <a:p>
            <a:pPr algn="l"/>
            <a:r>
              <a:rPr lang="en-US" sz="1800" b="0" i="0" u="none" strike="noStrike" baseline="0" dirty="0">
                <a:latin typeface="CMR10"/>
              </a:rPr>
              <a:t>Therefore,</a:t>
            </a:r>
          </a:p>
          <a:p>
            <a:pPr algn="l"/>
            <a:r>
              <a:rPr lang="en-US" sz="1800" b="0" i="0" u="none" strike="noStrike" baseline="0" dirty="0">
                <a:latin typeface="CMR10"/>
              </a:rPr>
              <a:t>the amortized cost of any append operation, whether it triggers a resizing or not is always 3</a:t>
            </a:r>
            <a:endParaRPr lang="en-IN" dirty="0"/>
          </a:p>
        </p:txBody>
      </p:sp>
      <p:sp>
        <p:nvSpPr>
          <p:cNvPr id="7" name="TextBox 6"/>
          <p:cNvSpPr txBox="1"/>
          <p:nvPr/>
        </p:nvSpPr>
        <p:spPr>
          <a:xfrm>
            <a:off x="452283" y="483928"/>
            <a:ext cx="6096000" cy="584775"/>
          </a:xfrm>
          <a:prstGeom prst="rect">
            <a:avLst/>
          </a:prstGeom>
          <a:noFill/>
        </p:spPr>
        <p:txBody>
          <a:bodyPr wrap="square">
            <a:spAutoFit/>
          </a:bodyPr>
          <a:lstStyle/>
          <a:p>
            <a:pPr algn="l"/>
            <a:r>
              <a:rPr lang="en-IN" sz="3200" b="1" i="0" u="none" strike="noStrike" baseline="0" dirty="0">
                <a:solidFill>
                  <a:schemeClr val="accent5">
                    <a:lumMod val="75000"/>
                  </a:schemeClr>
                </a:solidFill>
                <a:effectLst>
                  <a:outerShdw blurRad="38100" dist="38100" dir="2700000" algn="tl">
                    <a:srgbClr val="000000">
                      <a:alpha val="43137"/>
                    </a:srgbClr>
                  </a:outerShdw>
                </a:effectLst>
                <a:latin typeface="CMBX12"/>
              </a:rPr>
              <a:t>The Bankers Method (Contd.)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blinds(horizontal)">
                                      <p:cBhvr>
                                        <p:cTn id="7" dur="500"/>
                                        <p:tgtEl>
                                          <p:spTgt spid="5">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animEffect transition="in" filter="blinds(horizontal)">
                                      <p:cBhvr>
                                        <p:cTn id="11" dur="500"/>
                                        <p:tgtEl>
                                          <p:spTgt spid="5">
                                            <p:txEl>
                                              <p:pRg st="2" end="2"/>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blinds(horizontal)">
                                      <p:cBhvr>
                                        <p:cTn id="15" dur="500"/>
                                        <p:tgtEl>
                                          <p:spTgt spid="5">
                                            <p:txEl>
                                              <p:pRg st="4" end="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Effect transition="in" filter="blinds(horizontal)">
                                      <p:cBhvr>
                                        <p:cTn id="19" dur="500"/>
                                        <p:tgtEl>
                                          <p:spTgt spid="5">
                                            <p:txEl>
                                              <p:pRg st="5" end="5"/>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animEffect transition="in" filter="blinds(horizontal)">
                                      <p:cBhvr>
                                        <p:cTn id="27" dur="500"/>
                                        <p:tgtEl>
                                          <p:spTgt spid="5">
                                            <p:txEl>
                                              <p:pRg st="7" end="7"/>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animEffect transition="in" filter="blinds(horizontal)">
                                      <p:cBhvr>
                                        <p:cTn id="31" dur="500"/>
                                        <p:tgtEl>
                                          <p:spTgt spid="5">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nodeType="clickEffect">
                                  <p:stCondLst>
                                    <p:cond delay="0"/>
                                  </p:stCondLst>
                                  <p:childTnLst>
                                    <p:set>
                                      <p:cBhvr>
                                        <p:cTn id="35" dur="1" fill="hold">
                                          <p:stCondLst>
                                            <p:cond delay="0"/>
                                          </p:stCondLst>
                                        </p:cTn>
                                        <p:tgtEl>
                                          <p:spTgt spid="5">
                                            <p:txEl>
                                              <p:pRg st="10" end="10"/>
                                            </p:txEl>
                                          </p:spTgt>
                                        </p:tgtEl>
                                        <p:attrNameLst>
                                          <p:attrName>style.visibility</p:attrName>
                                        </p:attrNameLst>
                                      </p:cBhvr>
                                      <p:to>
                                        <p:strVal val="visible"/>
                                      </p:to>
                                    </p:set>
                                    <p:animEffect transition="in" filter="blinds(horizontal)">
                                      <p:cBhvr>
                                        <p:cTn id="36" dur="500"/>
                                        <p:tgtEl>
                                          <p:spTgt spid="5">
                                            <p:txEl>
                                              <p:pRg st="10" end="10"/>
                                            </p:txEl>
                                          </p:spTgt>
                                        </p:tgtEl>
                                      </p:cBhvr>
                                    </p:animEffect>
                                  </p:childTnLst>
                                </p:cTn>
                              </p:par>
                            </p:childTnLst>
                          </p:cTn>
                        </p:par>
                        <p:par>
                          <p:cTn id="37" fill="hold">
                            <p:stCondLst>
                              <p:cond delay="500"/>
                            </p:stCondLst>
                            <p:childTnLst>
                              <p:par>
                                <p:cTn id="38" presetID="3" presetClass="entr" presetSubtype="10" fill="hold" nodeType="afterEffect">
                                  <p:stCondLst>
                                    <p:cond delay="0"/>
                                  </p:stCondLst>
                                  <p:childTnLst>
                                    <p:set>
                                      <p:cBhvr>
                                        <p:cTn id="39" dur="1" fill="hold">
                                          <p:stCondLst>
                                            <p:cond delay="0"/>
                                          </p:stCondLst>
                                        </p:cTn>
                                        <p:tgtEl>
                                          <p:spTgt spid="5">
                                            <p:txEl>
                                              <p:pRg st="12" end="12"/>
                                            </p:txEl>
                                          </p:spTgt>
                                        </p:tgtEl>
                                        <p:attrNameLst>
                                          <p:attrName>style.visibility</p:attrName>
                                        </p:attrNameLst>
                                      </p:cBhvr>
                                      <p:to>
                                        <p:strVal val="visible"/>
                                      </p:to>
                                    </p:set>
                                    <p:animEffect transition="in" filter="blinds(horizontal)">
                                      <p:cBhvr>
                                        <p:cTn id="40" dur="500"/>
                                        <p:tgtEl>
                                          <p:spTgt spid="5">
                                            <p:txEl>
                                              <p:pRg st="12" end="12"/>
                                            </p:txEl>
                                          </p:spTgt>
                                        </p:tgtEl>
                                      </p:cBhvr>
                                    </p:animEffect>
                                  </p:childTnLst>
                                </p:cTn>
                              </p:par>
                            </p:childTnLst>
                          </p:cTn>
                        </p:par>
                        <p:par>
                          <p:cTn id="41" fill="hold">
                            <p:stCondLst>
                              <p:cond delay="1000"/>
                            </p:stCondLst>
                            <p:childTnLst>
                              <p:par>
                                <p:cTn id="42" presetID="3" presetClass="entr" presetSubtype="10" fill="hold" nodeType="afterEffect">
                                  <p:stCondLst>
                                    <p:cond delay="0"/>
                                  </p:stCondLst>
                                  <p:childTnLst>
                                    <p:set>
                                      <p:cBhvr>
                                        <p:cTn id="43" dur="1" fill="hold">
                                          <p:stCondLst>
                                            <p:cond delay="0"/>
                                          </p:stCondLst>
                                        </p:cTn>
                                        <p:tgtEl>
                                          <p:spTgt spid="5">
                                            <p:txEl>
                                              <p:pRg st="13" end="13"/>
                                            </p:txEl>
                                          </p:spTgt>
                                        </p:tgtEl>
                                        <p:attrNameLst>
                                          <p:attrName>style.visibility</p:attrName>
                                        </p:attrNameLst>
                                      </p:cBhvr>
                                      <p:to>
                                        <p:strVal val="visible"/>
                                      </p:to>
                                    </p:set>
                                    <p:animEffect transition="in" filter="blinds(horizontal)">
                                      <p:cBhvr>
                                        <p:cTn id="44" dur="500"/>
                                        <p:tgtEl>
                                          <p:spTgt spid="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5682" y="140611"/>
            <a:ext cx="7166321" cy="707886"/>
          </a:xfrm>
          <a:prstGeom prst="rect">
            <a:avLst/>
          </a:prstGeom>
          <a:noFill/>
        </p:spPr>
        <p:txBody>
          <a:bodyPr wrap="none" lIns="91440" tIns="45720" rIns="91440" bIns="45720">
            <a:spAutoFit/>
          </a:bodyPr>
          <a:lstStyle/>
          <a:p>
            <a:pPr algn="ctr"/>
            <a:r>
              <a:rPr lang="en-US" sz="4000" b="1" cap="none" spc="50" dirty="0">
                <a:ln w="9525" cmpd="sng">
                  <a:solidFill>
                    <a:schemeClr val="accent2">
                      <a:lumMod val="40000"/>
                      <a:lumOff val="60000"/>
                    </a:schemeClr>
                  </a:solidFill>
                  <a:prstDash val="solid"/>
                </a:ln>
                <a:solidFill>
                  <a:schemeClr val="accent1">
                    <a:lumMod val="60000"/>
                    <a:lumOff val="40000"/>
                  </a:schemeClr>
                </a:solidFill>
                <a:effectLst>
                  <a:glow rad="38100">
                    <a:schemeClr val="accent1">
                      <a:alpha val="40000"/>
                    </a:schemeClr>
                  </a:glow>
                </a:effectLst>
              </a:rPr>
              <a:t>Accounting Method: Example</a:t>
            </a:r>
          </a:p>
        </p:txBody>
      </p:sp>
      <p:sp>
        <p:nvSpPr>
          <p:cNvPr id="6" name="TextBox 5"/>
          <p:cNvSpPr txBox="1"/>
          <p:nvPr/>
        </p:nvSpPr>
        <p:spPr>
          <a:xfrm>
            <a:off x="363794" y="987111"/>
            <a:ext cx="11228438" cy="5083443"/>
          </a:xfrm>
          <a:prstGeom prst="rect">
            <a:avLst/>
          </a:prstGeom>
          <a:noFill/>
        </p:spPr>
        <p:txBody>
          <a:bodyPr wrap="square">
            <a:spAutoFit/>
          </a:bodyPr>
          <a:lstStyle/>
          <a:p>
            <a:pPr algn="l" fontAlgn="base">
              <a:spcAft>
                <a:spcPts val="750"/>
              </a:spcAft>
              <a:buNone/>
            </a:pPr>
            <a:r>
              <a:rPr lang="en-US" b="0" i="0" dirty="0">
                <a:solidFill>
                  <a:srgbClr val="273239"/>
                </a:solidFill>
                <a:effectLst/>
                <a:latin typeface="Nunito" pitchFamily="2" charset="0"/>
              </a:rPr>
              <a:t>Consider the previous algorithm that performs a series of insertions into a dynamic array. </a:t>
            </a:r>
          </a:p>
          <a:p>
            <a:pPr algn="l" fontAlgn="base">
              <a:spcAft>
                <a:spcPts val="750"/>
              </a:spcAft>
              <a:buNone/>
            </a:pPr>
            <a:r>
              <a:rPr lang="en-US" b="0" i="0" dirty="0">
                <a:solidFill>
                  <a:srgbClr val="273239"/>
                </a:solidFill>
                <a:effectLst/>
                <a:latin typeface="Nunito" pitchFamily="2" charset="0"/>
              </a:rPr>
              <a:t>Each insertion is fast, but if the array becomes full, the algorithm must perform a slower operation to resize the array and make room for the new insertion. </a:t>
            </a:r>
          </a:p>
          <a:p>
            <a:pPr algn="l" fontAlgn="base">
              <a:spcAft>
                <a:spcPts val="750"/>
              </a:spcAft>
              <a:buNone/>
            </a:pPr>
            <a:endParaRPr lang="en-US" dirty="0">
              <a:solidFill>
                <a:srgbClr val="273239"/>
              </a:solidFill>
              <a:latin typeface="Nunito" pitchFamily="2" charset="0"/>
            </a:endParaRPr>
          </a:p>
          <a:p>
            <a:pPr algn="l" fontAlgn="base">
              <a:spcAft>
                <a:spcPts val="750"/>
              </a:spcAft>
              <a:buNone/>
            </a:pPr>
            <a:r>
              <a:rPr lang="en-US" b="0" i="0" dirty="0">
                <a:solidFill>
                  <a:srgbClr val="273239"/>
                </a:solidFill>
                <a:effectLst/>
                <a:latin typeface="Nunito" pitchFamily="2" charset="0"/>
              </a:rPr>
              <a:t>We want to use amortized analysis to determine the average cost per insertion.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Identify the sequence of operations: </a:t>
            </a:r>
          </a:p>
          <a:p>
            <a:pPr algn="l" fontAlgn="base">
              <a:spcAft>
                <a:spcPts val="1800"/>
              </a:spcAft>
            </a:pPr>
            <a:r>
              <a:rPr lang="en-US" dirty="0">
                <a:solidFill>
                  <a:srgbClr val="273239"/>
                </a:solidFill>
                <a:latin typeface="Nunito" pitchFamily="2" charset="0"/>
              </a:rPr>
              <a:t>  </a:t>
            </a:r>
            <a:r>
              <a:rPr lang="en-US" b="0" i="0" dirty="0">
                <a:solidFill>
                  <a:srgbClr val="273239"/>
                </a:solidFill>
                <a:effectLst/>
                <a:latin typeface="Nunito" pitchFamily="2" charset="0"/>
              </a:rPr>
              <a:t>Each insertion is a cheap operation, and the resize operation is an expensive operation.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Define a credit function: We can define the credit function as follows:</a:t>
            </a:r>
          </a:p>
          <a:p>
            <a:pPr lvl="1" algn="l" fontAlgn="base">
              <a:spcBef>
                <a:spcPts val="375"/>
              </a:spcBef>
              <a:spcAft>
                <a:spcPts val="1800"/>
              </a:spcAft>
            </a:pPr>
            <a:r>
              <a:rPr lang="en-US" b="0" i="0" dirty="0">
                <a:solidFill>
                  <a:srgbClr val="273239"/>
                </a:solidFill>
                <a:effectLst/>
                <a:latin typeface="Nunito" pitchFamily="2" charset="0"/>
              </a:rPr>
              <a:t>If we insert a new value – cost is 1 and credit is 2 – total investment is 3</a:t>
            </a:r>
          </a:p>
          <a:p>
            <a:pPr lvl="1" algn="l" fontAlgn="base">
              <a:spcBef>
                <a:spcPts val="375"/>
              </a:spcBef>
              <a:spcAft>
                <a:spcPts val="1800"/>
              </a:spcAft>
            </a:pPr>
            <a:r>
              <a:rPr lang="en-US" b="0" i="0" dirty="0">
                <a:solidFill>
                  <a:srgbClr val="273239"/>
                </a:solidFill>
                <a:effectLst/>
                <a:latin typeface="Nunito" pitchFamily="2" charset="0"/>
              </a:rPr>
              <a:t>If the array is resized – cost = cost of inserting the old values[spend the credit for that]+ cost of insertion of new element =1 + new credit = 2</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If the credit goes to be negative – initialize it to zero.</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wipe(left)">
                                      <p:cBhvr>
                                        <p:cTn id="15" dur="500"/>
                                        <p:tgtEl>
                                          <p:spTgt spid="6">
                                            <p:txEl>
                                              <p:pRg st="3" end="3"/>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animEffect transition="in" filter="wipe(left)">
                                      <p:cBhvr>
                                        <p:cTn id="19" dur="500"/>
                                        <p:tgtEl>
                                          <p:spTgt spid="6">
                                            <p:txEl>
                                              <p:pRg st="4" end="4"/>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animEffect transition="in" filter="wipe(left)">
                                      <p:cBhvr>
                                        <p:cTn id="23" dur="500"/>
                                        <p:tgtEl>
                                          <p:spTgt spid="6">
                                            <p:txEl>
                                              <p:pRg st="5" end="5"/>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Effect transition="in" filter="wipe(left)">
                                      <p:cBhvr>
                                        <p:cTn id="27" dur="500"/>
                                        <p:tgtEl>
                                          <p:spTgt spid="6">
                                            <p:txEl>
                                              <p:pRg st="6" end="6"/>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animEffect transition="in" filter="wipe(left)">
                                      <p:cBhvr>
                                        <p:cTn id="31" dur="500"/>
                                        <p:tgtEl>
                                          <p:spTgt spid="6">
                                            <p:txEl>
                                              <p:pRg st="7" end="7"/>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animEffect transition="in" filter="wipe(left)">
                                      <p:cBhvr>
                                        <p:cTn id="35" dur="500"/>
                                        <p:tgtEl>
                                          <p:spTgt spid="6">
                                            <p:txEl>
                                              <p:pRg st="8" end="8"/>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6">
                                            <p:txEl>
                                              <p:pRg st="9" end="9"/>
                                            </p:txEl>
                                          </p:spTgt>
                                        </p:tgtEl>
                                        <p:attrNameLst>
                                          <p:attrName>style.visibility</p:attrName>
                                        </p:attrNameLst>
                                      </p:cBhvr>
                                      <p:to>
                                        <p:strVal val="visible"/>
                                      </p:to>
                                    </p:set>
                                    <p:animEffect transition="in" filter="wipe(left)">
                                      <p:cBhvr>
                                        <p:cTn id="39"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470" y="778895"/>
            <a:ext cx="6096000" cy="369332"/>
          </a:xfrm>
          <a:prstGeom prst="rect">
            <a:avLst/>
          </a:prstGeom>
          <a:noFill/>
        </p:spPr>
        <p:txBody>
          <a:bodyPr wrap="square">
            <a:spAutoFit/>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Perform the operations:</a:t>
            </a:r>
          </a:p>
        </p:txBody>
      </p:sp>
      <p:sp>
        <p:nvSpPr>
          <p:cNvPr id="5" name="TextBox 4"/>
          <p:cNvSpPr txBox="1"/>
          <p:nvPr/>
        </p:nvSpPr>
        <p:spPr>
          <a:xfrm>
            <a:off x="344129" y="1293260"/>
            <a:ext cx="3136490" cy="5488682"/>
          </a:xfrm>
          <a:prstGeom prst="rect">
            <a:avLst/>
          </a:prstGeom>
          <a:noFill/>
        </p:spPr>
        <p:txBody>
          <a:bodyPr wrap="square">
            <a:spAutoFit/>
          </a:bodyPr>
          <a:lstStyle/>
          <a:p>
            <a:pPr algn="l" fontAlgn="base">
              <a:spcAft>
                <a:spcPts val="750"/>
              </a:spcAft>
              <a:buNone/>
            </a:pPr>
            <a:r>
              <a:rPr lang="en-US" sz="1600" b="1"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Insertion 1:</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Cost = 1</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Credit = 2</a:t>
            </a:r>
          </a:p>
          <a:p>
            <a:pPr fontAlgn="base">
              <a:spcAft>
                <a:spcPts val="750"/>
              </a:spcAft>
            </a:pPr>
            <a:r>
              <a:rPr lang="en-US" sz="1600" b="1"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Insertion 2:</a:t>
            </a: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pPr fontAlgn="base">
              <a:spcAft>
                <a:spcPts val="750"/>
              </a:spcAft>
            </a:pP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Array is full, must resize</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Cost = 2</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Credit = 3</a:t>
            </a:r>
          </a:p>
          <a:p>
            <a:pPr algn="l" fontAlgn="base">
              <a:spcAft>
                <a:spcPts val="750"/>
              </a:spcAft>
              <a:buNone/>
            </a:pPr>
            <a:r>
              <a:rPr lang="en-US" sz="1600" b="1"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Insertion 3:</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Array is full, must resize</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Cost = </a:t>
            </a: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3</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Credit = </a:t>
            </a: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3</a:t>
            </a:r>
            <a:endPar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fontAlgn="base">
              <a:spcAft>
                <a:spcPts val="750"/>
              </a:spcAft>
            </a:pPr>
            <a:r>
              <a:rPr lang="en-US" sz="1600" b="1"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Insertion 4:</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Cost = </a:t>
            </a: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1</a:t>
            </a:r>
            <a:b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Credit = </a:t>
            </a: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5</a:t>
            </a:r>
            <a:endPar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fontAlgn="base">
              <a:spcAft>
                <a:spcPts val="750"/>
              </a:spcAft>
            </a:pPr>
            <a:r>
              <a:rPr lang="en-US" sz="1600" b="1"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Insertion 5:</a:t>
            </a: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t>
            </a:r>
          </a:p>
          <a:p>
            <a:pPr fontAlgn="base">
              <a:spcAft>
                <a:spcPts val="750"/>
              </a:spcAft>
            </a:pP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Array is full, must resize</a:t>
            </a:r>
            <a:br>
              <a:rPr lang="en-US" sz="1600"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Cost = 5</a:t>
            </a:r>
            <a:br>
              <a:rPr lang="en-US" sz="1600"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br>
            <a:r>
              <a:rPr lang="en-US" sz="160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Credit = 3</a:t>
            </a:r>
            <a:endPar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l" fontAlgn="base">
              <a:spcAft>
                <a:spcPts val="750"/>
              </a:spcAft>
              <a:buNone/>
            </a:pPr>
            <a:endParaRPr lang="en-US" sz="1600" b="0" i="1" dirty="0">
              <a:solidFill>
                <a:schemeClr val="accent5"/>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7" name="TextBox 6"/>
          <p:cNvSpPr txBox="1"/>
          <p:nvPr/>
        </p:nvSpPr>
        <p:spPr>
          <a:xfrm>
            <a:off x="4306529" y="1293260"/>
            <a:ext cx="7541342" cy="4031873"/>
          </a:xfrm>
          <a:prstGeom prst="rect">
            <a:avLst/>
          </a:prstGeom>
          <a:noFill/>
        </p:spPr>
        <p:txBody>
          <a:bodyPr wrap="square">
            <a:spAutoFit/>
          </a:bodyPr>
          <a:lstStyle/>
          <a:p>
            <a:pPr algn="just"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Calculate the average cost per operation: </a:t>
            </a:r>
          </a:p>
          <a:p>
            <a:pPr algn="just"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To calculate the average cost per operation, we sum the total cost and divide by the number of operations. </a:t>
            </a:r>
          </a:p>
          <a:p>
            <a:pPr algn="just"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In this example, the total cost is 8 and the number of operations is 5, so the average cost per operation is</a:t>
            </a:r>
            <a:r>
              <a:rPr lang="en-US" b="1" i="0" dirty="0">
                <a:solidFill>
                  <a:srgbClr val="273239"/>
                </a:solidFill>
                <a:effectLst/>
                <a:latin typeface="Cambria" panose="02040503050406030204" pitchFamily="18" charset="0"/>
                <a:ea typeface="Cambria" panose="02040503050406030204" pitchFamily="18" charset="0"/>
              </a:rPr>
              <a:t> 12/5 = 2.4.</a:t>
            </a:r>
          </a:p>
          <a:p>
            <a:pPr algn="just" fontAlgn="base">
              <a:spcAft>
                <a:spcPts val="750"/>
              </a:spcAft>
              <a:buNone/>
            </a:pPr>
            <a:endParaRPr lang="en-US" b="1" dirty="0">
              <a:solidFill>
                <a:srgbClr val="273239"/>
              </a:solidFill>
              <a:latin typeface="Cambria" panose="02040503050406030204" pitchFamily="18" charset="0"/>
              <a:ea typeface="Cambria" panose="02040503050406030204" pitchFamily="18" charset="0"/>
            </a:endParaRPr>
          </a:p>
          <a:p>
            <a:pPr algn="just" fontAlgn="base">
              <a:spcAft>
                <a:spcPts val="750"/>
              </a:spcAft>
              <a:buNone/>
            </a:pPr>
            <a:endParaRPr lang="en-US" b="1" i="0" dirty="0">
              <a:solidFill>
                <a:srgbClr val="273239"/>
              </a:solidFill>
              <a:effectLst/>
              <a:latin typeface="Cambria" panose="02040503050406030204" pitchFamily="18" charset="0"/>
              <a:ea typeface="Cambria" panose="02040503050406030204" pitchFamily="18" charset="0"/>
            </a:endParaRPr>
          </a:p>
          <a:p>
            <a:pPr algn="just" fontAlgn="base">
              <a:spcAft>
                <a:spcPts val="750"/>
              </a:spcAft>
              <a:buNone/>
            </a:pPr>
            <a:endParaRPr lang="en-US" b="0" i="0" dirty="0">
              <a:solidFill>
                <a:srgbClr val="273239"/>
              </a:solidFill>
              <a:effectLst/>
              <a:latin typeface="Cambria" panose="02040503050406030204" pitchFamily="18" charset="0"/>
              <a:ea typeface="Cambria" panose="02040503050406030204" pitchFamily="18" charset="0"/>
            </a:endParaRPr>
          </a:p>
          <a:p>
            <a:pPr algn="just" fontAlgn="base">
              <a:spcAft>
                <a:spcPts val="750"/>
              </a:spcAft>
              <a:buNone/>
            </a:pPr>
            <a:r>
              <a:rPr lang="en-US" b="0" i="0" dirty="0">
                <a:solidFill>
                  <a:srgbClr val="273239"/>
                </a:solidFill>
                <a:effectLst/>
                <a:latin typeface="Cambria" panose="02040503050406030204" pitchFamily="18" charset="0"/>
                <a:ea typeface="Cambria" panose="02040503050406030204" pitchFamily="18" charset="0"/>
              </a:rPr>
              <a:t>This average cost per operation reflects the fact that some insertions have a lower cost due to the credit accumulated through previous cheap operations, while other insertions have a higher cost due to the expensive resize operation.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barn(inVertical)">
                                      <p:cBhvr>
                                        <p:cTn id="12" dur="500"/>
                                        <p:tgtEl>
                                          <p:spTgt spid="7">
                                            <p:txEl>
                                              <p:pRg st="0" end="0"/>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7">
                                            <p:txEl>
                                              <p:pRg st="1" end="1"/>
                                            </p:txEl>
                                          </p:spTgt>
                                        </p:tgtEl>
                                        <p:attrNameLst>
                                          <p:attrName>style.visibility</p:attrName>
                                        </p:attrNameLst>
                                      </p:cBhvr>
                                      <p:to>
                                        <p:strVal val="visible"/>
                                      </p:to>
                                    </p:set>
                                    <p:animEffect transition="in" filter="barn(inVertical)">
                                      <p:cBhvr>
                                        <p:cTn id="16" dur="500"/>
                                        <p:tgtEl>
                                          <p:spTgt spid="7">
                                            <p:txEl>
                                              <p:pRg st="1" end="1"/>
                                            </p:txEl>
                                          </p:spTgt>
                                        </p:tgtEl>
                                      </p:cBhvr>
                                    </p:animEffect>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Effect transition="in" filter="barn(inVertical)">
                                      <p:cBhvr>
                                        <p:cTn id="20" dur="500"/>
                                        <p:tgtEl>
                                          <p:spTgt spid="7">
                                            <p:txEl>
                                              <p:pRg st="2" end="2"/>
                                            </p:txEl>
                                          </p:spTgt>
                                        </p:tgtEl>
                                      </p:cBhvr>
                                    </p:animEffect>
                                  </p:childTnLst>
                                </p:cTn>
                              </p:par>
                            </p:childTnLst>
                          </p:cTn>
                        </p:par>
                        <p:par>
                          <p:cTn id="21" fill="hold">
                            <p:stCondLst>
                              <p:cond delay="1500"/>
                            </p:stCondLst>
                            <p:childTnLst>
                              <p:par>
                                <p:cTn id="22" presetID="16" presetClass="entr" presetSubtype="21" fill="hold" nodeType="afterEffect">
                                  <p:stCondLst>
                                    <p:cond delay="0"/>
                                  </p:stCondLst>
                                  <p:childTnLst>
                                    <p:set>
                                      <p:cBhvr>
                                        <p:cTn id="23" dur="1" fill="hold">
                                          <p:stCondLst>
                                            <p:cond delay="0"/>
                                          </p:stCondLst>
                                        </p:cTn>
                                        <p:tgtEl>
                                          <p:spTgt spid="7">
                                            <p:txEl>
                                              <p:pRg st="6" end="6"/>
                                            </p:txEl>
                                          </p:spTgt>
                                        </p:tgtEl>
                                        <p:attrNameLst>
                                          <p:attrName>style.visibility</p:attrName>
                                        </p:attrNameLst>
                                      </p:cBhvr>
                                      <p:to>
                                        <p:strVal val="visible"/>
                                      </p:to>
                                    </p:set>
                                    <p:animEffect transition="in" filter="barn(inVertical)">
                                      <p:cBhvr>
                                        <p:cTn id="2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p:cNvSpPr>
            <a:spLocks noGrp="1" noRot="1" noChangeAspect="1" noMove="1" noResize="1" noEditPoints="1" noAdjustHandles="1" noChangeArrowheads="1" noChangeShapeType="1" noTextEdit="1"/>
          </p:cNvSpPr>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3" name="Arc 1032"/>
          <p:cNvSpPr>
            <a:spLocks noGrp="1" noRot="1" noChangeAspect="1" noMove="1" noResize="1" noEditPoints="1" noAdjustHandles="1" noChangeArrowheads="1" noChangeShapeType="1" noTextEdit="1"/>
          </p:cNvSpPr>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035" name="Freeform: Shape 1034"/>
          <p:cNvSpPr>
            <a:spLocks noGrp="1" noRot="1" noChangeAspect="1" noMove="1" noResize="1" noEditPoints="1" noAdjustHandles="1" noChangeArrowheads="1" noChangeShapeType="1" noTextEdit="1"/>
          </p:cNvSpPr>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08-01 (28K)"/>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53933" y="511293"/>
            <a:ext cx="4475879"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5658987" y="902894"/>
            <a:ext cx="5815257" cy="458350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b="1" dirty="0">
                <a:effectLst>
                  <a:outerShdw blurRad="38100" dist="38100" dir="2700000" algn="tl">
                    <a:srgbClr val="000000">
                      <a:alpha val="43137"/>
                    </a:srgbClr>
                  </a:outerShdw>
                </a:effectLst>
              </a:rPr>
              <a:t>Example 2: a binary counter </a:t>
            </a:r>
          </a:p>
          <a:p>
            <a:pPr indent="-228600">
              <a:lnSpc>
                <a:spcPct val="90000"/>
              </a:lnSpc>
              <a:spcAft>
                <a:spcPts val="600"/>
              </a:spcAft>
              <a:buFont typeface="Arial" panose="020B0604020202020204" pitchFamily="34" charset="0"/>
              <a:buChar char="•"/>
            </a:pPr>
            <a:endParaRPr lang="en-US" sz="2000" b="1" dirty="0">
              <a:effectLst>
                <a:outerShdw blurRad="38100" dist="38100" dir="2700000" algn="tl">
                  <a:srgbClr val="000000">
                    <a:alpha val="43137"/>
                  </a:srgbClr>
                </a:outerShdw>
              </a:effectLst>
            </a:endParaRPr>
          </a:p>
          <a:p>
            <a:pPr indent="-228600">
              <a:lnSpc>
                <a:spcPct val="90000"/>
              </a:lnSpc>
              <a:spcAft>
                <a:spcPts val="600"/>
              </a:spcAft>
              <a:buFont typeface="Arial" panose="020B0604020202020204" pitchFamily="34" charset="0"/>
              <a:buChar char="•"/>
            </a:pPr>
            <a:r>
              <a:rPr lang="en-US" sz="2000" dirty="0">
                <a:effectLst/>
              </a:rPr>
              <a:t>Imagine we want to store a big binary counter in an array A.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effectLst/>
              </a:rPr>
              <a:t>All the entries start at 0 and at each step we will be simply incrementing the counter.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effectLst/>
              </a:rPr>
              <a:t>our cost model is: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effectLst/>
              </a:rPr>
              <a:t>whenever we increment the counter, we pay $1 for every bit we need to flip. </a:t>
            </a:r>
          </a:p>
          <a:p>
            <a:pPr indent="-228600">
              <a:lnSpc>
                <a:spcPct val="90000"/>
              </a:lnSpc>
              <a:spcAft>
                <a:spcPts val="600"/>
              </a:spcAft>
              <a:buFont typeface="Arial" panose="020B0604020202020204" pitchFamily="34" charset="0"/>
              <a:buChar char="•"/>
            </a:pPr>
            <a:r>
              <a:rPr lang="en-US" sz="2000" dirty="0">
                <a:effectLst/>
              </a:rPr>
              <a:t>(So, think of the counter as an </a:t>
            </a:r>
            <a:r>
              <a:rPr lang="en-US" sz="2000" dirty="0"/>
              <a:t>array of heavy stone tablets, each with a “0” on one side and a “1” on the other.)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p:cTn id="7"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3">
                                            <p:txEl>
                                              <p:pRg st="2" end="2"/>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3">
                                            <p:txEl>
                                              <p:pRg st="4" end="4"/>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p:cTn id="19"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21" dur="500"/>
                                        <p:tgtEl>
                                          <p:spTgt spid="3">
                                            <p:txEl>
                                              <p:pRg st="6" end="6"/>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 calcmode="lin" valueType="num">
                                      <p:cBhvr>
                                        <p:cTn id="25"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27" dur="500"/>
                                        <p:tgtEl>
                                          <p:spTgt spid="3">
                                            <p:txEl>
                                              <p:pRg st="8" end="8"/>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p:cTn id="31"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9" end="9"/>
                                            </p:txEl>
                                          </p:spTgt>
                                        </p:tgtEl>
                                        <p:attrNameLst>
                                          <p:attrName>ppt_h</p:attrName>
                                        </p:attrNameLst>
                                      </p:cBhvr>
                                      <p:tavLst>
                                        <p:tav tm="0">
                                          <p:val>
                                            <p:fltVal val="0"/>
                                          </p:val>
                                        </p:tav>
                                        <p:tav tm="100000">
                                          <p:val>
                                            <p:strVal val="#ppt_h"/>
                                          </p:val>
                                        </p:tav>
                                      </p:tavLst>
                                    </p:anim>
                                    <p:animEffect transition="in" filter="fade">
                                      <p:cBhvr>
                                        <p:cTn id="33" dur="500"/>
                                        <p:tgtEl>
                                          <p:spTgt spid="3">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026"/>
                                        </p:tgtEl>
                                        <p:attrNameLst>
                                          <p:attrName>style.visibility</p:attrName>
                                        </p:attrNameLst>
                                      </p:cBhvr>
                                      <p:to>
                                        <p:strVal val="visible"/>
                                      </p:to>
                                    </p:set>
                                    <p:anim calcmode="lin" valueType="num">
                                      <p:cBhvr>
                                        <p:cTn id="38" dur="500" fill="hold"/>
                                        <p:tgtEl>
                                          <p:spTgt spid="1026"/>
                                        </p:tgtEl>
                                        <p:attrNameLst>
                                          <p:attrName>ppt_w</p:attrName>
                                        </p:attrNameLst>
                                      </p:cBhvr>
                                      <p:tavLst>
                                        <p:tav tm="0">
                                          <p:val>
                                            <p:fltVal val="0"/>
                                          </p:val>
                                        </p:tav>
                                        <p:tav tm="100000">
                                          <p:val>
                                            <p:strVal val="#ppt_w"/>
                                          </p:val>
                                        </p:tav>
                                      </p:tavLst>
                                    </p:anim>
                                    <p:anim calcmode="lin" valueType="num">
                                      <p:cBhvr>
                                        <p:cTn id="39" dur="500" fill="hold"/>
                                        <p:tgtEl>
                                          <p:spTgt spid="1026"/>
                                        </p:tgtEl>
                                        <p:attrNameLst>
                                          <p:attrName>ppt_h</p:attrName>
                                        </p:attrNameLst>
                                      </p:cBhvr>
                                      <p:tavLst>
                                        <p:tav tm="0">
                                          <p:val>
                                            <p:fltVal val="0"/>
                                          </p:val>
                                        </p:tav>
                                        <p:tav tm="100000">
                                          <p:val>
                                            <p:strVal val="#ppt_h"/>
                                          </p:val>
                                        </p:tav>
                                      </p:tavLst>
                                    </p:anim>
                                    <p:animEffect transition="in" filter="fade">
                                      <p:cBhvr>
                                        <p:cTn id="40"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28428" y="470758"/>
            <a:ext cx="10098566" cy="1200329"/>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In a sequence of n increments, the worst-case cost per increment is O(n), since at worst we flip</a:t>
            </a:r>
          </a:p>
          <a:p>
            <a:pPr algn="l"/>
            <a:r>
              <a:rPr lang="en-US" sz="1800" b="0" i="0" u="none" strike="noStrike" baseline="0" dirty="0">
                <a:latin typeface="Cambria" panose="02040503050406030204" pitchFamily="18" charset="0"/>
                <a:ea typeface="Cambria" panose="02040503050406030204" pitchFamily="18" charset="0"/>
              </a:rPr>
              <a:t>n bits. </a:t>
            </a: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But, what is our amortized cost per increment? The answer is it is at most 2. Here</a:t>
            </a:r>
            <a:r>
              <a:rPr lang="en-US" dirty="0">
                <a:latin typeface="Cambria" panose="02040503050406030204" pitchFamily="18" charset="0"/>
                <a:ea typeface="Cambria" panose="02040503050406030204" pitchFamily="18" charset="0"/>
              </a:rPr>
              <a:t> a</a:t>
            </a:r>
            <a:r>
              <a:rPr lang="en-IN" sz="1800" b="0" i="0" u="none" strike="noStrike" baseline="0" dirty="0">
                <a:latin typeface="Cambria" panose="02040503050406030204" pitchFamily="18" charset="0"/>
                <a:ea typeface="Cambria" panose="02040503050406030204" pitchFamily="18" charset="0"/>
              </a:rPr>
              <a:t>re two proofs.</a:t>
            </a:r>
            <a:endParaRPr lang="en-IN" dirty="0">
              <a:latin typeface="Cambria" panose="02040503050406030204" pitchFamily="18" charset="0"/>
              <a:ea typeface="Cambria" panose="02040503050406030204" pitchFamily="18" charset="0"/>
            </a:endParaRPr>
          </a:p>
        </p:txBody>
      </p:sp>
      <p:sp>
        <p:nvSpPr>
          <p:cNvPr id="5" name="TextBox 4"/>
          <p:cNvSpPr txBox="1"/>
          <p:nvPr/>
        </p:nvSpPr>
        <p:spPr>
          <a:xfrm>
            <a:off x="628428" y="1954186"/>
            <a:ext cx="10963804" cy="4247317"/>
          </a:xfrm>
          <a:prstGeom prst="rect">
            <a:avLst/>
          </a:prstGeom>
          <a:noFill/>
        </p:spPr>
        <p:txBody>
          <a:bodyPr wrap="square">
            <a:spAutoFit/>
          </a:bodyPr>
          <a:lstStyle/>
          <a:p>
            <a:pPr algn="l"/>
            <a:r>
              <a:rPr lang="en-US" sz="1800" b="1" i="0" u="none" strike="noStrike" baseline="0" dirty="0">
                <a:effectLst>
                  <a:outerShdw blurRad="38100" dist="38100" dir="2700000" algn="tl">
                    <a:srgbClr val="000000">
                      <a:alpha val="43137"/>
                    </a:srgbClr>
                  </a:outerShdw>
                </a:effectLst>
                <a:latin typeface="CMBX10"/>
              </a:rPr>
              <a:t>Proof 1: </a:t>
            </a:r>
          </a:p>
          <a:p>
            <a:pPr algn="l"/>
            <a:r>
              <a:rPr lang="en-US" sz="1800" b="0" i="0" u="none" strike="noStrike" baseline="0" dirty="0">
                <a:latin typeface="Cambria" panose="02040503050406030204" pitchFamily="18" charset="0"/>
                <a:ea typeface="Cambria" panose="02040503050406030204" pitchFamily="18" charset="0"/>
              </a:rPr>
              <a:t>Every time you flip 0 → 1, pay the actual cost of $1, plus put $1 into a piggy bank. </a:t>
            </a:r>
          </a:p>
          <a:p>
            <a:pPr algn="l"/>
            <a:r>
              <a:rPr lang="en-US" sz="1800" b="0" i="0" u="none" strike="noStrike" baseline="0" dirty="0">
                <a:latin typeface="Cambria" panose="02040503050406030204" pitchFamily="18" charset="0"/>
                <a:ea typeface="Cambria" panose="02040503050406030204" pitchFamily="18" charset="0"/>
              </a:rPr>
              <a:t>So</a:t>
            </a:r>
            <a:r>
              <a:rPr lang="en-US"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the total amount spent is $2. </a:t>
            </a: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In fact, think of each bit as having its own bank </a:t>
            </a:r>
          </a:p>
          <a:p>
            <a:pPr algn="l"/>
            <a:r>
              <a:rPr lang="en-US" sz="1800" b="0" i="0" u="none" strike="noStrike" baseline="0" dirty="0">
                <a:latin typeface="Cambria" panose="02040503050406030204" pitchFamily="18" charset="0"/>
                <a:ea typeface="Cambria" panose="02040503050406030204" pitchFamily="18" charset="0"/>
              </a:rPr>
              <a:t>(so when you turn the stone tablet from 0 to 1, you put a $1 coin on top of it). </a:t>
            </a:r>
          </a:p>
          <a:p>
            <a:pPr algn="l"/>
            <a:r>
              <a:rPr lang="en-US" sz="1800" b="0" i="0" u="none" strike="noStrike" baseline="0" dirty="0">
                <a:latin typeface="Cambria" panose="02040503050406030204" pitchFamily="18" charset="0"/>
                <a:ea typeface="Cambria" panose="02040503050406030204" pitchFamily="18" charset="0"/>
              </a:rPr>
              <a:t>Now, every time you flip a 1 → 0, use the money in the bank (or on top of the tablet) to pay for the flip. </a:t>
            </a: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Clearly, by design, our bank account cannot go negative. </a:t>
            </a: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The key point now is that even though different increments can have different numbers of 1 → 0 flips, each increment has exactly one 0 → 1 flip. So, we just pay $2 </a:t>
            </a:r>
            <a:r>
              <a:rPr lang="en-IN" sz="1800" b="0" i="0" u="none" strike="noStrike" baseline="0" dirty="0">
                <a:latin typeface="Cambria" panose="02040503050406030204" pitchFamily="18" charset="0"/>
                <a:ea typeface="Cambria" panose="02040503050406030204" pitchFamily="18" charset="0"/>
              </a:rPr>
              <a:t>(amortized) per increment.</a:t>
            </a:r>
          </a:p>
          <a:p>
            <a:pPr algn="l"/>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Equivalently, what we are doing in this proof is using a potential function that is equal to the number of 1-bits in the current count.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left)">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1" end="1"/>
                                            </p:txEl>
                                          </p:spTgt>
                                        </p:tgtEl>
                                        <p:attrNameLst>
                                          <p:attrName>style.visibility</p:attrName>
                                        </p:attrNameLst>
                                      </p:cBhvr>
                                      <p:to>
                                        <p:strVal val="visible"/>
                                      </p:to>
                                    </p:set>
                                    <p:animEffect transition="in" filter="wipe(down)">
                                      <p:cBhvr>
                                        <p:cTn id="20" dur="500"/>
                                        <p:tgtEl>
                                          <p:spTgt spid="5">
                                            <p:txEl>
                                              <p:pRg st="1" end="1"/>
                                            </p:txEl>
                                          </p:spTgt>
                                        </p:tgtEl>
                                      </p:cBhvr>
                                    </p:animEffect>
                                  </p:childTnLst>
                                </p:cTn>
                              </p:par>
                            </p:childTnLst>
                          </p:cTn>
                        </p:par>
                        <p:par>
                          <p:cTn id="21" fill="hold">
                            <p:stCondLst>
                              <p:cond delay="500"/>
                            </p:stCondLst>
                            <p:childTnLst>
                              <p:par>
                                <p:cTn id="22" presetID="22" presetClass="entr" presetSubtype="4" fill="hold" nodeType="after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down)">
                                      <p:cBhvr>
                                        <p:cTn id="24" dur="500"/>
                                        <p:tgtEl>
                                          <p:spTgt spid="5">
                                            <p:txEl>
                                              <p:pRg st="2" end="2"/>
                                            </p:txEl>
                                          </p:spTgt>
                                        </p:tgtEl>
                                      </p:cBhvr>
                                    </p:animEffect>
                                  </p:childTnLst>
                                </p:cTn>
                              </p:par>
                            </p:childTnLst>
                          </p:cTn>
                        </p:par>
                        <p:par>
                          <p:cTn id="25" fill="hold">
                            <p:stCondLst>
                              <p:cond delay="1000"/>
                            </p:stCondLst>
                            <p:childTnLst>
                              <p:par>
                                <p:cTn id="26" presetID="22" presetClass="entr" presetSubtype="4" fill="hold" nodeType="after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wipe(down)">
                                      <p:cBhvr>
                                        <p:cTn id="28" dur="500"/>
                                        <p:tgtEl>
                                          <p:spTgt spid="5">
                                            <p:txEl>
                                              <p:pRg st="4" end="4"/>
                                            </p:txEl>
                                          </p:spTgt>
                                        </p:tgtEl>
                                      </p:cBhvr>
                                    </p:animEffect>
                                  </p:childTnLst>
                                </p:cTn>
                              </p:par>
                            </p:childTnLst>
                          </p:cTn>
                        </p:par>
                        <p:par>
                          <p:cTn id="29" fill="hold">
                            <p:stCondLst>
                              <p:cond delay="1500"/>
                            </p:stCondLst>
                            <p:childTnLst>
                              <p:par>
                                <p:cTn id="30" presetID="22" presetClass="entr" presetSubtype="4" fill="hold" nodeType="after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wipe(down)">
                                      <p:cBhvr>
                                        <p:cTn id="32" dur="500"/>
                                        <p:tgtEl>
                                          <p:spTgt spid="5">
                                            <p:txEl>
                                              <p:pRg st="5" end="5"/>
                                            </p:txEl>
                                          </p:spTgt>
                                        </p:tgtEl>
                                      </p:cBhvr>
                                    </p:animEffect>
                                  </p:childTnLst>
                                </p:cTn>
                              </p:par>
                            </p:childTnLst>
                          </p:cTn>
                        </p:par>
                        <p:par>
                          <p:cTn id="33" fill="hold">
                            <p:stCondLst>
                              <p:cond delay="2000"/>
                            </p:stCondLst>
                            <p:childTnLst>
                              <p:par>
                                <p:cTn id="34" presetID="22" presetClass="entr" presetSubtype="4" fill="hold" nodeType="afterEffect">
                                  <p:stCondLst>
                                    <p:cond delay="0"/>
                                  </p:stCondLst>
                                  <p:childTnLst>
                                    <p:set>
                                      <p:cBhvr>
                                        <p:cTn id="35" dur="1" fill="hold">
                                          <p:stCondLst>
                                            <p:cond delay="0"/>
                                          </p:stCondLst>
                                        </p:cTn>
                                        <p:tgtEl>
                                          <p:spTgt spid="5">
                                            <p:txEl>
                                              <p:pRg st="6" end="6"/>
                                            </p:txEl>
                                          </p:spTgt>
                                        </p:tgtEl>
                                        <p:attrNameLst>
                                          <p:attrName>style.visibility</p:attrName>
                                        </p:attrNameLst>
                                      </p:cBhvr>
                                      <p:to>
                                        <p:strVal val="visible"/>
                                      </p:to>
                                    </p:set>
                                    <p:animEffect transition="in" filter="wipe(down)">
                                      <p:cBhvr>
                                        <p:cTn id="36" dur="500"/>
                                        <p:tgtEl>
                                          <p:spTgt spid="5">
                                            <p:txEl>
                                              <p:pRg st="6" end="6"/>
                                            </p:txEl>
                                          </p:spTgt>
                                        </p:tgtEl>
                                      </p:cBhvr>
                                    </p:animEffect>
                                  </p:childTnLst>
                                </p:cTn>
                              </p:par>
                            </p:childTnLst>
                          </p:cTn>
                        </p:par>
                        <p:par>
                          <p:cTn id="37" fill="hold">
                            <p:stCondLst>
                              <p:cond delay="2500"/>
                            </p:stCondLst>
                            <p:childTnLst>
                              <p:par>
                                <p:cTn id="38" presetID="22" presetClass="entr" presetSubtype="4" fill="hold" nodeType="afterEffect">
                                  <p:stCondLst>
                                    <p:cond delay="0"/>
                                  </p:stCondLst>
                                  <p:childTnLst>
                                    <p:set>
                                      <p:cBhvr>
                                        <p:cTn id="39" dur="1" fill="hold">
                                          <p:stCondLst>
                                            <p:cond delay="0"/>
                                          </p:stCondLst>
                                        </p:cTn>
                                        <p:tgtEl>
                                          <p:spTgt spid="5">
                                            <p:txEl>
                                              <p:pRg st="8" end="8"/>
                                            </p:txEl>
                                          </p:spTgt>
                                        </p:tgtEl>
                                        <p:attrNameLst>
                                          <p:attrName>style.visibility</p:attrName>
                                        </p:attrNameLst>
                                      </p:cBhvr>
                                      <p:to>
                                        <p:strVal val="visible"/>
                                      </p:to>
                                    </p:set>
                                    <p:animEffect transition="in" filter="wipe(down)">
                                      <p:cBhvr>
                                        <p:cTn id="40" dur="500"/>
                                        <p:tgtEl>
                                          <p:spTgt spid="5">
                                            <p:txEl>
                                              <p:pRg st="8" end="8"/>
                                            </p:txEl>
                                          </p:spTgt>
                                        </p:tgtEl>
                                      </p:cBhvr>
                                    </p:animEffect>
                                  </p:childTnLst>
                                </p:cTn>
                              </p:par>
                            </p:childTnLst>
                          </p:cTn>
                        </p:par>
                        <p:par>
                          <p:cTn id="41" fill="hold">
                            <p:stCondLst>
                              <p:cond delay="3000"/>
                            </p:stCondLst>
                            <p:childTnLst>
                              <p:par>
                                <p:cTn id="42" presetID="22" presetClass="entr" presetSubtype="4" fill="hold" nodeType="afterEffect">
                                  <p:stCondLst>
                                    <p:cond delay="0"/>
                                  </p:stCondLst>
                                  <p:childTnLst>
                                    <p:set>
                                      <p:cBhvr>
                                        <p:cTn id="43" dur="1" fill="hold">
                                          <p:stCondLst>
                                            <p:cond delay="0"/>
                                          </p:stCondLst>
                                        </p:cTn>
                                        <p:tgtEl>
                                          <p:spTgt spid="5">
                                            <p:txEl>
                                              <p:pRg st="10" end="10"/>
                                            </p:txEl>
                                          </p:spTgt>
                                        </p:tgtEl>
                                        <p:attrNameLst>
                                          <p:attrName>style.visibility</p:attrName>
                                        </p:attrNameLst>
                                      </p:cBhvr>
                                      <p:to>
                                        <p:strVal val="visible"/>
                                      </p:to>
                                    </p:set>
                                    <p:animEffect transition="in" filter="wipe(down)">
                                      <p:cBhvr>
                                        <p:cTn id="44" dur="500"/>
                                        <p:tgtEl>
                                          <p:spTgt spid="5">
                                            <p:txEl>
                                              <p:pRg st="10" end="10"/>
                                            </p:txEl>
                                          </p:spTgt>
                                        </p:tgtEl>
                                      </p:cBhvr>
                                    </p:animEffect>
                                  </p:childTnLst>
                                </p:cTn>
                              </p:par>
                            </p:childTnLst>
                          </p:cTn>
                        </p:par>
                        <p:par>
                          <p:cTn id="45" fill="hold">
                            <p:stCondLst>
                              <p:cond delay="3500"/>
                            </p:stCondLst>
                            <p:childTnLst>
                              <p:par>
                                <p:cTn id="46" presetID="22" presetClass="entr" presetSubtype="4" fill="hold" nodeType="afterEffect">
                                  <p:stCondLst>
                                    <p:cond delay="0"/>
                                  </p:stCondLst>
                                  <p:childTnLst>
                                    <p:set>
                                      <p:cBhvr>
                                        <p:cTn id="47" dur="1" fill="hold">
                                          <p:stCondLst>
                                            <p:cond delay="0"/>
                                          </p:stCondLst>
                                        </p:cTn>
                                        <p:tgtEl>
                                          <p:spTgt spid="5">
                                            <p:txEl>
                                              <p:pRg st="12" end="12"/>
                                            </p:txEl>
                                          </p:spTgt>
                                        </p:tgtEl>
                                        <p:attrNameLst>
                                          <p:attrName>style.visibility</p:attrName>
                                        </p:attrNameLst>
                                      </p:cBhvr>
                                      <p:to>
                                        <p:strVal val="visible"/>
                                      </p:to>
                                    </p:set>
                                    <p:animEffect transition="in" filter="wipe(down)">
                                      <p:cBhvr>
                                        <p:cTn id="48"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96413" y="722104"/>
            <a:ext cx="10363200" cy="4832092"/>
          </a:xfrm>
          <a:prstGeom prst="rect">
            <a:avLst/>
          </a:prstGeom>
          <a:noFill/>
        </p:spPr>
        <p:txBody>
          <a:bodyPr wrap="square">
            <a:spAutoFit/>
          </a:bodyPr>
          <a:lstStyle/>
          <a:p>
            <a:pPr algn="l"/>
            <a:r>
              <a:rPr lang="en-US" sz="2000" b="1" i="0" u="none" strike="noStrike" baseline="0" dirty="0">
                <a:effectLst>
                  <a:outerShdw blurRad="38100" dist="38100" dir="2700000" algn="tl">
                    <a:srgbClr val="000000">
                      <a:alpha val="43137"/>
                    </a:srgbClr>
                  </a:outerShdw>
                </a:effectLst>
                <a:latin typeface="CMBX10"/>
              </a:rPr>
              <a:t>Proof 2: </a:t>
            </a:r>
          </a:p>
          <a:p>
            <a:pPr algn="l"/>
            <a:r>
              <a:rPr lang="en-US" sz="1800" b="0" i="0" u="none" strike="noStrike" baseline="0" dirty="0">
                <a:latin typeface="Cambria" panose="02040503050406030204" pitchFamily="18" charset="0"/>
                <a:ea typeface="Cambria" panose="02040503050406030204" pitchFamily="18" charset="0"/>
              </a:rPr>
              <a:t>Here is another way to analyze the amortized cost. </a:t>
            </a:r>
          </a:p>
          <a:p>
            <a:pPr algn="l"/>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First, how often do we flip A[0]?</a:t>
            </a:r>
          </a:p>
          <a:p>
            <a:pPr algn="l"/>
            <a:r>
              <a:rPr lang="en-US" sz="1800" b="0" i="0" u="none" strike="noStrike" baseline="0" dirty="0">
                <a:latin typeface="Cambria" panose="02040503050406030204" pitchFamily="18" charset="0"/>
                <a:ea typeface="Cambria" panose="02040503050406030204" pitchFamily="18" charset="0"/>
              </a:rPr>
              <a:t>Answer: every time. </a:t>
            </a:r>
          </a:p>
          <a:p>
            <a:pPr algn="l"/>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How often do we flip A[1]? </a:t>
            </a:r>
          </a:p>
          <a:p>
            <a:pPr algn="l"/>
            <a:r>
              <a:rPr lang="en-US" sz="1800" b="0" i="0" u="none" strike="noStrike" baseline="0" dirty="0">
                <a:latin typeface="Cambria" panose="02040503050406030204" pitchFamily="18" charset="0"/>
                <a:ea typeface="Cambria" panose="02040503050406030204" pitchFamily="18" charset="0"/>
              </a:rPr>
              <a:t>Answer: every other time. </a:t>
            </a:r>
          </a:p>
          <a:p>
            <a:pPr algn="l"/>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How often do we flip A[2]? </a:t>
            </a:r>
          </a:p>
          <a:p>
            <a:pPr algn="l"/>
            <a:r>
              <a:rPr lang="en-US" sz="1800" b="0" i="0" u="none" strike="noStrike" baseline="0" dirty="0">
                <a:latin typeface="Cambria" panose="02040503050406030204" pitchFamily="18" charset="0"/>
                <a:ea typeface="Cambria" panose="02040503050406030204" pitchFamily="18" charset="0"/>
              </a:rPr>
              <a:t>Answer: every 4th time, and so on. </a:t>
            </a:r>
          </a:p>
          <a:p>
            <a:pPr algn="l"/>
            <a:endParaRPr lang="en-US" sz="1800" b="0" i="0" u="none" strike="noStrike" baseline="0"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So, the total cost spent on flipping A[0] is n, </a:t>
            </a:r>
          </a:p>
          <a:p>
            <a:pPr algn="l"/>
            <a:r>
              <a:rPr lang="en-US" sz="1800" b="0" i="0" u="none" strike="noStrike" baseline="0" dirty="0">
                <a:latin typeface="Cambria" panose="02040503050406030204" pitchFamily="18" charset="0"/>
                <a:ea typeface="Cambria" panose="02040503050406030204" pitchFamily="18" charset="0"/>
              </a:rPr>
              <a:t>the total cost spent flipping A[1] is at most n/2, </a:t>
            </a:r>
          </a:p>
          <a:p>
            <a:pPr algn="l"/>
            <a:r>
              <a:rPr lang="en-US" sz="1800" b="0" i="0" u="none" strike="noStrike" baseline="0" dirty="0">
                <a:latin typeface="Cambria" panose="02040503050406030204" pitchFamily="18" charset="0"/>
                <a:ea typeface="Cambria" panose="02040503050406030204" pitchFamily="18" charset="0"/>
              </a:rPr>
              <a:t>the total cost flipping A[2] is at most n/4, etc. </a:t>
            </a: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Summing</a:t>
            </a:r>
            <a:r>
              <a:rPr lang="en-US"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these up, the total cost spent flipping all the positions in our n increments is at most 2n.</a:t>
            </a:r>
            <a:endParaRPr lang="en-IN"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animEffect transition="in" filter="wipe(left)">
                                      <p:cBhvr>
                                        <p:cTn id="11" dur="500"/>
                                        <p:tgtEl>
                                          <p:spTgt spid="5">
                                            <p:txEl>
                                              <p:pRg st="3" end="3"/>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wipe(left)">
                                      <p:cBhvr>
                                        <p:cTn id="15" dur="500"/>
                                        <p:tgtEl>
                                          <p:spTgt spid="5">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animEffect transition="in" filter="wipe(left)">
                                      <p:cBhvr>
                                        <p:cTn id="19" dur="500"/>
                                        <p:tgtEl>
                                          <p:spTgt spid="5">
                                            <p:txEl>
                                              <p:pRg st="6" end="6"/>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animEffect transition="in" filter="wipe(left)">
                                      <p:cBhvr>
                                        <p:cTn id="23" dur="500"/>
                                        <p:tgtEl>
                                          <p:spTgt spid="5">
                                            <p:txEl>
                                              <p:pRg st="7" end="7"/>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wipe(left)">
                                      <p:cBhvr>
                                        <p:cTn id="27" dur="500"/>
                                        <p:tgtEl>
                                          <p:spTgt spid="5">
                                            <p:txEl>
                                              <p:pRg st="9" end="9"/>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animEffect transition="in" filter="wipe(left)">
                                      <p:cBhvr>
                                        <p:cTn id="31" dur="500"/>
                                        <p:tgtEl>
                                          <p:spTgt spid="5">
                                            <p:txEl>
                                              <p:pRg st="10" end="10"/>
                                            </p:txEl>
                                          </p:spTgt>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5">
                                            <p:txEl>
                                              <p:pRg st="12" end="12"/>
                                            </p:txEl>
                                          </p:spTgt>
                                        </p:tgtEl>
                                        <p:attrNameLst>
                                          <p:attrName>style.visibility</p:attrName>
                                        </p:attrNameLst>
                                      </p:cBhvr>
                                      <p:to>
                                        <p:strVal val="visible"/>
                                      </p:to>
                                    </p:set>
                                    <p:animEffect transition="in" filter="wipe(left)">
                                      <p:cBhvr>
                                        <p:cTn id="35" dur="500"/>
                                        <p:tgtEl>
                                          <p:spTgt spid="5">
                                            <p:txEl>
                                              <p:pRg st="12" end="12"/>
                                            </p:txEl>
                                          </p:spTgt>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animEffect transition="in" filter="wipe(left)">
                                      <p:cBhvr>
                                        <p:cTn id="39" dur="500"/>
                                        <p:tgtEl>
                                          <p:spTgt spid="5">
                                            <p:txEl>
                                              <p:pRg st="13" end="13"/>
                                            </p:txEl>
                                          </p:spTgt>
                                        </p:tgtEl>
                                      </p:cBhvr>
                                    </p:animEffect>
                                  </p:childTnLst>
                                </p:cTn>
                              </p:par>
                            </p:childTnLst>
                          </p:cTn>
                        </p:par>
                        <p:par>
                          <p:cTn id="40" fill="hold">
                            <p:stCondLst>
                              <p:cond delay="4500"/>
                            </p:stCondLst>
                            <p:childTnLst>
                              <p:par>
                                <p:cTn id="41" presetID="22" presetClass="entr" presetSubtype="8" fill="hold" nodeType="afterEffect">
                                  <p:stCondLst>
                                    <p:cond delay="0"/>
                                  </p:stCondLst>
                                  <p:childTnLst>
                                    <p:set>
                                      <p:cBhvr>
                                        <p:cTn id="42" dur="1" fill="hold">
                                          <p:stCondLst>
                                            <p:cond delay="0"/>
                                          </p:stCondLst>
                                        </p:cTn>
                                        <p:tgtEl>
                                          <p:spTgt spid="5">
                                            <p:txEl>
                                              <p:pRg st="14" end="14"/>
                                            </p:txEl>
                                          </p:spTgt>
                                        </p:tgtEl>
                                        <p:attrNameLst>
                                          <p:attrName>style.visibility</p:attrName>
                                        </p:attrNameLst>
                                      </p:cBhvr>
                                      <p:to>
                                        <p:strVal val="visible"/>
                                      </p:to>
                                    </p:set>
                                    <p:animEffect transition="in" filter="wipe(left)">
                                      <p:cBhvr>
                                        <p:cTn id="43" dur="500"/>
                                        <p:tgtEl>
                                          <p:spTgt spid="5">
                                            <p:txEl>
                                              <p:pRg st="14" end="14"/>
                                            </p:txEl>
                                          </p:spTgt>
                                        </p:tgtEl>
                                      </p:cBhvr>
                                    </p:animEffect>
                                  </p:childTnLst>
                                </p:cTn>
                              </p:par>
                            </p:childTnLst>
                          </p:cTn>
                        </p:par>
                        <p:par>
                          <p:cTn id="44" fill="hold">
                            <p:stCondLst>
                              <p:cond delay="5000"/>
                            </p:stCondLst>
                            <p:childTnLst>
                              <p:par>
                                <p:cTn id="45" presetID="22" presetClass="entr" presetSubtype="8" fill="hold" nodeType="afterEffect">
                                  <p:stCondLst>
                                    <p:cond delay="0"/>
                                  </p:stCondLst>
                                  <p:childTnLst>
                                    <p:set>
                                      <p:cBhvr>
                                        <p:cTn id="46" dur="1" fill="hold">
                                          <p:stCondLst>
                                            <p:cond delay="0"/>
                                          </p:stCondLst>
                                        </p:cTn>
                                        <p:tgtEl>
                                          <p:spTgt spid="5">
                                            <p:txEl>
                                              <p:pRg st="16" end="16"/>
                                            </p:txEl>
                                          </p:spTgt>
                                        </p:tgtEl>
                                        <p:attrNameLst>
                                          <p:attrName>style.visibility</p:attrName>
                                        </p:attrNameLst>
                                      </p:cBhvr>
                                      <p:to>
                                        <p:strVal val="visible"/>
                                      </p:to>
                                    </p:set>
                                    <p:animEffect transition="in" filter="wipe(left)">
                                      <p:cBhvr>
                                        <p:cTn id="47" dur="500"/>
                                        <p:tgtEl>
                                          <p:spTgt spid="5">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049" y="273296"/>
            <a:ext cx="5615255" cy="769441"/>
          </a:xfrm>
          <a:prstGeom prst="rect">
            <a:avLst/>
          </a:prstGeom>
          <a:noFill/>
        </p:spPr>
        <p:txBody>
          <a:bodyPr wrap="none" lIns="91440" tIns="45720" rIns="91440" bIns="45720">
            <a:spAutoFit/>
          </a:bodyPr>
          <a:lstStyle/>
          <a:p>
            <a:pPr algn="ctr"/>
            <a:r>
              <a:rPr lang="en-US" sz="4400" b="1" cap="none" spc="0" dirty="0">
                <a:ln w="12700">
                  <a:solidFill>
                    <a:schemeClr val="accent3">
                      <a:lumMod val="75000"/>
                    </a:schemeClr>
                  </a:solidFill>
                  <a:prstDash val="solid"/>
                </a:ln>
                <a:pattFill prst="ltDnDiag">
                  <a:fgClr>
                    <a:schemeClr val="accent5">
                      <a:lumMod val="60000"/>
                      <a:lumOff val="40000"/>
                    </a:schemeClr>
                  </a:fgClr>
                  <a:bgClr>
                    <a:schemeClr val="bg1"/>
                  </a:bgClr>
                </a:pattFill>
                <a:effectLst/>
              </a:rPr>
              <a:t>The Potential Method</a:t>
            </a:r>
          </a:p>
        </p:txBody>
      </p:sp>
      <p:sp>
        <p:nvSpPr>
          <p:cNvPr id="6" name="TextBox 5"/>
          <p:cNvSpPr txBox="1"/>
          <p:nvPr/>
        </p:nvSpPr>
        <p:spPr>
          <a:xfrm>
            <a:off x="324463" y="1276949"/>
            <a:ext cx="12015019" cy="1200329"/>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The banker's method is a nice improvement over the aggregate method since it can be used to analyze trickier data structures, or data structures with different costs per operation. </a:t>
            </a: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We can do even better with an even more general method called the potential method.</a:t>
            </a:r>
            <a:endParaRPr lang="en-IN" dirty="0">
              <a:latin typeface="Cambria" panose="02040503050406030204" pitchFamily="18" charset="0"/>
              <a:ea typeface="Cambria" panose="02040503050406030204" pitchFamily="18" charset="0"/>
            </a:endParaRPr>
          </a:p>
        </p:txBody>
      </p:sp>
      <p:sp>
        <p:nvSpPr>
          <p:cNvPr id="8" name="TextBox 7"/>
          <p:cNvSpPr txBox="1"/>
          <p:nvPr/>
        </p:nvSpPr>
        <p:spPr>
          <a:xfrm>
            <a:off x="367479" y="2626397"/>
            <a:ext cx="11928985" cy="1477328"/>
          </a:xfrm>
          <a:prstGeom prst="rect">
            <a:avLst/>
          </a:prstGeom>
          <a:noFill/>
        </p:spPr>
        <p:txBody>
          <a:bodyPr wrap="square">
            <a:spAutoFit/>
          </a:bodyPr>
          <a:lstStyle/>
          <a:p>
            <a:pPr algn="l"/>
            <a:r>
              <a:rPr lang="en-US" sz="1800" b="0" i="0" u="none" strike="noStrike" baseline="0" dirty="0">
                <a:latin typeface="CMR10"/>
              </a:rPr>
              <a:t>In the potential method, we define a </a:t>
            </a:r>
            <a:r>
              <a:rPr lang="en-US" sz="1800" b="0" i="0" u="none" strike="noStrike" baseline="0" dirty="0">
                <a:latin typeface="CMTI10"/>
              </a:rPr>
              <a:t>potential function </a:t>
            </a:r>
            <a:r>
              <a:rPr lang="en-US" sz="1800" b="0" i="0" u="none" strike="noStrike" baseline="0" dirty="0">
                <a:latin typeface="CMR10"/>
              </a:rPr>
              <a:t>Φ, </a:t>
            </a:r>
          </a:p>
          <a:p>
            <a:pPr algn="l"/>
            <a:r>
              <a:rPr lang="en-US" sz="1800" b="0" i="0" u="none" strike="noStrike" baseline="0" dirty="0">
                <a:latin typeface="CMR10"/>
              </a:rPr>
              <a:t>This maps a </a:t>
            </a:r>
            <a:r>
              <a:rPr lang="en-US" sz="1800" b="0" i="0" u="none" strike="noStrike" baseline="0" dirty="0">
                <a:latin typeface="CMTI10"/>
              </a:rPr>
              <a:t>data structure state </a:t>
            </a:r>
            <a:r>
              <a:rPr lang="en-US" sz="1800" b="0" i="0" u="none" strike="noStrike" baseline="0" dirty="0">
                <a:latin typeface="CMMI10"/>
              </a:rPr>
              <a:t>S </a:t>
            </a:r>
            <a:r>
              <a:rPr lang="en-US" sz="1800" b="0" i="0" u="none" strike="noStrike" baseline="0" dirty="0">
                <a:latin typeface="CMR10"/>
              </a:rPr>
              <a:t>to a real number Φ(</a:t>
            </a:r>
            <a:r>
              <a:rPr lang="en-US" sz="1800" b="0" i="0" u="none" strike="noStrike" baseline="0" dirty="0">
                <a:latin typeface="CMMI10"/>
              </a:rPr>
              <a:t>S</a:t>
            </a:r>
            <a:r>
              <a:rPr lang="en-US" sz="1800" b="0" i="0" u="none" strike="noStrike" baseline="0" dirty="0">
                <a:latin typeface="CMR10"/>
              </a:rPr>
              <a:t>). </a:t>
            </a:r>
          </a:p>
          <a:p>
            <a:pPr algn="l"/>
            <a:endParaRPr lang="en-US" dirty="0">
              <a:latin typeface="CMR10"/>
            </a:endParaRPr>
          </a:p>
          <a:p>
            <a:pPr algn="l"/>
            <a:r>
              <a:rPr lang="en-US" sz="1800" b="0" i="0" u="none" strike="noStrike" baseline="0" dirty="0">
                <a:latin typeface="CMR10"/>
              </a:rPr>
              <a:t>We will often use the notation </a:t>
            </a:r>
            <a:r>
              <a:rPr lang="en-US" sz="1800" b="0" i="0" u="none" strike="noStrike" baseline="0" dirty="0">
                <a:latin typeface="CMMI10"/>
              </a:rPr>
              <a:t>S</a:t>
            </a:r>
            <a:r>
              <a:rPr lang="en-US" b="0" i="0" u="none" strike="noStrike" baseline="-25000" dirty="0">
                <a:latin typeface="CMMI7"/>
              </a:rPr>
              <a:t>i </a:t>
            </a:r>
            <a:r>
              <a:rPr lang="en-US" sz="1800" b="0" i="0" u="none" strike="noStrike" baseline="0" dirty="0">
                <a:latin typeface="CMR10"/>
              </a:rPr>
              <a:t>to denote the state of the data structure after applying the </a:t>
            </a:r>
            <a:r>
              <a:rPr lang="en-US" sz="1800" b="0" i="0" u="none" strike="noStrike" baseline="0" dirty="0" err="1">
                <a:latin typeface="CMMI10"/>
              </a:rPr>
              <a:t>i</a:t>
            </a:r>
            <a:r>
              <a:rPr lang="en-US" sz="1400" b="0" i="0" u="none" strike="noStrike" baseline="0" dirty="0" err="1">
                <a:latin typeface="CMR7"/>
              </a:rPr>
              <a:t>th</a:t>
            </a:r>
            <a:r>
              <a:rPr lang="en-US" sz="800" b="0" i="0" u="none" strike="noStrike" baseline="0" dirty="0">
                <a:latin typeface="CMR7"/>
              </a:rPr>
              <a:t> </a:t>
            </a:r>
            <a:r>
              <a:rPr lang="en-US" sz="1800" b="0" i="0" u="none" strike="noStrike" baseline="0" dirty="0">
                <a:latin typeface="CMR10"/>
              </a:rPr>
              <a:t>operation, </a:t>
            </a:r>
          </a:p>
          <a:p>
            <a:pPr algn="l"/>
            <a:r>
              <a:rPr lang="en-US" sz="1800" b="0" i="0" u="none" strike="noStrike" baseline="0" dirty="0">
                <a:latin typeface="CMR10"/>
              </a:rPr>
              <a:t>and </a:t>
            </a:r>
            <a:r>
              <a:rPr lang="en-US" sz="1800" b="0" i="0" u="none" strike="noStrike" baseline="0" dirty="0">
                <a:latin typeface="CMMI10"/>
              </a:rPr>
              <a:t>S</a:t>
            </a:r>
            <a:r>
              <a:rPr lang="en-US" sz="1400" b="0" i="0" u="none" strike="noStrike" baseline="-25000" dirty="0">
                <a:latin typeface="CMR7"/>
              </a:rPr>
              <a:t>0 </a:t>
            </a:r>
            <a:r>
              <a:rPr lang="en-US" sz="1800" b="0" i="0" u="none" strike="noStrike" baseline="0" dirty="0">
                <a:latin typeface="CMR10"/>
              </a:rPr>
              <a:t>to denote the initial state of the data structure.</a:t>
            </a:r>
            <a:endParaRPr lang="en-IN" dirty="0"/>
          </a:p>
        </p:txBody>
      </p:sp>
      <p:sp>
        <p:nvSpPr>
          <p:cNvPr id="10" name="TextBox 9"/>
          <p:cNvSpPr txBox="1"/>
          <p:nvPr/>
        </p:nvSpPr>
        <p:spPr>
          <a:xfrm>
            <a:off x="324463" y="4103725"/>
            <a:ext cx="11103078" cy="2308324"/>
          </a:xfrm>
          <a:prstGeom prst="rect">
            <a:avLst/>
          </a:prstGeom>
          <a:noFill/>
        </p:spPr>
        <p:txBody>
          <a:bodyPr wrap="square">
            <a:spAutoFit/>
          </a:bodyPr>
          <a:lstStyle/>
          <a:p>
            <a:pPr algn="l"/>
            <a:r>
              <a:rPr lang="en-US" sz="1800" b="0" i="0" u="none" strike="noStrike" baseline="0" dirty="0">
                <a:latin typeface="CMR10"/>
              </a:rPr>
              <a:t>Consider a sequence of </a:t>
            </a:r>
            <a:r>
              <a:rPr lang="en-US" sz="1800" b="0" i="0" u="none" strike="noStrike" baseline="0" dirty="0">
                <a:latin typeface="CMMI10"/>
              </a:rPr>
              <a:t>m </a:t>
            </a:r>
            <a:r>
              <a:rPr lang="en-US" sz="1800" b="0" i="0" u="none" strike="noStrike" baseline="0" dirty="0">
                <a:latin typeface="CMR10"/>
              </a:rPr>
              <a:t>operations </a:t>
            </a:r>
            <a:r>
              <a:rPr lang="en-US" sz="1800" b="0" i="0" u="none" strike="noStrike" baseline="0" dirty="0">
                <a:latin typeface="CMMI10"/>
              </a:rPr>
              <a:t>σ</a:t>
            </a:r>
            <a:r>
              <a:rPr lang="en-US" sz="800" b="0" i="0" u="none" strike="noStrike" baseline="0" dirty="0">
                <a:latin typeface="CMR7"/>
              </a:rPr>
              <a:t>1</a:t>
            </a:r>
            <a:r>
              <a:rPr lang="en-US" sz="1800" b="0" i="0" u="none" strike="noStrike" baseline="0" dirty="0">
                <a:latin typeface="CMMI10"/>
              </a:rPr>
              <a:t>, σ</a:t>
            </a:r>
            <a:r>
              <a:rPr lang="en-US" sz="800" b="0" i="0" u="none" strike="noStrike" baseline="0" dirty="0">
                <a:latin typeface="CMR7"/>
              </a:rPr>
              <a:t>2</a:t>
            </a:r>
            <a:r>
              <a:rPr lang="en-US" sz="1800" b="0" i="0" u="none" strike="noStrike" baseline="0" dirty="0">
                <a:latin typeface="CMMI10"/>
              </a:rPr>
              <a:t>, . . . , </a:t>
            </a:r>
            <a:r>
              <a:rPr lang="en-US" sz="1800" b="0" i="0" u="none" strike="noStrike" baseline="0" dirty="0" err="1">
                <a:latin typeface="CMMI10"/>
              </a:rPr>
              <a:t>σ</a:t>
            </a:r>
            <a:r>
              <a:rPr lang="en-US" sz="800" b="0" i="0" u="none" strike="noStrike" baseline="0" dirty="0" err="1">
                <a:latin typeface="CMMI7"/>
              </a:rPr>
              <a:t>m</a:t>
            </a:r>
            <a:r>
              <a:rPr lang="en-US" sz="800" b="0" i="0" u="none" strike="noStrike" baseline="0" dirty="0">
                <a:latin typeface="CMMI7"/>
              </a:rPr>
              <a:t>   </a:t>
            </a:r>
            <a:r>
              <a:rPr lang="en-US" sz="1800" b="0" i="0" u="none" strike="noStrike" baseline="0" dirty="0">
                <a:latin typeface="CMR10"/>
              </a:rPr>
              <a:t>on the data structure. </a:t>
            </a:r>
          </a:p>
          <a:p>
            <a:pPr algn="l"/>
            <a:r>
              <a:rPr lang="en-US" sz="1800" b="0" i="0" u="none" strike="noStrike" baseline="0" dirty="0">
                <a:latin typeface="CMR10"/>
              </a:rPr>
              <a:t>Let the sequence of states through which the data structure passes be </a:t>
            </a:r>
            <a:r>
              <a:rPr lang="en-US" sz="1800" b="0" i="0" u="none" strike="noStrike" baseline="0" dirty="0">
                <a:latin typeface="CMMI10"/>
              </a:rPr>
              <a:t>S</a:t>
            </a:r>
            <a:r>
              <a:rPr lang="en-US" sz="800" b="0" i="0" u="none" strike="noStrike" baseline="0" dirty="0">
                <a:latin typeface="CMR7"/>
              </a:rPr>
              <a:t>0</a:t>
            </a:r>
            <a:r>
              <a:rPr lang="en-US" sz="1800" b="0" i="0" u="none" strike="noStrike" baseline="0" dirty="0">
                <a:latin typeface="CMMI10"/>
              </a:rPr>
              <a:t>, S</a:t>
            </a:r>
            <a:r>
              <a:rPr lang="en-US" sz="800" b="0" i="0" u="none" strike="noStrike" baseline="0" dirty="0">
                <a:latin typeface="CMR7"/>
              </a:rPr>
              <a:t>1</a:t>
            </a:r>
            <a:r>
              <a:rPr lang="en-US" sz="1800" b="0" i="0" u="none" strike="noStrike" baseline="0" dirty="0">
                <a:latin typeface="CMMI10"/>
              </a:rPr>
              <a:t>, . . . , S</a:t>
            </a:r>
            <a:r>
              <a:rPr lang="en-US" sz="800" b="0" i="0" u="none" strike="noStrike" baseline="0" dirty="0">
                <a:latin typeface="CMMI7"/>
              </a:rPr>
              <a:t>m</a:t>
            </a:r>
            <a:r>
              <a:rPr lang="en-US" sz="1800" b="0" i="0" u="none" strike="noStrike" baseline="0" dirty="0">
                <a:latin typeface="CMR10"/>
              </a:rPr>
              <a:t>. </a:t>
            </a:r>
          </a:p>
          <a:p>
            <a:pPr algn="l"/>
            <a:r>
              <a:rPr lang="en-US" sz="1800" b="0" i="0" u="none" strike="noStrike" baseline="0" dirty="0">
                <a:latin typeface="CMR10"/>
              </a:rPr>
              <a:t>Notice that operation </a:t>
            </a:r>
            <a:r>
              <a:rPr lang="en-US" sz="1800" b="0" i="0" u="none" strike="noStrike" baseline="0" dirty="0" err="1">
                <a:latin typeface="CMMI10"/>
              </a:rPr>
              <a:t>σ</a:t>
            </a:r>
            <a:r>
              <a:rPr lang="en-US" b="0" i="0" u="none" strike="noStrike" baseline="-25000" dirty="0" err="1">
                <a:latin typeface="CMMI7"/>
              </a:rPr>
              <a:t>i</a:t>
            </a:r>
            <a:r>
              <a:rPr lang="en-US" sz="800" b="0" i="0" u="none" strike="noStrike" baseline="0" dirty="0">
                <a:latin typeface="CMMI7"/>
              </a:rPr>
              <a:t> </a:t>
            </a:r>
            <a:r>
              <a:rPr lang="en-US" sz="1800" b="0" i="0" u="none" strike="noStrike" baseline="0" dirty="0">
                <a:latin typeface="CMR10"/>
              </a:rPr>
              <a:t>changes the state from </a:t>
            </a:r>
            <a:r>
              <a:rPr lang="en-US" sz="1800" b="0" i="0" u="none" strike="noStrike" baseline="0" dirty="0">
                <a:latin typeface="CMMI10"/>
              </a:rPr>
              <a:t>S</a:t>
            </a:r>
            <a:r>
              <a:rPr lang="en-US" sz="1600" b="0" i="0" u="none" strike="noStrike" baseline="-25000" dirty="0">
                <a:latin typeface="CMMI7"/>
              </a:rPr>
              <a:t>i</a:t>
            </a:r>
            <a:r>
              <a:rPr lang="en-US" sz="1600" b="0" i="0" u="none" strike="noStrike" baseline="-25000" dirty="0">
                <a:latin typeface="CMSY7"/>
              </a:rPr>
              <a:t>−</a:t>
            </a:r>
            <a:r>
              <a:rPr lang="en-US" sz="1600" b="0" i="0" u="none" strike="noStrike" baseline="-25000" dirty="0">
                <a:latin typeface="CMR7"/>
              </a:rPr>
              <a:t>1 </a:t>
            </a:r>
            <a:r>
              <a:rPr lang="en-US" sz="1800" b="0" i="0" u="none" strike="noStrike" baseline="0" dirty="0">
                <a:latin typeface="CMR10"/>
              </a:rPr>
              <a:t>to </a:t>
            </a:r>
            <a:r>
              <a:rPr lang="en-US" sz="1800" b="0" i="0" u="none" strike="noStrike" baseline="0" dirty="0">
                <a:latin typeface="CMMI10"/>
              </a:rPr>
              <a:t>S</a:t>
            </a:r>
            <a:r>
              <a:rPr lang="en-US" b="0" i="0" u="none" strike="noStrike" baseline="-25000" dirty="0">
                <a:latin typeface="CMMI7"/>
              </a:rPr>
              <a:t>i</a:t>
            </a:r>
            <a:r>
              <a:rPr lang="en-US" sz="1800" b="0" i="0" u="none" strike="noStrike" baseline="0" dirty="0">
                <a:latin typeface="CMR10"/>
              </a:rPr>
              <a:t>. </a:t>
            </a:r>
          </a:p>
          <a:p>
            <a:pPr algn="l"/>
            <a:endParaRPr lang="en-US" dirty="0">
              <a:latin typeface="CMR10"/>
            </a:endParaRPr>
          </a:p>
          <a:p>
            <a:pPr algn="l"/>
            <a:r>
              <a:rPr lang="en-US" sz="1800" b="0" i="0" u="none" strike="noStrike" baseline="0" dirty="0">
                <a:latin typeface="CMR10"/>
              </a:rPr>
              <a:t>Let the actual cost of operation </a:t>
            </a:r>
            <a:r>
              <a:rPr lang="en-US" sz="1800" b="0" i="0" u="none" strike="noStrike" baseline="0" dirty="0" err="1">
                <a:latin typeface="CMMI10"/>
              </a:rPr>
              <a:t>σ</a:t>
            </a:r>
            <a:r>
              <a:rPr lang="en-US" sz="800" b="0" i="0" u="none" strike="noStrike" baseline="0" dirty="0" err="1">
                <a:latin typeface="CMMI7"/>
              </a:rPr>
              <a:t>i</a:t>
            </a:r>
            <a:r>
              <a:rPr lang="en-US" sz="800" b="0" i="0" u="none" strike="noStrike" baseline="0" dirty="0">
                <a:latin typeface="CMMI7"/>
              </a:rPr>
              <a:t> </a:t>
            </a:r>
            <a:r>
              <a:rPr lang="en-US" sz="1800" b="0" i="0" u="none" strike="noStrike" baseline="0" dirty="0">
                <a:latin typeface="CMR10"/>
              </a:rPr>
              <a:t>in the cost model be </a:t>
            </a:r>
            <a:r>
              <a:rPr lang="en-US" sz="1800" b="0" i="0" u="none" strike="noStrike" baseline="0" dirty="0">
                <a:latin typeface="CMMI10"/>
              </a:rPr>
              <a:t>c</a:t>
            </a:r>
            <a:r>
              <a:rPr lang="en-US" sz="1400" b="0" i="0" u="none" strike="noStrike" baseline="-25000" dirty="0">
                <a:latin typeface="CMMI7"/>
              </a:rPr>
              <a:t>i</a:t>
            </a:r>
            <a:r>
              <a:rPr lang="en-US" sz="1800" b="0" i="0" u="none" strike="noStrike" baseline="0" dirty="0">
                <a:latin typeface="CMR10"/>
              </a:rPr>
              <a:t>. </a:t>
            </a:r>
          </a:p>
          <a:p>
            <a:pPr algn="l"/>
            <a:endParaRPr lang="en-US" dirty="0">
              <a:latin typeface="CMR10"/>
            </a:endParaRPr>
          </a:p>
          <a:p>
            <a:pPr algn="l"/>
            <a:r>
              <a:rPr lang="en-US" sz="1800" b="0" i="0" u="none" strike="noStrike" baseline="0" dirty="0">
                <a:latin typeface="CMR10"/>
              </a:rPr>
              <a:t>Given a potential function Φ, we define the amortized cost </a:t>
            </a:r>
            <a:r>
              <a:rPr lang="en-US" sz="1800" b="0" i="0" u="none" strike="noStrike" baseline="0" dirty="0" err="1">
                <a:latin typeface="CMMI10"/>
              </a:rPr>
              <a:t>ac</a:t>
            </a:r>
            <a:r>
              <a:rPr lang="en-US" b="0" i="0" u="none" strike="noStrike" baseline="-25000" dirty="0" err="1">
                <a:latin typeface="CMMI7"/>
              </a:rPr>
              <a:t>i</a:t>
            </a:r>
            <a:r>
              <a:rPr lang="en-US" b="0" i="0" u="none" strike="noStrike" baseline="-25000" dirty="0">
                <a:latin typeface="CMMI7"/>
              </a:rPr>
              <a:t> </a:t>
            </a:r>
            <a:r>
              <a:rPr lang="en-US" sz="1800" b="0" i="0" u="none" strike="noStrike" baseline="0" dirty="0">
                <a:latin typeface="CMR10"/>
              </a:rPr>
              <a:t>of operation </a:t>
            </a:r>
            <a:r>
              <a:rPr lang="en-US" sz="1800" b="0" i="0" u="none" strike="noStrike" baseline="0" dirty="0" err="1">
                <a:latin typeface="CMMI10"/>
              </a:rPr>
              <a:t>σ</a:t>
            </a:r>
            <a:r>
              <a:rPr lang="en-US" sz="1400" b="0" i="0" u="none" strike="noStrike" baseline="-25000" dirty="0" err="1">
                <a:latin typeface="CMMI7"/>
              </a:rPr>
              <a:t>i</a:t>
            </a:r>
            <a:r>
              <a:rPr lang="en-US" sz="1400" b="0" i="0" u="none" strike="noStrike" baseline="-25000" dirty="0">
                <a:latin typeface="CMMI7"/>
              </a:rPr>
              <a:t> </a:t>
            </a:r>
            <a:r>
              <a:rPr lang="en-US" sz="1800" b="0" i="0" u="none" strike="noStrike" baseline="0" dirty="0">
                <a:latin typeface="CMR10"/>
              </a:rPr>
              <a:t>by the following formula:</a:t>
            </a:r>
          </a:p>
          <a:p>
            <a:pPr algn="l"/>
            <a:r>
              <a:rPr lang="it-IT" sz="1800" b="0" i="0" u="none" strike="noStrike" baseline="0" dirty="0">
                <a:latin typeface="CMMI10"/>
              </a:rPr>
              <a:t>ac</a:t>
            </a:r>
            <a:r>
              <a:rPr lang="it-IT" b="0" i="0" u="none" strike="noStrike" baseline="-25000" dirty="0">
                <a:latin typeface="CMMI7"/>
              </a:rPr>
              <a:t>i</a:t>
            </a:r>
            <a:r>
              <a:rPr lang="it-IT" sz="1400" b="0" i="0" u="none" strike="noStrike" baseline="-25000" dirty="0">
                <a:latin typeface="CMMI7"/>
              </a:rPr>
              <a:t> </a:t>
            </a:r>
            <a:r>
              <a:rPr lang="it-IT" sz="1800" b="0" i="0" u="none" strike="noStrike" baseline="0" dirty="0">
                <a:latin typeface="CMR10"/>
              </a:rPr>
              <a:t>= </a:t>
            </a:r>
            <a:r>
              <a:rPr lang="it-IT" sz="1800" b="0" i="0" u="none" strike="noStrike" baseline="0" dirty="0">
                <a:latin typeface="CMMI10"/>
              </a:rPr>
              <a:t>c</a:t>
            </a:r>
            <a:r>
              <a:rPr lang="it-IT" b="0" i="0" u="none" strike="noStrike" baseline="-25000" dirty="0">
                <a:latin typeface="CMMI7"/>
              </a:rPr>
              <a:t>i </a:t>
            </a:r>
            <a:r>
              <a:rPr lang="it-IT" sz="1800" b="0" i="0" u="none" strike="noStrike" baseline="0" dirty="0">
                <a:latin typeface="CMR10"/>
              </a:rPr>
              <a:t>+ Φ(</a:t>
            </a:r>
            <a:r>
              <a:rPr lang="it-IT" sz="1800" b="0" i="0" u="none" strike="noStrike" baseline="0" dirty="0">
                <a:latin typeface="CMMI10"/>
              </a:rPr>
              <a:t>S</a:t>
            </a:r>
            <a:r>
              <a:rPr lang="it-IT" b="0" i="0" u="none" strike="noStrike" baseline="-25000" dirty="0">
                <a:latin typeface="CMMI7"/>
              </a:rPr>
              <a:t>i</a:t>
            </a:r>
            <a:r>
              <a:rPr lang="it-IT" sz="1800" b="0" i="0" u="none" strike="noStrike" baseline="0" dirty="0">
                <a:latin typeface="CMR10"/>
              </a:rPr>
              <a:t>) </a:t>
            </a:r>
            <a:r>
              <a:rPr lang="it-IT" sz="1800" b="0" i="0" u="none" strike="noStrike" baseline="0" dirty="0">
                <a:latin typeface="CMSY10"/>
              </a:rPr>
              <a:t>− </a:t>
            </a:r>
            <a:r>
              <a:rPr lang="it-IT" sz="1800" b="0" i="0" u="none" strike="noStrike" baseline="0" dirty="0">
                <a:latin typeface="CMR10"/>
              </a:rPr>
              <a:t>Φ(</a:t>
            </a:r>
            <a:r>
              <a:rPr lang="it-IT" sz="1800" b="0" i="0" u="none" strike="noStrike" baseline="0" dirty="0">
                <a:latin typeface="CMMI10"/>
              </a:rPr>
              <a:t>S</a:t>
            </a:r>
            <a:r>
              <a:rPr lang="it-IT" b="0" i="0" u="none" strike="noStrike" baseline="-25000" dirty="0">
                <a:latin typeface="CMMI7"/>
              </a:rPr>
              <a:t>i</a:t>
            </a:r>
            <a:r>
              <a:rPr lang="it-IT" b="0" i="0" u="none" strike="noStrike" baseline="-25000" dirty="0">
                <a:latin typeface="CMSY7"/>
              </a:rPr>
              <a:t>−</a:t>
            </a:r>
            <a:r>
              <a:rPr lang="it-IT" b="0" i="0" u="none" strike="noStrike" baseline="-25000" dirty="0">
                <a:latin typeface="CMR7"/>
              </a:rPr>
              <a:t>1</a:t>
            </a:r>
            <a:r>
              <a:rPr lang="it-IT" sz="1800" b="0" i="0" u="none" strike="noStrike" baseline="0" dirty="0">
                <a:latin typeface="CMR10"/>
              </a:rPr>
              <a:t>)</a:t>
            </a:r>
            <a:r>
              <a:rPr lang="it-IT" sz="1800" b="0" i="0" u="none" strike="noStrike" baseline="0" dirty="0">
                <a:latin typeface="CMMI10"/>
              </a:rPr>
              <a:t>,</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arn(inVertical)">
                                      <p:cBhvr>
                                        <p:cTn id="7" dur="500"/>
                                        <p:tgtEl>
                                          <p:spTgt spid="6">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barn(inVertical)">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barn(inVertical)">
                                      <p:cBhvr>
                                        <p:cTn id="15" dur="500"/>
                                        <p:tgtEl>
                                          <p:spTgt spid="8">
                                            <p:txEl>
                                              <p:pRg st="0" end="0"/>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barn(inVertical)">
                                      <p:cBhvr>
                                        <p:cTn id="18" dur="500"/>
                                        <p:tgtEl>
                                          <p:spTgt spid="8">
                                            <p:txEl>
                                              <p:pRg st="1" end="1"/>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barn(inVertical)">
                                      <p:cBhvr>
                                        <p:cTn id="21" dur="500"/>
                                        <p:tgtEl>
                                          <p:spTgt spid="8">
                                            <p:txEl>
                                              <p:pRg st="3" end="3"/>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barn(inVertical)">
                                      <p:cBhvr>
                                        <p:cTn id="24" dur="500"/>
                                        <p:tgtEl>
                                          <p:spTgt spid="8">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animEffect transition="in" filter="barn(inVertical)">
                                      <p:cBhvr>
                                        <p:cTn id="29" dur="500"/>
                                        <p:tgtEl>
                                          <p:spTgt spid="10">
                                            <p:txEl>
                                              <p:pRg st="0" end="0"/>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10">
                                            <p:txEl>
                                              <p:pRg st="1" end="1"/>
                                            </p:txEl>
                                          </p:spTgt>
                                        </p:tgtEl>
                                        <p:attrNameLst>
                                          <p:attrName>style.visibility</p:attrName>
                                        </p:attrNameLst>
                                      </p:cBhvr>
                                      <p:to>
                                        <p:strVal val="visible"/>
                                      </p:to>
                                    </p:set>
                                    <p:animEffect transition="in" filter="barn(inVertical)">
                                      <p:cBhvr>
                                        <p:cTn id="32" dur="500"/>
                                        <p:tgtEl>
                                          <p:spTgt spid="10">
                                            <p:txEl>
                                              <p:pRg st="1" end="1"/>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10">
                                            <p:txEl>
                                              <p:pRg st="2" end="2"/>
                                            </p:txEl>
                                          </p:spTgt>
                                        </p:tgtEl>
                                        <p:attrNameLst>
                                          <p:attrName>style.visibility</p:attrName>
                                        </p:attrNameLst>
                                      </p:cBhvr>
                                      <p:to>
                                        <p:strVal val="visible"/>
                                      </p:to>
                                    </p:set>
                                    <p:animEffect transition="in" filter="barn(inVertical)">
                                      <p:cBhvr>
                                        <p:cTn id="35" dur="500"/>
                                        <p:tgtEl>
                                          <p:spTgt spid="10">
                                            <p:txEl>
                                              <p:pRg st="2" end="2"/>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0">
                                            <p:txEl>
                                              <p:pRg st="4" end="4"/>
                                            </p:txEl>
                                          </p:spTgt>
                                        </p:tgtEl>
                                        <p:attrNameLst>
                                          <p:attrName>style.visibility</p:attrName>
                                        </p:attrNameLst>
                                      </p:cBhvr>
                                      <p:to>
                                        <p:strVal val="visible"/>
                                      </p:to>
                                    </p:set>
                                    <p:animEffect transition="in" filter="barn(inVertical)">
                                      <p:cBhvr>
                                        <p:cTn id="38" dur="500"/>
                                        <p:tgtEl>
                                          <p:spTgt spid="10">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6" end="6"/>
                                            </p:txEl>
                                          </p:spTgt>
                                        </p:tgtEl>
                                        <p:attrNameLst>
                                          <p:attrName>style.visibility</p:attrName>
                                        </p:attrNameLst>
                                      </p:cBhvr>
                                      <p:to>
                                        <p:strVal val="visible"/>
                                      </p:to>
                                    </p:set>
                                    <p:animEffect transition="in" filter="wipe(left)">
                                      <p:cBhvr>
                                        <p:cTn id="43" dur="500"/>
                                        <p:tgtEl>
                                          <p:spTgt spid="10">
                                            <p:txEl>
                                              <p:pRg st="6" end="6"/>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0">
                                            <p:txEl>
                                              <p:pRg st="7" end="7"/>
                                            </p:txEl>
                                          </p:spTgt>
                                        </p:tgtEl>
                                        <p:attrNameLst>
                                          <p:attrName>style.visibility</p:attrName>
                                        </p:attrNameLst>
                                      </p:cBhvr>
                                      <p:to>
                                        <p:strVal val="visible"/>
                                      </p:to>
                                    </p:set>
                                    <p:animEffect transition="in" filter="wipe(left)">
                                      <p:cBhvr>
                                        <p:cTn id="46" dur="500"/>
                                        <p:tgtEl>
                                          <p:spTgt spid="10">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1049" y="273296"/>
            <a:ext cx="5615255" cy="769441"/>
          </a:xfrm>
          <a:prstGeom prst="rect">
            <a:avLst/>
          </a:prstGeom>
          <a:noFill/>
        </p:spPr>
        <p:txBody>
          <a:bodyPr wrap="none" lIns="91440" tIns="45720" rIns="91440" bIns="45720">
            <a:spAutoFit/>
          </a:bodyPr>
          <a:lstStyle/>
          <a:p>
            <a:pPr algn="ctr"/>
            <a:r>
              <a:rPr lang="en-US" sz="4400" b="1" cap="none" spc="0" dirty="0">
                <a:ln w="12700">
                  <a:solidFill>
                    <a:schemeClr val="accent3">
                      <a:lumMod val="75000"/>
                    </a:schemeClr>
                  </a:solidFill>
                  <a:prstDash val="solid"/>
                </a:ln>
                <a:pattFill prst="ltDnDiag">
                  <a:fgClr>
                    <a:schemeClr val="accent5">
                      <a:lumMod val="60000"/>
                      <a:lumOff val="40000"/>
                    </a:schemeClr>
                  </a:fgClr>
                  <a:bgClr>
                    <a:schemeClr val="bg1"/>
                  </a:bgClr>
                </a:pattFill>
                <a:effectLst/>
              </a:rPr>
              <a:t>The Potential Method</a:t>
            </a:r>
          </a:p>
        </p:txBody>
      </p:sp>
      <p:sp>
        <p:nvSpPr>
          <p:cNvPr id="6" name="TextBox 5"/>
          <p:cNvSpPr txBox="1"/>
          <p:nvPr/>
        </p:nvSpPr>
        <p:spPr>
          <a:xfrm>
            <a:off x="294967" y="1328655"/>
            <a:ext cx="8878529" cy="646331"/>
          </a:xfrm>
          <a:prstGeom prst="rect">
            <a:avLst/>
          </a:prstGeom>
          <a:noFill/>
        </p:spPr>
        <p:txBody>
          <a:bodyPr wrap="square">
            <a:spAutoFit/>
          </a:bodyPr>
          <a:lstStyle/>
          <a:p>
            <a:pPr algn="l"/>
            <a:r>
              <a:rPr lang="en-US" sz="1800" b="0" i="0" u="none" strike="noStrike" baseline="0" dirty="0">
                <a:latin typeface="CMR10"/>
              </a:rPr>
              <a:t>we can describe the amortized cost as</a:t>
            </a:r>
          </a:p>
          <a:p>
            <a:pPr algn="l"/>
            <a:r>
              <a:rPr lang="en-US" sz="1800" b="0" i="0" u="none" strike="noStrike" baseline="0" dirty="0">
                <a:latin typeface="CMR10"/>
              </a:rPr>
              <a:t>(amortized cost) = (actual cost) + (change in potential)</a:t>
            </a:r>
            <a:r>
              <a:rPr lang="en-US" sz="1800" b="0" i="0" u="none" strike="noStrike" baseline="0" dirty="0">
                <a:latin typeface="CMMI10"/>
              </a:rPr>
              <a:t>.</a:t>
            </a:r>
            <a:endParaRPr lang="en-IN" dirty="0"/>
          </a:p>
        </p:txBody>
      </p:sp>
      <p:sp>
        <p:nvSpPr>
          <p:cNvPr id="8" name="TextBox 7"/>
          <p:cNvSpPr txBox="1"/>
          <p:nvPr/>
        </p:nvSpPr>
        <p:spPr>
          <a:xfrm>
            <a:off x="294967" y="2113025"/>
            <a:ext cx="10854814" cy="2862322"/>
          </a:xfrm>
          <a:prstGeom prst="rect">
            <a:avLst/>
          </a:prstGeom>
          <a:noFill/>
        </p:spPr>
        <p:txBody>
          <a:bodyPr wrap="square">
            <a:spAutoFit/>
          </a:bodyPr>
          <a:lstStyle/>
          <a:p>
            <a:pPr algn="l"/>
            <a:r>
              <a:rPr lang="en-US" sz="1800" b="0" i="0" u="none" strike="noStrike" baseline="0" dirty="0">
                <a:latin typeface="CMR10"/>
              </a:rPr>
              <a:t>If an operation pays a credit of </a:t>
            </a:r>
            <a:r>
              <a:rPr lang="en-US" sz="1800" b="0" i="0" u="none" strike="noStrike" baseline="0" dirty="0">
                <a:latin typeface="CMMI10"/>
              </a:rPr>
              <a:t>p</a:t>
            </a:r>
            <a:r>
              <a:rPr lang="en-US" sz="1800" b="0" i="0" u="none" strike="noStrike" baseline="0" dirty="0">
                <a:latin typeface="CMR10"/>
              </a:rPr>
              <a:t>, we can consider that as equivalent to increasing the potential by </a:t>
            </a:r>
            <a:r>
              <a:rPr lang="en-US" sz="1800" b="0" i="0" u="none" strike="noStrike" baseline="0" dirty="0">
                <a:latin typeface="CMMI10"/>
              </a:rPr>
              <a:t>p</a:t>
            </a:r>
            <a:r>
              <a:rPr lang="en-US" sz="1800" b="0" i="0" u="none" strike="noStrike" baseline="0" dirty="0">
                <a:latin typeface="CMR10"/>
              </a:rPr>
              <a:t>. </a:t>
            </a:r>
          </a:p>
          <a:p>
            <a:pPr algn="l"/>
            <a:endParaRPr lang="en-US" dirty="0">
              <a:latin typeface="CMR10"/>
            </a:endParaRPr>
          </a:p>
          <a:p>
            <a:pPr algn="l"/>
            <a:r>
              <a:rPr lang="en-US" sz="1800" b="0" i="0" u="none" strike="noStrike" baseline="0" dirty="0">
                <a:latin typeface="CMR10"/>
              </a:rPr>
              <a:t>If an operation consumes </a:t>
            </a:r>
            <a:r>
              <a:rPr lang="en-US" sz="1800" b="0" i="0" u="none" strike="noStrike" baseline="0" dirty="0">
                <a:latin typeface="CMMI10"/>
              </a:rPr>
              <a:t>p </a:t>
            </a:r>
            <a:r>
              <a:rPr lang="en-US" sz="1800" b="0" i="0" u="none" strike="noStrike" baseline="0" dirty="0">
                <a:latin typeface="CMR10"/>
              </a:rPr>
              <a:t>credits, we can consider that as the same as decreasing the potential by </a:t>
            </a:r>
            <a:r>
              <a:rPr lang="en-US" sz="1800" b="0" i="0" u="none" strike="noStrike" baseline="0" dirty="0">
                <a:latin typeface="CMMI10"/>
              </a:rPr>
              <a:t>p</a:t>
            </a:r>
            <a:r>
              <a:rPr lang="en-US" sz="1800" b="0" i="0" u="none" strike="noStrike" baseline="0" dirty="0">
                <a:latin typeface="CMR10"/>
              </a:rPr>
              <a:t>. </a:t>
            </a:r>
          </a:p>
          <a:p>
            <a:pPr algn="l"/>
            <a:endParaRPr lang="en-US" dirty="0">
              <a:latin typeface="CMR10"/>
            </a:endParaRPr>
          </a:p>
          <a:p>
            <a:pPr algn="l"/>
            <a:r>
              <a:rPr lang="en-US" sz="1800" b="0" i="0" u="none" strike="noStrike" baseline="0" dirty="0">
                <a:latin typeface="CMR10"/>
              </a:rPr>
              <a:t>With this correspondence, we can observe that the amortized cost defined by the potential method is the same as the amortized cost defined by the banker’s method. </a:t>
            </a:r>
          </a:p>
          <a:p>
            <a:pPr algn="l"/>
            <a:endParaRPr lang="en-US" dirty="0">
              <a:latin typeface="CMR10"/>
            </a:endParaRPr>
          </a:p>
          <a:p>
            <a:pPr algn="l"/>
            <a:r>
              <a:rPr lang="en-US" sz="1800" b="0" i="0" u="none" strike="noStrike" baseline="0" dirty="0">
                <a:latin typeface="CMR10"/>
              </a:rPr>
              <a:t>This</a:t>
            </a:r>
            <a:r>
              <a:rPr lang="en-US" dirty="0">
                <a:latin typeface="CMR10"/>
              </a:rPr>
              <a:t> </a:t>
            </a:r>
            <a:r>
              <a:rPr lang="en-US" sz="1800" b="0" i="0" u="none" strike="noStrike" baseline="0" dirty="0">
                <a:latin typeface="CMR10"/>
              </a:rPr>
              <a:t>depicts that the potential method is indeed a generalization of the banker’s method.</a:t>
            </a:r>
          </a:p>
          <a:p>
            <a:pPr algn="l"/>
            <a:r>
              <a:rPr lang="en-US" sz="1800" b="0" i="0" u="none" strike="noStrike" baseline="0" dirty="0">
                <a:latin typeface="CMR10"/>
              </a:rPr>
              <a:t>Returning to the general potential method, if we sum up the amortized costs of a sequence of operations,</a:t>
            </a:r>
          </a:p>
          <a:p>
            <a:pPr algn="l"/>
            <a:r>
              <a:rPr lang="en-US" sz="1800" b="0" i="0" u="none" strike="noStrike" baseline="0" dirty="0">
                <a:latin typeface="CMR10"/>
              </a:rPr>
              <a:t>we obtain the following formula:</a:t>
            </a:r>
            <a:endParaRPr lang="en-IN" dirty="0"/>
          </a:p>
        </p:txBody>
      </p:sp>
      <p:pic>
        <p:nvPicPr>
          <p:cNvPr id="12" name="Picture 11"/>
          <p:cNvPicPr>
            <a:picLocks noChangeAspect="1"/>
          </p:cNvPicPr>
          <p:nvPr/>
        </p:nvPicPr>
        <p:blipFill>
          <a:blip r:embed="rId2"/>
          <a:stretch>
            <a:fillRect/>
          </a:stretch>
        </p:blipFill>
        <p:spPr>
          <a:xfrm>
            <a:off x="294967" y="5113386"/>
            <a:ext cx="5588432" cy="5011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right)">
                                      <p:cBhvr>
                                        <p:cTn id="7" dur="500"/>
                                        <p:tgtEl>
                                          <p:spTgt spid="6">
                                            <p:txEl>
                                              <p:pRg st="0" end="0"/>
                                            </p:txEl>
                                          </p:spTgt>
                                        </p:tgtEl>
                                      </p:cBhvr>
                                    </p:animEffect>
                                  </p:childTnLst>
                                </p:cTn>
                              </p:par>
                              <p:par>
                                <p:cTn id="8" presetID="22" presetClass="entr" presetSubtype="2"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right)">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wipe(left)">
                                      <p:cBhvr>
                                        <p:cTn id="15" dur="500"/>
                                        <p:tgtEl>
                                          <p:spTgt spid="8">
                                            <p:txEl>
                                              <p:pRg st="0" end="0"/>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animEffect transition="in" filter="wipe(left)">
                                      <p:cBhvr>
                                        <p:cTn id="19" dur="500"/>
                                        <p:tgtEl>
                                          <p:spTgt spid="8">
                                            <p:txEl>
                                              <p:pRg st="2" end="2"/>
                                            </p:txEl>
                                          </p:spTgt>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left)">
                                      <p:cBhvr>
                                        <p:cTn id="23" dur="500"/>
                                        <p:tgtEl>
                                          <p:spTgt spid="8">
                                            <p:txEl>
                                              <p:pRg st="4" end="4"/>
                                            </p:txEl>
                                          </p:spTgt>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wipe(left)">
                                      <p:cBhvr>
                                        <p:cTn id="27" dur="500"/>
                                        <p:tgtEl>
                                          <p:spTgt spid="8">
                                            <p:txEl>
                                              <p:pRg st="6" end="6"/>
                                            </p:txEl>
                                          </p:spTgt>
                                        </p:tgtEl>
                                      </p:cBhvr>
                                    </p:animEffect>
                                  </p:childTnLst>
                                </p:cTn>
                              </p:par>
                            </p:childTnLst>
                          </p:cTn>
                        </p:par>
                        <p:par>
                          <p:cTn id="28" fill="hold">
                            <p:stCondLst>
                              <p:cond delay="2000"/>
                            </p:stCondLst>
                            <p:childTnLst>
                              <p:par>
                                <p:cTn id="29" presetID="22" presetClass="entr" presetSubtype="8" fill="hold" nodeType="after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animEffect transition="in" filter="wipe(left)">
                                      <p:cBhvr>
                                        <p:cTn id="31" dur="500"/>
                                        <p:tgtEl>
                                          <p:spTgt spid="8">
                                            <p:txEl>
                                              <p:pRg st="7" end="7"/>
                                            </p:txEl>
                                          </p:spTgt>
                                        </p:tgtEl>
                                      </p:cBhvr>
                                    </p:animEffect>
                                  </p:childTnLst>
                                </p:cTn>
                              </p:par>
                            </p:childTnLst>
                          </p:cTn>
                        </p:par>
                        <p:par>
                          <p:cTn id="32" fill="hold">
                            <p:stCondLst>
                              <p:cond delay="2500"/>
                            </p:stCondLst>
                            <p:childTnLst>
                              <p:par>
                                <p:cTn id="33" presetID="22" presetClass="entr" presetSubtype="8" fill="hold" nodeType="after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animEffect transition="in" filter="wipe(left)">
                                      <p:cBhvr>
                                        <p:cTn id="35" dur="500"/>
                                        <p:tgtEl>
                                          <p:spTgt spid="8">
                                            <p:txEl>
                                              <p:pRg st="8" end="8"/>
                                            </p:txEl>
                                          </p:spTgt>
                                        </p:tgtEl>
                                      </p:cBhvr>
                                    </p:animEffect>
                                  </p:childTnLst>
                                </p:cTn>
                              </p:par>
                            </p:childTnLst>
                          </p:cTn>
                        </p:par>
                        <p:par>
                          <p:cTn id="36" fill="hold">
                            <p:stCondLst>
                              <p:cond delay="3000"/>
                            </p:stCondLst>
                            <p:childTnLst>
                              <p:par>
                                <p:cTn id="37" presetID="9" presetClass="entr" presetSubtype="0" fill="hold"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dissolve">
                                      <p:cBhvr>
                                        <p:cTn id="3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14097" y="1169919"/>
            <a:ext cx="10393534" cy="1200329"/>
          </a:xfrm>
          <a:prstGeom prst="rect">
            <a:avLst/>
          </a:prstGeom>
          <a:noFill/>
        </p:spPr>
        <p:txBody>
          <a:bodyPr wrap="square">
            <a:spAutoFit/>
          </a:bodyPr>
          <a:lstStyle/>
          <a:p>
            <a:pPr algn="l"/>
            <a:r>
              <a:rPr lang="en-US" sz="1800" b="0" i="0" u="none" strike="noStrike" baseline="0" dirty="0">
                <a:latin typeface="CMR10"/>
              </a:rPr>
              <a:t>The Φ(</a:t>
            </a:r>
            <a:r>
              <a:rPr lang="en-US" sz="1800" b="0" i="0" u="none" strike="noStrike" baseline="0" dirty="0">
                <a:latin typeface="CMMI10"/>
              </a:rPr>
              <a:t>S</a:t>
            </a:r>
            <a:r>
              <a:rPr lang="en-US" sz="800" b="0" i="0" u="none" strike="noStrike" baseline="0" dirty="0">
                <a:latin typeface="CMMI7"/>
              </a:rPr>
              <a:t>i</a:t>
            </a:r>
            <a:r>
              <a:rPr lang="en-US" sz="1800" b="0" i="0" u="none" strike="noStrike" baseline="0" dirty="0">
                <a:latin typeface="CMR10"/>
              </a:rPr>
              <a:t>) terms all appeared once as a positive and once as a negative, </a:t>
            </a:r>
          </a:p>
          <a:p>
            <a:pPr algn="l"/>
            <a:r>
              <a:rPr lang="en-US" dirty="0">
                <a:latin typeface="CMR10"/>
              </a:rPr>
              <a:t>S</a:t>
            </a:r>
            <a:r>
              <a:rPr lang="en-US" sz="1800" b="0" i="0" u="none" strike="noStrike" baseline="0" dirty="0">
                <a:latin typeface="CMR10"/>
              </a:rPr>
              <a:t>o, they all canceled out, except for the first and last terms which each only appeared </a:t>
            </a:r>
            <a:r>
              <a:rPr lang="en-IN" sz="1800" b="0" i="0" u="none" strike="noStrike" baseline="0" dirty="0">
                <a:latin typeface="CMR10"/>
              </a:rPr>
              <a:t>once. </a:t>
            </a:r>
          </a:p>
          <a:p>
            <a:pPr algn="l"/>
            <a:endParaRPr lang="en-IN" dirty="0">
              <a:latin typeface="CMR10"/>
            </a:endParaRPr>
          </a:p>
          <a:p>
            <a:pPr algn="l"/>
            <a:r>
              <a:rPr lang="en-IN" sz="1800" b="0" i="0" u="none" strike="noStrike" baseline="0" dirty="0">
                <a:latin typeface="CMR10"/>
              </a:rPr>
              <a:t>Rearranging we get</a:t>
            </a:r>
            <a:endParaRPr lang="en-IN" dirty="0"/>
          </a:p>
        </p:txBody>
      </p:sp>
      <p:pic>
        <p:nvPicPr>
          <p:cNvPr id="7" name="Picture 6"/>
          <p:cNvPicPr>
            <a:picLocks noChangeAspect="1"/>
          </p:cNvPicPr>
          <p:nvPr/>
        </p:nvPicPr>
        <p:blipFill>
          <a:blip r:embed="rId2"/>
          <a:stretch>
            <a:fillRect/>
          </a:stretch>
        </p:blipFill>
        <p:spPr>
          <a:xfrm>
            <a:off x="2656538" y="1906593"/>
            <a:ext cx="3439462" cy="508284"/>
          </a:xfrm>
          <a:prstGeom prst="rect">
            <a:avLst/>
          </a:prstGeom>
        </p:spPr>
      </p:pic>
      <p:sp>
        <p:nvSpPr>
          <p:cNvPr id="9" name="TextBox 8"/>
          <p:cNvSpPr txBox="1"/>
          <p:nvPr/>
        </p:nvSpPr>
        <p:spPr>
          <a:xfrm>
            <a:off x="614097" y="2468190"/>
            <a:ext cx="6094324" cy="369332"/>
          </a:xfrm>
          <a:prstGeom prst="rect">
            <a:avLst/>
          </a:prstGeom>
          <a:noFill/>
        </p:spPr>
        <p:txBody>
          <a:bodyPr wrap="square">
            <a:spAutoFit/>
          </a:bodyPr>
          <a:lstStyle/>
          <a:p>
            <a:r>
              <a:rPr lang="en-US" sz="1800" b="0" i="0" u="none" strike="noStrike" baseline="0" dirty="0">
                <a:latin typeface="CMR10"/>
              </a:rPr>
              <a:t>If Φ(</a:t>
            </a:r>
            <a:r>
              <a:rPr lang="en-US" sz="1800" b="0" i="0" u="none" strike="noStrike" baseline="0" dirty="0">
                <a:latin typeface="CMMI10"/>
              </a:rPr>
              <a:t>S</a:t>
            </a:r>
            <a:r>
              <a:rPr lang="en-US" sz="800" b="0" i="0" u="none" strike="noStrike" baseline="0" dirty="0">
                <a:latin typeface="CMR7"/>
              </a:rPr>
              <a:t>0</a:t>
            </a:r>
            <a:r>
              <a:rPr lang="en-US" sz="1800" b="0" i="0" u="none" strike="noStrike" baseline="0" dirty="0">
                <a:latin typeface="CMR10"/>
              </a:rPr>
              <a:t>) </a:t>
            </a:r>
            <a:r>
              <a:rPr lang="en-US" sz="1800" b="0" i="0" u="none" strike="noStrike" baseline="0" dirty="0">
                <a:latin typeface="CMSY10"/>
              </a:rPr>
              <a:t>≤ </a:t>
            </a:r>
            <a:r>
              <a:rPr lang="en-US" sz="1800" b="0" i="0" u="none" strike="noStrike" baseline="0" dirty="0">
                <a:latin typeface="CMR10"/>
              </a:rPr>
              <a:t>Φ(</a:t>
            </a:r>
            <a:r>
              <a:rPr lang="en-US" sz="1800" b="0" i="0" u="none" strike="noStrike" baseline="0" dirty="0">
                <a:latin typeface="CMMI10"/>
              </a:rPr>
              <a:t>S</a:t>
            </a:r>
            <a:r>
              <a:rPr lang="en-US" sz="800" b="0" i="0" u="none" strike="noStrike" baseline="0" dirty="0">
                <a:latin typeface="CMMI7"/>
              </a:rPr>
              <a:t>n</a:t>
            </a:r>
            <a:r>
              <a:rPr lang="en-US" sz="1800" b="0" i="0" u="none" strike="noStrike" baseline="0" dirty="0">
                <a:latin typeface="CMR10"/>
              </a:rPr>
              <a:t>) (as will frequently be the case) we get</a:t>
            </a:r>
            <a:endParaRPr lang="en-IN" dirty="0"/>
          </a:p>
        </p:txBody>
      </p:sp>
      <p:pic>
        <p:nvPicPr>
          <p:cNvPr id="11" name="Picture 10"/>
          <p:cNvPicPr>
            <a:picLocks noChangeAspect="1"/>
          </p:cNvPicPr>
          <p:nvPr/>
        </p:nvPicPr>
        <p:blipFill>
          <a:blip r:embed="rId3"/>
          <a:stretch>
            <a:fillRect/>
          </a:stretch>
        </p:blipFill>
        <p:spPr>
          <a:xfrm>
            <a:off x="5931179" y="2459505"/>
            <a:ext cx="1937792" cy="532239"/>
          </a:xfrm>
          <a:prstGeom prst="rect">
            <a:avLst/>
          </a:prstGeom>
        </p:spPr>
      </p:pic>
      <p:sp>
        <p:nvSpPr>
          <p:cNvPr id="13" name="TextBox 12"/>
          <p:cNvSpPr txBox="1"/>
          <p:nvPr/>
        </p:nvSpPr>
        <p:spPr>
          <a:xfrm>
            <a:off x="524645" y="3329415"/>
            <a:ext cx="11577903" cy="2031325"/>
          </a:xfrm>
          <a:prstGeom prst="rect">
            <a:avLst/>
          </a:prstGeom>
          <a:noFill/>
        </p:spPr>
        <p:txBody>
          <a:bodyPr wrap="square">
            <a:spAutoFit/>
          </a:bodyPr>
          <a:lstStyle/>
          <a:p>
            <a:pPr algn="l"/>
            <a:r>
              <a:rPr lang="en-US" sz="1800" b="0" i="0" u="none" strike="noStrike" baseline="0" dirty="0">
                <a:latin typeface="CMR10"/>
              </a:rPr>
              <a:t>Thus, if we can bind the amortized cost of each of the operations, and the final potential is at least as large as the initial potential, then the total amortized cost is indeed an upper bound on the total actual cost,</a:t>
            </a:r>
          </a:p>
          <a:p>
            <a:pPr algn="l"/>
            <a:endParaRPr lang="en-US" sz="1800" b="0" i="0" u="none" strike="noStrike" baseline="0" dirty="0">
              <a:latin typeface="CMR10"/>
            </a:endParaRPr>
          </a:p>
          <a:p>
            <a:pPr algn="l"/>
            <a:r>
              <a:rPr lang="en-US" sz="1800" b="0" i="0" u="none" strike="noStrike" baseline="0" dirty="0">
                <a:latin typeface="CMR10"/>
              </a:rPr>
              <a:t>or, the average actual cost is at most the average amortized cost. </a:t>
            </a:r>
          </a:p>
          <a:p>
            <a:pPr algn="l"/>
            <a:endParaRPr lang="en-US" dirty="0">
              <a:latin typeface="CMR10"/>
            </a:endParaRPr>
          </a:p>
          <a:p>
            <a:pPr algn="l"/>
            <a:r>
              <a:rPr lang="en-US" sz="1800" b="0" i="0" u="none" strike="noStrike" baseline="0" dirty="0">
                <a:latin typeface="CMR10"/>
              </a:rPr>
              <a:t>It is very common (but not required) to define our potential functions such that Φ(</a:t>
            </a:r>
            <a:r>
              <a:rPr lang="en-US" sz="1800" b="0" i="0" u="none" strike="noStrike" baseline="0" dirty="0">
                <a:latin typeface="CMMI10"/>
              </a:rPr>
              <a:t>S</a:t>
            </a:r>
            <a:r>
              <a:rPr lang="en-US" sz="800" b="0" i="0" u="none" strike="noStrike" baseline="0" dirty="0">
                <a:latin typeface="CMR7"/>
              </a:rPr>
              <a:t>0</a:t>
            </a:r>
            <a:r>
              <a:rPr lang="en-US" sz="1800" b="0" i="0" u="none" strike="noStrike" baseline="0" dirty="0">
                <a:latin typeface="CMR10"/>
              </a:rPr>
              <a:t>) = 0 and Φ(</a:t>
            </a:r>
            <a:r>
              <a:rPr lang="en-US" sz="1800" b="0" i="0" u="none" strike="noStrike" baseline="0" dirty="0">
                <a:latin typeface="CMMI10"/>
              </a:rPr>
              <a:t>S</a:t>
            </a:r>
            <a:r>
              <a:rPr lang="en-US" sz="800" b="0" i="0" u="none" strike="noStrike" baseline="0" dirty="0">
                <a:latin typeface="CMMI7"/>
              </a:rPr>
              <a:t>i</a:t>
            </a:r>
            <a:r>
              <a:rPr lang="en-US" sz="1800" b="0" i="0" u="none" strike="noStrike" baseline="0" dirty="0">
                <a:latin typeface="CMR10"/>
              </a:rPr>
              <a:t>) </a:t>
            </a:r>
            <a:r>
              <a:rPr lang="en-US" sz="1800" b="0" i="0" u="none" strike="noStrike" baseline="0" dirty="0">
                <a:latin typeface="CMSY10"/>
              </a:rPr>
              <a:t>≥ </a:t>
            </a:r>
            <a:r>
              <a:rPr lang="en-US" sz="1800" b="0" i="0" u="none" strike="noStrike" baseline="0" dirty="0">
                <a:latin typeface="CMR10"/>
              </a:rPr>
              <a:t>0 for all </a:t>
            </a:r>
            <a:r>
              <a:rPr lang="en-US" sz="1800" b="0" i="0" u="none" strike="noStrike" baseline="0" dirty="0">
                <a:latin typeface="CMMI10"/>
              </a:rPr>
              <a:t>i</a:t>
            </a:r>
            <a:r>
              <a:rPr lang="en-US" sz="1800" b="0" i="0" u="none" strike="noStrike" baseline="0" dirty="0">
                <a:latin typeface="CMR10"/>
              </a:rPr>
              <a:t>. </a:t>
            </a:r>
          </a:p>
          <a:p>
            <a:pPr algn="l"/>
            <a:endParaRPr lang="en-US" dirty="0">
              <a:latin typeface="CMR10"/>
            </a:endParaRPr>
          </a:p>
        </p:txBody>
      </p:sp>
      <p:sp>
        <p:nvSpPr>
          <p:cNvPr id="14" name="Rectangle 13"/>
          <p:cNvSpPr/>
          <p:nvPr/>
        </p:nvSpPr>
        <p:spPr>
          <a:xfrm>
            <a:off x="614097" y="91053"/>
            <a:ext cx="5615255" cy="769441"/>
          </a:xfrm>
          <a:prstGeom prst="rect">
            <a:avLst/>
          </a:prstGeom>
          <a:noFill/>
        </p:spPr>
        <p:txBody>
          <a:bodyPr wrap="none" lIns="91440" tIns="45720" rIns="91440" bIns="45720">
            <a:spAutoFit/>
          </a:bodyPr>
          <a:lstStyle/>
          <a:p>
            <a:pPr algn="ctr"/>
            <a:r>
              <a:rPr lang="en-US" sz="4400" b="1" cap="none" spc="0" dirty="0">
                <a:ln w="12700">
                  <a:solidFill>
                    <a:schemeClr val="accent3">
                      <a:lumMod val="75000"/>
                    </a:schemeClr>
                  </a:solidFill>
                  <a:prstDash val="solid"/>
                </a:ln>
                <a:pattFill prst="ltDnDiag">
                  <a:fgClr>
                    <a:schemeClr val="accent5">
                      <a:lumMod val="60000"/>
                      <a:lumOff val="40000"/>
                    </a:schemeClr>
                  </a:fgClr>
                  <a:bgClr>
                    <a:schemeClr val="bg1"/>
                  </a:bgClr>
                </a:pattFill>
                <a:effectLst/>
              </a:rPr>
              <a:t>The Potential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dissolve">
                                      <p:cBhvr>
                                        <p:cTn id="7" dur="500"/>
                                        <p:tgtEl>
                                          <p:spTgt spid="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dissolve">
                                      <p:cBhvr>
                                        <p:cTn id="10" dur="500"/>
                                        <p:tgtEl>
                                          <p:spTgt spid="5">
                                            <p:txEl>
                                              <p:pRg st="1" end="1"/>
                                            </p:txEl>
                                          </p:spTgt>
                                        </p:tgtEl>
                                      </p:cBhvr>
                                    </p:animEffect>
                                  </p:childTnLst>
                                </p:cTn>
                              </p:par>
                            </p:childTnLst>
                          </p:cTn>
                        </p:par>
                        <p:par>
                          <p:cTn id="11" fill="hold">
                            <p:stCondLst>
                              <p:cond delay="500"/>
                            </p:stCondLst>
                            <p:childTnLst>
                              <p:par>
                                <p:cTn id="12" presetID="9" presetClass="entr" presetSubtype="0" fill="hold" nodeType="afterEffect">
                                  <p:stCondLst>
                                    <p:cond delay="0"/>
                                  </p:stCondLst>
                                  <p:childTnLst>
                                    <p:set>
                                      <p:cBhvr>
                                        <p:cTn id="13" dur="1" fill="hold">
                                          <p:stCondLst>
                                            <p:cond delay="0"/>
                                          </p:stCondLst>
                                        </p:cTn>
                                        <p:tgtEl>
                                          <p:spTgt spid="5">
                                            <p:txEl>
                                              <p:pRg st="3" end="3"/>
                                            </p:txEl>
                                          </p:spTgt>
                                        </p:tgtEl>
                                        <p:attrNameLst>
                                          <p:attrName>style.visibility</p:attrName>
                                        </p:attrNameLst>
                                      </p:cBhvr>
                                      <p:to>
                                        <p:strVal val="visible"/>
                                      </p:to>
                                    </p:set>
                                    <p:animEffect transition="in" filter="dissolve">
                                      <p:cBhvr>
                                        <p:cTn id="14" dur="500"/>
                                        <p:tgtEl>
                                          <p:spTgt spid="5">
                                            <p:txEl>
                                              <p:pRg st="3" end="3"/>
                                            </p:txEl>
                                          </p:spTgt>
                                        </p:tgtEl>
                                      </p:cBhvr>
                                    </p:animEffect>
                                  </p:childTnLst>
                                </p:cTn>
                              </p:par>
                            </p:childTnLst>
                          </p:cTn>
                        </p:par>
                        <p:par>
                          <p:cTn id="15" fill="hold">
                            <p:stCondLst>
                              <p:cond delay="1000"/>
                            </p:stCondLst>
                            <p:childTnLst>
                              <p:par>
                                <p:cTn id="16" presetID="9" presetClass="entr" presetSubtype="0" fill="hold" nodeType="after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par>
                          <p:cTn id="24" fill="hold">
                            <p:stCondLst>
                              <p:cond delay="500"/>
                            </p:stCondLst>
                            <p:childTnLst>
                              <p:par>
                                <p:cTn id="25" presetID="3" presetClass="entr" presetSubtype="10"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linds(horizontal)">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blinds(horizontal)">
                                      <p:cBhvr>
                                        <p:cTn id="32" dur="500"/>
                                        <p:tgtEl>
                                          <p:spTgt spid="13">
                                            <p:txEl>
                                              <p:pRg st="0" end="0"/>
                                            </p:txEl>
                                          </p:spTgt>
                                        </p:tgtEl>
                                      </p:cBhvr>
                                    </p:animEffect>
                                  </p:childTnLst>
                                </p:cTn>
                              </p:par>
                            </p:childTnLst>
                          </p:cTn>
                        </p:par>
                        <p:par>
                          <p:cTn id="33" fill="hold">
                            <p:stCondLst>
                              <p:cond delay="500"/>
                            </p:stCondLst>
                            <p:childTnLst>
                              <p:par>
                                <p:cTn id="34" presetID="3" presetClass="entr" presetSubtype="10" fill="hold" nodeType="afterEffect">
                                  <p:stCondLst>
                                    <p:cond delay="0"/>
                                  </p:stCondLst>
                                  <p:childTnLst>
                                    <p:set>
                                      <p:cBhvr>
                                        <p:cTn id="35" dur="1" fill="hold">
                                          <p:stCondLst>
                                            <p:cond delay="0"/>
                                          </p:stCondLst>
                                        </p:cTn>
                                        <p:tgtEl>
                                          <p:spTgt spid="13">
                                            <p:txEl>
                                              <p:pRg st="2" end="2"/>
                                            </p:txEl>
                                          </p:spTgt>
                                        </p:tgtEl>
                                        <p:attrNameLst>
                                          <p:attrName>style.visibility</p:attrName>
                                        </p:attrNameLst>
                                      </p:cBhvr>
                                      <p:to>
                                        <p:strVal val="visible"/>
                                      </p:to>
                                    </p:set>
                                    <p:animEffect transition="in" filter="blinds(horizontal)">
                                      <p:cBhvr>
                                        <p:cTn id="36" dur="500"/>
                                        <p:tgtEl>
                                          <p:spTgt spid="13">
                                            <p:txEl>
                                              <p:pRg st="2" end="2"/>
                                            </p:txEl>
                                          </p:spTgt>
                                        </p:tgtEl>
                                      </p:cBhvr>
                                    </p:animEffect>
                                  </p:childTnLst>
                                </p:cTn>
                              </p:par>
                            </p:childTnLst>
                          </p:cTn>
                        </p:par>
                        <p:par>
                          <p:cTn id="37" fill="hold">
                            <p:stCondLst>
                              <p:cond delay="1000"/>
                            </p:stCondLst>
                            <p:childTnLst>
                              <p:par>
                                <p:cTn id="38" presetID="3" presetClass="entr" presetSubtype="10" fill="hold" nodeType="afterEffect">
                                  <p:stCondLst>
                                    <p:cond delay="0"/>
                                  </p:stCondLst>
                                  <p:childTnLst>
                                    <p:set>
                                      <p:cBhvr>
                                        <p:cTn id="39" dur="1" fill="hold">
                                          <p:stCondLst>
                                            <p:cond delay="0"/>
                                          </p:stCondLst>
                                        </p:cTn>
                                        <p:tgtEl>
                                          <p:spTgt spid="13">
                                            <p:txEl>
                                              <p:pRg st="4" end="4"/>
                                            </p:txEl>
                                          </p:spTgt>
                                        </p:tgtEl>
                                        <p:attrNameLst>
                                          <p:attrName>style.visibility</p:attrName>
                                        </p:attrNameLst>
                                      </p:cBhvr>
                                      <p:to>
                                        <p:strVal val="visible"/>
                                      </p:to>
                                    </p:set>
                                    <p:animEffect transition="in" filter="blinds(horizontal)">
                                      <p:cBhvr>
                                        <p:cTn id="40"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6360" y="1136753"/>
            <a:ext cx="11179279" cy="2031325"/>
          </a:xfrm>
          <a:prstGeom prst="rect">
            <a:avLst/>
          </a:prstGeom>
          <a:noFill/>
        </p:spPr>
        <p:txBody>
          <a:bodyPr wrap="square">
            <a:spAutoFit/>
          </a:bodyPr>
          <a:lstStyle/>
          <a:p>
            <a:pPr algn="just"/>
            <a:r>
              <a:rPr lang="en-US" b="0" i="0" dirty="0">
                <a:solidFill>
                  <a:srgbClr val="273239"/>
                </a:solidFill>
                <a:effectLst/>
                <a:latin typeface="Cambria" panose="02040503050406030204" pitchFamily="18" charset="0"/>
                <a:ea typeface="Cambria" panose="02040503050406030204" pitchFamily="18" charset="0"/>
              </a:rPr>
              <a:t>The amortized analysis doesn't involve probability. </a:t>
            </a:r>
          </a:p>
          <a:p>
            <a:pPr algn="just"/>
            <a:endParaRPr lang="en-US" dirty="0">
              <a:solidFill>
                <a:srgbClr val="273239"/>
              </a:solidFill>
              <a:latin typeface="Cambria" panose="02040503050406030204" pitchFamily="18" charset="0"/>
              <a:ea typeface="Cambria" panose="02040503050406030204" pitchFamily="18" charset="0"/>
            </a:endParaRPr>
          </a:p>
          <a:p>
            <a:pPr algn="just"/>
            <a:r>
              <a:rPr lang="en-US" b="0" i="0" dirty="0">
                <a:solidFill>
                  <a:srgbClr val="273239"/>
                </a:solidFill>
                <a:effectLst/>
                <a:latin typeface="Cambria" panose="02040503050406030204" pitchFamily="18" charset="0"/>
                <a:ea typeface="Cambria" panose="02040503050406030204" pitchFamily="18" charset="0"/>
              </a:rPr>
              <a:t>There is also another different notion of average-case running time where algorithms use randomization to make them faster and the expected running time is faster than the worst-case running time. </a:t>
            </a:r>
          </a:p>
          <a:p>
            <a:pPr algn="just"/>
            <a:endParaRPr lang="en-US" dirty="0">
              <a:solidFill>
                <a:srgbClr val="273239"/>
              </a:solidFill>
              <a:latin typeface="Cambria" panose="02040503050406030204" pitchFamily="18" charset="0"/>
              <a:ea typeface="Cambria" panose="02040503050406030204" pitchFamily="18" charset="0"/>
            </a:endParaRPr>
          </a:p>
          <a:p>
            <a:pPr algn="just"/>
            <a:r>
              <a:rPr lang="en-US" b="0" i="0" dirty="0">
                <a:solidFill>
                  <a:srgbClr val="273239"/>
                </a:solidFill>
                <a:effectLst/>
                <a:latin typeface="Cambria" panose="02040503050406030204" pitchFamily="18" charset="0"/>
                <a:ea typeface="Cambria" panose="02040503050406030204" pitchFamily="18" charset="0"/>
              </a:rPr>
              <a:t>These algorithms are analyzed using Randomized Analysis. Examples of these algorithms are Randomized Quick Sort, Quick Select and Hashing. </a:t>
            </a:r>
            <a:endParaRPr lang="en-IN" dirty="0">
              <a:latin typeface="Cambria" panose="02040503050406030204" pitchFamily="18" charset="0"/>
              <a:ea typeface="Cambria" panose="02040503050406030204" pitchFamily="18" charset="0"/>
            </a:endParaRPr>
          </a:p>
        </p:txBody>
      </p:sp>
      <p:sp>
        <p:nvSpPr>
          <p:cNvPr id="4" name="Rectangle 3"/>
          <p:cNvSpPr/>
          <p:nvPr/>
        </p:nvSpPr>
        <p:spPr>
          <a:xfrm>
            <a:off x="417869" y="135645"/>
            <a:ext cx="69132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Randomized Analysis</a:t>
            </a:r>
          </a:p>
        </p:txBody>
      </p:sp>
      <p:sp>
        <p:nvSpPr>
          <p:cNvPr id="6" name="TextBox 5"/>
          <p:cNvSpPr txBox="1"/>
          <p:nvPr/>
        </p:nvSpPr>
        <p:spPr>
          <a:xfrm>
            <a:off x="506359" y="3429000"/>
            <a:ext cx="11179279" cy="2308324"/>
          </a:xfrm>
          <a:prstGeom prst="rect">
            <a:avLst/>
          </a:prstGeom>
          <a:noFill/>
        </p:spPr>
        <p:txBody>
          <a:bodyPr wrap="square">
            <a:spAutoFit/>
          </a:bodyPr>
          <a:lstStyle/>
          <a:p>
            <a:r>
              <a:rPr lang="en-US" b="0" i="0" dirty="0">
                <a:solidFill>
                  <a:srgbClr val="001D35"/>
                </a:solidFill>
                <a:effectLst/>
                <a:latin typeface="Cambria" panose="02040503050406030204" pitchFamily="18" charset="0"/>
                <a:ea typeface="Cambria" panose="02040503050406030204" pitchFamily="18" charset="0"/>
              </a:rPr>
              <a:t>Randomized analysis of algorithms involves analyzing the behavior of algorithms that incorporate randomness into their logic or input. </a:t>
            </a:r>
          </a:p>
          <a:p>
            <a:endParaRPr lang="en-US" dirty="0">
              <a:solidFill>
                <a:srgbClr val="001D35"/>
              </a:solidFill>
              <a:latin typeface="Cambria" panose="02040503050406030204" pitchFamily="18" charset="0"/>
              <a:ea typeface="Cambria" panose="02040503050406030204" pitchFamily="18" charset="0"/>
            </a:endParaRPr>
          </a:p>
          <a:p>
            <a:r>
              <a:rPr lang="en-US" b="0" i="0" dirty="0">
                <a:solidFill>
                  <a:srgbClr val="001D35"/>
                </a:solidFill>
                <a:effectLst/>
                <a:latin typeface="Cambria" panose="02040503050406030204" pitchFamily="18" charset="0"/>
                <a:ea typeface="Cambria" panose="02040503050406030204" pitchFamily="18" charset="0"/>
              </a:rPr>
              <a:t>This differs from deterministic algorithms, which follow a fixed procedure to produce the same output for the same input every time. </a:t>
            </a:r>
          </a:p>
          <a:p>
            <a:endParaRPr lang="en-US" dirty="0">
              <a:solidFill>
                <a:srgbClr val="001D35"/>
              </a:solidFill>
              <a:latin typeface="Cambria" panose="02040503050406030204" pitchFamily="18" charset="0"/>
              <a:ea typeface="Cambria" panose="02040503050406030204" pitchFamily="18" charset="0"/>
            </a:endParaRPr>
          </a:p>
          <a:p>
            <a:r>
              <a:rPr lang="en-US" b="0" i="0" dirty="0">
                <a:solidFill>
                  <a:srgbClr val="001D35"/>
                </a:solidFill>
                <a:effectLst/>
                <a:latin typeface="Cambria" panose="02040503050406030204" pitchFamily="18" charset="0"/>
                <a:ea typeface="Cambria" panose="02040503050406030204" pitchFamily="18" charset="0"/>
              </a:rPr>
              <a:t>Randomized algorithms use random bits or inputs to influence the algorithm's steps or decisions, potentially leading to improved efficiency or simpler design compared to deterministic approaches. </a:t>
            </a:r>
            <a:endParaRPr lang="en-IN"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barn(inVertical)">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barn(inVertical)">
                                      <p:cBhvr>
                                        <p:cTn id="20" dur="500"/>
                                        <p:tgtEl>
                                          <p:spTgt spid="6">
                                            <p:txEl>
                                              <p:pRg st="0" end="0"/>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barn(inVertical)">
                                      <p:cBhvr>
                                        <p:cTn id="24" dur="500"/>
                                        <p:tgtEl>
                                          <p:spTgt spid="6">
                                            <p:txEl>
                                              <p:pRg st="2" end="2"/>
                                            </p:txEl>
                                          </p:spTgt>
                                        </p:tgtEl>
                                      </p:cBhvr>
                                    </p:animEffect>
                                  </p:childTnLst>
                                </p:cTn>
                              </p:par>
                            </p:childTnLst>
                          </p:cTn>
                        </p:par>
                        <p:par>
                          <p:cTn id="25" fill="hold">
                            <p:stCondLst>
                              <p:cond delay="1000"/>
                            </p:stCondLst>
                            <p:childTnLst>
                              <p:par>
                                <p:cTn id="26" presetID="16" presetClass="entr" presetSubtype="21" fill="hold" nodeType="afterEffect">
                                  <p:stCondLst>
                                    <p:cond delay="0"/>
                                  </p:stCondLst>
                                  <p:childTnLst>
                                    <p:set>
                                      <p:cBhvr>
                                        <p:cTn id="27" dur="1" fill="hold">
                                          <p:stCondLst>
                                            <p:cond delay="0"/>
                                          </p:stCondLst>
                                        </p:cTn>
                                        <p:tgtEl>
                                          <p:spTgt spid="6">
                                            <p:txEl>
                                              <p:pRg st="4" end="4"/>
                                            </p:txEl>
                                          </p:spTgt>
                                        </p:tgtEl>
                                        <p:attrNameLst>
                                          <p:attrName>style.visibility</p:attrName>
                                        </p:attrNameLst>
                                      </p:cBhvr>
                                      <p:to>
                                        <p:strVal val="visible"/>
                                      </p:to>
                                    </p:set>
                                    <p:animEffect transition="in" filter="barn(inVertical)">
                                      <p:cBhvr>
                                        <p:cTn id="28"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40775" y="1409514"/>
            <a:ext cx="11366090" cy="3046988"/>
          </a:xfrm>
          <a:prstGeom prst="rect">
            <a:avLst/>
          </a:prstGeom>
          <a:noFill/>
        </p:spPr>
        <p:txBody>
          <a:bodyPr wrap="square">
            <a:spAutoFit/>
          </a:bodyPr>
          <a:lstStyle/>
          <a:p>
            <a:pPr algn="just"/>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Amortized analysis initially emerged from a method called aggregate analysis, </a:t>
            </a:r>
          </a:p>
          <a:p>
            <a:pPr algn="just"/>
            <a:endParaRPr lang="en-US"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just"/>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 technique was first formally introduced by </a:t>
            </a:r>
            <a:r>
              <a:rPr lang="en-US" b="0" i="0" u="none" strike="noStrike" dirty="0">
                <a:solidFill>
                  <a:srgbClr val="3366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hlinkClick r:id="rId2" tooltip="Robert Tarjan"/>
              </a:rPr>
              <a:t>Robert Tarjan</a:t>
            </a:r>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in his 1985 paper </a:t>
            </a:r>
            <a:r>
              <a:rPr lang="en-US" b="0" i="1"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Amortized Computational Complexity</a:t>
            </a:r>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t>
            </a:r>
            <a:endParaRPr lang="en-US" b="0" i="0" baseline="30000" dirty="0">
              <a:solidFill>
                <a:srgbClr val="3366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just"/>
            <a:endParaRPr lang="en-US" baseline="30000" dirty="0">
              <a:solidFill>
                <a:srgbClr val="3366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just"/>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 work addressed the need for a more useful form of analysis than the common probabilistic methods used. </a:t>
            </a:r>
          </a:p>
          <a:p>
            <a:pPr algn="just"/>
            <a:endParaRPr lang="en-US"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just"/>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Amortization was initially used for very specific types of algorithms, particularly those involving </a:t>
            </a:r>
            <a:r>
              <a:rPr lang="en-US" b="0" i="0" u="none" strike="noStrike" dirty="0">
                <a:solidFill>
                  <a:srgbClr val="3366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hlinkClick r:id="rId3" tooltip="Binary tree"/>
              </a:rPr>
              <a:t>binary trees</a:t>
            </a:r>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and </a:t>
            </a:r>
            <a:r>
              <a:rPr lang="en-US" b="0" i="0" u="none" strike="noStrike" dirty="0">
                <a:solidFill>
                  <a:srgbClr val="3366CC"/>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hlinkClick r:id="rId4" tooltip="Union-find data structure"/>
              </a:rPr>
              <a:t>union</a:t>
            </a:r>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 operations. </a:t>
            </a:r>
          </a:p>
          <a:p>
            <a:pPr algn="just"/>
            <a:endParaRPr lang="en-US"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just"/>
            <a:r>
              <a:rPr lang="en-US" b="0" i="0" dirty="0">
                <a:solidFill>
                  <a:srgbClr val="202122"/>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However, it is now ubiquitous and comes into play when analyzing many other algorithms as well.</a:t>
            </a:r>
            <a:endParaRPr lang="en-IN" dirty="0">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p:txBody>
      </p:sp>
      <p:sp>
        <p:nvSpPr>
          <p:cNvPr id="4" name="Rectangle 3"/>
          <p:cNvSpPr/>
          <p:nvPr/>
        </p:nvSpPr>
        <p:spPr>
          <a:xfrm>
            <a:off x="540775" y="165140"/>
            <a:ext cx="3800144" cy="923330"/>
          </a:xfrm>
          <a:prstGeom prst="rect">
            <a:avLst/>
          </a:prstGeom>
          <a:noFill/>
        </p:spPr>
        <p:txBody>
          <a:bodyPr wrap="none" lIns="91440" tIns="45720" rIns="91440" bIns="45720">
            <a:spAutoFit/>
          </a:bodyPr>
          <a:lstStyle/>
          <a:p>
            <a:pPr algn="ctr"/>
            <a:r>
              <a:rPr lang="en-US" sz="5400" b="0" cap="none" spc="0" dirty="0">
                <a:ln w="0"/>
                <a:gradFill>
                  <a:gsLst>
                    <a:gs pos="21000">
                      <a:srgbClr val="53575C"/>
                    </a:gs>
                    <a:gs pos="88000">
                      <a:srgbClr val="C5C7CA"/>
                    </a:gs>
                  </a:gsLst>
                  <a:lin ang="5400000"/>
                </a:gradFill>
                <a:effectLst/>
              </a:rPr>
              <a:t>Earlier Story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75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75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par>
                          <p:cTn id="9" fill="hold">
                            <p:stCondLst>
                              <p:cond delay="1000"/>
                            </p:stCondLst>
                            <p:childTnLst>
                              <p:par>
                                <p:cTn id="10" presetID="17" presetClass="entr" presetSubtype="10"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p:cTn id="12" dur="750" fill="hold"/>
                                        <p:tgtEl>
                                          <p:spTgt spid="3">
                                            <p:txEl>
                                              <p:pRg st="2" end="2"/>
                                            </p:txEl>
                                          </p:spTgt>
                                        </p:tgtEl>
                                        <p:attrNameLst>
                                          <p:attrName>ppt_w</p:attrName>
                                        </p:attrNameLst>
                                      </p:cBhvr>
                                      <p:tavLst>
                                        <p:tav tm="0">
                                          <p:val>
                                            <p:fltVal val="0"/>
                                          </p:val>
                                        </p:tav>
                                        <p:tav tm="100000">
                                          <p:val>
                                            <p:strVal val="#ppt_w"/>
                                          </p:val>
                                        </p:tav>
                                      </p:tavLst>
                                    </p:anim>
                                    <p:anim calcmode="lin" valueType="num">
                                      <p:cBhvr>
                                        <p:cTn id="13" dur="75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par>
                          <p:cTn id="14" fill="hold">
                            <p:stCondLst>
                              <p:cond delay="2000"/>
                            </p:stCondLst>
                            <p:childTnLst>
                              <p:par>
                                <p:cTn id="15" presetID="17" presetClass="entr" presetSubtype="10" fill="hold" nodeType="after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p:cTn id="17" dur="750" fill="hold"/>
                                        <p:tgtEl>
                                          <p:spTgt spid="3">
                                            <p:txEl>
                                              <p:pRg st="4" end="4"/>
                                            </p:txEl>
                                          </p:spTgt>
                                        </p:tgtEl>
                                        <p:attrNameLst>
                                          <p:attrName>ppt_w</p:attrName>
                                        </p:attrNameLst>
                                      </p:cBhvr>
                                      <p:tavLst>
                                        <p:tav tm="0">
                                          <p:val>
                                            <p:fltVal val="0"/>
                                          </p:val>
                                        </p:tav>
                                        <p:tav tm="100000">
                                          <p:val>
                                            <p:strVal val="#ppt_w"/>
                                          </p:val>
                                        </p:tav>
                                      </p:tavLst>
                                    </p:anim>
                                    <p:anim calcmode="lin" valueType="num">
                                      <p:cBhvr>
                                        <p:cTn id="18" dur="750" fill="hold"/>
                                        <p:tgtEl>
                                          <p:spTgt spid="3">
                                            <p:txEl>
                                              <p:pRg st="4" end="4"/>
                                            </p:txEl>
                                          </p:spTgt>
                                        </p:tgtEl>
                                        <p:attrNameLst>
                                          <p:attrName>ppt_h</p:attrName>
                                        </p:attrNameLst>
                                      </p:cBhvr>
                                      <p:tavLst>
                                        <p:tav tm="0">
                                          <p:val>
                                            <p:strVal val="#ppt_h"/>
                                          </p:val>
                                        </p:tav>
                                        <p:tav tm="100000">
                                          <p:val>
                                            <p:strVal val="#ppt_h"/>
                                          </p:val>
                                        </p:tav>
                                      </p:tavLst>
                                    </p:anim>
                                  </p:childTnLst>
                                </p:cTn>
                              </p:par>
                            </p:childTnLst>
                          </p:cTn>
                        </p:par>
                        <p:par>
                          <p:cTn id="19" fill="hold">
                            <p:stCondLst>
                              <p:cond delay="3000"/>
                            </p:stCondLst>
                            <p:childTnLst>
                              <p:par>
                                <p:cTn id="20" presetID="17" presetClass="entr" presetSubtype="10" fill="hold" nodeType="after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 calcmode="lin" valueType="num">
                                      <p:cBhvr>
                                        <p:cTn id="22" dur="750" fill="hold"/>
                                        <p:tgtEl>
                                          <p:spTgt spid="3">
                                            <p:txEl>
                                              <p:pRg st="6" end="6"/>
                                            </p:txEl>
                                          </p:spTgt>
                                        </p:tgtEl>
                                        <p:attrNameLst>
                                          <p:attrName>ppt_w</p:attrName>
                                        </p:attrNameLst>
                                      </p:cBhvr>
                                      <p:tavLst>
                                        <p:tav tm="0">
                                          <p:val>
                                            <p:fltVal val="0"/>
                                          </p:val>
                                        </p:tav>
                                        <p:tav tm="100000">
                                          <p:val>
                                            <p:strVal val="#ppt_w"/>
                                          </p:val>
                                        </p:tav>
                                      </p:tavLst>
                                    </p:anim>
                                    <p:anim calcmode="lin" valueType="num">
                                      <p:cBhvr>
                                        <p:cTn id="23" dur="750" fill="hold"/>
                                        <p:tgtEl>
                                          <p:spTgt spid="3">
                                            <p:txEl>
                                              <p:pRg st="6" end="6"/>
                                            </p:txEl>
                                          </p:spTgt>
                                        </p:tgtEl>
                                        <p:attrNameLst>
                                          <p:attrName>ppt_h</p:attrName>
                                        </p:attrNameLst>
                                      </p:cBhvr>
                                      <p:tavLst>
                                        <p:tav tm="0">
                                          <p:val>
                                            <p:strVal val="#ppt_h"/>
                                          </p:val>
                                        </p:tav>
                                        <p:tav tm="100000">
                                          <p:val>
                                            <p:strVal val="#ppt_h"/>
                                          </p:val>
                                        </p:tav>
                                      </p:tavLst>
                                    </p:anim>
                                  </p:childTnLst>
                                </p:cTn>
                              </p:par>
                            </p:childTnLst>
                          </p:cTn>
                        </p:par>
                        <p:par>
                          <p:cTn id="24" fill="hold">
                            <p:stCondLst>
                              <p:cond delay="4000"/>
                            </p:stCondLst>
                            <p:childTnLst>
                              <p:par>
                                <p:cTn id="25" presetID="17" presetClass="entr" presetSubtype="10" fill="hold" nodeType="after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p:cTn id="27" dur="750" fill="hold"/>
                                        <p:tgtEl>
                                          <p:spTgt spid="3">
                                            <p:txEl>
                                              <p:pRg st="8" end="8"/>
                                            </p:txEl>
                                          </p:spTgt>
                                        </p:tgtEl>
                                        <p:attrNameLst>
                                          <p:attrName>ppt_w</p:attrName>
                                        </p:attrNameLst>
                                      </p:cBhvr>
                                      <p:tavLst>
                                        <p:tav tm="0">
                                          <p:val>
                                            <p:fltVal val="0"/>
                                          </p:val>
                                        </p:tav>
                                        <p:tav tm="100000">
                                          <p:val>
                                            <p:strVal val="#ppt_w"/>
                                          </p:val>
                                        </p:tav>
                                      </p:tavLst>
                                    </p:anim>
                                    <p:anim calcmode="lin" valueType="num">
                                      <p:cBhvr>
                                        <p:cTn id="28" dur="750" fill="hold"/>
                                        <p:tgtEl>
                                          <p:spTgt spid="3">
                                            <p:txEl>
                                              <p:pRg st="8" end="8"/>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7869" y="1413981"/>
            <a:ext cx="11582401" cy="2176237"/>
          </a:xfrm>
          <a:prstGeom prst="rect">
            <a:avLst/>
          </a:prstGeom>
          <a:noFill/>
        </p:spPr>
        <p:txBody>
          <a:bodyPr wrap="square">
            <a:spAutoFit/>
          </a:bodyPr>
          <a:lstStyle/>
          <a:p>
            <a:pPr algn="l">
              <a:lnSpc>
                <a:spcPts val="1650"/>
              </a:lnSpc>
              <a:spcBef>
                <a:spcPts val="750"/>
              </a:spcBef>
              <a:spcAft>
                <a:spcPts val="600"/>
              </a:spcAft>
            </a:pPr>
            <a:r>
              <a:rPr lang="en-US" b="1" i="0" dirty="0">
                <a:solidFill>
                  <a:srgbClr val="001D35"/>
                </a:solidFill>
                <a:effectLst/>
                <a:latin typeface="Google Sans"/>
              </a:rPr>
              <a:t>Randomness in Algorithms:</a:t>
            </a:r>
            <a:endParaRPr lang="en-US" b="0" i="0" dirty="0">
              <a:solidFill>
                <a:srgbClr val="001D35"/>
              </a:solidFill>
              <a:effectLst/>
              <a:latin typeface="Google Sans"/>
            </a:endParaRPr>
          </a:p>
          <a:p>
            <a:pPr algn="l" fontAlgn="ctr">
              <a:lnSpc>
                <a:spcPts val="1650"/>
              </a:lnSpc>
              <a:spcBef>
                <a:spcPts val="600"/>
              </a:spcBef>
              <a:spcAft>
                <a:spcPts val="600"/>
              </a:spcAft>
            </a:pPr>
            <a:r>
              <a:rPr lang="en-US" b="0" i="0" dirty="0">
                <a:solidFill>
                  <a:srgbClr val="545D7E"/>
                </a:solidFill>
                <a:effectLst/>
                <a:latin typeface="Google Sans"/>
              </a:rPr>
              <a:t>Randomness can be introduced in various ways, such as:</a:t>
            </a:r>
          </a:p>
          <a:p>
            <a:pPr algn="l" fontAlgn="ctr">
              <a:lnSpc>
                <a:spcPts val="1650"/>
              </a:lnSpc>
              <a:spcBef>
                <a:spcPts val="600"/>
              </a:spcBef>
              <a:spcAft>
                <a:spcPts val="600"/>
              </a:spcAft>
              <a:buFont typeface="Arial" panose="020B0604020202020204" pitchFamily="34" charset="0"/>
              <a:buChar char="•"/>
            </a:pPr>
            <a:endParaRPr lang="en-US" dirty="0">
              <a:solidFill>
                <a:srgbClr val="545D7E"/>
              </a:solidFill>
              <a:latin typeface="Google Sans"/>
            </a:endParaRPr>
          </a:p>
          <a:p>
            <a:pPr algn="l" fontAlgn="ctr">
              <a:lnSpc>
                <a:spcPts val="1650"/>
              </a:lnSpc>
              <a:spcBef>
                <a:spcPts val="600"/>
              </a:spcBef>
              <a:spcAft>
                <a:spcPts val="600"/>
              </a:spcAft>
              <a:buFont typeface="Arial" panose="020B0604020202020204" pitchFamily="34" charset="0"/>
              <a:buChar char="•"/>
            </a:pPr>
            <a:r>
              <a:rPr lang="en-US" b="1" i="0" dirty="0">
                <a:solidFill>
                  <a:srgbClr val="545D7E"/>
                </a:solidFill>
                <a:effectLst/>
                <a:latin typeface="Google Sans"/>
              </a:rPr>
              <a:t>Random Pivot Selection:</a:t>
            </a:r>
            <a:r>
              <a:rPr lang="en-US" b="0" i="0" dirty="0">
                <a:solidFill>
                  <a:srgbClr val="545D7E"/>
                </a:solidFill>
                <a:effectLst/>
                <a:latin typeface="Google Sans"/>
              </a:rPr>
              <a:t> In quicksort, choosing a random element as a pivot can prevent worst-case scenarios. </a:t>
            </a:r>
            <a:endParaRPr lang="en-US" b="0" i="0" dirty="0">
              <a:solidFill>
                <a:srgbClr val="0B57D0"/>
              </a:solidFill>
              <a:effectLst/>
              <a:latin typeface="Google Sans"/>
            </a:endParaRPr>
          </a:p>
          <a:p>
            <a:pPr algn="l" fontAlgn="ctr">
              <a:lnSpc>
                <a:spcPts val="1650"/>
              </a:lnSpc>
              <a:spcBef>
                <a:spcPts val="600"/>
              </a:spcBef>
              <a:spcAft>
                <a:spcPts val="600"/>
              </a:spcAft>
              <a:buFont typeface="Arial" panose="020B0604020202020204" pitchFamily="34" charset="0"/>
              <a:buChar char="•"/>
            </a:pPr>
            <a:r>
              <a:rPr lang="en-US" b="1" i="0" dirty="0">
                <a:solidFill>
                  <a:srgbClr val="545D7E"/>
                </a:solidFill>
                <a:effectLst/>
                <a:latin typeface="Google Sans"/>
              </a:rPr>
              <a:t>Random Sampling:</a:t>
            </a:r>
            <a:r>
              <a:rPr lang="en-US" b="0" i="0" dirty="0">
                <a:solidFill>
                  <a:srgbClr val="545D7E"/>
                </a:solidFill>
                <a:effectLst/>
                <a:latin typeface="Google Sans"/>
              </a:rPr>
              <a:t> Randomly selecting a subset of data can be used for approximation or to speed up computations. </a:t>
            </a:r>
            <a:endParaRPr lang="en-US" b="0" i="0" dirty="0">
              <a:solidFill>
                <a:srgbClr val="0B57D0"/>
              </a:solidFill>
              <a:effectLst/>
              <a:latin typeface="Google Sans"/>
            </a:endParaRPr>
          </a:p>
          <a:p>
            <a:pPr algn="l">
              <a:lnSpc>
                <a:spcPts val="1650"/>
              </a:lnSpc>
              <a:spcBef>
                <a:spcPts val="600"/>
              </a:spcBef>
              <a:spcAft>
                <a:spcPts val="1500"/>
              </a:spcAft>
              <a:buFont typeface="Arial" panose="020B0604020202020204" pitchFamily="34" charset="0"/>
              <a:buChar char="•"/>
            </a:pPr>
            <a:r>
              <a:rPr lang="en-US" b="1" i="0" dirty="0">
                <a:solidFill>
                  <a:srgbClr val="545D7E"/>
                </a:solidFill>
                <a:effectLst/>
                <a:latin typeface="Google Sans"/>
              </a:rPr>
              <a:t>Randomized Decisions:</a:t>
            </a:r>
            <a:r>
              <a:rPr lang="en-US" b="0" i="0" dirty="0">
                <a:solidFill>
                  <a:srgbClr val="545D7E"/>
                </a:solidFill>
                <a:effectLst/>
                <a:latin typeface="Google Sans"/>
              </a:rPr>
              <a:t> Making decisions based on random coin flips or other random number generation. </a:t>
            </a:r>
          </a:p>
        </p:txBody>
      </p:sp>
      <p:sp>
        <p:nvSpPr>
          <p:cNvPr id="4" name="Rectangle 3"/>
          <p:cNvSpPr/>
          <p:nvPr/>
        </p:nvSpPr>
        <p:spPr>
          <a:xfrm>
            <a:off x="417869" y="135645"/>
            <a:ext cx="6913239" cy="923330"/>
          </a:xfrm>
          <a:prstGeom prst="rect">
            <a:avLst/>
          </a:prstGeom>
          <a:noFill/>
        </p:spPr>
        <p:txBody>
          <a:bodyPr wrap="none" lIns="91440" tIns="45720" rIns="91440" bIns="45720">
            <a:spAutoFit/>
          </a:bodyPr>
          <a:lstStyle/>
          <a:p>
            <a:pPr algn="ctr"/>
            <a:r>
              <a:rPr lang="en-US" sz="54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Randomized Analysis</a:t>
            </a:r>
          </a:p>
        </p:txBody>
      </p:sp>
      <p:sp>
        <p:nvSpPr>
          <p:cNvPr id="6" name="TextBox 5"/>
          <p:cNvSpPr txBox="1"/>
          <p:nvPr/>
        </p:nvSpPr>
        <p:spPr>
          <a:xfrm>
            <a:off x="417868" y="3832039"/>
            <a:ext cx="11941279" cy="1547860"/>
          </a:xfrm>
          <a:prstGeom prst="rect">
            <a:avLst/>
          </a:prstGeom>
          <a:noFill/>
        </p:spPr>
        <p:txBody>
          <a:bodyPr wrap="square">
            <a:spAutoFit/>
          </a:bodyPr>
          <a:lstStyle/>
          <a:p>
            <a:pPr algn="l">
              <a:lnSpc>
                <a:spcPts val="1650"/>
              </a:lnSpc>
              <a:spcBef>
                <a:spcPts val="750"/>
              </a:spcBef>
              <a:spcAft>
                <a:spcPts val="1500"/>
              </a:spcAft>
            </a:pPr>
            <a:r>
              <a:rPr lang="en-US" b="1" i="0" dirty="0">
                <a:solidFill>
                  <a:srgbClr val="001D35"/>
                </a:solidFill>
                <a:effectLst/>
                <a:latin typeface="Google Sans"/>
              </a:rPr>
              <a:t>Types of Randomized Algorithms:</a:t>
            </a:r>
            <a:endParaRPr lang="en-US" b="0" i="0" dirty="0">
              <a:solidFill>
                <a:srgbClr val="001D35"/>
              </a:solidFill>
              <a:effectLst/>
              <a:latin typeface="Google Sans"/>
            </a:endParaRPr>
          </a:p>
          <a:p>
            <a:pPr algn="l" fontAlgn="ctr">
              <a:lnSpc>
                <a:spcPts val="1650"/>
              </a:lnSpc>
              <a:spcBef>
                <a:spcPts val="600"/>
              </a:spcBef>
              <a:spcAft>
                <a:spcPts val="600"/>
              </a:spcAft>
              <a:buFont typeface="Arial" panose="020B0604020202020204" pitchFamily="34" charset="0"/>
              <a:buChar char="•"/>
            </a:pPr>
            <a:r>
              <a:rPr lang="en-US" b="1" i="0" dirty="0">
                <a:solidFill>
                  <a:srgbClr val="545D7E"/>
                </a:solidFill>
                <a:effectLst/>
                <a:latin typeface="Google Sans"/>
                <a:hlinkClick r:id="rId3"/>
              </a:rPr>
              <a:t>Las Vegas Algorithms</a:t>
            </a:r>
            <a:r>
              <a:rPr lang="en-US" b="1" i="0" dirty="0">
                <a:solidFill>
                  <a:srgbClr val="545D7E"/>
                </a:solidFill>
                <a:effectLst/>
                <a:latin typeface="Google Sans"/>
              </a:rPr>
              <a:t>:</a:t>
            </a:r>
            <a:r>
              <a:rPr lang="en-US" b="0" i="0" dirty="0">
                <a:solidFill>
                  <a:srgbClr val="545D7E"/>
                </a:solidFill>
                <a:effectLst/>
                <a:latin typeface="Google Sans"/>
              </a:rPr>
              <a:t> Always produce the correct answer, but the running time may vary depending on the random choices.</a:t>
            </a:r>
          </a:p>
          <a:p>
            <a:pPr algn="l" fontAlgn="ctr">
              <a:lnSpc>
                <a:spcPts val="1650"/>
              </a:lnSpc>
              <a:spcBef>
                <a:spcPts val="600"/>
              </a:spcBef>
              <a:spcAft>
                <a:spcPts val="600"/>
              </a:spcAft>
            </a:pPr>
            <a:r>
              <a:rPr lang="en-US" b="0" i="0" dirty="0">
                <a:solidFill>
                  <a:srgbClr val="545D7E"/>
                </a:solidFill>
                <a:effectLst/>
                <a:latin typeface="Google Sans"/>
              </a:rPr>
              <a:t> </a:t>
            </a:r>
            <a:endParaRPr lang="en-US" b="0" i="0" dirty="0">
              <a:solidFill>
                <a:srgbClr val="0B57D0"/>
              </a:solidFill>
              <a:effectLst/>
              <a:latin typeface="Google Sans"/>
            </a:endParaRPr>
          </a:p>
          <a:p>
            <a:pPr algn="l">
              <a:lnSpc>
                <a:spcPts val="1650"/>
              </a:lnSpc>
              <a:spcBef>
                <a:spcPts val="600"/>
              </a:spcBef>
              <a:spcAft>
                <a:spcPts val="1500"/>
              </a:spcAft>
              <a:buFont typeface="Arial" panose="020B0604020202020204" pitchFamily="34" charset="0"/>
              <a:buChar char="•"/>
            </a:pPr>
            <a:r>
              <a:rPr lang="en-US" b="1" i="0" dirty="0">
                <a:solidFill>
                  <a:srgbClr val="545D7E"/>
                </a:solidFill>
                <a:effectLst/>
                <a:latin typeface="Google Sans"/>
                <a:hlinkClick r:id="rId4"/>
              </a:rPr>
              <a:t>Monte Carlo Algorithms</a:t>
            </a:r>
            <a:r>
              <a:rPr lang="en-US" b="1" i="0" dirty="0">
                <a:solidFill>
                  <a:srgbClr val="545D7E"/>
                </a:solidFill>
                <a:effectLst/>
                <a:latin typeface="Google Sans"/>
              </a:rPr>
              <a:t>:</a:t>
            </a:r>
            <a:r>
              <a:rPr lang="en-US" b="0" i="0" dirty="0">
                <a:solidFill>
                  <a:srgbClr val="545D7E"/>
                </a:solidFill>
                <a:effectLst/>
                <a:latin typeface="Google Sans"/>
              </a:rPr>
              <a:t> May produce incorrect results with a certain probability, but they are often faster.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up)">
                                      <p:cBhvr>
                                        <p:cTn id="11" dur="500"/>
                                        <p:tgtEl>
                                          <p:spTgt spid="3">
                                            <p:txEl>
                                              <p:pRg st="1" end="1"/>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wipe(up)">
                                      <p:cBhvr>
                                        <p:cTn id="15" dur="500"/>
                                        <p:tgtEl>
                                          <p:spTgt spid="3">
                                            <p:txEl>
                                              <p:pRg st="3" end="3"/>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ipe(up)">
                                      <p:cBhvr>
                                        <p:cTn id="19" dur="500"/>
                                        <p:tgtEl>
                                          <p:spTgt spid="3">
                                            <p:txEl>
                                              <p:pRg st="4" end="4"/>
                                            </p:txEl>
                                          </p:spTgt>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wipe(up)">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par>
                          <p:cTn id="29" fill="hold">
                            <p:stCondLst>
                              <p:cond delay="500"/>
                            </p:stCondLst>
                            <p:childTnLst>
                              <p:par>
                                <p:cTn id="30" presetID="22" presetClass="entr" presetSubtype="8" fill="hold" nodeType="after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500"/>
                                        <p:tgtEl>
                                          <p:spTgt spid="6">
                                            <p:txEl>
                                              <p:pRg st="1" end="1"/>
                                            </p:txEl>
                                          </p:spTgt>
                                        </p:tgtEl>
                                      </p:cBhvr>
                                    </p:animEffect>
                                  </p:childTnLst>
                                </p:cTn>
                              </p:par>
                            </p:childTnLst>
                          </p:cTn>
                        </p:par>
                        <p:par>
                          <p:cTn id="33" fill="hold">
                            <p:stCondLst>
                              <p:cond delay="1000"/>
                            </p:stCondLst>
                            <p:childTnLst>
                              <p:par>
                                <p:cTn id="34" presetID="22" presetClass="entr" presetSubtype="8" fill="hold" nodeType="afterEffect">
                                  <p:stCondLst>
                                    <p:cond delay="0"/>
                                  </p:stCondLst>
                                  <p:childTnLst>
                                    <p:set>
                                      <p:cBhvr>
                                        <p:cTn id="35" dur="1" fill="hold">
                                          <p:stCondLst>
                                            <p:cond delay="0"/>
                                          </p:stCondLst>
                                        </p:cTn>
                                        <p:tgtEl>
                                          <p:spTgt spid="6">
                                            <p:txEl>
                                              <p:pRg st="2" end="2"/>
                                            </p:txEl>
                                          </p:spTgt>
                                        </p:tgtEl>
                                        <p:attrNameLst>
                                          <p:attrName>style.visibility</p:attrName>
                                        </p:attrNameLst>
                                      </p:cBhvr>
                                      <p:to>
                                        <p:strVal val="visible"/>
                                      </p:to>
                                    </p:set>
                                    <p:animEffect transition="in" filter="wipe(left)">
                                      <p:cBhvr>
                                        <p:cTn id="36" dur="500"/>
                                        <p:tgtEl>
                                          <p:spTgt spid="6">
                                            <p:txEl>
                                              <p:pRg st="2" end="2"/>
                                            </p:txEl>
                                          </p:spTgt>
                                        </p:tgtEl>
                                      </p:cBhvr>
                                    </p:animEffect>
                                  </p:childTnLst>
                                </p:cTn>
                              </p:par>
                            </p:childTnLst>
                          </p:cTn>
                        </p:par>
                        <p:par>
                          <p:cTn id="37" fill="hold">
                            <p:stCondLst>
                              <p:cond delay="1500"/>
                            </p:stCondLst>
                            <p:childTnLst>
                              <p:par>
                                <p:cTn id="38" presetID="22" presetClass="entr" presetSubtype="8" fill="hold" nodeType="afterEffect">
                                  <p:stCondLst>
                                    <p:cond delay="0"/>
                                  </p:stCondLst>
                                  <p:childTnLst>
                                    <p:set>
                                      <p:cBhvr>
                                        <p:cTn id="39" dur="1" fill="hold">
                                          <p:stCondLst>
                                            <p:cond delay="0"/>
                                          </p:stCondLst>
                                        </p:cTn>
                                        <p:tgtEl>
                                          <p:spTgt spid="6">
                                            <p:txEl>
                                              <p:pRg st="3" end="3"/>
                                            </p:txEl>
                                          </p:spTgt>
                                        </p:tgtEl>
                                        <p:attrNameLst>
                                          <p:attrName>style.visibility</p:attrName>
                                        </p:attrNameLst>
                                      </p:cBhvr>
                                      <p:to>
                                        <p:strVal val="visible"/>
                                      </p:to>
                                    </p:set>
                                    <p:animEffect transition="in" filter="wipe(left)">
                                      <p:cBhvr>
                                        <p:cTn id="4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8593" y="871982"/>
            <a:ext cx="11031793" cy="5420715"/>
          </a:xfrm>
          <a:prstGeom prst="rect">
            <a:avLst/>
          </a:prstGeom>
          <a:noFill/>
        </p:spPr>
        <p:txBody>
          <a:bodyPr wrap="square">
            <a:spAutoFit/>
          </a:bodyPr>
          <a:lstStyle/>
          <a:p>
            <a:pPr algn="l">
              <a:lnSpc>
                <a:spcPts val="1950"/>
              </a:lnSpc>
              <a:spcBef>
                <a:spcPts val="1500"/>
              </a:spcBef>
              <a:spcAft>
                <a:spcPts val="750"/>
              </a:spcAft>
              <a:buNone/>
            </a:pPr>
            <a:r>
              <a:rPr lang="en-US" sz="3600" b="1" i="0" dirty="0">
                <a:solidFill>
                  <a:schemeClr val="accent2">
                    <a:lumMod val="40000"/>
                    <a:lumOff val="6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Why Use Randomized Algorithms?</a:t>
            </a:r>
          </a:p>
          <a:p>
            <a:pPr algn="l">
              <a:lnSpc>
                <a:spcPts val="1950"/>
              </a:lnSpc>
              <a:spcBef>
                <a:spcPts val="1500"/>
              </a:spcBef>
              <a:spcAft>
                <a:spcPts val="750"/>
              </a:spcAft>
              <a:buNone/>
            </a:pPr>
            <a:endParaRPr lang="en-US" sz="3600" b="1" i="0" dirty="0">
              <a:solidFill>
                <a:schemeClr val="accent2">
                  <a:lumMod val="40000"/>
                  <a:lumOff val="60000"/>
                </a:schemeClr>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Improved Efficiency:</a:t>
            </a:r>
            <a:endParaRPr lang="en-US" b="0" i="0" dirty="0">
              <a:solidFill>
                <a:srgbClr val="001D35"/>
              </a:solidFill>
              <a:effectLst/>
              <a:latin typeface="Google Sans"/>
            </a:endParaRPr>
          </a:p>
          <a:p>
            <a:pPr algn="l" fontAlgn="ctr">
              <a:lnSpc>
                <a:spcPts val="1650"/>
              </a:lnSpc>
              <a:spcBef>
                <a:spcPts val="750"/>
              </a:spcBef>
              <a:spcAft>
                <a:spcPts val="600"/>
              </a:spcAft>
              <a:buFont typeface="Arial" panose="020B0604020202020204" pitchFamily="34" charset="0"/>
              <a:buChar char="•"/>
            </a:pPr>
            <a:r>
              <a:rPr lang="en-US" b="0" i="0" dirty="0">
                <a:solidFill>
                  <a:srgbClr val="545D7E"/>
                </a:solidFill>
                <a:effectLst/>
                <a:latin typeface="Google Sans"/>
              </a:rPr>
              <a:t>Randomization can lead to better average-case performance than deterministic algorithms for certain problems. </a:t>
            </a:r>
          </a:p>
          <a:p>
            <a:pPr algn="l" fontAlgn="ctr">
              <a:lnSpc>
                <a:spcPts val="1650"/>
              </a:lnSpc>
              <a:spcBef>
                <a:spcPts val="750"/>
              </a:spcBef>
              <a:spcAft>
                <a:spcPts val="600"/>
              </a:spcAft>
            </a:pPr>
            <a:endParaRPr lang="en-US" b="0" i="0" dirty="0">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Simpler Design:</a:t>
            </a:r>
            <a:endParaRPr lang="en-US" b="0" i="0" dirty="0">
              <a:solidFill>
                <a:srgbClr val="001D35"/>
              </a:solidFill>
              <a:effectLst/>
              <a:latin typeface="Google Sans"/>
            </a:endParaRPr>
          </a:p>
          <a:p>
            <a:pPr algn="l" fontAlgn="ctr">
              <a:lnSpc>
                <a:spcPts val="1650"/>
              </a:lnSpc>
              <a:spcBef>
                <a:spcPts val="750"/>
              </a:spcBef>
              <a:spcAft>
                <a:spcPts val="600"/>
              </a:spcAft>
              <a:buFont typeface="Arial" panose="020B0604020202020204" pitchFamily="34" charset="0"/>
              <a:buChar char="•"/>
            </a:pPr>
            <a:r>
              <a:rPr lang="en-US" b="0" i="0" dirty="0">
                <a:solidFill>
                  <a:srgbClr val="545D7E"/>
                </a:solidFill>
                <a:effectLst/>
                <a:latin typeface="Google Sans"/>
              </a:rPr>
              <a:t>Randomized algorithms can sometimes be easier to design and implement than deterministic ones. </a:t>
            </a:r>
          </a:p>
          <a:p>
            <a:pPr algn="l" fontAlgn="ctr">
              <a:lnSpc>
                <a:spcPts val="1650"/>
              </a:lnSpc>
              <a:spcBef>
                <a:spcPts val="750"/>
              </a:spcBef>
              <a:spcAft>
                <a:spcPts val="600"/>
              </a:spcAft>
            </a:pPr>
            <a:endParaRPr lang="en-US" b="0" i="0" dirty="0">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Breaking Symmetry:</a:t>
            </a:r>
            <a:endParaRPr lang="en-US" b="0" i="0" dirty="0">
              <a:solidFill>
                <a:srgbClr val="001D35"/>
              </a:solidFill>
              <a:effectLst/>
              <a:latin typeface="Google Sans"/>
            </a:endParaRPr>
          </a:p>
          <a:p>
            <a:pPr algn="l" fontAlgn="ctr">
              <a:lnSpc>
                <a:spcPts val="1650"/>
              </a:lnSpc>
              <a:spcBef>
                <a:spcPts val="750"/>
              </a:spcBef>
              <a:spcAft>
                <a:spcPts val="600"/>
              </a:spcAft>
              <a:buFont typeface="Arial" panose="020B0604020202020204" pitchFamily="34" charset="0"/>
              <a:buChar char="•"/>
            </a:pPr>
            <a:r>
              <a:rPr lang="en-US" b="0" i="0" dirty="0">
                <a:solidFill>
                  <a:srgbClr val="545D7E"/>
                </a:solidFill>
                <a:effectLst/>
                <a:latin typeface="Google Sans"/>
              </a:rPr>
              <a:t>Randomization can help break ties or symmetries that might lead to poor performance in deterministic algorithms.</a:t>
            </a:r>
          </a:p>
          <a:p>
            <a:pPr algn="l" fontAlgn="ctr">
              <a:lnSpc>
                <a:spcPts val="1650"/>
              </a:lnSpc>
              <a:spcBef>
                <a:spcPts val="750"/>
              </a:spcBef>
              <a:spcAft>
                <a:spcPts val="600"/>
              </a:spcAft>
            </a:pPr>
            <a:r>
              <a:rPr lang="en-US" b="0" i="0" dirty="0">
                <a:solidFill>
                  <a:srgbClr val="545D7E"/>
                </a:solidFill>
                <a:effectLst/>
                <a:latin typeface="Google Sans"/>
              </a:rPr>
              <a:t> </a:t>
            </a:r>
            <a:endParaRPr lang="en-US" b="0" i="0" dirty="0">
              <a:solidFill>
                <a:srgbClr val="0B57D0"/>
              </a:solidFill>
              <a:effectLst/>
              <a:latin typeface="Google Sans"/>
            </a:endParaRPr>
          </a:p>
          <a:p>
            <a:pPr algn="l">
              <a:lnSpc>
                <a:spcPts val="1650"/>
              </a:lnSpc>
              <a:spcBef>
                <a:spcPts val="750"/>
              </a:spcBef>
              <a:spcAft>
                <a:spcPts val="1500"/>
              </a:spcAft>
              <a:buFont typeface="Arial" panose="020B0604020202020204" pitchFamily="34" charset="0"/>
              <a:buChar char="•"/>
            </a:pPr>
            <a:r>
              <a:rPr lang="en-US" b="1" i="0" dirty="0">
                <a:solidFill>
                  <a:srgbClr val="001D35"/>
                </a:solidFill>
                <a:effectLst/>
                <a:latin typeface="Google Sans"/>
              </a:rPr>
              <a:t>Handling Uncertainties:</a:t>
            </a:r>
            <a:endParaRPr lang="en-US" b="0" i="0" dirty="0">
              <a:solidFill>
                <a:srgbClr val="001D35"/>
              </a:solidFill>
              <a:effectLst/>
              <a:latin typeface="Google Sans"/>
            </a:endParaRPr>
          </a:p>
          <a:p>
            <a:pPr algn="l">
              <a:lnSpc>
                <a:spcPts val="1650"/>
              </a:lnSpc>
              <a:spcBef>
                <a:spcPts val="750"/>
              </a:spcBef>
              <a:spcAft>
                <a:spcPts val="1500"/>
              </a:spcAft>
              <a:buFont typeface="Arial" panose="020B0604020202020204" pitchFamily="34" charset="0"/>
              <a:buChar char="•"/>
            </a:pPr>
            <a:r>
              <a:rPr lang="en-US" b="0" i="0" dirty="0">
                <a:solidFill>
                  <a:srgbClr val="545D7E"/>
                </a:solidFill>
                <a:effectLst/>
                <a:latin typeface="Google Sans"/>
              </a:rPr>
              <a:t>Randomized algorithms can be useful when dealing with uncertain or probabilistic data.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childTnLst>
                          </p:cTn>
                        </p:par>
                        <p:par>
                          <p:cTn id="11" fill="hold">
                            <p:stCondLst>
                              <p:cond delay="500"/>
                            </p:stCondLst>
                            <p:childTnLst>
                              <p:par>
                                <p:cTn id="12" presetID="3" presetClass="entr" presetSubtype="10" fill="hold" nodeType="after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blinds(horizontal)">
                                      <p:cBhvr>
                                        <p:cTn id="14" dur="500"/>
                                        <p:tgtEl>
                                          <p:spTgt spid="3">
                                            <p:txEl>
                                              <p:pRg st="5" end="5"/>
                                            </p:txEl>
                                          </p:spTgt>
                                        </p:tgtEl>
                                      </p:cBhvr>
                                    </p:animEffect>
                                  </p:childTnLst>
                                </p:cTn>
                              </p:par>
                            </p:childTnLst>
                          </p:cTn>
                        </p:par>
                        <p:par>
                          <p:cTn id="15" fill="hold">
                            <p:stCondLst>
                              <p:cond delay="1000"/>
                            </p:stCondLst>
                            <p:childTnLst>
                              <p:par>
                                <p:cTn id="16" presetID="3" presetClass="entr" presetSubtype="10" fill="hold" nodeType="after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blinds(horizontal)">
                                      <p:cBhvr>
                                        <p:cTn id="18" dur="500"/>
                                        <p:tgtEl>
                                          <p:spTgt spid="3">
                                            <p:txEl>
                                              <p:pRg st="6" end="6"/>
                                            </p:txEl>
                                          </p:spTgt>
                                        </p:tgtEl>
                                      </p:cBhvr>
                                    </p:animEffect>
                                  </p:childTnLst>
                                </p:cTn>
                              </p:par>
                            </p:childTnLst>
                          </p:cTn>
                        </p:par>
                        <p:par>
                          <p:cTn id="19" fill="hold">
                            <p:stCondLst>
                              <p:cond delay="1500"/>
                            </p:stCondLst>
                            <p:childTnLst>
                              <p:par>
                                <p:cTn id="20" presetID="3" presetClass="entr" presetSubtype="10" fill="hold" nodeType="after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blinds(horizontal)">
                                      <p:cBhvr>
                                        <p:cTn id="22" dur="500"/>
                                        <p:tgtEl>
                                          <p:spTgt spid="3">
                                            <p:txEl>
                                              <p:pRg st="8" end="8"/>
                                            </p:txEl>
                                          </p:spTgt>
                                        </p:tgtEl>
                                      </p:cBhvr>
                                    </p:animEffect>
                                  </p:childTnLst>
                                </p:cTn>
                              </p:par>
                            </p:childTnLst>
                          </p:cTn>
                        </p:par>
                        <p:par>
                          <p:cTn id="23" fill="hold">
                            <p:stCondLst>
                              <p:cond delay="2000"/>
                            </p:stCondLst>
                            <p:childTnLst>
                              <p:par>
                                <p:cTn id="24" presetID="3" presetClass="entr" presetSubtype="10" fill="hold" nodeType="after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blinds(horizontal)">
                                      <p:cBhvr>
                                        <p:cTn id="26" dur="500"/>
                                        <p:tgtEl>
                                          <p:spTgt spid="3">
                                            <p:txEl>
                                              <p:pRg st="9" end="9"/>
                                            </p:txEl>
                                          </p:spTgt>
                                        </p:tgtEl>
                                      </p:cBhvr>
                                    </p:animEffect>
                                  </p:childTnLst>
                                </p:cTn>
                              </p:par>
                            </p:childTnLst>
                          </p:cTn>
                        </p:par>
                        <p:par>
                          <p:cTn id="27" fill="hold">
                            <p:stCondLst>
                              <p:cond delay="2500"/>
                            </p:stCondLst>
                            <p:childTnLst>
                              <p:par>
                                <p:cTn id="28" presetID="3" presetClass="entr" presetSubtype="10" fill="hold" nodeType="after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blinds(horizontal)">
                                      <p:cBhvr>
                                        <p:cTn id="30" dur="500"/>
                                        <p:tgtEl>
                                          <p:spTgt spid="3">
                                            <p:txEl>
                                              <p:pRg st="10" end="10"/>
                                            </p:txEl>
                                          </p:spTgt>
                                        </p:tgtEl>
                                      </p:cBhvr>
                                    </p:animEffect>
                                  </p:childTnLst>
                                </p:cTn>
                              </p:par>
                            </p:childTnLst>
                          </p:cTn>
                        </p:par>
                        <p:par>
                          <p:cTn id="31" fill="hold">
                            <p:stCondLst>
                              <p:cond delay="3000"/>
                            </p:stCondLst>
                            <p:childTnLst>
                              <p:par>
                                <p:cTn id="32" presetID="3" presetClass="entr" presetSubtype="10" fill="hold" nodeType="after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blinds(horizontal)">
                                      <p:cBhvr>
                                        <p:cTn id="34" dur="500"/>
                                        <p:tgtEl>
                                          <p:spTgt spid="3">
                                            <p:txEl>
                                              <p:pRg st="11" end="11"/>
                                            </p:txEl>
                                          </p:spTgt>
                                        </p:tgtEl>
                                      </p:cBhvr>
                                    </p:animEffect>
                                  </p:childTnLst>
                                </p:cTn>
                              </p:par>
                            </p:childTnLst>
                          </p:cTn>
                        </p:par>
                        <p:par>
                          <p:cTn id="35" fill="hold">
                            <p:stCondLst>
                              <p:cond delay="3500"/>
                            </p:stCondLst>
                            <p:childTnLst>
                              <p:par>
                                <p:cTn id="36" presetID="3" presetClass="entr" presetSubtype="10" fill="hold" nodeType="afterEffect">
                                  <p:stCondLst>
                                    <p:cond delay="0"/>
                                  </p:stCondLst>
                                  <p:childTnLst>
                                    <p:set>
                                      <p:cBhvr>
                                        <p:cTn id="37" dur="1" fill="hold">
                                          <p:stCondLst>
                                            <p:cond delay="0"/>
                                          </p:stCondLst>
                                        </p:cTn>
                                        <p:tgtEl>
                                          <p:spTgt spid="3">
                                            <p:txEl>
                                              <p:pRg st="12" end="12"/>
                                            </p:txEl>
                                          </p:spTgt>
                                        </p:tgtEl>
                                        <p:attrNameLst>
                                          <p:attrName>style.visibility</p:attrName>
                                        </p:attrNameLst>
                                      </p:cBhvr>
                                      <p:to>
                                        <p:strVal val="visible"/>
                                      </p:to>
                                    </p:set>
                                    <p:animEffect transition="in" filter="blinds(horizontal)">
                                      <p:cBhvr>
                                        <p:cTn id="38"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7251" y="700106"/>
            <a:ext cx="11641394" cy="4515485"/>
          </a:xfrm>
          <a:prstGeom prst="rect">
            <a:avLst/>
          </a:prstGeom>
          <a:noFill/>
        </p:spPr>
        <p:txBody>
          <a:bodyPr wrap="square">
            <a:spAutoFit/>
          </a:bodyPr>
          <a:lstStyle/>
          <a:p>
            <a:pPr algn="l">
              <a:lnSpc>
                <a:spcPts val="1950"/>
              </a:lnSpc>
              <a:spcBef>
                <a:spcPts val="1500"/>
              </a:spcBef>
              <a:spcAft>
                <a:spcPts val="750"/>
              </a:spcAft>
              <a:buNone/>
            </a:pPr>
            <a:r>
              <a:rPr lang="en-US" sz="4000" b="0" i="0" dirty="0">
                <a:solidFill>
                  <a:schemeClr val="accent5">
                    <a:lumMod val="60000"/>
                    <a:lumOff val="40000"/>
                  </a:schemeClr>
                </a:solidFill>
                <a:effectLst/>
                <a:latin typeface="Cambria" panose="02040503050406030204" pitchFamily="18" charset="0"/>
                <a:ea typeface="ADLaM Display" panose="02010000000000000000" pitchFamily="2" charset="0"/>
                <a:cs typeface="Cambria" panose="02040503050406030204" pitchFamily="18" charset="0"/>
              </a:rPr>
              <a:t>Analysis of Randomized Algorithms:</a:t>
            </a:r>
          </a:p>
          <a:p>
            <a:pPr algn="l">
              <a:lnSpc>
                <a:spcPts val="1950"/>
              </a:lnSpc>
              <a:spcBef>
                <a:spcPts val="1500"/>
              </a:spcBef>
              <a:spcAft>
                <a:spcPts val="750"/>
              </a:spcAft>
              <a:buNone/>
            </a:pPr>
            <a:endParaRPr lang="en-US" sz="4400" b="0" i="0" dirty="0">
              <a:solidFill>
                <a:schemeClr val="accent5">
                  <a:lumMod val="60000"/>
                  <a:lumOff val="40000"/>
                </a:schemeClr>
              </a:solidFill>
              <a:effectLst/>
              <a:latin typeface="ADLaM Display" panose="02010000000000000000" pitchFamily="2" charset="0"/>
              <a:ea typeface="ADLaM Display" panose="02010000000000000000" pitchFamily="2" charset="0"/>
              <a:cs typeface="ADLaM Display" panose="02010000000000000000" pitchFamily="2" charset="0"/>
            </a:endParaRP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Expected Value Analysis:</a:t>
            </a:r>
            <a:endParaRPr lang="en-US" b="0" i="0" dirty="0">
              <a:solidFill>
                <a:srgbClr val="001D35"/>
              </a:solidFill>
              <a:effectLst/>
              <a:latin typeface="Google Sans"/>
            </a:endParaRPr>
          </a:p>
          <a:p>
            <a:pPr algn="l" fontAlgn="ctr">
              <a:lnSpc>
                <a:spcPts val="1650"/>
              </a:lnSpc>
              <a:spcBef>
                <a:spcPts val="750"/>
              </a:spcBef>
              <a:spcAft>
                <a:spcPts val="600"/>
              </a:spcAft>
              <a:buFont typeface="Arial" panose="020B0604020202020204" pitchFamily="34" charset="0"/>
              <a:buChar char="•"/>
            </a:pPr>
            <a:r>
              <a:rPr lang="en-US" b="0" i="0" dirty="0">
                <a:solidFill>
                  <a:srgbClr val="545D7E"/>
                </a:solidFill>
                <a:effectLst/>
                <a:latin typeface="Google Sans"/>
              </a:rPr>
              <a:t>Analyzing the average behavior of the algorithm over all possible random choices. </a:t>
            </a:r>
          </a:p>
          <a:p>
            <a:pPr algn="l" fontAlgn="ctr">
              <a:lnSpc>
                <a:spcPts val="1650"/>
              </a:lnSpc>
              <a:spcBef>
                <a:spcPts val="750"/>
              </a:spcBef>
              <a:spcAft>
                <a:spcPts val="600"/>
              </a:spcAft>
              <a:buFont typeface="Arial" panose="020B0604020202020204" pitchFamily="34" charset="0"/>
              <a:buChar char="•"/>
            </a:pPr>
            <a:endParaRPr lang="en-US" b="0" i="0" dirty="0">
              <a:solidFill>
                <a:srgbClr val="0B57D0"/>
              </a:solidFill>
              <a:effectLst/>
              <a:latin typeface="Google Sans"/>
            </a:endParaRPr>
          </a:p>
          <a:p>
            <a:pPr algn="l">
              <a:lnSpc>
                <a:spcPts val="1650"/>
              </a:lnSpc>
              <a:spcBef>
                <a:spcPts val="750"/>
              </a:spcBef>
              <a:spcAft>
                <a:spcPts val="600"/>
              </a:spcAft>
              <a:buFont typeface="Arial" panose="020B0604020202020204" pitchFamily="34" charset="0"/>
              <a:buChar char="•"/>
            </a:pPr>
            <a:r>
              <a:rPr lang="en-US" b="1" i="0" dirty="0">
                <a:solidFill>
                  <a:srgbClr val="001D35"/>
                </a:solidFill>
                <a:effectLst/>
                <a:latin typeface="Google Sans"/>
              </a:rPr>
              <a:t>Probabilistic Analysis:</a:t>
            </a:r>
            <a:endParaRPr lang="en-US" b="0" i="0" dirty="0">
              <a:solidFill>
                <a:srgbClr val="001D35"/>
              </a:solidFill>
              <a:effectLst/>
              <a:latin typeface="Google Sans"/>
            </a:endParaRPr>
          </a:p>
          <a:p>
            <a:pPr algn="l" fontAlgn="ctr">
              <a:lnSpc>
                <a:spcPts val="1650"/>
              </a:lnSpc>
              <a:spcBef>
                <a:spcPts val="750"/>
              </a:spcBef>
              <a:spcAft>
                <a:spcPts val="600"/>
              </a:spcAft>
              <a:buFont typeface="Arial" panose="020B0604020202020204" pitchFamily="34" charset="0"/>
              <a:buChar char="•"/>
            </a:pPr>
            <a:r>
              <a:rPr lang="en-US" b="0" i="0" dirty="0">
                <a:solidFill>
                  <a:srgbClr val="545D7E"/>
                </a:solidFill>
                <a:effectLst/>
                <a:latin typeface="Google Sans"/>
              </a:rPr>
              <a:t>Analyzing the probability of the algorithm producing a correct answer or achieving a certain performance level. </a:t>
            </a:r>
          </a:p>
          <a:p>
            <a:pPr algn="l" fontAlgn="ctr">
              <a:lnSpc>
                <a:spcPts val="1650"/>
              </a:lnSpc>
              <a:spcBef>
                <a:spcPts val="750"/>
              </a:spcBef>
              <a:spcAft>
                <a:spcPts val="600"/>
              </a:spcAft>
              <a:buFont typeface="Arial" panose="020B0604020202020204" pitchFamily="34" charset="0"/>
              <a:buChar char="•"/>
            </a:pPr>
            <a:endParaRPr lang="en-US" b="0" i="0" dirty="0">
              <a:solidFill>
                <a:srgbClr val="0B57D0"/>
              </a:solidFill>
              <a:effectLst/>
              <a:latin typeface="Google Sans"/>
            </a:endParaRPr>
          </a:p>
          <a:p>
            <a:pPr algn="l">
              <a:lnSpc>
                <a:spcPts val="1650"/>
              </a:lnSpc>
              <a:spcBef>
                <a:spcPts val="750"/>
              </a:spcBef>
              <a:spcAft>
                <a:spcPts val="1500"/>
              </a:spcAft>
              <a:buFont typeface="Arial" panose="020B0604020202020204" pitchFamily="34" charset="0"/>
              <a:buChar char="•"/>
            </a:pPr>
            <a:r>
              <a:rPr lang="en-US" b="1" i="0" dirty="0">
                <a:solidFill>
                  <a:srgbClr val="001D35"/>
                </a:solidFill>
                <a:effectLst/>
                <a:latin typeface="Google Sans"/>
              </a:rPr>
              <a:t>Worst-Case Analysis (with probability bounds):</a:t>
            </a:r>
            <a:endParaRPr lang="en-US" b="0" i="0" dirty="0">
              <a:solidFill>
                <a:srgbClr val="001D35"/>
              </a:solidFill>
              <a:effectLst/>
              <a:latin typeface="Google Sans"/>
            </a:endParaRPr>
          </a:p>
          <a:p>
            <a:pPr algn="l">
              <a:lnSpc>
                <a:spcPts val="1650"/>
              </a:lnSpc>
              <a:spcBef>
                <a:spcPts val="750"/>
              </a:spcBef>
              <a:spcAft>
                <a:spcPts val="1500"/>
              </a:spcAft>
              <a:buFont typeface="Arial" panose="020B0604020202020204" pitchFamily="34" charset="0"/>
              <a:buChar char="•"/>
            </a:pPr>
            <a:r>
              <a:rPr lang="en-US" b="0" i="0" dirty="0">
                <a:solidFill>
                  <a:srgbClr val="545D7E"/>
                </a:solidFill>
                <a:effectLst/>
                <a:latin typeface="Google Sans"/>
              </a:rPr>
              <a:t>Analyzing the worst-case behavior of the algorithm, but with probabilities associated with these worst-case scenarios.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dissolve">
                                      <p:cBhvr>
                                        <p:cTn id="7" dur="500"/>
                                        <p:tgtEl>
                                          <p:spTgt spid="3">
                                            <p:txEl>
                                              <p:pRg st="2" end="2"/>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dissolve">
                                      <p:cBhvr>
                                        <p:cTn id="11" dur="500"/>
                                        <p:tgtEl>
                                          <p:spTgt spid="3">
                                            <p:txEl>
                                              <p:pRg st="3" end="3"/>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dissolve">
                                      <p:cBhvr>
                                        <p:cTn id="15" dur="500"/>
                                        <p:tgtEl>
                                          <p:spTgt spid="3">
                                            <p:txEl>
                                              <p:pRg st="5" end="5"/>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dissolve">
                                      <p:cBhvr>
                                        <p:cTn id="19" dur="500"/>
                                        <p:tgtEl>
                                          <p:spTgt spid="3">
                                            <p:txEl>
                                              <p:pRg st="6" end="6"/>
                                            </p:txEl>
                                          </p:spTgt>
                                        </p:tgtEl>
                                      </p:cBhvr>
                                    </p:animEffect>
                                  </p:childTnLst>
                                </p:cTn>
                              </p:par>
                            </p:childTnLst>
                          </p:cTn>
                        </p:par>
                        <p:par>
                          <p:cTn id="20" fill="hold">
                            <p:stCondLst>
                              <p:cond delay="2000"/>
                            </p:stCondLst>
                            <p:childTnLst>
                              <p:par>
                                <p:cTn id="21" presetID="9" presetClass="entr" presetSubtype="0" fill="hold" nodeType="after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dissolve">
                                      <p:cBhvr>
                                        <p:cTn id="23" dur="500"/>
                                        <p:tgtEl>
                                          <p:spTgt spid="3">
                                            <p:txEl>
                                              <p:pRg st="8" end="8"/>
                                            </p:txEl>
                                          </p:spTgt>
                                        </p:tgtEl>
                                      </p:cBhvr>
                                    </p:animEffect>
                                  </p:childTnLst>
                                </p:cTn>
                              </p:par>
                            </p:childTnLst>
                          </p:cTn>
                        </p:par>
                        <p:par>
                          <p:cTn id="24" fill="hold">
                            <p:stCondLst>
                              <p:cond delay="2500"/>
                            </p:stCondLst>
                            <p:childTnLst>
                              <p:par>
                                <p:cTn id="25" presetID="9" presetClass="entr" presetSubtype="0" fill="hold" nodeType="after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dissolv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3006D8-E039-7E5E-60EF-0F6EE1D33228}"/>
              </a:ext>
            </a:extLst>
          </p:cNvPr>
          <p:cNvSpPr/>
          <p:nvPr/>
        </p:nvSpPr>
        <p:spPr>
          <a:xfrm>
            <a:off x="4486554" y="2967335"/>
            <a:ext cx="3218895"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8594" y="825732"/>
            <a:ext cx="10559845" cy="2862322"/>
          </a:xfrm>
          <a:prstGeom prst="rect">
            <a:avLst/>
          </a:prstGeom>
          <a:noFill/>
        </p:spPr>
        <p:txBody>
          <a:bodyPr wrap="square">
            <a:spAutoFit/>
          </a:bodyPr>
          <a:lstStyle/>
          <a:p>
            <a:endParaRPr lang="en-US" dirty="0"/>
          </a:p>
          <a:p>
            <a:pPr algn="just"/>
            <a:r>
              <a:rPr lang="en-US" dirty="0">
                <a:latin typeface="Cambria" panose="02040503050406030204" pitchFamily="18" charset="0"/>
                <a:ea typeface="Cambria" panose="02040503050406030204" pitchFamily="18" charset="0"/>
              </a:rPr>
              <a:t>The definition of amortized cost is actually quite simple: </a:t>
            </a:r>
          </a:p>
          <a:p>
            <a:pPr algn="just"/>
            <a:r>
              <a:rPr lang="en-US" dirty="0">
                <a:latin typeface="Cambria" panose="02040503050406030204" pitchFamily="18" charset="0"/>
                <a:ea typeface="Cambria" panose="02040503050406030204" pitchFamily="18" charset="0"/>
              </a:rPr>
              <a:t>The amortized cost per operation for a sequence of n operations is the total cost of the operations divided by n.</a:t>
            </a:r>
            <a:r>
              <a:rPr lang="en-US" dirty="0"/>
              <a:t> </a:t>
            </a:r>
          </a:p>
          <a:p>
            <a:pPr algn="just"/>
            <a:endParaRPr lang="en-US" dirty="0"/>
          </a:p>
          <a:p>
            <a:pPr algn="just"/>
            <a:r>
              <a:rPr lang="en-US" dirty="0"/>
              <a:t>The reason for considering amortized cost is that we will be interested in data structures that occasionally can incur a large cost as they perform some kind of rebalancing or improvement of their internal state, but where such operations cannot occur too frequently. </a:t>
            </a:r>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IN" dirty="0">
              <a:latin typeface="Cambria" panose="02040503050406030204" pitchFamily="18" charset="0"/>
              <a:ea typeface="Cambria" panose="02040503050406030204" pitchFamily="18" charset="0"/>
            </a:endParaRPr>
          </a:p>
        </p:txBody>
      </p:sp>
      <p:sp>
        <p:nvSpPr>
          <p:cNvPr id="5" name="TextBox 4"/>
          <p:cNvSpPr txBox="1"/>
          <p:nvPr/>
        </p:nvSpPr>
        <p:spPr>
          <a:xfrm>
            <a:off x="668594" y="3688054"/>
            <a:ext cx="10854812" cy="1200329"/>
          </a:xfrm>
          <a:prstGeom prst="rect">
            <a:avLst/>
          </a:prstGeom>
          <a:noFill/>
        </p:spPr>
        <p:txBody>
          <a:bodyPr wrap="square">
            <a:spAutoFit/>
          </a:bodyPr>
          <a:lstStyle/>
          <a:p>
            <a:r>
              <a:rPr lang="en-US" dirty="0"/>
              <a:t>For example, if we have 100 operations at cost 1, followed by one operation at cost 100, the amortized cost per operation is 200/101 &lt; 2. </a:t>
            </a:r>
          </a:p>
          <a:p>
            <a:endParaRPr lang="en-US" dirty="0"/>
          </a:p>
          <a:p>
            <a:endParaRPr lang="en-US" dirty="0"/>
          </a:p>
        </p:txBody>
      </p:sp>
      <p:sp>
        <p:nvSpPr>
          <p:cNvPr id="6" name="Rectangle 5"/>
          <p:cNvSpPr/>
          <p:nvPr/>
        </p:nvSpPr>
        <p:spPr>
          <a:xfrm>
            <a:off x="550607" y="235495"/>
            <a:ext cx="6812827" cy="646331"/>
          </a:xfrm>
          <a:prstGeom prst="rect">
            <a:avLst/>
          </a:prstGeom>
          <a:noFill/>
        </p:spPr>
        <p:txBody>
          <a:bodyPr wrap="none" lIns="91440" tIns="45720" rIns="91440" bIns="45720">
            <a:spAutoFit/>
          </a:bodyPr>
          <a:lstStyle/>
          <a:p>
            <a:pPr algn="ctr"/>
            <a:r>
              <a:rPr lang="en-US" sz="3600" b="1" cap="none" spc="50" dirty="0">
                <a:ln w="0"/>
                <a:solidFill>
                  <a:schemeClr val="accent1">
                    <a:lumMod val="40000"/>
                    <a:lumOff val="60000"/>
                  </a:schemeClr>
                </a:solidFill>
                <a:effectLst>
                  <a:innerShdw blurRad="63500" dist="50800" dir="13500000">
                    <a:srgbClr val="000000">
                      <a:alpha val="50000"/>
                    </a:srgbClr>
                  </a:innerShdw>
                </a:effectLst>
              </a:rPr>
              <a:t>Amortized  Cost per Operation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500"/>
                                        <p:tgtEl>
                                          <p:spTgt spid="3">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5">
                                            <p:txEl>
                                              <p:pRg st="0" end="0"/>
                                            </p:txEl>
                                          </p:spTgt>
                                        </p:tgtEl>
                                        <p:attrNameLst>
                                          <p:attrName>style.visibility</p:attrName>
                                        </p:attrNameLst>
                                      </p:cBhvr>
                                      <p:to>
                                        <p:strVal val="visible"/>
                                      </p:to>
                                    </p:set>
                                    <p:animEffect transition="in" filter="barn(inVertical)">
                                      <p:cBhvr>
                                        <p:cTn id="2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271" y="1008935"/>
            <a:ext cx="11208774" cy="1200329"/>
          </a:xfrm>
          <a:prstGeom prst="rect">
            <a:avLst/>
          </a:prstGeom>
          <a:noFill/>
        </p:spPr>
        <p:txBody>
          <a:bodyPr wrap="square">
            <a:spAutoFit/>
          </a:bodyPr>
          <a:lstStyle/>
          <a:p>
            <a:r>
              <a:rPr lang="en-US" b="1" dirty="0">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IMPLEMENTING A STACK AS AN ARRAY –</a:t>
            </a:r>
          </a:p>
          <a:p>
            <a:endParaRPr lang="en-US" dirty="0">
              <a:latin typeface="ADLaM Display" panose="02010000000000000000" pitchFamily="2" charset="0"/>
              <a:ea typeface="ADLaM Display" panose="02010000000000000000" pitchFamily="2" charset="0"/>
              <a:cs typeface="ADLaM Display" panose="02010000000000000000" pitchFamily="2" charset="0"/>
            </a:endParaRPr>
          </a:p>
          <a:p>
            <a:r>
              <a:rPr lang="en-US" dirty="0"/>
              <a:t>In this case, amortized analysis can give a much tighter bound on the true cost of using the data structure than a standard worst-case-per-operation bound. </a:t>
            </a:r>
            <a:endParaRPr lang="en-IN" dirty="0"/>
          </a:p>
        </p:txBody>
      </p:sp>
      <p:sp>
        <p:nvSpPr>
          <p:cNvPr id="5" name="TextBox 4"/>
          <p:cNvSpPr txBox="1"/>
          <p:nvPr/>
        </p:nvSpPr>
        <p:spPr>
          <a:xfrm>
            <a:off x="570270" y="2209264"/>
            <a:ext cx="10638503" cy="3139321"/>
          </a:xfrm>
          <a:prstGeom prst="rect">
            <a:avLst/>
          </a:prstGeom>
          <a:noFill/>
        </p:spPr>
        <p:txBody>
          <a:bodyPr wrap="square">
            <a:spAutoFit/>
          </a:bodyPr>
          <a:lstStyle/>
          <a:p>
            <a:r>
              <a:rPr lang="en-US" dirty="0"/>
              <a:t>Say we want to use an array to implement a stack. </a:t>
            </a:r>
          </a:p>
          <a:p>
            <a:endParaRPr lang="en-US" dirty="0"/>
          </a:p>
          <a:p>
            <a:r>
              <a:rPr lang="en-US" dirty="0"/>
              <a:t>We have an array A, with a variable top that points to the top of the stack (so A[top] is the next free cell). </a:t>
            </a:r>
          </a:p>
          <a:p>
            <a:endParaRPr lang="en-US" dirty="0"/>
          </a:p>
          <a:p>
            <a:r>
              <a:rPr lang="en-US" dirty="0"/>
              <a:t>• To implement push(x): </a:t>
            </a:r>
          </a:p>
          <a:p>
            <a:r>
              <a:rPr lang="en-US" dirty="0"/>
              <a:t>we just need to perform: </a:t>
            </a:r>
          </a:p>
          <a:p>
            <a:r>
              <a:rPr lang="en-US" dirty="0"/>
              <a:t>A[top] = x; </a:t>
            </a:r>
          </a:p>
          <a:p>
            <a:r>
              <a:rPr lang="en-US" dirty="0"/>
              <a:t>top++; </a:t>
            </a:r>
          </a:p>
          <a:p>
            <a:r>
              <a:rPr lang="en-US" dirty="0"/>
              <a:t>• To implement x=pop(): </a:t>
            </a:r>
          </a:p>
          <a:p>
            <a:r>
              <a:rPr lang="en-US" dirty="0"/>
              <a:t>top--; </a:t>
            </a:r>
          </a:p>
          <a:p>
            <a:r>
              <a:rPr lang="en-US" dirty="0"/>
              <a:t>x = A[top]; (first checking to see if top==0 of course...) </a:t>
            </a:r>
          </a:p>
        </p:txBody>
      </p:sp>
      <p:sp>
        <p:nvSpPr>
          <p:cNvPr id="6" name="Rectangle 5"/>
          <p:cNvSpPr/>
          <p:nvPr/>
        </p:nvSpPr>
        <p:spPr>
          <a:xfrm>
            <a:off x="570270" y="54828"/>
            <a:ext cx="2471126"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solidFill>
                  <a:schemeClr val="accent4"/>
                </a:solidFill>
                <a:effectLst/>
              </a:rPr>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arn(inVertical)">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par>
                          <p:cTn id="14" fill="hold">
                            <p:stCondLst>
                              <p:cond delay="500"/>
                            </p:stCondLst>
                            <p:childTnLst>
                              <p:par>
                                <p:cTn id="15" presetID="17" presetClass="entr" presetSubtype="10" fill="hold" nodeType="after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p:cTn id="17"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5">
                                            <p:txEl>
                                              <p:pRg st="2" end="2"/>
                                            </p:txEl>
                                          </p:spTgt>
                                        </p:tgtEl>
                                        <p:attrNameLst>
                                          <p:attrName>ppt_h</p:attrName>
                                        </p:attrNameLst>
                                      </p:cBhvr>
                                      <p:tavLst>
                                        <p:tav tm="0">
                                          <p:val>
                                            <p:strVal val="#ppt_h"/>
                                          </p:val>
                                        </p:tav>
                                        <p:tav tm="100000">
                                          <p:val>
                                            <p:strVal val="#ppt_h"/>
                                          </p:val>
                                        </p:tav>
                                      </p:tavLst>
                                    </p:anim>
                                  </p:childTnLst>
                                </p:cTn>
                              </p:par>
                            </p:childTnLst>
                          </p:cTn>
                        </p:par>
                        <p:par>
                          <p:cTn id="19" fill="hold">
                            <p:stCondLst>
                              <p:cond delay="1000"/>
                            </p:stCondLst>
                            <p:childTnLst>
                              <p:par>
                                <p:cTn id="20" presetID="17" presetClass="entr" presetSubtype="10" fill="hold" nodeType="after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 calcmode="lin" valueType="num">
                                      <p:cBhvr>
                                        <p:cTn id="22"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
                                            <p:txEl>
                                              <p:pRg st="4" end="4"/>
                                            </p:txEl>
                                          </p:spTgt>
                                        </p:tgtEl>
                                        <p:attrNameLst>
                                          <p:attrName>ppt_h</p:attrName>
                                        </p:attrNameLst>
                                      </p:cBhvr>
                                      <p:tavLst>
                                        <p:tav tm="0">
                                          <p:val>
                                            <p:strVal val="#ppt_h"/>
                                          </p:val>
                                        </p:tav>
                                        <p:tav tm="100000">
                                          <p:val>
                                            <p:strVal val="#ppt_h"/>
                                          </p:val>
                                        </p:tav>
                                      </p:tavLst>
                                    </p:anim>
                                  </p:childTnLst>
                                </p:cTn>
                              </p:par>
                            </p:childTnLst>
                          </p:cTn>
                        </p:par>
                        <p:par>
                          <p:cTn id="24" fill="hold">
                            <p:stCondLst>
                              <p:cond delay="1500"/>
                            </p:stCondLst>
                            <p:childTnLst>
                              <p:par>
                                <p:cTn id="25" presetID="17" presetClass="entr" presetSubtype="10"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p:cTn id="27"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5">
                                            <p:txEl>
                                              <p:pRg st="5" end="5"/>
                                            </p:txEl>
                                          </p:spTgt>
                                        </p:tgtEl>
                                        <p:attrNameLst>
                                          <p:attrName>ppt_h</p:attrName>
                                        </p:attrNameLst>
                                      </p:cBhvr>
                                      <p:tavLst>
                                        <p:tav tm="0">
                                          <p:val>
                                            <p:strVal val="#ppt_h"/>
                                          </p:val>
                                        </p:tav>
                                        <p:tav tm="100000">
                                          <p:val>
                                            <p:strVal val="#ppt_h"/>
                                          </p:val>
                                        </p:tav>
                                      </p:tavLst>
                                    </p:anim>
                                  </p:childTnLst>
                                </p:cTn>
                              </p:par>
                            </p:childTnLst>
                          </p:cTn>
                        </p:par>
                        <p:par>
                          <p:cTn id="29" fill="hold">
                            <p:stCondLst>
                              <p:cond delay="2000"/>
                            </p:stCondLst>
                            <p:childTnLst>
                              <p:par>
                                <p:cTn id="30" presetID="17" presetClass="entr" presetSubtype="10" fill="hold" nodeType="after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 calcmode="lin" valueType="num">
                                      <p:cBhvr>
                                        <p:cTn id="32"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5">
                                            <p:txEl>
                                              <p:pRg st="6" end="6"/>
                                            </p:txEl>
                                          </p:spTgt>
                                        </p:tgtEl>
                                        <p:attrNameLst>
                                          <p:attrName>ppt_h</p:attrName>
                                        </p:attrNameLst>
                                      </p:cBhvr>
                                      <p:tavLst>
                                        <p:tav tm="0">
                                          <p:val>
                                            <p:strVal val="#ppt_h"/>
                                          </p:val>
                                        </p:tav>
                                        <p:tav tm="100000">
                                          <p:val>
                                            <p:strVal val="#ppt_h"/>
                                          </p:val>
                                        </p:tav>
                                      </p:tavLst>
                                    </p:anim>
                                  </p:childTnLst>
                                </p:cTn>
                              </p:par>
                            </p:childTnLst>
                          </p:cTn>
                        </p:par>
                        <p:par>
                          <p:cTn id="34" fill="hold">
                            <p:stCondLst>
                              <p:cond delay="2500"/>
                            </p:stCondLst>
                            <p:childTnLst>
                              <p:par>
                                <p:cTn id="35" presetID="17" presetClass="entr" presetSubtype="10" fill="hold" nodeType="after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 calcmode="lin" valueType="num">
                                      <p:cBhvr>
                                        <p:cTn id="37" dur="500" fill="hold"/>
                                        <p:tgtEl>
                                          <p:spTgt spid="5">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5">
                                            <p:txEl>
                                              <p:pRg st="7" end="7"/>
                                            </p:txEl>
                                          </p:spTgt>
                                        </p:tgtEl>
                                        <p:attrNameLst>
                                          <p:attrName>ppt_h</p:attrName>
                                        </p:attrNameLst>
                                      </p:cBhvr>
                                      <p:tavLst>
                                        <p:tav tm="0">
                                          <p:val>
                                            <p:strVal val="#ppt_h"/>
                                          </p:val>
                                        </p:tav>
                                        <p:tav tm="100000">
                                          <p:val>
                                            <p:strVal val="#ppt_h"/>
                                          </p:val>
                                        </p:tav>
                                      </p:tavLst>
                                    </p:anim>
                                  </p:childTnLst>
                                </p:cTn>
                              </p:par>
                            </p:childTnLst>
                          </p:cTn>
                        </p:par>
                        <p:par>
                          <p:cTn id="39" fill="hold">
                            <p:stCondLst>
                              <p:cond delay="3000"/>
                            </p:stCondLst>
                            <p:childTnLst>
                              <p:par>
                                <p:cTn id="40" presetID="17" presetClass="entr" presetSubtype="10" fill="hold" nodeType="after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 calcmode="lin" valueType="num">
                                      <p:cBhvr>
                                        <p:cTn id="42"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43" dur="500" fill="hold"/>
                                        <p:tgtEl>
                                          <p:spTgt spid="5">
                                            <p:txEl>
                                              <p:pRg st="8" end="8"/>
                                            </p:txEl>
                                          </p:spTgt>
                                        </p:tgtEl>
                                        <p:attrNameLst>
                                          <p:attrName>ppt_h</p:attrName>
                                        </p:attrNameLst>
                                      </p:cBhvr>
                                      <p:tavLst>
                                        <p:tav tm="0">
                                          <p:val>
                                            <p:strVal val="#ppt_h"/>
                                          </p:val>
                                        </p:tav>
                                        <p:tav tm="100000">
                                          <p:val>
                                            <p:strVal val="#ppt_h"/>
                                          </p:val>
                                        </p:tav>
                                      </p:tavLst>
                                    </p:anim>
                                  </p:childTnLst>
                                </p:cTn>
                              </p:par>
                            </p:childTnLst>
                          </p:cTn>
                        </p:par>
                        <p:par>
                          <p:cTn id="44" fill="hold">
                            <p:stCondLst>
                              <p:cond delay="3500"/>
                            </p:stCondLst>
                            <p:childTnLst>
                              <p:par>
                                <p:cTn id="45" presetID="17" presetClass="entr" presetSubtype="10" fill="hold" nodeType="afterEffect">
                                  <p:stCondLst>
                                    <p:cond delay="0"/>
                                  </p:stCondLst>
                                  <p:childTnLst>
                                    <p:set>
                                      <p:cBhvr>
                                        <p:cTn id="46" dur="1" fill="hold">
                                          <p:stCondLst>
                                            <p:cond delay="0"/>
                                          </p:stCondLst>
                                        </p:cTn>
                                        <p:tgtEl>
                                          <p:spTgt spid="5">
                                            <p:txEl>
                                              <p:pRg st="9" end="9"/>
                                            </p:txEl>
                                          </p:spTgt>
                                        </p:tgtEl>
                                        <p:attrNameLst>
                                          <p:attrName>style.visibility</p:attrName>
                                        </p:attrNameLst>
                                      </p:cBhvr>
                                      <p:to>
                                        <p:strVal val="visible"/>
                                      </p:to>
                                    </p:set>
                                    <p:anim calcmode="lin" valueType="num">
                                      <p:cBhvr>
                                        <p:cTn id="47" dur="500" fill="hold"/>
                                        <p:tgtEl>
                                          <p:spTgt spid="5">
                                            <p:txEl>
                                              <p:pRg st="9" end="9"/>
                                            </p:txEl>
                                          </p:spTgt>
                                        </p:tgtEl>
                                        <p:attrNameLst>
                                          <p:attrName>ppt_w</p:attrName>
                                        </p:attrNameLst>
                                      </p:cBhvr>
                                      <p:tavLst>
                                        <p:tav tm="0">
                                          <p:val>
                                            <p:fltVal val="0"/>
                                          </p:val>
                                        </p:tav>
                                        <p:tav tm="100000">
                                          <p:val>
                                            <p:strVal val="#ppt_w"/>
                                          </p:val>
                                        </p:tav>
                                      </p:tavLst>
                                    </p:anim>
                                    <p:anim calcmode="lin" valueType="num">
                                      <p:cBhvr>
                                        <p:cTn id="48" dur="500" fill="hold"/>
                                        <p:tgtEl>
                                          <p:spTgt spid="5">
                                            <p:txEl>
                                              <p:pRg st="9" end="9"/>
                                            </p:txEl>
                                          </p:spTgt>
                                        </p:tgtEl>
                                        <p:attrNameLst>
                                          <p:attrName>ppt_h</p:attrName>
                                        </p:attrNameLst>
                                      </p:cBhvr>
                                      <p:tavLst>
                                        <p:tav tm="0">
                                          <p:val>
                                            <p:strVal val="#ppt_h"/>
                                          </p:val>
                                        </p:tav>
                                        <p:tav tm="100000">
                                          <p:val>
                                            <p:strVal val="#ppt_h"/>
                                          </p:val>
                                        </p:tav>
                                      </p:tavLst>
                                    </p:anim>
                                  </p:childTnLst>
                                </p:cTn>
                              </p:par>
                            </p:childTnLst>
                          </p:cTn>
                        </p:par>
                        <p:par>
                          <p:cTn id="49" fill="hold">
                            <p:stCondLst>
                              <p:cond delay="4000"/>
                            </p:stCondLst>
                            <p:childTnLst>
                              <p:par>
                                <p:cTn id="50" presetID="17" presetClass="entr" presetSubtype="10" fill="hold" nodeType="after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p:cTn id="52"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53" dur="500" fill="hold"/>
                                        <p:tgtEl>
                                          <p:spTgt spid="5">
                                            <p:txEl>
                                              <p:pRg st="10" end="1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54" y="1004697"/>
            <a:ext cx="11366091" cy="4524315"/>
          </a:xfrm>
          <a:prstGeom prst="rect">
            <a:avLst/>
          </a:prstGeom>
          <a:noFill/>
        </p:spPr>
        <p:txBody>
          <a:bodyPr wrap="square">
            <a:spAutoFit/>
          </a:bodyPr>
          <a:lstStyle/>
          <a:p>
            <a:r>
              <a:rPr lang="en-US" dirty="0"/>
              <a:t>However, what if the array is full and we need to push a new element on? </a:t>
            </a:r>
          </a:p>
          <a:p>
            <a:endParaRPr lang="en-US" dirty="0"/>
          </a:p>
          <a:p>
            <a:r>
              <a:rPr lang="en-US" dirty="0"/>
              <a:t>In that case we can allocate a new larger array, copy the old one over, and then go on from there. </a:t>
            </a:r>
          </a:p>
          <a:p>
            <a:r>
              <a:rPr lang="en-US" dirty="0"/>
              <a:t>This is going to be an expensive operation, so a push that requires us to do this is going to cost a lot. </a:t>
            </a:r>
          </a:p>
          <a:p>
            <a:endParaRPr lang="en-US" dirty="0"/>
          </a:p>
          <a:p>
            <a:r>
              <a:rPr lang="en-US" dirty="0"/>
              <a:t>But maybe we can “amortize” the cost over the previous cheap operations that got us to this point. </a:t>
            </a:r>
          </a:p>
          <a:p>
            <a:endParaRPr lang="en-US" dirty="0"/>
          </a:p>
          <a:p>
            <a:r>
              <a:rPr lang="en-US" dirty="0"/>
              <a:t>So, on average over the sequence of operations, we’re not paying too much. </a:t>
            </a:r>
          </a:p>
          <a:p>
            <a:endParaRPr lang="en-US" dirty="0"/>
          </a:p>
          <a:p>
            <a:r>
              <a:rPr lang="en-US" dirty="0"/>
              <a:t>To be specific, let us define the following cost model. </a:t>
            </a:r>
          </a:p>
          <a:p>
            <a:endParaRPr lang="en-US" dirty="0"/>
          </a:p>
          <a:p>
            <a:r>
              <a:rPr lang="en-US" dirty="0">
                <a:effectLst>
                  <a:outerShdw blurRad="38100" dist="38100" dir="2700000" algn="tl">
                    <a:srgbClr val="000000">
                      <a:alpha val="43137"/>
                    </a:srgbClr>
                  </a:outerShdw>
                </a:effectLst>
              </a:rPr>
              <a:t>Cost model: </a:t>
            </a:r>
          </a:p>
          <a:p>
            <a:endParaRPr lang="en-US" dirty="0">
              <a:effectLst>
                <a:outerShdw blurRad="38100" dist="38100" dir="2700000" algn="tl">
                  <a:srgbClr val="000000">
                    <a:alpha val="43137"/>
                  </a:srgbClr>
                </a:outerShdw>
              </a:effectLst>
            </a:endParaRPr>
          </a:p>
          <a:p>
            <a:r>
              <a:rPr lang="en-US" dirty="0"/>
              <a:t>Let’s say that inserting into the array costs 1, </a:t>
            </a:r>
          </a:p>
          <a:p>
            <a:r>
              <a:rPr lang="en-US" dirty="0"/>
              <a:t>taking an element out of the array costs 1, </a:t>
            </a:r>
          </a:p>
          <a:p>
            <a:r>
              <a:rPr lang="en-US" dirty="0"/>
              <a:t>and the cost of resizing the array is the number of elements moved. </a:t>
            </a:r>
            <a:endParaRPr lang="en-IN" dirty="0"/>
          </a:p>
        </p:txBody>
      </p:sp>
      <p:sp>
        <p:nvSpPr>
          <p:cNvPr id="7" name="TextBox 6"/>
          <p:cNvSpPr txBox="1"/>
          <p:nvPr/>
        </p:nvSpPr>
        <p:spPr>
          <a:xfrm>
            <a:off x="412954" y="176999"/>
            <a:ext cx="6096000" cy="707886"/>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4000" b="1" i="0" u="none" strike="noStrike" kern="1200" cap="none" spc="0" normalizeH="0" baseline="0" noProof="0" dirty="0">
                <a:solidFill>
                  <a:srgbClr val="0F9ED5"/>
                </a:solidFill>
                <a:effectLst/>
                <a:uLnTx/>
                <a:uFillTx/>
                <a:latin typeface="Aptos" panose="02110004020202020204"/>
                <a:ea typeface="+mn-ea"/>
                <a:cs typeface="+mn-cs"/>
              </a:rPr>
              <a:t>Examples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5" dur="500"/>
                                        <p:tgtEl>
                                          <p:spTgt spid="3">
                                            <p:txEl>
                                              <p:pRg st="2" end="2"/>
                                            </p:txEl>
                                          </p:spTgt>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p:cTn id="19"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21" dur="500"/>
                                        <p:tgtEl>
                                          <p:spTgt spid="3">
                                            <p:txEl>
                                              <p:pRg st="3" end="3"/>
                                            </p:txEl>
                                          </p:spTgt>
                                        </p:tgtEl>
                                      </p:cBhvr>
                                    </p:animEffect>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p:cTn id="2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27" dur="500"/>
                                        <p:tgtEl>
                                          <p:spTgt spid="3">
                                            <p:txEl>
                                              <p:pRg st="5" end="5"/>
                                            </p:txEl>
                                          </p:spTgt>
                                        </p:tgtEl>
                                      </p:cBhvr>
                                    </p:animEffect>
                                  </p:childTnLst>
                                </p:cTn>
                              </p:par>
                            </p:childTnLst>
                          </p:cTn>
                        </p:par>
                        <p:par>
                          <p:cTn id="28" fill="hold">
                            <p:stCondLst>
                              <p:cond delay="2000"/>
                            </p:stCondLst>
                            <p:childTnLst>
                              <p:par>
                                <p:cTn id="29" presetID="53" presetClass="entr" presetSubtype="16" fill="hold" nodeType="after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p:cTn id="31" dur="500" fill="hold"/>
                                        <p:tgtEl>
                                          <p:spTgt spid="3">
                                            <p:txEl>
                                              <p:pRg st="7" end="7"/>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7" end="7"/>
                                            </p:txEl>
                                          </p:spTgt>
                                        </p:tgtEl>
                                        <p:attrNameLst>
                                          <p:attrName>ppt_h</p:attrName>
                                        </p:attrNameLst>
                                      </p:cBhvr>
                                      <p:tavLst>
                                        <p:tav tm="0">
                                          <p:val>
                                            <p:fltVal val="0"/>
                                          </p:val>
                                        </p:tav>
                                        <p:tav tm="100000">
                                          <p:val>
                                            <p:strVal val="#ppt_h"/>
                                          </p:val>
                                        </p:tav>
                                      </p:tavLst>
                                    </p:anim>
                                    <p:animEffect transition="in" filter="fade">
                                      <p:cBhvr>
                                        <p:cTn id="33" dur="500"/>
                                        <p:tgtEl>
                                          <p:spTgt spid="3">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7" presetClass="entr" presetSubtype="1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 calcmode="lin" valueType="num">
                                      <p:cBhvr>
                                        <p:cTn id="38" dur="500" fill="hold"/>
                                        <p:tgtEl>
                                          <p:spTgt spid="3">
                                            <p:txEl>
                                              <p:pRg st="9" end="9"/>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9" end="9"/>
                                            </p:txEl>
                                          </p:spTgt>
                                        </p:tgtEl>
                                        <p:attrNameLst>
                                          <p:attrName>ppt_h</p:attrName>
                                        </p:attrNameLst>
                                      </p:cBhvr>
                                      <p:tavLst>
                                        <p:tav tm="0">
                                          <p:val>
                                            <p:strVal val="#ppt_h"/>
                                          </p:val>
                                        </p:tav>
                                        <p:tav tm="100000">
                                          <p:val>
                                            <p:strVal val="#ppt_h"/>
                                          </p:val>
                                        </p:tav>
                                      </p:tavLst>
                                    </p:anim>
                                  </p:childTnLst>
                                </p:cTn>
                              </p:par>
                            </p:childTnLst>
                          </p:cTn>
                        </p:par>
                        <p:par>
                          <p:cTn id="40" fill="hold">
                            <p:stCondLst>
                              <p:cond delay="500"/>
                            </p:stCondLst>
                            <p:childTnLst>
                              <p:par>
                                <p:cTn id="41" presetID="17" presetClass="entr" presetSubtype="10" fill="hold" nodeType="after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anim calcmode="lin" valueType="num">
                                      <p:cBhvr>
                                        <p:cTn id="43" dur="500" fill="hold"/>
                                        <p:tgtEl>
                                          <p:spTgt spid="3">
                                            <p:txEl>
                                              <p:pRg st="11" end="11"/>
                                            </p:txEl>
                                          </p:spTgt>
                                        </p:tgtEl>
                                        <p:attrNameLst>
                                          <p:attrName>ppt_w</p:attrName>
                                        </p:attrNameLst>
                                      </p:cBhvr>
                                      <p:tavLst>
                                        <p:tav tm="0">
                                          <p:val>
                                            <p:fltVal val="0"/>
                                          </p:val>
                                        </p:tav>
                                        <p:tav tm="100000">
                                          <p:val>
                                            <p:strVal val="#ppt_w"/>
                                          </p:val>
                                        </p:tav>
                                      </p:tavLst>
                                    </p:anim>
                                    <p:anim calcmode="lin" valueType="num">
                                      <p:cBhvr>
                                        <p:cTn id="44" dur="500" fill="hold"/>
                                        <p:tgtEl>
                                          <p:spTgt spid="3">
                                            <p:txEl>
                                              <p:pRg st="11" end="11"/>
                                            </p:txEl>
                                          </p:spTgt>
                                        </p:tgtEl>
                                        <p:attrNameLst>
                                          <p:attrName>ppt_h</p:attrName>
                                        </p:attrNameLst>
                                      </p:cBhvr>
                                      <p:tavLst>
                                        <p:tav tm="0">
                                          <p:val>
                                            <p:strVal val="#ppt_h"/>
                                          </p:val>
                                        </p:tav>
                                        <p:tav tm="100000">
                                          <p:val>
                                            <p:strVal val="#ppt_h"/>
                                          </p:val>
                                        </p:tav>
                                      </p:tavLst>
                                    </p:anim>
                                  </p:childTnLst>
                                </p:cTn>
                              </p:par>
                            </p:childTnLst>
                          </p:cTn>
                        </p:par>
                        <p:par>
                          <p:cTn id="45" fill="hold">
                            <p:stCondLst>
                              <p:cond delay="1000"/>
                            </p:stCondLst>
                            <p:childTnLst>
                              <p:par>
                                <p:cTn id="46" presetID="17" presetClass="entr" presetSubtype="10" fill="hold" nodeType="afterEffect">
                                  <p:stCondLst>
                                    <p:cond delay="0"/>
                                  </p:stCondLst>
                                  <p:childTnLst>
                                    <p:set>
                                      <p:cBhvr>
                                        <p:cTn id="47" dur="1" fill="hold">
                                          <p:stCondLst>
                                            <p:cond delay="0"/>
                                          </p:stCondLst>
                                        </p:cTn>
                                        <p:tgtEl>
                                          <p:spTgt spid="3">
                                            <p:txEl>
                                              <p:pRg st="13" end="13"/>
                                            </p:txEl>
                                          </p:spTgt>
                                        </p:tgtEl>
                                        <p:attrNameLst>
                                          <p:attrName>style.visibility</p:attrName>
                                        </p:attrNameLst>
                                      </p:cBhvr>
                                      <p:to>
                                        <p:strVal val="visible"/>
                                      </p:to>
                                    </p:set>
                                    <p:anim calcmode="lin" valueType="num">
                                      <p:cBhvr>
                                        <p:cTn id="48" dur="500" fill="hold"/>
                                        <p:tgtEl>
                                          <p:spTgt spid="3">
                                            <p:txEl>
                                              <p:pRg st="13" end="13"/>
                                            </p:txEl>
                                          </p:spTgt>
                                        </p:tgtEl>
                                        <p:attrNameLst>
                                          <p:attrName>ppt_w</p:attrName>
                                        </p:attrNameLst>
                                      </p:cBhvr>
                                      <p:tavLst>
                                        <p:tav tm="0">
                                          <p:val>
                                            <p:fltVal val="0"/>
                                          </p:val>
                                        </p:tav>
                                        <p:tav tm="100000">
                                          <p:val>
                                            <p:strVal val="#ppt_w"/>
                                          </p:val>
                                        </p:tav>
                                      </p:tavLst>
                                    </p:anim>
                                    <p:anim calcmode="lin" valueType="num">
                                      <p:cBhvr>
                                        <p:cTn id="49" dur="500" fill="hold"/>
                                        <p:tgtEl>
                                          <p:spTgt spid="3">
                                            <p:txEl>
                                              <p:pRg st="13" end="13"/>
                                            </p:txEl>
                                          </p:spTgt>
                                        </p:tgtEl>
                                        <p:attrNameLst>
                                          <p:attrName>ppt_h</p:attrName>
                                        </p:attrNameLst>
                                      </p:cBhvr>
                                      <p:tavLst>
                                        <p:tav tm="0">
                                          <p:val>
                                            <p:strVal val="#ppt_h"/>
                                          </p:val>
                                        </p:tav>
                                        <p:tav tm="100000">
                                          <p:val>
                                            <p:strVal val="#ppt_h"/>
                                          </p:val>
                                        </p:tav>
                                      </p:tavLst>
                                    </p:anim>
                                  </p:childTnLst>
                                </p:cTn>
                              </p:par>
                            </p:childTnLst>
                          </p:cTn>
                        </p:par>
                        <p:par>
                          <p:cTn id="50" fill="hold">
                            <p:stCondLst>
                              <p:cond delay="1500"/>
                            </p:stCondLst>
                            <p:childTnLst>
                              <p:par>
                                <p:cTn id="51" presetID="17" presetClass="entr" presetSubtype="10" fill="hold" nodeType="afterEffect">
                                  <p:stCondLst>
                                    <p:cond delay="0"/>
                                  </p:stCondLst>
                                  <p:childTnLst>
                                    <p:set>
                                      <p:cBhvr>
                                        <p:cTn id="52" dur="1" fill="hold">
                                          <p:stCondLst>
                                            <p:cond delay="0"/>
                                          </p:stCondLst>
                                        </p:cTn>
                                        <p:tgtEl>
                                          <p:spTgt spid="3">
                                            <p:txEl>
                                              <p:pRg st="14" end="14"/>
                                            </p:txEl>
                                          </p:spTgt>
                                        </p:tgtEl>
                                        <p:attrNameLst>
                                          <p:attrName>style.visibility</p:attrName>
                                        </p:attrNameLst>
                                      </p:cBhvr>
                                      <p:to>
                                        <p:strVal val="visible"/>
                                      </p:to>
                                    </p:set>
                                    <p:anim calcmode="lin" valueType="num">
                                      <p:cBhvr>
                                        <p:cTn id="53" dur="500" fill="hold"/>
                                        <p:tgtEl>
                                          <p:spTgt spid="3">
                                            <p:txEl>
                                              <p:pRg st="14" end="14"/>
                                            </p:txEl>
                                          </p:spTgt>
                                        </p:tgtEl>
                                        <p:attrNameLst>
                                          <p:attrName>ppt_w</p:attrName>
                                        </p:attrNameLst>
                                      </p:cBhvr>
                                      <p:tavLst>
                                        <p:tav tm="0">
                                          <p:val>
                                            <p:fltVal val="0"/>
                                          </p:val>
                                        </p:tav>
                                        <p:tav tm="100000">
                                          <p:val>
                                            <p:strVal val="#ppt_w"/>
                                          </p:val>
                                        </p:tav>
                                      </p:tavLst>
                                    </p:anim>
                                    <p:anim calcmode="lin" valueType="num">
                                      <p:cBhvr>
                                        <p:cTn id="54" dur="500" fill="hold"/>
                                        <p:tgtEl>
                                          <p:spTgt spid="3">
                                            <p:txEl>
                                              <p:pRg st="14" end="14"/>
                                            </p:txEl>
                                          </p:spTgt>
                                        </p:tgtEl>
                                        <p:attrNameLst>
                                          <p:attrName>ppt_h</p:attrName>
                                        </p:attrNameLst>
                                      </p:cBhvr>
                                      <p:tavLst>
                                        <p:tav tm="0">
                                          <p:val>
                                            <p:strVal val="#ppt_h"/>
                                          </p:val>
                                        </p:tav>
                                        <p:tav tm="100000">
                                          <p:val>
                                            <p:strVal val="#ppt_h"/>
                                          </p:val>
                                        </p:tav>
                                      </p:tavLst>
                                    </p:anim>
                                  </p:childTnLst>
                                </p:cTn>
                              </p:par>
                            </p:childTnLst>
                          </p:cTn>
                        </p:par>
                        <p:par>
                          <p:cTn id="55" fill="hold">
                            <p:stCondLst>
                              <p:cond delay="2000"/>
                            </p:stCondLst>
                            <p:childTnLst>
                              <p:par>
                                <p:cTn id="56" presetID="17" presetClass="entr" presetSubtype="10" fill="hold" nodeType="afterEffect">
                                  <p:stCondLst>
                                    <p:cond delay="0"/>
                                  </p:stCondLst>
                                  <p:childTnLst>
                                    <p:set>
                                      <p:cBhvr>
                                        <p:cTn id="57" dur="1" fill="hold">
                                          <p:stCondLst>
                                            <p:cond delay="0"/>
                                          </p:stCondLst>
                                        </p:cTn>
                                        <p:tgtEl>
                                          <p:spTgt spid="3">
                                            <p:txEl>
                                              <p:pRg st="15" end="15"/>
                                            </p:txEl>
                                          </p:spTgt>
                                        </p:tgtEl>
                                        <p:attrNameLst>
                                          <p:attrName>style.visibility</p:attrName>
                                        </p:attrNameLst>
                                      </p:cBhvr>
                                      <p:to>
                                        <p:strVal val="visible"/>
                                      </p:to>
                                    </p:set>
                                    <p:anim calcmode="lin" valueType="num">
                                      <p:cBhvr>
                                        <p:cTn id="58" dur="500" fill="hold"/>
                                        <p:tgtEl>
                                          <p:spTgt spid="3">
                                            <p:txEl>
                                              <p:pRg st="15" end="15"/>
                                            </p:txEl>
                                          </p:spTgt>
                                        </p:tgtEl>
                                        <p:attrNameLst>
                                          <p:attrName>ppt_w</p:attrName>
                                        </p:attrNameLst>
                                      </p:cBhvr>
                                      <p:tavLst>
                                        <p:tav tm="0">
                                          <p:val>
                                            <p:fltVal val="0"/>
                                          </p:val>
                                        </p:tav>
                                        <p:tav tm="100000">
                                          <p:val>
                                            <p:strVal val="#ppt_w"/>
                                          </p:val>
                                        </p:tav>
                                      </p:tavLst>
                                    </p:anim>
                                    <p:anim calcmode="lin" valueType="num">
                                      <p:cBhvr>
                                        <p:cTn id="59" dur="500" fill="hold"/>
                                        <p:tgtEl>
                                          <p:spTgt spid="3">
                                            <p:txEl>
                                              <p:pRg st="15" end="15"/>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7586" y="1163653"/>
            <a:ext cx="11080955" cy="1015663"/>
          </a:xfrm>
          <a:prstGeom prst="rect">
            <a:avLst/>
          </a:prstGeom>
          <a:noFill/>
        </p:spPr>
        <p:txBody>
          <a:bodyPr wrap="square">
            <a:spAutoFit/>
          </a:bodyPr>
          <a:lstStyle/>
          <a:p>
            <a:pPr algn="just">
              <a:lnSpc>
                <a:spcPts val="1800"/>
              </a:lnSpc>
              <a:buNone/>
            </a:pPr>
            <a:r>
              <a:rPr lang="en-US" b="0" i="0" dirty="0">
                <a:solidFill>
                  <a:srgbClr val="00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The aggregate method is used to find the total cost. </a:t>
            </a:r>
          </a:p>
          <a:p>
            <a:pPr algn="just">
              <a:lnSpc>
                <a:spcPts val="1800"/>
              </a:lnSpc>
              <a:buNone/>
            </a:pPr>
            <a:r>
              <a:rPr lang="en-US" b="0" i="0" dirty="0">
                <a:solidFill>
                  <a:srgbClr val="00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If we want to add a bunch of data, then we need to find the amortized cost by this formula.</a:t>
            </a:r>
          </a:p>
          <a:p>
            <a:pPr algn="just">
              <a:lnSpc>
                <a:spcPts val="1800"/>
              </a:lnSpc>
              <a:buNone/>
            </a:pPr>
            <a:endParaRPr lang="en-US" b="0" i="0" dirty="0">
              <a:solidFill>
                <a:srgbClr val="00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endParaRPr>
          </a:p>
          <a:p>
            <a:pPr algn="just">
              <a:lnSpc>
                <a:spcPts val="1800"/>
              </a:lnSpc>
              <a:buNone/>
            </a:pPr>
            <a:r>
              <a:rPr lang="en-US" b="0" i="0" dirty="0">
                <a:solidFill>
                  <a:srgbClr val="000000"/>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For a sequence of n operations, the cost is −</a:t>
            </a:r>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672" y="2600939"/>
            <a:ext cx="9108671" cy="82806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67672" y="125812"/>
            <a:ext cx="4550926" cy="707886"/>
          </a:xfrm>
          <a:prstGeom prst="rect">
            <a:avLst/>
          </a:prstGeom>
          <a:noFill/>
        </p:spPr>
        <p:txBody>
          <a:bodyPr wrap="none" lIns="91440" tIns="45720" rIns="91440" bIns="45720">
            <a:spAutoFit/>
          </a:bodyPr>
          <a:lstStyle/>
          <a:p>
            <a:pPr algn="ctr"/>
            <a:r>
              <a:rPr lang="en-US" sz="40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Cost of Operations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dissolve">
                                      <p:cBhvr>
                                        <p:cTn id="11" dur="500"/>
                                        <p:tgtEl>
                                          <p:spTgt spid="6">
                                            <p:txEl>
                                              <p:pRg st="1" end="1"/>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animEffect transition="in" filter="dissolve">
                                      <p:cBhvr>
                                        <p:cTn id="15" dur="500"/>
                                        <p:tgtEl>
                                          <p:spTgt spid="6">
                                            <p:txEl>
                                              <p:pRg st="3" end="3"/>
                                            </p:txEl>
                                          </p:spTgt>
                                        </p:tgtEl>
                                      </p:cBhvr>
                                    </p:animEffect>
                                  </p:childTnLst>
                                </p:cTn>
                              </p:par>
                            </p:childTnLst>
                          </p:cTn>
                        </p:par>
                        <p:par>
                          <p:cTn id="16" fill="hold">
                            <p:stCondLst>
                              <p:cond delay="1500"/>
                            </p:stCondLst>
                            <p:childTnLst>
                              <p:par>
                                <p:cTn id="17" presetID="31" presetClass="entr" presetSubtype="0" fill="hold" nodeType="after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p:cTn id="19" dur="1250" fill="hold"/>
                                        <p:tgtEl>
                                          <p:spTgt spid="1028"/>
                                        </p:tgtEl>
                                        <p:attrNameLst>
                                          <p:attrName>ppt_w</p:attrName>
                                        </p:attrNameLst>
                                      </p:cBhvr>
                                      <p:tavLst>
                                        <p:tav tm="0">
                                          <p:val>
                                            <p:fltVal val="0"/>
                                          </p:val>
                                        </p:tav>
                                        <p:tav tm="100000">
                                          <p:val>
                                            <p:strVal val="#ppt_w"/>
                                          </p:val>
                                        </p:tav>
                                      </p:tavLst>
                                    </p:anim>
                                    <p:anim calcmode="lin" valueType="num">
                                      <p:cBhvr>
                                        <p:cTn id="20" dur="1250" fill="hold"/>
                                        <p:tgtEl>
                                          <p:spTgt spid="1028"/>
                                        </p:tgtEl>
                                        <p:attrNameLst>
                                          <p:attrName>ppt_h</p:attrName>
                                        </p:attrNameLst>
                                      </p:cBhvr>
                                      <p:tavLst>
                                        <p:tav tm="0">
                                          <p:val>
                                            <p:fltVal val="0"/>
                                          </p:val>
                                        </p:tav>
                                        <p:tav tm="100000">
                                          <p:val>
                                            <p:strVal val="#ppt_h"/>
                                          </p:val>
                                        </p:tav>
                                      </p:tavLst>
                                    </p:anim>
                                    <p:anim calcmode="lin" valueType="num">
                                      <p:cBhvr>
                                        <p:cTn id="21" dur="1250" fill="hold"/>
                                        <p:tgtEl>
                                          <p:spTgt spid="1028"/>
                                        </p:tgtEl>
                                        <p:attrNameLst>
                                          <p:attrName>style.rotation</p:attrName>
                                        </p:attrNameLst>
                                      </p:cBhvr>
                                      <p:tavLst>
                                        <p:tav tm="0">
                                          <p:val>
                                            <p:fltVal val="90"/>
                                          </p:val>
                                        </p:tav>
                                        <p:tav tm="100000">
                                          <p:val>
                                            <p:fltVal val="0"/>
                                          </p:val>
                                        </p:tav>
                                      </p:tavLst>
                                    </p:anim>
                                    <p:animEffect transition="in" filter="fade">
                                      <p:cBhvr>
                                        <p:cTn id="22" dur="125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98090" y="1166842"/>
            <a:ext cx="9645445" cy="4524315"/>
          </a:xfrm>
          <a:prstGeom prst="rect">
            <a:avLst/>
          </a:prstGeom>
          <a:noFill/>
        </p:spPr>
        <p:txBody>
          <a:bodyPr wrap="square">
            <a:spAutoFit/>
          </a:bodyPr>
          <a:lstStyle/>
          <a:p>
            <a:r>
              <a:rPr lang="en-US" dirty="0">
                <a:effectLst>
                  <a:outerShdw blurRad="38100" dist="38100" dir="2700000" algn="tl">
                    <a:srgbClr val="000000">
                      <a:alpha val="43137"/>
                    </a:srgbClr>
                  </a:outerShdw>
                </a:effectLst>
              </a:rPr>
              <a:t>Question 1: What if when we resize we just increase the size by 1? </a:t>
            </a:r>
          </a:p>
          <a:p>
            <a:r>
              <a:rPr lang="en-US" dirty="0">
                <a:effectLst>
                  <a:outerShdw blurRad="38100" dist="38100" dir="2700000" algn="tl">
                    <a:srgbClr val="000000">
                      <a:alpha val="43137"/>
                    </a:srgbClr>
                  </a:outerShdw>
                </a:effectLst>
              </a:rPr>
              <a:t>Is that a good idea? </a:t>
            </a:r>
          </a:p>
          <a:p>
            <a:endParaRPr lang="en-US" dirty="0"/>
          </a:p>
          <a:p>
            <a:r>
              <a:rPr lang="en-US" dirty="0"/>
              <a:t>Answer 1: Not really. If our n operations consist of n pushes then we will incur a total cost </a:t>
            </a:r>
          </a:p>
          <a:p>
            <a:r>
              <a:rPr lang="en-US" dirty="0"/>
              <a:t>1 +2+3+4+...+n=n(n+1)/2. </a:t>
            </a:r>
          </a:p>
          <a:p>
            <a:r>
              <a:rPr lang="en-US" dirty="0"/>
              <a:t>That’s an amortized cost of (n+1)/2 per operation. </a:t>
            </a:r>
          </a:p>
          <a:p>
            <a:endParaRPr lang="en-US" dirty="0"/>
          </a:p>
          <a:p>
            <a:r>
              <a:rPr lang="en-US" dirty="0">
                <a:effectLst>
                  <a:outerShdw blurRad="38100" dist="38100" dir="2700000" algn="tl">
                    <a:srgbClr val="000000">
                      <a:alpha val="43137"/>
                    </a:srgbClr>
                  </a:outerShdw>
                </a:effectLst>
              </a:rPr>
              <a:t>Question 2: What if we instead decide to double the size of the array when we resize? </a:t>
            </a:r>
          </a:p>
          <a:p>
            <a:endParaRPr lang="en-US" dirty="0">
              <a:effectLst>
                <a:outerShdw blurRad="38100" dist="38100" dir="2700000" algn="tl">
                  <a:srgbClr val="000000">
                    <a:alpha val="43137"/>
                  </a:srgbClr>
                </a:outerShdw>
              </a:effectLst>
            </a:endParaRPr>
          </a:p>
          <a:p>
            <a:r>
              <a:rPr lang="en-US" dirty="0"/>
              <a:t>Answer 2: This is much better. </a:t>
            </a:r>
          </a:p>
          <a:p>
            <a:r>
              <a:rPr lang="en-US" dirty="0"/>
              <a:t>Now, in any sequence of n operations, the total cost for resizing is 1 +2+4+8+...+2i for some 2i &lt; n (if all operations are pushes then 2i will be the largest power of 2 less than n). </a:t>
            </a:r>
          </a:p>
          <a:p>
            <a:endParaRPr lang="en-US" dirty="0"/>
          </a:p>
          <a:p>
            <a:r>
              <a:rPr lang="en-US" dirty="0"/>
              <a:t>This sum is at most 2n − 1. </a:t>
            </a:r>
          </a:p>
          <a:p>
            <a:r>
              <a:rPr lang="en-US" dirty="0"/>
              <a:t>Adding in the additional cost of n for inserting/removing, we get a total cost &lt; 3n, and so our amortized cost per operation is &lt; 3.</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up)">
                                      <p:cBhvr>
                                        <p:cTn id="7" dur="500"/>
                                        <p:tgtEl>
                                          <p:spTgt spid="3">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up)">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par>
                          <p:cTn id="35" fill="hold">
                            <p:stCondLst>
                              <p:cond delay="500"/>
                            </p:stCondLst>
                            <p:childTnLst>
                              <p:par>
                                <p:cTn id="36" presetID="3" presetClass="entr" presetSubtype="10" fill="hold" nodeType="after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blinds(horizontal)">
                                      <p:cBhvr>
                                        <p:cTn id="38" dur="500"/>
                                        <p:tgtEl>
                                          <p:spTgt spid="3">
                                            <p:txEl>
                                              <p:pRg st="10" end="10"/>
                                            </p:txEl>
                                          </p:spTgt>
                                        </p:tgtEl>
                                      </p:cBhvr>
                                    </p:animEffect>
                                  </p:childTnLst>
                                </p:cTn>
                              </p:par>
                            </p:childTnLst>
                          </p:cTn>
                        </p:par>
                        <p:par>
                          <p:cTn id="39" fill="hold">
                            <p:stCondLst>
                              <p:cond delay="1000"/>
                            </p:stCondLst>
                            <p:childTnLst>
                              <p:par>
                                <p:cTn id="40" presetID="3" presetClass="entr" presetSubtype="10" fill="hold" nodeType="after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blinds(horizontal)">
                                      <p:cBhvr>
                                        <p:cTn id="42" dur="500"/>
                                        <p:tgtEl>
                                          <p:spTgt spid="3">
                                            <p:txEl>
                                              <p:pRg st="12" end="12"/>
                                            </p:txEl>
                                          </p:spTgt>
                                        </p:tgtEl>
                                      </p:cBhvr>
                                    </p:animEffect>
                                  </p:childTnLst>
                                </p:cTn>
                              </p:par>
                            </p:childTnLst>
                          </p:cTn>
                        </p:par>
                        <p:par>
                          <p:cTn id="43" fill="hold">
                            <p:stCondLst>
                              <p:cond delay="1500"/>
                            </p:stCondLst>
                            <p:childTnLst>
                              <p:par>
                                <p:cTn id="44" presetID="3" presetClass="entr" presetSubtype="10" fill="hold" nodeType="afterEffect">
                                  <p:stCondLst>
                                    <p:cond delay="0"/>
                                  </p:stCondLst>
                                  <p:childTnLst>
                                    <p:set>
                                      <p:cBhvr>
                                        <p:cTn id="45" dur="1" fill="hold">
                                          <p:stCondLst>
                                            <p:cond delay="0"/>
                                          </p:stCondLst>
                                        </p:cTn>
                                        <p:tgtEl>
                                          <p:spTgt spid="3">
                                            <p:txEl>
                                              <p:pRg st="13" end="13"/>
                                            </p:txEl>
                                          </p:spTgt>
                                        </p:tgtEl>
                                        <p:attrNameLst>
                                          <p:attrName>style.visibility</p:attrName>
                                        </p:attrNameLst>
                                      </p:cBhvr>
                                      <p:to>
                                        <p:strVal val="visible"/>
                                      </p:to>
                                    </p:set>
                                    <p:animEffect transition="in" filter="blinds(horizontal)">
                                      <p:cBhvr>
                                        <p:cTn id="4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954" y="294394"/>
            <a:ext cx="10530348" cy="5724644"/>
          </a:xfrm>
          <a:prstGeom prst="rect">
            <a:avLst/>
          </a:prstGeom>
          <a:noFill/>
        </p:spPr>
        <p:txBody>
          <a:bodyPr wrap="square">
            <a:spAutoFit/>
          </a:bodyPr>
          <a:lstStyle/>
          <a:p>
            <a:r>
              <a:rPr lang="en-US" sz="2400" dirty="0">
                <a:effectLst>
                  <a:outerShdw blurRad="38100" dist="38100" dir="2700000" algn="tl">
                    <a:srgbClr val="000000">
                      <a:alpha val="43137"/>
                    </a:srgbClr>
                  </a:outerShdw>
                </a:effectLst>
                <a:latin typeface="ADLaM Display" panose="02010000000000000000" pitchFamily="2" charset="0"/>
                <a:ea typeface="ADLaM Display" panose="02010000000000000000" pitchFamily="2" charset="0"/>
                <a:cs typeface="ADLaM Display" panose="02010000000000000000" pitchFamily="2" charset="0"/>
              </a:rPr>
              <a:t>Piggy banks and potential functions </a:t>
            </a:r>
          </a:p>
          <a:p>
            <a:endParaRPr lang="en-US" dirty="0"/>
          </a:p>
          <a:p>
            <a:r>
              <a:rPr lang="en-US" dirty="0"/>
              <a:t>Here is another way to analyze the process of doubling the array in the above example. </a:t>
            </a:r>
          </a:p>
          <a:p>
            <a:r>
              <a:rPr lang="en-US" dirty="0"/>
              <a:t>Say that every time we perform a push operation, we pay $1 to perform it, and we put $2 into a piggy bank. So, our out-of-pocket cost per push is $3. </a:t>
            </a:r>
          </a:p>
          <a:p>
            <a:r>
              <a:rPr lang="en-US" dirty="0"/>
              <a:t>Any time we need to double the array, from size L to 2L, we pay for it using money in the bank. </a:t>
            </a:r>
          </a:p>
          <a:p>
            <a:r>
              <a:rPr lang="en-US" dirty="0"/>
              <a:t>How do we know there will be enough money ($L) in the bank to pay for it? </a:t>
            </a:r>
          </a:p>
          <a:p>
            <a:endParaRPr lang="en-US" dirty="0"/>
          </a:p>
          <a:p>
            <a:r>
              <a:rPr lang="en-US" dirty="0"/>
              <a:t>The reason is that after the last resizing, there were only L/2 elements in the array and so there must have been at least L/2 new pushes since then contributing $2 each. </a:t>
            </a:r>
          </a:p>
          <a:p>
            <a:r>
              <a:rPr lang="en-US" dirty="0"/>
              <a:t>So, we can pay for everything by using an out-of-pocket cost of at most $3 per operation. </a:t>
            </a:r>
          </a:p>
          <a:p>
            <a:r>
              <a:rPr lang="en-US" dirty="0"/>
              <a:t>Putting it another way, by spending $3 per operation, we were able to pay for all the operations plus possibly still have money left over in the bank. </a:t>
            </a:r>
          </a:p>
          <a:p>
            <a:r>
              <a:rPr lang="en-US" dirty="0"/>
              <a:t>This means our amortized cost is at most 3. </a:t>
            </a:r>
          </a:p>
          <a:p>
            <a:r>
              <a:rPr lang="en-US" dirty="0"/>
              <a:t>This “piggy bank” method is often very useful for performing amortized analysis. </a:t>
            </a:r>
          </a:p>
          <a:p>
            <a:r>
              <a:rPr lang="en-US" dirty="0"/>
              <a:t>The piggy bank is also called a potential function, since it is like potential energy that you can use later. The potential function is a guarantee on the amount of money in the bank. </a:t>
            </a:r>
          </a:p>
          <a:p>
            <a:r>
              <a:rPr lang="en-US" dirty="0"/>
              <a:t>In the case above, the potential is twice the number of elements in the array after the midpoint. </a:t>
            </a:r>
          </a:p>
          <a:p>
            <a:endParaRPr lang="en-US" dirty="0"/>
          </a:p>
          <a:p>
            <a:r>
              <a:rPr lang="en-US" dirty="0"/>
              <a:t>Note that it is very important in this analysis to prove that the bank account doesn’t go negative.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gtEl>
                                      </p:cBhvr>
                                    </p:animEffect>
                                    <p:animScale>
                                      <p:cBhvr>
                                        <p:cTn id="7" dur="250" autoRev="1" fill="hold"/>
                                        <p:tgtEl>
                                          <p:spTgt spid="3"/>
                                        </p:tgtEl>
                                      </p:cBhvr>
                                      <p:by x="105000" y="105000"/>
                                    </p:animScale>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par>
                          <p:cTn id="16" fill="hold">
                            <p:stCondLst>
                              <p:cond delay="1500"/>
                            </p:stCondLst>
                            <p:childTnLst>
                              <p:par>
                                <p:cTn id="17" presetID="16" presetClass="entr" presetSubtype="21"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par>
                          <p:cTn id="20" fill="hold">
                            <p:stCondLst>
                              <p:cond delay="2000"/>
                            </p:stCondLst>
                            <p:childTnLst>
                              <p:par>
                                <p:cTn id="21" presetID="16" presetClass="entr" presetSubtype="21"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linds(horizontal)">
                                      <p:cBhvr>
                                        <p:cTn id="28" dur="500"/>
                                        <p:tgtEl>
                                          <p:spTgt spid="3">
                                            <p:txEl>
                                              <p:pRg st="7" end="7"/>
                                            </p:txEl>
                                          </p:spTgt>
                                        </p:tgtEl>
                                      </p:cBhvr>
                                    </p:animEffect>
                                  </p:childTnLst>
                                </p:cTn>
                              </p:par>
                            </p:childTnLst>
                          </p:cTn>
                        </p:par>
                        <p:par>
                          <p:cTn id="29" fill="hold">
                            <p:stCondLst>
                              <p:cond delay="500"/>
                            </p:stCondLst>
                            <p:childTnLst>
                              <p:par>
                                <p:cTn id="30" presetID="3" presetClass="entr" presetSubtype="10" fill="hold" nodeType="after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par>
                          <p:cTn id="33" fill="hold">
                            <p:stCondLst>
                              <p:cond delay="1000"/>
                            </p:stCondLst>
                            <p:childTnLst>
                              <p:par>
                                <p:cTn id="34" presetID="3" presetClass="entr" presetSubtype="10" fill="hold" nodeType="after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blinds(horizontal)">
                                      <p:cBhvr>
                                        <p:cTn id="36" dur="500"/>
                                        <p:tgtEl>
                                          <p:spTgt spid="3">
                                            <p:txEl>
                                              <p:pRg st="9" end="9"/>
                                            </p:txEl>
                                          </p:spTgt>
                                        </p:tgtEl>
                                      </p:cBhvr>
                                    </p:animEffect>
                                  </p:childTnLst>
                                </p:cTn>
                              </p:par>
                            </p:childTnLst>
                          </p:cTn>
                        </p:par>
                        <p:par>
                          <p:cTn id="37" fill="hold">
                            <p:stCondLst>
                              <p:cond delay="1500"/>
                            </p:stCondLst>
                            <p:childTnLst>
                              <p:par>
                                <p:cTn id="38" presetID="3" presetClass="entr" presetSubtype="10" fill="hold" nodeType="afterEffect">
                                  <p:stCondLst>
                                    <p:cond delay="0"/>
                                  </p:stCondLst>
                                  <p:childTnLst>
                                    <p:set>
                                      <p:cBhvr>
                                        <p:cTn id="39" dur="1" fill="hold">
                                          <p:stCondLst>
                                            <p:cond delay="0"/>
                                          </p:stCondLst>
                                        </p:cTn>
                                        <p:tgtEl>
                                          <p:spTgt spid="3">
                                            <p:txEl>
                                              <p:pRg st="10" end="10"/>
                                            </p:txEl>
                                          </p:spTgt>
                                        </p:tgtEl>
                                        <p:attrNameLst>
                                          <p:attrName>style.visibility</p:attrName>
                                        </p:attrNameLst>
                                      </p:cBhvr>
                                      <p:to>
                                        <p:strVal val="visible"/>
                                      </p:to>
                                    </p:set>
                                    <p:animEffect transition="in" filter="blinds(horizontal)">
                                      <p:cBhvr>
                                        <p:cTn id="40" dur="500"/>
                                        <p:tgtEl>
                                          <p:spTgt spid="3">
                                            <p:txEl>
                                              <p:pRg st="10" end="10"/>
                                            </p:txEl>
                                          </p:spTgt>
                                        </p:tgtEl>
                                      </p:cBhvr>
                                    </p:animEffect>
                                  </p:childTnLst>
                                </p:cTn>
                              </p:par>
                            </p:childTnLst>
                          </p:cTn>
                        </p:par>
                        <p:par>
                          <p:cTn id="41" fill="hold">
                            <p:stCondLst>
                              <p:cond delay="2000"/>
                            </p:stCondLst>
                            <p:childTnLst>
                              <p:par>
                                <p:cTn id="42" presetID="3" presetClass="entr" presetSubtype="10" fill="hold" nodeType="after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blinds(horizontal)">
                                      <p:cBhvr>
                                        <p:cTn id="44" dur="500"/>
                                        <p:tgtEl>
                                          <p:spTgt spid="3">
                                            <p:txEl>
                                              <p:pRg st="11" end="11"/>
                                            </p:txEl>
                                          </p:spTgt>
                                        </p:tgtEl>
                                      </p:cBhvr>
                                    </p:animEffect>
                                  </p:childTnLst>
                                </p:cTn>
                              </p:par>
                            </p:childTnLst>
                          </p:cTn>
                        </p:par>
                        <p:par>
                          <p:cTn id="45" fill="hold">
                            <p:stCondLst>
                              <p:cond delay="2500"/>
                            </p:stCondLst>
                            <p:childTnLst>
                              <p:par>
                                <p:cTn id="46" presetID="3" presetClass="entr" presetSubtype="10" fill="hold" nodeType="afterEffect">
                                  <p:stCondLst>
                                    <p:cond delay="0"/>
                                  </p:stCondLst>
                                  <p:childTnLst>
                                    <p:set>
                                      <p:cBhvr>
                                        <p:cTn id="47" dur="1" fill="hold">
                                          <p:stCondLst>
                                            <p:cond delay="0"/>
                                          </p:stCondLst>
                                        </p:cTn>
                                        <p:tgtEl>
                                          <p:spTgt spid="3">
                                            <p:txEl>
                                              <p:pRg st="12" end="12"/>
                                            </p:txEl>
                                          </p:spTgt>
                                        </p:tgtEl>
                                        <p:attrNameLst>
                                          <p:attrName>style.visibility</p:attrName>
                                        </p:attrNameLst>
                                      </p:cBhvr>
                                      <p:to>
                                        <p:strVal val="visible"/>
                                      </p:to>
                                    </p:set>
                                    <p:animEffect transition="in" filter="blinds(horizontal)">
                                      <p:cBhvr>
                                        <p:cTn id="48" dur="500"/>
                                        <p:tgtEl>
                                          <p:spTgt spid="3">
                                            <p:txEl>
                                              <p:pRg st="12" end="12"/>
                                            </p:txEl>
                                          </p:spTgt>
                                        </p:tgtEl>
                                      </p:cBhvr>
                                    </p:animEffect>
                                  </p:childTnLst>
                                </p:cTn>
                              </p:par>
                            </p:childTnLst>
                          </p:cTn>
                        </p:par>
                        <p:par>
                          <p:cTn id="49" fill="hold">
                            <p:stCondLst>
                              <p:cond delay="3000"/>
                            </p:stCondLst>
                            <p:childTnLst>
                              <p:par>
                                <p:cTn id="50" presetID="3" presetClass="entr" presetSubtype="10" fill="hold" nodeType="afterEffect">
                                  <p:stCondLst>
                                    <p:cond delay="0"/>
                                  </p:stCondLst>
                                  <p:childTnLst>
                                    <p:set>
                                      <p:cBhvr>
                                        <p:cTn id="51" dur="1" fill="hold">
                                          <p:stCondLst>
                                            <p:cond delay="0"/>
                                          </p:stCondLst>
                                        </p:cTn>
                                        <p:tgtEl>
                                          <p:spTgt spid="3">
                                            <p:txEl>
                                              <p:pRg st="13" end="13"/>
                                            </p:txEl>
                                          </p:spTgt>
                                        </p:tgtEl>
                                        <p:attrNameLst>
                                          <p:attrName>style.visibility</p:attrName>
                                        </p:attrNameLst>
                                      </p:cBhvr>
                                      <p:to>
                                        <p:strVal val="visible"/>
                                      </p:to>
                                    </p:set>
                                    <p:animEffect transition="in" filter="blinds(horizontal)">
                                      <p:cBhvr>
                                        <p:cTn id="52" dur="500"/>
                                        <p:tgtEl>
                                          <p:spTgt spid="3">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2" fill="hold" nodeType="clickEffect">
                                  <p:stCondLst>
                                    <p:cond delay="0"/>
                                  </p:stCondLst>
                                  <p:childTnLst>
                                    <p:set>
                                      <p:cBhvr>
                                        <p:cTn id="56" dur="1" fill="hold">
                                          <p:stCondLst>
                                            <p:cond delay="0"/>
                                          </p:stCondLst>
                                        </p:cTn>
                                        <p:tgtEl>
                                          <p:spTgt spid="3">
                                            <p:txEl>
                                              <p:pRg st="15" end="15"/>
                                            </p:txEl>
                                          </p:spTgt>
                                        </p:tgtEl>
                                        <p:attrNameLst>
                                          <p:attrName>style.visibility</p:attrName>
                                        </p:attrNameLst>
                                      </p:cBhvr>
                                      <p:to>
                                        <p:strVal val="visible"/>
                                      </p:to>
                                    </p:set>
                                    <p:animEffect transition="in" filter="wipe(right)">
                                      <p:cBhvr>
                                        <p:cTn id="5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4200</Words>
  <Application>Microsoft Office PowerPoint</Application>
  <PresentationFormat>Widescreen</PresentationFormat>
  <Paragraphs>360</Paragraphs>
  <Slides>33</Slides>
  <Notes>1</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33</vt:i4>
      </vt:variant>
    </vt:vector>
  </HeadingPairs>
  <TitlesOfParts>
    <vt:vector size="52" baseType="lpstr">
      <vt:lpstr>ADLaM Display</vt:lpstr>
      <vt:lpstr>Aptos</vt:lpstr>
      <vt:lpstr>Aptos Display</vt:lpstr>
      <vt:lpstr>Arial</vt:lpstr>
      <vt:lpstr>Arial Rounded MT Bold</vt:lpstr>
      <vt:lpstr>Calibri</vt:lpstr>
      <vt:lpstr>Cambria</vt:lpstr>
      <vt:lpstr>CMBX10</vt:lpstr>
      <vt:lpstr>CMBX12</vt:lpstr>
      <vt:lpstr>CMMI10</vt:lpstr>
      <vt:lpstr>CMMI7</vt:lpstr>
      <vt:lpstr>CMR10</vt:lpstr>
      <vt:lpstr>CMR7</vt:lpstr>
      <vt:lpstr>CMSY10</vt:lpstr>
      <vt:lpstr>CMSY7</vt:lpstr>
      <vt:lpstr>CMTI10</vt:lpstr>
      <vt:lpstr>Google Sans</vt:lpstr>
      <vt:lpstr>Nunito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Pranab Roy</dc:creator>
  <cp:lastModifiedBy>Pranab Roy</cp:lastModifiedBy>
  <cp:revision>34</cp:revision>
  <dcterms:created xsi:type="dcterms:W3CDTF">2025-08-18T08:49:00Z</dcterms:created>
  <dcterms:modified xsi:type="dcterms:W3CDTF">2025-08-28T11:07:41Z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D3F5C47DCF5C41E1ABB98B1F9ABF5AF3_12</vt:lpwstr>
  </property>
  <property fmtid="{D5CDD505-2E9C-101B-9397-08002B2CF9AE}" pid="3" name="KSOProductBuildVer">
    <vt:lpwstr>1033-12.2.0.22222</vt:lpwstr>
  </property>
</Properties>
</file>