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1" r:id="rId2"/>
    <p:sldId id="256" r:id="rId3"/>
    <p:sldId id="257" r:id="rId4"/>
    <p:sldId id="258" r:id="rId5"/>
    <p:sldId id="259" r:id="rId6"/>
    <p:sldId id="260" r:id="rId7"/>
    <p:sldId id="261" r:id="rId8"/>
    <p:sldId id="262" r:id="rId9"/>
    <p:sldId id="263" r:id="rId10"/>
    <p:sldId id="264"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 id="285" r:id="rId28"/>
    <p:sldId id="288" r:id="rId29"/>
    <p:sldId id="287" r:id="rId30"/>
    <p:sldId id="286" r:id="rId31"/>
    <p:sldId id="292" r:id="rId32"/>
    <p:sldId id="291" r:id="rId33"/>
    <p:sldId id="290" r:id="rId34"/>
    <p:sldId id="303" r:id="rId35"/>
    <p:sldId id="304" r:id="rId36"/>
    <p:sldId id="305" r:id="rId37"/>
    <p:sldId id="306" r:id="rId38"/>
    <p:sldId id="307" r:id="rId39"/>
    <p:sldId id="308" r:id="rId40"/>
    <p:sldId id="309" r:id="rId41"/>
    <p:sldId id="265" r:id="rId42"/>
    <p:sldId id="266" r:id="rId43"/>
    <p:sldId id="267" r:id="rId44"/>
    <p:sldId id="310" r:id="rId45"/>
    <p:sldId id="311" r:id="rId46"/>
    <p:sldId id="312" r:id="rId47"/>
    <p:sldId id="313" r:id="rId48"/>
    <p:sldId id="314" r:id="rId49"/>
    <p:sldId id="315" r:id="rId50"/>
    <p:sldId id="293" r:id="rId51"/>
    <p:sldId id="289" r:id="rId52"/>
    <p:sldId id="294" r:id="rId53"/>
    <p:sldId id="295" r:id="rId54"/>
    <p:sldId id="296" r:id="rId55"/>
    <p:sldId id="297" r:id="rId56"/>
    <p:sldId id="298" r:id="rId57"/>
    <p:sldId id="299" r:id="rId58"/>
    <p:sldId id="300" r:id="rId59"/>
    <p:sldId id="302"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F4E989A-3F70-42D7-8E64-778A71E5C621}" type="datetimeFigureOut">
              <a:rPr lang="en-IN" smtClean="0"/>
              <a:t>29-08-2025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4E989A-3F70-42D7-8E64-778A71E5C621}" type="datetimeFigureOut">
              <a:rPr lang="en-IN" smtClean="0"/>
              <a:t>29-08-2025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4E989A-3F70-42D7-8E64-778A71E5C621}" type="datetimeFigureOut">
              <a:rPr lang="en-IN" smtClean="0"/>
              <a:t>29-08-2025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F4E989A-3F70-42D7-8E64-778A71E5C621}" type="datetimeFigureOut">
              <a:rPr lang="en-IN" smtClean="0"/>
              <a:t>29-08-2025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4E989A-3F70-42D7-8E64-778A71E5C621}" type="datetimeFigureOut">
              <a:rPr lang="en-IN" smtClean="0"/>
              <a:t>29-08-2025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F4E989A-3F70-42D7-8E64-778A71E5C621}" type="datetimeFigureOut">
              <a:rPr lang="en-IN" smtClean="0"/>
              <a:t>29-08-2025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F4E989A-3F70-42D7-8E64-778A71E5C621}" type="datetimeFigureOut">
              <a:rPr lang="en-IN" smtClean="0"/>
              <a:t>29-08-2025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F4E989A-3F70-42D7-8E64-778A71E5C621}" type="datetimeFigureOut">
              <a:rPr lang="en-IN" smtClean="0"/>
              <a:t>29-08-2025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F4E989A-3F70-42D7-8E64-778A71E5C621}" type="datetimeFigureOut">
              <a:rPr lang="en-IN" smtClean="0"/>
              <a:t>29-08-2025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4E989A-3F70-42D7-8E64-778A71E5C621}" type="datetimeFigureOut">
              <a:rPr lang="en-IN" smtClean="0"/>
              <a:t>29-08-2025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4E989A-3F70-42D7-8E64-778A71E5C621}" type="datetimeFigureOut">
              <a:rPr lang="en-IN" smtClean="0"/>
              <a:t>29-08-2025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6E35C31-7051-4462-ABC8-0F8131A39DD8}"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F4E989A-3F70-42D7-8E64-778A71E5C621}" type="datetimeFigureOut">
              <a:rPr lang="en-IN" smtClean="0"/>
              <a:t>29-08-2025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6E35C31-7051-4462-ABC8-0F8131A39DD8}"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en.wikipedia.org/wiki/Glossary_of_graph_theory#Direction" TargetMode="External"/><Relationship Id="rId2" Type="http://schemas.openxmlformats.org/officeDocument/2006/relationships/hyperlink" Target="https://en.wikipedia.org/wiki/Circulation_problem" TargetMode="External"/><Relationship Id="rId1" Type="http://schemas.openxmlformats.org/officeDocument/2006/relationships/slideLayout" Target="../slideLayouts/slideLayout1.xml"/><Relationship Id="rId5" Type="http://schemas.openxmlformats.org/officeDocument/2006/relationships/hyperlink" Target="https://en.wikipedia.org/wiki/Max-flow_min-cut_theorem" TargetMode="External"/><Relationship Id="rId4" Type="http://schemas.openxmlformats.org/officeDocument/2006/relationships/hyperlink" Target="https://en.wikipedia.org/wiki/Cut_(graph_theory)"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Robert_Tarjan" TargetMode="External"/><Relationship Id="rId3" Type="http://schemas.openxmlformats.org/officeDocument/2006/relationships/hyperlink" Target="https://en.wikipedia.org/wiki/Lester_R._Ford,_Jr." TargetMode="External"/><Relationship Id="rId7" Type="http://schemas.openxmlformats.org/officeDocument/2006/relationships/hyperlink" Target="https://en.wikipedia.org/wiki/Andrew_V._Goldberg" TargetMode="External"/><Relationship Id="rId2" Type="http://schemas.openxmlformats.org/officeDocument/2006/relationships/hyperlink" Target="https://en.wikipedia.org/wiki/Ted_Harris_(mathematician)" TargetMode="External"/><Relationship Id="rId1" Type="http://schemas.openxmlformats.org/officeDocument/2006/relationships/slideLayout" Target="../slideLayouts/slideLayout1.xml"/><Relationship Id="rId6" Type="http://schemas.openxmlformats.org/officeDocument/2006/relationships/hyperlink" Target="https://en.wikipedia.org/wiki/Push%E2%80%93relabel_maximum_flow_algorithm" TargetMode="External"/><Relationship Id="rId5" Type="http://schemas.openxmlformats.org/officeDocument/2006/relationships/hyperlink" Target="https://en.wikipedia.org/wiki/Ford%E2%80%93Fulkerson_algorithm" TargetMode="External"/><Relationship Id="rId4" Type="http://schemas.openxmlformats.org/officeDocument/2006/relationships/hyperlink" Target="https://en.wikipedia.org/wiki/D._R._Fulkerson" TargetMode="External"/></Relationships>
</file>

<file path=ppt/slides/_rels/slide30.xml.rels><?xml version="1.0" encoding="UTF-8" standalone="yes"?>
<Relationships xmlns="http://schemas.openxmlformats.org/package/2006/relationships"><Relationship Id="rId8" Type="http://schemas.openxmlformats.org/officeDocument/2006/relationships/hyperlink" Target="https://en.wikipedia.org/wiki/Loop_(graph_theory)" TargetMode="External"/><Relationship Id="rId3" Type="http://schemas.openxmlformats.org/officeDocument/2006/relationships/hyperlink" Target="https://en.wikipedia.org/wiki/Graph_(discrete_mathematics)" TargetMode="External"/><Relationship Id="rId7" Type="http://schemas.openxmlformats.org/officeDocument/2006/relationships/hyperlink" Target="https://en.wikipedia.org/wiki/Non-adjacent" TargetMode="External"/><Relationship Id="rId2" Type="http://schemas.openxmlformats.org/officeDocument/2006/relationships/hyperlink" Target="https://en.wikipedia.org/wiki/Graph_theory" TargetMode="External"/><Relationship Id="rId1" Type="http://schemas.openxmlformats.org/officeDocument/2006/relationships/slideLayout" Target="../slideLayouts/slideLayout1.xml"/><Relationship Id="rId6" Type="http://schemas.openxmlformats.org/officeDocument/2006/relationships/hyperlink" Target="https://en.wikipedia.org/wiki/Matching_(graph_theory)#cite_note-NetworkX_2.8.2_documentation-1" TargetMode="External"/><Relationship Id="rId5" Type="http://schemas.openxmlformats.org/officeDocument/2006/relationships/hyperlink" Target="https://en.wikipedia.org/wiki/Vertex_(graph_theory)" TargetMode="External"/><Relationship Id="rId4" Type="http://schemas.openxmlformats.org/officeDocument/2006/relationships/hyperlink" Target="https://en.wikipedia.org/wiki/Edge_(graph_theory)" TargetMode="External"/></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4.png"/></Relationships>
</file>

<file path=ppt/slides/_rels/slide3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9.png"/></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9.png"/></Relationships>
</file>

<file path=ppt/slides/_rels/slide4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7.xml"/><Relationship Id="rId5" Type="http://schemas.openxmlformats.org/officeDocument/2006/relationships/image" Target="../media/image28.pn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png"/><Relationship Id="rId7" Type="http://schemas.openxmlformats.org/officeDocument/2006/relationships/image" Target="../media/image46.png"/><Relationship Id="rId2" Type="http://schemas.openxmlformats.org/officeDocument/2006/relationships/image" Target="../media/image41.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50.png"/><Relationship Id="rId5" Type="http://schemas.openxmlformats.org/officeDocument/2006/relationships/image" Target="../media/image44.pn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png"/></Relationships>
</file>

<file path=ppt/slides/_rels/slide45.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46.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56.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 Id="rId9" Type="http://schemas.openxmlformats.org/officeDocument/2006/relationships/image" Target="../media/image58.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61.png"/><Relationship Id="rId4" Type="http://schemas.openxmlformats.org/officeDocument/2006/relationships/image" Target="../media/image60.png"/></Relationships>
</file>

<file path=ppt/slides/_rels/slide4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w3schools.com/dsa/dsa_theory_graphs_maxflow.php" TargetMode="Externa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70219" y="548600"/>
            <a:ext cx="4934044" cy="923330"/>
          </a:xfrm>
          <a:prstGeom prst="rect">
            <a:avLst/>
          </a:prstGeom>
          <a:noFill/>
        </p:spPr>
        <p:txBody>
          <a:bodyPr wrap="none" lIns="91440" tIns="45720" rIns="91440" bIns="45720">
            <a:spAutoFit/>
          </a:bodyPr>
          <a:lstStyle/>
          <a:p>
            <a:pPr algn="ctr"/>
            <a:r>
              <a:rPr lang="en-US" sz="5400" b="1" cap="none" spc="0" dirty="0">
                <a:ln w="12700" cmpd="sng">
                  <a:solidFill>
                    <a:schemeClr val="accent3">
                      <a:lumMod val="75000"/>
                    </a:schemeClr>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Maximum Flow</a:t>
            </a:r>
          </a:p>
        </p:txBody>
      </p:sp>
      <p:sp>
        <p:nvSpPr>
          <p:cNvPr id="3" name="Rectangle 2"/>
          <p:cNvSpPr/>
          <p:nvPr/>
        </p:nvSpPr>
        <p:spPr>
          <a:xfrm rot="19894526">
            <a:off x="7290557" y="2170922"/>
            <a:ext cx="1701108" cy="523220"/>
          </a:xfrm>
          <a:prstGeom prst="rect">
            <a:avLst/>
          </a:prstGeom>
          <a:noFill/>
        </p:spPr>
        <p:txBody>
          <a:bodyPr wrap="none" lIns="91440" tIns="45720" rIns="91440" bIns="45720">
            <a:spAutoFit/>
          </a:bodyPr>
          <a:lstStyle/>
          <a:p>
            <a:pPr algn="ctr"/>
            <a:r>
              <a:rPr lang="en-US" sz="2800" b="1" cap="none" spc="0" dirty="0">
                <a:ln w="12700">
                  <a:solidFill>
                    <a:schemeClr val="accent5"/>
                  </a:solidFill>
                  <a:prstDash val="solid"/>
                </a:ln>
                <a:pattFill prst="ltDnDiag">
                  <a:fgClr>
                    <a:schemeClr val="accent5">
                      <a:lumMod val="60000"/>
                      <a:lumOff val="40000"/>
                    </a:schemeClr>
                  </a:fgClr>
                  <a:bgClr>
                    <a:schemeClr val="bg1"/>
                  </a:bgClr>
                </a:pattFill>
                <a:effectLst/>
              </a:rPr>
              <a:t>Lecture 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1613" y="356108"/>
            <a:ext cx="6096000" cy="523220"/>
          </a:xfrm>
          <a:prstGeom prst="rect">
            <a:avLst/>
          </a:prstGeom>
          <a:noFill/>
        </p:spPr>
        <p:txBody>
          <a:bodyPr wrap="square">
            <a:spAutoFit/>
          </a:bodyPr>
          <a:lstStyle/>
          <a:p>
            <a:pPr algn="l">
              <a:spcBef>
                <a:spcPts val="750"/>
              </a:spcBef>
              <a:spcAft>
                <a:spcPts val="750"/>
              </a:spcAft>
            </a:pPr>
            <a:r>
              <a:rPr lang="en-IN" sz="2800" b="1" i="0" dirty="0">
                <a:solidFill>
                  <a:srgbClr val="000000"/>
                </a:solidFill>
                <a:effectLst>
                  <a:outerShdw blurRad="38100" dist="38100" dir="2700000" algn="tl">
                    <a:srgbClr val="000000">
                      <a:alpha val="43137"/>
                    </a:srgbClr>
                  </a:outerShdw>
                </a:effectLst>
                <a:latin typeface="Segoe UI" panose="020B0502040204020203" pitchFamily="34" charset="0"/>
              </a:rPr>
              <a:t>Reversed Edges in Ford-Fulkerson</a:t>
            </a:r>
          </a:p>
        </p:txBody>
      </p:sp>
      <p:sp>
        <p:nvSpPr>
          <p:cNvPr id="5" name="TextBox 4"/>
          <p:cNvSpPr txBox="1"/>
          <p:nvPr/>
        </p:nvSpPr>
        <p:spPr>
          <a:xfrm>
            <a:off x="491613" y="1291691"/>
            <a:ext cx="11700387" cy="3416320"/>
          </a:xfrm>
          <a:prstGeom prst="rect">
            <a:avLst/>
          </a:prstGeom>
          <a:noFill/>
        </p:spPr>
        <p:txBody>
          <a:bodyPr wrap="square">
            <a:spAutoFit/>
          </a:bodyPr>
          <a:lstStyle/>
          <a:p>
            <a:pPr algn="just"/>
            <a:r>
              <a:rPr lang="en-US" b="0" i="0" dirty="0">
                <a:solidFill>
                  <a:srgbClr val="000000"/>
                </a:solidFill>
                <a:effectLst/>
                <a:latin typeface="Cambria" panose="02040503050406030204" pitchFamily="18" charset="0"/>
                <a:ea typeface="Cambria" panose="02040503050406030204" pitchFamily="18" charset="0"/>
              </a:rPr>
              <a:t>The Ford-Fulkerson algorithm also uses something called </a:t>
            </a:r>
            <a:r>
              <a:rPr lang="en-US" b="0" i="1" dirty="0">
                <a:solidFill>
                  <a:srgbClr val="000000"/>
                </a:solidFill>
                <a:effectLst/>
                <a:latin typeface="Cambria" panose="02040503050406030204" pitchFamily="18" charset="0"/>
                <a:ea typeface="Cambria" panose="02040503050406030204" pitchFamily="18" charset="0"/>
              </a:rPr>
              <a:t>reversed edges</a:t>
            </a:r>
            <a:r>
              <a:rPr lang="en-US" b="0" i="0" dirty="0">
                <a:solidFill>
                  <a:srgbClr val="000000"/>
                </a:solidFill>
                <a:effectLst/>
                <a:latin typeface="Cambria" panose="02040503050406030204" pitchFamily="18" charset="0"/>
                <a:ea typeface="Cambria" panose="02040503050406030204" pitchFamily="18" charset="0"/>
              </a:rPr>
              <a:t> to send flow back. This is useful to increase the total flow.</a:t>
            </a:r>
          </a:p>
          <a:p>
            <a:pPr algn="just"/>
            <a:r>
              <a:rPr lang="en-US" b="0" i="0" dirty="0">
                <a:solidFill>
                  <a:srgbClr val="000000"/>
                </a:solidFill>
                <a:effectLst/>
                <a:latin typeface="Cambria" panose="02040503050406030204" pitchFamily="18" charset="0"/>
                <a:ea typeface="Cambria" panose="02040503050406030204" pitchFamily="18" charset="0"/>
              </a:rPr>
              <a:t>For example, the last augmented path s→v2→v4→v3→t shows how the total flow is increased by one more unit, by actually sending flow back on edge v4→v3, sending the flow in the reverse direction.</a:t>
            </a:r>
          </a:p>
          <a:p>
            <a:pPr algn="just"/>
            <a:endParaRPr lang="en-US" b="0" i="0" dirty="0">
              <a:solidFill>
                <a:srgbClr val="000000"/>
              </a:solidFill>
              <a:effectLst/>
              <a:latin typeface="Cambria" panose="02040503050406030204" pitchFamily="18" charset="0"/>
              <a:ea typeface="Cambria" panose="02040503050406030204" pitchFamily="18" charset="0"/>
            </a:endParaRPr>
          </a:p>
          <a:p>
            <a:pPr algn="just"/>
            <a:r>
              <a:rPr lang="en-US" b="0" i="0" dirty="0">
                <a:solidFill>
                  <a:srgbClr val="000000"/>
                </a:solidFill>
                <a:effectLst/>
                <a:latin typeface="Cambria" panose="02040503050406030204" pitchFamily="18" charset="0"/>
                <a:ea typeface="Cambria" panose="02040503050406030204" pitchFamily="18" charset="0"/>
              </a:rPr>
              <a:t>Sending flow back in the reverse direction on edge v3→v4 means that this 1 unit of flow going out of vertex v3, now leaves v3 on edge v3→</a:t>
            </a:r>
            <a:r>
              <a:rPr lang="en-US" dirty="0">
                <a:solidFill>
                  <a:srgbClr val="000000"/>
                </a:solidFill>
                <a:latin typeface="Cambria" panose="02040503050406030204" pitchFamily="18" charset="0"/>
                <a:ea typeface="Cambria" panose="02040503050406030204" pitchFamily="18" charset="0"/>
              </a:rPr>
              <a:t>t</a:t>
            </a:r>
            <a:r>
              <a:rPr lang="en-US" b="0" i="0" dirty="0">
                <a:solidFill>
                  <a:srgbClr val="000000"/>
                </a:solidFill>
                <a:effectLst/>
                <a:latin typeface="Cambria" panose="02040503050406030204" pitchFamily="18" charset="0"/>
                <a:ea typeface="Cambria" panose="02040503050406030204" pitchFamily="18" charset="0"/>
              </a:rPr>
              <a:t> instead of v3→v4</a:t>
            </a:r>
            <a:r>
              <a:rPr lang="en-US" dirty="0">
                <a:solidFill>
                  <a:srgbClr val="000000"/>
                </a:solidFill>
                <a:latin typeface="Cambria" panose="02040503050406030204" pitchFamily="18" charset="0"/>
                <a:ea typeface="Cambria" panose="02040503050406030204" pitchFamily="18" charset="0"/>
              </a:rPr>
              <a:t>.</a:t>
            </a:r>
          </a:p>
          <a:p>
            <a:pPr algn="just"/>
            <a:endParaRPr lang="en-US" b="0" i="0" dirty="0">
              <a:solidFill>
                <a:srgbClr val="000000"/>
              </a:solidFill>
              <a:effectLst/>
              <a:latin typeface="Cambria" panose="02040503050406030204" pitchFamily="18" charset="0"/>
              <a:ea typeface="Cambria" panose="02040503050406030204" pitchFamily="18" charset="0"/>
            </a:endParaRPr>
          </a:p>
          <a:p>
            <a:pPr algn="just"/>
            <a:r>
              <a:rPr lang="en-US" b="0" i="0" dirty="0">
                <a:solidFill>
                  <a:srgbClr val="000000"/>
                </a:solidFill>
                <a:effectLst/>
                <a:latin typeface="Cambria" panose="02040503050406030204" pitchFamily="18" charset="0"/>
                <a:ea typeface="Cambria" panose="02040503050406030204" pitchFamily="18" charset="0"/>
              </a:rPr>
              <a:t>To send flow back, in the opposite direction of the edge, a reverse edge is created for each original edge in the network. </a:t>
            </a:r>
          </a:p>
          <a:p>
            <a:pPr algn="just"/>
            <a:r>
              <a:rPr lang="en-US" b="0" i="0" dirty="0">
                <a:solidFill>
                  <a:srgbClr val="000000"/>
                </a:solidFill>
                <a:effectLst/>
                <a:latin typeface="Cambria" panose="02040503050406030204" pitchFamily="18" charset="0"/>
                <a:ea typeface="Cambria" panose="02040503050406030204" pitchFamily="18" charset="0"/>
              </a:rPr>
              <a:t>The Ford-Fulkerson algorithm can then use these reverse edges to send flow in the reverse direction.</a:t>
            </a:r>
          </a:p>
          <a:p>
            <a:pPr algn="just"/>
            <a:r>
              <a:rPr lang="en-US" b="0" i="0" dirty="0">
                <a:solidFill>
                  <a:srgbClr val="000000"/>
                </a:solidFill>
                <a:effectLst/>
                <a:latin typeface="Cambria" panose="02040503050406030204" pitchFamily="18" charset="0"/>
                <a:ea typeface="Cambria" panose="02040503050406030204" pitchFamily="18" charset="0"/>
              </a:rPr>
              <a:t>A reversed edge has no flow or capacity, just residual capacity. The residual capacity for a reversed edge is always the same as the flow in the corresponding original edge.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Ford-Fulkerson Algorithm"/>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8487" y="643468"/>
            <a:ext cx="8889998" cy="5571066"/>
          </a:xfrm>
          <a:prstGeom prst="rect">
            <a:avLst/>
          </a:prstGeom>
          <a:noFill/>
          <a:extLst>
            <a:ext uri="{909E8E84-426E-40DD-AFC4-6F175D3DCCD1}">
              <a14:hiddenFill xmlns:a14="http://schemas.microsoft.com/office/drawing/2010/main">
                <a:solidFill>
                  <a:srgbClr val="FFFFFF"/>
                </a:solidFill>
              </a14:hiddenFill>
            </a:ext>
          </a:extLst>
        </p:spPr>
      </p:pic>
      <p:sp>
        <p:nvSpPr>
          <p:cNvPr id="2057" name="Freeform: Shape 2056"/>
          <p:cNvSpPr>
            <a:spLocks noGrp="1" noRot="1" noChangeAspect="1" noMove="1" noResize="1" noEditPoints="1" noAdjustHandles="1" noChangeArrowheads="1" noChangeShapeType="1" noTextEdit="1"/>
          </p:cNvSpPr>
          <p:nvPr/>
        </p:nvSpPr>
        <p:spPr>
          <a:xfrm flipH="1">
            <a:off x="10208496"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0105" y="236479"/>
            <a:ext cx="11327598" cy="646331"/>
          </a:xfrm>
          <a:prstGeom prst="rect">
            <a:avLst/>
          </a:prstGeom>
          <a:noFill/>
        </p:spPr>
        <p:txBody>
          <a:bodyPr wrap="square">
            <a:spAutoFit/>
          </a:bodyPr>
          <a:lstStyle/>
          <a:p>
            <a:r>
              <a:rPr lang="en-US" b="0" i="0" dirty="0">
                <a:solidFill>
                  <a:srgbClr val="2B2A29"/>
                </a:solidFill>
                <a:effectLst/>
                <a:latin typeface="Cambria" panose="02040503050406030204" pitchFamily="18" charset="0"/>
                <a:ea typeface="Cambria" panose="02040503050406030204" pitchFamily="18" charset="0"/>
              </a:rPr>
              <a:t>The left side of each part shows the residual network G</a:t>
            </a:r>
            <a:r>
              <a:rPr lang="en-US" b="0" i="0" baseline="-25000" dirty="0">
                <a:solidFill>
                  <a:srgbClr val="2B2A29"/>
                </a:solidFill>
                <a:effectLst/>
                <a:latin typeface="Cambria" panose="02040503050406030204" pitchFamily="18" charset="0"/>
                <a:ea typeface="Cambria" panose="02040503050406030204" pitchFamily="18" charset="0"/>
              </a:rPr>
              <a:t>f</a:t>
            </a:r>
            <a:r>
              <a:rPr lang="en-US" b="0" i="0" dirty="0">
                <a:solidFill>
                  <a:srgbClr val="2B2A29"/>
                </a:solidFill>
                <a:effectLst/>
                <a:latin typeface="Cambria" panose="02040503050406030204" pitchFamily="18" charset="0"/>
                <a:ea typeface="Cambria" panose="02040503050406030204" pitchFamily="18" charset="0"/>
              </a:rPr>
              <a:t> with a shaded augmenting path </a:t>
            </a:r>
            <a:r>
              <a:rPr lang="en-US" b="0" i="0" dirty="0" err="1">
                <a:solidFill>
                  <a:srgbClr val="2B2A29"/>
                </a:solidFill>
                <a:effectLst/>
                <a:latin typeface="Cambria" panose="02040503050406030204" pitchFamily="18" charset="0"/>
                <a:ea typeface="Cambria" panose="02040503050406030204" pitchFamily="18" charset="0"/>
              </a:rPr>
              <a:t>p,and</a:t>
            </a:r>
            <a:r>
              <a:rPr lang="en-US" b="0" i="0" dirty="0">
                <a:solidFill>
                  <a:srgbClr val="2B2A29"/>
                </a:solidFill>
                <a:effectLst/>
                <a:latin typeface="Cambria" panose="02040503050406030204" pitchFamily="18" charset="0"/>
                <a:ea typeface="Cambria" panose="02040503050406030204" pitchFamily="18" charset="0"/>
              </a:rPr>
              <a:t> the right side of each part shows the net flow f.</a:t>
            </a:r>
            <a:endParaRPr lang="en-IN" dirty="0">
              <a:latin typeface="Cambria" panose="02040503050406030204" pitchFamily="18" charset="0"/>
              <a:ea typeface="Cambria" panose="02040503050406030204" pitchFamily="18" charset="0"/>
            </a:endParaRPr>
          </a:p>
        </p:txBody>
      </p:sp>
      <p:pic>
        <p:nvPicPr>
          <p:cNvPr id="3074" name="Picture 2" descr="Ford-Fulkerson Algorith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227" y="1058921"/>
            <a:ext cx="4714875" cy="5562600"/>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Ford-Fulkerson Algorith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3759" y="2647477"/>
            <a:ext cx="5373944" cy="174201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randombar(horizontal)">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 calcmode="lin" valueType="num">
                                      <p:cBhvr>
                                        <p:cTn id="12" dur="500" fill="hold"/>
                                        <p:tgtEl>
                                          <p:spTgt spid="3076"/>
                                        </p:tgtEl>
                                        <p:attrNameLst>
                                          <p:attrName>ppt_w</p:attrName>
                                        </p:attrNameLst>
                                      </p:cBhvr>
                                      <p:tavLst>
                                        <p:tav tm="0">
                                          <p:val>
                                            <p:fltVal val="0"/>
                                          </p:val>
                                        </p:tav>
                                        <p:tav tm="100000">
                                          <p:val>
                                            <p:strVal val="#ppt_w"/>
                                          </p:val>
                                        </p:tav>
                                      </p:tavLst>
                                    </p:anim>
                                    <p:anim calcmode="lin" valueType="num">
                                      <p:cBhvr>
                                        <p:cTn id="13" dur="500" fill="hold"/>
                                        <p:tgtEl>
                                          <p:spTgt spid="3076"/>
                                        </p:tgtEl>
                                        <p:attrNameLst>
                                          <p:attrName>ppt_h</p:attrName>
                                        </p:attrNameLst>
                                      </p:cBhvr>
                                      <p:tavLst>
                                        <p:tav tm="0">
                                          <p:val>
                                            <p:fltVal val="0"/>
                                          </p:val>
                                        </p:tav>
                                        <p:tav tm="100000">
                                          <p:val>
                                            <p:strVal val="#ppt_h"/>
                                          </p:val>
                                        </p:tav>
                                      </p:tavLst>
                                    </p:anim>
                                    <p:animEffect transition="in" filter="fade">
                                      <p:cBhvr>
                                        <p:cTn id="14" dur="5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p:cNvSpPr txBox="1"/>
          <p:nvPr/>
        </p:nvSpPr>
        <p:spPr>
          <a:xfrm>
            <a:off x="609599" y="1169301"/>
            <a:ext cx="11484077" cy="3139321"/>
          </a:xfrm>
          <a:prstGeom prst="rect">
            <a:avLst/>
          </a:prstGeom>
          <a:noFill/>
        </p:spPr>
        <p:txBody>
          <a:bodyPr wrap="square">
            <a:spAutoFit/>
          </a:bodyPr>
          <a:lstStyle/>
          <a:p>
            <a:pPr algn="just"/>
            <a:r>
              <a:rPr lang="en-US" dirty="0"/>
              <a:t>In general, a cut is a set of edges whose removal divides a connected graph into two disjoint subsets. </a:t>
            </a:r>
          </a:p>
          <a:p>
            <a:pPr algn="just"/>
            <a:r>
              <a:rPr lang="en-US" dirty="0"/>
              <a:t>There are two variations of a cut: maximum cut and minimum cut. </a:t>
            </a:r>
          </a:p>
          <a:p>
            <a:pPr algn="just"/>
            <a:endParaRPr lang="en-US" dirty="0"/>
          </a:p>
          <a:p>
            <a:pPr algn="just"/>
            <a:r>
              <a:rPr lang="en-US" dirty="0"/>
              <a:t>Let’s assume a cut CT(S, T) partition the vertex set V into two sets S, and T. </a:t>
            </a:r>
          </a:p>
          <a:p>
            <a:pPr algn="just"/>
            <a:r>
              <a:rPr lang="en-US" dirty="0"/>
              <a:t>The net flow f(S, T) of a cut CT(S, T) can be defined as the sum of flow f(u, v), where u, v are two nodes </a:t>
            </a:r>
            <a:r>
              <a:rPr lang="en-US" dirty="0">
                <a:latin typeface="Cambria Math" panose="02040503050406030204" pitchFamily="18" charset="0"/>
                <a:ea typeface="Cambria Math" panose="02040503050406030204" pitchFamily="18" charset="0"/>
              </a:rPr>
              <a:t>∈ </a:t>
            </a:r>
            <a:r>
              <a:rPr lang="en-US" dirty="0"/>
              <a:t>V, and u </a:t>
            </a:r>
            <a:r>
              <a:rPr lang="en-US" dirty="0">
                <a:latin typeface="Cambria Math" panose="02040503050406030204" pitchFamily="18" charset="0"/>
                <a:ea typeface="Cambria Math" panose="02040503050406030204" pitchFamily="18" charset="0"/>
              </a:rPr>
              <a:t>∈ </a:t>
            </a:r>
            <a:r>
              <a:rPr lang="en-US" dirty="0"/>
              <a:t>S, </a:t>
            </a:r>
            <a:r>
              <a:rPr lang="en-US" dirty="0">
                <a:latin typeface="Cambria Math" panose="02040503050406030204" pitchFamily="18" charset="0"/>
                <a:ea typeface="Cambria Math" panose="02040503050406030204" pitchFamily="18" charset="0"/>
              </a:rPr>
              <a:t> </a:t>
            </a:r>
            <a:r>
              <a:rPr lang="en-US" dirty="0"/>
              <a:t>v </a:t>
            </a:r>
            <a:r>
              <a:rPr lang="en-US" dirty="0">
                <a:latin typeface="Cambria Math" panose="02040503050406030204" pitchFamily="18" charset="0"/>
                <a:ea typeface="Cambria Math" panose="02040503050406030204" pitchFamily="18" charset="0"/>
              </a:rPr>
              <a:t>∈ </a:t>
            </a:r>
            <a:r>
              <a:rPr lang="en-US" dirty="0"/>
              <a:t>T. </a:t>
            </a:r>
          </a:p>
          <a:p>
            <a:pPr algn="just"/>
            <a:r>
              <a:rPr lang="en-US" dirty="0"/>
              <a:t>Similarly, the capacity C(u, v) of a cut CT(S, T) is the sum of the individual capacities, where u, v are two nodes </a:t>
            </a:r>
            <a:r>
              <a:rPr lang="en-US" dirty="0">
                <a:latin typeface="Cambria Math" panose="02040503050406030204" pitchFamily="18" charset="0"/>
                <a:ea typeface="Cambria Math" panose="02040503050406030204" pitchFamily="18" charset="0"/>
              </a:rPr>
              <a:t>∈ </a:t>
            </a:r>
            <a:r>
              <a:rPr lang="en-US" dirty="0"/>
              <a:t>V, and u </a:t>
            </a:r>
            <a:r>
              <a:rPr lang="en-US" dirty="0">
                <a:latin typeface="Cambria Math" panose="02040503050406030204" pitchFamily="18" charset="0"/>
                <a:ea typeface="Cambria Math" panose="02040503050406030204" pitchFamily="18" charset="0"/>
              </a:rPr>
              <a:t>∈ </a:t>
            </a:r>
            <a:r>
              <a:rPr lang="en-US" dirty="0"/>
              <a:t>S, v </a:t>
            </a:r>
            <a:r>
              <a:rPr lang="en-US" dirty="0">
                <a:latin typeface="Cambria Math" panose="02040503050406030204" pitchFamily="18" charset="0"/>
                <a:ea typeface="Cambria Math" panose="02040503050406030204" pitchFamily="18" charset="0"/>
              </a:rPr>
              <a:t>∈ </a:t>
            </a:r>
            <a:r>
              <a:rPr lang="en-US" dirty="0"/>
              <a:t>T. </a:t>
            </a:r>
          </a:p>
          <a:p>
            <a:pPr algn="just"/>
            <a:endParaRPr lang="en-US" dirty="0"/>
          </a:p>
          <a:p>
            <a:pPr algn="just"/>
            <a:r>
              <a:rPr lang="en-US" dirty="0"/>
              <a:t>The minimum cut of a weighted graph is defined as the minimum sum of weights of edges that, when removed from the graph, divide the graph into two sets. </a:t>
            </a:r>
            <a:endParaRPr lang="en-IN" dirty="0"/>
          </a:p>
        </p:txBody>
      </p:sp>
      <p:sp>
        <p:nvSpPr>
          <p:cNvPr id="20" name="Rectangle 19"/>
          <p:cNvSpPr/>
          <p:nvPr/>
        </p:nvSpPr>
        <p:spPr>
          <a:xfrm>
            <a:off x="456326" y="49161"/>
            <a:ext cx="6992492"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Cut in a Flow Diagram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cu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042" y="1211980"/>
            <a:ext cx="8410575" cy="42767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278679" y="168966"/>
            <a:ext cx="6500366" cy="923330"/>
          </a:xfrm>
          <a:prstGeom prst="rect">
            <a:avLst/>
          </a:prstGeom>
          <a:noFill/>
        </p:spPr>
        <p:txBody>
          <a:bodyPr wrap="square">
            <a:spAutoFit/>
          </a:bodyPr>
          <a:lstStyle/>
          <a:p>
            <a:pPr algn="just"/>
            <a:r>
              <a:rPr lang="en-US" dirty="0"/>
              <a:t>Here in this graph, CUT 3 is an example of a minimum cut. </a:t>
            </a:r>
          </a:p>
          <a:p>
            <a:pPr algn="just"/>
            <a:r>
              <a:rPr lang="en-US" dirty="0"/>
              <a:t>It removes the edges E8 and E9, and the sum of weights of these two edges are minimum among all other cuts in this graph.</a:t>
            </a:r>
            <a:endParaRPr lang="en-IN" dirty="0"/>
          </a:p>
        </p:txBody>
      </p:sp>
      <p:sp>
        <p:nvSpPr>
          <p:cNvPr id="8" name="Rectangle 7"/>
          <p:cNvSpPr/>
          <p:nvPr/>
        </p:nvSpPr>
        <p:spPr>
          <a:xfrm>
            <a:off x="289151" y="29497"/>
            <a:ext cx="2764668" cy="923330"/>
          </a:xfrm>
          <a:prstGeom prst="rect">
            <a:avLst/>
          </a:prstGeom>
          <a:noFill/>
        </p:spPr>
        <p:txBody>
          <a:bodyPr wrap="none" lIns="91440" tIns="45720" rIns="91440" bIns="45720">
            <a:spAutoFit/>
          </a:bodyPr>
          <a:lstStyle/>
          <a:p>
            <a:pPr algn="ctr"/>
            <a:r>
              <a:rPr lang="en-US" sz="5400" dirty="0">
                <a:ln w="0"/>
                <a:solidFill>
                  <a:schemeClr val="accent1"/>
                </a:solidFill>
                <a:effectLst>
                  <a:outerShdw blurRad="38100" dist="25400" dir="5400000" algn="ctr" rotWithShape="0">
                    <a:srgbClr val="6E747A">
                      <a:alpha val="43000"/>
                    </a:srgbClr>
                  </a:outerShdw>
                </a:effectLst>
              </a:rPr>
              <a:t>E</a:t>
            </a:r>
            <a:r>
              <a:rPr lang="en-US" sz="5400" b="0" cap="none" spc="0" dirty="0">
                <a:ln w="0"/>
                <a:solidFill>
                  <a:schemeClr val="accent1"/>
                </a:solidFill>
                <a:effectLst>
                  <a:outerShdw blurRad="38100" dist="25400" dir="5400000" algn="ctr" rotWithShape="0">
                    <a:srgbClr val="6E747A">
                      <a:alpha val="43000"/>
                    </a:srgbClr>
                  </a:outerShdw>
                </a:effectLst>
              </a:rPr>
              <a:t>xample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491612" y="1645488"/>
            <a:ext cx="10776155" cy="3139321"/>
          </a:xfrm>
          <a:prstGeom prst="rect">
            <a:avLst/>
          </a:prstGeom>
          <a:noFill/>
        </p:spPr>
        <p:txBody>
          <a:bodyPr wrap="square">
            <a:spAutoFit/>
          </a:bodyPr>
          <a:lstStyle/>
          <a:p>
            <a:r>
              <a:rPr lang="en-US" dirty="0"/>
              <a:t>The max-flow min-cut theorem states that the maximum flow through any network from a given source to a given sink is exactly equal to the minimum sum of a cut. </a:t>
            </a:r>
          </a:p>
          <a:p>
            <a:endParaRPr lang="en-US" dirty="0"/>
          </a:p>
          <a:p>
            <a:r>
              <a:rPr lang="en-US" dirty="0"/>
              <a:t>This theorem can be verified using the Ford-Fulkerson algorithm. This algorithm finds the maximum flow of a network or graph.</a:t>
            </a:r>
          </a:p>
          <a:p>
            <a:endParaRPr lang="en-US" dirty="0"/>
          </a:p>
          <a:p>
            <a:endParaRPr lang="en-US" dirty="0"/>
          </a:p>
          <a:p>
            <a:r>
              <a:rPr lang="en-US" dirty="0"/>
              <a:t>Let’s define the max-flow min-cut theorem formally. </a:t>
            </a:r>
          </a:p>
          <a:p>
            <a:r>
              <a:rPr lang="en-US" dirty="0"/>
              <a:t>Let G=(X,A) be a flow network, </a:t>
            </a:r>
            <a:r>
              <a:rPr lang="el-GR" dirty="0"/>
              <a:t>φ</a:t>
            </a:r>
            <a:r>
              <a:rPr lang="en-IN" dirty="0"/>
              <a:t> </a:t>
            </a:r>
            <a:r>
              <a:rPr lang="en-US" dirty="0"/>
              <a:t>a flow on G. </a:t>
            </a:r>
          </a:p>
          <a:p>
            <a:r>
              <a:rPr lang="en-US" dirty="0"/>
              <a:t>The value of the maximum flow from the source S to the sink P is equal to the capacity of the minimum cut CT separating S and P:</a:t>
            </a:r>
            <a:endParaRPr lang="en-IN" dirty="0"/>
          </a:p>
        </p:txBody>
      </p:sp>
      <p:sp>
        <p:nvSpPr>
          <p:cNvPr id="14" name="Rectangle 13"/>
          <p:cNvSpPr/>
          <p:nvPr/>
        </p:nvSpPr>
        <p:spPr>
          <a:xfrm>
            <a:off x="376023" y="351955"/>
            <a:ext cx="6013120" cy="646331"/>
          </a:xfrm>
          <a:prstGeom prst="rect">
            <a:avLst/>
          </a:prstGeom>
          <a:noFill/>
        </p:spPr>
        <p:txBody>
          <a:bodyPr wrap="none" lIns="91440" tIns="45720" rIns="91440" bIns="45720">
            <a:spAutoFit/>
          </a:bodyPr>
          <a:lstStyle/>
          <a:p>
            <a:pPr algn="ctr"/>
            <a:r>
              <a:rPr lang="en-US" sz="3600" b="1" cap="none" spc="0" dirty="0">
                <a:ln w="12700">
                  <a:solidFill>
                    <a:schemeClr val="accent5">
                      <a:lumMod val="40000"/>
                      <a:lumOff val="60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Max Flow –Min Cut Theorem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560438" y="1899432"/>
            <a:ext cx="10903973" cy="2862322"/>
          </a:xfrm>
          <a:prstGeom prst="rect">
            <a:avLst/>
          </a:prstGeom>
          <a:noFill/>
        </p:spPr>
        <p:txBody>
          <a:bodyPr wrap="square">
            <a:spAutoFit/>
          </a:bodyPr>
          <a:lstStyle/>
          <a:p>
            <a:r>
              <a:rPr lang="en-US" dirty="0"/>
              <a:t>The Ford-Fulkerson algorithm depends heavily on the method used to find an augmented path. </a:t>
            </a:r>
          </a:p>
          <a:p>
            <a:r>
              <a:rPr lang="en-US" dirty="0"/>
              <a:t>An augmented path can be found using a Breadth-first search (BFS) or Depth-first search (DFS). </a:t>
            </a:r>
          </a:p>
          <a:p>
            <a:r>
              <a:rPr lang="en-US" dirty="0"/>
              <a:t>If we choose an augmented path using BFS or DFS, the algorithm runs in polynomial time.</a:t>
            </a:r>
          </a:p>
          <a:p>
            <a:endParaRPr lang="en-US" dirty="0"/>
          </a:p>
          <a:p>
            <a:r>
              <a:rPr lang="en-US" dirty="0"/>
              <a:t>The execution time of BFS is equal to O(E'), where E' is the number of edges in the residual graph G</a:t>
            </a:r>
            <a:r>
              <a:rPr lang="en-US" baseline="-25000" dirty="0"/>
              <a:t>f</a:t>
            </a:r>
            <a:r>
              <a:rPr lang="en-US" dirty="0"/>
              <a:t>. </a:t>
            </a:r>
          </a:p>
          <a:p>
            <a:endParaRPr lang="en-US" dirty="0"/>
          </a:p>
          <a:p>
            <a:r>
              <a:rPr lang="en-US" dirty="0"/>
              <a:t>For each edge, the flow will be increased, and in the worst case, it reaches its maximum flow value f</a:t>
            </a:r>
            <a:r>
              <a:rPr lang="en-US" baseline="30000" dirty="0"/>
              <a:t>*</a:t>
            </a:r>
            <a:r>
              <a:rPr lang="en-US" dirty="0"/>
              <a:t>. </a:t>
            </a:r>
          </a:p>
          <a:p>
            <a:endParaRPr lang="en-US" dirty="0"/>
          </a:p>
          <a:p>
            <a:r>
              <a:rPr lang="en-US" dirty="0"/>
              <a:t>Therefore, the algorithm will be iterated at most f</a:t>
            </a:r>
            <a:r>
              <a:rPr lang="en-US" baseline="30000" dirty="0"/>
              <a:t>*</a:t>
            </a:r>
            <a:r>
              <a:rPr lang="en-US" dirty="0"/>
              <a:t> times. </a:t>
            </a:r>
          </a:p>
          <a:p>
            <a:r>
              <a:rPr lang="en-US" dirty="0"/>
              <a:t>Hence, the overall time complexity of the Ford-Fulkerson algorithm would be O(f*  x  E').</a:t>
            </a:r>
            <a:endParaRPr lang="en-IN" dirty="0"/>
          </a:p>
        </p:txBody>
      </p:sp>
      <p:sp>
        <p:nvSpPr>
          <p:cNvPr id="11" name="Rectangle 10"/>
          <p:cNvSpPr/>
          <p:nvPr/>
        </p:nvSpPr>
        <p:spPr>
          <a:xfrm>
            <a:off x="473172" y="155310"/>
            <a:ext cx="8354980" cy="923330"/>
          </a:xfrm>
          <a:prstGeom prst="rect">
            <a:avLst/>
          </a:prstGeom>
          <a:noFill/>
        </p:spPr>
        <p:txBody>
          <a:bodyPr wrap="none" lIns="91440" tIns="45720" rIns="91440" bIns="45720">
            <a:spAutoFit/>
          </a:bodyPr>
          <a:lstStyle/>
          <a:p>
            <a:pPr algn="ctr"/>
            <a:r>
              <a:rPr lang="en-US" sz="5400" b="1" cap="none" spc="0" dirty="0">
                <a:ln w="22225">
                  <a:solidFill>
                    <a:schemeClr val="tx1"/>
                  </a:solidFill>
                  <a:prstDash val="solid"/>
                </a:ln>
                <a:solidFill>
                  <a:schemeClr val="accent2">
                    <a:lumMod val="40000"/>
                    <a:lumOff val="60000"/>
                  </a:schemeClr>
                </a:solidFill>
                <a:effectLst/>
              </a:rPr>
              <a:t>Time-Complexity Analysis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0941" y="1202273"/>
            <a:ext cx="10284542" cy="1200329"/>
          </a:xfrm>
          <a:prstGeom prst="rect">
            <a:avLst/>
          </a:prstGeom>
          <a:noFill/>
        </p:spPr>
        <p:txBody>
          <a:bodyPr wrap="square">
            <a:spAutoFit/>
          </a:bodyPr>
          <a:lstStyle/>
          <a:p>
            <a:r>
              <a:rPr lang="en-US" dirty="0"/>
              <a:t>Given a network  G  consisting of   n  vertices and  m  edges. </a:t>
            </a:r>
          </a:p>
          <a:p>
            <a:r>
              <a:rPr lang="en-US" dirty="0"/>
              <a:t>For each edge (generally speaking, oriented edges), the capacity (a non-negative integer) and the cost per unit of flow along this edge (some integer) are given. </a:t>
            </a:r>
          </a:p>
          <a:p>
            <a:r>
              <a:rPr lang="en-US" dirty="0"/>
              <a:t>Also the source  s and the sink  t  are marked.</a:t>
            </a:r>
            <a:endParaRPr lang="en-IN" dirty="0"/>
          </a:p>
        </p:txBody>
      </p:sp>
      <p:sp>
        <p:nvSpPr>
          <p:cNvPr id="9" name="TextBox 8"/>
          <p:cNvSpPr txBox="1"/>
          <p:nvPr/>
        </p:nvSpPr>
        <p:spPr>
          <a:xfrm>
            <a:off x="530941" y="2551837"/>
            <a:ext cx="11375924" cy="1754326"/>
          </a:xfrm>
          <a:prstGeom prst="rect">
            <a:avLst/>
          </a:prstGeom>
          <a:noFill/>
        </p:spPr>
        <p:txBody>
          <a:bodyPr wrap="square">
            <a:spAutoFit/>
          </a:bodyPr>
          <a:lstStyle/>
          <a:p>
            <a:r>
              <a:rPr lang="en-US" dirty="0"/>
              <a:t>For a given value  K , we have to find a flow of this quantity, and among all flows of this quantity we have to choose the flow with the lowest cost. This task is called </a:t>
            </a:r>
            <a:r>
              <a:rPr lang="en-US" b="1" dirty="0">
                <a:effectLst>
                  <a:outerShdw blurRad="38100" dist="38100" dir="2700000" algn="tl">
                    <a:srgbClr val="000000">
                      <a:alpha val="43137"/>
                    </a:srgbClr>
                  </a:outerShdw>
                </a:effectLst>
              </a:rPr>
              <a:t>minimum-cost flow </a:t>
            </a:r>
            <a:r>
              <a:rPr lang="en-US" dirty="0"/>
              <a:t>problem.</a:t>
            </a:r>
          </a:p>
          <a:p>
            <a:endParaRPr lang="en-US" dirty="0"/>
          </a:p>
          <a:p>
            <a:r>
              <a:rPr lang="en-US" dirty="0"/>
              <a:t>Sometimes the task is given a little differently: </a:t>
            </a:r>
          </a:p>
          <a:p>
            <a:r>
              <a:rPr lang="en-US" dirty="0"/>
              <a:t>Find the maximum flow, and among all maximal flows we want to find the one with the least cost. This is called the minimum-cost maximum-flow problem.</a:t>
            </a:r>
            <a:endParaRPr lang="en-IN" dirty="0"/>
          </a:p>
        </p:txBody>
      </p:sp>
      <p:sp>
        <p:nvSpPr>
          <p:cNvPr id="10" name="Rectangle 9"/>
          <p:cNvSpPr/>
          <p:nvPr/>
        </p:nvSpPr>
        <p:spPr>
          <a:xfrm>
            <a:off x="943609" y="440445"/>
            <a:ext cx="8374408" cy="52322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2800" b="1" i="0" cap="none" spc="0" dirty="0">
                <a:solidFill>
                  <a:schemeClr val="accent3"/>
                </a:solidFill>
                <a:effectLst/>
                <a:latin typeface="Roboto" panose="02000000000000000000" pitchFamily="2" charset="0"/>
              </a:rPr>
              <a:t>Minimum-cost flow – Cycle </a:t>
            </a:r>
            <a:r>
              <a:rPr lang="en-US" sz="2800" b="1" dirty="0">
                <a:solidFill>
                  <a:schemeClr val="accent3"/>
                </a:solidFill>
                <a:latin typeface="Roboto" panose="02000000000000000000" pitchFamily="2" charset="0"/>
              </a:rPr>
              <a:t>C</a:t>
            </a:r>
            <a:r>
              <a:rPr lang="en-US" sz="2800" b="1" i="0" cap="none" spc="0" dirty="0">
                <a:solidFill>
                  <a:schemeClr val="accent3"/>
                </a:solidFill>
                <a:effectLst/>
                <a:latin typeface="Roboto" panose="02000000000000000000" pitchFamily="2" charset="0"/>
              </a:rPr>
              <a:t>ancellation Algorithm</a:t>
            </a:r>
            <a:endParaRPr lang="en-IN" sz="2800" b="1" cap="none" spc="0" dirty="0">
              <a:solidFill>
                <a:schemeClr val="accent3"/>
              </a:solidFill>
              <a:effectLs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5468" y="834210"/>
            <a:ext cx="11808543" cy="923330"/>
          </a:xfrm>
          <a:prstGeom prst="rect">
            <a:avLst/>
          </a:prstGeom>
          <a:noFill/>
        </p:spPr>
        <p:txBody>
          <a:bodyPr wrap="square">
            <a:spAutoFit/>
          </a:bodyPr>
          <a:lstStyle/>
          <a:p>
            <a:pPr algn="just"/>
            <a:r>
              <a:rPr lang="en-US" dirty="0"/>
              <a:t>Let  G =(V,E) be a directed network defined by a set V of vertexes (nodes) and set E of edges (arcs). </a:t>
            </a:r>
          </a:p>
          <a:p>
            <a:pPr algn="just"/>
            <a:r>
              <a:rPr lang="en-US" dirty="0"/>
              <a:t>For each edge (</a:t>
            </a:r>
            <a:r>
              <a:rPr lang="en-US" dirty="0" err="1"/>
              <a:t>i,j</a:t>
            </a:r>
            <a:r>
              <a:rPr lang="en-US" dirty="0"/>
              <a:t>) </a:t>
            </a:r>
            <a:r>
              <a:rPr lang="en-US" dirty="0">
                <a:latin typeface="Cambria Math" panose="02040503050406030204" pitchFamily="18" charset="0"/>
                <a:ea typeface="Cambria Math" panose="02040503050406030204" pitchFamily="18" charset="0"/>
              </a:rPr>
              <a:t>∈</a:t>
            </a:r>
            <a:r>
              <a:rPr lang="en-US" dirty="0"/>
              <a:t> E</a:t>
            </a:r>
            <a:r>
              <a:rPr lang="en-US" dirty="0">
                <a:latin typeface="Cambria Math" panose="02040503050406030204" pitchFamily="18" charset="0"/>
                <a:ea typeface="Cambria Math" panose="02040503050406030204" pitchFamily="18" charset="0"/>
              </a:rPr>
              <a:t> </a:t>
            </a:r>
            <a:r>
              <a:rPr lang="en-US" dirty="0"/>
              <a:t> we associate a capacity </a:t>
            </a:r>
            <a:r>
              <a:rPr lang="en-US" dirty="0" err="1"/>
              <a:t>u</a:t>
            </a:r>
            <a:r>
              <a:rPr lang="en-US" baseline="-25000" dirty="0" err="1"/>
              <a:t>ij</a:t>
            </a:r>
            <a:r>
              <a:rPr lang="en-US" dirty="0"/>
              <a:t> that denotes the maximum amount that can flow on the edge. </a:t>
            </a:r>
          </a:p>
          <a:p>
            <a:pPr algn="just"/>
            <a:r>
              <a:rPr lang="en-US" dirty="0"/>
              <a:t>Each edge (</a:t>
            </a:r>
            <a:r>
              <a:rPr lang="en-US" dirty="0" err="1"/>
              <a:t>i,j</a:t>
            </a:r>
            <a:r>
              <a:rPr lang="en-US" dirty="0"/>
              <a:t>) </a:t>
            </a:r>
            <a:r>
              <a:rPr lang="en-US" dirty="0">
                <a:latin typeface="Cambria Math" panose="02040503050406030204" pitchFamily="18" charset="0"/>
                <a:ea typeface="Cambria Math" panose="02040503050406030204" pitchFamily="18" charset="0"/>
              </a:rPr>
              <a:t>∈</a:t>
            </a:r>
            <a:r>
              <a:rPr lang="en-US" dirty="0"/>
              <a:t> E also has an associated cost </a:t>
            </a:r>
            <a:r>
              <a:rPr lang="en-US" dirty="0" err="1"/>
              <a:t>c</a:t>
            </a:r>
            <a:r>
              <a:rPr lang="en-US" baseline="-25000" dirty="0" err="1"/>
              <a:t>ij</a:t>
            </a:r>
            <a:r>
              <a:rPr lang="en-US" dirty="0"/>
              <a:t> that denotes the cost per unit flow on that edge.</a:t>
            </a:r>
            <a:endParaRPr lang="en-IN" dirty="0"/>
          </a:p>
        </p:txBody>
      </p:sp>
      <p:sp>
        <p:nvSpPr>
          <p:cNvPr id="6" name="TextBox 5"/>
          <p:cNvSpPr txBox="1"/>
          <p:nvPr/>
        </p:nvSpPr>
        <p:spPr>
          <a:xfrm>
            <a:off x="265469" y="1923335"/>
            <a:ext cx="11808543" cy="2031325"/>
          </a:xfrm>
          <a:prstGeom prst="rect">
            <a:avLst/>
          </a:prstGeom>
          <a:noFill/>
        </p:spPr>
        <p:txBody>
          <a:bodyPr wrap="square">
            <a:spAutoFit/>
          </a:bodyPr>
          <a:lstStyle/>
          <a:p>
            <a:pPr algn="just"/>
            <a:r>
              <a:rPr lang="en-US" dirty="0"/>
              <a:t>We associate with each vertex  i </a:t>
            </a:r>
            <a:r>
              <a:rPr lang="en-US" dirty="0">
                <a:latin typeface="Cambria Math" panose="02040503050406030204" pitchFamily="18" charset="0"/>
                <a:ea typeface="Cambria Math" panose="02040503050406030204" pitchFamily="18" charset="0"/>
              </a:rPr>
              <a:t>∈</a:t>
            </a:r>
            <a:r>
              <a:rPr lang="en-US" dirty="0"/>
              <a:t> V a number b</a:t>
            </a:r>
            <a:r>
              <a:rPr lang="en-US" baseline="-25000" dirty="0"/>
              <a:t>i</a:t>
            </a:r>
            <a:r>
              <a:rPr lang="en-US" dirty="0"/>
              <a:t>. This value represents supply/demand of the vertex. </a:t>
            </a:r>
          </a:p>
          <a:p>
            <a:pPr algn="just"/>
            <a:r>
              <a:rPr lang="en-US" dirty="0"/>
              <a:t>If b</a:t>
            </a:r>
            <a:r>
              <a:rPr lang="en-US" baseline="-25000" dirty="0"/>
              <a:t>i </a:t>
            </a:r>
            <a:r>
              <a:rPr lang="en-US" dirty="0"/>
              <a:t>&gt; 0, node i is a supply node; </a:t>
            </a:r>
          </a:p>
          <a:p>
            <a:pPr algn="just"/>
            <a:r>
              <a:rPr lang="en-US" dirty="0"/>
              <a:t>if b</a:t>
            </a:r>
            <a:r>
              <a:rPr lang="en-US" baseline="-25000" dirty="0"/>
              <a:t>i</a:t>
            </a:r>
            <a:r>
              <a:rPr lang="en-US" dirty="0"/>
              <a:t> &lt; 0, node i is a demand node (its demand is equal to -b</a:t>
            </a:r>
            <a:r>
              <a:rPr lang="en-US" baseline="-25000" dirty="0"/>
              <a:t>i</a:t>
            </a:r>
            <a:r>
              <a:rPr lang="en-US" dirty="0"/>
              <a:t>). </a:t>
            </a:r>
          </a:p>
          <a:p>
            <a:pPr algn="just"/>
            <a:r>
              <a:rPr lang="en-US" dirty="0"/>
              <a:t>We call vertex i a transshipment if b</a:t>
            </a:r>
            <a:r>
              <a:rPr lang="en-US" baseline="-25000" dirty="0"/>
              <a:t>i </a:t>
            </a:r>
            <a:r>
              <a:rPr lang="en-US" dirty="0"/>
              <a:t>is zero.</a:t>
            </a:r>
          </a:p>
          <a:p>
            <a:pPr algn="just"/>
            <a:endParaRPr lang="en-US" dirty="0"/>
          </a:p>
          <a:p>
            <a:pPr algn="just"/>
            <a:r>
              <a:rPr lang="en-US" dirty="0"/>
              <a:t>For simplification, let’s call G a transportation network and write  in case we want to show all the network parameters explicitly.</a:t>
            </a:r>
            <a:endParaRPr lang="en-IN" dirty="0"/>
          </a:p>
        </p:txBody>
      </p:sp>
      <p:pic>
        <p:nvPicPr>
          <p:cNvPr id="1030" name="Picture 6" descr="Figure 1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9992" y="3956513"/>
            <a:ext cx="3625101" cy="2796506"/>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265468" y="104981"/>
            <a:ext cx="9268435" cy="646331"/>
          </a:xfrm>
          <a:prstGeom prst="rect">
            <a:avLst/>
          </a:prstGeom>
          <a:solidFill>
            <a:schemeClr val="accent1"/>
          </a:solidFill>
        </p:spPr>
        <p:txBody>
          <a:bodyPr wrap="none" lIns="91440" tIns="45720" rIns="91440" bIns="45720">
            <a:spAutoFit/>
          </a:bodyPr>
          <a:lstStyle/>
          <a:p>
            <a:pPr algn="ctr"/>
            <a:r>
              <a:rPr lang="en-US" sz="3600" b="1" cap="none" spc="0" dirty="0">
                <a:ln w="6600">
                  <a:solidFill>
                    <a:schemeClr val="accent2"/>
                  </a:solidFill>
                  <a:prstDash val="solid"/>
                </a:ln>
                <a:solidFill>
                  <a:srgbClr val="FFFFFF"/>
                </a:solidFill>
                <a:effectLst>
                  <a:outerShdw dist="38100" dir="2700000" algn="tl" rotWithShape="0">
                    <a:schemeClr val="accent2"/>
                  </a:outerShdw>
                </a:effectLst>
              </a:rPr>
              <a:t>Minimum-Cost Flow- Graph Representation</a:t>
            </a:r>
          </a:p>
        </p:txBody>
      </p:sp>
      <p:sp>
        <p:nvSpPr>
          <p:cNvPr id="10" name="TextBox 9"/>
          <p:cNvSpPr txBox="1"/>
          <p:nvPr/>
        </p:nvSpPr>
        <p:spPr>
          <a:xfrm>
            <a:off x="5850654" y="4337250"/>
            <a:ext cx="6094324" cy="2031325"/>
          </a:xfrm>
          <a:prstGeom prst="rect">
            <a:avLst/>
          </a:prstGeom>
          <a:noFill/>
        </p:spPr>
        <p:txBody>
          <a:bodyPr wrap="square">
            <a:spAutoFit/>
          </a:bodyPr>
          <a:lstStyle/>
          <a:p>
            <a:r>
              <a:rPr lang="en-US" b="1" i="0" dirty="0">
                <a:solidFill>
                  <a:srgbClr val="2A2A2A"/>
                </a:solidFill>
                <a:effectLst/>
                <a:latin typeface="Roboto" panose="02000000000000000000" pitchFamily="2" charset="0"/>
              </a:rPr>
              <a:t>Figure </a:t>
            </a:r>
            <a:r>
              <a:rPr lang="en-US" b="0" i="0" dirty="0">
                <a:solidFill>
                  <a:srgbClr val="2A2A2A"/>
                </a:solidFill>
                <a:effectLst/>
                <a:latin typeface="Roboto" panose="02000000000000000000" pitchFamily="2" charset="0"/>
              </a:rPr>
              <a:t>. An example of the transportation network. </a:t>
            </a:r>
          </a:p>
          <a:p>
            <a:r>
              <a:rPr lang="en-US" b="0" i="0" dirty="0">
                <a:solidFill>
                  <a:srgbClr val="2A2A2A"/>
                </a:solidFill>
                <a:effectLst/>
                <a:latin typeface="Roboto" panose="02000000000000000000" pitchFamily="2" charset="0"/>
              </a:rPr>
              <a:t>In this there are 2 supply vertexes (with supply values 5 and 2), </a:t>
            </a:r>
          </a:p>
          <a:p>
            <a:r>
              <a:rPr lang="en-US" b="0" i="0" dirty="0">
                <a:solidFill>
                  <a:srgbClr val="2A2A2A"/>
                </a:solidFill>
                <a:effectLst/>
                <a:latin typeface="Roboto" panose="02000000000000000000" pitchFamily="2" charset="0"/>
              </a:rPr>
              <a:t>3 demand vertexes(with demand values 1, 4 and 2), </a:t>
            </a:r>
          </a:p>
          <a:p>
            <a:r>
              <a:rPr lang="en-US" b="0" i="0" dirty="0">
                <a:solidFill>
                  <a:srgbClr val="2A2A2A"/>
                </a:solidFill>
                <a:effectLst/>
                <a:latin typeface="Roboto" panose="02000000000000000000" pitchFamily="2" charset="0"/>
              </a:rPr>
              <a:t>and 1 transshipment node. </a:t>
            </a:r>
          </a:p>
          <a:p>
            <a:r>
              <a:rPr lang="en-US" b="0" i="0" dirty="0">
                <a:solidFill>
                  <a:srgbClr val="2A2A2A"/>
                </a:solidFill>
                <a:effectLst/>
                <a:latin typeface="Roboto" panose="02000000000000000000" pitchFamily="2" charset="0"/>
              </a:rPr>
              <a:t>Each edge has two numbers, capacity and cost, separated  by comma.</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par>
                          <p:cTn id="8" fill="hold">
                            <p:stCondLst>
                              <p:cond delay="500"/>
                            </p:stCondLst>
                            <p:childTnLst>
                              <p:par>
                                <p:cTn id="9" presetID="16" presetClass="entr" presetSubtype="21" fill="hold" nodeType="after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animEffect transition="in" filter="barn(inVertical)">
                                      <p:cBhvr>
                                        <p:cTn id="11" dur="500"/>
                                        <p:tgtEl>
                                          <p:spTgt spid="4">
                                            <p:txEl>
                                              <p:pRg st="1" end="1"/>
                                            </p:txEl>
                                          </p:spTgt>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barn(inVertical)">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
                                            <p:txEl>
                                              <p:pRg st="0" end="0"/>
                                            </p:txEl>
                                          </p:spTgt>
                                        </p:tgtEl>
                                        <p:attrNameLst>
                                          <p:attrName>style.visibility</p:attrName>
                                        </p:attrNameLst>
                                      </p:cBhvr>
                                      <p:to>
                                        <p:strVal val="visible"/>
                                      </p:to>
                                    </p:set>
                                    <p:animEffect transition="in" filter="wipe(left)">
                                      <p:cBhvr>
                                        <p:cTn id="20" dur="500"/>
                                        <p:tgtEl>
                                          <p:spTgt spid="6">
                                            <p:txEl>
                                              <p:pRg st="0" end="0"/>
                                            </p:txEl>
                                          </p:spTgt>
                                        </p:tgtEl>
                                      </p:cBhvr>
                                    </p:animEffect>
                                  </p:childTnLst>
                                </p:cTn>
                              </p:par>
                            </p:childTnLst>
                          </p:cTn>
                        </p:par>
                        <p:par>
                          <p:cTn id="21" fill="hold">
                            <p:stCondLst>
                              <p:cond delay="500"/>
                            </p:stCondLst>
                            <p:childTnLst>
                              <p:par>
                                <p:cTn id="22" presetID="22" presetClass="entr" presetSubtype="8" fill="hold" nodeType="afterEffect">
                                  <p:stCondLst>
                                    <p:cond delay="0"/>
                                  </p:stCondLst>
                                  <p:childTnLst>
                                    <p:set>
                                      <p:cBhvr>
                                        <p:cTn id="23" dur="1" fill="hold">
                                          <p:stCondLst>
                                            <p:cond delay="0"/>
                                          </p:stCondLst>
                                        </p:cTn>
                                        <p:tgtEl>
                                          <p:spTgt spid="6">
                                            <p:txEl>
                                              <p:pRg st="1" end="1"/>
                                            </p:txEl>
                                          </p:spTgt>
                                        </p:tgtEl>
                                        <p:attrNameLst>
                                          <p:attrName>style.visibility</p:attrName>
                                        </p:attrNameLst>
                                      </p:cBhvr>
                                      <p:to>
                                        <p:strVal val="visible"/>
                                      </p:to>
                                    </p:set>
                                    <p:animEffect transition="in" filter="wipe(left)">
                                      <p:cBhvr>
                                        <p:cTn id="24" dur="500"/>
                                        <p:tgtEl>
                                          <p:spTgt spid="6">
                                            <p:txEl>
                                              <p:pRg st="1" end="1"/>
                                            </p:txEl>
                                          </p:spTgt>
                                        </p:tgtEl>
                                      </p:cBhvr>
                                    </p:animEffect>
                                  </p:childTnLst>
                                </p:cTn>
                              </p:par>
                            </p:childTnLst>
                          </p:cTn>
                        </p:par>
                        <p:par>
                          <p:cTn id="25" fill="hold">
                            <p:stCondLst>
                              <p:cond delay="1000"/>
                            </p:stCondLst>
                            <p:childTnLst>
                              <p:par>
                                <p:cTn id="26" presetID="22" presetClass="entr" presetSubtype="8" fill="hold" nodeType="afterEffect">
                                  <p:stCondLst>
                                    <p:cond delay="0"/>
                                  </p:stCondLst>
                                  <p:childTnLst>
                                    <p:set>
                                      <p:cBhvr>
                                        <p:cTn id="27" dur="1" fill="hold">
                                          <p:stCondLst>
                                            <p:cond delay="0"/>
                                          </p:stCondLst>
                                        </p:cTn>
                                        <p:tgtEl>
                                          <p:spTgt spid="6">
                                            <p:txEl>
                                              <p:pRg st="2" end="2"/>
                                            </p:txEl>
                                          </p:spTgt>
                                        </p:tgtEl>
                                        <p:attrNameLst>
                                          <p:attrName>style.visibility</p:attrName>
                                        </p:attrNameLst>
                                      </p:cBhvr>
                                      <p:to>
                                        <p:strVal val="visible"/>
                                      </p:to>
                                    </p:set>
                                    <p:animEffect transition="in" filter="wipe(left)">
                                      <p:cBhvr>
                                        <p:cTn id="28" dur="500"/>
                                        <p:tgtEl>
                                          <p:spTgt spid="6">
                                            <p:txEl>
                                              <p:pRg st="2" end="2"/>
                                            </p:txEl>
                                          </p:spTgt>
                                        </p:tgtEl>
                                      </p:cBhvr>
                                    </p:animEffect>
                                  </p:childTnLst>
                                </p:cTn>
                              </p:par>
                            </p:childTnLst>
                          </p:cTn>
                        </p:par>
                        <p:par>
                          <p:cTn id="29" fill="hold">
                            <p:stCondLst>
                              <p:cond delay="1500"/>
                            </p:stCondLst>
                            <p:childTnLst>
                              <p:par>
                                <p:cTn id="30" presetID="22" presetClass="entr" presetSubtype="8" fill="hold" nodeType="after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wipe(left)">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animEffect transition="in" filter="wipe(right)">
                                      <p:cBhvr>
                                        <p:cTn id="37" dur="500"/>
                                        <p:tgtEl>
                                          <p:spTgt spid="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030"/>
                                        </p:tgtEl>
                                        <p:attrNameLst>
                                          <p:attrName>style.visibility</p:attrName>
                                        </p:attrNameLst>
                                      </p:cBhvr>
                                      <p:to>
                                        <p:strVal val="visible"/>
                                      </p:to>
                                    </p:set>
                                    <p:anim calcmode="lin" valueType="num">
                                      <p:cBhvr>
                                        <p:cTn id="42" dur="500" fill="hold"/>
                                        <p:tgtEl>
                                          <p:spTgt spid="1030"/>
                                        </p:tgtEl>
                                        <p:attrNameLst>
                                          <p:attrName>ppt_w</p:attrName>
                                        </p:attrNameLst>
                                      </p:cBhvr>
                                      <p:tavLst>
                                        <p:tav tm="0">
                                          <p:val>
                                            <p:fltVal val="0"/>
                                          </p:val>
                                        </p:tav>
                                        <p:tav tm="100000">
                                          <p:val>
                                            <p:strVal val="#ppt_w"/>
                                          </p:val>
                                        </p:tav>
                                      </p:tavLst>
                                    </p:anim>
                                    <p:anim calcmode="lin" valueType="num">
                                      <p:cBhvr>
                                        <p:cTn id="43" dur="500" fill="hold"/>
                                        <p:tgtEl>
                                          <p:spTgt spid="1030"/>
                                        </p:tgtEl>
                                        <p:attrNameLst>
                                          <p:attrName>ppt_h</p:attrName>
                                        </p:attrNameLst>
                                      </p:cBhvr>
                                      <p:tavLst>
                                        <p:tav tm="0">
                                          <p:val>
                                            <p:fltVal val="0"/>
                                          </p:val>
                                        </p:tav>
                                        <p:tav tm="100000">
                                          <p:val>
                                            <p:strVal val="#ppt_h"/>
                                          </p:val>
                                        </p:tav>
                                      </p:tavLst>
                                    </p:anim>
                                    <p:animEffect transition="in" filter="fade">
                                      <p:cBhvr>
                                        <p:cTn id="44" dur="500"/>
                                        <p:tgtEl>
                                          <p:spTgt spid="1030"/>
                                        </p:tgtEl>
                                      </p:cBhvr>
                                    </p:animEffect>
                                  </p:childTnLst>
                                </p:cTn>
                              </p:par>
                            </p:childTnLst>
                          </p:cTn>
                        </p:par>
                        <p:par>
                          <p:cTn id="45" fill="hold">
                            <p:stCondLst>
                              <p:cond delay="500"/>
                            </p:stCondLst>
                            <p:childTnLst>
                              <p:par>
                                <p:cTn id="46" presetID="14" presetClass="entr" presetSubtype="10" fill="hold" nodeType="afterEffect">
                                  <p:stCondLst>
                                    <p:cond delay="0"/>
                                  </p:stCondLst>
                                  <p:childTnLst>
                                    <p:set>
                                      <p:cBhvr>
                                        <p:cTn id="47"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48" dur="500"/>
                                        <p:tgtEl>
                                          <p:spTgt spid="10">
                                            <p:txEl>
                                              <p:pRg st="0" end="0"/>
                                            </p:txEl>
                                          </p:spTgt>
                                        </p:tgtEl>
                                      </p:cBhvr>
                                    </p:animEffect>
                                  </p:childTnLst>
                                </p:cTn>
                              </p:par>
                            </p:childTnLst>
                          </p:cTn>
                        </p:par>
                        <p:par>
                          <p:cTn id="49" fill="hold">
                            <p:stCondLst>
                              <p:cond delay="1000"/>
                            </p:stCondLst>
                            <p:childTnLst>
                              <p:par>
                                <p:cTn id="50" presetID="14" presetClass="entr" presetSubtype="10" fill="hold" nodeType="afterEffect">
                                  <p:stCondLst>
                                    <p:cond delay="0"/>
                                  </p:stCondLst>
                                  <p:childTnLst>
                                    <p:set>
                                      <p:cBhvr>
                                        <p:cTn id="51"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52" dur="500"/>
                                        <p:tgtEl>
                                          <p:spTgt spid="10">
                                            <p:txEl>
                                              <p:pRg st="1" end="1"/>
                                            </p:txEl>
                                          </p:spTgt>
                                        </p:tgtEl>
                                      </p:cBhvr>
                                    </p:animEffect>
                                  </p:childTnLst>
                                </p:cTn>
                              </p:par>
                            </p:childTnLst>
                          </p:cTn>
                        </p:par>
                        <p:par>
                          <p:cTn id="53" fill="hold">
                            <p:stCondLst>
                              <p:cond delay="1500"/>
                            </p:stCondLst>
                            <p:childTnLst>
                              <p:par>
                                <p:cTn id="54" presetID="14" presetClass="entr" presetSubtype="10" fill="hold" nodeType="afterEffect">
                                  <p:stCondLst>
                                    <p:cond delay="0"/>
                                  </p:stCondLst>
                                  <p:childTnLst>
                                    <p:set>
                                      <p:cBhvr>
                                        <p:cTn id="55"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56" dur="500"/>
                                        <p:tgtEl>
                                          <p:spTgt spid="10">
                                            <p:txEl>
                                              <p:pRg st="2" end="2"/>
                                            </p:txEl>
                                          </p:spTgt>
                                        </p:tgtEl>
                                      </p:cBhvr>
                                    </p:animEffect>
                                  </p:childTnLst>
                                </p:cTn>
                              </p:par>
                            </p:childTnLst>
                          </p:cTn>
                        </p:par>
                        <p:par>
                          <p:cTn id="57" fill="hold">
                            <p:stCondLst>
                              <p:cond delay="2000"/>
                            </p:stCondLst>
                            <p:childTnLst>
                              <p:par>
                                <p:cTn id="58" presetID="14" presetClass="entr" presetSubtype="10" fill="hold" nodeType="afterEffect">
                                  <p:stCondLst>
                                    <p:cond delay="0"/>
                                  </p:stCondLst>
                                  <p:childTnLst>
                                    <p:set>
                                      <p:cBhvr>
                                        <p:cTn id="59"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60" dur="500"/>
                                        <p:tgtEl>
                                          <p:spTgt spid="10">
                                            <p:txEl>
                                              <p:pRg st="3" end="3"/>
                                            </p:txEl>
                                          </p:spTgt>
                                        </p:tgtEl>
                                      </p:cBhvr>
                                    </p:animEffect>
                                  </p:childTnLst>
                                </p:cTn>
                              </p:par>
                            </p:childTnLst>
                          </p:cTn>
                        </p:par>
                        <p:par>
                          <p:cTn id="61" fill="hold">
                            <p:stCondLst>
                              <p:cond delay="2500"/>
                            </p:stCondLst>
                            <p:childTnLst>
                              <p:par>
                                <p:cTn id="62" presetID="14" presetClass="entr" presetSubtype="10" fill="hold" nodeType="afterEffect">
                                  <p:stCondLst>
                                    <p:cond delay="0"/>
                                  </p:stCondLst>
                                  <p:childTnLst>
                                    <p:set>
                                      <p:cBhvr>
                                        <p:cTn id="63"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64"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94398" y="335002"/>
            <a:ext cx="11201400" cy="369332"/>
          </a:xfrm>
          <a:prstGeom prst="rect">
            <a:avLst/>
          </a:prstGeom>
          <a:noFill/>
        </p:spPr>
        <p:txBody>
          <a:bodyPr wrap="square">
            <a:spAutoFit/>
          </a:bodyPr>
          <a:lstStyle/>
          <a:p>
            <a:r>
              <a:rPr lang="en-US" dirty="0"/>
              <a:t>Representing the flow on arc (</a:t>
            </a:r>
            <a:r>
              <a:rPr lang="en-US" dirty="0" err="1"/>
              <a:t>i,j</a:t>
            </a:r>
            <a:r>
              <a:rPr lang="en-US" dirty="0"/>
              <a:t>) </a:t>
            </a:r>
            <a:r>
              <a:rPr lang="en-US" dirty="0">
                <a:latin typeface="Cambria Math" panose="02040503050406030204" pitchFamily="18" charset="0"/>
                <a:ea typeface="Cambria Math" panose="02040503050406030204" pitchFamily="18" charset="0"/>
              </a:rPr>
              <a:t>∈</a:t>
            </a:r>
            <a:r>
              <a:rPr lang="en-US" dirty="0"/>
              <a:t> E</a:t>
            </a:r>
            <a:r>
              <a:rPr lang="en-US" dirty="0">
                <a:latin typeface="Cambria Math" panose="02040503050406030204" pitchFamily="18" charset="0"/>
                <a:ea typeface="Cambria Math" panose="02040503050406030204" pitchFamily="18" charset="0"/>
              </a:rPr>
              <a:t> </a:t>
            </a:r>
            <a:r>
              <a:rPr lang="en-US" dirty="0"/>
              <a:t>by </a:t>
            </a:r>
            <a:r>
              <a:rPr lang="en-US" dirty="0" err="1"/>
              <a:t>x</a:t>
            </a:r>
            <a:r>
              <a:rPr lang="en-US" baseline="-25000" dirty="0" err="1"/>
              <a:t>ij</a:t>
            </a:r>
            <a:r>
              <a:rPr lang="en-US" dirty="0"/>
              <a:t>, the optimization model for the minimum cost flow problem:</a:t>
            </a:r>
            <a:endParaRPr lang="en-IN" dirty="0"/>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0115" y="814126"/>
            <a:ext cx="3177793" cy="90414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290115" y="1718268"/>
            <a:ext cx="6094324" cy="369332"/>
          </a:xfrm>
          <a:prstGeom prst="rect">
            <a:avLst/>
          </a:prstGeom>
          <a:noFill/>
        </p:spPr>
        <p:txBody>
          <a:bodyPr wrap="square">
            <a:spAutoFit/>
          </a:bodyPr>
          <a:lstStyle/>
          <a:p>
            <a:r>
              <a:rPr lang="en-IN" dirty="0"/>
              <a:t>subject to the following :</a:t>
            </a:r>
          </a:p>
        </p:txBody>
      </p:sp>
      <p:pic>
        <p:nvPicPr>
          <p:cNvPr id="7" name="Picture 6"/>
          <p:cNvPicPr>
            <a:picLocks noChangeAspect="1"/>
          </p:cNvPicPr>
          <p:nvPr/>
        </p:nvPicPr>
        <p:blipFill>
          <a:blip r:embed="rId3"/>
          <a:stretch>
            <a:fillRect/>
          </a:stretch>
        </p:blipFill>
        <p:spPr>
          <a:xfrm>
            <a:off x="1599258" y="2174989"/>
            <a:ext cx="4215030" cy="1512756"/>
          </a:xfrm>
          <a:prstGeom prst="rect">
            <a:avLst/>
          </a:prstGeom>
        </p:spPr>
      </p:pic>
      <p:sp>
        <p:nvSpPr>
          <p:cNvPr id="9" name="TextBox 8"/>
          <p:cNvSpPr txBox="1"/>
          <p:nvPr/>
        </p:nvSpPr>
        <p:spPr>
          <a:xfrm>
            <a:off x="323627" y="3937675"/>
            <a:ext cx="11691392" cy="2585323"/>
          </a:xfrm>
          <a:prstGeom prst="rect">
            <a:avLst/>
          </a:prstGeom>
          <a:noFill/>
        </p:spPr>
        <p:txBody>
          <a:bodyPr wrap="square">
            <a:spAutoFit/>
          </a:bodyPr>
          <a:lstStyle/>
          <a:p>
            <a:r>
              <a:rPr lang="en-US" dirty="0"/>
              <a:t>The first constraint states that the total outflow of a node minus the total inflow of the node must be equal to mass balance (supply/demand value) of this node. </a:t>
            </a:r>
          </a:p>
          <a:p>
            <a:r>
              <a:rPr lang="en-US" dirty="0"/>
              <a:t>This is known as the mass balance constraints. </a:t>
            </a:r>
          </a:p>
          <a:p>
            <a:endParaRPr lang="en-US" dirty="0"/>
          </a:p>
          <a:p>
            <a:r>
              <a:rPr lang="en-US" dirty="0"/>
              <a:t>Next, the flow bound constraints model physical capacities or restrictions imposed on the flow’s range. </a:t>
            </a:r>
          </a:p>
          <a:p>
            <a:endParaRPr lang="en-US" dirty="0"/>
          </a:p>
          <a:p>
            <a:pPr algn="just"/>
            <a:r>
              <a:rPr lang="en-US" dirty="0"/>
              <a:t>This optimization model describes a typical relationship between warehouses and shops. </a:t>
            </a:r>
          </a:p>
          <a:p>
            <a:pPr algn="just"/>
            <a:r>
              <a:rPr lang="en-US" dirty="0"/>
              <a:t>for example, in a case where we have only one kind of product. We need to satisfy the demand of each shop by transferring goods from the subset of warehouses, while minimizing the expenses on transportation.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dissolve">
                                      <p:cBhvr>
                                        <p:cTn id="11" dur="500"/>
                                        <p:tgtEl>
                                          <p:spTgt spid="2052"/>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6">
                                            <p:txEl>
                                              <p:pRg st="0" end="0"/>
                                            </p:txEl>
                                          </p:spTgt>
                                        </p:tgtEl>
                                        <p:attrNameLst>
                                          <p:attrName>style.visibility</p:attrName>
                                        </p:attrNameLst>
                                      </p:cBhvr>
                                      <p:to>
                                        <p:strVal val="visible"/>
                                      </p:to>
                                    </p:set>
                                    <p:animEffect transition="in" filter="wipe(left)">
                                      <p:cBhvr>
                                        <p:cTn id="16" dur="500"/>
                                        <p:tgtEl>
                                          <p:spTgt spid="6">
                                            <p:txEl>
                                              <p:pRg st="0" end="0"/>
                                            </p:txEl>
                                          </p:spTgt>
                                        </p:tgtEl>
                                      </p:cBhvr>
                                    </p:animEffect>
                                  </p:childTnLst>
                                </p:cTn>
                              </p:par>
                            </p:childTnLst>
                          </p:cTn>
                        </p:par>
                        <p:par>
                          <p:cTn id="17" fill="hold">
                            <p:stCondLst>
                              <p:cond delay="500"/>
                            </p:stCondLst>
                            <p:childTnLst>
                              <p:par>
                                <p:cTn id="18" presetID="9"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dissolve">
                                      <p:cBhvr>
                                        <p:cTn id="20" dur="500"/>
                                        <p:tgtEl>
                                          <p:spTgt spid="7"/>
                                        </p:tgtEl>
                                      </p:cBhvr>
                                    </p:animEffect>
                                  </p:childTnLst>
                                </p:cTn>
                              </p:par>
                            </p:childTnLst>
                          </p:cTn>
                        </p:par>
                      </p:childTnLst>
                    </p:cTn>
                  </p:par>
                  <p:par>
                    <p:cTn id="21" fill="hold">
                      <p:stCondLst>
                        <p:cond delay="indefinite"/>
                      </p:stCondLst>
                      <p:childTnLst>
                        <p:par>
                          <p:cTn id="22" fill="hold">
                            <p:stCondLst>
                              <p:cond delay="0"/>
                            </p:stCondLst>
                            <p:childTnLst>
                              <p:par>
                                <p:cTn id="23" presetID="16" presetClass="entr" presetSubtype="21"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animEffect transition="in" filter="barn(inVertical)">
                                      <p:cBhvr>
                                        <p:cTn id="25" dur="500"/>
                                        <p:tgtEl>
                                          <p:spTgt spid="9">
                                            <p:txEl>
                                              <p:pRg st="0" end="0"/>
                                            </p:txEl>
                                          </p:spTgt>
                                        </p:tgtEl>
                                      </p:cBhvr>
                                    </p:animEffect>
                                  </p:childTnLst>
                                </p:cTn>
                              </p:par>
                            </p:childTnLst>
                          </p:cTn>
                        </p:par>
                        <p:par>
                          <p:cTn id="26" fill="hold">
                            <p:stCondLst>
                              <p:cond delay="500"/>
                            </p:stCondLst>
                            <p:childTnLst>
                              <p:par>
                                <p:cTn id="27" presetID="16" presetClass="entr" presetSubtype="21" fill="hold" nodeType="afterEffect">
                                  <p:stCondLst>
                                    <p:cond delay="0"/>
                                  </p:stCondLst>
                                  <p:childTnLst>
                                    <p:set>
                                      <p:cBhvr>
                                        <p:cTn id="28" dur="1" fill="hold">
                                          <p:stCondLst>
                                            <p:cond delay="0"/>
                                          </p:stCondLst>
                                        </p:cTn>
                                        <p:tgtEl>
                                          <p:spTgt spid="9">
                                            <p:txEl>
                                              <p:pRg st="1" end="1"/>
                                            </p:txEl>
                                          </p:spTgt>
                                        </p:tgtEl>
                                        <p:attrNameLst>
                                          <p:attrName>style.visibility</p:attrName>
                                        </p:attrNameLst>
                                      </p:cBhvr>
                                      <p:to>
                                        <p:strVal val="visible"/>
                                      </p:to>
                                    </p:set>
                                    <p:animEffect transition="in" filter="barn(inVertical)">
                                      <p:cBhvr>
                                        <p:cTn id="29" dur="500"/>
                                        <p:tgtEl>
                                          <p:spTgt spid="9">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9">
                                            <p:txEl>
                                              <p:pRg st="3" end="3"/>
                                            </p:txEl>
                                          </p:spTgt>
                                        </p:tgtEl>
                                        <p:attrNameLst>
                                          <p:attrName>style.visibility</p:attrName>
                                        </p:attrNameLst>
                                      </p:cBhvr>
                                      <p:to>
                                        <p:strVal val="visible"/>
                                      </p:to>
                                    </p:set>
                                    <p:animEffect transition="in" filter="barn(inVertical)">
                                      <p:cBhvr>
                                        <p:cTn id="34" dur="500"/>
                                        <p:tgtEl>
                                          <p:spTgt spid="9">
                                            <p:txEl>
                                              <p:pRg st="3" end="3"/>
                                            </p:txEl>
                                          </p:spTgt>
                                        </p:tgtEl>
                                      </p:cBhvr>
                                    </p:animEffect>
                                  </p:childTnLst>
                                </p:cTn>
                              </p:par>
                            </p:childTnLst>
                          </p:cTn>
                        </p:par>
                        <p:par>
                          <p:cTn id="35" fill="hold">
                            <p:stCondLst>
                              <p:cond delay="500"/>
                            </p:stCondLst>
                            <p:childTnLst>
                              <p:par>
                                <p:cTn id="36" presetID="16" presetClass="entr" presetSubtype="21" fill="hold" nodeType="afterEffect">
                                  <p:stCondLst>
                                    <p:cond delay="0"/>
                                  </p:stCondLst>
                                  <p:childTnLst>
                                    <p:set>
                                      <p:cBhvr>
                                        <p:cTn id="37" dur="1" fill="hold">
                                          <p:stCondLst>
                                            <p:cond delay="0"/>
                                          </p:stCondLst>
                                        </p:cTn>
                                        <p:tgtEl>
                                          <p:spTgt spid="9">
                                            <p:txEl>
                                              <p:pRg st="5" end="5"/>
                                            </p:txEl>
                                          </p:spTgt>
                                        </p:tgtEl>
                                        <p:attrNameLst>
                                          <p:attrName>style.visibility</p:attrName>
                                        </p:attrNameLst>
                                      </p:cBhvr>
                                      <p:to>
                                        <p:strVal val="visible"/>
                                      </p:to>
                                    </p:set>
                                    <p:animEffect transition="in" filter="barn(inVertical)">
                                      <p:cBhvr>
                                        <p:cTn id="38" dur="500"/>
                                        <p:tgtEl>
                                          <p:spTgt spid="9">
                                            <p:txEl>
                                              <p:pRg st="5" end="5"/>
                                            </p:txEl>
                                          </p:spTgt>
                                        </p:tgtEl>
                                      </p:cBhvr>
                                    </p:animEffect>
                                  </p:childTnLst>
                                </p:cTn>
                              </p:par>
                            </p:childTnLst>
                          </p:cTn>
                        </p:par>
                        <p:par>
                          <p:cTn id="39" fill="hold">
                            <p:stCondLst>
                              <p:cond delay="1000"/>
                            </p:stCondLst>
                            <p:childTnLst>
                              <p:par>
                                <p:cTn id="40" presetID="16" presetClass="entr" presetSubtype="21" fill="hold" nodeType="afterEffect">
                                  <p:stCondLst>
                                    <p:cond delay="0"/>
                                  </p:stCondLst>
                                  <p:childTnLst>
                                    <p:set>
                                      <p:cBhvr>
                                        <p:cTn id="41" dur="1" fill="hold">
                                          <p:stCondLst>
                                            <p:cond delay="0"/>
                                          </p:stCondLst>
                                        </p:cTn>
                                        <p:tgtEl>
                                          <p:spTgt spid="9">
                                            <p:txEl>
                                              <p:pRg st="6" end="6"/>
                                            </p:txEl>
                                          </p:spTgt>
                                        </p:tgtEl>
                                        <p:attrNameLst>
                                          <p:attrName>style.visibility</p:attrName>
                                        </p:attrNameLst>
                                      </p:cBhvr>
                                      <p:to>
                                        <p:strVal val="visible"/>
                                      </p:to>
                                    </p:set>
                                    <p:animEffect transition="in" filter="barn(inVertical)">
                                      <p:cBhvr>
                                        <p:cTn id="42" dur="500"/>
                                        <p:tgtEl>
                                          <p:spTgt spid="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6142" y="1247453"/>
            <a:ext cx="11798710" cy="923330"/>
          </a:xfrm>
          <a:prstGeom prst="rect">
            <a:avLst/>
          </a:prstGeom>
          <a:noFill/>
        </p:spPr>
        <p:txBody>
          <a:bodyPr wrap="square">
            <a:spAutoFit/>
          </a:bodyPr>
          <a:lstStyle/>
          <a:p>
            <a:pPr algn="just"/>
            <a:r>
              <a:rPr lang="en-US" b="0" i="0" dirty="0">
                <a:solidFill>
                  <a:srgbClr val="273239"/>
                </a:solidFill>
                <a:effectLst/>
                <a:latin typeface="Nunito" pitchFamily="2" charset="0"/>
              </a:rPr>
              <a:t>The max flow problem is a classic optimization problem in graph theory that involves finding the maximum amount of flow that can be sent through a network of pipes, channels, or other pathways, subject to capacity constraints. </a:t>
            </a:r>
            <a:endParaRPr lang="en-IN" dirty="0"/>
          </a:p>
        </p:txBody>
      </p:sp>
      <p:sp>
        <p:nvSpPr>
          <p:cNvPr id="7" name="TextBox 6"/>
          <p:cNvSpPr txBox="1"/>
          <p:nvPr/>
        </p:nvSpPr>
        <p:spPr>
          <a:xfrm>
            <a:off x="226142" y="2409354"/>
            <a:ext cx="10982632" cy="646331"/>
          </a:xfrm>
          <a:prstGeom prst="rect">
            <a:avLst/>
          </a:prstGeom>
          <a:noFill/>
        </p:spPr>
        <p:txBody>
          <a:bodyPr wrap="square">
            <a:spAutoFit/>
          </a:bodyPr>
          <a:lstStyle/>
          <a:p>
            <a:r>
              <a:rPr lang="en-US" b="0" i="0" dirty="0">
                <a:solidFill>
                  <a:srgbClr val="273239"/>
                </a:solidFill>
                <a:effectLst/>
                <a:latin typeface="Nunito" pitchFamily="2" charset="0"/>
              </a:rPr>
              <a:t>It is used to model a wide variety of real-world situations, </a:t>
            </a:r>
          </a:p>
          <a:p>
            <a:r>
              <a:rPr lang="en-US" b="0" i="0" dirty="0">
                <a:solidFill>
                  <a:srgbClr val="273239"/>
                </a:solidFill>
                <a:effectLst/>
                <a:latin typeface="Nunito" pitchFamily="2" charset="0"/>
              </a:rPr>
              <a:t>such as transportation systems, communication networks, and resource allocation.</a:t>
            </a:r>
            <a:endParaRPr lang="en-IN" dirty="0"/>
          </a:p>
        </p:txBody>
      </p:sp>
      <p:sp>
        <p:nvSpPr>
          <p:cNvPr id="9" name="TextBox 8"/>
          <p:cNvSpPr txBox="1"/>
          <p:nvPr/>
        </p:nvSpPr>
        <p:spPr>
          <a:xfrm>
            <a:off x="226142" y="3294256"/>
            <a:ext cx="12103510" cy="1477328"/>
          </a:xfrm>
          <a:prstGeom prst="rect">
            <a:avLst/>
          </a:prstGeom>
          <a:noFill/>
        </p:spPr>
        <p:txBody>
          <a:bodyPr wrap="square">
            <a:spAutoFit/>
          </a:bodyPr>
          <a:lstStyle/>
          <a:p>
            <a:pPr algn="just"/>
            <a:r>
              <a:rPr lang="en-US" b="0" i="0" dirty="0">
                <a:solidFill>
                  <a:srgbClr val="202122"/>
                </a:solidFill>
                <a:effectLst/>
                <a:latin typeface="Arial" panose="020B0604020202020204" pitchFamily="34" charset="0"/>
              </a:rPr>
              <a:t>The maximum flow problem can be seen as a special case of more complex network flow problems, </a:t>
            </a:r>
          </a:p>
          <a:p>
            <a:pPr algn="just"/>
            <a:r>
              <a:rPr lang="en-US" b="0" i="0" dirty="0">
                <a:solidFill>
                  <a:srgbClr val="202122"/>
                </a:solidFill>
                <a:effectLst/>
                <a:latin typeface="Arial" panose="020B0604020202020204" pitchFamily="34" charset="0"/>
              </a:rPr>
              <a:t>such as the </a:t>
            </a:r>
            <a:r>
              <a:rPr lang="en-US" b="0" i="0" u="none" strike="noStrike" dirty="0">
                <a:effectLst/>
                <a:latin typeface="Arial" panose="020B0604020202020204" pitchFamily="34" charset="0"/>
                <a:hlinkClick r:id="rId2" tooltip="Circulation problem"/>
              </a:rPr>
              <a:t>circulation problem</a:t>
            </a:r>
            <a:r>
              <a:rPr lang="en-US" b="0" i="0" dirty="0">
                <a:solidFill>
                  <a:srgbClr val="202122"/>
                </a:solidFill>
                <a:effectLst/>
                <a:latin typeface="Arial" panose="020B0604020202020204" pitchFamily="34" charset="0"/>
              </a:rPr>
              <a:t>. </a:t>
            </a:r>
          </a:p>
          <a:p>
            <a:pPr algn="just"/>
            <a:endParaRPr lang="en-US" dirty="0">
              <a:solidFill>
                <a:srgbClr val="202122"/>
              </a:solidFill>
              <a:latin typeface="Arial" panose="020B0604020202020204" pitchFamily="34" charset="0"/>
            </a:endParaRPr>
          </a:p>
          <a:p>
            <a:pPr algn="just"/>
            <a:r>
              <a:rPr lang="en-US" b="0" i="0" dirty="0">
                <a:solidFill>
                  <a:srgbClr val="202122"/>
                </a:solidFill>
                <a:effectLst/>
                <a:latin typeface="Arial" panose="020B0604020202020204" pitchFamily="34" charset="0"/>
              </a:rPr>
              <a:t>The maximum value of an s-t flow (i.e., flow from </a:t>
            </a:r>
            <a:r>
              <a:rPr lang="en-US" b="0" i="0" u="none" strike="noStrike" dirty="0">
                <a:effectLst/>
                <a:latin typeface="Arial" panose="020B0604020202020204" pitchFamily="34" charset="0"/>
                <a:hlinkClick r:id="rId3" tooltip="Glossary of graph theory"/>
              </a:rPr>
              <a:t>source</a:t>
            </a:r>
            <a:r>
              <a:rPr lang="en-US" b="0" i="0" dirty="0">
                <a:solidFill>
                  <a:srgbClr val="202122"/>
                </a:solidFill>
                <a:effectLst/>
                <a:latin typeface="Arial" panose="020B0604020202020204" pitchFamily="34" charset="0"/>
              </a:rPr>
              <a:t> s to </a:t>
            </a:r>
            <a:r>
              <a:rPr lang="en-US" b="0" i="0" u="none" strike="noStrike" dirty="0">
                <a:effectLst/>
                <a:latin typeface="Arial" panose="020B0604020202020204" pitchFamily="34" charset="0"/>
                <a:hlinkClick r:id="rId3" tooltip="Glossary of graph theory"/>
              </a:rPr>
              <a:t>sink</a:t>
            </a:r>
            <a:r>
              <a:rPr lang="en-US" b="0" i="0" dirty="0">
                <a:solidFill>
                  <a:srgbClr val="202122"/>
                </a:solidFill>
                <a:effectLst/>
                <a:latin typeface="Arial" panose="020B0604020202020204" pitchFamily="34" charset="0"/>
              </a:rPr>
              <a:t> t) is equal to the minimum capacity of an </a:t>
            </a:r>
            <a:r>
              <a:rPr lang="en-US" b="0" i="0" u="none" strike="noStrike" dirty="0">
                <a:effectLst/>
                <a:latin typeface="Arial" panose="020B0604020202020204" pitchFamily="34" charset="0"/>
                <a:hlinkClick r:id="rId4" tooltip="Cut (graph theory)"/>
              </a:rPr>
              <a:t>s-t cut</a:t>
            </a:r>
            <a:r>
              <a:rPr lang="en-US" b="0" i="0" dirty="0">
                <a:solidFill>
                  <a:srgbClr val="202122"/>
                </a:solidFill>
                <a:effectLst/>
                <a:latin typeface="Arial" panose="020B0604020202020204" pitchFamily="34" charset="0"/>
              </a:rPr>
              <a:t> </a:t>
            </a:r>
          </a:p>
          <a:p>
            <a:pPr algn="just"/>
            <a:r>
              <a:rPr lang="en-US" b="0" i="0" dirty="0">
                <a:solidFill>
                  <a:srgbClr val="202122"/>
                </a:solidFill>
                <a:effectLst/>
                <a:latin typeface="Arial" panose="020B0604020202020204" pitchFamily="34" charset="0"/>
              </a:rPr>
              <a:t>(i.e., cut severing s from t) in the network, as stated in the </a:t>
            </a:r>
            <a:r>
              <a:rPr lang="en-US" b="0" i="0" u="none" strike="noStrike" dirty="0">
                <a:effectLst/>
                <a:latin typeface="Arial" panose="020B0604020202020204" pitchFamily="34" charset="0"/>
                <a:hlinkClick r:id="rId5" tooltip="Max-flow min-cut theorem"/>
              </a:rPr>
              <a:t>max-flow min-cut theorem</a:t>
            </a:r>
            <a:r>
              <a:rPr lang="en-US" b="0" i="0" dirty="0">
                <a:solidFill>
                  <a:srgbClr val="202122"/>
                </a:solidFill>
                <a:effectLst/>
                <a:latin typeface="Arial" panose="020B0604020202020204" pitchFamily="34" charset="0"/>
              </a:rPr>
              <a:t>.</a:t>
            </a:r>
            <a:endParaRPr lang="en-IN" dirty="0"/>
          </a:p>
        </p:txBody>
      </p:sp>
      <p:sp>
        <p:nvSpPr>
          <p:cNvPr id="10" name="Rectangle 9"/>
          <p:cNvSpPr/>
          <p:nvPr/>
        </p:nvSpPr>
        <p:spPr>
          <a:xfrm>
            <a:off x="149455" y="158671"/>
            <a:ext cx="2792367" cy="646331"/>
          </a:xfrm>
          <a:prstGeom prst="rect">
            <a:avLst/>
          </a:prstGeom>
          <a:noFill/>
        </p:spPr>
        <p:txBody>
          <a:bodyPr wrap="none" lIns="91440" tIns="45720" rIns="91440" bIns="45720">
            <a:spAutoFit/>
          </a:bodyPr>
          <a:lstStyle/>
          <a:p>
            <a:pPr algn="ctr"/>
            <a:r>
              <a:rPr lang="en-US" sz="3600" b="1" cap="none" spc="0" dirty="0">
                <a:ln w="0"/>
                <a:solidFill>
                  <a:schemeClr val="accent1"/>
                </a:solidFill>
                <a:effectLst>
                  <a:outerShdw blurRad="38100" dist="25400" dir="5400000" algn="ctr" rotWithShape="0">
                    <a:srgbClr val="6E747A">
                      <a:alpha val="43000"/>
                    </a:srgbClr>
                  </a:outerShdw>
                </a:effectLst>
              </a:rPr>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71716" y="533089"/>
            <a:ext cx="442452" cy="369332"/>
          </a:xfrm>
          <a:prstGeom prst="rect">
            <a:avLst/>
          </a:prstGeom>
          <a:noFill/>
        </p:spPr>
        <p:txBody>
          <a:bodyPr wrap="square">
            <a:spAutoFit/>
          </a:bodyPr>
          <a:lstStyle/>
          <a:p>
            <a:r>
              <a:rPr lang="en-IN" dirty="0"/>
              <a:t>If</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4168" y="740495"/>
            <a:ext cx="2024910" cy="65568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1071715" y="1681767"/>
            <a:ext cx="10933471" cy="646331"/>
          </a:xfrm>
          <a:prstGeom prst="rect">
            <a:avLst/>
          </a:prstGeom>
          <a:noFill/>
        </p:spPr>
        <p:txBody>
          <a:bodyPr wrap="square">
            <a:spAutoFit/>
          </a:bodyPr>
          <a:lstStyle/>
          <a:p>
            <a:r>
              <a:rPr lang="en-US" b="0" i="0" dirty="0">
                <a:solidFill>
                  <a:srgbClr val="2A2A2A"/>
                </a:solidFill>
                <a:effectLst/>
                <a:latin typeface="Roboto" panose="02000000000000000000" pitchFamily="2" charset="0"/>
              </a:rPr>
              <a:t>then the problem has no solution, because either the supply or the demand dominates in the network and the mass balance constraints come into play.</a:t>
            </a:r>
            <a:endParaRPr lang="en-IN" dirty="0"/>
          </a:p>
        </p:txBody>
      </p:sp>
      <p:sp>
        <p:nvSpPr>
          <p:cNvPr id="10" name="TextBox 9"/>
          <p:cNvSpPr txBox="1"/>
          <p:nvPr/>
        </p:nvSpPr>
        <p:spPr>
          <a:xfrm>
            <a:off x="1071715" y="2376987"/>
            <a:ext cx="11265176" cy="2585323"/>
          </a:xfrm>
          <a:prstGeom prst="rect">
            <a:avLst/>
          </a:prstGeom>
          <a:noFill/>
        </p:spPr>
        <p:txBody>
          <a:bodyPr wrap="square">
            <a:spAutoFit/>
          </a:bodyPr>
          <a:lstStyle/>
          <a:p>
            <a:r>
              <a:rPr lang="en-US" dirty="0"/>
              <a:t>We can easily avoid this situation, if we add a special node r with                        the supply/demand value .</a:t>
            </a:r>
          </a:p>
          <a:p>
            <a:endParaRPr lang="en-US" dirty="0"/>
          </a:p>
          <a:p>
            <a:r>
              <a:rPr lang="en-US" dirty="0"/>
              <a:t> Now we have two options: </a:t>
            </a:r>
          </a:p>
          <a:p>
            <a:r>
              <a:rPr lang="en-US" dirty="0"/>
              <a:t>If                         (supply dominates) </a:t>
            </a:r>
          </a:p>
          <a:p>
            <a:endParaRPr lang="en-US" dirty="0"/>
          </a:p>
          <a:p>
            <a:r>
              <a:rPr lang="en-US" dirty="0"/>
              <a:t>then for each node                    with b</a:t>
            </a:r>
            <a:r>
              <a:rPr lang="en-US" baseline="-25000" dirty="0"/>
              <a:t>i </a:t>
            </a:r>
            <a:r>
              <a:rPr lang="en-US" dirty="0"/>
              <a:t>&gt; 0 we add an arc  (</a:t>
            </a:r>
            <a:r>
              <a:rPr lang="en-US" dirty="0" err="1"/>
              <a:t>r,i</a:t>
            </a:r>
            <a:r>
              <a:rPr lang="en-US" dirty="0"/>
              <a:t>) with infinite capacity and zero cost; </a:t>
            </a:r>
          </a:p>
          <a:p>
            <a:r>
              <a:rPr lang="en-US" dirty="0"/>
              <a:t>otherwise (demand dominates), for each node             with b</a:t>
            </a:r>
            <a:r>
              <a:rPr lang="en-US" baseline="-25000" dirty="0"/>
              <a:t>i</a:t>
            </a:r>
            <a:r>
              <a:rPr lang="en-US" dirty="0"/>
              <a:t> &lt; 0, we add an arc  (</a:t>
            </a:r>
            <a:r>
              <a:rPr lang="en-US" dirty="0" err="1"/>
              <a:t>r,i</a:t>
            </a:r>
            <a:r>
              <a:rPr lang="en-US" dirty="0"/>
              <a:t>) with the same properties. </a:t>
            </a:r>
          </a:p>
          <a:p>
            <a:endParaRPr lang="en-US" dirty="0"/>
          </a:p>
          <a:p>
            <a:r>
              <a:rPr lang="en-US" dirty="0"/>
              <a:t>Now we have a new network with</a:t>
            </a:r>
            <a:endParaRPr lang="en-IN" dirty="0"/>
          </a:p>
        </p:txBody>
      </p:sp>
      <p:pic>
        <p:nvPicPr>
          <p:cNvPr id="3083"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76842" y="2445001"/>
            <a:ext cx="711994" cy="227838"/>
          </a:xfrm>
          <a:prstGeom prst="rect">
            <a:avLst/>
          </a:prstGeom>
          <a:noFill/>
          <a:extLst>
            <a:ext uri="{909E8E84-426E-40DD-AFC4-6F175D3DCCD1}">
              <a14:hiddenFill xmlns:a14="http://schemas.microsoft.com/office/drawing/2010/main">
                <a:solidFill>
                  <a:srgbClr val="FFFFFF"/>
                </a:solidFill>
              </a14:hiddenFill>
            </a:ext>
          </a:extLst>
        </p:spPr>
      </p:pic>
      <p:pic>
        <p:nvPicPr>
          <p:cNvPr id="3085" name="Picture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4168" y="3265016"/>
            <a:ext cx="564126" cy="188042"/>
          </a:xfrm>
          <a:prstGeom prst="rect">
            <a:avLst/>
          </a:prstGeom>
          <a:noFill/>
          <a:extLst>
            <a:ext uri="{909E8E84-426E-40DD-AFC4-6F175D3DCCD1}">
              <a14:hiddenFill xmlns:a14="http://schemas.microsoft.com/office/drawing/2010/main">
                <a:solidFill>
                  <a:srgbClr val="FFFFFF"/>
                </a:solidFill>
              </a14:hiddenFill>
            </a:ext>
          </a:extLst>
        </p:spPr>
      </p:pic>
      <p:pic>
        <p:nvPicPr>
          <p:cNvPr id="3087"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7402" y="3833729"/>
            <a:ext cx="387400" cy="136729"/>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19055" y="4126836"/>
            <a:ext cx="387400" cy="136729"/>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94415" y="4588481"/>
            <a:ext cx="2049281" cy="53366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1071715" y="5423955"/>
            <a:ext cx="11265175" cy="369332"/>
          </a:xfrm>
          <a:prstGeom prst="rect">
            <a:avLst/>
          </a:prstGeom>
          <a:noFill/>
        </p:spPr>
        <p:txBody>
          <a:bodyPr wrap="square">
            <a:spAutoFit/>
          </a:bodyPr>
          <a:lstStyle/>
          <a:p>
            <a:r>
              <a:rPr lang="en-US" b="0" i="0" dirty="0">
                <a:solidFill>
                  <a:srgbClr val="2A2A2A"/>
                </a:solidFill>
                <a:effectLst/>
                <a:latin typeface="Roboto" panose="02000000000000000000" pitchFamily="2" charset="0"/>
              </a:rPr>
              <a:t>— and it is easy to prove that this network has the same optimal value as the objective function.</a:t>
            </a:r>
            <a:endParaRPr lang="en-IN" dirty="0"/>
          </a:p>
        </p:txBody>
      </p:sp>
      <p:sp>
        <p:nvSpPr>
          <p:cNvPr id="15" name="TextBox 14"/>
          <p:cNvSpPr txBox="1"/>
          <p:nvPr/>
        </p:nvSpPr>
        <p:spPr>
          <a:xfrm>
            <a:off x="833284" y="5815652"/>
            <a:ext cx="11265174" cy="923330"/>
          </a:xfrm>
          <a:prstGeom prst="rect">
            <a:avLst/>
          </a:prstGeom>
          <a:noFill/>
        </p:spPr>
        <p:txBody>
          <a:bodyPr wrap="square">
            <a:spAutoFit/>
          </a:bodyPr>
          <a:lstStyle/>
          <a:p>
            <a:r>
              <a:rPr lang="en-US" b="0" i="0" dirty="0">
                <a:solidFill>
                  <a:srgbClr val="2A2A2A"/>
                </a:solidFill>
                <a:effectLst/>
                <a:latin typeface="Roboto" panose="02000000000000000000" pitchFamily="2" charset="0"/>
              </a:rPr>
              <a:t>Consider the vertex r as a rubbish or scrap dump. </a:t>
            </a:r>
          </a:p>
          <a:p>
            <a:r>
              <a:rPr lang="en-US" b="0" i="0" dirty="0">
                <a:solidFill>
                  <a:srgbClr val="2A2A2A"/>
                </a:solidFill>
                <a:effectLst/>
                <a:latin typeface="Roboto" panose="02000000000000000000" pitchFamily="2" charset="0"/>
              </a:rPr>
              <a:t>If the shops demand is less than what the warehouse supplies, then we have to eject the useless goods as rubbish. Otherwise, we take the missing goods from the dump.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074"/>
                                        </p:tgtEl>
                                        <p:attrNameLst>
                                          <p:attrName>style.visibility</p:attrName>
                                        </p:attrNameLst>
                                      </p:cBhvr>
                                      <p:to>
                                        <p:strVal val="visible"/>
                                      </p:to>
                                    </p:set>
                                    <p:animEffect transition="in" filter="dissolve">
                                      <p:cBhvr>
                                        <p:cTn id="11" dur="500"/>
                                        <p:tgtEl>
                                          <p:spTgt spid="3074"/>
                                        </p:tgtEl>
                                      </p:cBhvr>
                                    </p:animEffect>
                                  </p:childTnLst>
                                </p:cTn>
                              </p:par>
                            </p:childTnLst>
                          </p:cTn>
                        </p:par>
                        <p:par>
                          <p:cTn id="12" fill="hold">
                            <p:stCondLst>
                              <p:cond delay="1000"/>
                            </p:stCondLst>
                            <p:childTnLst>
                              <p:par>
                                <p:cTn id="13" presetID="16" presetClass="entr" presetSubtype="21" fill="hold" nodeType="after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Effect transition="in" filter="barn(inVertical)">
                                      <p:cBhvr>
                                        <p:cTn id="15" dur="500"/>
                                        <p:tgtEl>
                                          <p:spTgt spid="5">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10">
                                            <p:txEl>
                                              <p:pRg st="0" end="0"/>
                                            </p:txEl>
                                          </p:spTgt>
                                        </p:tgtEl>
                                        <p:attrNameLst>
                                          <p:attrName>style.visibility</p:attrName>
                                        </p:attrNameLst>
                                      </p:cBhvr>
                                      <p:to>
                                        <p:strVal val="visible"/>
                                      </p:to>
                                    </p:set>
                                    <p:animEffect transition="in" filter="randombar(horizontal)">
                                      <p:cBhvr>
                                        <p:cTn id="20" dur="500"/>
                                        <p:tgtEl>
                                          <p:spTgt spid="10">
                                            <p:txEl>
                                              <p:pRg st="0" end="0"/>
                                            </p:txEl>
                                          </p:spTgt>
                                        </p:tgtEl>
                                      </p:cBhvr>
                                    </p:animEffect>
                                  </p:childTnLst>
                                </p:cTn>
                              </p:par>
                            </p:childTnLst>
                          </p:cTn>
                        </p:par>
                        <p:par>
                          <p:cTn id="21" fill="hold">
                            <p:stCondLst>
                              <p:cond delay="500"/>
                            </p:stCondLst>
                            <p:childTnLst>
                              <p:par>
                                <p:cTn id="22" presetID="16" presetClass="entr" presetSubtype="21" fill="hold" nodeType="afterEffect">
                                  <p:stCondLst>
                                    <p:cond delay="0"/>
                                  </p:stCondLst>
                                  <p:childTnLst>
                                    <p:set>
                                      <p:cBhvr>
                                        <p:cTn id="23" dur="1" fill="hold">
                                          <p:stCondLst>
                                            <p:cond delay="0"/>
                                          </p:stCondLst>
                                        </p:cTn>
                                        <p:tgtEl>
                                          <p:spTgt spid="3083"/>
                                        </p:tgtEl>
                                        <p:attrNameLst>
                                          <p:attrName>style.visibility</p:attrName>
                                        </p:attrNameLst>
                                      </p:cBhvr>
                                      <p:to>
                                        <p:strVal val="visible"/>
                                      </p:to>
                                    </p:set>
                                    <p:animEffect transition="in" filter="barn(inVertical)">
                                      <p:cBhvr>
                                        <p:cTn id="24" dur="500"/>
                                        <p:tgtEl>
                                          <p:spTgt spid="3083"/>
                                        </p:tgtEl>
                                      </p:cBhvr>
                                    </p:animEffect>
                                  </p:childTnLst>
                                </p:cTn>
                              </p:par>
                              <p:par>
                                <p:cTn id="25" presetID="14" presetClass="entr" presetSubtype="10" fill="hold" nodeType="withEffect">
                                  <p:stCondLst>
                                    <p:cond delay="0"/>
                                  </p:stCondLst>
                                  <p:childTnLst>
                                    <p:set>
                                      <p:cBhvr>
                                        <p:cTn id="26"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27" dur="500"/>
                                        <p:tgtEl>
                                          <p:spTgt spid="10">
                                            <p:txEl>
                                              <p:pRg st="2" end="2"/>
                                            </p:txEl>
                                          </p:spTgt>
                                        </p:tgtEl>
                                      </p:cBhvr>
                                    </p:animEffect>
                                  </p:childTnLst>
                                </p:cTn>
                              </p:par>
                            </p:childTnLst>
                          </p:cTn>
                        </p:par>
                        <p:par>
                          <p:cTn id="28" fill="hold">
                            <p:stCondLst>
                              <p:cond delay="1000"/>
                            </p:stCondLst>
                            <p:childTnLst>
                              <p:par>
                                <p:cTn id="29" presetID="22" presetClass="entr" presetSubtype="4" fill="hold" nodeType="afterEffect">
                                  <p:stCondLst>
                                    <p:cond delay="0"/>
                                  </p:stCondLst>
                                  <p:childTnLst>
                                    <p:set>
                                      <p:cBhvr>
                                        <p:cTn id="30" dur="1" fill="hold">
                                          <p:stCondLst>
                                            <p:cond delay="0"/>
                                          </p:stCondLst>
                                        </p:cTn>
                                        <p:tgtEl>
                                          <p:spTgt spid="3085"/>
                                        </p:tgtEl>
                                        <p:attrNameLst>
                                          <p:attrName>style.visibility</p:attrName>
                                        </p:attrNameLst>
                                      </p:cBhvr>
                                      <p:to>
                                        <p:strVal val="visible"/>
                                      </p:to>
                                    </p:set>
                                    <p:animEffect transition="in" filter="wipe(down)">
                                      <p:cBhvr>
                                        <p:cTn id="31" dur="500"/>
                                        <p:tgtEl>
                                          <p:spTgt spid="3085"/>
                                        </p:tgtEl>
                                      </p:cBhvr>
                                    </p:animEffec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087"/>
                                        </p:tgtEl>
                                        <p:attrNameLst>
                                          <p:attrName>style.visibility</p:attrName>
                                        </p:attrNameLst>
                                      </p:cBhvr>
                                      <p:to>
                                        <p:strVal val="visible"/>
                                      </p:to>
                                    </p:set>
                                    <p:animEffect transition="in" filter="barn(inVertical)">
                                      <p:cBhvr>
                                        <p:cTn id="36" dur="500"/>
                                        <p:tgtEl>
                                          <p:spTgt spid="3087"/>
                                        </p:tgtEl>
                                      </p:cBhvr>
                                    </p:animEffect>
                                  </p:childTnLst>
                                </p:cTn>
                              </p:par>
                              <p:par>
                                <p:cTn id="37" presetID="14" presetClass="entr" presetSubtype="10" fill="hold" nodeType="withEffect">
                                  <p:stCondLst>
                                    <p:cond delay="0"/>
                                  </p:stCondLst>
                                  <p:childTnLst>
                                    <p:set>
                                      <p:cBhvr>
                                        <p:cTn id="38"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39" dur="500"/>
                                        <p:tgtEl>
                                          <p:spTgt spid="10">
                                            <p:txEl>
                                              <p:pRg st="3" end="3"/>
                                            </p:txEl>
                                          </p:spTgt>
                                        </p:tgtEl>
                                      </p:cBhvr>
                                    </p:animEffect>
                                  </p:childTnLst>
                                </p:cTn>
                              </p:par>
                              <p:par>
                                <p:cTn id="40" presetID="14" presetClass="entr" presetSubtype="10" fill="hold" nodeType="withEffect">
                                  <p:stCondLst>
                                    <p:cond delay="0"/>
                                  </p:stCondLst>
                                  <p:childTnLst>
                                    <p:set>
                                      <p:cBhvr>
                                        <p:cTn id="41" dur="1" fill="hold">
                                          <p:stCondLst>
                                            <p:cond delay="0"/>
                                          </p:stCondLst>
                                        </p:cTn>
                                        <p:tgtEl>
                                          <p:spTgt spid="10">
                                            <p:txEl>
                                              <p:pRg st="5" end="5"/>
                                            </p:txEl>
                                          </p:spTgt>
                                        </p:tgtEl>
                                        <p:attrNameLst>
                                          <p:attrName>style.visibility</p:attrName>
                                        </p:attrNameLst>
                                      </p:cBhvr>
                                      <p:to>
                                        <p:strVal val="visible"/>
                                      </p:to>
                                    </p:set>
                                    <p:animEffect transition="in" filter="randombar(horizontal)">
                                      <p:cBhvr>
                                        <p:cTn id="42" dur="500"/>
                                        <p:tgtEl>
                                          <p:spTgt spid="10">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randombar(horizontal)">
                                      <p:cBhvr>
                                        <p:cTn id="47" dur="500"/>
                                        <p:tgtEl>
                                          <p:spTgt spid="11"/>
                                        </p:tgtEl>
                                      </p:cBhvr>
                                    </p:animEffect>
                                  </p:childTnLst>
                                </p:cTn>
                              </p:par>
                              <p:par>
                                <p:cTn id="48" presetID="14" presetClass="entr" presetSubtype="10" fill="hold" nodeType="withEffect">
                                  <p:stCondLst>
                                    <p:cond delay="0"/>
                                  </p:stCondLst>
                                  <p:childTnLst>
                                    <p:set>
                                      <p:cBhvr>
                                        <p:cTn id="49" dur="1" fill="hold">
                                          <p:stCondLst>
                                            <p:cond delay="0"/>
                                          </p:stCondLst>
                                        </p:cTn>
                                        <p:tgtEl>
                                          <p:spTgt spid="10">
                                            <p:txEl>
                                              <p:pRg st="6" end="6"/>
                                            </p:txEl>
                                          </p:spTgt>
                                        </p:tgtEl>
                                        <p:attrNameLst>
                                          <p:attrName>style.visibility</p:attrName>
                                        </p:attrNameLst>
                                      </p:cBhvr>
                                      <p:to>
                                        <p:strVal val="visible"/>
                                      </p:to>
                                    </p:set>
                                    <p:animEffect transition="in" filter="randombar(horizontal)">
                                      <p:cBhvr>
                                        <p:cTn id="50" dur="500"/>
                                        <p:tgtEl>
                                          <p:spTgt spid="10">
                                            <p:txEl>
                                              <p:pRg st="6" end="6"/>
                                            </p:txEl>
                                          </p:spTgt>
                                        </p:tgtEl>
                                      </p:cBhvr>
                                    </p:animEffect>
                                  </p:childTnLst>
                                </p:cTn>
                              </p:par>
                              <p:par>
                                <p:cTn id="51" presetID="14" presetClass="entr" presetSubtype="10" fill="hold" nodeType="withEffect">
                                  <p:stCondLst>
                                    <p:cond delay="0"/>
                                  </p:stCondLst>
                                  <p:childTnLst>
                                    <p:set>
                                      <p:cBhvr>
                                        <p:cTn id="52" dur="1" fill="hold">
                                          <p:stCondLst>
                                            <p:cond delay="0"/>
                                          </p:stCondLst>
                                        </p:cTn>
                                        <p:tgtEl>
                                          <p:spTgt spid="10">
                                            <p:txEl>
                                              <p:pRg st="8" end="8"/>
                                            </p:txEl>
                                          </p:spTgt>
                                        </p:tgtEl>
                                        <p:attrNameLst>
                                          <p:attrName>style.visibility</p:attrName>
                                        </p:attrNameLst>
                                      </p:cBhvr>
                                      <p:to>
                                        <p:strVal val="visible"/>
                                      </p:to>
                                    </p:set>
                                    <p:animEffect transition="in" filter="randombar(horizontal)">
                                      <p:cBhvr>
                                        <p:cTn id="53" dur="500"/>
                                        <p:tgtEl>
                                          <p:spTgt spid="10">
                                            <p:txEl>
                                              <p:pRg st="8" end="8"/>
                                            </p:txEl>
                                          </p:spTgt>
                                        </p:tgtEl>
                                      </p:cBhvr>
                                    </p:animEffect>
                                  </p:childTnLst>
                                </p:cTn>
                              </p:par>
                              <p:par>
                                <p:cTn id="54" presetID="14" presetClass="entr" presetSubtype="10" fill="hold" nodeType="withEffect">
                                  <p:stCondLst>
                                    <p:cond delay="0"/>
                                  </p:stCondLst>
                                  <p:childTnLst>
                                    <p:set>
                                      <p:cBhvr>
                                        <p:cTn id="55" dur="1" fill="hold">
                                          <p:stCondLst>
                                            <p:cond delay="0"/>
                                          </p:stCondLst>
                                        </p:cTn>
                                        <p:tgtEl>
                                          <p:spTgt spid="3089"/>
                                        </p:tgtEl>
                                        <p:attrNameLst>
                                          <p:attrName>style.visibility</p:attrName>
                                        </p:attrNameLst>
                                      </p:cBhvr>
                                      <p:to>
                                        <p:strVal val="visible"/>
                                      </p:to>
                                    </p:set>
                                    <p:animEffect transition="in" filter="randombar(horizontal)">
                                      <p:cBhvr>
                                        <p:cTn id="56" dur="500"/>
                                        <p:tgtEl>
                                          <p:spTgt spid="3089"/>
                                        </p:tgtEl>
                                      </p:cBhvr>
                                    </p:animEffect>
                                  </p:childTnLst>
                                </p:cTn>
                              </p:par>
                            </p:childTnLst>
                          </p:cTn>
                        </p:par>
                        <p:par>
                          <p:cTn id="57" fill="hold">
                            <p:stCondLst>
                              <p:cond delay="500"/>
                            </p:stCondLst>
                            <p:childTnLst>
                              <p:par>
                                <p:cTn id="58" presetID="22" presetClass="entr" presetSubtype="8" fill="hold" nodeType="afterEffect">
                                  <p:stCondLst>
                                    <p:cond delay="0"/>
                                  </p:stCondLst>
                                  <p:childTnLst>
                                    <p:set>
                                      <p:cBhvr>
                                        <p:cTn id="59" dur="1" fill="hold">
                                          <p:stCondLst>
                                            <p:cond delay="0"/>
                                          </p:stCondLst>
                                        </p:cTn>
                                        <p:tgtEl>
                                          <p:spTgt spid="13">
                                            <p:txEl>
                                              <p:pRg st="0" end="0"/>
                                            </p:txEl>
                                          </p:spTgt>
                                        </p:tgtEl>
                                        <p:attrNameLst>
                                          <p:attrName>style.visibility</p:attrName>
                                        </p:attrNameLst>
                                      </p:cBhvr>
                                      <p:to>
                                        <p:strVal val="visible"/>
                                      </p:to>
                                    </p:set>
                                    <p:animEffect transition="in" filter="wipe(left)">
                                      <p:cBhvr>
                                        <p:cTn id="60" dur="500"/>
                                        <p:tgtEl>
                                          <p:spTgt spid="13">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5">
                                            <p:txEl>
                                              <p:pRg st="0" end="0"/>
                                            </p:txEl>
                                          </p:spTgt>
                                        </p:tgtEl>
                                        <p:attrNameLst>
                                          <p:attrName>style.visibility</p:attrName>
                                        </p:attrNameLst>
                                      </p:cBhvr>
                                      <p:to>
                                        <p:strVal val="visible"/>
                                      </p:to>
                                    </p:set>
                                    <p:animEffect transition="in" filter="blinds(horizontal)">
                                      <p:cBhvr>
                                        <p:cTn id="65" dur="500"/>
                                        <p:tgtEl>
                                          <p:spTgt spid="15">
                                            <p:txEl>
                                              <p:pRg st="0" end="0"/>
                                            </p:txEl>
                                          </p:spTgt>
                                        </p:tgtEl>
                                      </p:cBhvr>
                                    </p:animEffect>
                                  </p:childTnLst>
                                </p:cTn>
                              </p:par>
                            </p:childTnLst>
                          </p:cTn>
                        </p:par>
                        <p:par>
                          <p:cTn id="66" fill="hold">
                            <p:stCondLst>
                              <p:cond delay="500"/>
                            </p:stCondLst>
                            <p:childTnLst>
                              <p:par>
                                <p:cTn id="67" presetID="3" presetClass="entr" presetSubtype="10" fill="hold" nodeType="afterEffect">
                                  <p:stCondLst>
                                    <p:cond delay="0"/>
                                  </p:stCondLst>
                                  <p:childTnLst>
                                    <p:set>
                                      <p:cBhvr>
                                        <p:cTn id="68" dur="1" fill="hold">
                                          <p:stCondLst>
                                            <p:cond delay="0"/>
                                          </p:stCondLst>
                                        </p:cTn>
                                        <p:tgtEl>
                                          <p:spTgt spid="15">
                                            <p:txEl>
                                              <p:pRg st="1" end="1"/>
                                            </p:txEl>
                                          </p:spTgt>
                                        </p:tgtEl>
                                        <p:attrNameLst>
                                          <p:attrName>style.visibility</p:attrName>
                                        </p:attrNameLst>
                                      </p:cBhvr>
                                      <p:to>
                                        <p:strVal val="visible"/>
                                      </p:to>
                                    </p:set>
                                    <p:animEffect transition="in" filter="blinds(horizontal)">
                                      <p:cBhvr>
                                        <p:cTn id="69" dur="500"/>
                                        <p:tgtEl>
                                          <p:spTgt spid="1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04082" y="581658"/>
            <a:ext cx="1779638" cy="369332"/>
          </a:xfrm>
          <a:prstGeom prst="rect">
            <a:avLst/>
          </a:prstGeom>
          <a:noFill/>
        </p:spPr>
        <p:txBody>
          <a:bodyPr wrap="square">
            <a:spAutoFit/>
          </a:bodyPr>
          <a:lstStyle/>
          <a:p>
            <a:r>
              <a:rPr lang="en-IN" b="0" i="0" dirty="0">
                <a:solidFill>
                  <a:srgbClr val="2A2A2A"/>
                </a:solidFill>
                <a:effectLst/>
                <a:latin typeface="Roboto" panose="02000000000000000000" pitchFamily="2" charset="0"/>
              </a:rPr>
              <a:t>Even if we have</a:t>
            </a: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7388" y="699934"/>
            <a:ext cx="446753" cy="14891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865239" y="950990"/>
            <a:ext cx="11326761" cy="1477328"/>
          </a:xfrm>
          <a:prstGeom prst="rect">
            <a:avLst/>
          </a:prstGeom>
          <a:noFill/>
        </p:spPr>
        <p:txBody>
          <a:bodyPr wrap="square">
            <a:spAutoFit/>
          </a:bodyPr>
          <a:lstStyle/>
          <a:p>
            <a:r>
              <a:rPr lang="en-US" b="0" i="0" dirty="0">
                <a:solidFill>
                  <a:srgbClr val="2A2A2A"/>
                </a:solidFill>
                <a:effectLst/>
                <a:latin typeface="Roboto" panose="02000000000000000000" pitchFamily="2" charset="0"/>
              </a:rPr>
              <a:t>we are not sure that the edge’s capacities allow us to transfer enough flow from supply vertexes to demand ones. </a:t>
            </a:r>
          </a:p>
          <a:p>
            <a:endParaRPr lang="en-US" dirty="0">
              <a:solidFill>
                <a:srgbClr val="2A2A2A"/>
              </a:solidFill>
              <a:latin typeface="Roboto" panose="02000000000000000000" pitchFamily="2" charset="0"/>
            </a:endParaRPr>
          </a:p>
          <a:p>
            <a:r>
              <a:rPr lang="en-US" b="0" i="0" dirty="0">
                <a:solidFill>
                  <a:srgbClr val="2A2A2A"/>
                </a:solidFill>
                <a:effectLst/>
                <a:latin typeface="Roboto" panose="02000000000000000000" pitchFamily="2" charset="0"/>
              </a:rPr>
              <a:t>To determine if the network has a feasible flow, we want to find any transfer way what will satisfy all the problem’s constraints. </a:t>
            </a:r>
            <a:endParaRPr lang="en-IN" dirty="0"/>
          </a:p>
        </p:txBody>
      </p:sp>
      <p:sp>
        <p:nvSpPr>
          <p:cNvPr id="7" name="TextBox 6"/>
          <p:cNvSpPr txBox="1"/>
          <p:nvPr/>
        </p:nvSpPr>
        <p:spPr>
          <a:xfrm>
            <a:off x="825098" y="2506351"/>
            <a:ext cx="7433189" cy="646331"/>
          </a:xfrm>
          <a:prstGeom prst="rect">
            <a:avLst/>
          </a:prstGeom>
          <a:noFill/>
        </p:spPr>
        <p:txBody>
          <a:bodyPr wrap="square">
            <a:spAutoFit/>
          </a:bodyPr>
          <a:lstStyle/>
          <a:p>
            <a:r>
              <a:rPr lang="en-US" b="0" i="0" dirty="0">
                <a:solidFill>
                  <a:srgbClr val="2A2A2A"/>
                </a:solidFill>
                <a:effectLst/>
                <a:latin typeface="Roboto" panose="02000000000000000000" pitchFamily="2" charset="0"/>
              </a:rPr>
              <a:t>Let us introduce a source node s and a sink node t. </a:t>
            </a:r>
          </a:p>
          <a:p>
            <a:r>
              <a:rPr lang="en-US" b="0" i="0" dirty="0">
                <a:solidFill>
                  <a:srgbClr val="2A2A2A"/>
                </a:solidFill>
                <a:effectLst/>
                <a:latin typeface="Roboto" panose="02000000000000000000" pitchFamily="2" charset="0"/>
              </a:rPr>
              <a:t>For each node  </a:t>
            </a:r>
            <a:endParaRPr lang="en-IN" dirty="0"/>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57072" y="2858847"/>
            <a:ext cx="434820" cy="15346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865239" y="3217840"/>
            <a:ext cx="8829367" cy="369332"/>
          </a:xfrm>
          <a:prstGeom prst="rect">
            <a:avLst/>
          </a:prstGeom>
          <a:noFill/>
        </p:spPr>
        <p:txBody>
          <a:bodyPr wrap="square">
            <a:spAutoFit/>
          </a:bodyPr>
          <a:lstStyle/>
          <a:p>
            <a:r>
              <a:rPr lang="en-US" b="0" i="0" dirty="0">
                <a:solidFill>
                  <a:srgbClr val="2A2A2A"/>
                </a:solidFill>
                <a:effectLst/>
                <a:latin typeface="Roboto" panose="02000000000000000000" pitchFamily="2" charset="0"/>
              </a:rPr>
              <a:t>with b</a:t>
            </a:r>
            <a:r>
              <a:rPr lang="en-US" b="0" i="0" baseline="-25000" dirty="0">
                <a:solidFill>
                  <a:srgbClr val="2A2A2A"/>
                </a:solidFill>
                <a:effectLst/>
                <a:latin typeface="inherit"/>
              </a:rPr>
              <a:t>i</a:t>
            </a:r>
            <a:r>
              <a:rPr lang="en-US" b="0" i="0" dirty="0">
                <a:solidFill>
                  <a:srgbClr val="2A2A2A"/>
                </a:solidFill>
                <a:effectLst/>
                <a:latin typeface="Roboto" panose="02000000000000000000" pitchFamily="2" charset="0"/>
              </a:rPr>
              <a:t> &gt; 0, we add a source arc (</a:t>
            </a:r>
            <a:r>
              <a:rPr lang="en-US" b="0" i="0" dirty="0" err="1">
                <a:solidFill>
                  <a:srgbClr val="2A2A2A"/>
                </a:solidFill>
                <a:effectLst/>
                <a:latin typeface="Roboto" panose="02000000000000000000" pitchFamily="2" charset="0"/>
              </a:rPr>
              <a:t>s,i</a:t>
            </a:r>
            <a:r>
              <a:rPr lang="en-US" b="0" i="0" dirty="0">
                <a:solidFill>
                  <a:srgbClr val="2A2A2A"/>
                </a:solidFill>
                <a:effectLst/>
                <a:latin typeface="Roboto" panose="02000000000000000000" pitchFamily="2" charset="0"/>
              </a:rPr>
              <a:t>) to G with capacity b</a:t>
            </a:r>
            <a:r>
              <a:rPr lang="en-US" b="0" i="0" baseline="-25000" dirty="0">
                <a:solidFill>
                  <a:srgbClr val="2A2A2A"/>
                </a:solidFill>
                <a:effectLst/>
                <a:latin typeface="inherit"/>
              </a:rPr>
              <a:t>i</a:t>
            </a:r>
            <a:r>
              <a:rPr lang="en-US" b="0" i="0" dirty="0">
                <a:solidFill>
                  <a:srgbClr val="2A2A2A"/>
                </a:solidFill>
                <a:effectLst/>
                <a:latin typeface="Roboto" panose="02000000000000000000" pitchFamily="2" charset="0"/>
              </a:rPr>
              <a:t> and cost 0.  </a:t>
            </a:r>
            <a:endParaRPr lang="en-IN" dirty="0"/>
          </a:p>
        </p:txBody>
      </p:sp>
      <p:sp>
        <p:nvSpPr>
          <p:cNvPr id="11" name="TextBox 10"/>
          <p:cNvSpPr txBox="1"/>
          <p:nvPr/>
        </p:nvSpPr>
        <p:spPr>
          <a:xfrm>
            <a:off x="825098" y="3597733"/>
            <a:ext cx="1779639" cy="369332"/>
          </a:xfrm>
          <a:prstGeom prst="rect">
            <a:avLst/>
          </a:prstGeom>
          <a:noFill/>
        </p:spPr>
        <p:txBody>
          <a:bodyPr wrap="square">
            <a:spAutoFit/>
          </a:bodyPr>
          <a:lstStyle/>
          <a:p>
            <a:r>
              <a:rPr lang="en-IN" b="0" i="0" dirty="0">
                <a:solidFill>
                  <a:srgbClr val="2A2A2A"/>
                </a:solidFill>
                <a:effectLst/>
                <a:latin typeface="Roboto" panose="02000000000000000000" pitchFamily="2" charset="0"/>
              </a:rPr>
              <a:t>For each node</a:t>
            </a:r>
            <a:endParaRPr lang="en-IN" dirty="0"/>
          </a:p>
        </p:txBody>
      </p:sp>
      <p:pic>
        <p:nvPicPr>
          <p:cNvPr id="1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310" y="3666231"/>
            <a:ext cx="434820" cy="15346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p:cNvSpPr txBox="1"/>
          <p:nvPr/>
        </p:nvSpPr>
        <p:spPr>
          <a:xfrm>
            <a:off x="2966577" y="3627806"/>
            <a:ext cx="7835696" cy="369332"/>
          </a:xfrm>
          <a:prstGeom prst="rect">
            <a:avLst/>
          </a:prstGeom>
          <a:noFill/>
        </p:spPr>
        <p:txBody>
          <a:bodyPr wrap="square">
            <a:spAutoFit/>
          </a:bodyPr>
          <a:lstStyle/>
          <a:p>
            <a:r>
              <a:rPr lang="en-US" b="0" i="0" dirty="0">
                <a:solidFill>
                  <a:srgbClr val="2A2A2A"/>
                </a:solidFill>
                <a:effectLst/>
                <a:latin typeface="Roboto" panose="02000000000000000000" pitchFamily="2" charset="0"/>
              </a:rPr>
              <a:t>with b</a:t>
            </a:r>
            <a:r>
              <a:rPr lang="en-US" b="0" i="0" baseline="-25000" dirty="0">
                <a:solidFill>
                  <a:srgbClr val="2A2A2A"/>
                </a:solidFill>
                <a:effectLst/>
                <a:latin typeface="inherit"/>
              </a:rPr>
              <a:t>i</a:t>
            </a:r>
            <a:r>
              <a:rPr lang="en-US" b="0" i="0" dirty="0">
                <a:solidFill>
                  <a:srgbClr val="2A2A2A"/>
                </a:solidFill>
                <a:effectLst/>
                <a:latin typeface="Roboto" panose="02000000000000000000" pitchFamily="2" charset="0"/>
              </a:rPr>
              <a:t> &lt; 0, we add a sink arc (</a:t>
            </a:r>
            <a:r>
              <a:rPr lang="en-US" dirty="0" err="1">
                <a:solidFill>
                  <a:srgbClr val="2A2A2A"/>
                </a:solidFill>
                <a:latin typeface="Roboto" panose="02000000000000000000" pitchFamily="2" charset="0"/>
              </a:rPr>
              <a:t>i</a:t>
            </a:r>
            <a:r>
              <a:rPr lang="en-US" b="0" i="0" dirty="0" err="1">
                <a:solidFill>
                  <a:srgbClr val="2A2A2A"/>
                </a:solidFill>
                <a:effectLst/>
                <a:latin typeface="Roboto" panose="02000000000000000000" pitchFamily="2" charset="0"/>
              </a:rPr>
              <a:t>,t</a:t>
            </a:r>
            <a:r>
              <a:rPr lang="en-US" b="0" i="0" dirty="0">
                <a:solidFill>
                  <a:srgbClr val="2A2A2A"/>
                </a:solidFill>
                <a:effectLst/>
                <a:latin typeface="Roboto" panose="02000000000000000000" pitchFamily="2" charset="0"/>
              </a:rPr>
              <a:t>) to G with capacity -b</a:t>
            </a:r>
            <a:r>
              <a:rPr lang="en-US" b="0" i="0" baseline="-25000" dirty="0">
                <a:solidFill>
                  <a:srgbClr val="2A2A2A"/>
                </a:solidFill>
                <a:effectLst/>
                <a:latin typeface="inherit"/>
              </a:rPr>
              <a:t>i</a:t>
            </a:r>
            <a:r>
              <a:rPr lang="en-US" b="0" i="0" dirty="0">
                <a:solidFill>
                  <a:srgbClr val="2A2A2A"/>
                </a:solidFill>
                <a:effectLst/>
                <a:latin typeface="Roboto" panose="02000000000000000000" pitchFamily="2" charset="0"/>
              </a:rPr>
              <a:t> and cost 0. </a:t>
            </a:r>
            <a:endParaRPr lang="en-IN" dirty="0"/>
          </a:p>
        </p:txBody>
      </p:sp>
      <p:pic>
        <p:nvPicPr>
          <p:cNvPr id="4102" name="Picture 6" descr="Figure 1_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2891" y="4211801"/>
            <a:ext cx="4762500" cy="24574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p:cNvSpPr txBox="1"/>
          <p:nvPr/>
        </p:nvSpPr>
        <p:spPr>
          <a:xfrm>
            <a:off x="5447070" y="4176887"/>
            <a:ext cx="6094324" cy="646331"/>
          </a:xfrm>
          <a:prstGeom prst="rect">
            <a:avLst/>
          </a:prstGeom>
          <a:noFill/>
        </p:spPr>
        <p:txBody>
          <a:bodyPr wrap="square">
            <a:spAutoFit/>
          </a:bodyPr>
          <a:lstStyle/>
          <a:p>
            <a:r>
              <a:rPr lang="en-US" b="1" i="0" dirty="0">
                <a:solidFill>
                  <a:srgbClr val="2A2A2A"/>
                </a:solidFill>
                <a:effectLst/>
                <a:latin typeface="Roboto" panose="02000000000000000000" pitchFamily="2" charset="0"/>
              </a:rPr>
              <a:t>Figure.</a:t>
            </a:r>
            <a:r>
              <a:rPr lang="en-US" b="0" i="0" dirty="0">
                <a:solidFill>
                  <a:srgbClr val="2A2A2A"/>
                </a:solidFill>
                <a:effectLst/>
                <a:latin typeface="Roboto" panose="02000000000000000000" pitchFamily="2" charset="0"/>
              </a:rPr>
              <a:t> Maximum flow in the transformed network. </a:t>
            </a:r>
          </a:p>
          <a:p>
            <a:r>
              <a:rPr lang="en-US" b="0" i="0" dirty="0">
                <a:solidFill>
                  <a:srgbClr val="2A2A2A"/>
                </a:solidFill>
                <a:effectLst/>
                <a:latin typeface="Roboto" panose="02000000000000000000" pitchFamily="2" charset="0"/>
              </a:rPr>
              <a:t>For simplicity we are ignoring the costs.</a:t>
            </a:r>
            <a:endParaRPr lang="en-IN" dirty="0"/>
          </a:p>
        </p:txBody>
      </p:sp>
      <p:sp>
        <p:nvSpPr>
          <p:cNvPr id="18" name="TextBox 17"/>
          <p:cNvSpPr txBox="1"/>
          <p:nvPr/>
        </p:nvSpPr>
        <p:spPr>
          <a:xfrm>
            <a:off x="5958348" y="5021343"/>
            <a:ext cx="6312308" cy="1754326"/>
          </a:xfrm>
          <a:prstGeom prst="rect">
            <a:avLst/>
          </a:prstGeom>
          <a:noFill/>
        </p:spPr>
        <p:txBody>
          <a:bodyPr wrap="square">
            <a:spAutoFit/>
          </a:bodyPr>
          <a:lstStyle/>
          <a:p>
            <a:r>
              <a:rPr lang="en-US" b="0" i="0" dirty="0">
                <a:solidFill>
                  <a:srgbClr val="2A2A2A"/>
                </a:solidFill>
                <a:effectLst/>
                <a:latin typeface="Roboto" panose="02000000000000000000" pitchFamily="2" charset="0"/>
              </a:rPr>
              <a:t>The new network is called a </a:t>
            </a:r>
            <a:r>
              <a:rPr lang="en-US" b="1" i="0" dirty="0">
                <a:solidFill>
                  <a:srgbClr val="2A2A2A"/>
                </a:solidFill>
                <a:effectLst/>
                <a:latin typeface="Roboto" panose="02000000000000000000" pitchFamily="2" charset="0"/>
              </a:rPr>
              <a:t>transformed network</a:t>
            </a:r>
            <a:r>
              <a:rPr lang="en-US" b="0" i="0" dirty="0">
                <a:solidFill>
                  <a:srgbClr val="2A2A2A"/>
                </a:solidFill>
                <a:effectLst/>
                <a:latin typeface="Roboto" panose="02000000000000000000" pitchFamily="2" charset="0"/>
              </a:rPr>
              <a:t>. </a:t>
            </a:r>
          </a:p>
          <a:p>
            <a:r>
              <a:rPr lang="en-US" dirty="0">
                <a:solidFill>
                  <a:srgbClr val="2A2A2A"/>
                </a:solidFill>
                <a:latin typeface="Roboto" panose="02000000000000000000" pitchFamily="2" charset="0"/>
              </a:rPr>
              <a:t>S</a:t>
            </a:r>
            <a:r>
              <a:rPr lang="en-US" b="0" i="0" dirty="0">
                <a:solidFill>
                  <a:srgbClr val="2A2A2A"/>
                </a:solidFill>
                <a:effectLst/>
                <a:latin typeface="Roboto" panose="02000000000000000000" pitchFamily="2" charset="0"/>
              </a:rPr>
              <a:t>olve a maximum flow problem from s to t (ignoring costs,).</a:t>
            </a:r>
          </a:p>
          <a:p>
            <a:endParaRPr lang="en-US" dirty="0">
              <a:solidFill>
                <a:srgbClr val="2A2A2A"/>
              </a:solidFill>
              <a:latin typeface="Roboto" panose="02000000000000000000" pitchFamily="2" charset="0"/>
            </a:endParaRPr>
          </a:p>
          <a:p>
            <a:r>
              <a:rPr lang="en-US" b="0" i="0" dirty="0">
                <a:solidFill>
                  <a:srgbClr val="2A2A2A"/>
                </a:solidFill>
                <a:effectLst/>
                <a:latin typeface="Roboto" panose="02000000000000000000" pitchFamily="2" charset="0"/>
              </a:rPr>
              <a:t>If the maximum flow saturates all the source and sink arcs, then the problem has a feasible solution; </a:t>
            </a:r>
          </a:p>
          <a:p>
            <a:r>
              <a:rPr lang="en-US" b="0" i="0" dirty="0">
                <a:solidFill>
                  <a:srgbClr val="2A2A2A"/>
                </a:solidFill>
                <a:effectLst/>
                <a:latin typeface="Roboto" panose="02000000000000000000" pitchFamily="2" charset="0"/>
              </a:rPr>
              <a:t>otherwise, it is infeasible.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098"/>
                                        </p:tgtEl>
                                        <p:attrNameLst>
                                          <p:attrName>style.visibility</p:attrName>
                                        </p:attrNameLst>
                                      </p:cBhvr>
                                      <p:to>
                                        <p:strVal val="visible"/>
                                      </p:to>
                                    </p:set>
                                    <p:animEffect transition="in" filter="randombar(horizontal)">
                                      <p:cBhvr>
                                        <p:cTn id="10" dur="500"/>
                                        <p:tgtEl>
                                          <p:spTgt spid="4098"/>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wipe(left)">
                                      <p:cBhvr>
                                        <p:cTn id="14" dur="500"/>
                                        <p:tgtEl>
                                          <p:spTgt spid="5">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
                                            <p:txEl>
                                              <p:pRg st="2" end="2"/>
                                            </p:txEl>
                                          </p:spTgt>
                                        </p:tgtEl>
                                        <p:attrNameLst>
                                          <p:attrName>style.visibility</p:attrName>
                                        </p:attrNameLst>
                                      </p:cBhvr>
                                      <p:to>
                                        <p:strVal val="visible"/>
                                      </p:to>
                                    </p:set>
                                    <p:animEffect transition="in" filter="wipe(left)">
                                      <p:cBhvr>
                                        <p:cTn id="18" dur="500"/>
                                        <p:tgtEl>
                                          <p:spTgt spid="5">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wipe(left)">
                                      <p:cBhvr>
                                        <p:cTn id="23" dur="500"/>
                                        <p:tgtEl>
                                          <p:spTgt spid="7">
                                            <p:txEl>
                                              <p:pRg st="0" end="0"/>
                                            </p:txEl>
                                          </p:spTgt>
                                        </p:tgtEl>
                                      </p:cBhvr>
                                    </p:animEffect>
                                  </p:childTnLst>
                                </p:cTn>
                              </p:par>
                            </p:childTnLst>
                          </p:cTn>
                        </p:par>
                        <p:par>
                          <p:cTn id="24" fill="hold">
                            <p:stCondLst>
                              <p:cond delay="500"/>
                            </p:stCondLst>
                            <p:childTnLst>
                              <p:par>
                                <p:cTn id="25" presetID="22" presetClass="entr" presetSubtype="8" fill="hold" nodeType="after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wipe(left)">
                                      <p:cBhvr>
                                        <p:cTn id="27" dur="500"/>
                                        <p:tgtEl>
                                          <p:spTgt spid="7">
                                            <p:txEl>
                                              <p:pRg st="1" end="1"/>
                                            </p:txEl>
                                          </p:spTgt>
                                        </p:tgtEl>
                                      </p:cBhvr>
                                    </p:animEffect>
                                  </p:childTnLst>
                                </p:cTn>
                              </p:par>
                              <p:par>
                                <p:cTn id="28" presetID="14" presetClass="entr" presetSubtype="10" fill="hold" nodeType="withEffect">
                                  <p:stCondLst>
                                    <p:cond delay="0"/>
                                  </p:stCondLst>
                                  <p:childTnLst>
                                    <p:set>
                                      <p:cBhvr>
                                        <p:cTn id="29" dur="1" fill="hold">
                                          <p:stCondLst>
                                            <p:cond delay="0"/>
                                          </p:stCondLst>
                                        </p:cTn>
                                        <p:tgtEl>
                                          <p:spTgt spid="4100"/>
                                        </p:tgtEl>
                                        <p:attrNameLst>
                                          <p:attrName>style.visibility</p:attrName>
                                        </p:attrNameLst>
                                      </p:cBhvr>
                                      <p:to>
                                        <p:strVal val="visible"/>
                                      </p:to>
                                    </p:set>
                                    <p:animEffect transition="in" filter="randombar(horizontal)">
                                      <p:cBhvr>
                                        <p:cTn id="30" dur="500"/>
                                        <p:tgtEl>
                                          <p:spTgt spid="410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9">
                                            <p:txEl>
                                              <p:pRg st="0" end="0"/>
                                            </p:txEl>
                                          </p:spTgt>
                                        </p:tgtEl>
                                        <p:attrNameLst>
                                          <p:attrName>style.visibility</p:attrName>
                                        </p:attrNameLst>
                                      </p:cBhvr>
                                      <p:to>
                                        <p:strVal val="visible"/>
                                      </p:to>
                                    </p:set>
                                    <p:animEffect transition="in" filter="wipe(left)">
                                      <p:cBhvr>
                                        <p:cTn id="35" dur="500"/>
                                        <p:tgtEl>
                                          <p:spTgt spid="9">
                                            <p:txEl>
                                              <p:pRg st="0" end="0"/>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1">
                                            <p:txEl>
                                              <p:pRg st="0" end="0"/>
                                            </p:txEl>
                                          </p:spTgt>
                                        </p:tgtEl>
                                        <p:attrNameLst>
                                          <p:attrName>style.visibility</p:attrName>
                                        </p:attrNameLst>
                                      </p:cBhvr>
                                      <p:to>
                                        <p:strVal val="visible"/>
                                      </p:to>
                                    </p:set>
                                    <p:animEffect transition="in" filter="wipe(left)">
                                      <p:cBhvr>
                                        <p:cTn id="40" dur="500"/>
                                        <p:tgtEl>
                                          <p:spTgt spid="11">
                                            <p:txEl>
                                              <p:pRg st="0" end="0"/>
                                            </p:txEl>
                                          </p:spTgt>
                                        </p:tgtEl>
                                      </p:cBhvr>
                                    </p:animEffect>
                                  </p:childTnLst>
                                </p:cTn>
                              </p:par>
                              <p:par>
                                <p:cTn id="41" presetID="14" presetClass="entr" presetSubtype="10"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randombar(horizontal)">
                                      <p:cBhvr>
                                        <p:cTn id="43" dur="500"/>
                                        <p:tgtEl>
                                          <p:spTgt spid="12"/>
                                        </p:tgtEl>
                                      </p:cBhvr>
                                    </p:animEffec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4">
                                            <p:txEl>
                                              <p:pRg st="0" end="0"/>
                                            </p:txEl>
                                          </p:spTgt>
                                        </p:tgtEl>
                                        <p:attrNameLst>
                                          <p:attrName>style.visibility</p:attrName>
                                        </p:attrNameLst>
                                      </p:cBhvr>
                                      <p:to>
                                        <p:strVal val="visible"/>
                                      </p:to>
                                    </p:set>
                                    <p:animEffect transition="in" filter="wipe(left)">
                                      <p:cBhvr>
                                        <p:cTn id="47" dur="500"/>
                                        <p:tgtEl>
                                          <p:spTgt spid="14">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nodeType="clickEffect">
                                  <p:stCondLst>
                                    <p:cond delay="0"/>
                                  </p:stCondLst>
                                  <p:childTnLst>
                                    <p:set>
                                      <p:cBhvr>
                                        <p:cTn id="51" dur="1" fill="hold">
                                          <p:stCondLst>
                                            <p:cond delay="0"/>
                                          </p:stCondLst>
                                        </p:cTn>
                                        <p:tgtEl>
                                          <p:spTgt spid="4102"/>
                                        </p:tgtEl>
                                        <p:attrNameLst>
                                          <p:attrName>style.visibility</p:attrName>
                                        </p:attrNameLst>
                                      </p:cBhvr>
                                      <p:to>
                                        <p:strVal val="visible"/>
                                      </p:to>
                                    </p:set>
                                    <p:anim calcmode="lin" valueType="num">
                                      <p:cBhvr>
                                        <p:cTn id="52" dur="500" fill="hold"/>
                                        <p:tgtEl>
                                          <p:spTgt spid="4102"/>
                                        </p:tgtEl>
                                        <p:attrNameLst>
                                          <p:attrName>ppt_w</p:attrName>
                                        </p:attrNameLst>
                                      </p:cBhvr>
                                      <p:tavLst>
                                        <p:tav tm="0">
                                          <p:val>
                                            <p:fltVal val="0"/>
                                          </p:val>
                                        </p:tav>
                                        <p:tav tm="100000">
                                          <p:val>
                                            <p:strVal val="#ppt_w"/>
                                          </p:val>
                                        </p:tav>
                                      </p:tavLst>
                                    </p:anim>
                                    <p:anim calcmode="lin" valueType="num">
                                      <p:cBhvr>
                                        <p:cTn id="53" dur="500" fill="hold"/>
                                        <p:tgtEl>
                                          <p:spTgt spid="4102"/>
                                        </p:tgtEl>
                                        <p:attrNameLst>
                                          <p:attrName>ppt_h</p:attrName>
                                        </p:attrNameLst>
                                      </p:cBhvr>
                                      <p:tavLst>
                                        <p:tav tm="0">
                                          <p:val>
                                            <p:fltVal val="0"/>
                                          </p:val>
                                        </p:tav>
                                        <p:tav tm="100000">
                                          <p:val>
                                            <p:strVal val="#ppt_h"/>
                                          </p:val>
                                        </p:tav>
                                      </p:tavLst>
                                    </p:anim>
                                    <p:animEffect transition="in" filter="fade">
                                      <p:cBhvr>
                                        <p:cTn id="54" dur="500"/>
                                        <p:tgtEl>
                                          <p:spTgt spid="4102"/>
                                        </p:tgtEl>
                                      </p:cBhvr>
                                    </p:animEffect>
                                  </p:childTnLst>
                                </p:cTn>
                              </p:par>
                            </p:childTnLst>
                          </p:cTn>
                        </p:par>
                        <p:par>
                          <p:cTn id="55" fill="hold">
                            <p:stCondLst>
                              <p:cond delay="500"/>
                            </p:stCondLst>
                            <p:childTnLst>
                              <p:par>
                                <p:cTn id="56" presetID="14" presetClass="entr" presetSubtype="10" fill="hold" nodeType="afterEffect">
                                  <p:stCondLst>
                                    <p:cond delay="0"/>
                                  </p:stCondLst>
                                  <p:childTnLst>
                                    <p:set>
                                      <p:cBhvr>
                                        <p:cTn id="57"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58" dur="500"/>
                                        <p:tgtEl>
                                          <p:spTgt spid="16">
                                            <p:txEl>
                                              <p:pRg st="0" end="0"/>
                                            </p:txEl>
                                          </p:spTgt>
                                        </p:tgtEl>
                                      </p:cBhvr>
                                    </p:animEffect>
                                  </p:childTnLst>
                                </p:cTn>
                              </p:par>
                            </p:childTnLst>
                          </p:cTn>
                        </p:par>
                        <p:par>
                          <p:cTn id="59" fill="hold">
                            <p:stCondLst>
                              <p:cond delay="1000"/>
                            </p:stCondLst>
                            <p:childTnLst>
                              <p:par>
                                <p:cTn id="60" presetID="14" presetClass="entr" presetSubtype="10" fill="hold" nodeType="afterEffect">
                                  <p:stCondLst>
                                    <p:cond delay="0"/>
                                  </p:stCondLst>
                                  <p:childTnLst>
                                    <p:set>
                                      <p:cBhvr>
                                        <p:cTn id="61" dur="1" fill="hold">
                                          <p:stCondLst>
                                            <p:cond delay="0"/>
                                          </p:stCondLst>
                                        </p:cTn>
                                        <p:tgtEl>
                                          <p:spTgt spid="16">
                                            <p:txEl>
                                              <p:pRg st="1" end="1"/>
                                            </p:txEl>
                                          </p:spTgt>
                                        </p:tgtEl>
                                        <p:attrNameLst>
                                          <p:attrName>style.visibility</p:attrName>
                                        </p:attrNameLst>
                                      </p:cBhvr>
                                      <p:to>
                                        <p:strVal val="visible"/>
                                      </p:to>
                                    </p:set>
                                    <p:animEffect transition="in" filter="randombar(horizontal)">
                                      <p:cBhvr>
                                        <p:cTn id="62" dur="500"/>
                                        <p:tgtEl>
                                          <p:spTgt spid="16">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8">
                                            <p:txEl>
                                              <p:pRg st="0" end="0"/>
                                            </p:txEl>
                                          </p:spTgt>
                                        </p:tgtEl>
                                        <p:attrNameLst>
                                          <p:attrName>style.visibility</p:attrName>
                                        </p:attrNameLst>
                                      </p:cBhvr>
                                      <p:to>
                                        <p:strVal val="visible"/>
                                      </p:to>
                                    </p:set>
                                    <p:animEffect transition="in" filter="blinds(horizontal)">
                                      <p:cBhvr>
                                        <p:cTn id="67" dur="500"/>
                                        <p:tgtEl>
                                          <p:spTgt spid="18">
                                            <p:txEl>
                                              <p:pRg st="0" end="0"/>
                                            </p:txEl>
                                          </p:spTgt>
                                        </p:tgtEl>
                                      </p:cBhvr>
                                    </p:animEffect>
                                  </p:childTnLst>
                                </p:cTn>
                              </p:par>
                            </p:childTnLst>
                          </p:cTn>
                        </p:par>
                        <p:par>
                          <p:cTn id="68" fill="hold">
                            <p:stCondLst>
                              <p:cond delay="500"/>
                            </p:stCondLst>
                            <p:childTnLst>
                              <p:par>
                                <p:cTn id="69" presetID="3" presetClass="entr" presetSubtype="10" fill="hold" nodeType="afterEffect">
                                  <p:stCondLst>
                                    <p:cond delay="0"/>
                                  </p:stCondLst>
                                  <p:childTnLst>
                                    <p:set>
                                      <p:cBhvr>
                                        <p:cTn id="70" dur="1" fill="hold">
                                          <p:stCondLst>
                                            <p:cond delay="0"/>
                                          </p:stCondLst>
                                        </p:cTn>
                                        <p:tgtEl>
                                          <p:spTgt spid="18">
                                            <p:txEl>
                                              <p:pRg st="1" end="1"/>
                                            </p:txEl>
                                          </p:spTgt>
                                        </p:tgtEl>
                                        <p:attrNameLst>
                                          <p:attrName>style.visibility</p:attrName>
                                        </p:attrNameLst>
                                      </p:cBhvr>
                                      <p:to>
                                        <p:strVal val="visible"/>
                                      </p:to>
                                    </p:set>
                                    <p:animEffect transition="in" filter="blinds(horizontal)">
                                      <p:cBhvr>
                                        <p:cTn id="71" dur="500"/>
                                        <p:tgtEl>
                                          <p:spTgt spid="18">
                                            <p:txEl>
                                              <p:pRg st="1" end="1"/>
                                            </p:txEl>
                                          </p:spTgt>
                                        </p:tgtEl>
                                      </p:cBhvr>
                                    </p:animEffect>
                                  </p:childTnLst>
                                </p:cTn>
                              </p:par>
                            </p:childTnLst>
                          </p:cTn>
                        </p:par>
                        <p:par>
                          <p:cTn id="72" fill="hold">
                            <p:stCondLst>
                              <p:cond delay="1000"/>
                            </p:stCondLst>
                            <p:childTnLst>
                              <p:par>
                                <p:cTn id="73" presetID="3" presetClass="entr" presetSubtype="10" fill="hold" nodeType="afterEffect">
                                  <p:stCondLst>
                                    <p:cond delay="0"/>
                                  </p:stCondLst>
                                  <p:childTnLst>
                                    <p:set>
                                      <p:cBhvr>
                                        <p:cTn id="74" dur="1" fill="hold">
                                          <p:stCondLst>
                                            <p:cond delay="0"/>
                                          </p:stCondLst>
                                        </p:cTn>
                                        <p:tgtEl>
                                          <p:spTgt spid="18">
                                            <p:txEl>
                                              <p:pRg st="3" end="3"/>
                                            </p:txEl>
                                          </p:spTgt>
                                        </p:tgtEl>
                                        <p:attrNameLst>
                                          <p:attrName>style.visibility</p:attrName>
                                        </p:attrNameLst>
                                      </p:cBhvr>
                                      <p:to>
                                        <p:strVal val="visible"/>
                                      </p:to>
                                    </p:set>
                                    <p:animEffect transition="in" filter="blinds(horizontal)">
                                      <p:cBhvr>
                                        <p:cTn id="75" dur="500"/>
                                        <p:tgtEl>
                                          <p:spTgt spid="18">
                                            <p:txEl>
                                              <p:pRg st="3" end="3"/>
                                            </p:txEl>
                                          </p:spTgt>
                                        </p:tgtEl>
                                      </p:cBhvr>
                                    </p:animEffect>
                                  </p:childTnLst>
                                </p:cTn>
                              </p:par>
                            </p:childTnLst>
                          </p:cTn>
                        </p:par>
                        <p:par>
                          <p:cTn id="76" fill="hold">
                            <p:stCondLst>
                              <p:cond delay="1500"/>
                            </p:stCondLst>
                            <p:childTnLst>
                              <p:par>
                                <p:cTn id="77" presetID="3" presetClass="entr" presetSubtype="10" fill="hold" nodeType="afterEffect">
                                  <p:stCondLst>
                                    <p:cond delay="0"/>
                                  </p:stCondLst>
                                  <p:childTnLst>
                                    <p:set>
                                      <p:cBhvr>
                                        <p:cTn id="78" dur="1" fill="hold">
                                          <p:stCondLst>
                                            <p:cond delay="0"/>
                                          </p:stCondLst>
                                        </p:cTn>
                                        <p:tgtEl>
                                          <p:spTgt spid="18">
                                            <p:txEl>
                                              <p:pRg st="4" end="4"/>
                                            </p:txEl>
                                          </p:spTgt>
                                        </p:tgtEl>
                                        <p:attrNameLst>
                                          <p:attrName>style.visibility</p:attrName>
                                        </p:attrNameLst>
                                      </p:cBhvr>
                                      <p:to>
                                        <p:strVal val="visible"/>
                                      </p:to>
                                    </p:set>
                                    <p:animEffect transition="in" filter="blinds(horizontal)">
                                      <p:cBhvr>
                                        <p:cTn id="79" dur="500"/>
                                        <p:tgtEl>
                                          <p:spTgt spid="1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4968" y="795168"/>
            <a:ext cx="12103509" cy="1200329"/>
          </a:xfrm>
          <a:prstGeom prst="rect">
            <a:avLst/>
          </a:prstGeom>
          <a:noFill/>
        </p:spPr>
        <p:txBody>
          <a:bodyPr wrap="square">
            <a:spAutoFit/>
          </a:bodyPr>
          <a:lstStyle/>
          <a:p>
            <a:r>
              <a:rPr lang="en-US" b="0" i="0" dirty="0">
                <a:solidFill>
                  <a:srgbClr val="2A2A2A"/>
                </a:solidFill>
                <a:effectLst/>
                <a:latin typeface="Roboto" panose="02000000000000000000" pitchFamily="2" charset="0"/>
              </a:rPr>
              <a:t>Having found a maximum flow, </a:t>
            </a:r>
          </a:p>
          <a:p>
            <a:r>
              <a:rPr lang="en-US" b="0" i="0" dirty="0">
                <a:solidFill>
                  <a:srgbClr val="2A2A2A"/>
                </a:solidFill>
                <a:effectLst/>
                <a:latin typeface="Roboto" panose="02000000000000000000" pitchFamily="2" charset="0"/>
              </a:rPr>
              <a:t>we can now remove source, sink, and all adjacent arcs and obtain a feasible flow in G. </a:t>
            </a:r>
          </a:p>
          <a:p>
            <a:endParaRPr lang="en-US" dirty="0">
              <a:solidFill>
                <a:srgbClr val="2A2A2A"/>
              </a:solidFill>
              <a:latin typeface="Roboto" panose="02000000000000000000" pitchFamily="2" charset="0"/>
            </a:endParaRPr>
          </a:p>
          <a:p>
            <a:r>
              <a:rPr lang="en-US" b="0" i="0" dirty="0">
                <a:solidFill>
                  <a:srgbClr val="2A2A2A"/>
                </a:solidFill>
                <a:effectLst/>
                <a:latin typeface="Roboto" panose="02000000000000000000" pitchFamily="2" charset="0"/>
              </a:rPr>
              <a:t>How do we detect whether the flow is optimal or not? Does this flow minimize costs of the objective function z?</a:t>
            </a:r>
            <a:endParaRPr lang="en-IN" dirty="0"/>
          </a:p>
        </p:txBody>
      </p:sp>
      <p:sp>
        <p:nvSpPr>
          <p:cNvPr id="5" name="TextBox 4"/>
          <p:cNvSpPr txBox="1"/>
          <p:nvPr/>
        </p:nvSpPr>
        <p:spPr>
          <a:xfrm>
            <a:off x="294968" y="2116082"/>
            <a:ext cx="6199238" cy="369332"/>
          </a:xfrm>
          <a:prstGeom prst="rect">
            <a:avLst/>
          </a:prstGeom>
          <a:noFill/>
        </p:spPr>
        <p:txBody>
          <a:bodyPr wrap="square">
            <a:spAutoFit/>
          </a:bodyPr>
          <a:lstStyle/>
          <a:p>
            <a:r>
              <a:rPr lang="en-IN" b="0" i="0" dirty="0">
                <a:solidFill>
                  <a:srgbClr val="2A2A2A"/>
                </a:solidFill>
                <a:effectLst/>
                <a:latin typeface="Roboto" panose="02000000000000000000" pitchFamily="2" charset="0"/>
              </a:rPr>
              <a:t>For this we have the following assumptions.</a:t>
            </a:r>
            <a:endParaRPr lang="en-IN" dirty="0"/>
          </a:p>
        </p:txBody>
      </p:sp>
      <p:sp>
        <p:nvSpPr>
          <p:cNvPr id="7" name="TextBox 6"/>
          <p:cNvSpPr txBox="1"/>
          <p:nvPr/>
        </p:nvSpPr>
        <p:spPr>
          <a:xfrm>
            <a:off x="294968" y="2605999"/>
            <a:ext cx="6199238" cy="369332"/>
          </a:xfrm>
          <a:prstGeom prst="rect">
            <a:avLst/>
          </a:prstGeom>
          <a:noFill/>
        </p:spPr>
        <p:txBody>
          <a:bodyPr wrap="square">
            <a:spAutoFit/>
          </a:bodyPr>
          <a:lstStyle/>
          <a:p>
            <a:r>
              <a:rPr lang="en-US" b="1" i="1" dirty="0">
                <a:solidFill>
                  <a:srgbClr val="2A2A2A"/>
                </a:solidFill>
                <a:effectLst/>
                <a:latin typeface="Roboto" panose="02000000000000000000" pitchFamily="2" charset="0"/>
              </a:rPr>
              <a:t>Assumption 1</a:t>
            </a:r>
            <a:r>
              <a:rPr lang="en-US" b="0" i="1" dirty="0">
                <a:solidFill>
                  <a:srgbClr val="2A2A2A"/>
                </a:solidFill>
                <a:effectLst/>
                <a:latin typeface="Roboto" panose="02000000000000000000" pitchFamily="2" charset="0"/>
              </a:rPr>
              <a:t>. All data (</a:t>
            </a:r>
            <a:r>
              <a:rPr lang="en-US" b="0" i="1" dirty="0" err="1">
                <a:solidFill>
                  <a:srgbClr val="2A2A2A"/>
                </a:solidFill>
                <a:effectLst/>
                <a:latin typeface="Roboto" panose="02000000000000000000" pitchFamily="2" charset="0"/>
              </a:rPr>
              <a:t>u</a:t>
            </a:r>
            <a:r>
              <a:rPr lang="en-US" b="0" i="1" baseline="-25000" dirty="0" err="1">
                <a:solidFill>
                  <a:srgbClr val="2A2A2A"/>
                </a:solidFill>
                <a:effectLst/>
                <a:latin typeface="inherit"/>
              </a:rPr>
              <a:t>ij</a:t>
            </a:r>
            <a:r>
              <a:rPr lang="en-US" b="0" i="1" dirty="0">
                <a:solidFill>
                  <a:srgbClr val="2A2A2A"/>
                </a:solidFill>
                <a:effectLst/>
                <a:latin typeface="Roboto" panose="02000000000000000000" pitchFamily="2" charset="0"/>
              </a:rPr>
              <a:t>, </a:t>
            </a:r>
            <a:r>
              <a:rPr lang="en-US" b="0" i="1" dirty="0" err="1">
                <a:solidFill>
                  <a:srgbClr val="2A2A2A"/>
                </a:solidFill>
                <a:effectLst/>
                <a:latin typeface="Roboto" panose="02000000000000000000" pitchFamily="2" charset="0"/>
              </a:rPr>
              <a:t>c</a:t>
            </a:r>
            <a:r>
              <a:rPr lang="en-US" b="0" i="1" baseline="-25000" dirty="0" err="1">
                <a:solidFill>
                  <a:srgbClr val="2A2A2A"/>
                </a:solidFill>
                <a:effectLst/>
                <a:latin typeface="inherit"/>
              </a:rPr>
              <a:t>ij</a:t>
            </a:r>
            <a:r>
              <a:rPr lang="en-US" b="0" i="1" dirty="0">
                <a:solidFill>
                  <a:srgbClr val="2A2A2A"/>
                </a:solidFill>
                <a:effectLst/>
                <a:latin typeface="Roboto" panose="02000000000000000000" pitchFamily="2" charset="0"/>
              </a:rPr>
              <a:t>, b</a:t>
            </a:r>
            <a:r>
              <a:rPr lang="en-US" b="0" i="1" baseline="-25000" dirty="0">
                <a:solidFill>
                  <a:srgbClr val="2A2A2A"/>
                </a:solidFill>
                <a:effectLst/>
                <a:latin typeface="inherit"/>
              </a:rPr>
              <a:t>i</a:t>
            </a:r>
            <a:r>
              <a:rPr lang="en-US" b="0" i="1" dirty="0">
                <a:solidFill>
                  <a:srgbClr val="2A2A2A"/>
                </a:solidFill>
                <a:effectLst/>
                <a:latin typeface="Roboto" panose="02000000000000000000" pitchFamily="2" charset="0"/>
              </a:rPr>
              <a:t>) are integral.</a:t>
            </a:r>
            <a:endParaRPr lang="en-IN" dirty="0"/>
          </a:p>
        </p:txBody>
      </p:sp>
      <p:sp>
        <p:nvSpPr>
          <p:cNvPr id="9" name="TextBox 8"/>
          <p:cNvSpPr txBox="1"/>
          <p:nvPr/>
        </p:nvSpPr>
        <p:spPr>
          <a:xfrm>
            <a:off x="294968" y="2975331"/>
            <a:ext cx="6199238" cy="369332"/>
          </a:xfrm>
          <a:prstGeom prst="rect">
            <a:avLst/>
          </a:prstGeom>
          <a:noFill/>
        </p:spPr>
        <p:txBody>
          <a:bodyPr wrap="square">
            <a:spAutoFit/>
          </a:bodyPr>
          <a:lstStyle/>
          <a:p>
            <a:r>
              <a:rPr lang="en-US" b="1" i="1" dirty="0">
                <a:solidFill>
                  <a:srgbClr val="2A2A2A"/>
                </a:solidFill>
                <a:effectLst/>
                <a:latin typeface="Roboto" panose="02000000000000000000" pitchFamily="2" charset="0"/>
              </a:rPr>
              <a:t>Assumption 2</a:t>
            </a:r>
            <a:r>
              <a:rPr lang="en-US" b="0" i="1" dirty="0">
                <a:solidFill>
                  <a:srgbClr val="2A2A2A"/>
                </a:solidFill>
                <a:effectLst/>
                <a:latin typeface="Roboto" panose="02000000000000000000" pitchFamily="2" charset="0"/>
              </a:rPr>
              <a:t>. The network is directed.</a:t>
            </a:r>
            <a:endParaRPr lang="en-IN" dirty="0"/>
          </a:p>
        </p:txBody>
      </p:sp>
      <p:sp>
        <p:nvSpPr>
          <p:cNvPr id="11" name="TextBox 10"/>
          <p:cNvSpPr txBox="1"/>
          <p:nvPr/>
        </p:nvSpPr>
        <p:spPr>
          <a:xfrm>
            <a:off x="294967" y="3390829"/>
            <a:ext cx="7295535" cy="369332"/>
          </a:xfrm>
          <a:prstGeom prst="rect">
            <a:avLst/>
          </a:prstGeom>
          <a:noFill/>
        </p:spPr>
        <p:txBody>
          <a:bodyPr wrap="square">
            <a:spAutoFit/>
          </a:bodyPr>
          <a:lstStyle/>
          <a:p>
            <a:r>
              <a:rPr lang="en-US" b="1" i="1" dirty="0">
                <a:solidFill>
                  <a:srgbClr val="2A2A2A"/>
                </a:solidFill>
                <a:effectLst/>
                <a:latin typeface="Roboto" panose="02000000000000000000" pitchFamily="2" charset="0"/>
              </a:rPr>
              <a:t>Assumption 3</a:t>
            </a:r>
            <a:r>
              <a:rPr lang="en-US" b="0" i="1" dirty="0">
                <a:solidFill>
                  <a:srgbClr val="2A2A2A"/>
                </a:solidFill>
                <a:effectLst/>
                <a:latin typeface="Roboto" panose="02000000000000000000" pitchFamily="2" charset="0"/>
              </a:rPr>
              <a:t>. All costs associated with edges are nonnegative.</a:t>
            </a:r>
            <a:endParaRPr lang="en-IN" dirty="0"/>
          </a:p>
        </p:txBody>
      </p:sp>
      <p:sp>
        <p:nvSpPr>
          <p:cNvPr id="13" name="TextBox 12"/>
          <p:cNvSpPr txBox="1"/>
          <p:nvPr/>
        </p:nvSpPr>
        <p:spPr>
          <a:xfrm>
            <a:off x="294967" y="3880746"/>
            <a:ext cx="7452851" cy="369332"/>
          </a:xfrm>
          <a:prstGeom prst="rect">
            <a:avLst/>
          </a:prstGeom>
          <a:noFill/>
        </p:spPr>
        <p:txBody>
          <a:bodyPr wrap="square">
            <a:spAutoFit/>
          </a:bodyPr>
          <a:lstStyle/>
          <a:p>
            <a:r>
              <a:rPr lang="en-US" b="1" i="1" dirty="0">
                <a:solidFill>
                  <a:srgbClr val="2A2A2A"/>
                </a:solidFill>
                <a:effectLst/>
                <a:latin typeface="Roboto" panose="02000000000000000000" pitchFamily="2" charset="0"/>
              </a:rPr>
              <a:t>Assumption 4</a:t>
            </a:r>
            <a:r>
              <a:rPr lang="en-US" b="0" i="1" dirty="0">
                <a:solidFill>
                  <a:srgbClr val="2A2A2A"/>
                </a:solidFill>
                <a:effectLst/>
                <a:latin typeface="Roboto" panose="02000000000000000000" pitchFamily="2" charset="0"/>
              </a:rPr>
              <a:t>. The supply/demand at the vertexes satisfy the condition </a:t>
            </a:r>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51162" y="3760161"/>
            <a:ext cx="1487248" cy="48991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1509250" y="4256464"/>
            <a:ext cx="6199238" cy="369332"/>
          </a:xfrm>
          <a:prstGeom prst="rect">
            <a:avLst/>
          </a:prstGeom>
          <a:noFill/>
        </p:spPr>
        <p:txBody>
          <a:bodyPr wrap="square">
            <a:spAutoFit/>
          </a:bodyPr>
          <a:lstStyle/>
          <a:p>
            <a:r>
              <a:rPr lang="en-US" b="0" i="1" dirty="0">
                <a:solidFill>
                  <a:srgbClr val="2A2A2A"/>
                </a:solidFill>
                <a:effectLst/>
                <a:latin typeface="Roboto" panose="02000000000000000000" pitchFamily="2" charset="0"/>
              </a:rPr>
              <a:t>and the minimum cost flow problem has a feasible solution.</a:t>
            </a:r>
            <a:endParaRPr lang="en-IN" dirty="0"/>
          </a:p>
        </p:txBody>
      </p:sp>
      <p:sp>
        <p:nvSpPr>
          <p:cNvPr id="16" name="Rectangle 15"/>
          <p:cNvSpPr/>
          <p:nvPr/>
        </p:nvSpPr>
        <p:spPr>
          <a:xfrm>
            <a:off x="223376" y="88544"/>
            <a:ext cx="2961453" cy="646331"/>
          </a:xfrm>
          <a:prstGeom prst="rect">
            <a:avLst/>
          </a:prstGeom>
          <a:noFill/>
        </p:spPr>
        <p:txBody>
          <a:bodyPr wrap="none" lIns="91440" tIns="45720" rIns="91440" bIns="45720">
            <a:spAutoFit/>
          </a:bodyPr>
          <a:lstStyle/>
          <a:p>
            <a:pPr algn="ctr"/>
            <a:r>
              <a:rPr lang="en-US" sz="3600" b="1" cap="none" spc="0" dirty="0">
                <a:ln w="0"/>
                <a:solidFill>
                  <a:schemeClr val="tx1"/>
                </a:solidFill>
                <a:effectLst>
                  <a:outerShdw blurRad="38100" dist="19050" dir="2700000" algn="tl" rotWithShape="0">
                    <a:schemeClr val="dk1">
                      <a:alpha val="40000"/>
                    </a:schemeClr>
                  </a:outerShdw>
                </a:effectLst>
              </a:rPr>
              <a:t>Assumptions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wipe(left)">
                                      <p:cBhvr>
                                        <p:cTn id="13" dur="500"/>
                                        <p:tgtEl>
                                          <p:spTgt spid="3">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dissolve">
                                      <p:cBhvr>
                                        <p:cTn id="18" dur="500"/>
                                        <p:tgtEl>
                                          <p:spTgt spid="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animEffect transition="in" filter="dissolve">
                                      <p:cBhvr>
                                        <p:cTn id="23" dur="500"/>
                                        <p:tgtEl>
                                          <p:spTgt spid="9">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dissolve">
                                      <p:cBhvr>
                                        <p:cTn id="28" dur="500"/>
                                        <p:tgtEl>
                                          <p:spTgt spid="11">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3">
                                            <p:txEl>
                                              <p:pRg st="0" end="0"/>
                                            </p:txEl>
                                          </p:spTgt>
                                        </p:tgtEl>
                                        <p:attrNameLst>
                                          <p:attrName>style.visibility</p:attrName>
                                        </p:attrNameLst>
                                      </p:cBhvr>
                                      <p:to>
                                        <p:strVal val="visible"/>
                                      </p:to>
                                    </p:set>
                                    <p:animEffect transition="in" filter="dissolve">
                                      <p:cBhvr>
                                        <p:cTn id="33" dur="500"/>
                                        <p:tgtEl>
                                          <p:spTgt spid="13">
                                            <p:txEl>
                                              <p:pRg st="0" end="0"/>
                                            </p:txEl>
                                          </p:spTgt>
                                        </p:tgtEl>
                                      </p:cBhvr>
                                    </p:animEffect>
                                  </p:childTnLst>
                                </p:cTn>
                              </p:par>
                              <p:par>
                                <p:cTn id="34" presetID="14" presetClass="entr" presetSubtype="10" fill="hold" nodeType="withEffect">
                                  <p:stCondLst>
                                    <p:cond delay="0"/>
                                  </p:stCondLst>
                                  <p:childTnLst>
                                    <p:set>
                                      <p:cBhvr>
                                        <p:cTn id="35" dur="1" fill="hold">
                                          <p:stCondLst>
                                            <p:cond delay="0"/>
                                          </p:stCondLst>
                                        </p:cTn>
                                        <p:tgtEl>
                                          <p:spTgt spid="5122"/>
                                        </p:tgtEl>
                                        <p:attrNameLst>
                                          <p:attrName>style.visibility</p:attrName>
                                        </p:attrNameLst>
                                      </p:cBhvr>
                                      <p:to>
                                        <p:strVal val="visible"/>
                                      </p:to>
                                    </p:set>
                                    <p:animEffect transition="in" filter="randombar(horizontal)">
                                      <p:cBhvr>
                                        <p:cTn id="36" dur="500"/>
                                        <p:tgtEl>
                                          <p:spTgt spid="5122"/>
                                        </p:tgtEl>
                                      </p:cBhvr>
                                    </p:animEffect>
                                  </p:childTnLst>
                                </p:cTn>
                              </p:par>
                            </p:childTnLst>
                          </p:cTn>
                        </p:par>
                        <p:par>
                          <p:cTn id="37" fill="hold">
                            <p:stCondLst>
                              <p:cond delay="500"/>
                            </p:stCondLst>
                            <p:childTnLst>
                              <p:par>
                                <p:cTn id="38" presetID="9" presetClass="entr" presetSubtype="0" fill="hold" nodeType="afterEffect">
                                  <p:stCondLst>
                                    <p:cond delay="0"/>
                                  </p:stCondLst>
                                  <p:childTnLst>
                                    <p:set>
                                      <p:cBhvr>
                                        <p:cTn id="39" dur="1" fill="hold">
                                          <p:stCondLst>
                                            <p:cond delay="0"/>
                                          </p:stCondLst>
                                        </p:cTn>
                                        <p:tgtEl>
                                          <p:spTgt spid="15">
                                            <p:txEl>
                                              <p:pRg st="0" end="0"/>
                                            </p:txEl>
                                          </p:spTgt>
                                        </p:tgtEl>
                                        <p:attrNameLst>
                                          <p:attrName>style.visibility</p:attrName>
                                        </p:attrNameLst>
                                      </p:cBhvr>
                                      <p:to>
                                        <p:strVal val="visible"/>
                                      </p:to>
                                    </p:set>
                                    <p:animEffect transition="in" filter="dissolve">
                                      <p:cBhvr>
                                        <p:cTn id="40"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86736" y="1018035"/>
            <a:ext cx="10146891" cy="369332"/>
          </a:xfrm>
          <a:prstGeom prst="rect">
            <a:avLst/>
          </a:prstGeom>
          <a:noFill/>
        </p:spPr>
        <p:txBody>
          <a:bodyPr wrap="square">
            <a:spAutoFit/>
          </a:bodyPr>
          <a:lstStyle/>
          <a:p>
            <a:r>
              <a:rPr lang="en-US" dirty="0">
                <a:solidFill>
                  <a:srgbClr val="2A2A2A"/>
                </a:solidFill>
                <a:latin typeface="Roboto" panose="02000000000000000000" pitchFamily="2" charset="0"/>
              </a:rPr>
              <a:t>C</a:t>
            </a:r>
            <a:r>
              <a:rPr lang="en-US" b="0" i="0" dirty="0">
                <a:solidFill>
                  <a:srgbClr val="2A2A2A"/>
                </a:solidFill>
                <a:effectLst/>
                <a:latin typeface="Roboto" panose="02000000000000000000" pitchFamily="2" charset="0"/>
              </a:rPr>
              <a:t>onsider the concept of residual networks from the perspective of min-cost flow theory.</a:t>
            </a:r>
            <a:endParaRPr lang="en-IN" dirty="0"/>
          </a:p>
        </p:txBody>
      </p:sp>
      <p:sp>
        <p:nvSpPr>
          <p:cNvPr id="5" name="TextBox 4"/>
          <p:cNvSpPr txBox="1"/>
          <p:nvPr/>
        </p:nvSpPr>
        <p:spPr>
          <a:xfrm>
            <a:off x="486736" y="1581182"/>
            <a:ext cx="11484078" cy="2585323"/>
          </a:xfrm>
          <a:prstGeom prst="rect">
            <a:avLst/>
          </a:prstGeom>
          <a:noFill/>
        </p:spPr>
        <p:txBody>
          <a:bodyPr wrap="square">
            <a:spAutoFit/>
          </a:bodyPr>
          <a:lstStyle/>
          <a:p>
            <a:r>
              <a:rPr lang="en-US" b="0" i="0" dirty="0">
                <a:solidFill>
                  <a:srgbClr val="2A2A2A"/>
                </a:solidFill>
                <a:effectLst/>
                <a:latin typeface="Roboto" panose="02000000000000000000" pitchFamily="2" charset="0"/>
              </a:rPr>
              <a:t>Let G be a network and x be a feasible solution of the minimum cost flow problem. </a:t>
            </a:r>
          </a:p>
          <a:p>
            <a:r>
              <a:rPr lang="en-US" b="0" i="0" dirty="0">
                <a:solidFill>
                  <a:srgbClr val="2A2A2A"/>
                </a:solidFill>
                <a:effectLst/>
                <a:latin typeface="Roboto" panose="02000000000000000000" pitchFamily="2" charset="0"/>
              </a:rPr>
              <a:t>Suppose that an edge (</a:t>
            </a:r>
            <a:r>
              <a:rPr lang="en-US" b="0" i="0" dirty="0" err="1">
                <a:solidFill>
                  <a:srgbClr val="2A2A2A"/>
                </a:solidFill>
                <a:effectLst/>
                <a:latin typeface="Roboto" panose="02000000000000000000" pitchFamily="2" charset="0"/>
              </a:rPr>
              <a:t>i,j</a:t>
            </a:r>
            <a:r>
              <a:rPr lang="en-US" b="0" i="0" dirty="0">
                <a:solidFill>
                  <a:srgbClr val="2A2A2A"/>
                </a:solidFill>
                <a:effectLst/>
                <a:latin typeface="Roboto" panose="02000000000000000000" pitchFamily="2" charset="0"/>
              </a:rPr>
              <a:t>) in E carries </a:t>
            </a:r>
            <a:r>
              <a:rPr lang="en-US" b="0" i="0" dirty="0" err="1">
                <a:solidFill>
                  <a:srgbClr val="2A2A2A"/>
                </a:solidFill>
                <a:effectLst/>
                <a:latin typeface="Roboto" panose="02000000000000000000" pitchFamily="2" charset="0"/>
              </a:rPr>
              <a:t>x</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units of flow. </a:t>
            </a:r>
          </a:p>
          <a:p>
            <a:r>
              <a:rPr lang="en-US" b="0" i="0" dirty="0">
                <a:solidFill>
                  <a:srgbClr val="2A2A2A"/>
                </a:solidFill>
                <a:effectLst/>
                <a:latin typeface="Roboto" panose="02000000000000000000" pitchFamily="2" charset="0"/>
              </a:rPr>
              <a:t>We define the residual capacity of the edge (</a:t>
            </a:r>
            <a:r>
              <a:rPr lang="en-US" b="0" i="0" dirty="0" err="1">
                <a:solidFill>
                  <a:srgbClr val="2A2A2A"/>
                </a:solidFill>
                <a:effectLst/>
                <a:latin typeface="Roboto" panose="02000000000000000000" pitchFamily="2" charset="0"/>
              </a:rPr>
              <a:t>i,j</a:t>
            </a:r>
            <a:r>
              <a:rPr lang="en-US" b="0" i="0" dirty="0">
                <a:solidFill>
                  <a:srgbClr val="2A2A2A"/>
                </a:solidFill>
                <a:effectLst/>
                <a:latin typeface="Roboto" panose="02000000000000000000" pitchFamily="2" charset="0"/>
              </a:rPr>
              <a:t>) as </a:t>
            </a:r>
            <a:r>
              <a:rPr lang="en-US" b="0" i="0" dirty="0" err="1">
                <a:solidFill>
                  <a:srgbClr val="2A2A2A"/>
                </a:solidFill>
                <a:effectLst/>
                <a:latin typeface="Roboto" panose="02000000000000000000" pitchFamily="2" charset="0"/>
              </a:rPr>
              <a:t>r</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 </a:t>
            </a:r>
            <a:r>
              <a:rPr lang="en-US" b="0" i="0" dirty="0" err="1">
                <a:solidFill>
                  <a:srgbClr val="2A2A2A"/>
                </a:solidFill>
                <a:effectLst/>
                <a:latin typeface="Roboto" panose="02000000000000000000" pitchFamily="2" charset="0"/>
              </a:rPr>
              <a:t>u</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 </a:t>
            </a:r>
            <a:r>
              <a:rPr lang="en-US" b="0" i="0" dirty="0" err="1">
                <a:solidFill>
                  <a:srgbClr val="2A2A2A"/>
                </a:solidFill>
                <a:effectLst/>
                <a:latin typeface="Roboto" panose="02000000000000000000" pitchFamily="2" charset="0"/>
              </a:rPr>
              <a:t>x</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a:t>
            </a:r>
          </a:p>
          <a:p>
            <a:endParaRPr lang="en-US" dirty="0">
              <a:solidFill>
                <a:srgbClr val="2A2A2A"/>
              </a:solidFill>
              <a:latin typeface="Roboto" panose="02000000000000000000" pitchFamily="2" charset="0"/>
            </a:endParaRPr>
          </a:p>
          <a:p>
            <a:r>
              <a:rPr lang="en-US" b="0" i="0" dirty="0">
                <a:solidFill>
                  <a:srgbClr val="2A2A2A"/>
                </a:solidFill>
                <a:effectLst/>
                <a:latin typeface="Roboto" panose="02000000000000000000" pitchFamily="2" charset="0"/>
              </a:rPr>
              <a:t>This means that we can send an additional </a:t>
            </a:r>
            <a:r>
              <a:rPr lang="en-US" b="0" i="0" dirty="0" err="1">
                <a:solidFill>
                  <a:srgbClr val="2A2A2A"/>
                </a:solidFill>
                <a:effectLst/>
                <a:latin typeface="Roboto" panose="02000000000000000000" pitchFamily="2" charset="0"/>
              </a:rPr>
              <a:t>r</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units of flow from vertex i to vertex j. </a:t>
            </a:r>
          </a:p>
          <a:p>
            <a:r>
              <a:rPr lang="en-US" b="0" i="0" dirty="0">
                <a:solidFill>
                  <a:srgbClr val="2A2A2A"/>
                </a:solidFill>
                <a:effectLst/>
                <a:latin typeface="Roboto" panose="02000000000000000000" pitchFamily="2" charset="0"/>
              </a:rPr>
              <a:t>We can also cancel the existing flow </a:t>
            </a:r>
            <a:r>
              <a:rPr lang="en-US" b="0" i="0" dirty="0" err="1">
                <a:solidFill>
                  <a:srgbClr val="2A2A2A"/>
                </a:solidFill>
                <a:effectLst/>
                <a:latin typeface="Roboto" panose="02000000000000000000" pitchFamily="2" charset="0"/>
              </a:rPr>
              <a:t>x</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on the arc if we send up </a:t>
            </a:r>
            <a:r>
              <a:rPr lang="en-US" b="0" i="0" dirty="0" err="1">
                <a:solidFill>
                  <a:srgbClr val="2A2A2A"/>
                </a:solidFill>
                <a:effectLst/>
                <a:latin typeface="Roboto" panose="02000000000000000000" pitchFamily="2" charset="0"/>
              </a:rPr>
              <a:t>x</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units of flow from j to i over the arc (</a:t>
            </a:r>
            <a:r>
              <a:rPr lang="en-US" b="0" i="0" dirty="0" err="1">
                <a:solidFill>
                  <a:srgbClr val="2A2A2A"/>
                </a:solidFill>
                <a:effectLst/>
                <a:latin typeface="Roboto" panose="02000000000000000000" pitchFamily="2" charset="0"/>
              </a:rPr>
              <a:t>i,j</a:t>
            </a:r>
            <a:r>
              <a:rPr lang="en-US" b="0" i="0" dirty="0">
                <a:solidFill>
                  <a:srgbClr val="2A2A2A"/>
                </a:solidFill>
                <a:effectLst/>
                <a:latin typeface="Roboto" panose="02000000000000000000" pitchFamily="2" charset="0"/>
              </a:rPr>
              <a:t>). </a:t>
            </a:r>
          </a:p>
          <a:p>
            <a:endParaRPr lang="en-US" dirty="0">
              <a:solidFill>
                <a:srgbClr val="2A2A2A"/>
              </a:solidFill>
              <a:latin typeface="Roboto" panose="02000000000000000000" pitchFamily="2" charset="0"/>
            </a:endParaRPr>
          </a:p>
          <a:p>
            <a:r>
              <a:rPr lang="en-US" b="0" i="0" dirty="0">
                <a:solidFill>
                  <a:srgbClr val="2A2A2A"/>
                </a:solidFill>
                <a:effectLst/>
                <a:latin typeface="Roboto" panose="02000000000000000000" pitchFamily="2" charset="0"/>
              </a:rPr>
              <a:t>Now note that sending a unit of flow from i to j along the arc (</a:t>
            </a:r>
            <a:r>
              <a:rPr lang="en-US" b="0" i="0" dirty="0" err="1">
                <a:solidFill>
                  <a:srgbClr val="2A2A2A"/>
                </a:solidFill>
                <a:effectLst/>
                <a:latin typeface="Roboto" panose="02000000000000000000" pitchFamily="2" charset="0"/>
              </a:rPr>
              <a:t>i,j</a:t>
            </a:r>
            <a:r>
              <a:rPr lang="en-US" b="0" i="0" dirty="0">
                <a:solidFill>
                  <a:srgbClr val="2A2A2A"/>
                </a:solidFill>
                <a:effectLst/>
                <a:latin typeface="Roboto" panose="02000000000000000000" pitchFamily="2" charset="0"/>
              </a:rPr>
              <a:t>) increases the objective function by </a:t>
            </a:r>
            <a:r>
              <a:rPr lang="en-US" b="0" i="0" dirty="0" err="1">
                <a:solidFill>
                  <a:srgbClr val="2A2A2A"/>
                </a:solidFill>
                <a:effectLst/>
                <a:latin typeface="Roboto" panose="02000000000000000000" pitchFamily="2" charset="0"/>
              </a:rPr>
              <a:t>c</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while sending a unit of flow from j to i on the same arc decreases the flow cost by </a:t>
            </a:r>
            <a:r>
              <a:rPr lang="en-US" b="0" i="0" dirty="0" err="1">
                <a:solidFill>
                  <a:srgbClr val="2A2A2A"/>
                </a:solidFill>
                <a:effectLst/>
                <a:latin typeface="Roboto" panose="02000000000000000000" pitchFamily="2" charset="0"/>
              </a:rPr>
              <a:t>c</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a:t>
            </a:r>
            <a:endParaRPr lang="en-IN" dirty="0"/>
          </a:p>
        </p:txBody>
      </p:sp>
      <p:pic>
        <p:nvPicPr>
          <p:cNvPr id="6146" name="Picture 2" descr="Figure 2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6736" y="4409765"/>
            <a:ext cx="5137315" cy="219877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5940360" y="4639636"/>
            <a:ext cx="6094324" cy="1200329"/>
          </a:xfrm>
          <a:prstGeom prst="rect">
            <a:avLst/>
          </a:prstGeom>
          <a:noFill/>
        </p:spPr>
        <p:txBody>
          <a:bodyPr wrap="square">
            <a:spAutoFit/>
          </a:bodyPr>
          <a:lstStyle/>
          <a:p>
            <a:r>
              <a:rPr lang="en-US" b="1" i="1" dirty="0">
                <a:solidFill>
                  <a:srgbClr val="2A2A2A"/>
                </a:solidFill>
                <a:effectLst/>
                <a:latin typeface="Roboto" panose="02000000000000000000" pitchFamily="2" charset="0"/>
              </a:rPr>
              <a:t>Figure </a:t>
            </a:r>
            <a:r>
              <a:rPr lang="en-US" b="0" i="1" dirty="0">
                <a:solidFill>
                  <a:srgbClr val="2A2A2A"/>
                </a:solidFill>
                <a:effectLst/>
                <a:latin typeface="Roboto" panose="02000000000000000000" pitchFamily="2" charset="0"/>
              </a:rPr>
              <a:t>. The transportation network </a:t>
            </a:r>
            <a:endParaRPr lang="en-US" i="1" dirty="0">
              <a:solidFill>
                <a:srgbClr val="2A2A2A"/>
              </a:solidFill>
              <a:latin typeface="Roboto" panose="02000000000000000000" pitchFamily="2" charset="0"/>
            </a:endParaRPr>
          </a:p>
          <a:p>
            <a:r>
              <a:rPr lang="en-US" b="0" i="1" dirty="0">
                <a:solidFill>
                  <a:srgbClr val="2A2A2A"/>
                </a:solidFill>
                <a:effectLst/>
                <a:latin typeface="Roboto" panose="02000000000000000000" pitchFamily="2" charset="0"/>
              </a:rPr>
              <a:t> (a) A feasible solution. </a:t>
            </a:r>
          </a:p>
          <a:p>
            <a:r>
              <a:rPr lang="en-US" b="0" i="1" dirty="0">
                <a:solidFill>
                  <a:srgbClr val="2A2A2A"/>
                </a:solidFill>
                <a:effectLst/>
                <a:latin typeface="Roboto" panose="02000000000000000000" pitchFamily="2" charset="0"/>
              </a:rPr>
              <a:t> (b) The residual network with respect to the found feasible</a:t>
            </a:r>
            <a:br>
              <a:rPr lang="en-US" b="0" i="1" dirty="0">
                <a:solidFill>
                  <a:srgbClr val="2A2A2A"/>
                </a:solidFill>
                <a:effectLst/>
                <a:latin typeface="Roboto" panose="02000000000000000000" pitchFamily="2" charset="0"/>
              </a:rPr>
            </a:br>
            <a:r>
              <a:rPr lang="en-US" b="0" i="1" dirty="0">
                <a:solidFill>
                  <a:srgbClr val="2A2A2A"/>
                </a:solidFill>
                <a:effectLst/>
                <a:latin typeface="Roboto" panose="02000000000000000000" pitchFamily="2" charset="0"/>
              </a:rPr>
              <a:t>       solution.</a:t>
            </a:r>
            <a:endParaRPr lang="en-IN" dirty="0"/>
          </a:p>
        </p:txBody>
      </p:sp>
      <p:sp>
        <p:nvSpPr>
          <p:cNvPr id="8" name="Rectangle 7"/>
          <p:cNvSpPr/>
          <p:nvPr/>
        </p:nvSpPr>
        <p:spPr>
          <a:xfrm>
            <a:off x="486736" y="177889"/>
            <a:ext cx="4004943" cy="646331"/>
          </a:xfrm>
          <a:prstGeom prst="rect">
            <a:avLst/>
          </a:prstGeom>
          <a:noFill/>
        </p:spPr>
        <p:txBody>
          <a:bodyPr wrap="none" lIns="91440" tIns="45720" rIns="91440" bIns="45720">
            <a:spAutoFit/>
          </a:bodyPr>
          <a:lstStyle/>
          <a:p>
            <a:pPr algn="ctr"/>
            <a:r>
              <a:rPr lang="en-US" sz="3600" b="1" cap="none" spc="50" dirty="0">
                <a:ln w="0">
                  <a:solidFill>
                    <a:schemeClr val="accent1"/>
                  </a:solidFill>
                </a:ln>
                <a:solidFill>
                  <a:schemeClr val="bg2"/>
                </a:solidFill>
                <a:effectLst>
                  <a:innerShdw blurRad="63500" dist="50800" dir="13500000">
                    <a:srgbClr val="000000">
                      <a:alpha val="50000"/>
                    </a:srgbClr>
                  </a:innerShdw>
                </a:effectLst>
              </a:rPr>
              <a:t>Residual Network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blinds(horizontal)">
                                      <p:cBhvr>
                                        <p:cTn id="12" dur="500"/>
                                        <p:tgtEl>
                                          <p:spTgt spid="5">
                                            <p:txEl>
                                              <p:pRg st="0" end="0"/>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blinds(horizontal)">
                                      <p:cBhvr>
                                        <p:cTn id="16" dur="500"/>
                                        <p:tgtEl>
                                          <p:spTgt spid="5">
                                            <p:txEl>
                                              <p:pRg st="1" end="1"/>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5">
                                            <p:txEl>
                                              <p:pRg st="2" end="2"/>
                                            </p:txEl>
                                          </p:spTgt>
                                        </p:tgtEl>
                                        <p:attrNameLst>
                                          <p:attrName>style.visibility</p:attrName>
                                        </p:attrNameLst>
                                      </p:cBhvr>
                                      <p:to>
                                        <p:strVal val="visible"/>
                                      </p:to>
                                    </p:set>
                                    <p:animEffect transition="in" filter="blinds(horizontal)">
                                      <p:cBhvr>
                                        <p:cTn id="20" dur="500"/>
                                        <p:tgtEl>
                                          <p:spTgt spid="5">
                                            <p:txEl>
                                              <p:pRg st="2" end="2"/>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blinds(horizontal)">
                                      <p:cBhvr>
                                        <p:cTn id="24" dur="500"/>
                                        <p:tgtEl>
                                          <p:spTgt spid="5">
                                            <p:txEl>
                                              <p:pRg st="4" end="4"/>
                                            </p:txEl>
                                          </p:spTgt>
                                        </p:tgtEl>
                                      </p:cBhvr>
                                    </p:animEffect>
                                  </p:childTnLst>
                                </p:cTn>
                              </p:par>
                            </p:childTnLst>
                          </p:cTn>
                        </p:par>
                        <p:par>
                          <p:cTn id="25" fill="hold">
                            <p:stCondLst>
                              <p:cond delay="2000"/>
                            </p:stCondLst>
                            <p:childTnLst>
                              <p:par>
                                <p:cTn id="26" presetID="3" presetClass="entr" presetSubtype="10" fill="hold" nodeType="after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blinds(horizontal)">
                                      <p:cBhvr>
                                        <p:cTn id="28" dur="500"/>
                                        <p:tgtEl>
                                          <p:spTgt spid="5">
                                            <p:txEl>
                                              <p:pRg st="5" end="5"/>
                                            </p:txEl>
                                          </p:spTgt>
                                        </p:tgtEl>
                                      </p:cBhvr>
                                    </p:animEffect>
                                  </p:childTnLst>
                                </p:cTn>
                              </p:par>
                            </p:childTnLst>
                          </p:cTn>
                        </p:par>
                        <p:par>
                          <p:cTn id="29" fill="hold">
                            <p:stCondLst>
                              <p:cond delay="2500"/>
                            </p:stCondLst>
                            <p:childTnLst>
                              <p:par>
                                <p:cTn id="30" presetID="3" presetClass="entr" presetSubtype="10" fill="hold" nodeType="afterEffect">
                                  <p:stCondLst>
                                    <p:cond delay="0"/>
                                  </p:stCondLst>
                                  <p:childTnLst>
                                    <p:set>
                                      <p:cBhvr>
                                        <p:cTn id="31" dur="1" fill="hold">
                                          <p:stCondLst>
                                            <p:cond delay="0"/>
                                          </p:stCondLst>
                                        </p:cTn>
                                        <p:tgtEl>
                                          <p:spTgt spid="5">
                                            <p:txEl>
                                              <p:pRg st="7" end="7"/>
                                            </p:txEl>
                                          </p:spTgt>
                                        </p:tgtEl>
                                        <p:attrNameLst>
                                          <p:attrName>style.visibility</p:attrName>
                                        </p:attrNameLst>
                                      </p:cBhvr>
                                      <p:to>
                                        <p:strVal val="visible"/>
                                      </p:to>
                                    </p:set>
                                    <p:animEffect transition="in" filter="blinds(horizontal)">
                                      <p:cBhvr>
                                        <p:cTn id="32" dur="500"/>
                                        <p:tgtEl>
                                          <p:spTgt spid="5">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6146"/>
                                        </p:tgtEl>
                                        <p:attrNameLst>
                                          <p:attrName>style.visibility</p:attrName>
                                        </p:attrNameLst>
                                      </p:cBhvr>
                                      <p:to>
                                        <p:strVal val="visible"/>
                                      </p:to>
                                    </p:set>
                                    <p:anim calcmode="lin" valueType="num">
                                      <p:cBhvr>
                                        <p:cTn id="37" dur="500" fill="hold"/>
                                        <p:tgtEl>
                                          <p:spTgt spid="6146"/>
                                        </p:tgtEl>
                                        <p:attrNameLst>
                                          <p:attrName>ppt_w</p:attrName>
                                        </p:attrNameLst>
                                      </p:cBhvr>
                                      <p:tavLst>
                                        <p:tav tm="0">
                                          <p:val>
                                            <p:fltVal val="0"/>
                                          </p:val>
                                        </p:tav>
                                        <p:tav tm="100000">
                                          <p:val>
                                            <p:strVal val="#ppt_w"/>
                                          </p:val>
                                        </p:tav>
                                      </p:tavLst>
                                    </p:anim>
                                    <p:anim calcmode="lin" valueType="num">
                                      <p:cBhvr>
                                        <p:cTn id="38" dur="500" fill="hold"/>
                                        <p:tgtEl>
                                          <p:spTgt spid="6146"/>
                                        </p:tgtEl>
                                        <p:attrNameLst>
                                          <p:attrName>ppt_h</p:attrName>
                                        </p:attrNameLst>
                                      </p:cBhvr>
                                      <p:tavLst>
                                        <p:tav tm="0">
                                          <p:val>
                                            <p:fltVal val="0"/>
                                          </p:val>
                                        </p:tav>
                                        <p:tav tm="100000">
                                          <p:val>
                                            <p:strVal val="#ppt_h"/>
                                          </p:val>
                                        </p:tav>
                                      </p:tavLst>
                                    </p:anim>
                                    <p:animEffect transition="in" filter="fade">
                                      <p:cBhvr>
                                        <p:cTn id="39" dur="500"/>
                                        <p:tgtEl>
                                          <p:spTgt spid="6146"/>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7">
                                            <p:txEl>
                                              <p:pRg st="0" end="0"/>
                                            </p:txEl>
                                          </p:spTgt>
                                        </p:tgtEl>
                                        <p:attrNameLst>
                                          <p:attrName>style.visibility</p:attrName>
                                        </p:attrNameLst>
                                      </p:cBhvr>
                                      <p:to>
                                        <p:strVal val="visible"/>
                                      </p:to>
                                    </p:set>
                                    <p:animEffect transition="in" filter="blinds(horizontal)">
                                      <p:cBhvr>
                                        <p:cTn id="44" dur="500"/>
                                        <p:tgtEl>
                                          <p:spTgt spid="7">
                                            <p:txEl>
                                              <p:pRg st="0" end="0"/>
                                            </p:txEl>
                                          </p:spTgt>
                                        </p:tgtEl>
                                      </p:cBhvr>
                                    </p:animEffect>
                                  </p:childTnLst>
                                </p:cTn>
                              </p:par>
                            </p:childTnLst>
                          </p:cTn>
                        </p:par>
                        <p:par>
                          <p:cTn id="45" fill="hold">
                            <p:stCondLst>
                              <p:cond delay="500"/>
                            </p:stCondLst>
                            <p:childTnLst>
                              <p:par>
                                <p:cTn id="46" presetID="3" presetClass="entr" presetSubtype="10" fill="hold" nodeType="afterEffect">
                                  <p:stCondLst>
                                    <p:cond delay="0"/>
                                  </p:stCondLst>
                                  <p:childTnLst>
                                    <p:set>
                                      <p:cBhvr>
                                        <p:cTn id="47" dur="1" fill="hold">
                                          <p:stCondLst>
                                            <p:cond delay="0"/>
                                          </p:stCondLst>
                                        </p:cTn>
                                        <p:tgtEl>
                                          <p:spTgt spid="7">
                                            <p:txEl>
                                              <p:pRg st="1" end="1"/>
                                            </p:txEl>
                                          </p:spTgt>
                                        </p:tgtEl>
                                        <p:attrNameLst>
                                          <p:attrName>style.visibility</p:attrName>
                                        </p:attrNameLst>
                                      </p:cBhvr>
                                      <p:to>
                                        <p:strVal val="visible"/>
                                      </p:to>
                                    </p:set>
                                    <p:animEffect transition="in" filter="blinds(horizontal)">
                                      <p:cBhvr>
                                        <p:cTn id="48" dur="500"/>
                                        <p:tgtEl>
                                          <p:spTgt spid="7">
                                            <p:txEl>
                                              <p:pRg st="1" end="1"/>
                                            </p:txEl>
                                          </p:spTgt>
                                        </p:tgtEl>
                                      </p:cBhvr>
                                    </p:animEffect>
                                  </p:childTnLst>
                                </p:cTn>
                              </p:par>
                            </p:childTnLst>
                          </p:cTn>
                        </p:par>
                        <p:par>
                          <p:cTn id="49" fill="hold">
                            <p:stCondLst>
                              <p:cond delay="1000"/>
                            </p:stCondLst>
                            <p:childTnLst>
                              <p:par>
                                <p:cTn id="50" presetID="3" presetClass="entr" presetSubtype="10" fill="hold" nodeType="afterEffect">
                                  <p:stCondLst>
                                    <p:cond delay="0"/>
                                  </p:stCondLst>
                                  <p:childTnLst>
                                    <p:set>
                                      <p:cBhvr>
                                        <p:cTn id="51" dur="1" fill="hold">
                                          <p:stCondLst>
                                            <p:cond delay="0"/>
                                          </p:stCondLst>
                                        </p:cTn>
                                        <p:tgtEl>
                                          <p:spTgt spid="7">
                                            <p:txEl>
                                              <p:pRg st="2" end="2"/>
                                            </p:txEl>
                                          </p:spTgt>
                                        </p:tgtEl>
                                        <p:attrNameLst>
                                          <p:attrName>style.visibility</p:attrName>
                                        </p:attrNameLst>
                                      </p:cBhvr>
                                      <p:to>
                                        <p:strVal val="visible"/>
                                      </p:to>
                                    </p:set>
                                    <p:animEffect transition="in" filter="blinds(horizontal)">
                                      <p:cBhvr>
                                        <p:cTn id="5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2903" y="249464"/>
            <a:ext cx="11946193" cy="4003660"/>
          </a:xfrm>
          <a:prstGeom prst="rect">
            <a:avLst/>
          </a:prstGeom>
          <a:noFill/>
        </p:spPr>
        <p:txBody>
          <a:bodyPr wrap="square">
            <a:spAutoFit/>
          </a:bodyPr>
          <a:lstStyle/>
          <a:p>
            <a:pPr algn="l" fontAlgn="base">
              <a:lnSpc>
                <a:spcPts val="1950"/>
              </a:lnSpc>
              <a:spcAft>
                <a:spcPts val="1500"/>
              </a:spcAft>
            </a:pPr>
            <a:r>
              <a:rPr lang="en-US" b="0" i="0" dirty="0">
                <a:solidFill>
                  <a:srgbClr val="2A2A2A"/>
                </a:solidFill>
                <a:effectLst/>
                <a:latin typeface="Roboto" panose="02000000000000000000" pitchFamily="2" charset="0"/>
              </a:rPr>
              <a:t>Based on these ideas we define the residual network with respect to the given flow x as follows. </a:t>
            </a:r>
          </a:p>
          <a:p>
            <a:pPr algn="l" fontAlgn="base">
              <a:lnSpc>
                <a:spcPts val="1950"/>
              </a:lnSpc>
              <a:spcAft>
                <a:spcPts val="1500"/>
              </a:spcAft>
            </a:pPr>
            <a:r>
              <a:rPr lang="en-US" b="0" i="0" dirty="0">
                <a:solidFill>
                  <a:srgbClr val="2A2A2A"/>
                </a:solidFill>
                <a:effectLst/>
                <a:latin typeface="Roboto" panose="02000000000000000000" pitchFamily="2" charset="0"/>
              </a:rPr>
              <a:t>Suppose we have a transportation network G = (V,E). </a:t>
            </a:r>
          </a:p>
          <a:p>
            <a:pPr algn="l" fontAlgn="base">
              <a:lnSpc>
                <a:spcPts val="1950"/>
              </a:lnSpc>
              <a:spcAft>
                <a:spcPts val="1500"/>
              </a:spcAft>
            </a:pPr>
            <a:r>
              <a:rPr lang="en-US" b="0" i="0" dirty="0">
                <a:solidFill>
                  <a:srgbClr val="2A2A2A"/>
                </a:solidFill>
                <a:effectLst/>
                <a:latin typeface="Roboto" panose="02000000000000000000" pitchFamily="2" charset="0"/>
              </a:rPr>
              <a:t>A feasible solution x engenders a new (residual) transportation network, which we are used to defining by G</a:t>
            </a:r>
            <a:r>
              <a:rPr lang="en-US" b="0" i="0" baseline="-25000" dirty="0">
                <a:solidFill>
                  <a:srgbClr val="2A2A2A"/>
                </a:solidFill>
                <a:effectLst/>
                <a:latin typeface="inherit"/>
              </a:rPr>
              <a:t>x</a:t>
            </a:r>
            <a:r>
              <a:rPr lang="en-US" b="0" i="0" dirty="0">
                <a:solidFill>
                  <a:srgbClr val="2A2A2A"/>
                </a:solidFill>
                <a:effectLst/>
                <a:latin typeface="Roboto" panose="02000000000000000000" pitchFamily="2" charset="0"/>
              </a:rPr>
              <a:t> = (</a:t>
            </a:r>
            <a:r>
              <a:rPr lang="en-US" b="0" i="0" dirty="0" err="1">
                <a:solidFill>
                  <a:srgbClr val="2A2A2A"/>
                </a:solidFill>
                <a:effectLst/>
                <a:latin typeface="Roboto" panose="02000000000000000000" pitchFamily="2" charset="0"/>
              </a:rPr>
              <a:t>V,E</a:t>
            </a:r>
            <a:r>
              <a:rPr lang="en-US" b="0" i="0" baseline="-25000" dirty="0" err="1">
                <a:solidFill>
                  <a:srgbClr val="2A2A2A"/>
                </a:solidFill>
                <a:effectLst/>
                <a:latin typeface="inherit"/>
              </a:rPr>
              <a:t>x</a:t>
            </a:r>
            <a:r>
              <a:rPr lang="en-US" b="0" i="0" dirty="0">
                <a:solidFill>
                  <a:srgbClr val="2A2A2A"/>
                </a:solidFill>
                <a:effectLst/>
                <a:latin typeface="Roboto" panose="02000000000000000000" pitchFamily="2" charset="0"/>
              </a:rPr>
              <a:t>), where E</a:t>
            </a:r>
            <a:r>
              <a:rPr lang="en-US" b="0" i="0" baseline="-25000" dirty="0">
                <a:solidFill>
                  <a:srgbClr val="2A2A2A"/>
                </a:solidFill>
                <a:effectLst/>
                <a:latin typeface="inherit"/>
              </a:rPr>
              <a:t>x</a:t>
            </a:r>
            <a:r>
              <a:rPr lang="en-US" b="0" i="0" dirty="0">
                <a:solidFill>
                  <a:srgbClr val="2A2A2A"/>
                </a:solidFill>
                <a:effectLst/>
                <a:latin typeface="Roboto" panose="02000000000000000000" pitchFamily="2" charset="0"/>
              </a:rPr>
              <a:t> is a set of residual edges corresponding to the feasible solution x.</a:t>
            </a:r>
          </a:p>
          <a:p>
            <a:pPr algn="l" fontAlgn="base">
              <a:lnSpc>
                <a:spcPts val="1950"/>
              </a:lnSpc>
              <a:spcAft>
                <a:spcPts val="1500"/>
              </a:spcAft>
            </a:pPr>
            <a:r>
              <a:rPr lang="en-US" b="0" i="0" dirty="0">
                <a:solidFill>
                  <a:srgbClr val="2A2A2A"/>
                </a:solidFill>
                <a:effectLst/>
                <a:latin typeface="Roboto" panose="02000000000000000000" pitchFamily="2" charset="0"/>
              </a:rPr>
              <a:t>What is E</a:t>
            </a:r>
            <a:r>
              <a:rPr lang="en-US" b="0" i="0" baseline="-25000" dirty="0">
                <a:solidFill>
                  <a:srgbClr val="2A2A2A"/>
                </a:solidFill>
                <a:effectLst/>
                <a:latin typeface="inherit"/>
              </a:rPr>
              <a:t>x</a:t>
            </a:r>
            <a:r>
              <a:rPr lang="en-US" b="0" i="0" dirty="0">
                <a:solidFill>
                  <a:srgbClr val="2A2A2A"/>
                </a:solidFill>
                <a:effectLst/>
                <a:latin typeface="Roboto" panose="02000000000000000000" pitchFamily="2" charset="0"/>
              </a:rPr>
              <a:t>? </a:t>
            </a:r>
          </a:p>
          <a:p>
            <a:pPr algn="l" fontAlgn="base">
              <a:lnSpc>
                <a:spcPts val="1950"/>
              </a:lnSpc>
              <a:spcAft>
                <a:spcPts val="1500"/>
              </a:spcAft>
            </a:pPr>
            <a:r>
              <a:rPr lang="en-US" b="0" i="0" dirty="0">
                <a:solidFill>
                  <a:srgbClr val="2A2A2A"/>
                </a:solidFill>
                <a:effectLst/>
                <a:latin typeface="Roboto" panose="02000000000000000000" pitchFamily="2" charset="0"/>
              </a:rPr>
              <a:t>We replace each arc (</a:t>
            </a:r>
            <a:r>
              <a:rPr lang="en-US" b="0" i="0" dirty="0" err="1">
                <a:solidFill>
                  <a:srgbClr val="2A2A2A"/>
                </a:solidFill>
                <a:effectLst/>
                <a:latin typeface="Roboto" panose="02000000000000000000" pitchFamily="2" charset="0"/>
              </a:rPr>
              <a:t>i,j</a:t>
            </a:r>
            <a:r>
              <a:rPr lang="en-US" b="0" i="0" dirty="0">
                <a:solidFill>
                  <a:srgbClr val="2A2A2A"/>
                </a:solidFill>
                <a:effectLst/>
                <a:latin typeface="Roboto" panose="02000000000000000000" pitchFamily="2" charset="0"/>
              </a:rPr>
              <a:t>) in E by two arcs (</a:t>
            </a:r>
            <a:r>
              <a:rPr lang="en-US" b="0" i="0" dirty="0" err="1">
                <a:solidFill>
                  <a:srgbClr val="2A2A2A"/>
                </a:solidFill>
                <a:effectLst/>
                <a:latin typeface="Roboto" panose="02000000000000000000" pitchFamily="2" charset="0"/>
              </a:rPr>
              <a:t>i,j</a:t>
            </a:r>
            <a:r>
              <a:rPr lang="en-US" b="0" i="0" dirty="0">
                <a:solidFill>
                  <a:srgbClr val="2A2A2A"/>
                </a:solidFill>
                <a:effectLst/>
                <a:latin typeface="Roboto" panose="02000000000000000000" pitchFamily="2" charset="0"/>
              </a:rPr>
              <a:t>), (</a:t>
            </a:r>
            <a:r>
              <a:rPr lang="en-US" b="0" i="0" dirty="0" err="1">
                <a:solidFill>
                  <a:srgbClr val="2A2A2A"/>
                </a:solidFill>
                <a:effectLst/>
                <a:latin typeface="Roboto" panose="02000000000000000000" pitchFamily="2" charset="0"/>
              </a:rPr>
              <a:t>j,i</a:t>
            </a:r>
            <a:r>
              <a:rPr lang="en-US" b="0" i="0" dirty="0">
                <a:solidFill>
                  <a:srgbClr val="2A2A2A"/>
                </a:solidFill>
                <a:effectLst/>
                <a:latin typeface="Roboto" panose="02000000000000000000" pitchFamily="2" charset="0"/>
              </a:rPr>
              <a:t>): </a:t>
            </a:r>
          </a:p>
          <a:p>
            <a:pPr algn="l" fontAlgn="base">
              <a:lnSpc>
                <a:spcPts val="1950"/>
              </a:lnSpc>
              <a:spcAft>
                <a:spcPts val="1500"/>
              </a:spcAft>
            </a:pPr>
            <a:r>
              <a:rPr lang="en-US" b="0" i="0" dirty="0">
                <a:solidFill>
                  <a:srgbClr val="2A2A2A"/>
                </a:solidFill>
                <a:effectLst/>
                <a:latin typeface="Roboto" panose="02000000000000000000" pitchFamily="2" charset="0"/>
              </a:rPr>
              <a:t>the arc (</a:t>
            </a:r>
            <a:r>
              <a:rPr lang="en-US" b="0" i="0" dirty="0" err="1">
                <a:solidFill>
                  <a:srgbClr val="2A2A2A"/>
                </a:solidFill>
                <a:effectLst/>
                <a:latin typeface="Roboto" panose="02000000000000000000" pitchFamily="2" charset="0"/>
              </a:rPr>
              <a:t>i,j</a:t>
            </a:r>
            <a:r>
              <a:rPr lang="en-US" b="0" i="0" dirty="0">
                <a:solidFill>
                  <a:srgbClr val="2A2A2A"/>
                </a:solidFill>
                <a:effectLst/>
                <a:latin typeface="Roboto" panose="02000000000000000000" pitchFamily="2" charset="0"/>
              </a:rPr>
              <a:t>) has cost </a:t>
            </a:r>
            <a:r>
              <a:rPr lang="en-US" b="0" i="0" dirty="0" err="1">
                <a:solidFill>
                  <a:srgbClr val="2A2A2A"/>
                </a:solidFill>
                <a:effectLst/>
                <a:latin typeface="Roboto" panose="02000000000000000000" pitchFamily="2" charset="0"/>
              </a:rPr>
              <a:t>c</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and (residual) capacity </a:t>
            </a:r>
            <a:r>
              <a:rPr lang="en-US" b="0" i="0" dirty="0" err="1">
                <a:solidFill>
                  <a:srgbClr val="2A2A2A"/>
                </a:solidFill>
                <a:effectLst/>
                <a:latin typeface="Roboto" panose="02000000000000000000" pitchFamily="2" charset="0"/>
              </a:rPr>
              <a:t>r</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 </a:t>
            </a:r>
            <a:r>
              <a:rPr lang="en-US" b="0" i="0" dirty="0" err="1">
                <a:solidFill>
                  <a:srgbClr val="2A2A2A"/>
                </a:solidFill>
                <a:effectLst/>
                <a:latin typeface="Roboto" panose="02000000000000000000" pitchFamily="2" charset="0"/>
              </a:rPr>
              <a:t>u</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 </a:t>
            </a:r>
            <a:r>
              <a:rPr lang="en-US" b="0" i="0" dirty="0" err="1">
                <a:solidFill>
                  <a:srgbClr val="2A2A2A"/>
                </a:solidFill>
                <a:effectLst/>
                <a:latin typeface="Roboto" panose="02000000000000000000" pitchFamily="2" charset="0"/>
              </a:rPr>
              <a:t>x</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a:t>
            </a:r>
          </a:p>
          <a:p>
            <a:pPr algn="l" fontAlgn="base">
              <a:lnSpc>
                <a:spcPts val="1950"/>
              </a:lnSpc>
              <a:spcAft>
                <a:spcPts val="1500"/>
              </a:spcAft>
            </a:pPr>
            <a:r>
              <a:rPr lang="en-US" b="0" i="0" dirty="0">
                <a:solidFill>
                  <a:srgbClr val="2A2A2A"/>
                </a:solidFill>
                <a:effectLst/>
                <a:latin typeface="Roboto" panose="02000000000000000000" pitchFamily="2" charset="0"/>
              </a:rPr>
              <a:t>and the arc (</a:t>
            </a:r>
            <a:r>
              <a:rPr lang="en-US" b="0" i="0" dirty="0" err="1">
                <a:solidFill>
                  <a:srgbClr val="2A2A2A"/>
                </a:solidFill>
                <a:effectLst/>
                <a:latin typeface="Roboto" panose="02000000000000000000" pitchFamily="2" charset="0"/>
              </a:rPr>
              <a:t>j,i</a:t>
            </a:r>
            <a:r>
              <a:rPr lang="en-US" b="0" i="0" dirty="0">
                <a:solidFill>
                  <a:srgbClr val="2A2A2A"/>
                </a:solidFill>
                <a:effectLst/>
                <a:latin typeface="Roboto" panose="02000000000000000000" pitchFamily="2" charset="0"/>
              </a:rPr>
              <a:t>) has cost -</a:t>
            </a:r>
            <a:r>
              <a:rPr lang="en-US" b="0" i="0" dirty="0" err="1">
                <a:solidFill>
                  <a:srgbClr val="2A2A2A"/>
                </a:solidFill>
                <a:effectLst/>
                <a:latin typeface="Roboto" panose="02000000000000000000" pitchFamily="2" charset="0"/>
              </a:rPr>
              <a:t>c</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and (residual) capacity </a:t>
            </a:r>
            <a:r>
              <a:rPr lang="en-US" b="0" i="0" dirty="0" err="1">
                <a:solidFill>
                  <a:srgbClr val="2A2A2A"/>
                </a:solidFill>
                <a:effectLst/>
                <a:latin typeface="Roboto" panose="02000000000000000000" pitchFamily="2" charset="0"/>
              </a:rPr>
              <a:t>r</a:t>
            </a:r>
            <a:r>
              <a:rPr lang="en-US" b="0" i="0" baseline="-25000" dirty="0" err="1">
                <a:solidFill>
                  <a:srgbClr val="2A2A2A"/>
                </a:solidFill>
                <a:effectLst/>
                <a:latin typeface="inherit"/>
              </a:rPr>
              <a:t>ji</a:t>
            </a:r>
            <a:r>
              <a:rPr lang="en-US" b="0" i="0" dirty="0">
                <a:solidFill>
                  <a:srgbClr val="2A2A2A"/>
                </a:solidFill>
                <a:effectLst/>
                <a:latin typeface="Roboto" panose="02000000000000000000" pitchFamily="2" charset="0"/>
              </a:rPr>
              <a:t>=</a:t>
            </a:r>
            <a:r>
              <a:rPr lang="en-US" b="0" i="0" dirty="0" err="1">
                <a:solidFill>
                  <a:srgbClr val="2A2A2A"/>
                </a:solidFill>
                <a:effectLst/>
                <a:latin typeface="Roboto" panose="02000000000000000000" pitchFamily="2" charset="0"/>
              </a:rPr>
              <a:t>x</a:t>
            </a:r>
            <a:r>
              <a:rPr lang="en-US" b="0" i="0" baseline="-25000" dirty="0" err="1">
                <a:solidFill>
                  <a:srgbClr val="2A2A2A"/>
                </a:solidFill>
                <a:effectLst/>
                <a:latin typeface="inherit"/>
              </a:rPr>
              <a:t>ij</a:t>
            </a:r>
            <a:r>
              <a:rPr lang="en-US" b="0" i="0" dirty="0">
                <a:solidFill>
                  <a:srgbClr val="2A2A2A"/>
                </a:solidFill>
                <a:effectLst/>
                <a:latin typeface="Roboto" panose="02000000000000000000" pitchFamily="2" charset="0"/>
              </a:rPr>
              <a:t>. </a:t>
            </a:r>
          </a:p>
          <a:p>
            <a:pPr algn="l" fontAlgn="base">
              <a:lnSpc>
                <a:spcPts val="1950"/>
              </a:lnSpc>
              <a:spcAft>
                <a:spcPts val="1500"/>
              </a:spcAft>
            </a:pPr>
            <a:r>
              <a:rPr lang="en-US" b="0" i="0" dirty="0">
                <a:solidFill>
                  <a:srgbClr val="2A2A2A"/>
                </a:solidFill>
                <a:effectLst/>
                <a:latin typeface="Roboto" panose="02000000000000000000" pitchFamily="2" charset="0"/>
              </a:rPr>
              <a:t>Then we construct the set E</a:t>
            </a:r>
            <a:r>
              <a:rPr lang="en-US" b="0" i="0" baseline="-25000" dirty="0">
                <a:solidFill>
                  <a:srgbClr val="2A2A2A"/>
                </a:solidFill>
                <a:effectLst/>
                <a:latin typeface="inherit"/>
              </a:rPr>
              <a:t>x</a:t>
            </a:r>
            <a:r>
              <a:rPr lang="en-US" b="0" i="0" dirty="0">
                <a:solidFill>
                  <a:srgbClr val="2A2A2A"/>
                </a:solidFill>
                <a:effectLst/>
                <a:latin typeface="Roboto" panose="02000000000000000000" pitchFamily="2" charset="0"/>
              </a:rPr>
              <a:t> from the new edges with a positive residual capacity. Look at Figure  to make sure that you understand the construction of the residual network.</a:t>
            </a:r>
          </a:p>
        </p:txBody>
      </p:sp>
      <p:pic>
        <p:nvPicPr>
          <p:cNvPr id="4" name="Picture 2" descr="Figure 2_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413" y="4557249"/>
            <a:ext cx="5137315" cy="219877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5940360" y="4639636"/>
            <a:ext cx="6094324" cy="1200329"/>
          </a:xfrm>
          <a:prstGeom prst="rect">
            <a:avLst/>
          </a:prstGeom>
          <a:noFill/>
        </p:spPr>
        <p:txBody>
          <a:bodyPr wrap="square">
            <a:spAutoFit/>
          </a:bodyPr>
          <a:lstStyle/>
          <a:p>
            <a:r>
              <a:rPr lang="en-US" b="1" i="1" dirty="0">
                <a:solidFill>
                  <a:srgbClr val="2A2A2A"/>
                </a:solidFill>
                <a:effectLst/>
                <a:latin typeface="Roboto" panose="02000000000000000000" pitchFamily="2" charset="0"/>
              </a:rPr>
              <a:t>Figure </a:t>
            </a:r>
            <a:r>
              <a:rPr lang="en-US" b="0" i="1" dirty="0">
                <a:solidFill>
                  <a:srgbClr val="2A2A2A"/>
                </a:solidFill>
                <a:effectLst/>
                <a:latin typeface="Roboto" panose="02000000000000000000" pitchFamily="2" charset="0"/>
              </a:rPr>
              <a:t>. The transportation network </a:t>
            </a:r>
            <a:endParaRPr lang="en-US" i="1" dirty="0">
              <a:solidFill>
                <a:srgbClr val="2A2A2A"/>
              </a:solidFill>
              <a:latin typeface="Roboto" panose="02000000000000000000" pitchFamily="2" charset="0"/>
            </a:endParaRPr>
          </a:p>
          <a:p>
            <a:r>
              <a:rPr lang="en-US" b="0" i="1" dirty="0">
                <a:solidFill>
                  <a:srgbClr val="2A2A2A"/>
                </a:solidFill>
                <a:effectLst/>
                <a:latin typeface="Roboto" panose="02000000000000000000" pitchFamily="2" charset="0"/>
              </a:rPr>
              <a:t> (a) A feasible solution. </a:t>
            </a:r>
          </a:p>
          <a:p>
            <a:r>
              <a:rPr lang="en-US" b="0" i="1" dirty="0">
                <a:solidFill>
                  <a:srgbClr val="2A2A2A"/>
                </a:solidFill>
                <a:effectLst/>
                <a:latin typeface="Roboto" panose="02000000000000000000" pitchFamily="2" charset="0"/>
              </a:rPr>
              <a:t> (b) The residual network with respect to the found feasible</a:t>
            </a:r>
            <a:br>
              <a:rPr lang="en-US" b="0" i="1" dirty="0">
                <a:solidFill>
                  <a:srgbClr val="2A2A2A"/>
                </a:solidFill>
                <a:effectLst/>
                <a:latin typeface="Roboto" panose="02000000000000000000" pitchFamily="2" charset="0"/>
              </a:rPr>
            </a:br>
            <a:r>
              <a:rPr lang="en-US" b="0" i="1" dirty="0">
                <a:solidFill>
                  <a:srgbClr val="2A2A2A"/>
                </a:solidFill>
                <a:effectLst/>
                <a:latin typeface="Roboto" panose="02000000000000000000" pitchFamily="2" charset="0"/>
              </a:rPr>
              <a:t>       solution.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blinds(horizontal)">
                                      <p:cBhvr>
                                        <p:cTn id="11" dur="500"/>
                                        <p:tgtEl>
                                          <p:spTgt spid="3">
                                            <p:txEl>
                                              <p:pRg st="1" end="1"/>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blinds(horizontal)">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blinds(horizontal)">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blinds(horizontal)">
                                      <p:cBhvr>
                                        <p:cTn id="25" dur="500"/>
                                        <p:tgtEl>
                                          <p:spTgt spid="3">
                                            <p:txEl>
                                              <p:pRg st="4" end="4"/>
                                            </p:txEl>
                                          </p:spTgt>
                                        </p:tgtEl>
                                      </p:cBhvr>
                                    </p:animEffect>
                                  </p:childTnLst>
                                </p:cTn>
                              </p:par>
                            </p:childTnLst>
                          </p:cTn>
                        </p:par>
                        <p:par>
                          <p:cTn id="26" fill="hold">
                            <p:stCondLst>
                              <p:cond delay="500"/>
                            </p:stCondLst>
                            <p:childTnLst>
                              <p:par>
                                <p:cTn id="27" presetID="3" presetClass="entr" presetSubtype="10" fill="hold" nodeType="after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blinds(horizontal)">
                                      <p:cBhvr>
                                        <p:cTn id="29" dur="500"/>
                                        <p:tgtEl>
                                          <p:spTgt spid="3">
                                            <p:txEl>
                                              <p:pRg st="5" end="5"/>
                                            </p:txEl>
                                          </p:spTgt>
                                        </p:tgtEl>
                                      </p:cBhvr>
                                    </p:animEffect>
                                  </p:childTnLst>
                                </p:cTn>
                              </p:par>
                            </p:childTnLst>
                          </p:cTn>
                        </p:par>
                        <p:par>
                          <p:cTn id="30" fill="hold">
                            <p:stCondLst>
                              <p:cond delay="1000"/>
                            </p:stCondLst>
                            <p:childTnLst>
                              <p:par>
                                <p:cTn id="31" presetID="3" presetClass="entr" presetSubtype="10" fill="hold"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blinds(horizontal)">
                                      <p:cBhvr>
                                        <p:cTn id="33" dur="500"/>
                                        <p:tgtEl>
                                          <p:spTgt spid="3">
                                            <p:txEl>
                                              <p:pRg st="6" end="6"/>
                                            </p:txEl>
                                          </p:spTgt>
                                        </p:tgtEl>
                                      </p:cBhvr>
                                    </p:animEffect>
                                  </p:childTnLst>
                                </p:cTn>
                              </p:par>
                            </p:childTnLst>
                          </p:cTn>
                        </p:par>
                        <p:par>
                          <p:cTn id="34" fill="hold">
                            <p:stCondLst>
                              <p:cond delay="1500"/>
                            </p:stCondLst>
                            <p:childTnLst>
                              <p:par>
                                <p:cTn id="35" presetID="3" presetClass="entr" presetSubtype="10"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blinds(horizontal)">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5">
                                            <p:txEl>
                                              <p:pRg st="0" end="0"/>
                                            </p:txEl>
                                          </p:spTgt>
                                        </p:tgtEl>
                                        <p:attrNameLst>
                                          <p:attrName>style.visibility</p:attrName>
                                        </p:attrNameLst>
                                      </p:cBhvr>
                                      <p:to>
                                        <p:strVal val="visible"/>
                                      </p:to>
                                    </p:set>
                                    <p:animEffect transition="in" filter="blinds(horizontal)">
                                      <p:cBhvr>
                                        <p:cTn id="49" dur="500"/>
                                        <p:tgtEl>
                                          <p:spTgt spid="5">
                                            <p:txEl>
                                              <p:pRg st="0" end="0"/>
                                            </p:txEl>
                                          </p:spTgt>
                                        </p:tgtEl>
                                      </p:cBhvr>
                                    </p:animEffect>
                                  </p:childTnLst>
                                </p:cTn>
                              </p:par>
                            </p:childTnLst>
                          </p:cTn>
                        </p:par>
                        <p:par>
                          <p:cTn id="50" fill="hold">
                            <p:stCondLst>
                              <p:cond delay="500"/>
                            </p:stCondLst>
                            <p:childTnLst>
                              <p:par>
                                <p:cTn id="51" presetID="3" presetClass="entr" presetSubtype="10" fill="hold" nodeType="afterEffect">
                                  <p:stCondLst>
                                    <p:cond delay="0"/>
                                  </p:stCondLst>
                                  <p:childTnLst>
                                    <p:set>
                                      <p:cBhvr>
                                        <p:cTn id="52" dur="1" fill="hold">
                                          <p:stCondLst>
                                            <p:cond delay="0"/>
                                          </p:stCondLst>
                                        </p:cTn>
                                        <p:tgtEl>
                                          <p:spTgt spid="5">
                                            <p:txEl>
                                              <p:pRg st="1" end="1"/>
                                            </p:txEl>
                                          </p:spTgt>
                                        </p:tgtEl>
                                        <p:attrNameLst>
                                          <p:attrName>style.visibility</p:attrName>
                                        </p:attrNameLst>
                                      </p:cBhvr>
                                      <p:to>
                                        <p:strVal val="visible"/>
                                      </p:to>
                                    </p:set>
                                    <p:animEffect transition="in" filter="blinds(horizontal)">
                                      <p:cBhvr>
                                        <p:cTn id="53" dur="500"/>
                                        <p:tgtEl>
                                          <p:spTgt spid="5">
                                            <p:txEl>
                                              <p:pRg st="1" end="1"/>
                                            </p:txEl>
                                          </p:spTgt>
                                        </p:tgtEl>
                                      </p:cBhvr>
                                    </p:animEffect>
                                  </p:childTnLst>
                                </p:cTn>
                              </p:par>
                            </p:childTnLst>
                          </p:cTn>
                        </p:par>
                        <p:par>
                          <p:cTn id="54" fill="hold">
                            <p:stCondLst>
                              <p:cond delay="1000"/>
                            </p:stCondLst>
                            <p:childTnLst>
                              <p:par>
                                <p:cTn id="55" presetID="3" presetClass="entr" presetSubtype="10" fill="hold" nodeType="afterEffect">
                                  <p:stCondLst>
                                    <p:cond delay="0"/>
                                  </p:stCondLst>
                                  <p:childTnLst>
                                    <p:set>
                                      <p:cBhvr>
                                        <p:cTn id="56" dur="1" fill="hold">
                                          <p:stCondLst>
                                            <p:cond delay="0"/>
                                          </p:stCondLst>
                                        </p:cTn>
                                        <p:tgtEl>
                                          <p:spTgt spid="5">
                                            <p:txEl>
                                              <p:pRg st="2" end="2"/>
                                            </p:txEl>
                                          </p:spTgt>
                                        </p:tgtEl>
                                        <p:attrNameLst>
                                          <p:attrName>style.visibility</p:attrName>
                                        </p:attrNameLst>
                                      </p:cBhvr>
                                      <p:to>
                                        <p:strVal val="visible"/>
                                      </p:to>
                                    </p:set>
                                    <p:animEffect transition="in" filter="blinds(horizontal)">
                                      <p:cBhvr>
                                        <p:cTn id="5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4018" y="106147"/>
            <a:ext cx="5252335" cy="584775"/>
          </a:xfrm>
          <a:prstGeom prst="rect">
            <a:avLst/>
          </a:prstGeom>
          <a:noFill/>
        </p:spPr>
        <p:txBody>
          <a:bodyPr wrap="none" lIns="91440" tIns="45720" rIns="91440" bIns="45720">
            <a:spAutoFit/>
          </a:bodyPr>
          <a:lstStyle/>
          <a:p>
            <a:pPr algn="ctr"/>
            <a:r>
              <a:rPr lang="en-US" sz="3200" b="1" cap="none" spc="0" dirty="0">
                <a:ln w="12700" cmpd="sng">
                  <a:solidFill>
                    <a:schemeClr val="accent5"/>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Cycle </a:t>
            </a:r>
            <a:r>
              <a:rPr lang="en-US" sz="3200" b="1" dirty="0">
                <a:ln w="12700" cmpd="sng">
                  <a:solidFill>
                    <a:schemeClr val="accent5"/>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C</a:t>
            </a:r>
            <a:r>
              <a:rPr lang="en-US" sz="3200" b="1" cap="none" spc="0" dirty="0">
                <a:ln w="12700" cmpd="sng">
                  <a:solidFill>
                    <a:schemeClr val="accent5"/>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ancelling </a:t>
            </a:r>
            <a:r>
              <a:rPr lang="en-US" sz="3200" b="1" dirty="0">
                <a:ln w="12700" cmpd="sng">
                  <a:solidFill>
                    <a:schemeClr val="accent5"/>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A</a:t>
            </a:r>
            <a:r>
              <a:rPr lang="en-US" sz="3200" b="1" cap="none" spc="0" dirty="0">
                <a:ln w="12700" cmpd="sng">
                  <a:solidFill>
                    <a:schemeClr val="accent5"/>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lgorithm</a:t>
            </a:r>
          </a:p>
        </p:txBody>
      </p:sp>
      <p:sp>
        <p:nvSpPr>
          <p:cNvPr id="4" name="TextBox 3"/>
          <p:cNvSpPr txBox="1"/>
          <p:nvPr/>
        </p:nvSpPr>
        <p:spPr>
          <a:xfrm>
            <a:off x="294018" y="775503"/>
            <a:ext cx="12360098" cy="923330"/>
          </a:xfrm>
          <a:prstGeom prst="rect">
            <a:avLst/>
          </a:prstGeom>
          <a:noFill/>
        </p:spPr>
        <p:txBody>
          <a:bodyPr wrap="square">
            <a:spAutoFit/>
          </a:bodyPr>
          <a:lstStyle/>
          <a:p>
            <a:r>
              <a:rPr lang="en-US" b="1" i="1" dirty="0">
                <a:solidFill>
                  <a:srgbClr val="2A2A2A"/>
                </a:solidFill>
                <a:effectLst/>
                <a:latin typeface="Roboto" panose="02000000000000000000" pitchFamily="2" charset="0"/>
              </a:rPr>
              <a:t>Theorem 1 (Solution Existence)</a:t>
            </a:r>
            <a:r>
              <a:rPr lang="en-US" b="0" i="1" dirty="0">
                <a:solidFill>
                  <a:srgbClr val="2A2A2A"/>
                </a:solidFill>
                <a:effectLst/>
                <a:latin typeface="Roboto" panose="02000000000000000000" pitchFamily="2" charset="0"/>
              </a:rPr>
              <a:t>. Let G be a transportation network. </a:t>
            </a:r>
          </a:p>
          <a:p>
            <a:r>
              <a:rPr lang="en-US" b="0" i="1" dirty="0">
                <a:solidFill>
                  <a:srgbClr val="2A2A2A"/>
                </a:solidFill>
                <a:effectLst/>
                <a:latin typeface="Roboto" panose="02000000000000000000" pitchFamily="2" charset="0"/>
              </a:rPr>
              <a:t>Suppose that G contains no uncapacitated negative cost cycle and there exists a feasible solution of the minimum cost flow problem. Then the optimal solution exists.</a:t>
            </a:r>
            <a:endParaRPr lang="en-IN" dirty="0"/>
          </a:p>
        </p:txBody>
      </p:sp>
      <p:sp>
        <p:nvSpPr>
          <p:cNvPr id="6" name="TextBox 5"/>
          <p:cNvSpPr txBox="1"/>
          <p:nvPr/>
        </p:nvSpPr>
        <p:spPr>
          <a:xfrm>
            <a:off x="294018" y="1933775"/>
            <a:ext cx="11811000" cy="646331"/>
          </a:xfrm>
          <a:prstGeom prst="rect">
            <a:avLst/>
          </a:prstGeom>
          <a:noFill/>
        </p:spPr>
        <p:txBody>
          <a:bodyPr wrap="square">
            <a:spAutoFit/>
          </a:bodyPr>
          <a:lstStyle/>
          <a:p>
            <a:r>
              <a:rPr lang="en-US" b="1" i="1" dirty="0">
                <a:solidFill>
                  <a:srgbClr val="2A2A2A"/>
                </a:solidFill>
                <a:effectLst/>
                <a:latin typeface="Roboto" panose="02000000000000000000" pitchFamily="2" charset="0"/>
              </a:rPr>
              <a:t>Theorem 2 (Negative Cycle Optimality Conditions)</a:t>
            </a:r>
            <a:r>
              <a:rPr lang="en-US" b="0" i="1" dirty="0">
                <a:solidFill>
                  <a:srgbClr val="2A2A2A"/>
                </a:solidFill>
                <a:effectLst/>
                <a:latin typeface="Roboto" panose="02000000000000000000" pitchFamily="2" charset="0"/>
              </a:rPr>
              <a:t>. Let x* be a feasible solution of a minimum cost flow problem. Then x* is an optimal solution if and only if the residual network G</a:t>
            </a:r>
            <a:r>
              <a:rPr lang="en-US" b="0" i="1" baseline="-25000" dirty="0">
                <a:solidFill>
                  <a:srgbClr val="2A2A2A"/>
                </a:solidFill>
                <a:effectLst/>
                <a:latin typeface="inherit"/>
              </a:rPr>
              <a:t>x*</a:t>
            </a:r>
            <a:r>
              <a:rPr lang="en-US" b="0" i="1" dirty="0">
                <a:solidFill>
                  <a:srgbClr val="2A2A2A"/>
                </a:solidFill>
                <a:effectLst/>
                <a:latin typeface="Roboto" panose="02000000000000000000" pitchFamily="2" charset="0"/>
              </a:rPr>
              <a:t> contains no negative cost (directed) cycle.</a:t>
            </a:r>
            <a:endParaRPr lang="en-IN" dirty="0"/>
          </a:p>
        </p:txBody>
      </p:sp>
      <p:sp>
        <p:nvSpPr>
          <p:cNvPr id="8" name="TextBox 7"/>
          <p:cNvSpPr txBox="1"/>
          <p:nvPr/>
        </p:nvSpPr>
        <p:spPr>
          <a:xfrm>
            <a:off x="381000" y="2709916"/>
            <a:ext cx="11535697" cy="2031325"/>
          </a:xfrm>
          <a:prstGeom prst="rect">
            <a:avLst/>
          </a:prstGeom>
          <a:noFill/>
        </p:spPr>
        <p:txBody>
          <a:bodyPr wrap="square">
            <a:spAutoFit/>
          </a:bodyPr>
          <a:lstStyle/>
          <a:p>
            <a:r>
              <a:rPr lang="en-US" b="0" i="0" dirty="0">
                <a:solidFill>
                  <a:srgbClr val="2A2A2A"/>
                </a:solidFill>
                <a:effectLst/>
                <a:latin typeface="Roboto" panose="02000000000000000000" pitchFamily="2" charset="0"/>
              </a:rPr>
              <a:t>This theorem provides the cycle-canceling algorithm for solving the minimum cost flow problem. </a:t>
            </a:r>
          </a:p>
          <a:p>
            <a:endParaRPr lang="en-US" dirty="0">
              <a:solidFill>
                <a:srgbClr val="2A2A2A"/>
              </a:solidFill>
              <a:latin typeface="Roboto" panose="02000000000000000000" pitchFamily="2" charset="0"/>
            </a:endParaRPr>
          </a:p>
          <a:p>
            <a:r>
              <a:rPr lang="en-US" b="0" i="0" dirty="0">
                <a:solidFill>
                  <a:srgbClr val="2A2A2A"/>
                </a:solidFill>
                <a:effectLst/>
                <a:latin typeface="Roboto" panose="02000000000000000000" pitchFamily="2" charset="0"/>
              </a:rPr>
              <a:t>First, we use any maximum flow algorithm  to establish a feasible flow in the network (assumption 4). </a:t>
            </a:r>
          </a:p>
          <a:p>
            <a:endParaRPr lang="en-US" dirty="0">
              <a:solidFill>
                <a:srgbClr val="2A2A2A"/>
              </a:solidFill>
              <a:latin typeface="Roboto" panose="02000000000000000000" pitchFamily="2" charset="0"/>
            </a:endParaRPr>
          </a:p>
          <a:p>
            <a:r>
              <a:rPr lang="en-US" b="0" i="0" dirty="0">
                <a:solidFill>
                  <a:srgbClr val="2A2A2A"/>
                </a:solidFill>
                <a:effectLst/>
                <a:latin typeface="Roboto" panose="02000000000000000000" pitchFamily="2" charset="0"/>
              </a:rPr>
              <a:t>Then the algorithm attempts to improve the objective function by finding negative cost cycles in the residual network and augmenting the flow on these cycles. </a:t>
            </a:r>
          </a:p>
          <a:p>
            <a:r>
              <a:rPr lang="en-US" b="0" i="0" dirty="0">
                <a:solidFill>
                  <a:srgbClr val="2A2A2A"/>
                </a:solidFill>
                <a:effectLst/>
                <a:latin typeface="Roboto" panose="02000000000000000000" pitchFamily="2" charset="0"/>
              </a:rPr>
              <a:t>Let us specify a program in pseudo code</a:t>
            </a:r>
            <a:endParaRPr lang="en-IN" dirty="0"/>
          </a:p>
        </p:txBody>
      </p:sp>
      <p:sp>
        <p:nvSpPr>
          <p:cNvPr id="11" name="TextBox 10"/>
          <p:cNvSpPr txBox="1"/>
          <p:nvPr/>
        </p:nvSpPr>
        <p:spPr>
          <a:xfrm>
            <a:off x="5992287" y="4392135"/>
            <a:ext cx="6325436" cy="2308324"/>
          </a:xfrm>
          <a:prstGeom prst="rect">
            <a:avLst/>
          </a:prstGeom>
          <a:noFill/>
        </p:spPr>
        <p:txBody>
          <a:bodyPr wrap="square">
            <a:spAutoFit/>
          </a:bodyPr>
          <a:lstStyle/>
          <a:p>
            <a:endParaRPr lang="en-US" dirty="0"/>
          </a:p>
          <a:p>
            <a:r>
              <a:rPr lang="en-US" dirty="0"/>
              <a:t>1    Establish a feasible flow x in the network</a:t>
            </a:r>
          </a:p>
          <a:p>
            <a:r>
              <a:rPr lang="en-US" dirty="0"/>
              <a:t>2    while ( Gx contains a negative cycle ) do</a:t>
            </a:r>
          </a:p>
          <a:p>
            <a:r>
              <a:rPr lang="en-US" dirty="0"/>
              <a:t>3        identify a negative cycle W</a:t>
            </a:r>
          </a:p>
          <a:p>
            <a:r>
              <a:rPr lang="en-US" dirty="0"/>
              <a:t>4        </a:t>
            </a:r>
          </a:p>
          <a:p>
            <a:endParaRPr lang="en-US" dirty="0"/>
          </a:p>
          <a:p>
            <a:r>
              <a:rPr lang="en-US" dirty="0"/>
              <a:t>5        augment  units of flow along the cycle W</a:t>
            </a:r>
          </a:p>
          <a:p>
            <a:r>
              <a:rPr lang="en-US" dirty="0"/>
              <a:t>6        update G</a:t>
            </a:r>
            <a:r>
              <a:rPr lang="en-US" baseline="-25000" dirty="0"/>
              <a:t>x</a:t>
            </a:r>
            <a:endParaRPr lang="en-IN" baseline="-25000" dirty="0"/>
          </a:p>
        </p:txBody>
      </p:sp>
      <p:pic>
        <p:nvPicPr>
          <p:cNvPr id="717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57" y="5517382"/>
            <a:ext cx="2902272" cy="47143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barn(inVertical)">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nodeType="clickEffect">
                                  <p:stCondLst>
                                    <p:cond delay="0"/>
                                  </p:stCondLst>
                                  <p:childTnLst>
                                    <p:set>
                                      <p:cBhvr>
                                        <p:cTn id="19" dur="1" fill="hold">
                                          <p:stCondLst>
                                            <p:cond delay="0"/>
                                          </p:stCondLst>
                                        </p:cTn>
                                        <p:tgtEl>
                                          <p:spTgt spid="8">
                                            <p:txEl>
                                              <p:pRg st="0" end="0"/>
                                            </p:txEl>
                                          </p:spTgt>
                                        </p:tgtEl>
                                        <p:attrNameLst>
                                          <p:attrName>style.visibility</p:attrName>
                                        </p:attrNameLst>
                                      </p:cBhvr>
                                      <p:to>
                                        <p:strVal val="visible"/>
                                      </p:to>
                                    </p:set>
                                    <p:animEffect transition="in" filter="blinds(horizontal)">
                                      <p:cBhvr>
                                        <p:cTn id="20" dur="500"/>
                                        <p:tgtEl>
                                          <p:spTgt spid="8">
                                            <p:txEl>
                                              <p:pRg st="0" end="0"/>
                                            </p:txEl>
                                          </p:spTgt>
                                        </p:tgtEl>
                                      </p:cBhvr>
                                    </p:animEffect>
                                  </p:childTnLst>
                                </p:cTn>
                              </p:par>
                            </p:childTnLst>
                          </p:cTn>
                        </p:par>
                        <p:par>
                          <p:cTn id="21" fill="hold">
                            <p:stCondLst>
                              <p:cond delay="500"/>
                            </p:stCondLst>
                            <p:childTnLst>
                              <p:par>
                                <p:cTn id="22" presetID="3" presetClass="entr" presetSubtype="10" fill="hold" nodeType="afterEffect">
                                  <p:stCondLst>
                                    <p:cond delay="0"/>
                                  </p:stCondLst>
                                  <p:childTnLst>
                                    <p:set>
                                      <p:cBhvr>
                                        <p:cTn id="23" dur="1" fill="hold">
                                          <p:stCondLst>
                                            <p:cond delay="0"/>
                                          </p:stCondLst>
                                        </p:cTn>
                                        <p:tgtEl>
                                          <p:spTgt spid="8">
                                            <p:txEl>
                                              <p:pRg st="2" end="2"/>
                                            </p:txEl>
                                          </p:spTgt>
                                        </p:tgtEl>
                                        <p:attrNameLst>
                                          <p:attrName>style.visibility</p:attrName>
                                        </p:attrNameLst>
                                      </p:cBhvr>
                                      <p:to>
                                        <p:strVal val="visible"/>
                                      </p:to>
                                    </p:set>
                                    <p:animEffect transition="in" filter="blinds(horizontal)">
                                      <p:cBhvr>
                                        <p:cTn id="24" dur="500"/>
                                        <p:tgtEl>
                                          <p:spTgt spid="8">
                                            <p:txEl>
                                              <p:pRg st="2" end="2"/>
                                            </p:txEl>
                                          </p:spTgt>
                                        </p:tgtEl>
                                      </p:cBhvr>
                                    </p:animEffect>
                                  </p:childTnLst>
                                </p:cTn>
                              </p:par>
                            </p:childTnLst>
                          </p:cTn>
                        </p:par>
                        <p:par>
                          <p:cTn id="25" fill="hold">
                            <p:stCondLst>
                              <p:cond delay="1000"/>
                            </p:stCondLst>
                            <p:childTnLst>
                              <p:par>
                                <p:cTn id="26" presetID="3" presetClass="entr" presetSubtype="10" fill="hold" nodeType="afterEffect">
                                  <p:stCondLst>
                                    <p:cond delay="0"/>
                                  </p:stCondLst>
                                  <p:childTnLst>
                                    <p:set>
                                      <p:cBhvr>
                                        <p:cTn id="27" dur="1" fill="hold">
                                          <p:stCondLst>
                                            <p:cond delay="0"/>
                                          </p:stCondLst>
                                        </p:cTn>
                                        <p:tgtEl>
                                          <p:spTgt spid="8">
                                            <p:txEl>
                                              <p:pRg st="4" end="4"/>
                                            </p:txEl>
                                          </p:spTgt>
                                        </p:tgtEl>
                                        <p:attrNameLst>
                                          <p:attrName>style.visibility</p:attrName>
                                        </p:attrNameLst>
                                      </p:cBhvr>
                                      <p:to>
                                        <p:strVal val="visible"/>
                                      </p:to>
                                    </p:set>
                                    <p:animEffect transition="in" filter="blinds(horizontal)">
                                      <p:cBhvr>
                                        <p:cTn id="28" dur="500"/>
                                        <p:tgtEl>
                                          <p:spTgt spid="8">
                                            <p:txEl>
                                              <p:pRg st="4" end="4"/>
                                            </p:txEl>
                                          </p:spTgt>
                                        </p:tgtEl>
                                      </p:cBhvr>
                                    </p:animEffect>
                                  </p:childTnLst>
                                </p:cTn>
                              </p:par>
                            </p:childTnLst>
                          </p:cTn>
                        </p:par>
                        <p:par>
                          <p:cTn id="29" fill="hold">
                            <p:stCondLst>
                              <p:cond delay="1500"/>
                            </p:stCondLst>
                            <p:childTnLst>
                              <p:par>
                                <p:cTn id="30" presetID="3" presetClass="entr" presetSubtype="10" fill="hold" nodeType="afterEffect">
                                  <p:stCondLst>
                                    <p:cond delay="0"/>
                                  </p:stCondLst>
                                  <p:childTnLst>
                                    <p:set>
                                      <p:cBhvr>
                                        <p:cTn id="31" dur="1" fill="hold">
                                          <p:stCondLst>
                                            <p:cond delay="0"/>
                                          </p:stCondLst>
                                        </p:cTn>
                                        <p:tgtEl>
                                          <p:spTgt spid="8">
                                            <p:txEl>
                                              <p:pRg st="5" end="5"/>
                                            </p:txEl>
                                          </p:spTgt>
                                        </p:tgtEl>
                                        <p:attrNameLst>
                                          <p:attrName>style.visibility</p:attrName>
                                        </p:attrNameLst>
                                      </p:cBhvr>
                                      <p:to>
                                        <p:strVal val="visible"/>
                                      </p:to>
                                    </p:set>
                                    <p:animEffect transition="in" filter="blinds(horizontal)">
                                      <p:cBhvr>
                                        <p:cTn id="32" dur="500"/>
                                        <p:tgtEl>
                                          <p:spTgt spid="8">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1">
                                            <p:txEl>
                                              <p:pRg st="1" end="1"/>
                                            </p:txEl>
                                          </p:spTgt>
                                        </p:tgtEl>
                                        <p:attrNameLst>
                                          <p:attrName>style.visibility</p:attrName>
                                        </p:attrNameLst>
                                      </p:cBhvr>
                                      <p:to>
                                        <p:strVal val="visible"/>
                                      </p:to>
                                    </p:set>
                                    <p:animEffect transition="in" filter="dissolve">
                                      <p:cBhvr>
                                        <p:cTn id="37" dur="500"/>
                                        <p:tgtEl>
                                          <p:spTgt spid="11">
                                            <p:txEl>
                                              <p:pRg st="1" end="1"/>
                                            </p:txEl>
                                          </p:spTgt>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11">
                                            <p:txEl>
                                              <p:pRg st="2" end="2"/>
                                            </p:txEl>
                                          </p:spTgt>
                                        </p:tgtEl>
                                        <p:attrNameLst>
                                          <p:attrName>style.visibility</p:attrName>
                                        </p:attrNameLst>
                                      </p:cBhvr>
                                      <p:to>
                                        <p:strVal val="visible"/>
                                      </p:to>
                                    </p:set>
                                    <p:animEffect transition="in" filter="dissolve">
                                      <p:cBhvr>
                                        <p:cTn id="41" dur="500"/>
                                        <p:tgtEl>
                                          <p:spTgt spid="11">
                                            <p:txEl>
                                              <p:pRg st="2" end="2"/>
                                            </p:txEl>
                                          </p:spTgt>
                                        </p:tgtEl>
                                      </p:cBhvr>
                                    </p:animEffect>
                                  </p:childTnLst>
                                </p:cTn>
                              </p:par>
                            </p:childTnLst>
                          </p:cTn>
                        </p:par>
                        <p:par>
                          <p:cTn id="42" fill="hold">
                            <p:stCondLst>
                              <p:cond delay="1000"/>
                            </p:stCondLst>
                            <p:childTnLst>
                              <p:par>
                                <p:cTn id="43" presetID="9" presetClass="entr" presetSubtype="0" fill="hold" nodeType="afterEffect">
                                  <p:stCondLst>
                                    <p:cond delay="0"/>
                                  </p:stCondLst>
                                  <p:childTnLst>
                                    <p:set>
                                      <p:cBhvr>
                                        <p:cTn id="44" dur="1" fill="hold">
                                          <p:stCondLst>
                                            <p:cond delay="0"/>
                                          </p:stCondLst>
                                        </p:cTn>
                                        <p:tgtEl>
                                          <p:spTgt spid="11">
                                            <p:txEl>
                                              <p:pRg st="3" end="3"/>
                                            </p:txEl>
                                          </p:spTgt>
                                        </p:tgtEl>
                                        <p:attrNameLst>
                                          <p:attrName>style.visibility</p:attrName>
                                        </p:attrNameLst>
                                      </p:cBhvr>
                                      <p:to>
                                        <p:strVal val="visible"/>
                                      </p:to>
                                    </p:set>
                                    <p:animEffect transition="in" filter="dissolve">
                                      <p:cBhvr>
                                        <p:cTn id="45" dur="500"/>
                                        <p:tgtEl>
                                          <p:spTgt spid="11">
                                            <p:txEl>
                                              <p:pRg st="3" end="3"/>
                                            </p:txEl>
                                          </p:spTgt>
                                        </p:tgtEl>
                                      </p:cBhvr>
                                    </p:animEffect>
                                  </p:childTnLst>
                                </p:cTn>
                              </p:par>
                            </p:childTnLst>
                          </p:cTn>
                        </p:par>
                        <p:par>
                          <p:cTn id="46" fill="hold">
                            <p:stCondLst>
                              <p:cond delay="1500"/>
                            </p:stCondLst>
                            <p:childTnLst>
                              <p:par>
                                <p:cTn id="47" presetID="9" presetClass="entr" presetSubtype="0" fill="hold" nodeType="afterEffect">
                                  <p:stCondLst>
                                    <p:cond delay="0"/>
                                  </p:stCondLst>
                                  <p:childTnLst>
                                    <p:set>
                                      <p:cBhvr>
                                        <p:cTn id="48" dur="1" fill="hold">
                                          <p:stCondLst>
                                            <p:cond delay="0"/>
                                          </p:stCondLst>
                                        </p:cTn>
                                        <p:tgtEl>
                                          <p:spTgt spid="7173"/>
                                        </p:tgtEl>
                                        <p:attrNameLst>
                                          <p:attrName>style.visibility</p:attrName>
                                        </p:attrNameLst>
                                      </p:cBhvr>
                                      <p:to>
                                        <p:strVal val="visible"/>
                                      </p:to>
                                    </p:set>
                                    <p:animEffect transition="in" filter="dissolve">
                                      <p:cBhvr>
                                        <p:cTn id="49" dur="500"/>
                                        <p:tgtEl>
                                          <p:spTgt spid="7173"/>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1">
                                            <p:txEl>
                                              <p:pRg st="6" end="6"/>
                                            </p:txEl>
                                          </p:spTgt>
                                        </p:tgtEl>
                                        <p:attrNameLst>
                                          <p:attrName>style.visibility</p:attrName>
                                        </p:attrNameLst>
                                      </p:cBhvr>
                                      <p:to>
                                        <p:strVal val="visible"/>
                                      </p:to>
                                    </p:set>
                                    <p:animEffect transition="in" filter="dissolve">
                                      <p:cBhvr>
                                        <p:cTn id="54" dur="500"/>
                                        <p:tgtEl>
                                          <p:spTgt spid="11">
                                            <p:txEl>
                                              <p:pRg st="6" end="6"/>
                                            </p:txEl>
                                          </p:spTgt>
                                        </p:tgtEl>
                                      </p:cBhvr>
                                    </p:animEffect>
                                  </p:childTnLst>
                                </p:cTn>
                              </p:par>
                              <p:par>
                                <p:cTn id="55" presetID="9" presetClass="entr" presetSubtype="0" fill="hold" nodeType="withEffect">
                                  <p:stCondLst>
                                    <p:cond delay="0"/>
                                  </p:stCondLst>
                                  <p:childTnLst>
                                    <p:set>
                                      <p:cBhvr>
                                        <p:cTn id="56" dur="1" fill="hold">
                                          <p:stCondLst>
                                            <p:cond delay="0"/>
                                          </p:stCondLst>
                                        </p:cTn>
                                        <p:tgtEl>
                                          <p:spTgt spid="11">
                                            <p:txEl>
                                              <p:pRg st="7" end="7"/>
                                            </p:txEl>
                                          </p:spTgt>
                                        </p:tgtEl>
                                        <p:attrNameLst>
                                          <p:attrName>style.visibility</p:attrName>
                                        </p:attrNameLst>
                                      </p:cBhvr>
                                      <p:to>
                                        <p:strVal val="visible"/>
                                      </p:to>
                                    </p:set>
                                    <p:animEffect transition="in" filter="dissolve">
                                      <p:cBhvr>
                                        <p:cTn id="57"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71110" y="614851"/>
            <a:ext cx="11720889" cy="2585323"/>
          </a:xfrm>
          <a:prstGeom prst="rect">
            <a:avLst/>
          </a:prstGeom>
          <a:noFill/>
        </p:spPr>
        <p:txBody>
          <a:bodyPr wrap="square">
            <a:spAutoFit/>
          </a:bodyPr>
          <a:lstStyle/>
          <a:p>
            <a:r>
              <a:rPr lang="en-US" dirty="0"/>
              <a:t>How many iterations does the algorithm perform? </a:t>
            </a:r>
          </a:p>
          <a:p>
            <a:endParaRPr lang="en-US" dirty="0"/>
          </a:p>
          <a:p>
            <a:r>
              <a:rPr lang="en-US" dirty="0"/>
              <a:t>First, note that due to assumption 1 all the data is integral. </a:t>
            </a:r>
          </a:p>
          <a:p>
            <a:r>
              <a:rPr lang="en-US" dirty="0"/>
              <a:t>After line 1 of the program, we have an integral feasible solution x. </a:t>
            </a:r>
          </a:p>
          <a:p>
            <a:r>
              <a:rPr lang="en-US" dirty="0"/>
              <a:t>It implies the integrality of Gx. </a:t>
            </a:r>
          </a:p>
          <a:p>
            <a:r>
              <a:rPr lang="en-US" dirty="0"/>
              <a:t>In each iteration of the cycle in line 2 the algorithm finds the minimum residual capacity in the found negative cycle. </a:t>
            </a:r>
          </a:p>
          <a:p>
            <a:r>
              <a:rPr lang="en-US" dirty="0"/>
              <a:t>In the first iteration  </a:t>
            </a:r>
            <a:r>
              <a:rPr lang="el-GR" dirty="0"/>
              <a:t>δ</a:t>
            </a:r>
            <a:r>
              <a:rPr lang="en-US" dirty="0"/>
              <a:t>  will be an integer. </a:t>
            </a:r>
          </a:p>
          <a:p>
            <a:r>
              <a:rPr lang="en-US" dirty="0"/>
              <a:t>Therefore, the modified residual capacities will be integers, too. </a:t>
            </a:r>
          </a:p>
          <a:p>
            <a:r>
              <a:rPr lang="en-US" dirty="0"/>
              <a:t>And in all subsequent iterations the residual capacities will be integers again. </a:t>
            </a:r>
            <a:endParaRPr lang="en-IN" dirty="0"/>
          </a:p>
        </p:txBody>
      </p:sp>
      <p:sp>
        <p:nvSpPr>
          <p:cNvPr id="6" name="TextBox 5"/>
          <p:cNvSpPr txBox="1"/>
          <p:nvPr/>
        </p:nvSpPr>
        <p:spPr>
          <a:xfrm>
            <a:off x="471110" y="3835032"/>
            <a:ext cx="11720890" cy="646331"/>
          </a:xfrm>
          <a:prstGeom prst="rect">
            <a:avLst/>
          </a:prstGeom>
          <a:noFill/>
        </p:spPr>
        <p:txBody>
          <a:bodyPr wrap="square">
            <a:spAutoFit/>
          </a:bodyPr>
          <a:lstStyle/>
          <a:p>
            <a:r>
              <a:rPr lang="en-US" b="1" i="1" dirty="0">
                <a:solidFill>
                  <a:srgbClr val="2A2A2A"/>
                </a:solidFill>
                <a:effectLst/>
                <a:latin typeface="Roboto" panose="02000000000000000000" pitchFamily="2" charset="0"/>
              </a:rPr>
              <a:t>Theorem 3 (Integrality Property)</a:t>
            </a:r>
            <a:r>
              <a:rPr lang="en-US" b="0" i="1" dirty="0">
                <a:solidFill>
                  <a:srgbClr val="2A2A2A"/>
                </a:solidFill>
                <a:effectLst/>
                <a:latin typeface="Roboto" panose="02000000000000000000" pitchFamily="2" charset="0"/>
              </a:rPr>
              <a:t>. If all edge capacities and supplies/demands on vertexes are integers, then the minimum cost flow problem always has an integer solution.</a:t>
            </a:r>
            <a:endParaRPr lang="en-IN" dirty="0"/>
          </a:p>
        </p:txBody>
      </p:sp>
      <p:sp>
        <p:nvSpPr>
          <p:cNvPr id="8" name="TextBox 7"/>
          <p:cNvSpPr txBox="1"/>
          <p:nvPr/>
        </p:nvSpPr>
        <p:spPr>
          <a:xfrm>
            <a:off x="471109" y="4699423"/>
            <a:ext cx="11602903" cy="646331"/>
          </a:xfrm>
          <a:prstGeom prst="rect">
            <a:avLst/>
          </a:prstGeom>
          <a:noFill/>
        </p:spPr>
        <p:txBody>
          <a:bodyPr wrap="square">
            <a:spAutoFit/>
          </a:bodyPr>
          <a:lstStyle/>
          <a:p>
            <a:r>
              <a:rPr lang="en-US" b="0" i="0" dirty="0">
                <a:solidFill>
                  <a:srgbClr val="2A2A2A"/>
                </a:solidFill>
                <a:effectLst/>
                <a:latin typeface="Roboto" panose="02000000000000000000" pitchFamily="2" charset="0"/>
              </a:rPr>
              <a:t>The cycle-canceling algorithm works in cases when the minimum cost flow problem has an optimal solution and all the data is integral and we don’t need any other assumptions.</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arn(inVertical)">
                                      <p:cBhvr>
                                        <p:cTn id="12" dur="500"/>
                                        <p:tgtEl>
                                          <p:spTgt spid="4">
                                            <p:txEl>
                                              <p:pRg st="2" end="2"/>
                                            </p:txEl>
                                          </p:spTgt>
                                        </p:tgtEl>
                                      </p:cBhvr>
                                    </p:animEffect>
                                  </p:childTnLst>
                                </p:cTn>
                              </p:par>
                            </p:childTnLst>
                          </p:cTn>
                        </p:par>
                        <p:par>
                          <p:cTn id="13" fill="hold">
                            <p:stCondLst>
                              <p:cond delay="500"/>
                            </p:stCondLst>
                            <p:childTnLst>
                              <p:par>
                                <p:cTn id="14" presetID="16" presetClass="entr" presetSubtype="21" fill="hold" nodeType="after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childTnLst>
                          </p:cTn>
                        </p:par>
                        <p:par>
                          <p:cTn id="17" fill="hold">
                            <p:stCondLst>
                              <p:cond delay="1000"/>
                            </p:stCondLst>
                            <p:childTnLst>
                              <p:par>
                                <p:cTn id="18" presetID="16" presetClass="entr" presetSubtype="21" fill="hold" nodeType="after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barn(inVertical)">
                                      <p:cBhvr>
                                        <p:cTn id="20" dur="500"/>
                                        <p:tgtEl>
                                          <p:spTgt spid="4">
                                            <p:txEl>
                                              <p:pRg st="4" end="4"/>
                                            </p:txEl>
                                          </p:spTgt>
                                        </p:tgtEl>
                                      </p:cBhvr>
                                    </p:animEffect>
                                  </p:childTnLst>
                                </p:cTn>
                              </p:par>
                            </p:childTnLst>
                          </p:cTn>
                        </p:par>
                        <p:par>
                          <p:cTn id="21" fill="hold">
                            <p:stCondLst>
                              <p:cond delay="1500"/>
                            </p:stCondLst>
                            <p:childTnLst>
                              <p:par>
                                <p:cTn id="22" presetID="16" presetClass="entr" presetSubtype="21" fill="hold" nodeType="after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barn(inVertical)">
                                      <p:cBhvr>
                                        <p:cTn id="24" dur="500"/>
                                        <p:tgtEl>
                                          <p:spTgt spid="4">
                                            <p:txEl>
                                              <p:pRg st="5" end="5"/>
                                            </p:txEl>
                                          </p:spTgt>
                                        </p:tgtEl>
                                      </p:cBhvr>
                                    </p:animEffect>
                                  </p:childTnLst>
                                </p:cTn>
                              </p:par>
                            </p:childTnLst>
                          </p:cTn>
                        </p:par>
                        <p:par>
                          <p:cTn id="25" fill="hold">
                            <p:stCondLst>
                              <p:cond delay="2000"/>
                            </p:stCondLst>
                            <p:childTnLst>
                              <p:par>
                                <p:cTn id="26" presetID="16" presetClass="entr" presetSubtype="21" fill="hold" nodeType="after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barn(inVertical)">
                                      <p:cBhvr>
                                        <p:cTn id="28" dur="500"/>
                                        <p:tgtEl>
                                          <p:spTgt spid="4">
                                            <p:txEl>
                                              <p:pRg st="6" end="6"/>
                                            </p:txEl>
                                          </p:spTgt>
                                        </p:tgtEl>
                                      </p:cBhvr>
                                    </p:animEffect>
                                  </p:childTnLst>
                                </p:cTn>
                              </p:par>
                            </p:childTnLst>
                          </p:cTn>
                        </p:par>
                        <p:par>
                          <p:cTn id="29" fill="hold">
                            <p:stCondLst>
                              <p:cond delay="2500"/>
                            </p:stCondLst>
                            <p:childTnLst>
                              <p:par>
                                <p:cTn id="30" presetID="16" presetClass="entr" presetSubtype="21" fill="hold" nodeType="after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barn(inVertical)">
                                      <p:cBhvr>
                                        <p:cTn id="32" dur="500"/>
                                        <p:tgtEl>
                                          <p:spTgt spid="4">
                                            <p:txEl>
                                              <p:pRg st="7" end="7"/>
                                            </p:txEl>
                                          </p:spTgt>
                                        </p:tgtEl>
                                      </p:cBhvr>
                                    </p:animEffect>
                                  </p:childTnLst>
                                </p:cTn>
                              </p:par>
                            </p:childTnLst>
                          </p:cTn>
                        </p:par>
                        <p:par>
                          <p:cTn id="33" fill="hold">
                            <p:stCondLst>
                              <p:cond delay="3000"/>
                            </p:stCondLst>
                            <p:childTnLst>
                              <p:par>
                                <p:cTn id="34" presetID="16" presetClass="entr" presetSubtype="21" fill="hold" nodeType="after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barn(inVertical)">
                                      <p:cBhvr>
                                        <p:cTn id="36" dur="500"/>
                                        <p:tgtEl>
                                          <p:spTgt spid="4">
                                            <p:txEl>
                                              <p:pRg st="8" end="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animEffect transition="in" filter="blinds(horizontal)">
                                      <p:cBhvr>
                                        <p:cTn id="41" dur="500"/>
                                        <p:tgtEl>
                                          <p:spTgt spid="6">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8">
                                            <p:txEl>
                                              <p:pRg st="0" end="0"/>
                                            </p:txEl>
                                          </p:spTgt>
                                        </p:tgtEl>
                                        <p:attrNameLst>
                                          <p:attrName>style.visibility</p:attrName>
                                        </p:attrNameLst>
                                      </p:cBhvr>
                                      <p:to>
                                        <p:strVal val="visible"/>
                                      </p:to>
                                    </p:set>
                                    <p:animEffect transition="in" filter="dissolve">
                                      <p:cBhvr>
                                        <p:cTn id="46"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48416" y="157602"/>
            <a:ext cx="4003702" cy="2992350"/>
          </a:xfrm>
          <a:prstGeom prst="rect">
            <a:avLst/>
          </a:prstGeom>
        </p:spPr>
      </p:pic>
      <p:pic>
        <p:nvPicPr>
          <p:cNvPr id="5" name="Picture 4"/>
          <p:cNvPicPr>
            <a:picLocks noChangeAspect="1"/>
          </p:cNvPicPr>
          <p:nvPr/>
        </p:nvPicPr>
        <p:blipFill>
          <a:blip r:embed="rId3"/>
          <a:stretch>
            <a:fillRect/>
          </a:stretch>
        </p:blipFill>
        <p:spPr>
          <a:xfrm>
            <a:off x="4492465" y="51888"/>
            <a:ext cx="3769778" cy="3203778"/>
          </a:xfrm>
          <a:prstGeom prst="rect">
            <a:avLst/>
          </a:prstGeom>
        </p:spPr>
      </p:pic>
      <p:pic>
        <p:nvPicPr>
          <p:cNvPr id="7" name="Picture 6"/>
          <p:cNvPicPr>
            <a:picLocks noChangeAspect="1"/>
          </p:cNvPicPr>
          <p:nvPr/>
        </p:nvPicPr>
        <p:blipFill>
          <a:blip r:embed="rId4"/>
          <a:stretch>
            <a:fillRect/>
          </a:stretch>
        </p:blipFill>
        <p:spPr>
          <a:xfrm>
            <a:off x="8262243" y="730358"/>
            <a:ext cx="3243736" cy="2419594"/>
          </a:xfrm>
          <a:prstGeom prst="rect">
            <a:avLst/>
          </a:prstGeom>
        </p:spPr>
      </p:pic>
      <p:sp>
        <p:nvSpPr>
          <p:cNvPr id="9" name="TextBox 8"/>
          <p:cNvSpPr txBox="1"/>
          <p:nvPr/>
        </p:nvSpPr>
        <p:spPr>
          <a:xfrm>
            <a:off x="1104956" y="3255666"/>
            <a:ext cx="10939560" cy="1200329"/>
          </a:xfrm>
          <a:prstGeom prst="rect">
            <a:avLst/>
          </a:prstGeom>
          <a:noFill/>
        </p:spPr>
        <p:txBody>
          <a:bodyPr wrap="square">
            <a:spAutoFit/>
          </a:bodyPr>
          <a:lstStyle/>
          <a:p>
            <a:r>
              <a:rPr lang="en-US" b="1" i="1" dirty="0">
                <a:solidFill>
                  <a:srgbClr val="2A2A2A"/>
                </a:solidFill>
                <a:effectLst/>
                <a:latin typeface="Roboto" panose="02000000000000000000" pitchFamily="2" charset="0"/>
              </a:rPr>
              <a:t>Figure </a:t>
            </a:r>
            <a:r>
              <a:rPr lang="en-US" b="0" i="1" dirty="0">
                <a:solidFill>
                  <a:srgbClr val="2A2A2A"/>
                </a:solidFill>
                <a:effectLst/>
                <a:latin typeface="Roboto" panose="02000000000000000000" pitchFamily="2" charset="0"/>
              </a:rPr>
              <a:t>. Cycle-Canceling Algorithm, example of the network from </a:t>
            </a:r>
            <a:r>
              <a:rPr lang="en-US" i="1" dirty="0">
                <a:solidFill>
                  <a:srgbClr val="2A2A2A"/>
                </a:solidFill>
                <a:latin typeface="Roboto" panose="02000000000000000000" pitchFamily="2" charset="0"/>
              </a:rPr>
              <a:t>earlier Figure</a:t>
            </a:r>
            <a:r>
              <a:rPr lang="en-US" b="0" i="1" dirty="0">
                <a:solidFill>
                  <a:srgbClr val="2A2A2A"/>
                </a:solidFill>
                <a:effectLst/>
                <a:latin typeface="Roboto" panose="02000000000000000000" pitchFamily="2" charset="0"/>
              </a:rPr>
              <a:t>. </a:t>
            </a:r>
          </a:p>
          <a:p>
            <a:pPr marL="342900" indent="-342900">
              <a:buAutoNum type="alphaLcParenBoth"/>
            </a:pPr>
            <a:r>
              <a:rPr lang="en-US" b="0" i="1" dirty="0">
                <a:solidFill>
                  <a:srgbClr val="2A2A2A"/>
                </a:solidFill>
                <a:effectLst/>
                <a:latin typeface="Roboto" panose="02000000000000000000" pitchFamily="2" charset="0"/>
              </a:rPr>
              <a:t>We have a feasible solution of cost 54. </a:t>
            </a:r>
            <a:endParaRPr lang="en-US" i="1" dirty="0">
              <a:solidFill>
                <a:srgbClr val="2A2A2A"/>
              </a:solidFill>
              <a:latin typeface="Roboto" panose="02000000000000000000" pitchFamily="2" charset="0"/>
            </a:endParaRPr>
          </a:p>
          <a:p>
            <a:pPr marL="342900" indent="-342900">
              <a:buAutoNum type="alphaLcParenBoth"/>
            </a:pPr>
            <a:r>
              <a:rPr lang="en-US" b="0" i="1" dirty="0">
                <a:solidFill>
                  <a:srgbClr val="2A2A2A"/>
                </a:solidFill>
                <a:effectLst/>
                <a:latin typeface="Roboto" panose="02000000000000000000" pitchFamily="2" charset="0"/>
              </a:rPr>
              <a:t>A negative cycle 1-2-3-1 is detected in the residual network. Its cost is -1 and capacity is 1. </a:t>
            </a:r>
          </a:p>
          <a:p>
            <a:pPr marL="342900" indent="-342900">
              <a:buAutoNum type="alphaLcParenBoth"/>
            </a:pPr>
            <a:r>
              <a:rPr lang="en-US" i="1" dirty="0">
                <a:solidFill>
                  <a:srgbClr val="2A2A2A"/>
                </a:solidFill>
                <a:latin typeface="Roboto" panose="02000000000000000000" pitchFamily="2" charset="0"/>
              </a:rPr>
              <a:t>T</a:t>
            </a:r>
            <a:r>
              <a:rPr lang="en-US" b="0" i="1" dirty="0">
                <a:solidFill>
                  <a:srgbClr val="2A2A2A"/>
                </a:solidFill>
                <a:effectLst/>
                <a:latin typeface="Roboto" panose="02000000000000000000" pitchFamily="2" charset="0"/>
              </a:rPr>
              <a:t>he residual network after augmentation along the cycle. </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nodeType="clickEffect">
                                  <p:stCondLst>
                                    <p:cond delay="0"/>
                                  </p:stCondLst>
                                  <p:childTnLst>
                                    <p:set>
                                      <p:cBhvr>
                                        <p:cTn id="13" dur="1" fill="hold">
                                          <p:stCondLst>
                                            <p:cond delay="0"/>
                                          </p:stCondLst>
                                        </p:cTn>
                                        <p:tgtEl>
                                          <p:spTgt spid="9">
                                            <p:txEl>
                                              <p:pRg st="0" end="0"/>
                                            </p:txEl>
                                          </p:spTgt>
                                        </p:tgtEl>
                                        <p:attrNameLst>
                                          <p:attrName>style.visibility</p:attrName>
                                        </p:attrNameLst>
                                      </p:cBhvr>
                                      <p:to>
                                        <p:strVal val="visible"/>
                                      </p:to>
                                    </p:set>
                                    <p:animEffect transition="in" filter="barn(inVertical)">
                                      <p:cBhvr>
                                        <p:cTn id="14" dur="500"/>
                                        <p:tgtEl>
                                          <p:spTgt spid="9">
                                            <p:txEl>
                                              <p:pRg st="0" end="0"/>
                                            </p:txEl>
                                          </p:spTgt>
                                        </p:tgtEl>
                                      </p:cBhvr>
                                    </p:animEffect>
                                  </p:childTnLst>
                                </p:cTn>
                              </p:par>
                              <p:par>
                                <p:cTn id="15" presetID="16" presetClass="entr" presetSubtype="21" fill="hold" nodeType="withEffect">
                                  <p:stCondLst>
                                    <p:cond delay="0"/>
                                  </p:stCondLst>
                                  <p:childTnLst>
                                    <p:set>
                                      <p:cBhvr>
                                        <p:cTn id="16" dur="1" fill="hold">
                                          <p:stCondLst>
                                            <p:cond delay="0"/>
                                          </p:stCondLst>
                                        </p:cTn>
                                        <p:tgtEl>
                                          <p:spTgt spid="9">
                                            <p:txEl>
                                              <p:pRg st="1" end="1"/>
                                            </p:txEl>
                                          </p:spTgt>
                                        </p:tgtEl>
                                        <p:attrNameLst>
                                          <p:attrName>style.visibility</p:attrName>
                                        </p:attrNameLst>
                                      </p:cBhvr>
                                      <p:to>
                                        <p:strVal val="visible"/>
                                      </p:to>
                                    </p:set>
                                    <p:animEffect transition="in" filter="barn(inVertical)">
                                      <p:cBhvr>
                                        <p:cTn id="17" dur="500"/>
                                        <p:tgtEl>
                                          <p:spTgt spid="9">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childTnLst>
                          </p:cTn>
                        </p:par>
                        <p:par>
                          <p:cTn id="25" fill="hold">
                            <p:stCondLst>
                              <p:cond delay="500"/>
                            </p:stCondLst>
                            <p:childTnLst>
                              <p:par>
                                <p:cTn id="26" presetID="14" presetClass="entr" presetSubtype="10" fill="hold" nodeType="after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randombar(horizontal)">
                                      <p:cBhvr>
                                        <p:cTn id="28" dur="500"/>
                                        <p:tgtEl>
                                          <p:spTgt spid="9">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p:cTn id="33" dur="500" fill="hold"/>
                                        <p:tgtEl>
                                          <p:spTgt spid="7"/>
                                        </p:tgtEl>
                                        <p:attrNameLst>
                                          <p:attrName>ppt_w</p:attrName>
                                        </p:attrNameLst>
                                      </p:cBhvr>
                                      <p:tavLst>
                                        <p:tav tm="0">
                                          <p:val>
                                            <p:fltVal val="0"/>
                                          </p:val>
                                        </p:tav>
                                        <p:tav tm="100000">
                                          <p:val>
                                            <p:strVal val="#ppt_w"/>
                                          </p:val>
                                        </p:tav>
                                      </p:tavLst>
                                    </p:anim>
                                    <p:anim calcmode="lin" valueType="num">
                                      <p:cBhvr>
                                        <p:cTn id="34" dur="500" fill="hold"/>
                                        <p:tgtEl>
                                          <p:spTgt spid="7"/>
                                        </p:tgtEl>
                                        <p:attrNameLst>
                                          <p:attrName>ppt_h</p:attrName>
                                        </p:attrNameLst>
                                      </p:cBhvr>
                                      <p:tavLst>
                                        <p:tav tm="0">
                                          <p:val>
                                            <p:fltVal val="0"/>
                                          </p:val>
                                        </p:tav>
                                        <p:tav tm="100000">
                                          <p:val>
                                            <p:strVal val="#ppt_h"/>
                                          </p:val>
                                        </p:tav>
                                      </p:tavLst>
                                    </p:anim>
                                    <p:animEffect transition="in" filter="fade">
                                      <p:cBhvr>
                                        <p:cTn id="35" dur="500"/>
                                        <p:tgtEl>
                                          <p:spTgt spid="7"/>
                                        </p:tgtEl>
                                      </p:cBhvr>
                                    </p:animEffect>
                                  </p:childTnLst>
                                </p:cTn>
                              </p:par>
                            </p:childTnLst>
                          </p:cTn>
                        </p:par>
                        <p:par>
                          <p:cTn id="36" fill="hold">
                            <p:stCondLst>
                              <p:cond delay="500"/>
                            </p:stCondLst>
                            <p:childTnLst>
                              <p:par>
                                <p:cTn id="37" presetID="14" presetClass="entr" presetSubtype="10" fill="hold" nodeType="afterEffect">
                                  <p:stCondLst>
                                    <p:cond delay="0"/>
                                  </p:stCondLst>
                                  <p:childTnLst>
                                    <p:set>
                                      <p:cBhvr>
                                        <p:cTn id="38" dur="1" fill="hold">
                                          <p:stCondLst>
                                            <p:cond delay="0"/>
                                          </p:stCondLst>
                                        </p:cTn>
                                        <p:tgtEl>
                                          <p:spTgt spid="9">
                                            <p:txEl>
                                              <p:pRg st="3" end="3"/>
                                            </p:txEl>
                                          </p:spTgt>
                                        </p:tgtEl>
                                        <p:attrNameLst>
                                          <p:attrName>style.visibility</p:attrName>
                                        </p:attrNameLst>
                                      </p:cBhvr>
                                      <p:to>
                                        <p:strVal val="visible"/>
                                      </p:to>
                                    </p:set>
                                    <p:animEffect transition="in" filter="randombar(horizontal)">
                                      <p:cBhvr>
                                        <p:cTn id="39"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714916" y="476680"/>
            <a:ext cx="3125987" cy="2377052"/>
          </a:xfrm>
          <a:prstGeom prst="rect">
            <a:avLst/>
          </a:prstGeom>
        </p:spPr>
      </p:pic>
      <p:pic>
        <p:nvPicPr>
          <p:cNvPr id="5" name="Picture 4"/>
          <p:cNvPicPr>
            <a:picLocks noChangeAspect="1"/>
          </p:cNvPicPr>
          <p:nvPr/>
        </p:nvPicPr>
        <p:blipFill>
          <a:blip r:embed="rId3"/>
          <a:stretch>
            <a:fillRect/>
          </a:stretch>
        </p:blipFill>
        <p:spPr>
          <a:xfrm>
            <a:off x="4332114" y="447175"/>
            <a:ext cx="3527771" cy="2355337"/>
          </a:xfrm>
          <a:prstGeom prst="rect">
            <a:avLst/>
          </a:prstGeom>
        </p:spPr>
      </p:pic>
      <p:pic>
        <p:nvPicPr>
          <p:cNvPr id="7" name="Picture 6"/>
          <p:cNvPicPr>
            <a:picLocks noChangeAspect="1"/>
          </p:cNvPicPr>
          <p:nvPr/>
        </p:nvPicPr>
        <p:blipFill>
          <a:blip r:embed="rId4"/>
          <a:stretch>
            <a:fillRect/>
          </a:stretch>
        </p:blipFill>
        <p:spPr>
          <a:xfrm>
            <a:off x="7961278" y="447175"/>
            <a:ext cx="2981741" cy="2295845"/>
          </a:xfrm>
          <a:prstGeom prst="rect">
            <a:avLst/>
          </a:prstGeom>
        </p:spPr>
      </p:pic>
      <p:sp>
        <p:nvSpPr>
          <p:cNvPr id="9" name="TextBox 8"/>
          <p:cNvSpPr txBox="1"/>
          <p:nvPr/>
        </p:nvSpPr>
        <p:spPr>
          <a:xfrm>
            <a:off x="982388" y="3322961"/>
            <a:ext cx="9213663" cy="923330"/>
          </a:xfrm>
          <a:prstGeom prst="rect">
            <a:avLst/>
          </a:prstGeom>
          <a:noFill/>
        </p:spPr>
        <p:txBody>
          <a:bodyPr wrap="square">
            <a:spAutoFit/>
          </a:bodyPr>
          <a:lstStyle/>
          <a:p>
            <a:r>
              <a:rPr lang="en-US" b="0" i="1" dirty="0">
                <a:solidFill>
                  <a:srgbClr val="2A2A2A"/>
                </a:solidFill>
                <a:effectLst/>
                <a:latin typeface="Roboto" panose="02000000000000000000" pitchFamily="2" charset="0"/>
              </a:rPr>
              <a:t>(d) Another negative cost cycle 3-4-5-3 is detected. It has cost -2 and capacity 3. </a:t>
            </a:r>
          </a:p>
          <a:p>
            <a:r>
              <a:rPr lang="en-US" b="0" i="1" dirty="0">
                <a:solidFill>
                  <a:srgbClr val="2A2A2A"/>
                </a:solidFill>
                <a:effectLst/>
                <a:latin typeface="Roboto" panose="02000000000000000000" pitchFamily="2" charset="0"/>
              </a:rPr>
              <a:t>(e) The residual network after augmentation. It doesn’t contain negative cycles. </a:t>
            </a:r>
          </a:p>
          <a:p>
            <a:r>
              <a:rPr lang="en-US" b="0" i="1" dirty="0">
                <a:solidFill>
                  <a:srgbClr val="2A2A2A"/>
                </a:solidFill>
                <a:effectLst/>
                <a:latin typeface="Roboto" panose="02000000000000000000" pitchFamily="2" charset="0"/>
              </a:rPr>
              <a:t>(f) Optimal flow cost value is equal to 47.</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par>
                          <p:cTn id="10" fill="hold">
                            <p:stCondLst>
                              <p:cond delay="500"/>
                            </p:stCondLst>
                            <p:childTnLst>
                              <p:par>
                                <p:cTn id="11" presetID="14" presetClass="entr" presetSubtype="10" fill="hold" nodeType="afterEffect">
                                  <p:stCondLst>
                                    <p:cond delay="0"/>
                                  </p:stCondLst>
                                  <p:childTnLst>
                                    <p:set>
                                      <p:cBhvr>
                                        <p:cTn id="12" dur="1" fill="hold">
                                          <p:stCondLst>
                                            <p:cond delay="0"/>
                                          </p:stCondLst>
                                        </p:cTn>
                                        <p:tgtEl>
                                          <p:spTgt spid="9">
                                            <p:txEl>
                                              <p:pRg st="0" end="0"/>
                                            </p:txEl>
                                          </p:spTgt>
                                        </p:tgtEl>
                                        <p:attrNameLst>
                                          <p:attrName>style.visibility</p:attrName>
                                        </p:attrNameLst>
                                      </p:cBhvr>
                                      <p:to>
                                        <p:strVal val="visible"/>
                                      </p:to>
                                    </p:set>
                                    <p:animEffect transition="in" filter="randombar(horizontal)">
                                      <p:cBhvr>
                                        <p:cTn id="13" dur="500"/>
                                        <p:tgtEl>
                                          <p:spTgt spid="9">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53" presetClass="entr" presetSubtype="16"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 calcmode="lin" valueType="num">
                                      <p:cBhvr>
                                        <p:cTn id="18" dur="500" fill="hold"/>
                                        <p:tgtEl>
                                          <p:spTgt spid="5"/>
                                        </p:tgtEl>
                                        <p:attrNameLst>
                                          <p:attrName>ppt_w</p:attrName>
                                        </p:attrNameLst>
                                      </p:cBhvr>
                                      <p:tavLst>
                                        <p:tav tm="0">
                                          <p:val>
                                            <p:fltVal val="0"/>
                                          </p:val>
                                        </p:tav>
                                        <p:tav tm="100000">
                                          <p:val>
                                            <p:strVal val="#ppt_w"/>
                                          </p:val>
                                        </p:tav>
                                      </p:tavLst>
                                    </p:anim>
                                    <p:anim calcmode="lin" valueType="num">
                                      <p:cBhvr>
                                        <p:cTn id="19" dur="500" fill="hold"/>
                                        <p:tgtEl>
                                          <p:spTgt spid="5"/>
                                        </p:tgtEl>
                                        <p:attrNameLst>
                                          <p:attrName>ppt_h</p:attrName>
                                        </p:attrNameLst>
                                      </p:cBhvr>
                                      <p:tavLst>
                                        <p:tav tm="0">
                                          <p:val>
                                            <p:fltVal val="0"/>
                                          </p:val>
                                        </p:tav>
                                        <p:tav tm="100000">
                                          <p:val>
                                            <p:strVal val="#ppt_h"/>
                                          </p:val>
                                        </p:tav>
                                      </p:tavLst>
                                    </p:anim>
                                    <p:animEffect transition="in" filter="fade">
                                      <p:cBhvr>
                                        <p:cTn id="20" dur="500"/>
                                        <p:tgtEl>
                                          <p:spTgt spid="5"/>
                                        </p:tgtEl>
                                      </p:cBhvr>
                                    </p:animEffect>
                                  </p:childTnLst>
                                </p:cTn>
                              </p:par>
                            </p:childTnLst>
                          </p:cTn>
                        </p:par>
                        <p:par>
                          <p:cTn id="21" fill="hold">
                            <p:stCondLst>
                              <p:cond delay="500"/>
                            </p:stCondLst>
                            <p:childTnLst>
                              <p:par>
                                <p:cTn id="22" presetID="14" presetClass="entr" presetSubtype="10" fill="hold" nodeType="afterEffect">
                                  <p:stCondLst>
                                    <p:cond delay="0"/>
                                  </p:stCondLst>
                                  <p:childTnLst>
                                    <p:set>
                                      <p:cBhvr>
                                        <p:cTn id="23" dur="1" fill="hold">
                                          <p:stCondLst>
                                            <p:cond delay="0"/>
                                          </p:stCondLst>
                                        </p:cTn>
                                        <p:tgtEl>
                                          <p:spTgt spid="9">
                                            <p:txEl>
                                              <p:pRg st="1" end="1"/>
                                            </p:txEl>
                                          </p:spTgt>
                                        </p:tgtEl>
                                        <p:attrNameLst>
                                          <p:attrName>style.visibility</p:attrName>
                                        </p:attrNameLst>
                                      </p:cBhvr>
                                      <p:to>
                                        <p:strVal val="visible"/>
                                      </p:to>
                                    </p:set>
                                    <p:animEffect transition="in" filter="randombar(horizontal)">
                                      <p:cBhvr>
                                        <p:cTn id="24" dur="500"/>
                                        <p:tgtEl>
                                          <p:spTgt spid="9">
                                            <p:txEl>
                                              <p:pRg st="1" end="1"/>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par>
                          <p:cTn id="32" fill="hold">
                            <p:stCondLst>
                              <p:cond delay="500"/>
                            </p:stCondLst>
                            <p:childTnLst>
                              <p:par>
                                <p:cTn id="33" presetID="14" presetClass="entr" presetSubtype="10" fill="hold" nodeType="afterEffect">
                                  <p:stCondLst>
                                    <p:cond delay="0"/>
                                  </p:stCondLst>
                                  <p:childTnLst>
                                    <p:set>
                                      <p:cBhvr>
                                        <p:cTn id="34" dur="1" fill="hold">
                                          <p:stCondLst>
                                            <p:cond delay="0"/>
                                          </p:stCondLst>
                                        </p:cTn>
                                        <p:tgtEl>
                                          <p:spTgt spid="9">
                                            <p:txEl>
                                              <p:pRg st="2" end="2"/>
                                            </p:txEl>
                                          </p:spTgt>
                                        </p:tgtEl>
                                        <p:attrNameLst>
                                          <p:attrName>style.visibility</p:attrName>
                                        </p:attrNameLst>
                                      </p:cBhvr>
                                      <p:to>
                                        <p:strVal val="visible"/>
                                      </p:to>
                                    </p:set>
                                    <p:animEffect transition="in" filter="randombar(horizontal)">
                                      <p:cBhvr>
                                        <p:cTn id="35"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19067" y="2967335"/>
            <a:ext cx="5953874" cy="923330"/>
          </a:xfrm>
          <a:prstGeom prst="rect">
            <a:avLst/>
          </a:prstGeom>
          <a:noFill/>
        </p:spPr>
        <p:txBody>
          <a:bodyPr wrap="none" lIns="91440" tIns="45720" rIns="91440" bIns="45720">
            <a:spAutoFit/>
          </a:bodyPr>
          <a:lstStyle/>
          <a:p>
            <a:pPr algn="ctr"/>
            <a:r>
              <a:rPr lang="en-US" sz="54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Bipartite Matching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27703" y="1067746"/>
            <a:ext cx="11336594" cy="1754326"/>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The maximum flow problem was first formulated in 1954 by </a:t>
            </a:r>
            <a:r>
              <a:rPr lang="en-US" b="0" i="0" u="none" strike="noStrike" dirty="0">
                <a:solidFill>
                  <a:srgbClr val="202122"/>
                </a:solidFill>
                <a:effectLst/>
                <a:latin typeface="Arial" panose="020B0604020202020204" pitchFamily="34" charset="0"/>
                <a:hlinkClick r:id="rId2" tooltip="Ted Harris (mathematician)"/>
              </a:rPr>
              <a:t>T. E. Harris</a:t>
            </a:r>
            <a:r>
              <a:rPr lang="en-US" b="0" i="0" dirty="0">
                <a:solidFill>
                  <a:srgbClr val="202122"/>
                </a:solidFill>
                <a:effectLst/>
                <a:latin typeface="Arial" panose="020B0604020202020204" pitchFamily="34" charset="0"/>
              </a:rPr>
              <a:t> and F. S. Ross as a simplified model of Soviet railway traffic flow.</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1955, </a:t>
            </a:r>
            <a:r>
              <a:rPr lang="en-US" b="0" i="0" u="none" strike="noStrike" dirty="0">
                <a:solidFill>
                  <a:srgbClr val="202122"/>
                </a:solidFill>
                <a:effectLst/>
                <a:latin typeface="Arial" panose="020B0604020202020204" pitchFamily="34" charset="0"/>
                <a:hlinkClick r:id="rId3" tooltip="Lester R. Ford, Jr."/>
              </a:rPr>
              <a:t>Lester R. Ford, Jr.</a:t>
            </a:r>
            <a:r>
              <a:rPr lang="en-US" b="0" i="0" dirty="0">
                <a:solidFill>
                  <a:srgbClr val="202122"/>
                </a:solidFill>
                <a:effectLst/>
                <a:latin typeface="Arial" panose="020B0604020202020204" pitchFamily="34" charset="0"/>
              </a:rPr>
              <a:t> and </a:t>
            </a:r>
            <a:r>
              <a:rPr lang="en-US" b="0" i="0" u="none" strike="noStrike" dirty="0">
                <a:solidFill>
                  <a:srgbClr val="202122"/>
                </a:solidFill>
                <a:effectLst/>
                <a:latin typeface="Arial" panose="020B0604020202020204" pitchFamily="34" charset="0"/>
                <a:hlinkClick r:id="rId4" tooltip="D. R. Fulkerson"/>
              </a:rPr>
              <a:t>Delbert R. Fulkerson</a:t>
            </a:r>
            <a:r>
              <a:rPr lang="en-US" b="0" i="0" dirty="0">
                <a:solidFill>
                  <a:srgbClr val="202122"/>
                </a:solidFill>
                <a:effectLst/>
                <a:latin typeface="Arial" panose="020B0604020202020204" pitchFamily="34" charset="0"/>
              </a:rPr>
              <a:t> created the first known algorithm, the </a:t>
            </a:r>
            <a:r>
              <a:rPr lang="en-US" b="0" i="0" u="none" strike="noStrike" dirty="0">
                <a:solidFill>
                  <a:srgbClr val="202122"/>
                </a:solidFill>
                <a:effectLst/>
                <a:latin typeface="Arial" panose="020B0604020202020204" pitchFamily="34" charset="0"/>
                <a:hlinkClick r:id="rId5" tooltip="Ford–Fulkerson algorithm"/>
              </a:rPr>
              <a:t>Ford–Fulkerson algorithm</a:t>
            </a:r>
            <a:r>
              <a:rPr lang="en-US" b="0" i="0" dirty="0">
                <a:solidFill>
                  <a:srgbClr val="202122"/>
                </a:solidFill>
                <a:effectLst/>
                <a:latin typeface="Arial" panose="020B0604020202020204" pitchFamily="34" charset="0"/>
              </a:rPr>
              <a:t>.</a:t>
            </a:r>
            <a:endParaRPr lang="en-US" b="0" i="0" baseline="3000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In their 1955 paper, Ford and Fulkerson wrote that the problem of Harris and Ross is formulated as follows</a:t>
            </a:r>
          </a:p>
        </p:txBody>
      </p:sp>
      <p:sp>
        <p:nvSpPr>
          <p:cNvPr id="5" name="TextBox 4"/>
          <p:cNvSpPr txBox="1"/>
          <p:nvPr/>
        </p:nvSpPr>
        <p:spPr>
          <a:xfrm>
            <a:off x="427703" y="3112599"/>
            <a:ext cx="11336593" cy="923330"/>
          </a:xfrm>
          <a:prstGeom prst="rect">
            <a:avLst/>
          </a:prstGeom>
          <a:noFill/>
        </p:spPr>
        <p:txBody>
          <a:bodyPr wrap="square">
            <a:spAutoFit/>
          </a:bodyPr>
          <a:lstStyle/>
          <a:p>
            <a:pPr algn="just"/>
            <a:r>
              <a:rPr lang="en-US" b="0" i="0" dirty="0">
                <a:solidFill>
                  <a:srgbClr val="202122"/>
                </a:solidFill>
                <a:effectLst/>
                <a:latin typeface="Arial" panose="020B0604020202020204" pitchFamily="34" charset="0"/>
              </a:rPr>
              <a:t>Consider a rail network connecting two cities by way of a number of intermediate cities, where each link of the network has a number assigned to it representing its capacity. Assuming a steady state condition, find a maximal flow from one given city to the other.</a:t>
            </a:r>
            <a:endParaRPr lang="en-IN" dirty="0"/>
          </a:p>
        </p:txBody>
      </p:sp>
      <p:sp>
        <p:nvSpPr>
          <p:cNvPr id="6" name="Rectangle 5"/>
          <p:cNvSpPr/>
          <p:nvPr/>
        </p:nvSpPr>
        <p:spPr>
          <a:xfrm>
            <a:off x="427703" y="-18561"/>
            <a:ext cx="2475038"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rPr>
              <a:t>History</a:t>
            </a:r>
          </a:p>
        </p:txBody>
      </p:sp>
      <p:sp>
        <p:nvSpPr>
          <p:cNvPr id="8" name="TextBox 7"/>
          <p:cNvSpPr txBox="1"/>
          <p:nvPr/>
        </p:nvSpPr>
        <p:spPr>
          <a:xfrm>
            <a:off x="427702" y="4326456"/>
            <a:ext cx="11901949" cy="1754326"/>
          </a:xfrm>
          <a:prstGeom prst="rect">
            <a:avLst/>
          </a:prstGeom>
          <a:noFill/>
        </p:spPr>
        <p:txBody>
          <a:bodyPr wrap="square">
            <a:spAutoFit/>
          </a:bodyPr>
          <a:lstStyle/>
          <a:p>
            <a:r>
              <a:rPr lang="en-US" b="0" i="0" dirty="0">
                <a:solidFill>
                  <a:srgbClr val="202122"/>
                </a:solidFill>
                <a:effectLst/>
                <a:latin typeface="Arial" panose="020B0604020202020204" pitchFamily="34" charset="0"/>
              </a:rPr>
              <a:t>Over the years, various improved solutions to the maximum flow problem were discovered, </a:t>
            </a:r>
          </a:p>
          <a:p>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N</a:t>
            </a:r>
            <a:r>
              <a:rPr lang="en-US" b="0" i="0" dirty="0">
                <a:solidFill>
                  <a:srgbClr val="202122"/>
                </a:solidFill>
                <a:effectLst/>
                <a:latin typeface="Arial" panose="020B0604020202020204" pitchFamily="34" charset="0"/>
              </a:rPr>
              <a:t>otably the shortest augmenting path algorithm of Edmonds and Karp and independently Dinitz; </a:t>
            </a:r>
            <a:endParaRPr lang="en-US" dirty="0">
              <a:solidFill>
                <a:srgbClr val="202122"/>
              </a:solidFill>
              <a:latin typeface="Arial" panose="020B0604020202020204" pitchFamily="34" charset="0"/>
            </a:endParaRPr>
          </a:p>
          <a:p>
            <a:r>
              <a:rPr lang="en-US" dirty="0">
                <a:solidFill>
                  <a:srgbClr val="202122"/>
                </a:solidFill>
                <a:latin typeface="Arial" panose="020B0604020202020204" pitchFamily="34" charset="0"/>
              </a:rPr>
              <a:t>T</a:t>
            </a:r>
            <a:r>
              <a:rPr lang="en-US" b="0" i="0" dirty="0">
                <a:solidFill>
                  <a:srgbClr val="202122"/>
                </a:solidFill>
                <a:effectLst/>
                <a:latin typeface="Arial" panose="020B0604020202020204" pitchFamily="34" charset="0"/>
              </a:rPr>
              <a:t>he blocking flow algorithm of Dinitz; </a:t>
            </a:r>
          </a:p>
          <a:p>
            <a:r>
              <a:rPr lang="en-US" dirty="0">
                <a:solidFill>
                  <a:srgbClr val="202122"/>
                </a:solidFill>
                <a:latin typeface="Arial" panose="020B0604020202020204" pitchFamily="34" charset="0"/>
              </a:rPr>
              <a:t>T</a:t>
            </a:r>
            <a:r>
              <a:rPr lang="en-US" b="0" i="0" dirty="0">
                <a:solidFill>
                  <a:srgbClr val="202122"/>
                </a:solidFill>
                <a:effectLst/>
                <a:latin typeface="Arial" panose="020B0604020202020204" pitchFamily="34" charset="0"/>
              </a:rPr>
              <a:t>he </a:t>
            </a:r>
            <a:r>
              <a:rPr lang="en-US" b="0" i="0" u="none" strike="noStrike" dirty="0">
                <a:effectLst/>
                <a:latin typeface="Arial" panose="020B0604020202020204" pitchFamily="34" charset="0"/>
                <a:hlinkClick r:id="rId6" tooltip="Push–relabel maximum flow algorithm"/>
              </a:rPr>
              <a:t>push-relabel algorithm</a:t>
            </a:r>
            <a:r>
              <a:rPr lang="en-US" b="0" i="0" dirty="0">
                <a:solidFill>
                  <a:srgbClr val="202122"/>
                </a:solidFill>
                <a:effectLst/>
                <a:latin typeface="Arial" panose="020B0604020202020204" pitchFamily="34" charset="0"/>
              </a:rPr>
              <a:t> of </a:t>
            </a:r>
            <a:r>
              <a:rPr lang="en-US" b="0" i="0" u="none" strike="noStrike" dirty="0">
                <a:effectLst/>
                <a:latin typeface="Arial" panose="020B0604020202020204" pitchFamily="34" charset="0"/>
                <a:hlinkClick r:id="rId7" tooltip="Andrew V. Goldberg"/>
              </a:rPr>
              <a:t>Goldberg</a:t>
            </a:r>
            <a:r>
              <a:rPr lang="en-US" b="0" i="0" dirty="0">
                <a:solidFill>
                  <a:srgbClr val="202122"/>
                </a:solidFill>
                <a:effectLst/>
                <a:latin typeface="Arial" panose="020B0604020202020204" pitchFamily="34" charset="0"/>
              </a:rPr>
              <a:t> and </a:t>
            </a:r>
            <a:r>
              <a:rPr lang="en-US" b="0" i="0" u="none" strike="noStrike" dirty="0" err="1">
                <a:effectLst/>
                <a:latin typeface="Arial" panose="020B0604020202020204" pitchFamily="34" charset="0"/>
                <a:hlinkClick r:id="rId8" tooltip="Robert Tarjan"/>
              </a:rPr>
              <a:t>Tarjan</a:t>
            </a:r>
            <a:r>
              <a:rPr lang="en-US" b="0" i="0" dirty="0">
                <a:solidFill>
                  <a:srgbClr val="202122"/>
                </a:solidFill>
                <a:effectLst/>
                <a:latin typeface="Arial" panose="020B0604020202020204" pitchFamily="34" charset="0"/>
              </a:rPr>
              <a:t>; </a:t>
            </a:r>
          </a:p>
          <a:p>
            <a:r>
              <a:rPr lang="en-US" b="0" i="0" dirty="0">
                <a:solidFill>
                  <a:srgbClr val="202122"/>
                </a:solidFill>
                <a:effectLst/>
                <a:latin typeface="Arial" panose="020B0604020202020204" pitchFamily="34" charset="0"/>
              </a:rPr>
              <a:t>and the binary blocking flow algorithm of Goldberg and Rao.</a:t>
            </a:r>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7486" y="184806"/>
            <a:ext cx="6162584"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Matching of a Graph</a:t>
            </a:r>
          </a:p>
        </p:txBody>
      </p:sp>
      <p:sp>
        <p:nvSpPr>
          <p:cNvPr id="4" name="TextBox 3"/>
          <p:cNvSpPr txBox="1"/>
          <p:nvPr/>
        </p:nvSpPr>
        <p:spPr>
          <a:xfrm>
            <a:off x="507486" y="1419925"/>
            <a:ext cx="11366091" cy="646331"/>
          </a:xfrm>
          <a:prstGeom prst="rect">
            <a:avLst/>
          </a:prstGeom>
          <a:noFill/>
        </p:spPr>
        <p:txBody>
          <a:bodyPr wrap="square">
            <a:spAutoFit/>
          </a:bodyPr>
          <a:lstStyle/>
          <a:p>
            <a:r>
              <a:rPr lang="en-US" b="0" i="0" dirty="0">
                <a:solidFill>
                  <a:srgbClr val="202122"/>
                </a:solidFill>
                <a:effectLst/>
                <a:latin typeface="Arial" panose="020B0604020202020204" pitchFamily="34" charset="0"/>
              </a:rPr>
              <a:t>In the mathematical discipline of </a:t>
            </a:r>
            <a:r>
              <a:rPr lang="en-US" b="0" i="0" u="none" strike="noStrike" dirty="0">
                <a:effectLst/>
                <a:latin typeface="Arial" panose="020B0604020202020204" pitchFamily="34" charset="0"/>
                <a:hlinkClick r:id="rId2" tooltip="Graph theory"/>
              </a:rPr>
              <a:t>graph theory</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matching</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independent edge set</a:t>
            </a:r>
            <a:r>
              <a:rPr lang="en-US" b="0" i="0" dirty="0">
                <a:solidFill>
                  <a:srgbClr val="202122"/>
                </a:solidFill>
                <a:effectLst/>
                <a:latin typeface="Arial" panose="020B0604020202020204" pitchFamily="34" charset="0"/>
              </a:rPr>
              <a:t> in an undirected </a:t>
            </a:r>
            <a:r>
              <a:rPr lang="en-US" b="0" i="0" u="none" strike="noStrike" dirty="0">
                <a:effectLst/>
                <a:latin typeface="Arial" panose="020B0604020202020204" pitchFamily="34" charset="0"/>
                <a:hlinkClick r:id="rId3" tooltip="Graph (discrete mathematics)"/>
              </a:rPr>
              <a:t>graph</a:t>
            </a:r>
            <a:r>
              <a:rPr lang="en-US" b="0" i="0" dirty="0">
                <a:solidFill>
                  <a:srgbClr val="202122"/>
                </a:solidFill>
                <a:effectLst/>
                <a:latin typeface="Arial" panose="020B0604020202020204" pitchFamily="34" charset="0"/>
              </a:rPr>
              <a:t> is a set of </a:t>
            </a:r>
            <a:r>
              <a:rPr lang="en-US" b="0" i="0" u="none" strike="noStrike" dirty="0">
                <a:effectLst/>
                <a:latin typeface="Arial" panose="020B0604020202020204" pitchFamily="34" charset="0"/>
                <a:hlinkClick r:id="rId4" tooltip="Edge (graph theory)"/>
              </a:rPr>
              <a:t>edges</a:t>
            </a:r>
            <a:r>
              <a:rPr lang="en-US" b="0" i="0" dirty="0">
                <a:solidFill>
                  <a:srgbClr val="202122"/>
                </a:solidFill>
                <a:effectLst/>
                <a:latin typeface="Arial" panose="020B0604020202020204" pitchFamily="34" charset="0"/>
              </a:rPr>
              <a:t> without common </a:t>
            </a:r>
            <a:r>
              <a:rPr lang="en-US" b="0" i="0" u="none" strike="noStrike" dirty="0">
                <a:effectLst/>
                <a:latin typeface="Arial" panose="020B0604020202020204" pitchFamily="34" charset="0"/>
                <a:hlinkClick r:id="rId5" tooltip="Vertex (graph theory)"/>
              </a:rPr>
              <a:t>vertices</a:t>
            </a:r>
            <a:r>
              <a:rPr lang="en-US" b="0" i="0" dirty="0">
                <a:solidFill>
                  <a:srgbClr val="202122"/>
                </a:solidFill>
                <a:effectLst/>
                <a:latin typeface="Arial" panose="020B0604020202020204" pitchFamily="34" charset="0"/>
              </a:rPr>
              <a:t>.</a:t>
            </a:r>
            <a:r>
              <a:rPr lang="en-US" b="0" i="0" u="none" strike="noStrike" baseline="30000" dirty="0">
                <a:solidFill>
                  <a:srgbClr val="202122"/>
                </a:solidFill>
                <a:effectLst/>
                <a:latin typeface="Arial" panose="020B0604020202020204" pitchFamily="34" charset="0"/>
                <a:hlinkClick r:id="rId6"/>
              </a:rPr>
              <a:t>[</a:t>
            </a:r>
            <a:endParaRPr lang="en-IN" dirty="0"/>
          </a:p>
        </p:txBody>
      </p:sp>
      <p:sp>
        <p:nvSpPr>
          <p:cNvPr id="6" name="TextBox 5"/>
          <p:cNvSpPr txBox="1"/>
          <p:nvPr/>
        </p:nvSpPr>
        <p:spPr>
          <a:xfrm>
            <a:off x="507486" y="2378046"/>
            <a:ext cx="11487869" cy="1754326"/>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Given a </a:t>
            </a:r>
            <a:r>
              <a:rPr lang="en-US" b="0" i="0" u="none" strike="noStrike" dirty="0">
                <a:solidFill>
                  <a:srgbClr val="202122"/>
                </a:solidFill>
                <a:effectLst/>
                <a:latin typeface="Arial" panose="020B0604020202020204" pitchFamily="34" charset="0"/>
                <a:hlinkClick r:id="rId3" tooltip="Graph (discrete mathematics)"/>
              </a:rPr>
              <a:t>graph</a:t>
            </a:r>
            <a:r>
              <a:rPr lang="en-US" b="0" i="0" dirty="0">
                <a:solidFill>
                  <a:srgbClr val="202122"/>
                </a:solidFill>
                <a:effectLst/>
                <a:latin typeface="Arial" panose="020B0604020202020204" pitchFamily="34" charset="0"/>
              </a:rPr>
              <a:t> </a:t>
            </a:r>
            <a:r>
              <a:rPr lang="en-US" b="0" i="1" dirty="0">
                <a:solidFill>
                  <a:srgbClr val="202122"/>
                </a:solidFill>
                <a:effectLst/>
                <a:latin typeface="Nimbus Roman No9 L"/>
              </a:rPr>
              <a:t>G</a:t>
            </a:r>
            <a:r>
              <a:rPr lang="en-US" b="0" i="0" dirty="0">
                <a:solidFill>
                  <a:srgbClr val="202122"/>
                </a:solidFill>
                <a:effectLst/>
                <a:latin typeface="Nimbus Roman No9 L"/>
              </a:rPr>
              <a:t> = (</a:t>
            </a:r>
            <a:r>
              <a:rPr lang="en-US" b="0" i="1" dirty="0">
                <a:solidFill>
                  <a:srgbClr val="202122"/>
                </a:solidFill>
                <a:effectLst/>
                <a:latin typeface="Nimbus Roman No9 L"/>
              </a:rPr>
              <a:t>V</a:t>
            </a:r>
            <a:r>
              <a:rPr lang="en-US" b="0" i="0" dirty="0">
                <a:solidFill>
                  <a:srgbClr val="202122"/>
                </a:solidFill>
                <a:effectLst/>
                <a:latin typeface="Nimbus Roman No9 L"/>
              </a:rPr>
              <a:t>, </a:t>
            </a:r>
            <a:r>
              <a:rPr lang="en-US" b="0" i="1" dirty="0">
                <a:solidFill>
                  <a:srgbClr val="202122"/>
                </a:solidFill>
                <a:effectLst/>
                <a:latin typeface="Nimbus Roman No9 L"/>
              </a:rPr>
              <a:t>E</a:t>
            </a:r>
            <a:r>
              <a:rPr lang="en-US" b="0" i="0" dirty="0">
                <a:solidFill>
                  <a:srgbClr val="202122"/>
                </a:solidFill>
                <a:effectLst/>
                <a:latin typeface="Nimbus Roman No9 L"/>
              </a:rPr>
              <a:t>),</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matching</a:t>
            </a:r>
            <a:r>
              <a:rPr lang="en-US" b="0" i="0" dirty="0">
                <a:solidFill>
                  <a:srgbClr val="202122"/>
                </a:solidFill>
                <a:effectLst/>
                <a:latin typeface="Arial" panose="020B0604020202020204" pitchFamily="34" charset="0"/>
              </a:rPr>
              <a:t> </a:t>
            </a:r>
            <a:r>
              <a:rPr lang="en-US" b="0" i="1" dirty="0">
                <a:solidFill>
                  <a:srgbClr val="202122"/>
                </a:solidFill>
                <a:effectLst/>
                <a:latin typeface="Arial" panose="020B0604020202020204" pitchFamily="34" charset="0"/>
              </a:rPr>
              <a:t>M</a:t>
            </a:r>
            <a:r>
              <a:rPr lang="en-US" b="0" i="0" dirty="0">
                <a:solidFill>
                  <a:srgbClr val="202122"/>
                </a:solidFill>
                <a:effectLst/>
                <a:latin typeface="Arial" panose="020B0604020202020204" pitchFamily="34" charset="0"/>
              </a:rPr>
              <a:t> in </a:t>
            </a:r>
            <a:r>
              <a:rPr lang="en-US" b="0" i="1" dirty="0">
                <a:solidFill>
                  <a:srgbClr val="202122"/>
                </a:solidFill>
                <a:effectLst/>
                <a:latin typeface="Arial" panose="020B0604020202020204" pitchFamily="34" charset="0"/>
              </a:rPr>
              <a:t>G</a:t>
            </a:r>
            <a:r>
              <a:rPr lang="en-US" b="0" i="0" dirty="0">
                <a:solidFill>
                  <a:srgbClr val="202122"/>
                </a:solidFill>
                <a:effectLst/>
                <a:latin typeface="Arial" panose="020B0604020202020204" pitchFamily="34" charset="0"/>
              </a:rPr>
              <a:t> is a set of pairwise </a:t>
            </a:r>
            <a:r>
              <a:rPr lang="en-US" b="0" i="0" u="none" strike="noStrike" dirty="0">
                <a:solidFill>
                  <a:srgbClr val="202122"/>
                </a:solidFill>
                <a:effectLst/>
                <a:latin typeface="Arial" panose="020B0604020202020204" pitchFamily="34" charset="0"/>
                <a:hlinkClick r:id="rId7" tooltip="Non-adjacent"/>
              </a:rPr>
              <a:t>non-adjacent</a:t>
            </a:r>
            <a:r>
              <a:rPr lang="en-US" b="0" i="0" dirty="0">
                <a:solidFill>
                  <a:srgbClr val="202122"/>
                </a:solidFill>
                <a:effectLst/>
                <a:latin typeface="Arial" panose="020B0604020202020204" pitchFamily="34" charset="0"/>
              </a:rPr>
              <a:t> edges, none of which are </a:t>
            </a:r>
            <a:r>
              <a:rPr lang="en-US" b="0" i="0" u="none" strike="noStrike" dirty="0">
                <a:solidFill>
                  <a:srgbClr val="202122"/>
                </a:solidFill>
                <a:effectLst/>
                <a:latin typeface="Arial" panose="020B0604020202020204" pitchFamily="34" charset="0"/>
                <a:hlinkClick r:id="rId8" tooltip="Loop (graph theory)"/>
              </a:rPr>
              <a:t>loops</a:t>
            </a:r>
            <a:r>
              <a:rPr lang="en-US" b="0" i="0" dirty="0">
                <a:solidFill>
                  <a:srgbClr val="202122"/>
                </a:solidFill>
                <a:effectLst/>
                <a:latin typeface="Arial" panose="020B0604020202020204" pitchFamily="34" charset="0"/>
              </a:rPr>
              <a:t>; that is, no two edges share common vertices.</a:t>
            </a:r>
          </a:p>
          <a:p>
            <a:pPr algn="l"/>
            <a:endParaRPr lang="en-US" b="0" i="0" dirty="0">
              <a:solidFill>
                <a:srgbClr val="202122"/>
              </a:solidFill>
              <a:effectLst/>
              <a:latin typeface="Arial" panose="020B0604020202020204" pitchFamily="34" charset="0"/>
            </a:endParaRPr>
          </a:p>
          <a:p>
            <a:pPr algn="l"/>
            <a:r>
              <a:rPr lang="en-US" b="0" i="0" dirty="0">
                <a:solidFill>
                  <a:srgbClr val="202122"/>
                </a:solidFill>
                <a:effectLst/>
                <a:latin typeface="Arial" panose="020B0604020202020204" pitchFamily="34" charset="0"/>
              </a:rPr>
              <a:t>A vertex is </a:t>
            </a:r>
            <a:r>
              <a:rPr lang="en-US" b="1" i="0" dirty="0">
                <a:solidFill>
                  <a:srgbClr val="202122"/>
                </a:solidFill>
                <a:effectLst/>
                <a:latin typeface="Arial" panose="020B0604020202020204" pitchFamily="34" charset="0"/>
              </a:rPr>
              <a:t>matched</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saturated</a:t>
            </a:r>
            <a:r>
              <a:rPr lang="en-US" b="0" i="0" dirty="0">
                <a:solidFill>
                  <a:srgbClr val="202122"/>
                </a:solidFill>
                <a:effectLst/>
                <a:latin typeface="Arial" panose="020B0604020202020204" pitchFamily="34" charset="0"/>
              </a:rPr>
              <a:t>) if it is an endpoint of one of the edges in the matching. Otherwise the vertex is </a:t>
            </a:r>
            <a:r>
              <a:rPr lang="en-US" b="1" i="0" dirty="0">
                <a:solidFill>
                  <a:srgbClr val="202122"/>
                </a:solidFill>
                <a:effectLst/>
                <a:latin typeface="Arial" panose="020B0604020202020204" pitchFamily="34" charset="0"/>
              </a:rPr>
              <a:t>unmatched</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unsaturated</a:t>
            </a:r>
            <a:r>
              <a:rPr lang="en-US" b="0" i="0" dirty="0">
                <a:solidFill>
                  <a:srgbClr val="202122"/>
                </a:solidFill>
                <a:effectLst/>
                <a:latin typeface="Arial" panose="020B0604020202020204" pitchFamily="34" charset="0"/>
              </a:rPr>
              <a:t>).</a:t>
            </a:r>
          </a:p>
          <a:p>
            <a:pPr algn="l"/>
            <a:endParaRPr lang="en-US" b="0" i="0" dirty="0">
              <a:solidFill>
                <a:srgbClr val="202122"/>
              </a:solidFill>
              <a:effectLst/>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ipe(left)">
                                      <p:cBhvr>
                                        <p:cTn id="12" dur="500"/>
                                        <p:tgtEl>
                                          <p:spTgt spid="6">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wipe(left)">
                                      <p:cBhvr>
                                        <p:cTn id="15"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68710" y="3429000"/>
            <a:ext cx="11169444" cy="2031325"/>
          </a:xfrm>
          <a:prstGeom prst="rect">
            <a:avLst/>
          </a:prstGeom>
          <a:noFill/>
        </p:spPr>
        <p:txBody>
          <a:bodyPr wrap="square">
            <a:spAutoFit/>
          </a:bodyPr>
          <a:lstStyle/>
          <a:p>
            <a:r>
              <a:rPr lang="en-US" dirty="0"/>
              <a:t>A maximum matching (also known as maximum-cardinality matching) is a matching that contains the largest possible number of edges. There may be many maximum matchings. </a:t>
            </a:r>
          </a:p>
          <a:p>
            <a:endParaRPr lang="en-US" dirty="0"/>
          </a:p>
          <a:p>
            <a:r>
              <a:rPr lang="en-US" dirty="0"/>
              <a:t>The matching number  </a:t>
            </a:r>
            <a:r>
              <a:rPr lang="en-US" i="1" dirty="0">
                <a:latin typeface="Freestyle Script" panose="030804020302050B0404" pitchFamily="66" charset="0"/>
              </a:rPr>
              <a:t>ν</a:t>
            </a:r>
            <a:r>
              <a:rPr lang="en-US" dirty="0"/>
              <a:t>(G) of a graph G is the size of a maximum matching. </a:t>
            </a:r>
          </a:p>
          <a:p>
            <a:endParaRPr lang="en-US" dirty="0"/>
          </a:p>
          <a:p>
            <a:r>
              <a:rPr lang="en-US" dirty="0"/>
              <a:t>Every maximum matching is maximal, but not every maximal matching is a maximum matching. </a:t>
            </a:r>
          </a:p>
          <a:p>
            <a:r>
              <a:rPr lang="en-US" dirty="0"/>
              <a:t>The following figure shows examples of maximum matchings in the same three graphs.</a:t>
            </a:r>
            <a:endParaRPr lang="en-IN" dirty="0"/>
          </a:p>
        </p:txBody>
      </p:sp>
      <p:sp>
        <p:nvSpPr>
          <p:cNvPr id="7" name="TextBox 6"/>
          <p:cNvSpPr txBox="1"/>
          <p:nvPr/>
        </p:nvSpPr>
        <p:spPr>
          <a:xfrm>
            <a:off x="368710" y="741187"/>
            <a:ext cx="11454580" cy="1477328"/>
          </a:xfrm>
          <a:prstGeom prst="rect">
            <a:avLst/>
          </a:prstGeom>
          <a:noFill/>
        </p:spPr>
        <p:txBody>
          <a:bodyPr wrap="square">
            <a:spAutoFit/>
          </a:bodyPr>
          <a:lstStyle/>
          <a:p>
            <a:pPr algn="l"/>
            <a:r>
              <a:rPr lang="en-US" b="0" i="0" dirty="0">
                <a:solidFill>
                  <a:srgbClr val="202122"/>
                </a:solidFill>
                <a:effectLst/>
                <a:latin typeface="Arial" panose="020B0604020202020204" pitchFamily="34" charset="0"/>
              </a:rPr>
              <a:t>A </a:t>
            </a:r>
            <a:r>
              <a:rPr lang="en-US" b="1" i="0" dirty="0">
                <a:solidFill>
                  <a:srgbClr val="202122"/>
                </a:solidFill>
                <a:effectLst/>
                <a:latin typeface="Arial" panose="020B0604020202020204" pitchFamily="34" charset="0"/>
              </a:rPr>
              <a:t>maximal matching</a:t>
            </a:r>
            <a:r>
              <a:rPr lang="en-US" b="0" i="0" dirty="0">
                <a:solidFill>
                  <a:srgbClr val="202122"/>
                </a:solidFill>
                <a:effectLst/>
                <a:latin typeface="Arial" panose="020B0604020202020204" pitchFamily="34" charset="0"/>
              </a:rPr>
              <a:t> is a matching </a:t>
            </a:r>
            <a:r>
              <a:rPr lang="en-US" b="0" i="1" dirty="0">
                <a:solidFill>
                  <a:srgbClr val="202122"/>
                </a:solidFill>
                <a:effectLst/>
                <a:latin typeface="Arial" panose="020B0604020202020204" pitchFamily="34" charset="0"/>
              </a:rPr>
              <a:t>M</a:t>
            </a:r>
            <a:r>
              <a:rPr lang="en-US" b="0" i="0" dirty="0">
                <a:solidFill>
                  <a:srgbClr val="202122"/>
                </a:solidFill>
                <a:effectLst/>
                <a:latin typeface="Arial" panose="020B0604020202020204" pitchFamily="34" charset="0"/>
              </a:rPr>
              <a:t> of a graph </a:t>
            </a:r>
            <a:r>
              <a:rPr lang="en-US" b="0" i="1" dirty="0">
                <a:solidFill>
                  <a:srgbClr val="202122"/>
                </a:solidFill>
                <a:effectLst/>
                <a:latin typeface="Arial" panose="020B0604020202020204" pitchFamily="34" charset="0"/>
              </a:rPr>
              <a:t>G</a:t>
            </a:r>
            <a:r>
              <a:rPr lang="en-US" b="0" i="0" dirty="0">
                <a:solidFill>
                  <a:srgbClr val="202122"/>
                </a:solidFill>
                <a:effectLst/>
                <a:latin typeface="Arial" panose="020B0604020202020204" pitchFamily="34" charset="0"/>
              </a:rPr>
              <a:t> that is not a subset of any other matching. </a:t>
            </a:r>
          </a:p>
          <a:p>
            <a:pPr algn="l"/>
            <a:endParaRPr lang="en-US" dirty="0">
              <a:solidFill>
                <a:srgbClr val="202122"/>
              </a:solidFill>
              <a:latin typeface="Arial" panose="020B0604020202020204" pitchFamily="34" charset="0"/>
            </a:endParaRPr>
          </a:p>
          <a:p>
            <a:pPr algn="l"/>
            <a:r>
              <a:rPr lang="en-US" b="0" i="0" dirty="0">
                <a:solidFill>
                  <a:srgbClr val="202122"/>
                </a:solidFill>
                <a:effectLst/>
                <a:latin typeface="Arial" panose="020B0604020202020204" pitchFamily="34" charset="0"/>
              </a:rPr>
              <a:t>A matching </a:t>
            </a:r>
            <a:r>
              <a:rPr lang="en-US" b="0" i="1" dirty="0">
                <a:solidFill>
                  <a:srgbClr val="202122"/>
                </a:solidFill>
                <a:effectLst/>
                <a:latin typeface="Arial" panose="020B0604020202020204" pitchFamily="34" charset="0"/>
              </a:rPr>
              <a:t>M</a:t>
            </a:r>
            <a:r>
              <a:rPr lang="en-US" b="0" i="0" dirty="0">
                <a:solidFill>
                  <a:srgbClr val="202122"/>
                </a:solidFill>
                <a:effectLst/>
                <a:latin typeface="Arial" panose="020B0604020202020204" pitchFamily="34" charset="0"/>
              </a:rPr>
              <a:t> of a graph </a:t>
            </a:r>
            <a:r>
              <a:rPr lang="en-US" b="0" i="1" dirty="0">
                <a:solidFill>
                  <a:srgbClr val="202122"/>
                </a:solidFill>
                <a:effectLst/>
                <a:latin typeface="Arial" panose="020B0604020202020204" pitchFamily="34" charset="0"/>
              </a:rPr>
              <a:t>G</a:t>
            </a:r>
            <a:r>
              <a:rPr lang="en-US" b="0" i="0" dirty="0">
                <a:solidFill>
                  <a:srgbClr val="202122"/>
                </a:solidFill>
                <a:effectLst/>
                <a:latin typeface="Arial" panose="020B0604020202020204" pitchFamily="34" charset="0"/>
              </a:rPr>
              <a:t> is maximal if every edge in </a:t>
            </a:r>
            <a:r>
              <a:rPr lang="en-US" b="0" i="1" dirty="0">
                <a:solidFill>
                  <a:srgbClr val="202122"/>
                </a:solidFill>
                <a:effectLst/>
                <a:latin typeface="Arial" panose="020B0604020202020204" pitchFamily="34" charset="0"/>
              </a:rPr>
              <a:t>G</a:t>
            </a:r>
            <a:r>
              <a:rPr lang="en-US" b="0" i="0" dirty="0">
                <a:solidFill>
                  <a:srgbClr val="202122"/>
                </a:solidFill>
                <a:effectLst/>
                <a:latin typeface="Arial" panose="020B0604020202020204" pitchFamily="34" charset="0"/>
              </a:rPr>
              <a:t> has a non-empty intersection with at least one edge in </a:t>
            </a:r>
            <a:r>
              <a:rPr lang="en-US" b="0" i="1" dirty="0">
                <a:solidFill>
                  <a:srgbClr val="202122"/>
                </a:solidFill>
                <a:effectLst/>
                <a:latin typeface="Arial" panose="020B0604020202020204" pitchFamily="34" charset="0"/>
              </a:rPr>
              <a:t>M</a:t>
            </a:r>
            <a:r>
              <a:rPr lang="en-US" b="0" i="0" dirty="0">
                <a:solidFill>
                  <a:srgbClr val="202122"/>
                </a:solidFill>
                <a:effectLst/>
                <a:latin typeface="Arial" panose="020B0604020202020204" pitchFamily="34" charset="0"/>
              </a:rPr>
              <a:t>. </a:t>
            </a:r>
          </a:p>
          <a:p>
            <a:pPr algn="l"/>
            <a:r>
              <a:rPr lang="en-US" b="0" i="0" dirty="0">
                <a:solidFill>
                  <a:srgbClr val="202122"/>
                </a:solidFill>
                <a:effectLst/>
                <a:latin typeface="Arial" panose="020B0604020202020204" pitchFamily="34" charset="0"/>
              </a:rPr>
              <a:t>The following figure shows examples of maximal matchings (red) in three graphs.</a:t>
            </a:r>
          </a:p>
        </p:txBody>
      </p:sp>
      <p:pic>
        <p:nvPicPr>
          <p:cNvPr id="1029" name="Picture 5" descr="undefine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163" y="2263563"/>
            <a:ext cx="5376703" cy="1075340"/>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undefined"/>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303" y="5640519"/>
            <a:ext cx="5104563" cy="1020913"/>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368710" y="156412"/>
            <a:ext cx="6300314" cy="584775"/>
          </a:xfrm>
          <a:prstGeom prst="rect">
            <a:avLst/>
          </a:prstGeom>
          <a:noFill/>
        </p:spPr>
        <p:txBody>
          <a:bodyPr wrap="none" lIns="91440" tIns="45720" rIns="91440" bIns="45720">
            <a:spAutoFit/>
          </a:bodyPr>
          <a:lstStyle/>
          <a:p>
            <a:pPr algn="ctr"/>
            <a:r>
              <a:rPr lang="en-US" sz="3200" b="1" cap="none" spc="0"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effectLst/>
              </a:rPr>
              <a:t>Maximal and Maximum Matching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
                                            <p:txEl>
                                              <p:pRg st="2" end="2"/>
                                            </p:txEl>
                                          </p:spTgt>
                                        </p:tgtEl>
                                        <p:attrNameLst>
                                          <p:attrName>style.visibility</p:attrName>
                                        </p:attrNameLst>
                                      </p:cBhvr>
                                      <p:to>
                                        <p:strVal val="visible"/>
                                      </p:to>
                                    </p:set>
                                    <p:animEffect transition="in" filter="wipe(left)">
                                      <p:cBhvr>
                                        <p:cTn id="10" dur="500"/>
                                        <p:tgtEl>
                                          <p:spTgt spid="7">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animEffect transition="in" filter="wipe(left)">
                                      <p:cBhvr>
                                        <p:cTn id="13" dur="500"/>
                                        <p:tgtEl>
                                          <p:spTgt spid="7">
                                            <p:txEl>
                                              <p:pRg st="3" end="3"/>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1029"/>
                                        </p:tgtEl>
                                        <p:attrNameLst>
                                          <p:attrName>style.visibility</p:attrName>
                                        </p:attrNameLst>
                                      </p:cBhvr>
                                      <p:to>
                                        <p:strVal val="visible"/>
                                      </p:to>
                                    </p:set>
                                    <p:animEffect transition="in" filter="randombar(horizontal)">
                                      <p:cBhvr>
                                        <p:cTn id="16" dur="500"/>
                                        <p:tgtEl>
                                          <p:spTgt spid="102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animEffect transition="in" filter="wipe(left)">
                                      <p:cBhvr>
                                        <p:cTn id="21" dur="500"/>
                                        <p:tgtEl>
                                          <p:spTgt spid="5">
                                            <p:txEl>
                                              <p:pRg st="0" end="0"/>
                                            </p:txEl>
                                          </p:spTgt>
                                        </p:tgtEl>
                                      </p:cBhvr>
                                    </p:animEffect>
                                  </p:childTnLst>
                                </p:cTn>
                              </p:par>
                              <p:par>
                                <p:cTn id="22" presetID="22" presetClass="entr" presetSubtype="8" fill="hold" nodeType="with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wipe(left)">
                                      <p:cBhvr>
                                        <p:cTn id="24" dur="500"/>
                                        <p:tgtEl>
                                          <p:spTgt spid="5">
                                            <p:txEl>
                                              <p:pRg st="2" end="2"/>
                                            </p:txEl>
                                          </p:spTgt>
                                        </p:tgtEl>
                                      </p:cBhvr>
                                    </p:animEffect>
                                  </p:childTnLst>
                                </p:cTn>
                              </p:par>
                              <p:par>
                                <p:cTn id="25" presetID="22" presetClass="entr" presetSubtype="8" fill="hold" nodeType="with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wipe(left)">
                                      <p:cBhvr>
                                        <p:cTn id="27" dur="500"/>
                                        <p:tgtEl>
                                          <p:spTgt spid="5">
                                            <p:txEl>
                                              <p:pRg st="4" end="4"/>
                                            </p:txEl>
                                          </p:spTgt>
                                        </p:tgtEl>
                                      </p:cBhvr>
                                    </p:animEffect>
                                  </p:childTnLst>
                                </p:cTn>
                              </p:par>
                              <p:par>
                                <p:cTn id="28" presetID="22" presetClass="entr" presetSubtype="8" fill="hold" nodeType="withEffect">
                                  <p:stCondLst>
                                    <p:cond delay="0"/>
                                  </p:stCondLst>
                                  <p:childTnLst>
                                    <p:set>
                                      <p:cBhvr>
                                        <p:cTn id="29" dur="1" fill="hold">
                                          <p:stCondLst>
                                            <p:cond delay="0"/>
                                          </p:stCondLst>
                                        </p:cTn>
                                        <p:tgtEl>
                                          <p:spTgt spid="5">
                                            <p:txEl>
                                              <p:pRg st="5" end="5"/>
                                            </p:txEl>
                                          </p:spTgt>
                                        </p:tgtEl>
                                        <p:attrNameLst>
                                          <p:attrName>style.visibility</p:attrName>
                                        </p:attrNameLst>
                                      </p:cBhvr>
                                      <p:to>
                                        <p:strVal val="visible"/>
                                      </p:to>
                                    </p:set>
                                    <p:animEffect transition="in" filter="wipe(left)">
                                      <p:cBhvr>
                                        <p:cTn id="30" dur="500"/>
                                        <p:tgtEl>
                                          <p:spTgt spid="5">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nodeType="clickEffect">
                                  <p:stCondLst>
                                    <p:cond delay="0"/>
                                  </p:stCondLst>
                                  <p:childTnLst>
                                    <p:set>
                                      <p:cBhvr>
                                        <p:cTn id="34" dur="1" fill="hold">
                                          <p:stCondLst>
                                            <p:cond delay="0"/>
                                          </p:stCondLst>
                                        </p:cTn>
                                        <p:tgtEl>
                                          <p:spTgt spid="1031"/>
                                        </p:tgtEl>
                                        <p:attrNameLst>
                                          <p:attrName>style.visibility</p:attrName>
                                        </p:attrNameLst>
                                      </p:cBhvr>
                                      <p:to>
                                        <p:strVal val="visible"/>
                                      </p:to>
                                    </p:set>
                                    <p:animEffect transition="in" filter="randombar(horizontal)">
                                      <p:cBhvr>
                                        <p:cTn id="35" dur="500"/>
                                        <p:tgtEl>
                                          <p:spTgt spid="1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270387" y="728238"/>
            <a:ext cx="11651226" cy="2585323"/>
          </a:xfrm>
          <a:prstGeom prst="rect">
            <a:avLst/>
          </a:prstGeom>
          <a:noFill/>
        </p:spPr>
        <p:txBody>
          <a:bodyPr wrap="square">
            <a:spAutoFit/>
          </a:bodyPr>
          <a:lstStyle/>
          <a:p>
            <a:r>
              <a:rPr lang="en-US" dirty="0"/>
              <a:t>A perfect matching is a matching that matches all vertices of the graph. That is, a matching is perfect if every vertex of the graph is incident to an edge of the matching. </a:t>
            </a:r>
          </a:p>
          <a:p>
            <a:r>
              <a:rPr lang="en-US" dirty="0"/>
              <a:t>A matching is perfect if |M|=|V|/2</a:t>
            </a:r>
          </a:p>
          <a:p>
            <a:r>
              <a:rPr lang="en-US" dirty="0"/>
              <a:t>Every perfect matching is maximum and hence maximal. </a:t>
            </a:r>
          </a:p>
          <a:p>
            <a:r>
              <a:rPr lang="en-US" dirty="0"/>
              <a:t>In some literature, the term </a:t>
            </a:r>
            <a:r>
              <a:rPr lang="en-US" b="1" dirty="0"/>
              <a:t>complete matching </a:t>
            </a:r>
            <a:r>
              <a:rPr lang="en-US" dirty="0"/>
              <a:t>is used. In the below  figure, only part (b) shows a perfect matching. </a:t>
            </a:r>
          </a:p>
          <a:p>
            <a:r>
              <a:rPr lang="en-US" dirty="0"/>
              <a:t>A perfect matching is also a minimum-size edge cover. </a:t>
            </a:r>
          </a:p>
          <a:p>
            <a:r>
              <a:rPr lang="en-US" dirty="0"/>
              <a:t>Thus, the size of a maximum matching is no larger than the size of a minimum edge cover: ⁠</a:t>
            </a:r>
          </a:p>
          <a:p>
            <a:r>
              <a:rPr lang="en-US" i="1" dirty="0">
                <a:latin typeface="Freestyle Script" panose="030804020302050B0404" pitchFamily="66" charset="0"/>
              </a:rPr>
              <a:t>ν</a:t>
            </a:r>
            <a:r>
              <a:rPr lang="en-US" dirty="0"/>
              <a:t>(G)≤ρ(G)</a:t>
            </a:r>
          </a:p>
          <a:p>
            <a:r>
              <a:rPr lang="en-US" dirty="0"/>
              <a:t>A graph can only contain a perfect matching when the graph has an even number of vertices.</a:t>
            </a:r>
            <a:endParaRPr lang="en-IN" dirty="0"/>
          </a:p>
        </p:txBody>
      </p:sp>
      <p:pic>
        <p:nvPicPr>
          <p:cNvPr id="7" name="Picture 6"/>
          <p:cNvPicPr>
            <a:picLocks noChangeAspect="1"/>
          </p:cNvPicPr>
          <p:nvPr/>
        </p:nvPicPr>
        <p:blipFill>
          <a:blip r:embed="rId2"/>
          <a:stretch>
            <a:fillRect/>
          </a:stretch>
        </p:blipFill>
        <p:spPr>
          <a:xfrm>
            <a:off x="467106" y="3429000"/>
            <a:ext cx="5102794" cy="1024217"/>
          </a:xfrm>
          <a:prstGeom prst="rect">
            <a:avLst/>
          </a:prstGeom>
        </p:spPr>
      </p:pic>
      <p:sp>
        <p:nvSpPr>
          <p:cNvPr id="9" name="TextBox 8"/>
          <p:cNvSpPr txBox="1"/>
          <p:nvPr/>
        </p:nvSpPr>
        <p:spPr>
          <a:xfrm>
            <a:off x="467106" y="4652434"/>
            <a:ext cx="11125126" cy="1477328"/>
          </a:xfrm>
          <a:prstGeom prst="rect">
            <a:avLst/>
          </a:prstGeom>
          <a:noFill/>
        </p:spPr>
        <p:txBody>
          <a:bodyPr wrap="square">
            <a:spAutoFit/>
          </a:bodyPr>
          <a:lstStyle/>
          <a:p>
            <a:r>
              <a:rPr lang="en-US" dirty="0"/>
              <a:t>A </a:t>
            </a:r>
            <a:r>
              <a:rPr lang="en-US" b="1" dirty="0"/>
              <a:t>near-perfect matching </a:t>
            </a:r>
            <a:r>
              <a:rPr lang="en-US" dirty="0"/>
              <a:t>is one in which exactly one vertex is unmatched. </a:t>
            </a:r>
          </a:p>
          <a:p>
            <a:r>
              <a:rPr lang="en-US" dirty="0"/>
              <a:t>Clearly, a graph can only contain a near-perfect matching when the graph has an odd number of vertices, and near-perfect matchings are maximum matchings. </a:t>
            </a:r>
          </a:p>
          <a:p>
            <a:r>
              <a:rPr lang="en-US" dirty="0"/>
              <a:t>In the above figure, part (c) shows a near-perfect matching. </a:t>
            </a:r>
          </a:p>
          <a:p>
            <a:r>
              <a:rPr lang="en-US" dirty="0"/>
              <a:t>If every vertex is unmatched by some near-perfect matching, then the graph is called </a:t>
            </a:r>
            <a:r>
              <a:rPr lang="en-US" b="1" dirty="0"/>
              <a:t>factor-critical.</a:t>
            </a:r>
            <a:endParaRPr lang="en-IN" b="1" dirty="0"/>
          </a:p>
        </p:txBody>
      </p:sp>
      <p:sp>
        <p:nvSpPr>
          <p:cNvPr id="10" name="Rectangle 9"/>
          <p:cNvSpPr/>
          <p:nvPr/>
        </p:nvSpPr>
        <p:spPr>
          <a:xfrm>
            <a:off x="270387" y="29497"/>
            <a:ext cx="3343608" cy="584775"/>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US" sz="3200" b="1" cap="none" spc="0" dirty="0">
                <a:solidFill>
                  <a:schemeClr val="accent3"/>
                </a:solidFill>
                <a:effectLst/>
              </a:rPr>
              <a:t>Perfect Matching</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793" y="1228830"/>
            <a:ext cx="11238271" cy="2308324"/>
          </a:xfrm>
          <a:prstGeom prst="rect">
            <a:avLst/>
          </a:prstGeom>
          <a:noFill/>
        </p:spPr>
        <p:txBody>
          <a:bodyPr wrap="square">
            <a:spAutoFit/>
          </a:bodyPr>
          <a:lstStyle/>
          <a:p>
            <a:r>
              <a:rPr lang="en-US" dirty="0"/>
              <a:t>Given a matching M, an alternating path is a path that begins with an unmatched vertex and whose edges belong alternately to the matching and not to the matching. </a:t>
            </a:r>
          </a:p>
          <a:p>
            <a:endParaRPr lang="en-US" dirty="0"/>
          </a:p>
          <a:p>
            <a:r>
              <a:rPr lang="en-US" dirty="0"/>
              <a:t>An augmenting path is an alternating path that starts from and ends on free (unmatched) vertices. </a:t>
            </a:r>
          </a:p>
          <a:p>
            <a:endParaRPr lang="en-US" dirty="0"/>
          </a:p>
          <a:p>
            <a:r>
              <a:rPr lang="en-US" dirty="0"/>
              <a:t>Berge's lemma states that a matching M is maximum if and only if there is no augmenting path with respect to M.</a:t>
            </a:r>
          </a:p>
          <a:p>
            <a:endParaRPr lang="en-US" dirty="0"/>
          </a:p>
          <a:p>
            <a:r>
              <a:rPr lang="en-US" dirty="0"/>
              <a:t>An induced matching is a matching that is the edge set of an induced subgraph.</a:t>
            </a:r>
            <a:endParaRPr lang="en-IN" dirty="0"/>
          </a:p>
        </p:txBody>
      </p:sp>
      <p:sp>
        <p:nvSpPr>
          <p:cNvPr id="4" name="Rectangle 3"/>
          <p:cNvSpPr/>
          <p:nvPr/>
        </p:nvSpPr>
        <p:spPr>
          <a:xfrm>
            <a:off x="363793" y="273296"/>
            <a:ext cx="5082417" cy="584775"/>
          </a:xfrm>
          <a:prstGeom prst="rect">
            <a:avLst/>
          </a:prstGeom>
          <a:noFill/>
        </p:spPr>
        <p:txBody>
          <a:bodyPr wrap="none" lIns="91440" tIns="45720" rIns="91440" bIns="45720">
            <a:spAutoFit/>
          </a:bodyPr>
          <a:lstStyle/>
          <a:p>
            <a:pPr algn="ctr"/>
            <a:r>
              <a:rPr lang="en-US" sz="3200" b="1" cap="none" spc="0" dirty="0">
                <a:ln w="0"/>
                <a:solidFill>
                  <a:schemeClr val="accent1"/>
                </a:solidFill>
                <a:effectLst>
                  <a:outerShdw blurRad="38100" dist="25400" dir="5400000" algn="ctr" rotWithShape="0">
                    <a:srgbClr val="6E747A">
                      <a:alpha val="43000"/>
                    </a:srgbClr>
                  </a:outerShdw>
                </a:effectLst>
              </a:rPr>
              <a:t>Alternate Path in Matching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wipe(left)">
                                      <p:cBhvr>
                                        <p:cTn id="11" dur="500"/>
                                        <p:tgtEl>
                                          <p:spTgt spid="3">
                                            <p:txEl>
                                              <p:pRg st="2" end="2"/>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Effect transition="in" filter="wipe(left)">
                                      <p:cBhvr>
                                        <p:cTn id="15" dur="500"/>
                                        <p:tgtEl>
                                          <p:spTgt spid="3">
                                            <p:txEl>
                                              <p:pRg st="4" end="4"/>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wipe(left)">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47466" y="118469"/>
            <a:ext cx="20838253" cy="711415"/>
          </a:xfrm>
          <a:prstGeom prst="rect">
            <a:avLst/>
          </a:prstGeom>
        </p:spPr>
        <p:txBody>
          <a:bodyPr vert="horz" wrap="square" lIns="0" tIns="33975" rIns="0" bIns="0" rtlCol="0" anchor="ctr">
            <a:spAutoFit/>
          </a:bodyPr>
          <a:lstStyle/>
          <a:p>
            <a:pPr marL="25400">
              <a:lnSpc>
                <a:spcPct val="100000"/>
              </a:lnSpc>
              <a:spcBef>
                <a:spcPts val="270"/>
              </a:spcBef>
            </a:pPr>
            <a:r>
              <a:rPr spc="119" dirty="0"/>
              <a:t>Bipartite</a:t>
            </a:r>
            <a:r>
              <a:rPr spc="129" dirty="0"/>
              <a:t> </a:t>
            </a:r>
            <a:r>
              <a:rPr spc="109" dirty="0"/>
              <a:t>Graphs</a:t>
            </a:r>
          </a:p>
        </p:txBody>
      </p:sp>
      <p:sp>
        <p:nvSpPr>
          <p:cNvPr id="3" name="object 3"/>
          <p:cNvSpPr txBox="1"/>
          <p:nvPr/>
        </p:nvSpPr>
        <p:spPr>
          <a:xfrm>
            <a:off x="2265083" y="2119938"/>
            <a:ext cx="3446615" cy="681148"/>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spc="-89" dirty="0">
                <a:latin typeface="Tahoma" panose="020B0604030504040204"/>
                <a:cs typeface="Tahoma" panose="020B0604030504040204"/>
              </a:rPr>
              <a:t>Suppose </a:t>
            </a:r>
            <a:r>
              <a:rPr sz="2180" spc="-188" dirty="0">
                <a:latin typeface="Tahoma" panose="020B0604030504040204"/>
                <a:cs typeface="Tahoma" panose="020B0604030504040204"/>
              </a:rPr>
              <a:t>we</a:t>
            </a:r>
            <a:r>
              <a:rPr sz="2180" spc="20" dirty="0">
                <a:latin typeface="Tahoma" panose="020B0604030504040204"/>
                <a:cs typeface="Tahoma" panose="020B0604030504040204"/>
              </a:rPr>
              <a:t> </a:t>
            </a:r>
            <a:r>
              <a:rPr sz="2180" spc="-109" dirty="0">
                <a:latin typeface="Tahoma" panose="020B0604030504040204"/>
                <a:cs typeface="Tahoma" panose="020B0604030504040204"/>
              </a:rPr>
              <a:t>have</a:t>
            </a:r>
            <a:r>
              <a:rPr sz="2180" spc="-69" dirty="0">
                <a:latin typeface="Tahoma" panose="020B0604030504040204"/>
                <a:cs typeface="Tahoma" panose="020B0604030504040204"/>
              </a:rPr>
              <a:t> </a:t>
            </a:r>
            <a:r>
              <a:rPr sz="2180" dirty="0">
                <a:latin typeface="Tahoma" panose="020B0604030504040204"/>
                <a:cs typeface="Tahoma" panose="020B0604030504040204"/>
              </a:rPr>
              <a:t>a</a:t>
            </a:r>
            <a:r>
              <a:rPr sz="2180" spc="-89" dirty="0">
                <a:latin typeface="Tahoma" panose="020B0604030504040204"/>
                <a:cs typeface="Tahoma" panose="020B0604030504040204"/>
              </a:rPr>
              <a:t> </a:t>
            </a:r>
            <a:r>
              <a:rPr sz="2180" spc="-40" dirty="0">
                <a:latin typeface="Tahoma" panose="020B0604030504040204"/>
                <a:cs typeface="Tahoma" panose="020B0604030504040204"/>
              </a:rPr>
              <a:t>set</a:t>
            </a:r>
            <a:r>
              <a:rPr sz="2180" spc="-59" dirty="0">
                <a:latin typeface="Tahoma" panose="020B0604030504040204"/>
                <a:cs typeface="Tahoma" panose="020B0604030504040204"/>
              </a:rPr>
              <a:t> </a:t>
            </a:r>
            <a:r>
              <a:rPr sz="2180" spc="-50" dirty="0">
                <a:latin typeface="Tahoma" panose="020B0604030504040204"/>
                <a:cs typeface="Tahoma" panose="020B0604030504040204"/>
              </a:rPr>
              <a:t>of 	</a:t>
            </a:r>
            <a:r>
              <a:rPr sz="2180" spc="-99" dirty="0">
                <a:latin typeface="Tahoma" panose="020B0604030504040204"/>
                <a:cs typeface="Tahoma" panose="020B0604030504040204"/>
              </a:rPr>
              <a:t>people</a:t>
            </a:r>
            <a:r>
              <a:rPr sz="2180" spc="-69" dirty="0">
                <a:latin typeface="Tahoma" panose="020B0604030504040204"/>
                <a:cs typeface="Tahoma" panose="020B0604030504040204"/>
              </a:rPr>
              <a:t> </a:t>
            </a:r>
            <a:r>
              <a:rPr sz="2180" i="1" dirty="0">
                <a:latin typeface="Arial" panose="020B0604020202020204"/>
                <a:cs typeface="Arial" panose="020B0604020202020204"/>
              </a:rPr>
              <a:t>L</a:t>
            </a:r>
            <a:r>
              <a:rPr sz="2180" i="1" spc="20" dirty="0">
                <a:latin typeface="Arial" panose="020B0604020202020204"/>
                <a:cs typeface="Arial" panose="020B0604020202020204"/>
              </a:rPr>
              <a:t> </a:t>
            </a:r>
            <a:r>
              <a:rPr sz="2180" spc="-79" dirty="0">
                <a:latin typeface="Tahoma" panose="020B0604030504040204"/>
                <a:cs typeface="Tahoma" panose="020B0604030504040204"/>
              </a:rPr>
              <a:t>and</a:t>
            </a:r>
            <a:r>
              <a:rPr sz="2180" spc="-69" dirty="0">
                <a:latin typeface="Tahoma" panose="020B0604030504040204"/>
                <a:cs typeface="Tahoma" panose="020B0604030504040204"/>
              </a:rPr>
              <a:t> </a:t>
            </a:r>
            <a:r>
              <a:rPr sz="2180" spc="-40" dirty="0">
                <a:latin typeface="Tahoma" panose="020B0604030504040204"/>
                <a:cs typeface="Tahoma" panose="020B0604030504040204"/>
              </a:rPr>
              <a:t>set</a:t>
            </a:r>
            <a:r>
              <a:rPr sz="2180" spc="-59" dirty="0">
                <a:latin typeface="Tahoma" panose="020B0604030504040204"/>
                <a:cs typeface="Tahoma" panose="020B0604030504040204"/>
              </a:rPr>
              <a:t> </a:t>
            </a:r>
            <a:r>
              <a:rPr sz="2180" dirty="0">
                <a:latin typeface="Tahoma" panose="020B0604030504040204"/>
                <a:cs typeface="Tahoma" panose="020B0604030504040204"/>
              </a:rPr>
              <a:t>of</a:t>
            </a:r>
            <a:r>
              <a:rPr sz="2180" spc="-59" dirty="0">
                <a:latin typeface="Tahoma" panose="020B0604030504040204"/>
                <a:cs typeface="Tahoma" panose="020B0604030504040204"/>
              </a:rPr>
              <a:t> </a:t>
            </a:r>
            <a:r>
              <a:rPr sz="2180" spc="-79" dirty="0">
                <a:latin typeface="Tahoma" panose="020B0604030504040204"/>
                <a:cs typeface="Tahoma" panose="020B0604030504040204"/>
              </a:rPr>
              <a:t>jobs</a:t>
            </a:r>
            <a:r>
              <a:rPr sz="2180" spc="-69" dirty="0">
                <a:latin typeface="Tahoma" panose="020B0604030504040204"/>
                <a:cs typeface="Tahoma" panose="020B0604030504040204"/>
              </a:rPr>
              <a:t> </a:t>
            </a:r>
            <a:r>
              <a:rPr sz="2180" i="1" spc="-50" dirty="0">
                <a:latin typeface="Arial" panose="020B0604020202020204"/>
                <a:cs typeface="Arial" panose="020B0604020202020204"/>
              </a:rPr>
              <a:t>R</a:t>
            </a:r>
            <a:r>
              <a:rPr sz="2180" spc="-50" dirty="0">
                <a:latin typeface="Tahoma" panose="020B0604030504040204"/>
                <a:cs typeface="Tahoma" panose="020B0604030504040204"/>
              </a:rPr>
              <a:t>.</a:t>
            </a:r>
            <a:endParaRPr sz="2180" dirty="0">
              <a:latin typeface="Tahoma" panose="020B0604030504040204"/>
              <a:cs typeface="Tahoma" panose="020B0604030504040204"/>
            </a:endParaRPr>
          </a:p>
        </p:txBody>
      </p:sp>
      <p:sp>
        <p:nvSpPr>
          <p:cNvPr id="4" name="object 4"/>
          <p:cNvSpPr txBox="1"/>
          <p:nvPr/>
        </p:nvSpPr>
        <p:spPr>
          <a:xfrm>
            <a:off x="2265085" y="3178006"/>
            <a:ext cx="3134546" cy="676146"/>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spc="-20" dirty="0">
                <a:latin typeface="Tahoma" panose="020B0604030504040204"/>
                <a:cs typeface="Tahoma" panose="020B0604030504040204"/>
              </a:rPr>
              <a:t>Each</a:t>
            </a:r>
            <a:r>
              <a:rPr sz="2180" spc="-119" dirty="0">
                <a:latin typeface="Tahoma" panose="020B0604030504040204"/>
                <a:cs typeface="Tahoma" panose="020B0604030504040204"/>
              </a:rPr>
              <a:t> </a:t>
            </a:r>
            <a:r>
              <a:rPr sz="2180" spc="-109" dirty="0">
                <a:latin typeface="Tahoma" panose="020B0604030504040204"/>
                <a:cs typeface="Tahoma" panose="020B0604030504040204"/>
              </a:rPr>
              <a:t>person</a:t>
            </a:r>
            <a:r>
              <a:rPr sz="2180" spc="-69" dirty="0">
                <a:latin typeface="Tahoma" panose="020B0604030504040204"/>
                <a:cs typeface="Tahoma" panose="020B0604030504040204"/>
              </a:rPr>
              <a:t> </a:t>
            </a:r>
            <a:r>
              <a:rPr sz="2180" spc="-40" dirty="0">
                <a:latin typeface="Tahoma" panose="020B0604030504040204"/>
                <a:cs typeface="Tahoma" panose="020B0604030504040204"/>
              </a:rPr>
              <a:t>can</a:t>
            </a:r>
            <a:r>
              <a:rPr sz="2180" spc="-79" dirty="0">
                <a:latin typeface="Tahoma" panose="020B0604030504040204"/>
                <a:cs typeface="Tahoma" panose="020B0604030504040204"/>
              </a:rPr>
              <a:t> </a:t>
            </a:r>
            <a:r>
              <a:rPr sz="2180" spc="-20" dirty="0">
                <a:latin typeface="Tahoma" panose="020B0604030504040204"/>
                <a:cs typeface="Tahoma" panose="020B0604030504040204"/>
              </a:rPr>
              <a:t>do</a:t>
            </a:r>
            <a:r>
              <a:rPr sz="2180" spc="-99" dirty="0">
                <a:latin typeface="Tahoma" panose="020B0604030504040204"/>
                <a:cs typeface="Tahoma" panose="020B0604030504040204"/>
              </a:rPr>
              <a:t> </a:t>
            </a:r>
            <a:r>
              <a:rPr sz="2180" spc="-69" dirty="0">
                <a:latin typeface="Tahoma" panose="020B0604030504040204"/>
                <a:cs typeface="Tahoma" panose="020B0604030504040204"/>
              </a:rPr>
              <a:t>only 	</a:t>
            </a:r>
            <a:r>
              <a:rPr sz="2180" spc="-119" dirty="0">
                <a:latin typeface="Tahoma" panose="020B0604030504040204"/>
                <a:cs typeface="Tahoma" panose="020B0604030504040204"/>
              </a:rPr>
              <a:t>some</a:t>
            </a:r>
            <a:r>
              <a:rPr sz="2180" spc="-59" dirty="0">
                <a:latin typeface="Tahoma" panose="020B0604030504040204"/>
                <a:cs typeface="Tahoma" panose="020B0604030504040204"/>
              </a:rPr>
              <a:t> </a:t>
            </a:r>
            <a:r>
              <a:rPr sz="2180" dirty="0">
                <a:latin typeface="Tahoma" panose="020B0604030504040204"/>
                <a:cs typeface="Tahoma" panose="020B0604030504040204"/>
              </a:rPr>
              <a:t>of</a:t>
            </a:r>
            <a:r>
              <a:rPr sz="2180" spc="-139" dirty="0">
                <a:latin typeface="Tahoma" panose="020B0604030504040204"/>
                <a:cs typeface="Tahoma" panose="020B0604030504040204"/>
              </a:rPr>
              <a:t> </a:t>
            </a:r>
            <a:r>
              <a:rPr sz="2180" spc="-20" dirty="0">
                <a:latin typeface="Tahoma" panose="020B0604030504040204"/>
                <a:cs typeface="Tahoma" panose="020B0604030504040204"/>
              </a:rPr>
              <a:t>the</a:t>
            </a:r>
            <a:r>
              <a:rPr sz="2180" spc="-89" dirty="0">
                <a:latin typeface="Tahoma" panose="020B0604030504040204"/>
                <a:cs typeface="Tahoma" panose="020B0604030504040204"/>
              </a:rPr>
              <a:t> </a:t>
            </a:r>
            <a:r>
              <a:rPr sz="2180" spc="-20" dirty="0">
                <a:latin typeface="Tahoma" panose="020B0604030504040204"/>
                <a:cs typeface="Tahoma" panose="020B0604030504040204"/>
              </a:rPr>
              <a:t>jobs.</a:t>
            </a:r>
            <a:endParaRPr sz="2180">
              <a:latin typeface="Tahoma" panose="020B0604030504040204"/>
              <a:cs typeface="Tahoma" panose="020B0604030504040204"/>
            </a:endParaRPr>
          </a:p>
        </p:txBody>
      </p:sp>
      <p:sp>
        <p:nvSpPr>
          <p:cNvPr id="5" name="object 5"/>
          <p:cNvSpPr txBox="1"/>
          <p:nvPr/>
        </p:nvSpPr>
        <p:spPr>
          <a:xfrm>
            <a:off x="2265083" y="4236102"/>
            <a:ext cx="2602265" cy="702564"/>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dirty="0">
                <a:latin typeface="Tahoma" panose="020B0604030504040204"/>
                <a:cs typeface="Tahoma" panose="020B0604030504040204"/>
              </a:rPr>
              <a:t>Can</a:t>
            </a:r>
            <a:r>
              <a:rPr sz="2180" spc="-129" dirty="0">
                <a:latin typeface="Tahoma" panose="020B0604030504040204"/>
                <a:cs typeface="Tahoma" panose="020B0604030504040204"/>
              </a:rPr>
              <a:t> </a:t>
            </a:r>
            <a:r>
              <a:rPr sz="2180" spc="-69" dirty="0">
                <a:latin typeface="Tahoma" panose="020B0604030504040204"/>
                <a:cs typeface="Tahoma" panose="020B0604030504040204"/>
              </a:rPr>
              <a:t>model</a:t>
            </a:r>
            <a:r>
              <a:rPr sz="2180" spc="-109" dirty="0">
                <a:latin typeface="Tahoma" panose="020B0604030504040204"/>
                <a:cs typeface="Tahoma" panose="020B0604030504040204"/>
              </a:rPr>
              <a:t> </a:t>
            </a:r>
            <a:r>
              <a:rPr sz="2180" dirty="0">
                <a:latin typeface="Tahoma" panose="020B0604030504040204"/>
                <a:cs typeface="Tahoma" panose="020B0604030504040204"/>
              </a:rPr>
              <a:t>this</a:t>
            </a:r>
            <a:r>
              <a:rPr sz="2180" spc="-109" dirty="0">
                <a:latin typeface="Tahoma" panose="020B0604030504040204"/>
                <a:cs typeface="Tahoma" panose="020B0604030504040204"/>
              </a:rPr>
              <a:t> </a:t>
            </a:r>
            <a:r>
              <a:rPr sz="2180" spc="-59" dirty="0">
                <a:latin typeface="Tahoma" panose="020B0604030504040204"/>
                <a:cs typeface="Tahoma" panose="020B0604030504040204"/>
              </a:rPr>
              <a:t>as</a:t>
            </a:r>
            <a:r>
              <a:rPr sz="2180" spc="-109" dirty="0">
                <a:latin typeface="Tahoma" panose="020B0604030504040204"/>
                <a:cs typeface="Tahoma" panose="020B0604030504040204"/>
              </a:rPr>
              <a:t> </a:t>
            </a:r>
            <a:r>
              <a:rPr sz="2180" spc="-99" dirty="0">
                <a:latin typeface="Tahoma" panose="020B0604030504040204"/>
                <a:cs typeface="Tahoma" panose="020B0604030504040204"/>
              </a:rPr>
              <a:t>a 	</a:t>
            </a:r>
            <a:r>
              <a:rPr sz="2180" spc="-50" dirty="0">
                <a:latin typeface="Tahoma" panose="020B0604030504040204"/>
                <a:cs typeface="Tahoma" panose="020B0604030504040204"/>
              </a:rPr>
              <a:t>bipartite</a:t>
            </a:r>
            <a:r>
              <a:rPr sz="2180" spc="-20" dirty="0">
                <a:latin typeface="Tahoma" panose="020B0604030504040204"/>
                <a:cs typeface="Tahoma" panose="020B0604030504040204"/>
              </a:rPr>
              <a:t> </a:t>
            </a:r>
            <a:r>
              <a:rPr sz="2180" spc="-99" dirty="0">
                <a:latin typeface="Tahoma" panose="020B0604030504040204"/>
                <a:cs typeface="Tahoma" panose="020B0604030504040204"/>
              </a:rPr>
              <a:t>graph</a:t>
            </a:r>
            <a:r>
              <a:rPr sz="2180" spc="-20" dirty="0">
                <a:latin typeface="Tahoma" panose="020B0604030504040204"/>
                <a:cs typeface="Tahoma" panose="020B0604030504040204"/>
              </a:rPr>
              <a:t> </a:t>
            </a:r>
            <a:r>
              <a:rPr sz="2180" dirty="0">
                <a:latin typeface="Lucida Sans Unicode" panose="020B0602030504020204"/>
                <a:cs typeface="Lucida Sans Unicode" panose="020B0602030504020204"/>
              </a:rPr>
              <a:t>→</a:t>
            </a:r>
          </a:p>
        </p:txBody>
      </p:sp>
      <p:grpSp>
        <p:nvGrpSpPr>
          <p:cNvPr id="6" name="object 6"/>
          <p:cNvGrpSpPr/>
          <p:nvPr/>
        </p:nvGrpSpPr>
        <p:grpSpPr>
          <a:xfrm>
            <a:off x="6994279" y="1542298"/>
            <a:ext cx="478172" cy="2275094"/>
            <a:chOff x="2758348" y="778289"/>
            <a:chExt cx="241300" cy="1148080"/>
          </a:xfrm>
        </p:grpSpPr>
        <p:pic>
          <p:nvPicPr>
            <p:cNvPr id="7" name="object 7"/>
            <p:cNvPicPr/>
            <p:nvPr/>
          </p:nvPicPr>
          <p:blipFill>
            <a:blip r:embed="rId2" cstate="print"/>
            <a:stretch>
              <a:fillRect/>
            </a:stretch>
          </p:blipFill>
          <p:spPr>
            <a:xfrm>
              <a:off x="2758348" y="778289"/>
              <a:ext cx="240892" cy="240892"/>
            </a:xfrm>
            <a:prstGeom prst="rect">
              <a:avLst/>
            </a:prstGeom>
          </p:spPr>
        </p:pic>
        <p:pic>
          <p:nvPicPr>
            <p:cNvPr id="8" name="object 8"/>
            <p:cNvPicPr/>
            <p:nvPr/>
          </p:nvPicPr>
          <p:blipFill>
            <a:blip r:embed="rId3" cstate="print"/>
            <a:stretch>
              <a:fillRect/>
            </a:stretch>
          </p:blipFill>
          <p:spPr>
            <a:xfrm>
              <a:off x="2758348" y="1231734"/>
              <a:ext cx="240892" cy="240892"/>
            </a:xfrm>
            <a:prstGeom prst="rect">
              <a:avLst/>
            </a:prstGeom>
          </p:spPr>
        </p:pic>
        <p:pic>
          <p:nvPicPr>
            <p:cNvPr id="9" name="object 9"/>
            <p:cNvPicPr/>
            <p:nvPr/>
          </p:nvPicPr>
          <p:blipFill>
            <a:blip r:embed="rId3" cstate="print"/>
            <a:stretch>
              <a:fillRect/>
            </a:stretch>
          </p:blipFill>
          <p:spPr>
            <a:xfrm>
              <a:off x="2758348" y="1685179"/>
              <a:ext cx="240892" cy="240892"/>
            </a:xfrm>
            <a:prstGeom prst="rect">
              <a:avLst/>
            </a:prstGeom>
          </p:spPr>
        </p:pic>
      </p:grpSp>
      <p:sp>
        <p:nvSpPr>
          <p:cNvPr id="10" name="object 10"/>
          <p:cNvSpPr txBox="1"/>
          <p:nvPr/>
        </p:nvSpPr>
        <p:spPr>
          <a:xfrm>
            <a:off x="7153923" y="343361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u</a:t>
            </a:r>
            <a:endParaRPr sz="1290">
              <a:latin typeface="Arial MT"/>
              <a:cs typeface="Arial MT"/>
            </a:endParaRPr>
          </a:p>
        </p:txBody>
      </p:sp>
      <p:grpSp>
        <p:nvGrpSpPr>
          <p:cNvPr id="11" name="object 11"/>
          <p:cNvGrpSpPr/>
          <p:nvPr/>
        </p:nvGrpSpPr>
        <p:grpSpPr>
          <a:xfrm>
            <a:off x="6994279" y="1542298"/>
            <a:ext cx="2541864" cy="4072016"/>
            <a:chOff x="2758348" y="778289"/>
            <a:chExt cx="1282700" cy="2054860"/>
          </a:xfrm>
        </p:grpSpPr>
        <p:pic>
          <p:nvPicPr>
            <p:cNvPr id="12" name="object 12"/>
            <p:cNvPicPr/>
            <p:nvPr/>
          </p:nvPicPr>
          <p:blipFill>
            <a:blip r:embed="rId3" cstate="print"/>
            <a:stretch>
              <a:fillRect/>
            </a:stretch>
          </p:blipFill>
          <p:spPr>
            <a:xfrm>
              <a:off x="2758348" y="2138624"/>
              <a:ext cx="240892" cy="240892"/>
            </a:xfrm>
            <a:prstGeom prst="rect">
              <a:avLst/>
            </a:prstGeom>
          </p:spPr>
        </p:pic>
        <p:pic>
          <p:nvPicPr>
            <p:cNvPr id="13" name="object 13"/>
            <p:cNvPicPr/>
            <p:nvPr/>
          </p:nvPicPr>
          <p:blipFill>
            <a:blip r:embed="rId2" cstate="print"/>
            <a:stretch>
              <a:fillRect/>
            </a:stretch>
          </p:blipFill>
          <p:spPr>
            <a:xfrm>
              <a:off x="2758348" y="2592069"/>
              <a:ext cx="240892" cy="240892"/>
            </a:xfrm>
            <a:prstGeom prst="rect">
              <a:avLst/>
            </a:prstGeom>
          </p:spPr>
        </p:pic>
        <p:pic>
          <p:nvPicPr>
            <p:cNvPr id="14" name="object 14"/>
            <p:cNvPicPr/>
            <p:nvPr/>
          </p:nvPicPr>
          <p:blipFill>
            <a:blip r:embed="rId4" cstate="print"/>
            <a:stretch>
              <a:fillRect/>
            </a:stretch>
          </p:blipFill>
          <p:spPr>
            <a:xfrm>
              <a:off x="3799854" y="778289"/>
              <a:ext cx="240892" cy="240892"/>
            </a:xfrm>
            <a:prstGeom prst="rect">
              <a:avLst/>
            </a:prstGeom>
          </p:spPr>
        </p:pic>
        <p:pic>
          <p:nvPicPr>
            <p:cNvPr id="15" name="object 15"/>
            <p:cNvPicPr/>
            <p:nvPr/>
          </p:nvPicPr>
          <p:blipFill>
            <a:blip r:embed="rId5" cstate="print"/>
            <a:stretch>
              <a:fillRect/>
            </a:stretch>
          </p:blipFill>
          <p:spPr>
            <a:xfrm>
              <a:off x="3799854" y="1231734"/>
              <a:ext cx="240892" cy="240892"/>
            </a:xfrm>
            <a:prstGeom prst="rect">
              <a:avLst/>
            </a:prstGeom>
          </p:spPr>
        </p:pic>
      </p:grpSp>
      <p:sp>
        <p:nvSpPr>
          <p:cNvPr id="16" name="object 16"/>
          <p:cNvSpPr txBox="1"/>
          <p:nvPr/>
        </p:nvSpPr>
        <p:spPr>
          <a:xfrm>
            <a:off x="9222556" y="2535042"/>
            <a:ext cx="134643"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x</a:t>
            </a:r>
            <a:endParaRPr sz="1290">
              <a:latin typeface="Arial MT"/>
              <a:cs typeface="Arial MT"/>
            </a:endParaRPr>
          </a:p>
        </p:txBody>
      </p:sp>
      <p:grpSp>
        <p:nvGrpSpPr>
          <p:cNvPr id="17" name="object 17"/>
          <p:cNvGrpSpPr/>
          <p:nvPr/>
        </p:nvGrpSpPr>
        <p:grpSpPr>
          <a:xfrm>
            <a:off x="7444839" y="1773960"/>
            <a:ext cx="2091375" cy="3840480"/>
            <a:chOff x="2985714" y="895193"/>
            <a:chExt cx="1055370" cy="1938020"/>
          </a:xfrm>
        </p:grpSpPr>
        <p:pic>
          <p:nvPicPr>
            <p:cNvPr id="18" name="object 18"/>
            <p:cNvPicPr/>
            <p:nvPr/>
          </p:nvPicPr>
          <p:blipFill>
            <a:blip r:embed="rId5" cstate="print"/>
            <a:stretch>
              <a:fillRect/>
            </a:stretch>
          </p:blipFill>
          <p:spPr>
            <a:xfrm>
              <a:off x="3799854" y="1685179"/>
              <a:ext cx="240892" cy="240892"/>
            </a:xfrm>
            <a:prstGeom prst="rect">
              <a:avLst/>
            </a:prstGeom>
          </p:spPr>
        </p:pic>
        <p:pic>
          <p:nvPicPr>
            <p:cNvPr id="19" name="object 19"/>
            <p:cNvPicPr/>
            <p:nvPr/>
          </p:nvPicPr>
          <p:blipFill>
            <a:blip r:embed="rId5" cstate="print"/>
            <a:stretch>
              <a:fillRect/>
            </a:stretch>
          </p:blipFill>
          <p:spPr>
            <a:xfrm>
              <a:off x="3799854" y="2138624"/>
              <a:ext cx="240892" cy="240892"/>
            </a:xfrm>
            <a:prstGeom prst="rect">
              <a:avLst/>
            </a:prstGeom>
          </p:spPr>
        </p:pic>
        <p:pic>
          <p:nvPicPr>
            <p:cNvPr id="20" name="object 20"/>
            <p:cNvPicPr/>
            <p:nvPr/>
          </p:nvPicPr>
          <p:blipFill>
            <a:blip r:embed="rId4" cstate="print"/>
            <a:stretch>
              <a:fillRect/>
            </a:stretch>
          </p:blipFill>
          <p:spPr>
            <a:xfrm>
              <a:off x="3799854" y="2592069"/>
              <a:ext cx="240892" cy="240892"/>
            </a:xfrm>
            <a:prstGeom prst="rect">
              <a:avLst/>
            </a:prstGeom>
          </p:spPr>
        </p:pic>
        <p:sp>
          <p:nvSpPr>
            <p:cNvPr id="21" name="object 21"/>
            <p:cNvSpPr/>
            <p:nvPr/>
          </p:nvSpPr>
          <p:spPr>
            <a:xfrm>
              <a:off x="2989256" y="898735"/>
              <a:ext cx="821055" cy="1814195"/>
            </a:xfrm>
            <a:custGeom>
              <a:avLst/>
              <a:gdLst/>
              <a:ahLst/>
              <a:cxnLst/>
              <a:rect l="l" t="t" r="r" b="b"/>
              <a:pathLst>
                <a:path w="821054" h="1814195">
                  <a:moveTo>
                    <a:pt x="0" y="48092"/>
                  </a:moveTo>
                  <a:lnTo>
                    <a:pt x="820580" y="405352"/>
                  </a:lnTo>
                </a:path>
                <a:path w="821054" h="1814195">
                  <a:moveTo>
                    <a:pt x="9983" y="0"/>
                  </a:moveTo>
                  <a:lnTo>
                    <a:pt x="810597" y="0"/>
                  </a:lnTo>
                </a:path>
                <a:path w="821054" h="1814195">
                  <a:moveTo>
                    <a:pt x="0" y="405352"/>
                  </a:moveTo>
                  <a:lnTo>
                    <a:pt x="820580" y="48092"/>
                  </a:lnTo>
                </a:path>
                <a:path w="821054" h="1814195">
                  <a:moveTo>
                    <a:pt x="9983" y="906889"/>
                  </a:moveTo>
                  <a:lnTo>
                    <a:pt x="810597" y="906889"/>
                  </a:lnTo>
                </a:path>
                <a:path w="821054" h="1814195">
                  <a:moveTo>
                    <a:pt x="0" y="858796"/>
                  </a:moveTo>
                  <a:lnTo>
                    <a:pt x="820580" y="501537"/>
                  </a:lnTo>
                </a:path>
                <a:path w="821054" h="1814195">
                  <a:moveTo>
                    <a:pt x="9983" y="1360334"/>
                  </a:moveTo>
                  <a:lnTo>
                    <a:pt x="810597" y="1360334"/>
                  </a:lnTo>
                </a:path>
                <a:path w="821054" h="1814195">
                  <a:moveTo>
                    <a:pt x="0" y="1312242"/>
                  </a:moveTo>
                  <a:lnTo>
                    <a:pt x="820580" y="954981"/>
                  </a:lnTo>
                </a:path>
                <a:path w="821054" h="1814195">
                  <a:moveTo>
                    <a:pt x="9983" y="1813779"/>
                  </a:moveTo>
                  <a:lnTo>
                    <a:pt x="810597" y="1813779"/>
                  </a:lnTo>
                </a:path>
                <a:path w="821054" h="1814195">
                  <a:moveTo>
                    <a:pt x="0" y="1408426"/>
                  </a:moveTo>
                  <a:lnTo>
                    <a:pt x="820580" y="1765687"/>
                  </a:lnTo>
                </a:path>
              </a:pathLst>
            </a:custGeom>
            <a:ln w="7085">
              <a:solidFill>
                <a:srgbClr val="000000"/>
              </a:solidFill>
            </a:ln>
          </p:spPr>
          <p:txBody>
            <a:bodyPr wrap="square" lIns="0" tIns="0" rIns="0" bIns="0" rtlCol="0"/>
            <a:lstStyle/>
            <a:p>
              <a:endParaRPr sz="3565"/>
            </a:p>
          </p:txBody>
        </p:sp>
      </p:grpSp>
      <p:sp>
        <p:nvSpPr>
          <p:cNvPr id="22" name="object 22"/>
          <p:cNvSpPr txBox="1"/>
          <p:nvPr/>
        </p:nvSpPr>
        <p:spPr>
          <a:xfrm>
            <a:off x="7146116" y="5799376"/>
            <a:ext cx="159810"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L</a:t>
            </a:r>
            <a:endParaRPr sz="1485">
              <a:latin typeface="Arial MT"/>
              <a:cs typeface="Arial MT"/>
            </a:endParaRPr>
          </a:p>
        </p:txBody>
      </p:sp>
      <p:sp>
        <p:nvSpPr>
          <p:cNvPr id="23" name="object 23"/>
          <p:cNvSpPr txBox="1"/>
          <p:nvPr/>
        </p:nvSpPr>
        <p:spPr>
          <a:xfrm>
            <a:off x="9193701" y="5799376"/>
            <a:ext cx="192527"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R</a:t>
            </a:r>
            <a:endParaRPr sz="1485" dirty="0">
              <a:latin typeface="Arial MT"/>
              <a:cs typeface="Arial MT"/>
            </a:endParaRPr>
          </a:p>
        </p:txBody>
      </p:sp>
      <p:sp>
        <p:nvSpPr>
          <p:cNvPr id="24" name="object 24"/>
          <p:cNvSpPr txBox="1"/>
          <p:nvPr/>
        </p:nvSpPr>
        <p:spPr>
          <a:xfrm>
            <a:off x="6973568" y="1081887"/>
            <a:ext cx="575065"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People</a:t>
            </a:r>
            <a:endParaRPr sz="1290">
              <a:latin typeface="Arial MT"/>
              <a:cs typeface="Arial MT"/>
            </a:endParaRPr>
          </a:p>
        </p:txBody>
      </p:sp>
      <p:sp>
        <p:nvSpPr>
          <p:cNvPr id="25" name="object 25"/>
          <p:cNvSpPr txBox="1"/>
          <p:nvPr/>
        </p:nvSpPr>
        <p:spPr>
          <a:xfrm>
            <a:off x="9084443" y="1081887"/>
            <a:ext cx="481946"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Tasks</a:t>
            </a:r>
            <a:endParaRPr sz="1290">
              <a:latin typeface="Arial MT"/>
              <a:cs typeface="Arial MT"/>
            </a:endParaRPr>
          </a:p>
        </p:txBody>
      </p:sp>
      <p:sp>
        <p:nvSpPr>
          <p:cNvPr id="26" name="object 26"/>
          <p:cNvSpPr txBox="1"/>
          <p:nvPr/>
        </p:nvSpPr>
        <p:spPr>
          <a:xfrm rot="20100000">
            <a:off x="7375217" y="2951261"/>
            <a:ext cx="1722144" cy="166712"/>
          </a:xfrm>
          <a:prstGeom prst="rect">
            <a:avLst/>
          </a:prstGeom>
        </p:spPr>
        <p:txBody>
          <a:bodyPr vert="horz" wrap="square" lIns="0" tIns="0" rIns="0" bIns="0" rtlCol="0">
            <a:spAutoFit/>
          </a:bodyPr>
          <a:lstStyle/>
          <a:p>
            <a:pPr>
              <a:lnSpc>
                <a:spcPts val="1280"/>
              </a:lnSpc>
            </a:pPr>
            <a:r>
              <a:rPr sz="1290" dirty="0">
                <a:latin typeface="Arial MT"/>
                <a:cs typeface="Arial MT"/>
              </a:rPr>
              <a:t>Person</a:t>
            </a:r>
            <a:r>
              <a:rPr sz="1290" spc="40" dirty="0">
                <a:latin typeface="Arial MT"/>
                <a:cs typeface="Arial MT"/>
              </a:rPr>
              <a:t> </a:t>
            </a:r>
            <a:r>
              <a:rPr sz="1290" dirty="0">
                <a:latin typeface="Arial MT"/>
                <a:cs typeface="Arial MT"/>
              </a:rPr>
              <a:t>u</a:t>
            </a:r>
            <a:r>
              <a:rPr sz="1290" spc="40" dirty="0">
                <a:latin typeface="Arial MT"/>
                <a:cs typeface="Arial MT"/>
              </a:rPr>
              <a:t> </a:t>
            </a:r>
            <a:r>
              <a:rPr sz="1290" dirty="0">
                <a:latin typeface="Arial MT"/>
                <a:cs typeface="Arial MT"/>
              </a:rPr>
              <a:t>can</a:t>
            </a:r>
            <a:r>
              <a:rPr sz="1290" spc="40" dirty="0">
                <a:latin typeface="Arial MT"/>
                <a:cs typeface="Arial MT"/>
              </a:rPr>
              <a:t> </a:t>
            </a:r>
            <a:r>
              <a:rPr sz="1290" dirty="0">
                <a:latin typeface="Arial MT"/>
                <a:cs typeface="Arial MT"/>
              </a:rPr>
              <a:t>do</a:t>
            </a:r>
            <a:r>
              <a:rPr sz="1290" spc="40" dirty="0">
                <a:latin typeface="Arial MT"/>
                <a:cs typeface="Arial MT"/>
              </a:rPr>
              <a:t> </a:t>
            </a:r>
            <a:r>
              <a:rPr sz="1290" dirty="0">
                <a:latin typeface="Arial MT"/>
                <a:cs typeface="Arial MT"/>
              </a:rPr>
              <a:t>task</a:t>
            </a:r>
            <a:r>
              <a:rPr sz="1290" spc="40" dirty="0">
                <a:latin typeface="Arial MT"/>
                <a:cs typeface="Arial MT"/>
              </a:rPr>
              <a:t> </a:t>
            </a:r>
            <a:r>
              <a:rPr sz="1290" spc="-99" dirty="0">
                <a:latin typeface="Arial MT"/>
                <a:cs typeface="Arial MT"/>
              </a:rPr>
              <a:t>x</a:t>
            </a:r>
            <a:endParaRPr sz="1290">
              <a:latin typeface="Arial MT"/>
              <a:cs typeface="Arial M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randombar(horizontal)">
                                      <p:cBhvr>
                                        <p:cTn id="28" dur="500"/>
                                        <p:tgtEl>
                                          <p:spTgt spid="11"/>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randombar(horizontal)">
                                      <p:cBhvr>
                                        <p:cTn id="31" dur="500"/>
                                        <p:tgtEl>
                                          <p:spTgt spid="16"/>
                                        </p:tgtEl>
                                      </p:cBhvr>
                                    </p:animEffect>
                                  </p:childTnLst>
                                </p:cTn>
                              </p:par>
                              <p:par>
                                <p:cTn id="32" presetID="14" presetClass="entr" presetSubtype="10" fill="hold"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randombar(horizontal)">
                                      <p:cBhvr>
                                        <p:cTn id="34" dur="500"/>
                                        <p:tgtEl>
                                          <p:spTgt spid="17"/>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animEffect transition="in" filter="randombar(horizontal)">
                                      <p:cBhvr>
                                        <p:cTn id="37" dur="500"/>
                                        <p:tgtEl>
                                          <p:spTgt spid="24"/>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Effect transition="in" filter="randombar(horizontal)">
                                      <p:cBhvr>
                                        <p:cTn id="40" dur="500"/>
                                        <p:tgtEl>
                                          <p:spTgt spid="25"/>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26"/>
                                        </p:tgtEl>
                                        <p:attrNameLst>
                                          <p:attrName>style.visibility</p:attrName>
                                        </p:attrNameLst>
                                      </p:cBhvr>
                                      <p:to>
                                        <p:strVal val="visible"/>
                                      </p:to>
                                    </p:set>
                                    <p:animEffect transition="in" filter="randombar(horizontal)">
                                      <p:cBhvr>
                                        <p:cTn id="43" dur="500"/>
                                        <p:tgtEl>
                                          <p:spTgt spid="26"/>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23"/>
                                        </p:tgtEl>
                                        <p:attrNameLst>
                                          <p:attrName>style.visibility</p:attrName>
                                        </p:attrNameLst>
                                      </p:cBhvr>
                                      <p:to>
                                        <p:strVal val="visible"/>
                                      </p:to>
                                    </p:set>
                                    <p:animEffect transition="in" filter="randombar(horizontal)">
                                      <p:cBhvr>
                                        <p:cTn id="46" dur="500"/>
                                        <p:tgtEl>
                                          <p:spTgt spid="23"/>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22"/>
                                        </p:tgtEl>
                                        <p:attrNameLst>
                                          <p:attrName>style.visibility</p:attrName>
                                        </p:attrNameLst>
                                      </p:cBhvr>
                                      <p:to>
                                        <p:strVal val="visible"/>
                                      </p:to>
                                    </p:set>
                                    <p:animEffect transition="in" filter="randombar(horizontal)">
                                      <p:cBhvr>
                                        <p:cTn id="4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0" grpId="0"/>
      <p:bldP spid="16" grpId="0"/>
      <p:bldP spid="22" grpId="0"/>
      <p:bldP spid="23" grpId="0"/>
      <p:bldP spid="24" grpId="0"/>
      <p:bldP spid="25" grpId="0"/>
      <p:bldP spid="2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6595" y="81590"/>
            <a:ext cx="20838253" cy="711415"/>
          </a:xfrm>
          <a:prstGeom prst="rect">
            <a:avLst/>
          </a:prstGeom>
        </p:spPr>
        <p:txBody>
          <a:bodyPr vert="horz" wrap="square" lIns="0" tIns="33975" rIns="0" bIns="0" rtlCol="0" anchor="ctr">
            <a:spAutoFit/>
          </a:bodyPr>
          <a:lstStyle/>
          <a:p>
            <a:pPr marL="25400">
              <a:lnSpc>
                <a:spcPct val="100000"/>
              </a:lnSpc>
              <a:spcBef>
                <a:spcPts val="270"/>
              </a:spcBef>
            </a:pPr>
            <a:r>
              <a:rPr spc="119" dirty="0"/>
              <a:t>Bipartite</a:t>
            </a:r>
            <a:r>
              <a:rPr spc="129" dirty="0"/>
              <a:t> </a:t>
            </a:r>
            <a:r>
              <a:rPr spc="79" dirty="0"/>
              <a:t>Matching</a:t>
            </a:r>
          </a:p>
        </p:txBody>
      </p:sp>
      <p:sp>
        <p:nvSpPr>
          <p:cNvPr id="3" name="object 3"/>
          <p:cNvSpPr txBox="1"/>
          <p:nvPr/>
        </p:nvSpPr>
        <p:spPr>
          <a:xfrm>
            <a:off x="2265083" y="1242290"/>
            <a:ext cx="3052754" cy="1021689"/>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spc="109" dirty="0">
                <a:latin typeface="Tahoma" panose="020B0604030504040204"/>
                <a:cs typeface="Tahoma" panose="020B0604030504040204"/>
              </a:rPr>
              <a:t>A</a:t>
            </a:r>
            <a:r>
              <a:rPr sz="2180" spc="-30" dirty="0">
                <a:latin typeface="Tahoma" panose="020B0604030504040204"/>
                <a:cs typeface="Tahoma" panose="020B0604030504040204"/>
              </a:rPr>
              <a:t> </a:t>
            </a:r>
            <a:r>
              <a:rPr sz="2180" b="1" spc="-20" dirty="0">
                <a:latin typeface="Trebuchet MS" panose="020B0603020202020204"/>
                <a:cs typeface="Trebuchet MS" panose="020B0603020202020204"/>
              </a:rPr>
              <a:t>matching</a:t>
            </a:r>
            <a:r>
              <a:rPr sz="2180" b="1" spc="10" dirty="0">
                <a:latin typeface="Trebuchet MS" panose="020B0603020202020204"/>
                <a:cs typeface="Trebuchet MS" panose="020B0603020202020204"/>
              </a:rPr>
              <a:t> </a:t>
            </a:r>
            <a:r>
              <a:rPr sz="2180" spc="-99" dirty="0">
                <a:latin typeface="Tahoma" panose="020B0604030504040204"/>
                <a:cs typeface="Tahoma" panose="020B0604030504040204"/>
              </a:rPr>
              <a:t>gives</a:t>
            </a:r>
            <a:r>
              <a:rPr sz="2180" spc="-20" dirty="0">
                <a:latin typeface="Tahoma" panose="020B0604030504040204"/>
                <a:cs typeface="Tahoma" panose="020B0604030504040204"/>
              </a:rPr>
              <a:t> </a:t>
            </a:r>
            <a:r>
              <a:rPr sz="2180" spc="-50" dirty="0">
                <a:latin typeface="Tahoma" panose="020B0604030504040204"/>
                <a:cs typeface="Tahoma" panose="020B0604030504040204"/>
              </a:rPr>
              <a:t>an 	</a:t>
            </a:r>
            <a:r>
              <a:rPr sz="2180" spc="-89" dirty="0">
                <a:latin typeface="Tahoma" panose="020B0604030504040204"/>
                <a:cs typeface="Tahoma" panose="020B0604030504040204"/>
              </a:rPr>
              <a:t>assignment</a:t>
            </a:r>
            <a:r>
              <a:rPr sz="2180" spc="-69" dirty="0">
                <a:latin typeface="Tahoma" panose="020B0604030504040204"/>
                <a:cs typeface="Tahoma" panose="020B0604030504040204"/>
              </a:rPr>
              <a:t> </a:t>
            </a:r>
            <a:r>
              <a:rPr sz="2180" dirty="0">
                <a:latin typeface="Tahoma" panose="020B0604030504040204"/>
                <a:cs typeface="Tahoma" panose="020B0604030504040204"/>
              </a:rPr>
              <a:t>of</a:t>
            </a:r>
            <a:r>
              <a:rPr sz="2180" spc="-50" dirty="0">
                <a:latin typeface="Tahoma" panose="020B0604030504040204"/>
                <a:cs typeface="Tahoma" panose="020B0604030504040204"/>
              </a:rPr>
              <a:t> </a:t>
            </a:r>
            <a:r>
              <a:rPr sz="2180" spc="-99" dirty="0">
                <a:latin typeface="Tahoma" panose="020B0604030504040204"/>
                <a:cs typeface="Tahoma" panose="020B0604030504040204"/>
              </a:rPr>
              <a:t>people</a:t>
            </a:r>
            <a:r>
              <a:rPr sz="2180" spc="-50" dirty="0">
                <a:latin typeface="Tahoma" panose="020B0604030504040204"/>
                <a:cs typeface="Tahoma" panose="020B0604030504040204"/>
              </a:rPr>
              <a:t> to 	</a:t>
            </a:r>
            <a:r>
              <a:rPr sz="2180" spc="-20" dirty="0">
                <a:latin typeface="Tahoma" panose="020B0604030504040204"/>
                <a:cs typeface="Tahoma" panose="020B0604030504040204"/>
              </a:rPr>
              <a:t>tasks.</a:t>
            </a:r>
            <a:endParaRPr sz="2180" dirty="0">
              <a:latin typeface="Tahoma" panose="020B0604030504040204"/>
              <a:cs typeface="Tahoma" panose="020B0604030504040204"/>
            </a:endParaRPr>
          </a:p>
        </p:txBody>
      </p:sp>
      <p:sp>
        <p:nvSpPr>
          <p:cNvPr id="4" name="object 4"/>
          <p:cNvSpPr txBox="1"/>
          <p:nvPr/>
        </p:nvSpPr>
        <p:spPr>
          <a:xfrm>
            <a:off x="2265084" y="2641345"/>
            <a:ext cx="3422708" cy="676146"/>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dirty="0">
                <a:latin typeface="Tahoma" panose="020B0604030504040204"/>
                <a:cs typeface="Tahoma" panose="020B0604030504040204"/>
              </a:rPr>
              <a:t>Want</a:t>
            </a:r>
            <a:r>
              <a:rPr sz="2180" spc="-89" dirty="0">
                <a:latin typeface="Tahoma" panose="020B0604030504040204"/>
                <a:cs typeface="Tahoma" panose="020B0604030504040204"/>
              </a:rPr>
              <a:t> </a:t>
            </a:r>
            <a:r>
              <a:rPr sz="2180" dirty="0">
                <a:latin typeface="Tahoma" panose="020B0604030504040204"/>
                <a:cs typeface="Tahoma" panose="020B0604030504040204"/>
              </a:rPr>
              <a:t>to</a:t>
            </a:r>
            <a:r>
              <a:rPr sz="2180" spc="-89" dirty="0">
                <a:latin typeface="Tahoma" panose="020B0604030504040204"/>
                <a:cs typeface="Tahoma" panose="020B0604030504040204"/>
              </a:rPr>
              <a:t> </a:t>
            </a:r>
            <a:r>
              <a:rPr sz="2180" spc="-40" dirty="0">
                <a:latin typeface="Tahoma" panose="020B0604030504040204"/>
                <a:cs typeface="Tahoma" panose="020B0604030504040204"/>
              </a:rPr>
              <a:t>get</a:t>
            </a:r>
            <a:r>
              <a:rPr sz="2180" spc="-89" dirty="0">
                <a:latin typeface="Tahoma" panose="020B0604030504040204"/>
                <a:cs typeface="Tahoma" panose="020B0604030504040204"/>
              </a:rPr>
              <a:t> </a:t>
            </a:r>
            <a:r>
              <a:rPr sz="2180" spc="-40" dirty="0">
                <a:latin typeface="Tahoma" panose="020B0604030504040204"/>
                <a:cs typeface="Tahoma" panose="020B0604030504040204"/>
              </a:rPr>
              <a:t>as</a:t>
            </a:r>
            <a:r>
              <a:rPr sz="2180" spc="-79" dirty="0">
                <a:latin typeface="Tahoma" panose="020B0604030504040204"/>
                <a:cs typeface="Tahoma" panose="020B0604030504040204"/>
              </a:rPr>
              <a:t> </a:t>
            </a:r>
            <a:r>
              <a:rPr sz="2180" spc="-89" dirty="0">
                <a:latin typeface="Tahoma" panose="020B0604030504040204"/>
                <a:cs typeface="Tahoma" panose="020B0604030504040204"/>
              </a:rPr>
              <a:t>many </a:t>
            </a:r>
            <a:r>
              <a:rPr sz="2180" spc="-79" dirty="0">
                <a:latin typeface="Tahoma" panose="020B0604030504040204"/>
                <a:cs typeface="Tahoma" panose="020B0604030504040204"/>
              </a:rPr>
              <a:t>tasks 	</a:t>
            </a:r>
            <a:r>
              <a:rPr sz="2180" spc="-109" dirty="0">
                <a:latin typeface="Tahoma" panose="020B0604030504040204"/>
                <a:cs typeface="Tahoma" panose="020B0604030504040204"/>
              </a:rPr>
              <a:t>done</a:t>
            </a:r>
            <a:r>
              <a:rPr sz="2180" spc="-69" dirty="0">
                <a:latin typeface="Tahoma" panose="020B0604030504040204"/>
                <a:cs typeface="Tahoma" panose="020B0604030504040204"/>
              </a:rPr>
              <a:t> </a:t>
            </a:r>
            <a:r>
              <a:rPr sz="2180" spc="-40" dirty="0">
                <a:latin typeface="Tahoma" panose="020B0604030504040204"/>
                <a:cs typeface="Tahoma" panose="020B0604030504040204"/>
              </a:rPr>
              <a:t>as</a:t>
            </a:r>
            <a:r>
              <a:rPr sz="2180" spc="-119" dirty="0">
                <a:latin typeface="Tahoma" panose="020B0604030504040204"/>
                <a:cs typeface="Tahoma" panose="020B0604030504040204"/>
              </a:rPr>
              <a:t> </a:t>
            </a:r>
            <a:r>
              <a:rPr sz="2180" spc="-20" dirty="0">
                <a:latin typeface="Tahoma" panose="020B0604030504040204"/>
                <a:cs typeface="Tahoma" panose="020B0604030504040204"/>
              </a:rPr>
              <a:t>possible.</a:t>
            </a:r>
            <a:endParaRPr sz="2180" dirty="0">
              <a:latin typeface="Tahoma" panose="020B0604030504040204"/>
              <a:cs typeface="Tahoma" panose="020B0604030504040204"/>
            </a:endParaRPr>
          </a:p>
        </p:txBody>
      </p:sp>
      <p:sp>
        <p:nvSpPr>
          <p:cNvPr id="5" name="object 5"/>
          <p:cNvSpPr txBox="1"/>
          <p:nvPr/>
        </p:nvSpPr>
        <p:spPr>
          <a:xfrm>
            <a:off x="2265084" y="3699416"/>
            <a:ext cx="3347207" cy="1367233"/>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spc="-20" dirty="0">
                <a:latin typeface="Tahoma" panose="020B0604030504040204"/>
                <a:cs typeface="Tahoma" panose="020B0604030504040204"/>
              </a:rPr>
              <a:t>So,</a:t>
            </a:r>
            <a:r>
              <a:rPr sz="2180" spc="-119" dirty="0">
                <a:latin typeface="Tahoma" panose="020B0604030504040204"/>
                <a:cs typeface="Tahoma" panose="020B0604030504040204"/>
              </a:rPr>
              <a:t> </a:t>
            </a:r>
            <a:r>
              <a:rPr sz="2180" spc="-50" dirty="0">
                <a:latin typeface="Tahoma" panose="020B0604030504040204"/>
                <a:cs typeface="Tahoma" panose="020B0604030504040204"/>
              </a:rPr>
              <a:t>want</a:t>
            </a:r>
            <a:r>
              <a:rPr sz="2180" spc="-109" dirty="0">
                <a:latin typeface="Tahoma" panose="020B0604030504040204"/>
                <a:cs typeface="Tahoma" panose="020B0604030504040204"/>
              </a:rPr>
              <a:t> </a:t>
            </a:r>
            <a:r>
              <a:rPr sz="2180" dirty="0">
                <a:latin typeface="Tahoma" panose="020B0604030504040204"/>
                <a:cs typeface="Tahoma" panose="020B0604030504040204"/>
              </a:rPr>
              <a:t>a</a:t>
            </a:r>
            <a:r>
              <a:rPr sz="2180" spc="-109" dirty="0">
                <a:latin typeface="Tahoma" panose="020B0604030504040204"/>
                <a:cs typeface="Tahoma" panose="020B0604030504040204"/>
              </a:rPr>
              <a:t> </a:t>
            </a:r>
            <a:r>
              <a:rPr sz="2180" b="1" spc="-20" dirty="0">
                <a:latin typeface="Trebuchet MS" panose="020B0603020202020204"/>
                <a:cs typeface="Trebuchet MS" panose="020B0603020202020204"/>
              </a:rPr>
              <a:t>maximum 	matching</a:t>
            </a:r>
            <a:r>
              <a:rPr sz="2180" spc="-20" dirty="0">
                <a:latin typeface="Tahoma" panose="020B0604030504040204"/>
                <a:cs typeface="Tahoma" panose="020B0604030504040204"/>
              </a:rPr>
              <a:t>:</a:t>
            </a:r>
            <a:r>
              <a:rPr sz="2180" spc="-10" dirty="0">
                <a:latin typeface="Tahoma" panose="020B0604030504040204"/>
                <a:cs typeface="Tahoma" panose="020B0604030504040204"/>
              </a:rPr>
              <a:t> </a:t>
            </a:r>
            <a:r>
              <a:rPr sz="2180" spc="-89" dirty="0">
                <a:latin typeface="Tahoma" panose="020B0604030504040204"/>
                <a:cs typeface="Tahoma" panose="020B0604030504040204"/>
              </a:rPr>
              <a:t>one</a:t>
            </a:r>
            <a:r>
              <a:rPr sz="2180" spc="-79" dirty="0">
                <a:latin typeface="Tahoma" panose="020B0604030504040204"/>
                <a:cs typeface="Tahoma" panose="020B0604030504040204"/>
              </a:rPr>
              <a:t> </a:t>
            </a:r>
            <a:r>
              <a:rPr sz="2180" spc="-40" dirty="0">
                <a:latin typeface="Tahoma" panose="020B0604030504040204"/>
                <a:cs typeface="Tahoma" panose="020B0604030504040204"/>
              </a:rPr>
              <a:t>that 	</a:t>
            </a:r>
            <a:r>
              <a:rPr sz="2180" spc="-59" dirty="0">
                <a:latin typeface="Tahoma" panose="020B0604030504040204"/>
                <a:cs typeface="Tahoma" panose="020B0604030504040204"/>
              </a:rPr>
              <a:t>contains</a:t>
            </a:r>
            <a:r>
              <a:rPr sz="2180" spc="-89" dirty="0">
                <a:latin typeface="Tahoma" panose="020B0604030504040204"/>
                <a:cs typeface="Tahoma" panose="020B0604030504040204"/>
              </a:rPr>
              <a:t> </a:t>
            </a:r>
            <a:r>
              <a:rPr sz="2180" spc="-40" dirty="0">
                <a:latin typeface="Tahoma" panose="020B0604030504040204"/>
                <a:cs typeface="Tahoma" panose="020B0604030504040204"/>
              </a:rPr>
              <a:t>as</a:t>
            </a:r>
            <a:r>
              <a:rPr sz="2180" spc="-59" dirty="0">
                <a:latin typeface="Tahoma" panose="020B0604030504040204"/>
                <a:cs typeface="Tahoma" panose="020B0604030504040204"/>
              </a:rPr>
              <a:t> </a:t>
            </a:r>
            <a:r>
              <a:rPr sz="2180" spc="-89" dirty="0">
                <a:latin typeface="Tahoma" panose="020B0604030504040204"/>
                <a:cs typeface="Tahoma" panose="020B0604030504040204"/>
              </a:rPr>
              <a:t>many</a:t>
            </a:r>
            <a:r>
              <a:rPr sz="2180" spc="-59" dirty="0">
                <a:latin typeface="Tahoma" panose="020B0604030504040204"/>
                <a:cs typeface="Tahoma" panose="020B0604030504040204"/>
              </a:rPr>
              <a:t> </a:t>
            </a:r>
            <a:r>
              <a:rPr sz="2180" spc="-139" dirty="0">
                <a:latin typeface="Tahoma" panose="020B0604030504040204"/>
                <a:cs typeface="Tahoma" panose="020B0604030504040204"/>
              </a:rPr>
              <a:t>edges</a:t>
            </a:r>
            <a:r>
              <a:rPr sz="2180" spc="-30" dirty="0">
                <a:latin typeface="Tahoma" panose="020B0604030504040204"/>
                <a:cs typeface="Tahoma" panose="020B0604030504040204"/>
              </a:rPr>
              <a:t> </a:t>
            </a:r>
            <a:r>
              <a:rPr sz="2180" spc="-129" dirty="0">
                <a:latin typeface="Tahoma" panose="020B0604030504040204"/>
                <a:cs typeface="Tahoma" panose="020B0604030504040204"/>
              </a:rPr>
              <a:t>as 	</a:t>
            </a:r>
            <a:r>
              <a:rPr sz="2180" spc="-20" dirty="0">
                <a:latin typeface="Tahoma" panose="020B0604030504040204"/>
                <a:cs typeface="Tahoma" panose="020B0604030504040204"/>
              </a:rPr>
              <a:t>possible.</a:t>
            </a:r>
            <a:endParaRPr sz="2180" dirty="0">
              <a:latin typeface="Tahoma" panose="020B0604030504040204"/>
              <a:cs typeface="Tahoma" panose="020B0604030504040204"/>
            </a:endParaRPr>
          </a:p>
        </p:txBody>
      </p:sp>
      <p:sp>
        <p:nvSpPr>
          <p:cNvPr id="6" name="object 6"/>
          <p:cNvSpPr txBox="1"/>
          <p:nvPr/>
        </p:nvSpPr>
        <p:spPr>
          <a:xfrm>
            <a:off x="2265084" y="5439487"/>
            <a:ext cx="3539735" cy="358348"/>
          </a:xfrm>
          <a:prstGeom prst="rect">
            <a:avLst/>
          </a:prstGeom>
        </p:spPr>
        <p:txBody>
          <a:bodyPr vert="horz" wrap="square" lIns="0" tIns="22650" rIns="0" bIns="0" rtlCol="0">
            <a:spAutoFit/>
          </a:bodyPr>
          <a:lstStyle/>
          <a:p>
            <a:pPr marL="284480" indent="-259080">
              <a:spcBef>
                <a:spcPts val="180"/>
              </a:spcBef>
              <a:buSzPct val="91000"/>
              <a:buFont typeface="Lucida Sans Unicode" panose="020B0602030504020204"/>
              <a:buChar char="•"/>
              <a:tabLst>
                <a:tab pos="283845" algn="l"/>
              </a:tabLst>
            </a:pPr>
            <a:r>
              <a:rPr sz="2180" dirty="0">
                <a:latin typeface="Tahoma" panose="020B0604030504040204"/>
                <a:cs typeface="Tahoma" panose="020B0604030504040204"/>
              </a:rPr>
              <a:t>(This</a:t>
            </a:r>
            <a:r>
              <a:rPr sz="2180" spc="-89" dirty="0">
                <a:latin typeface="Tahoma" panose="020B0604030504040204"/>
                <a:cs typeface="Tahoma" panose="020B0604030504040204"/>
              </a:rPr>
              <a:t> one</a:t>
            </a:r>
            <a:r>
              <a:rPr sz="2180" spc="-69" dirty="0">
                <a:latin typeface="Tahoma" panose="020B0604030504040204"/>
                <a:cs typeface="Tahoma" panose="020B0604030504040204"/>
              </a:rPr>
              <a:t> </a:t>
            </a:r>
            <a:r>
              <a:rPr sz="2180" dirty="0">
                <a:latin typeface="Tahoma" panose="020B0604030504040204"/>
                <a:cs typeface="Tahoma" panose="020B0604030504040204"/>
              </a:rPr>
              <a:t>is</a:t>
            </a:r>
            <a:r>
              <a:rPr sz="2180" spc="-79" dirty="0">
                <a:latin typeface="Tahoma" panose="020B0604030504040204"/>
                <a:cs typeface="Tahoma" panose="020B0604030504040204"/>
              </a:rPr>
              <a:t> </a:t>
            </a:r>
            <a:r>
              <a:rPr sz="2180" dirty="0">
                <a:latin typeface="Tahoma" panose="020B0604030504040204"/>
                <a:cs typeface="Tahoma" panose="020B0604030504040204"/>
              </a:rPr>
              <a:t>not</a:t>
            </a:r>
            <a:r>
              <a:rPr sz="2180" spc="-79" dirty="0">
                <a:latin typeface="Tahoma" panose="020B0604030504040204"/>
                <a:cs typeface="Tahoma" panose="020B0604030504040204"/>
              </a:rPr>
              <a:t> </a:t>
            </a:r>
            <a:r>
              <a:rPr sz="2180" spc="-69" dirty="0">
                <a:latin typeface="Tahoma" panose="020B0604030504040204"/>
                <a:cs typeface="Tahoma" panose="020B0604030504040204"/>
              </a:rPr>
              <a:t>maximum.)</a:t>
            </a:r>
            <a:endParaRPr sz="2180" dirty="0">
              <a:latin typeface="Tahoma" panose="020B0604030504040204"/>
              <a:cs typeface="Tahoma" panose="020B0604030504040204"/>
            </a:endParaRPr>
          </a:p>
        </p:txBody>
      </p:sp>
      <p:pic>
        <p:nvPicPr>
          <p:cNvPr id="7" name="object 7"/>
          <p:cNvPicPr/>
          <p:nvPr/>
        </p:nvPicPr>
        <p:blipFill>
          <a:blip r:embed="rId2" cstate="print"/>
          <a:stretch>
            <a:fillRect/>
          </a:stretch>
        </p:blipFill>
        <p:spPr>
          <a:xfrm>
            <a:off x="6994279" y="1542297"/>
            <a:ext cx="477364" cy="477364"/>
          </a:xfrm>
          <a:prstGeom prst="rect">
            <a:avLst/>
          </a:prstGeom>
        </p:spPr>
      </p:pic>
      <p:sp>
        <p:nvSpPr>
          <p:cNvPr id="8" name="object 8"/>
          <p:cNvSpPr txBox="1"/>
          <p:nvPr/>
        </p:nvSpPr>
        <p:spPr>
          <a:xfrm>
            <a:off x="7153923" y="163647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a</a:t>
            </a:r>
            <a:endParaRPr sz="1290">
              <a:latin typeface="Arial MT"/>
              <a:cs typeface="Arial MT"/>
            </a:endParaRPr>
          </a:p>
        </p:txBody>
      </p:sp>
      <p:grpSp>
        <p:nvGrpSpPr>
          <p:cNvPr id="9" name="object 9"/>
          <p:cNvGrpSpPr/>
          <p:nvPr/>
        </p:nvGrpSpPr>
        <p:grpSpPr>
          <a:xfrm>
            <a:off x="6994279" y="2440868"/>
            <a:ext cx="478172" cy="1376633"/>
            <a:chOff x="2758348" y="1231734"/>
            <a:chExt cx="241300" cy="694690"/>
          </a:xfrm>
        </p:grpSpPr>
        <p:pic>
          <p:nvPicPr>
            <p:cNvPr id="10" name="object 10"/>
            <p:cNvPicPr/>
            <p:nvPr/>
          </p:nvPicPr>
          <p:blipFill>
            <a:blip r:embed="rId3" cstate="print"/>
            <a:stretch>
              <a:fillRect/>
            </a:stretch>
          </p:blipFill>
          <p:spPr>
            <a:xfrm>
              <a:off x="2758348" y="1231734"/>
              <a:ext cx="240892" cy="240892"/>
            </a:xfrm>
            <a:prstGeom prst="rect">
              <a:avLst/>
            </a:prstGeom>
          </p:spPr>
        </p:pic>
        <p:pic>
          <p:nvPicPr>
            <p:cNvPr id="11" name="object 11"/>
            <p:cNvPicPr/>
            <p:nvPr/>
          </p:nvPicPr>
          <p:blipFill>
            <a:blip r:embed="rId3" cstate="print"/>
            <a:stretch>
              <a:fillRect/>
            </a:stretch>
          </p:blipFill>
          <p:spPr>
            <a:xfrm>
              <a:off x="2758348" y="1685179"/>
              <a:ext cx="240892" cy="240892"/>
            </a:xfrm>
            <a:prstGeom prst="rect">
              <a:avLst/>
            </a:prstGeom>
          </p:spPr>
        </p:pic>
      </p:grpSp>
      <p:sp>
        <p:nvSpPr>
          <p:cNvPr id="12" name="object 12"/>
          <p:cNvSpPr txBox="1"/>
          <p:nvPr/>
        </p:nvSpPr>
        <p:spPr>
          <a:xfrm>
            <a:off x="7153923" y="253504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b</a:t>
            </a:r>
            <a:endParaRPr sz="1290">
              <a:latin typeface="Arial MT"/>
              <a:cs typeface="Arial MT"/>
            </a:endParaRPr>
          </a:p>
        </p:txBody>
      </p:sp>
      <p:sp>
        <p:nvSpPr>
          <p:cNvPr id="13" name="object 13"/>
          <p:cNvSpPr txBox="1"/>
          <p:nvPr/>
        </p:nvSpPr>
        <p:spPr>
          <a:xfrm>
            <a:off x="7158654" y="3433612"/>
            <a:ext cx="134643"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c</a:t>
            </a:r>
            <a:endParaRPr sz="1290">
              <a:latin typeface="Arial MT"/>
              <a:cs typeface="Arial MT"/>
            </a:endParaRPr>
          </a:p>
        </p:txBody>
      </p:sp>
      <p:pic>
        <p:nvPicPr>
          <p:cNvPr id="14" name="object 14"/>
          <p:cNvPicPr/>
          <p:nvPr/>
        </p:nvPicPr>
        <p:blipFill>
          <a:blip r:embed="rId3" cstate="print"/>
          <a:stretch>
            <a:fillRect/>
          </a:stretch>
        </p:blipFill>
        <p:spPr>
          <a:xfrm>
            <a:off x="6994279" y="4238007"/>
            <a:ext cx="477364" cy="477364"/>
          </a:xfrm>
          <a:prstGeom prst="rect">
            <a:avLst/>
          </a:prstGeom>
        </p:spPr>
      </p:pic>
      <p:sp>
        <p:nvSpPr>
          <p:cNvPr id="15" name="object 15"/>
          <p:cNvSpPr txBox="1"/>
          <p:nvPr/>
        </p:nvSpPr>
        <p:spPr>
          <a:xfrm>
            <a:off x="7153923" y="433218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d</a:t>
            </a:r>
            <a:endParaRPr sz="1290">
              <a:latin typeface="Arial MT"/>
              <a:cs typeface="Arial MT"/>
            </a:endParaRPr>
          </a:p>
        </p:txBody>
      </p:sp>
      <p:pic>
        <p:nvPicPr>
          <p:cNvPr id="16" name="object 16"/>
          <p:cNvPicPr/>
          <p:nvPr/>
        </p:nvPicPr>
        <p:blipFill>
          <a:blip r:embed="rId2" cstate="print"/>
          <a:stretch>
            <a:fillRect/>
          </a:stretch>
        </p:blipFill>
        <p:spPr>
          <a:xfrm>
            <a:off x="6994279" y="5136577"/>
            <a:ext cx="477364" cy="477364"/>
          </a:xfrm>
          <a:prstGeom prst="rect">
            <a:avLst/>
          </a:prstGeom>
        </p:spPr>
      </p:pic>
      <p:sp>
        <p:nvSpPr>
          <p:cNvPr id="17" name="object 17"/>
          <p:cNvSpPr txBox="1"/>
          <p:nvPr/>
        </p:nvSpPr>
        <p:spPr>
          <a:xfrm>
            <a:off x="7153923" y="523075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e</a:t>
            </a:r>
            <a:endParaRPr sz="1290">
              <a:latin typeface="Arial MT"/>
              <a:cs typeface="Arial MT"/>
            </a:endParaRPr>
          </a:p>
        </p:txBody>
      </p:sp>
      <p:pic>
        <p:nvPicPr>
          <p:cNvPr id="18" name="object 18"/>
          <p:cNvPicPr/>
          <p:nvPr/>
        </p:nvPicPr>
        <p:blipFill>
          <a:blip r:embed="rId4" cstate="print"/>
          <a:stretch>
            <a:fillRect/>
          </a:stretch>
        </p:blipFill>
        <p:spPr>
          <a:xfrm>
            <a:off x="9058180" y="1542297"/>
            <a:ext cx="477364" cy="477364"/>
          </a:xfrm>
          <a:prstGeom prst="rect">
            <a:avLst/>
          </a:prstGeom>
        </p:spPr>
      </p:pic>
      <p:sp>
        <p:nvSpPr>
          <p:cNvPr id="19" name="object 19"/>
          <p:cNvSpPr txBox="1"/>
          <p:nvPr/>
        </p:nvSpPr>
        <p:spPr>
          <a:xfrm>
            <a:off x="9217825" y="163647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pic>
        <p:nvPicPr>
          <p:cNvPr id="20" name="object 20"/>
          <p:cNvPicPr/>
          <p:nvPr/>
        </p:nvPicPr>
        <p:blipFill>
          <a:blip r:embed="rId5" cstate="print"/>
          <a:stretch>
            <a:fillRect/>
          </a:stretch>
        </p:blipFill>
        <p:spPr>
          <a:xfrm>
            <a:off x="9058180" y="2440867"/>
            <a:ext cx="477364" cy="477364"/>
          </a:xfrm>
          <a:prstGeom prst="rect">
            <a:avLst/>
          </a:prstGeom>
        </p:spPr>
      </p:pic>
      <p:sp>
        <p:nvSpPr>
          <p:cNvPr id="21" name="object 21"/>
          <p:cNvSpPr txBox="1"/>
          <p:nvPr/>
        </p:nvSpPr>
        <p:spPr>
          <a:xfrm>
            <a:off x="9217825" y="253504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2</a:t>
            </a:r>
            <a:endParaRPr sz="1290">
              <a:latin typeface="Arial MT"/>
              <a:cs typeface="Arial MT"/>
            </a:endParaRPr>
          </a:p>
        </p:txBody>
      </p:sp>
      <p:pic>
        <p:nvPicPr>
          <p:cNvPr id="22" name="object 22"/>
          <p:cNvPicPr/>
          <p:nvPr/>
        </p:nvPicPr>
        <p:blipFill>
          <a:blip r:embed="rId5" cstate="print"/>
          <a:stretch>
            <a:fillRect/>
          </a:stretch>
        </p:blipFill>
        <p:spPr>
          <a:xfrm>
            <a:off x="9058180" y="3339437"/>
            <a:ext cx="477364" cy="477364"/>
          </a:xfrm>
          <a:prstGeom prst="rect">
            <a:avLst/>
          </a:prstGeom>
        </p:spPr>
      </p:pic>
      <p:sp>
        <p:nvSpPr>
          <p:cNvPr id="23" name="object 23"/>
          <p:cNvSpPr txBox="1"/>
          <p:nvPr/>
        </p:nvSpPr>
        <p:spPr>
          <a:xfrm>
            <a:off x="9217825" y="343361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3</a:t>
            </a:r>
            <a:endParaRPr sz="1290">
              <a:latin typeface="Arial MT"/>
              <a:cs typeface="Arial MT"/>
            </a:endParaRPr>
          </a:p>
        </p:txBody>
      </p:sp>
      <p:pic>
        <p:nvPicPr>
          <p:cNvPr id="24" name="object 24"/>
          <p:cNvPicPr/>
          <p:nvPr/>
        </p:nvPicPr>
        <p:blipFill>
          <a:blip r:embed="rId5" cstate="print"/>
          <a:stretch>
            <a:fillRect/>
          </a:stretch>
        </p:blipFill>
        <p:spPr>
          <a:xfrm>
            <a:off x="9058180" y="4238007"/>
            <a:ext cx="477364" cy="477364"/>
          </a:xfrm>
          <a:prstGeom prst="rect">
            <a:avLst/>
          </a:prstGeom>
        </p:spPr>
      </p:pic>
      <p:sp>
        <p:nvSpPr>
          <p:cNvPr id="25" name="object 25"/>
          <p:cNvSpPr txBox="1"/>
          <p:nvPr/>
        </p:nvSpPr>
        <p:spPr>
          <a:xfrm>
            <a:off x="9217825" y="433218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4</a:t>
            </a:r>
            <a:endParaRPr sz="1290">
              <a:latin typeface="Arial MT"/>
              <a:cs typeface="Arial MT"/>
            </a:endParaRPr>
          </a:p>
        </p:txBody>
      </p:sp>
      <p:pic>
        <p:nvPicPr>
          <p:cNvPr id="26" name="object 26"/>
          <p:cNvPicPr/>
          <p:nvPr/>
        </p:nvPicPr>
        <p:blipFill>
          <a:blip r:embed="rId4" cstate="print"/>
          <a:stretch>
            <a:fillRect/>
          </a:stretch>
        </p:blipFill>
        <p:spPr>
          <a:xfrm>
            <a:off x="9058180" y="5136577"/>
            <a:ext cx="477364" cy="477364"/>
          </a:xfrm>
          <a:prstGeom prst="rect">
            <a:avLst/>
          </a:prstGeom>
        </p:spPr>
      </p:pic>
      <p:sp>
        <p:nvSpPr>
          <p:cNvPr id="27" name="object 27"/>
          <p:cNvSpPr txBox="1"/>
          <p:nvPr/>
        </p:nvSpPr>
        <p:spPr>
          <a:xfrm>
            <a:off x="9217825" y="523075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5</a:t>
            </a:r>
            <a:endParaRPr sz="1290">
              <a:latin typeface="Arial MT"/>
              <a:cs typeface="Arial MT"/>
            </a:endParaRPr>
          </a:p>
        </p:txBody>
      </p:sp>
      <p:grpSp>
        <p:nvGrpSpPr>
          <p:cNvPr id="28" name="object 28"/>
          <p:cNvGrpSpPr/>
          <p:nvPr/>
        </p:nvGrpSpPr>
        <p:grpSpPr>
          <a:xfrm>
            <a:off x="7430799" y="1759920"/>
            <a:ext cx="1668570" cy="3622784"/>
            <a:chOff x="2978629" y="888108"/>
            <a:chExt cx="842010" cy="1828164"/>
          </a:xfrm>
        </p:grpSpPr>
        <p:sp>
          <p:nvSpPr>
            <p:cNvPr id="29" name="object 29"/>
            <p:cNvSpPr/>
            <p:nvPr/>
          </p:nvSpPr>
          <p:spPr>
            <a:xfrm>
              <a:off x="2989257" y="946828"/>
              <a:ext cx="821055" cy="357505"/>
            </a:xfrm>
            <a:custGeom>
              <a:avLst/>
              <a:gdLst/>
              <a:ahLst/>
              <a:cxnLst/>
              <a:rect l="l" t="t" r="r" b="b"/>
              <a:pathLst>
                <a:path w="821054" h="357505">
                  <a:moveTo>
                    <a:pt x="0" y="0"/>
                  </a:moveTo>
                  <a:lnTo>
                    <a:pt x="820580" y="357260"/>
                  </a:lnTo>
                </a:path>
              </a:pathLst>
            </a:custGeom>
            <a:ln w="7085">
              <a:solidFill>
                <a:srgbClr val="000000"/>
              </a:solidFill>
            </a:ln>
          </p:spPr>
          <p:txBody>
            <a:bodyPr wrap="square" lIns="0" tIns="0" rIns="0" bIns="0" rtlCol="0"/>
            <a:lstStyle/>
            <a:p>
              <a:endParaRPr sz="3565"/>
            </a:p>
          </p:txBody>
        </p:sp>
        <p:sp>
          <p:nvSpPr>
            <p:cNvPr id="30" name="object 30"/>
            <p:cNvSpPr/>
            <p:nvPr/>
          </p:nvSpPr>
          <p:spPr>
            <a:xfrm>
              <a:off x="2999240" y="898735"/>
              <a:ext cx="800735" cy="0"/>
            </a:xfrm>
            <a:custGeom>
              <a:avLst/>
              <a:gdLst/>
              <a:ahLst/>
              <a:cxnLst/>
              <a:rect l="l" t="t" r="r" b="b"/>
              <a:pathLst>
                <a:path w="800735">
                  <a:moveTo>
                    <a:pt x="0" y="0"/>
                  </a:moveTo>
                  <a:lnTo>
                    <a:pt x="800613" y="0"/>
                  </a:lnTo>
                </a:path>
              </a:pathLst>
            </a:custGeom>
            <a:ln w="21255">
              <a:solidFill>
                <a:srgbClr val="FF2800"/>
              </a:solidFill>
            </a:ln>
          </p:spPr>
          <p:txBody>
            <a:bodyPr wrap="square" lIns="0" tIns="0" rIns="0" bIns="0" rtlCol="0"/>
            <a:lstStyle/>
            <a:p>
              <a:endParaRPr sz="3565"/>
            </a:p>
          </p:txBody>
        </p:sp>
        <p:sp>
          <p:nvSpPr>
            <p:cNvPr id="31" name="object 31"/>
            <p:cNvSpPr/>
            <p:nvPr/>
          </p:nvSpPr>
          <p:spPr>
            <a:xfrm>
              <a:off x="2989257" y="946828"/>
              <a:ext cx="821055" cy="859155"/>
            </a:xfrm>
            <a:custGeom>
              <a:avLst/>
              <a:gdLst/>
              <a:ahLst/>
              <a:cxnLst/>
              <a:rect l="l" t="t" r="r" b="b"/>
              <a:pathLst>
                <a:path w="821054" h="859155">
                  <a:moveTo>
                    <a:pt x="0" y="357259"/>
                  </a:moveTo>
                  <a:lnTo>
                    <a:pt x="820580" y="0"/>
                  </a:lnTo>
                </a:path>
                <a:path w="821054" h="859155">
                  <a:moveTo>
                    <a:pt x="9983" y="858797"/>
                  </a:moveTo>
                  <a:lnTo>
                    <a:pt x="810597" y="858797"/>
                  </a:lnTo>
                </a:path>
              </a:pathLst>
            </a:custGeom>
            <a:ln w="7085">
              <a:solidFill>
                <a:srgbClr val="000000"/>
              </a:solidFill>
            </a:ln>
          </p:spPr>
          <p:txBody>
            <a:bodyPr wrap="square" lIns="0" tIns="0" rIns="0" bIns="0" rtlCol="0"/>
            <a:lstStyle/>
            <a:p>
              <a:endParaRPr sz="3565"/>
            </a:p>
          </p:txBody>
        </p:sp>
        <p:sp>
          <p:nvSpPr>
            <p:cNvPr id="32" name="object 32"/>
            <p:cNvSpPr/>
            <p:nvPr/>
          </p:nvSpPr>
          <p:spPr>
            <a:xfrm>
              <a:off x="2989257" y="1400273"/>
              <a:ext cx="821055" cy="357505"/>
            </a:xfrm>
            <a:custGeom>
              <a:avLst/>
              <a:gdLst/>
              <a:ahLst/>
              <a:cxnLst/>
              <a:rect l="l" t="t" r="r" b="b"/>
              <a:pathLst>
                <a:path w="821054" h="357505">
                  <a:moveTo>
                    <a:pt x="0" y="357259"/>
                  </a:moveTo>
                  <a:lnTo>
                    <a:pt x="820580" y="0"/>
                  </a:lnTo>
                </a:path>
              </a:pathLst>
            </a:custGeom>
            <a:ln w="21255">
              <a:solidFill>
                <a:srgbClr val="FF2800"/>
              </a:solidFill>
            </a:ln>
          </p:spPr>
          <p:txBody>
            <a:bodyPr wrap="square" lIns="0" tIns="0" rIns="0" bIns="0" rtlCol="0"/>
            <a:lstStyle/>
            <a:p>
              <a:endParaRPr sz="3565"/>
            </a:p>
          </p:txBody>
        </p:sp>
        <p:sp>
          <p:nvSpPr>
            <p:cNvPr id="33" name="object 33"/>
            <p:cNvSpPr/>
            <p:nvPr/>
          </p:nvSpPr>
          <p:spPr>
            <a:xfrm>
              <a:off x="2989257" y="1853717"/>
              <a:ext cx="821055" cy="859155"/>
            </a:xfrm>
            <a:custGeom>
              <a:avLst/>
              <a:gdLst/>
              <a:ahLst/>
              <a:cxnLst/>
              <a:rect l="l" t="t" r="r" b="b"/>
              <a:pathLst>
                <a:path w="821054" h="859155">
                  <a:moveTo>
                    <a:pt x="9983" y="405352"/>
                  </a:moveTo>
                  <a:lnTo>
                    <a:pt x="810597" y="405352"/>
                  </a:lnTo>
                </a:path>
                <a:path w="821054" h="859155">
                  <a:moveTo>
                    <a:pt x="0" y="357260"/>
                  </a:moveTo>
                  <a:lnTo>
                    <a:pt x="820580" y="0"/>
                  </a:lnTo>
                </a:path>
                <a:path w="821054" h="859155">
                  <a:moveTo>
                    <a:pt x="9983" y="858797"/>
                  </a:moveTo>
                  <a:lnTo>
                    <a:pt x="810597" y="858797"/>
                  </a:lnTo>
                </a:path>
              </a:pathLst>
            </a:custGeom>
            <a:ln w="7085">
              <a:solidFill>
                <a:srgbClr val="000000"/>
              </a:solidFill>
            </a:ln>
          </p:spPr>
          <p:txBody>
            <a:bodyPr wrap="square" lIns="0" tIns="0" rIns="0" bIns="0" rtlCol="0"/>
            <a:lstStyle/>
            <a:p>
              <a:endParaRPr sz="3565"/>
            </a:p>
          </p:txBody>
        </p:sp>
        <p:sp>
          <p:nvSpPr>
            <p:cNvPr id="34" name="object 34"/>
            <p:cNvSpPr/>
            <p:nvPr/>
          </p:nvSpPr>
          <p:spPr>
            <a:xfrm>
              <a:off x="2989257" y="2307162"/>
              <a:ext cx="821055" cy="357505"/>
            </a:xfrm>
            <a:custGeom>
              <a:avLst/>
              <a:gdLst/>
              <a:ahLst/>
              <a:cxnLst/>
              <a:rect l="l" t="t" r="r" b="b"/>
              <a:pathLst>
                <a:path w="821054" h="357505">
                  <a:moveTo>
                    <a:pt x="0" y="0"/>
                  </a:moveTo>
                  <a:lnTo>
                    <a:pt x="820580" y="357260"/>
                  </a:lnTo>
                </a:path>
              </a:pathLst>
            </a:custGeom>
            <a:ln w="21255">
              <a:solidFill>
                <a:srgbClr val="FF2800"/>
              </a:solidFill>
            </a:ln>
          </p:spPr>
          <p:txBody>
            <a:bodyPr wrap="square" lIns="0" tIns="0" rIns="0" bIns="0" rtlCol="0"/>
            <a:lstStyle/>
            <a:p>
              <a:endParaRPr sz="3565"/>
            </a:p>
          </p:txBody>
        </p:sp>
      </p:grpSp>
      <p:sp>
        <p:nvSpPr>
          <p:cNvPr id="35" name="object 35"/>
          <p:cNvSpPr txBox="1"/>
          <p:nvPr/>
        </p:nvSpPr>
        <p:spPr>
          <a:xfrm>
            <a:off x="7146116" y="5799376"/>
            <a:ext cx="159810"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L</a:t>
            </a:r>
            <a:endParaRPr sz="1485">
              <a:latin typeface="Arial MT"/>
              <a:cs typeface="Arial MT"/>
            </a:endParaRPr>
          </a:p>
        </p:txBody>
      </p:sp>
      <p:sp>
        <p:nvSpPr>
          <p:cNvPr id="36" name="object 36"/>
          <p:cNvSpPr txBox="1"/>
          <p:nvPr/>
        </p:nvSpPr>
        <p:spPr>
          <a:xfrm>
            <a:off x="9193701" y="5799376"/>
            <a:ext cx="192527"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R</a:t>
            </a:r>
            <a:endParaRPr sz="1485">
              <a:latin typeface="Arial MT"/>
              <a:cs typeface="Arial MT"/>
            </a:endParaRPr>
          </a:p>
        </p:txBody>
      </p:sp>
      <p:sp>
        <p:nvSpPr>
          <p:cNvPr id="37" name="object 37"/>
          <p:cNvSpPr txBox="1"/>
          <p:nvPr/>
        </p:nvSpPr>
        <p:spPr>
          <a:xfrm>
            <a:off x="6973568" y="1081887"/>
            <a:ext cx="575065"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People</a:t>
            </a:r>
            <a:endParaRPr sz="1290">
              <a:latin typeface="Arial MT"/>
              <a:cs typeface="Arial MT"/>
            </a:endParaRPr>
          </a:p>
        </p:txBody>
      </p:sp>
      <p:sp>
        <p:nvSpPr>
          <p:cNvPr id="38" name="object 38"/>
          <p:cNvSpPr txBox="1"/>
          <p:nvPr/>
        </p:nvSpPr>
        <p:spPr>
          <a:xfrm>
            <a:off x="9084443" y="1081887"/>
            <a:ext cx="481946"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Tasks</a:t>
            </a:r>
            <a:endParaRPr sz="1290">
              <a:latin typeface="Arial MT"/>
              <a:cs typeface="Arial M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par>
                          <p:cTn id="18" fill="hold">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500" fill="hold"/>
                                        <p:tgtEl>
                                          <p:spTgt spid="8"/>
                                        </p:tgtEl>
                                        <p:attrNameLst>
                                          <p:attrName>ppt_w</p:attrName>
                                        </p:attrNameLst>
                                      </p:cBhvr>
                                      <p:tavLst>
                                        <p:tav tm="0">
                                          <p:val>
                                            <p:fltVal val="0"/>
                                          </p:val>
                                        </p:tav>
                                        <p:tav tm="100000">
                                          <p:val>
                                            <p:strVal val="#ppt_w"/>
                                          </p:val>
                                        </p:tav>
                                      </p:tavLst>
                                    </p:anim>
                                    <p:anim calcmode="lin" valueType="num">
                                      <p:cBhvr>
                                        <p:cTn id="32" dur="500" fill="hold"/>
                                        <p:tgtEl>
                                          <p:spTgt spid="8"/>
                                        </p:tgtEl>
                                        <p:attrNameLst>
                                          <p:attrName>ppt_h</p:attrName>
                                        </p:attrNameLst>
                                      </p:cBhvr>
                                      <p:tavLst>
                                        <p:tav tm="0">
                                          <p:val>
                                            <p:fltVal val="0"/>
                                          </p:val>
                                        </p:tav>
                                        <p:tav tm="100000">
                                          <p:val>
                                            <p:strVal val="#ppt_h"/>
                                          </p:val>
                                        </p:tav>
                                      </p:tavLst>
                                    </p:anim>
                                    <p:animEffect transition="in" filter="fade">
                                      <p:cBhvr>
                                        <p:cTn id="33" dur="500"/>
                                        <p:tgtEl>
                                          <p:spTgt spid="8"/>
                                        </p:tgtEl>
                                      </p:cBhvr>
                                    </p:animEffect>
                                  </p:childTnLst>
                                </p:cTn>
                              </p:par>
                              <p:par>
                                <p:cTn id="34" presetID="53" presetClass="entr" presetSubtype="16" fill="hold" nodeType="withEffect">
                                  <p:stCondLst>
                                    <p:cond delay="0"/>
                                  </p:stCondLst>
                                  <p:childTnLst>
                                    <p:set>
                                      <p:cBhvr>
                                        <p:cTn id="35" dur="1" fill="hold">
                                          <p:stCondLst>
                                            <p:cond delay="0"/>
                                          </p:stCondLst>
                                        </p:cTn>
                                        <p:tgtEl>
                                          <p:spTgt spid="9"/>
                                        </p:tgtEl>
                                        <p:attrNameLst>
                                          <p:attrName>style.visibility</p:attrName>
                                        </p:attrNameLst>
                                      </p:cBhvr>
                                      <p:to>
                                        <p:strVal val="visible"/>
                                      </p:to>
                                    </p:set>
                                    <p:anim calcmode="lin" valueType="num">
                                      <p:cBhvr>
                                        <p:cTn id="36" dur="500" fill="hold"/>
                                        <p:tgtEl>
                                          <p:spTgt spid="9"/>
                                        </p:tgtEl>
                                        <p:attrNameLst>
                                          <p:attrName>ppt_w</p:attrName>
                                        </p:attrNameLst>
                                      </p:cBhvr>
                                      <p:tavLst>
                                        <p:tav tm="0">
                                          <p:val>
                                            <p:fltVal val="0"/>
                                          </p:val>
                                        </p:tav>
                                        <p:tav tm="100000">
                                          <p:val>
                                            <p:strVal val="#ppt_w"/>
                                          </p:val>
                                        </p:tav>
                                      </p:tavLst>
                                    </p:anim>
                                    <p:anim calcmode="lin" valueType="num">
                                      <p:cBhvr>
                                        <p:cTn id="37" dur="500" fill="hold"/>
                                        <p:tgtEl>
                                          <p:spTgt spid="9"/>
                                        </p:tgtEl>
                                        <p:attrNameLst>
                                          <p:attrName>ppt_h</p:attrName>
                                        </p:attrNameLst>
                                      </p:cBhvr>
                                      <p:tavLst>
                                        <p:tav tm="0">
                                          <p:val>
                                            <p:fltVal val="0"/>
                                          </p:val>
                                        </p:tav>
                                        <p:tav tm="100000">
                                          <p:val>
                                            <p:strVal val="#ppt_h"/>
                                          </p:val>
                                        </p:tav>
                                      </p:tavLst>
                                    </p:anim>
                                    <p:animEffect transition="in" filter="fade">
                                      <p:cBhvr>
                                        <p:cTn id="38" dur="500"/>
                                        <p:tgtEl>
                                          <p:spTgt spid="9"/>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5"/>
                                        </p:tgtEl>
                                        <p:attrNameLst>
                                          <p:attrName>style.visibility</p:attrName>
                                        </p:attrNameLst>
                                      </p:cBhvr>
                                      <p:to>
                                        <p:strVal val="visible"/>
                                      </p:to>
                                    </p:set>
                                    <p:anim calcmode="lin" valueType="num">
                                      <p:cBhvr>
                                        <p:cTn id="56" dur="500" fill="hold"/>
                                        <p:tgtEl>
                                          <p:spTgt spid="15"/>
                                        </p:tgtEl>
                                        <p:attrNameLst>
                                          <p:attrName>ppt_w</p:attrName>
                                        </p:attrNameLst>
                                      </p:cBhvr>
                                      <p:tavLst>
                                        <p:tav tm="0">
                                          <p:val>
                                            <p:fltVal val="0"/>
                                          </p:val>
                                        </p:tav>
                                        <p:tav tm="100000">
                                          <p:val>
                                            <p:strVal val="#ppt_w"/>
                                          </p:val>
                                        </p:tav>
                                      </p:tavLst>
                                    </p:anim>
                                    <p:anim calcmode="lin" valueType="num">
                                      <p:cBhvr>
                                        <p:cTn id="57" dur="500" fill="hold"/>
                                        <p:tgtEl>
                                          <p:spTgt spid="15"/>
                                        </p:tgtEl>
                                        <p:attrNameLst>
                                          <p:attrName>ppt_h</p:attrName>
                                        </p:attrNameLst>
                                      </p:cBhvr>
                                      <p:tavLst>
                                        <p:tav tm="0">
                                          <p:val>
                                            <p:fltVal val="0"/>
                                          </p:val>
                                        </p:tav>
                                        <p:tav tm="100000">
                                          <p:val>
                                            <p:strVal val="#ppt_h"/>
                                          </p:val>
                                        </p:tav>
                                      </p:tavLst>
                                    </p:anim>
                                    <p:animEffect transition="in" filter="fade">
                                      <p:cBhvr>
                                        <p:cTn id="58" dur="500"/>
                                        <p:tgtEl>
                                          <p:spTgt spid="15"/>
                                        </p:tgtEl>
                                      </p:cBhvr>
                                    </p:animEffect>
                                  </p:childTnLst>
                                </p:cTn>
                              </p:par>
                              <p:par>
                                <p:cTn id="59" presetID="53" presetClass="entr" presetSubtype="16" fill="hold" nodeType="with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500" fill="hold"/>
                                        <p:tgtEl>
                                          <p:spTgt spid="16"/>
                                        </p:tgtEl>
                                        <p:attrNameLst>
                                          <p:attrName>ppt_w</p:attrName>
                                        </p:attrNameLst>
                                      </p:cBhvr>
                                      <p:tavLst>
                                        <p:tav tm="0">
                                          <p:val>
                                            <p:fltVal val="0"/>
                                          </p:val>
                                        </p:tav>
                                        <p:tav tm="100000">
                                          <p:val>
                                            <p:strVal val="#ppt_w"/>
                                          </p:val>
                                        </p:tav>
                                      </p:tavLst>
                                    </p:anim>
                                    <p:anim calcmode="lin" valueType="num">
                                      <p:cBhvr>
                                        <p:cTn id="62" dur="500" fill="hold"/>
                                        <p:tgtEl>
                                          <p:spTgt spid="16"/>
                                        </p:tgtEl>
                                        <p:attrNameLst>
                                          <p:attrName>ppt_h</p:attrName>
                                        </p:attrNameLst>
                                      </p:cBhvr>
                                      <p:tavLst>
                                        <p:tav tm="0">
                                          <p:val>
                                            <p:fltVal val="0"/>
                                          </p:val>
                                        </p:tav>
                                        <p:tav tm="100000">
                                          <p:val>
                                            <p:strVal val="#ppt_h"/>
                                          </p:val>
                                        </p:tav>
                                      </p:tavLst>
                                    </p:anim>
                                    <p:animEffect transition="in" filter="fade">
                                      <p:cBhvr>
                                        <p:cTn id="63" dur="500"/>
                                        <p:tgtEl>
                                          <p:spTgt spid="16"/>
                                        </p:tgtEl>
                                      </p:cBhvr>
                                    </p:animEffect>
                                  </p:childTnLst>
                                </p:cTn>
                              </p:par>
                              <p:par>
                                <p:cTn id="64" presetID="53" presetClass="entr" presetSubtype="16" fill="hold" grpId="0" nodeType="withEffect">
                                  <p:stCondLst>
                                    <p:cond delay="0"/>
                                  </p:stCondLst>
                                  <p:childTnLst>
                                    <p:set>
                                      <p:cBhvr>
                                        <p:cTn id="65" dur="1" fill="hold">
                                          <p:stCondLst>
                                            <p:cond delay="0"/>
                                          </p:stCondLst>
                                        </p:cTn>
                                        <p:tgtEl>
                                          <p:spTgt spid="17"/>
                                        </p:tgtEl>
                                        <p:attrNameLst>
                                          <p:attrName>style.visibility</p:attrName>
                                        </p:attrNameLst>
                                      </p:cBhvr>
                                      <p:to>
                                        <p:strVal val="visible"/>
                                      </p:to>
                                    </p:set>
                                    <p:anim calcmode="lin" valueType="num">
                                      <p:cBhvr>
                                        <p:cTn id="66" dur="500" fill="hold"/>
                                        <p:tgtEl>
                                          <p:spTgt spid="17"/>
                                        </p:tgtEl>
                                        <p:attrNameLst>
                                          <p:attrName>ppt_w</p:attrName>
                                        </p:attrNameLst>
                                      </p:cBhvr>
                                      <p:tavLst>
                                        <p:tav tm="0">
                                          <p:val>
                                            <p:fltVal val="0"/>
                                          </p:val>
                                        </p:tav>
                                        <p:tav tm="100000">
                                          <p:val>
                                            <p:strVal val="#ppt_w"/>
                                          </p:val>
                                        </p:tav>
                                      </p:tavLst>
                                    </p:anim>
                                    <p:anim calcmode="lin" valueType="num">
                                      <p:cBhvr>
                                        <p:cTn id="67" dur="500" fill="hold"/>
                                        <p:tgtEl>
                                          <p:spTgt spid="17"/>
                                        </p:tgtEl>
                                        <p:attrNameLst>
                                          <p:attrName>ppt_h</p:attrName>
                                        </p:attrNameLst>
                                      </p:cBhvr>
                                      <p:tavLst>
                                        <p:tav tm="0">
                                          <p:val>
                                            <p:fltVal val="0"/>
                                          </p:val>
                                        </p:tav>
                                        <p:tav tm="100000">
                                          <p:val>
                                            <p:strVal val="#ppt_h"/>
                                          </p:val>
                                        </p:tav>
                                      </p:tavLst>
                                    </p:anim>
                                    <p:animEffect transition="in" filter="fade">
                                      <p:cBhvr>
                                        <p:cTn id="68" dur="500"/>
                                        <p:tgtEl>
                                          <p:spTgt spid="17"/>
                                        </p:tgtEl>
                                      </p:cBhvr>
                                    </p:animEffect>
                                  </p:childTnLst>
                                </p:cTn>
                              </p:par>
                              <p:par>
                                <p:cTn id="69" presetID="53" presetClass="entr" presetSubtype="16" fill="hold" nodeType="with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500" fill="hold"/>
                                        <p:tgtEl>
                                          <p:spTgt spid="18"/>
                                        </p:tgtEl>
                                        <p:attrNameLst>
                                          <p:attrName>ppt_w</p:attrName>
                                        </p:attrNameLst>
                                      </p:cBhvr>
                                      <p:tavLst>
                                        <p:tav tm="0">
                                          <p:val>
                                            <p:fltVal val="0"/>
                                          </p:val>
                                        </p:tav>
                                        <p:tav tm="100000">
                                          <p:val>
                                            <p:strVal val="#ppt_w"/>
                                          </p:val>
                                        </p:tav>
                                      </p:tavLst>
                                    </p:anim>
                                    <p:anim calcmode="lin" valueType="num">
                                      <p:cBhvr>
                                        <p:cTn id="72" dur="500" fill="hold"/>
                                        <p:tgtEl>
                                          <p:spTgt spid="18"/>
                                        </p:tgtEl>
                                        <p:attrNameLst>
                                          <p:attrName>ppt_h</p:attrName>
                                        </p:attrNameLst>
                                      </p:cBhvr>
                                      <p:tavLst>
                                        <p:tav tm="0">
                                          <p:val>
                                            <p:fltVal val="0"/>
                                          </p:val>
                                        </p:tav>
                                        <p:tav tm="100000">
                                          <p:val>
                                            <p:strVal val="#ppt_h"/>
                                          </p:val>
                                        </p:tav>
                                      </p:tavLst>
                                    </p:anim>
                                    <p:animEffect transition="in" filter="fade">
                                      <p:cBhvr>
                                        <p:cTn id="73" dur="500"/>
                                        <p:tgtEl>
                                          <p:spTgt spid="18"/>
                                        </p:tgtEl>
                                      </p:cBhvr>
                                    </p:animEffect>
                                  </p:childTnLst>
                                </p:cTn>
                              </p:par>
                              <p:par>
                                <p:cTn id="74" presetID="53" presetClass="entr" presetSubtype="16" fill="hold" grpId="0" nodeType="with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ppt_w</p:attrName>
                                        </p:attrNameLst>
                                      </p:cBhvr>
                                      <p:tavLst>
                                        <p:tav tm="0">
                                          <p:val>
                                            <p:fltVal val="0"/>
                                          </p:val>
                                        </p:tav>
                                        <p:tav tm="100000">
                                          <p:val>
                                            <p:strVal val="#ppt_w"/>
                                          </p:val>
                                        </p:tav>
                                      </p:tavLst>
                                    </p:anim>
                                    <p:anim calcmode="lin" valueType="num">
                                      <p:cBhvr>
                                        <p:cTn id="77" dur="500" fill="hold"/>
                                        <p:tgtEl>
                                          <p:spTgt spid="19"/>
                                        </p:tgtEl>
                                        <p:attrNameLst>
                                          <p:attrName>ppt_h</p:attrName>
                                        </p:attrNameLst>
                                      </p:cBhvr>
                                      <p:tavLst>
                                        <p:tav tm="0">
                                          <p:val>
                                            <p:fltVal val="0"/>
                                          </p:val>
                                        </p:tav>
                                        <p:tav tm="100000">
                                          <p:val>
                                            <p:strVal val="#ppt_h"/>
                                          </p:val>
                                        </p:tav>
                                      </p:tavLst>
                                    </p:anim>
                                    <p:animEffect transition="in" filter="fade">
                                      <p:cBhvr>
                                        <p:cTn id="78" dur="500"/>
                                        <p:tgtEl>
                                          <p:spTgt spid="19"/>
                                        </p:tgtEl>
                                      </p:cBhvr>
                                    </p:animEffect>
                                  </p:childTnLst>
                                </p:cTn>
                              </p:par>
                              <p:par>
                                <p:cTn id="79" presetID="53" presetClass="entr" presetSubtype="16" fill="hold" nodeType="withEffect">
                                  <p:stCondLst>
                                    <p:cond delay="0"/>
                                  </p:stCondLst>
                                  <p:childTnLst>
                                    <p:set>
                                      <p:cBhvr>
                                        <p:cTn id="80" dur="1" fill="hold">
                                          <p:stCondLst>
                                            <p:cond delay="0"/>
                                          </p:stCondLst>
                                        </p:cTn>
                                        <p:tgtEl>
                                          <p:spTgt spid="20"/>
                                        </p:tgtEl>
                                        <p:attrNameLst>
                                          <p:attrName>style.visibility</p:attrName>
                                        </p:attrNameLst>
                                      </p:cBhvr>
                                      <p:to>
                                        <p:strVal val="visible"/>
                                      </p:to>
                                    </p:set>
                                    <p:anim calcmode="lin" valueType="num">
                                      <p:cBhvr>
                                        <p:cTn id="81" dur="500" fill="hold"/>
                                        <p:tgtEl>
                                          <p:spTgt spid="20"/>
                                        </p:tgtEl>
                                        <p:attrNameLst>
                                          <p:attrName>ppt_w</p:attrName>
                                        </p:attrNameLst>
                                      </p:cBhvr>
                                      <p:tavLst>
                                        <p:tav tm="0">
                                          <p:val>
                                            <p:fltVal val="0"/>
                                          </p:val>
                                        </p:tav>
                                        <p:tav tm="100000">
                                          <p:val>
                                            <p:strVal val="#ppt_w"/>
                                          </p:val>
                                        </p:tav>
                                      </p:tavLst>
                                    </p:anim>
                                    <p:anim calcmode="lin" valueType="num">
                                      <p:cBhvr>
                                        <p:cTn id="82" dur="500" fill="hold"/>
                                        <p:tgtEl>
                                          <p:spTgt spid="20"/>
                                        </p:tgtEl>
                                        <p:attrNameLst>
                                          <p:attrName>ppt_h</p:attrName>
                                        </p:attrNameLst>
                                      </p:cBhvr>
                                      <p:tavLst>
                                        <p:tav tm="0">
                                          <p:val>
                                            <p:fltVal val="0"/>
                                          </p:val>
                                        </p:tav>
                                        <p:tav tm="100000">
                                          <p:val>
                                            <p:strVal val="#ppt_h"/>
                                          </p:val>
                                        </p:tav>
                                      </p:tavLst>
                                    </p:anim>
                                    <p:animEffect transition="in" filter="fade">
                                      <p:cBhvr>
                                        <p:cTn id="83" dur="500"/>
                                        <p:tgtEl>
                                          <p:spTgt spid="20"/>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500" fill="hold"/>
                                        <p:tgtEl>
                                          <p:spTgt spid="21"/>
                                        </p:tgtEl>
                                        <p:attrNameLst>
                                          <p:attrName>ppt_w</p:attrName>
                                        </p:attrNameLst>
                                      </p:cBhvr>
                                      <p:tavLst>
                                        <p:tav tm="0">
                                          <p:val>
                                            <p:fltVal val="0"/>
                                          </p:val>
                                        </p:tav>
                                        <p:tav tm="100000">
                                          <p:val>
                                            <p:strVal val="#ppt_w"/>
                                          </p:val>
                                        </p:tav>
                                      </p:tavLst>
                                    </p:anim>
                                    <p:anim calcmode="lin" valueType="num">
                                      <p:cBhvr>
                                        <p:cTn id="87" dur="500" fill="hold"/>
                                        <p:tgtEl>
                                          <p:spTgt spid="21"/>
                                        </p:tgtEl>
                                        <p:attrNameLst>
                                          <p:attrName>ppt_h</p:attrName>
                                        </p:attrNameLst>
                                      </p:cBhvr>
                                      <p:tavLst>
                                        <p:tav tm="0">
                                          <p:val>
                                            <p:fltVal val="0"/>
                                          </p:val>
                                        </p:tav>
                                        <p:tav tm="100000">
                                          <p:val>
                                            <p:strVal val="#ppt_h"/>
                                          </p:val>
                                        </p:tav>
                                      </p:tavLst>
                                    </p:anim>
                                    <p:animEffect transition="in" filter="fade">
                                      <p:cBhvr>
                                        <p:cTn id="88" dur="500"/>
                                        <p:tgtEl>
                                          <p:spTgt spid="21"/>
                                        </p:tgtEl>
                                      </p:cBhvr>
                                    </p:animEffect>
                                  </p:childTnLst>
                                </p:cTn>
                              </p:par>
                              <p:par>
                                <p:cTn id="89" presetID="53" presetClass="entr" presetSubtype="16" fill="hold" nodeType="withEffect">
                                  <p:stCondLst>
                                    <p:cond delay="0"/>
                                  </p:stCondLst>
                                  <p:childTnLst>
                                    <p:set>
                                      <p:cBhvr>
                                        <p:cTn id="90" dur="1" fill="hold">
                                          <p:stCondLst>
                                            <p:cond delay="0"/>
                                          </p:stCondLst>
                                        </p:cTn>
                                        <p:tgtEl>
                                          <p:spTgt spid="22"/>
                                        </p:tgtEl>
                                        <p:attrNameLst>
                                          <p:attrName>style.visibility</p:attrName>
                                        </p:attrNameLst>
                                      </p:cBhvr>
                                      <p:to>
                                        <p:strVal val="visible"/>
                                      </p:to>
                                    </p:set>
                                    <p:anim calcmode="lin" valueType="num">
                                      <p:cBhvr>
                                        <p:cTn id="91" dur="500" fill="hold"/>
                                        <p:tgtEl>
                                          <p:spTgt spid="22"/>
                                        </p:tgtEl>
                                        <p:attrNameLst>
                                          <p:attrName>ppt_w</p:attrName>
                                        </p:attrNameLst>
                                      </p:cBhvr>
                                      <p:tavLst>
                                        <p:tav tm="0">
                                          <p:val>
                                            <p:fltVal val="0"/>
                                          </p:val>
                                        </p:tav>
                                        <p:tav tm="100000">
                                          <p:val>
                                            <p:strVal val="#ppt_w"/>
                                          </p:val>
                                        </p:tav>
                                      </p:tavLst>
                                    </p:anim>
                                    <p:anim calcmode="lin" valueType="num">
                                      <p:cBhvr>
                                        <p:cTn id="92" dur="500" fill="hold"/>
                                        <p:tgtEl>
                                          <p:spTgt spid="22"/>
                                        </p:tgtEl>
                                        <p:attrNameLst>
                                          <p:attrName>ppt_h</p:attrName>
                                        </p:attrNameLst>
                                      </p:cBhvr>
                                      <p:tavLst>
                                        <p:tav tm="0">
                                          <p:val>
                                            <p:fltVal val="0"/>
                                          </p:val>
                                        </p:tav>
                                        <p:tav tm="100000">
                                          <p:val>
                                            <p:strVal val="#ppt_h"/>
                                          </p:val>
                                        </p:tav>
                                      </p:tavLst>
                                    </p:anim>
                                    <p:animEffect transition="in" filter="fade">
                                      <p:cBhvr>
                                        <p:cTn id="93" dur="500"/>
                                        <p:tgtEl>
                                          <p:spTgt spid="22"/>
                                        </p:tgtEl>
                                      </p:cBhvr>
                                    </p:animEffect>
                                  </p:childTnLst>
                                </p:cTn>
                              </p:par>
                              <p:par>
                                <p:cTn id="94" presetID="53" presetClass="entr" presetSubtype="16" fill="hold" grpId="0" nodeType="withEffect">
                                  <p:stCondLst>
                                    <p:cond delay="0"/>
                                  </p:stCondLst>
                                  <p:childTnLst>
                                    <p:set>
                                      <p:cBhvr>
                                        <p:cTn id="95" dur="1" fill="hold">
                                          <p:stCondLst>
                                            <p:cond delay="0"/>
                                          </p:stCondLst>
                                        </p:cTn>
                                        <p:tgtEl>
                                          <p:spTgt spid="23"/>
                                        </p:tgtEl>
                                        <p:attrNameLst>
                                          <p:attrName>style.visibility</p:attrName>
                                        </p:attrNameLst>
                                      </p:cBhvr>
                                      <p:to>
                                        <p:strVal val="visible"/>
                                      </p:to>
                                    </p:set>
                                    <p:anim calcmode="lin" valueType="num">
                                      <p:cBhvr>
                                        <p:cTn id="96" dur="500" fill="hold"/>
                                        <p:tgtEl>
                                          <p:spTgt spid="23"/>
                                        </p:tgtEl>
                                        <p:attrNameLst>
                                          <p:attrName>ppt_w</p:attrName>
                                        </p:attrNameLst>
                                      </p:cBhvr>
                                      <p:tavLst>
                                        <p:tav tm="0">
                                          <p:val>
                                            <p:fltVal val="0"/>
                                          </p:val>
                                        </p:tav>
                                        <p:tav tm="100000">
                                          <p:val>
                                            <p:strVal val="#ppt_w"/>
                                          </p:val>
                                        </p:tav>
                                      </p:tavLst>
                                    </p:anim>
                                    <p:anim calcmode="lin" valueType="num">
                                      <p:cBhvr>
                                        <p:cTn id="97" dur="500" fill="hold"/>
                                        <p:tgtEl>
                                          <p:spTgt spid="23"/>
                                        </p:tgtEl>
                                        <p:attrNameLst>
                                          <p:attrName>ppt_h</p:attrName>
                                        </p:attrNameLst>
                                      </p:cBhvr>
                                      <p:tavLst>
                                        <p:tav tm="0">
                                          <p:val>
                                            <p:fltVal val="0"/>
                                          </p:val>
                                        </p:tav>
                                        <p:tav tm="100000">
                                          <p:val>
                                            <p:strVal val="#ppt_h"/>
                                          </p:val>
                                        </p:tav>
                                      </p:tavLst>
                                    </p:anim>
                                    <p:animEffect transition="in" filter="fade">
                                      <p:cBhvr>
                                        <p:cTn id="98" dur="500"/>
                                        <p:tgtEl>
                                          <p:spTgt spid="23"/>
                                        </p:tgtEl>
                                      </p:cBhvr>
                                    </p:animEffect>
                                  </p:childTnLst>
                                </p:cTn>
                              </p:par>
                              <p:par>
                                <p:cTn id="99" presetID="53" presetClass="entr" presetSubtype="16" fill="hold" nodeType="withEffect">
                                  <p:stCondLst>
                                    <p:cond delay="0"/>
                                  </p:stCondLst>
                                  <p:childTnLst>
                                    <p:set>
                                      <p:cBhvr>
                                        <p:cTn id="100" dur="1" fill="hold">
                                          <p:stCondLst>
                                            <p:cond delay="0"/>
                                          </p:stCondLst>
                                        </p:cTn>
                                        <p:tgtEl>
                                          <p:spTgt spid="24"/>
                                        </p:tgtEl>
                                        <p:attrNameLst>
                                          <p:attrName>style.visibility</p:attrName>
                                        </p:attrNameLst>
                                      </p:cBhvr>
                                      <p:to>
                                        <p:strVal val="visible"/>
                                      </p:to>
                                    </p:set>
                                    <p:anim calcmode="lin" valueType="num">
                                      <p:cBhvr>
                                        <p:cTn id="101" dur="500" fill="hold"/>
                                        <p:tgtEl>
                                          <p:spTgt spid="24"/>
                                        </p:tgtEl>
                                        <p:attrNameLst>
                                          <p:attrName>ppt_w</p:attrName>
                                        </p:attrNameLst>
                                      </p:cBhvr>
                                      <p:tavLst>
                                        <p:tav tm="0">
                                          <p:val>
                                            <p:fltVal val="0"/>
                                          </p:val>
                                        </p:tav>
                                        <p:tav tm="100000">
                                          <p:val>
                                            <p:strVal val="#ppt_w"/>
                                          </p:val>
                                        </p:tav>
                                      </p:tavLst>
                                    </p:anim>
                                    <p:anim calcmode="lin" valueType="num">
                                      <p:cBhvr>
                                        <p:cTn id="102" dur="500" fill="hold"/>
                                        <p:tgtEl>
                                          <p:spTgt spid="24"/>
                                        </p:tgtEl>
                                        <p:attrNameLst>
                                          <p:attrName>ppt_h</p:attrName>
                                        </p:attrNameLst>
                                      </p:cBhvr>
                                      <p:tavLst>
                                        <p:tav tm="0">
                                          <p:val>
                                            <p:fltVal val="0"/>
                                          </p:val>
                                        </p:tav>
                                        <p:tav tm="100000">
                                          <p:val>
                                            <p:strVal val="#ppt_h"/>
                                          </p:val>
                                        </p:tav>
                                      </p:tavLst>
                                    </p:anim>
                                    <p:animEffect transition="in" filter="fade">
                                      <p:cBhvr>
                                        <p:cTn id="103" dur="500"/>
                                        <p:tgtEl>
                                          <p:spTgt spid="24"/>
                                        </p:tgtEl>
                                      </p:cBhvr>
                                    </p:animEffect>
                                  </p:childTnLst>
                                </p:cTn>
                              </p:par>
                              <p:par>
                                <p:cTn id="104" presetID="53" presetClass="entr" presetSubtype="16" fill="hold" grpId="0" nodeType="with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p:cTn id="106" dur="500" fill="hold"/>
                                        <p:tgtEl>
                                          <p:spTgt spid="25"/>
                                        </p:tgtEl>
                                        <p:attrNameLst>
                                          <p:attrName>ppt_w</p:attrName>
                                        </p:attrNameLst>
                                      </p:cBhvr>
                                      <p:tavLst>
                                        <p:tav tm="0">
                                          <p:val>
                                            <p:fltVal val="0"/>
                                          </p:val>
                                        </p:tav>
                                        <p:tav tm="100000">
                                          <p:val>
                                            <p:strVal val="#ppt_w"/>
                                          </p:val>
                                        </p:tav>
                                      </p:tavLst>
                                    </p:anim>
                                    <p:anim calcmode="lin" valueType="num">
                                      <p:cBhvr>
                                        <p:cTn id="107" dur="500" fill="hold"/>
                                        <p:tgtEl>
                                          <p:spTgt spid="25"/>
                                        </p:tgtEl>
                                        <p:attrNameLst>
                                          <p:attrName>ppt_h</p:attrName>
                                        </p:attrNameLst>
                                      </p:cBhvr>
                                      <p:tavLst>
                                        <p:tav tm="0">
                                          <p:val>
                                            <p:fltVal val="0"/>
                                          </p:val>
                                        </p:tav>
                                        <p:tav tm="100000">
                                          <p:val>
                                            <p:strVal val="#ppt_h"/>
                                          </p:val>
                                        </p:tav>
                                      </p:tavLst>
                                    </p:anim>
                                    <p:animEffect transition="in" filter="fade">
                                      <p:cBhvr>
                                        <p:cTn id="108" dur="500"/>
                                        <p:tgtEl>
                                          <p:spTgt spid="25"/>
                                        </p:tgtEl>
                                      </p:cBhvr>
                                    </p:animEffect>
                                  </p:childTnLst>
                                </p:cTn>
                              </p:par>
                              <p:par>
                                <p:cTn id="109" presetID="53" presetClass="entr" presetSubtype="16" fill="hold" nodeType="withEffect">
                                  <p:stCondLst>
                                    <p:cond delay="0"/>
                                  </p:stCondLst>
                                  <p:childTnLst>
                                    <p:set>
                                      <p:cBhvr>
                                        <p:cTn id="110" dur="1" fill="hold">
                                          <p:stCondLst>
                                            <p:cond delay="0"/>
                                          </p:stCondLst>
                                        </p:cTn>
                                        <p:tgtEl>
                                          <p:spTgt spid="26"/>
                                        </p:tgtEl>
                                        <p:attrNameLst>
                                          <p:attrName>style.visibility</p:attrName>
                                        </p:attrNameLst>
                                      </p:cBhvr>
                                      <p:to>
                                        <p:strVal val="visible"/>
                                      </p:to>
                                    </p:set>
                                    <p:anim calcmode="lin" valueType="num">
                                      <p:cBhvr>
                                        <p:cTn id="111" dur="500" fill="hold"/>
                                        <p:tgtEl>
                                          <p:spTgt spid="26"/>
                                        </p:tgtEl>
                                        <p:attrNameLst>
                                          <p:attrName>ppt_w</p:attrName>
                                        </p:attrNameLst>
                                      </p:cBhvr>
                                      <p:tavLst>
                                        <p:tav tm="0">
                                          <p:val>
                                            <p:fltVal val="0"/>
                                          </p:val>
                                        </p:tav>
                                        <p:tav tm="100000">
                                          <p:val>
                                            <p:strVal val="#ppt_w"/>
                                          </p:val>
                                        </p:tav>
                                      </p:tavLst>
                                    </p:anim>
                                    <p:anim calcmode="lin" valueType="num">
                                      <p:cBhvr>
                                        <p:cTn id="112" dur="500" fill="hold"/>
                                        <p:tgtEl>
                                          <p:spTgt spid="26"/>
                                        </p:tgtEl>
                                        <p:attrNameLst>
                                          <p:attrName>ppt_h</p:attrName>
                                        </p:attrNameLst>
                                      </p:cBhvr>
                                      <p:tavLst>
                                        <p:tav tm="0">
                                          <p:val>
                                            <p:fltVal val="0"/>
                                          </p:val>
                                        </p:tav>
                                        <p:tav tm="100000">
                                          <p:val>
                                            <p:strVal val="#ppt_h"/>
                                          </p:val>
                                        </p:tav>
                                      </p:tavLst>
                                    </p:anim>
                                    <p:animEffect transition="in" filter="fade">
                                      <p:cBhvr>
                                        <p:cTn id="113" dur="500"/>
                                        <p:tgtEl>
                                          <p:spTgt spid="26"/>
                                        </p:tgtEl>
                                      </p:cBhvr>
                                    </p:animEffect>
                                  </p:childTnLst>
                                </p:cTn>
                              </p:par>
                              <p:par>
                                <p:cTn id="114" presetID="53" presetClass="entr" presetSubtype="16" fill="hold" grpId="0" nodeType="withEffect">
                                  <p:stCondLst>
                                    <p:cond delay="0"/>
                                  </p:stCondLst>
                                  <p:childTnLst>
                                    <p:set>
                                      <p:cBhvr>
                                        <p:cTn id="115" dur="1" fill="hold">
                                          <p:stCondLst>
                                            <p:cond delay="0"/>
                                          </p:stCondLst>
                                        </p:cTn>
                                        <p:tgtEl>
                                          <p:spTgt spid="27"/>
                                        </p:tgtEl>
                                        <p:attrNameLst>
                                          <p:attrName>style.visibility</p:attrName>
                                        </p:attrNameLst>
                                      </p:cBhvr>
                                      <p:to>
                                        <p:strVal val="visible"/>
                                      </p:to>
                                    </p:set>
                                    <p:anim calcmode="lin" valueType="num">
                                      <p:cBhvr>
                                        <p:cTn id="116" dur="500" fill="hold"/>
                                        <p:tgtEl>
                                          <p:spTgt spid="27"/>
                                        </p:tgtEl>
                                        <p:attrNameLst>
                                          <p:attrName>ppt_w</p:attrName>
                                        </p:attrNameLst>
                                      </p:cBhvr>
                                      <p:tavLst>
                                        <p:tav tm="0">
                                          <p:val>
                                            <p:fltVal val="0"/>
                                          </p:val>
                                        </p:tav>
                                        <p:tav tm="100000">
                                          <p:val>
                                            <p:strVal val="#ppt_w"/>
                                          </p:val>
                                        </p:tav>
                                      </p:tavLst>
                                    </p:anim>
                                    <p:anim calcmode="lin" valueType="num">
                                      <p:cBhvr>
                                        <p:cTn id="117" dur="500" fill="hold"/>
                                        <p:tgtEl>
                                          <p:spTgt spid="27"/>
                                        </p:tgtEl>
                                        <p:attrNameLst>
                                          <p:attrName>ppt_h</p:attrName>
                                        </p:attrNameLst>
                                      </p:cBhvr>
                                      <p:tavLst>
                                        <p:tav tm="0">
                                          <p:val>
                                            <p:fltVal val="0"/>
                                          </p:val>
                                        </p:tav>
                                        <p:tav tm="100000">
                                          <p:val>
                                            <p:strVal val="#ppt_h"/>
                                          </p:val>
                                        </p:tav>
                                      </p:tavLst>
                                    </p:anim>
                                    <p:animEffect transition="in" filter="fade">
                                      <p:cBhvr>
                                        <p:cTn id="118" dur="500"/>
                                        <p:tgtEl>
                                          <p:spTgt spid="27"/>
                                        </p:tgtEl>
                                      </p:cBhvr>
                                    </p:animEffect>
                                  </p:childTnLst>
                                </p:cTn>
                              </p:par>
                              <p:par>
                                <p:cTn id="119" presetID="53" presetClass="entr" presetSubtype="16" fill="hold" nodeType="withEffect">
                                  <p:stCondLst>
                                    <p:cond delay="0"/>
                                  </p:stCondLst>
                                  <p:childTnLst>
                                    <p:set>
                                      <p:cBhvr>
                                        <p:cTn id="120" dur="1" fill="hold">
                                          <p:stCondLst>
                                            <p:cond delay="0"/>
                                          </p:stCondLst>
                                        </p:cTn>
                                        <p:tgtEl>
                                          <p:spTgt spid="28"/>
                                        </p:tgtEl>
                                        <p:attrNameLst>
                                          <p:attrName>style.visibility</p:attrName>
                                        </p:attrNameLst>
                                      </p:cBhvr>
                                      <p:to>
                                        <p:strVal val="visible"/>
                                      </p:to>
                                    </p:set>
                                    <p:anim calcmode="lin" valueType="num">
                                      <p:cBhvr>
                                        <p:cTn id="121" dur="500" fill="hold"/>
                                        <p:tgtEl>
                                          <p:spTgt spid="28"/>
                                        </p:tgtEl>
                                        <p:attrNameLst>
                                          <p:attrName>ppt_w</p:attrName>
                                        </p:attrNameLst>
                                      </p:cBhvr>
                                      <p:tavLst>
                                        <p:tav tm="0">
                                          <p:val>
                                            <p:fltVal val="0"/>
                                          </p:val>
                                        </p:tav>
                                        <p:tav tm="100000">
                                          <p:val>
                                            <p:strVal val="#ppt_w"/>
                                          </p:val>
                                        </p:tav>
                                      </p:tavLst>
                                    </p:anim>
                                    <p:anim calcmode="lin" valueType="num">
                                      <p:cBhvr>
                                        <p:cTn id="122" dur="500" fill="hold"/>
                                        <p:tgtEl>
                                          <p:spTgt spid="28"/>
                                        </p:tgtEl>
                                        <p:attrNameLst>
                                          <p:attrName>ppt_h</p:attrName>
                                        </p:attrNameLst>
                                      </p:cBhvr>
                                      <p:tavLst>
                                        <p:tav tm="0">
                                          <p:val>
                                            <p:fltVal val="0"/>
                                          </p:val>
                                        </p:tav>
                                        <p:tav tm="100000">
                                          <p:val>
                                            <p:strVal val="#ppt_h"/>
                                          </p:val>
                                        </p:tav>
                                      </p:tavLst>
                                    </p:anim>
                                    <p:animEffect transition="in" filter="fade">
                                      <p:cBhvr>
                                        <p:cTn id="123" dur="500"/>
                                        <p:tgtEl>
                                          <p:spTgt spid="28"/>
                                        </p:tgtEl>
                                      </p:cBhvr>
                                    </p:animEffect>
                                  </p:childTnLst>
                                </p:cTn>
                              </p:par>
                              <p:par>
                                <p:cTn id="124" presetID="53" presetClass="entr" presetSubtype="16" fill="hold" grpId="0" nodeType="withEffect">
                                  <p:stCondLst>
                                    <p:cond delay="0"/>
                                  </p:stCondLst>
                                  <p:childTnLst>
                                    <p:set>
                                      <p:cBhvr>
                                        <p:cTn id="125" dur="1" fill="hold">
                                          <p:stCondLst>
                                            <p:cond delay="0"/>
                                          </p:stCondLst>
                                        </p:cTn>
                                        <p:tgtEl>
                                          <p:spTgt spid="35"/>
                                        </p:tgtEl>
                                        <p:attrNameLst>
                                          <p:attrName>style.visibility</p:attrName>
                                        </p:attrNameLst>
                                      </p:cBhvr>
                                      <p:to>
                                        <p:strVal val="visible"/>
                                      </p:to>
                                    </p:set>
                                    <p:anim calcmode="lin" valueType="num">
                                      <p:cBhvr>
                                        <p:cTn id="126" dur="500" fill="hold"/>
                                        <p:tgtEl>
                                          <p:spTgt spid="35"/>
                                        </p:tgtEl>
                                        <p:attrNameLst>
                                          <p:attrName>ppt_w</p:attrName>
                                        </p:attrNameLst>
                                      </p:cBhvr>
                                      <p:tavLst>
                                        <p:tav tm="0">
                                          <p:val>
                                            <p:fltVal val="0"/>
                                          </p:val>
                                        </p:tav>
                                        <p:tav tm="100000">
                                          <p:val>
                                            <p:strVal val="#ppt_w"/>
                                          </p:val>
                                        </p:tav>
                                      </p:tavLst>
                                    </p:anim>
                                    <p:anim calcmode="lin" valueType="num">
                                      <p:cBhvr>
                                        <p:cTn id="127" dur="500" fill="hold"/>
                                        <p:tgtEl>
                                          <p:spTgt spid="35"/>
                                        </p:tgtEl>
                                        <p:attrNameLst>
                                          <p:attrName>ppt_h</p:attrName>
                                        </p:attrNameLst>
                                      </p:cBhvr>
                                      <p:tavLst>
                                        <p:tav tm="0">
                                          <p:val>
                                            <p:fltVal val="0"/>
                                          </p:val>
                                        </p:tav>
                                        <p:tav tm="100000">
                                          <p:val>
                                            <p:strVal val="#ppt_h"/>
                                          </p:val>
                                        </p:tav>
                                      </p:tavLst>
                                    </p:anim>
                                    <p:animEffect transition="in" filter="fade">
                                      <p:cBhvr>
                                        <p:cTn id="128" dur="500"/>
                                        <p:tgtEl>
                                          <p:spTgt spid="35"/>
                                        </p:tgtEl>
                                      </p:cBhvr>
                                    </p:animEffect>
                                  </p:childTnLst>
                                </p:cTn>
                              </p:par>
                              <p:par>
                                <p:cTn id="129" presetID="53" presetClass="entr" presetSubtype="16" fill="hold" grpId="0" nodeType="withEffect">
                                  <p:stCondLst>
                                    <p:cond delay="0"/>
                                  </p:stCondLst>
                                  <p:childTnLst>
                                    <p:set>
                                      <p:cBhvr>
                                        <p:cTn id="130" dur="1" fill="hold">
                                          <p:stCondLst>
                                            <p:cond delay="0"/>
                                          </p:stCondLst>
                                        </p:cTn>
                                        <p:tgtEl>
                                          <p:spTgt spid="36"/>
                                        </p:tgtEl>
                                        <p:attrNameLst>
                                          <p:attrName>style.visibility</p:attrName>
                                        </p:attrNameLst>
                                      </p:cBhvr>
                                      <p:to>
                                        <p:strVal val="visible"/>
                                      </p:to>
                                    </p:set>
                                    <p:anim calcmode="lin" valueType="num">
                                      <p:cBhvr>
                                        <p:cTn id="131" dur="500" fill="hold"/>
                                        <p:tgtEl>
                                          <p:spTgt spid="36"/>
                                        </p:tgtEl>
                                        <p:attrNameLst>
                                          <p:attrName>ppt_w</p:attrName>
                                        </p:attrNameLst>
                                      </p:cBhvr>
                                      <p:tavLst>
                                        <p:tav tm="0">
                                          <p:val>
                                            <p:fltVal val="0"/>
                                          </p:val>
                                        </p:tav>
                                        <p:tav tm="100000">
                                          <p:val>
                                            <p:strVal val="#ppt_w"/>
                                          </p:val>
                                        </p:tav>
                                      </p:tavLst>
                                    </p:anim>
                                    <p:anim calcmode="lin" valueType="num">
                                      <p:cBhvr>
                                        <p:cTn id="132" dur="500" fill="hold"/>
                                        <p:tgtEl>
                                          <p:spTgt spid="36"/>
                                        </p:tgtEl>
                                        <p:attrNameLst>
                                          <p:attrName>ppt_h</p:attrName>
                                        </p:attrNameLst>
                                      </p:cBhvr>
                                      <p:tavLst>
                                        <p:tav tm="0">
                                          <p:val>
                                            <p:fltVal val="0"/>
                                          </p:val>
                                        </p:tav>
                                        <p:tav tm="100000">
                                          <p:val>
                                            <p:strVal val="#ppt_h"/>
                                          </p:val>
                                        </p:tav>
                                      </p:tavLst>
                                    </p:anim>
                                    <p:animEffect transition="in" filter="fade">
                                      <p:cBhvr>
                                        <p:cTn id="133" dur="500"/>
                                        <p:tgtEl>
                                          <p:spTgt spid="36"/>
                                        </p:tgtEl>
                                      </p:cBhvr>
                                    </p:animEffect>
                                  </p:childTnLst>
                                </p:cTn>
                              </p:par>
                              <p:par>
                                <p:cTn id="134" presetID="53" presetClass="entr" presetSubtype="16" fill="hold" grpId="0" nodeType="withEffect">
                                  <p:stCondLst>
                                    <p:cond delay="0"/>
                                  </p:stCondLst>
                                  <p:childTnLst>
                                    <p:set>
                                      <p:cBhvr>
                                        <p:cTn id="135" dur="1" fill="hold">
                                          <p:stCondLst>
                                            <p:cond delay="0"/>
                                          </p:stCondLst>
                                        </p:cTn>
                                        <p:tgtEl>
                                          <p:spTgt spid="37"/>
                                        </p:tgtEl>
                                        <p:attrNameLst>
                                          <p:attrName>style.visibility</p:attrName>
                                        </p:attrNameLst>
                                      </p:cBhvr>
                                      <p:to>
                                        <p:strVal val="visible"/>
                                      </p:to>
                                    </p:set>
                                    <p:anim calcmode="lin" valueType="num">
                                      <p:cBhvr>
                                        <p:cTn id="136" dur="500" fill="hold"/>
                                        <p:tgtEl>
                                          <p:spTgt spid="37"/>
                                        </p:tgtEl>
                                        <p:attrNameLst>
                                          <p:attrName>ppt_w</p:attrName>
                                        </p:attrNameLst>
                                      </p:cBhvr>
                                      <p:tavLst>
                                        <p:tav tm="0">
                                          <p:val>
                                            <p:fltVal val="0"/>
                                          </p:val>
                                        </p:tav>
                                        <p:tav tm="100000">
                                          <p:val>
                                            <p:strVal val="#ppt_w"/>
                                          </p:val>
                                        </p:tav>
                                      </p:tavLst>
                                    </p:anim>
                                    <p:anim calcmode="lin" valueType="num">
                                      <p:cBhvr>
                                        <p:cTn id="137" dur="500" fill="hold"/>
                                        <p:tgtEl>
                                          <p:spTgt spid="37"/>
                                        </p:tgtEl>
                                        <p:attrNameLst>
                                          <p:attrName>ppt_h</p:attrName>
                                        </p:attrNameLst>
                                      </p:cBhvr>
                                      <p:tavLst>
                                        <p:tav tm="0">
                                          <p:val>
                                            <p:fltVal val="0"/>
                                          </p:val>
                                        </p:tav>
                                        <p:tav tm="100000">
                                          <p:val>
                                            <p:strVal val="#ppt_h"/>
                                          </p:val>
                                        </p:tav>
                                      </p:tavLst>
                                    </p:anim>
                                    <p:animEffect transition="in" filter="fade">
                                      <p:cBhvr>
                                        <p:cTn id="138" dur="500"/>
                                        <p:tgtEl>
                                          <p:spTgt spid="37"/>
                                        </p:tgtEl>
                                      </p:cBhvr>
                                    </p:animEffect>
                                  </p:childTnLst>
                                </p:cTn>
                              </p:par>
                              <p:par>
                                <p:cTn id="139" presetID="53" presetClass="entr" presetSubtype="16" fill="hold" grpId="0" nodeType="withEffect">
                                  <p:stCondLst>
                                    <p:cond delay="0"/>
                                  </p:stCondLst>
                                  <p:childTnLst>
                                    <p:set>
                                      <p:cBhvr>
                                        <p:cTn id="140" dur="1" fill="hold">
                                          <p:stCondLst>
                                            <p:cond delay="0"/>
                                          </p:stCondLst>
                                        </p:cTn>
                                        <p:tgtEl>
                                          <p:spTgt spid="38"/>
                                        </p:tgtEl>
                                        <p:attrNameLst>
                                          <p:attrName>style.visibility</p:attrName>
                                        </p:attrNameLst>
                                      </p:cBhvr>
                                      <p:to>
                                        <p:strVal val="visible"/>
                                      </p:to>
                                    </p:set>
                                    <p:anim calcmode="lin" valueType="num">
                                      <p:cBhvr>
                                        <p:cTn id="141" dur="500" fill="hold"/>
                                        <p:tgtEl>
                                          <p:spTgt spid="38"/>
                                        </p:tgtEl>
                                        <p:attrNameLst>
                                          <p:attrName>ppt_w</p:attrName>
                                        </p:attrNameLst>
                                      </p:cBhvr>
                                      <p:tavLst>
                                        <p:tav tm="0">
                                          <p:val>
                                            <p:fltVal val="0"/>
                                          </p:val>
                                        </p:tav>
                                        <p:tav tm="100000">
                                          <p:val>
                                            <p:strVal val="#ppt_w"/>
                                          </p:val>
                                        </p:tav>
                                      </p:tavLst>
                                    </p:anim>
                                    <p:anim calcmode="lin" valueType="num">
                                      <p:cBhvr>
                                        <p:cTn id="142" dur="500" fill="hold"/>
                                        <p:tgtEl>
                                          <p:spTgt spid="38"/>
                                        </p:tgtEl>
                                        <p:attrNameLst>
                                          <p:attrName>ppt_h</p:attrName>
                                        </p:attrNameLst>
                                      </p:cBhvr>
                                      <p:tavLst>
                                        <p:tav tm="0">
                                          <p:val>
                                            <p:fltVal val="0"/>
                                          </p:val>
                                        </p:tav>
                                        <p:tav tm="100000">
                                          <p:val>
                                            <p:strVal val="#ppt_h"/>
                                          </p:val>
                                        </p:tav>
                                      </p:tavLst>
                                    </p:anim>
                                    <p:animEffect transition="in" filter="fade">
                                      <p:cBhvr>
                                        <p:cTn id="143"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P spid="12" grpId="0"/>
      <p:bldP spid="13" grpId="0"/>
      <p:bldP spid="15" grpId="0"/>
      <p:bldP spid="17" grpId="0"/>
      <p:bldP spid="19" grpId="0"/>
      <p:bldP spid="21" grpId="0"/>
      <p:bldP spid="23" grpId="0"/>
      <p:bldP spid="25" grpId="0"/>
      <p:bldP spid="27" grpId="0"/>
      <p:bldP spid="35" grpId="0"/>
      <p:bldP spid="36" grpId="0"/>
      <p:bldP spid="37" grpId="0"/>
      <p:bldP spid="38"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89215" y="1681245"/>
            <a:ext cx="20838253" cy="711415"/>
          </a:xfrm>
          <a:prstGeom prst="rect">
            <a:avLst/>
          </a:prstGeom>
        </p:spPr>
        <p:txBody>
          <a:bodyPr vert="horz" wrap="square" lIns="0" tIns="33975" rIns="0" bIns="0" rtlCol="0" anchor="ctr">
            <a:spAutoFit/>
          </a:bodyPr>
          <a:lstStyle/>
          <a:p>
            <a:pPr marL="25400">
              <a:lnSpc>
                <a:spcPct val="100000"/>
              </a:lnSpc>
              <a:spcBef>
                <a:spcPts val="270"/>
              </a:spcBef>
            </a:pPr>
            <a:r>
              <a:rPr spc="99" dirty="0"/>
              <a:t>Maximum</a:t>
            </a:r>
            <a:r>
              <a:rPr spc="159" dirty="0"/>
              <a:t> </a:t>
            </a:r>
            <a:r>
              <a:rPr spc="119" dirty="0"/>
              <a:t>Bipartite</a:t>
            </a:r>
            <a:r>
              <a:rPr spc="159" dirty="0"/>
              <a:t> </a:t>
            </a:r>
            <a:r>
              <a:rPr spc="79" dirty="0"/>
              <a:t>Matching</a:t>
            </a:r>
          </a:p>
        </p:txBody>
      </p:sp>
      <p:grpSp>
        <p:nvGrpSpPr>
          <p:cNvPr id="3" name="object 3"/>
          <p:cNvGrpSpPr/>
          <p:nvPr/>
        </p:nvGrpSpPr>
        <p:grpSpPr>
          <a:xfrm>
            <a:off x="2140907" y="1421129"/>
            <a:ext cx="8006870" cy="1272190"/>
            <a:chOff x="309193" y="717143"/>
            <a:chExt cx="4040504" cy="641985"/>
          </a:xfrm>
        </p:grpSpPr>
        <p:sp>
          <p:nvSpPr>
            <p:cNvPr id="4" name="object 4"/>
            <p:cNvSpPr/>
            <p:nvPr/>
          </p:nvSpPr>
          <p:spPr>
            <a:xfrm>
              <a:off x="309193" y="717143"/>
              <a:ext cx="3989704" cy="186690"/>
            </a:xfrm>
            <a:custGeom>
              <a:avLst/>
              <a:gdLst/>
              <a:ahLst/>
              <a:cxnLst/>
              <a:rect l="l" t="t" r="r" b="b"/>
              <a:pathLst>
                <a:path w="3989704" h="186690">
                  <a:moveTo>
                    <a:pt x="3938852" y="0"/>
                  </a:moveTo>
                  <a:lnTo>
                    <a:pt x="50800" y="0"/>
                  </a:lnTo>
                  <a:lnTo>
                    <a:pt x="31075" y="4008"/>
                  </a:lnTo>
                  <a:lnTo>
                    <a:pt x="14922" y="14922"/>
                  </a:lnTo>
                  <a:lnTo>
                    <a:pt x="4008" y="31075"/>
                  </a:lnTo>
                  <a:lnTo>
                    <a:pt x="0" y="50800"/>
                  </a:lnTo>
                  <a:lnTo>
                    <a:pt x="0" y="186558"/>
                  </a:lnTo>
                  <a:lnTo>
                    <a:pt x="3989652" y="186558"/>
                  </a:lnTo>
                  <a:lnTo>
                    <a:pt x="3989652" y="50800"/>
                  </a:lnTo>
                  <a:lnTo>
                    <a:pt x="3985644" y="31075"/>
                  </a:lnTo>
                  <a:lnTo>
                    <a:pt x="3974729" y="14922"/>
                  </a:lnTo>
                  <a:lnTo>
                    <a:pt x="3958576" y="4008"/>
                  </a:lnTo>
                  <a:lnTo>
                    <a:pt x="3938852" y="0"/>
                  </a:lnTo>
                  <a:close/>
                </a:path>
              </a:pathLst>
            </a:custGeom>
            <a:solidFill>
              <a:srgbClr val="CCCCCC"/>
            </a:solidFill>
          </p:spPr>
          <p:txBody>
            <a:bodyPr wrap="square" lIns="0" tIns="0" rIns="0" bIns="0" rtlCol="0"/>
            <a:lstStyle/>
            <a:p>
              <a:endParaRPr sz="3565"/>
            </a:p>
          </p:txBody>
        </p:sp>
        <p:pic>
          <p:nvPicPr>
            <p:cNvPr id="5" name="object 5"/>
            <p:cNvPicPr/>
            <p:nvPr/>
          </p:nvPicPr>
          <p:blipFill>
            <a:blip r:embed="rId2" cstate="print"/>
            <a:stretch>
              <a:fillRect/>
            </a:stretch>
          </p:blipFill>
          <p:spPr>
            <a:xfrm>
              <a:off x="309194" y="891057"/>
              <a:ext cx="3989651" cy="50609"/>
            </a:xfrm>
            <a:prstGeom prst="rect">
              <a:avLst/>
            </a:prstGeom>
          </p:spPr>
        </p:pic>
        <p:pic>
          <p:nvPicPr>
            <p:cNvPr id="6" name="object 6"/>
            <p:cNvPicPr/>
            <p:nvPr/>
          </p:nvPicPr>
          <p:blipFill>
            <a:blip r:embed="rId3" cstate="print"/>
            <a:stretch>
              <a:fillRect/>
            </a:stretch>
          </p:blipFill>
          <p:spPr>
            <a:xfrm>
              <a:off x="359994" y="1257185"/>
              <a:ext cx="101600" cy="101600"/>
            </a:xfrm>
            <a:prstGeom prst="rect">
              <a:avLst/>
            </a:prstGeom>
          </p:spPr>
        </p:pic>
        <p:pic>
          <p:nvPicPr>
            <p:cNvPr id="7" name="object 7"/>
            <p:cNvPicPr/>
            <p:nvPr/>
          </p:nvPicPr>
          <p:blipFill>
            <a:blip r:embed="rId4" cstate="print"/>
            <a:stretch>
              <a:fillRect/>
            </a:stretch>
          </p:blipFill>
          <p:spPr>
            <a:xfrm>
              <a:off x="410794" y="1244485"/>
              <a:ext cx="3938802" cy="114300"/>
            </a:xfrm>
            <a:prstGeom prst="rect">
              <a:avLst/>
            </a:prstGeom>
          </p:spPr>
        </p:pic>
        <p:pic>
          <p:nvPicPr>
            <p:cNvPr id="8" name="object 8"/>
            <p:cNvPicPr/>
            <p:nvPr/>
          </p:nvPicPr>
          <p:blipFill>
            <a:blip r:embed="rId5" cstate="print"/>
            <a:stretch>
              <a:fillRect/>
            </a:stretch>
          </p:blipFill>
          <p:spPr>
            <a:xfrm>
              <a:off x="4298846" y="761377"/>
              <a:ext cx="50751" cy="495807"/>
            </a:xfrm>
            <a:prstGeom prst="rect">
              <a:avLst/>
            </a:prstGeom>
          </p:spPr>
        </p:pic>
        <p:sp>
          <p:nvSpPr>
            <p:cNvPr id="9" name="object 9"/>
            <p:cNvSpPr/>
            <p:nvPr/>
          </p:nvSpPr>
          <p:spPr>
            <a:xfrm>
              <a:off x="309193" y="935326"/>
              <a:ext cx="3989704" cy="372745"/>
            </a:xfrm>
            <a:custGeom>
              <a:avLst/>
              <a:gdLst/>
              <a:ahLst/>
              <a:cxnLst/>
              <a:rect l="l" t="t" r="r" b="b"/>
              <a:pathLst>
                <a:path w="3989704" h="372744">
                  <a:moveTo>
                    <a:pt x="3989652" y="0"/>
                  </a:moveTo>
                  <a:lnTo>
                    <a:pt x="0" y="0"/>
                  </a:lnTo>
                  <a:lnTo>
                    <a:pt x="0" y="321858"/>
                  </a:lnTo>
                  <a:lnTo>
                    <a:pt x="4008" y="341583"/>
                  </a:lnTo>
                  <a:lnTo>
                    <a:pt x="14922" y="357736"/>
                  </a:lnTo>
                  <a:lnTo>
                    <a:pt x="31075" y="368650"/>
                  </a:lnTo>
                  <a:lnTo>
                    <a:pt x="50800" y="372659"/>
                  </a:lnTo>
                  <a:lnTo>
                    <a:pt x="3938852" y="372659"/>
                  </a:lnTo>
                  <a:lnTo>
                    <a:pt x="3958576" y="368650"/>
                  </a:lnTo>
                  <a:lnTo>
                    <a:pt x="3974729" y="357736"/>
                  </a:lnTo>
                  <a:lnTo>
                    <a:pt x="3985644" y="341583"/>
                  </a:lnTo>
                  <a:lnTo>
                    <a:pt x="3989652" y="321858"/>
                  </a:lnTo>
                  <a:lnTo>
                    <a:pt x="3989652" y="0"/>
                  </a:lnTo>
                  <a:close/>
                </a:path>
              </a:pathLst>
            </a:custGeom>
            <a:solidFill>
              <a:srgbClr val="E5E5E5"/>
            </a:solidFill>
          </p:spPr>
          <p:txBody>
            <a:bodyPr wrap="square" lIns="0" tIns="0" rIns="0" bIns="0" rtlCol="0"/>
            <a:lstStyle/>
            <a:p>
              <a:endParaRPr sz="3565"/>
            </a:p>
          </p:txBody>
        </p:sp>
        <p:sp>
          <p:nvSpPr>
            <p:cNvPr id="10" name="object 10"/>
            <p:cNvSpPr/>
            <p:nvPr/>
          </p:nvSpPr>
          <p:spPr>
            <a:xfrm>
              <a:off x="4298846" y="799473"/>
              <a:ext cx="0" cy="476884"/>
            </a:xfrm>
            <a:custGeom>
              <a:avLst/>
              <a:gdLst/>
              <a:ahLst/>
              <a:cxnLst/>
              <a:rect l="l" t="t" r="r" b="b"/>
              <a:pathLst>
                <a:path h="476884">
                  <a:moveTo>
                    <a:pt x="0" y="476761"/>
                  </a:moveTo>
                  <a:lnTo>
                    <a:pt x="0" y="0"/>
                  </a:lnTo>
                </a:path>
              </a:pathLst>
            </a:custGeom>
            <a:ln w="3175">
              <a:solidFill>
                <a:srgbClr val="7F7F7F"/>
              </a:solidFill>
            </a:ln>
          </p:spPr>
          <p:txBody>
            <a:bodyPr wrap="square" lIns="0" tIns="0" rIns="0" bIns="0" rtlCol="0"/>
            <a:lstStyle/>
            <a:p>
              <a:endParaRPr sz="3565"/>
            </a:p>
          </p:txBody>
        </p:sp>
        <p:sp>
          <p:nvSpPr>
            <p:cNvPr id="11" name="object 11"/>
            <p:cNvSpPr/>
            <p:nvPr/>
          </p:nvSpPr>
          <p:spPr>
            <a:xfrm>
              <a:off x="4298846" y="786773"/>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5"/>
            </a:p>
          </p:txBody>
        </p:sp>
        <p:sp>
          <p:nvSpPr>
            <p:cNvPr id="12" name="object 12"/>
            <p:cNvSpPr/>
            <p:nvPr/>
          </p:nvSpPr>
          <p:spPr>
            <a:xfrm>
              <a:off x="4298846" y="774073"/>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5"/>
            </a:p>
          </p:txBody>
        </p:sp>
        <p:sp>
          <p:nvSpPr>
            <p:cNvPr id="13" name="object 13"/>
            <p:cNvSpPr/>
            <p:nvPr/>
          </p:nvSpPr>
          <p:spPr>
            <a:xfrm>
              <a:off x="4298846" y="761373"/>
              <a:ext cx="0" cy="12700"/>
            </a:xfrm>
            <a:custGeom>
              <a:avLst/>
              <a:gdLst/>
              <a:ahLst/>
              <a:cxnLst/>
              <a:rect l="l" t="t" r="r" b="b"/>
              <a:pathLst>
                <a:path h="12700">
                  <a:moveTo>
                    <a:pt x="0" y="12700"/>
                  </a:moveTo>
                  <a:lnTo>
                    <a:pt x="0" y="0"/>
                  </a:lnTo>
                </a:path>
              </a:pathLst>
            </a:custGeom>
            <a:ln w="3175">
              <a:solidFill>
                <a:srgbClr val="EFEFEF"/>
              </a:solidFill>
            </a:ln>
          </p:spPr>
          <p:txBody>
            <a:bodyPr wrap="square" lIns="0" tIns="0" rIns="0" bIns="0" rtlCol="0"/>
            <a:lstStyle/>
            <a:p>
              <a:endParaRPr sz="3565"/>
            </a:p>
          </p:txBody>
        </p:sp>
      </p:grpSp>
      <p:sp>
        <p:nvSpPr>
          <p:cNvPr id="14" name="object 14"/>
          <p:cNvSpPr txBox="1"/>
          <p:nvPr/>
        </p:nvSpPr>
        <p:spPr>
          <a:xfrm>
            <a:off x="2216410" y="1294761"/>
            <a:ext cx="7746394" cy="4216032"/>
          </a:xfrm>
          <a:prstGeom prst="rect">
            <a:avLst/>
          </a:prstGeom>
        </p:spPr>
        <p:txBody>
          <a:bodyPr vert="horz" wrap="square" lIns="0" tIns="115766" rIns="0" bIns="0" rtlCol="0">
            <a:spAutoFit/>
          </a:bodyPr>
          <a:lstStyle/>
          <a:p>
            <a:pPr marL="25400">
              <a:spcBef>
                <a:spcPts val="910"/>
              </a:spcBef>
            </a:pPr>
            <a:r>
              <a:rPr sz="2180" spc="-40" dirty="0">
                <a:latin typeface="Tahoma" panose="020B0604030504040204"/>
                <a:cs typeface="Tahoma" panose="020B0604030504040204"/>
              </a:rPr>
              <a:t>Maximum</a:t>
            </a:r>
            <a:r>
              <a:rPr sz="2180" spc="-50" dirty="0">
                <a:latin typeface="Tahoma" panose="020B0604030504040204"/>
                <a:cs typeface="Tahoma" panose="020B0604030504040204"/>
              </a:rPr>
              <a:t> </a:t>
            </a:r>
            <a:r>
              <a:rPr sz="2180" spc="-20" dirty="0">
                <a:latin typeface="Tahoma" panose="020B0604030504040204"/>
                <a:cs typeface="Tahoma" panose="020B0604030504040204"/>
              </a:rPr>
              <a:t>Bipartite</a:t>
            </a:r>
            <a:r>
              <a:rPr sz="2180" spc="-50" dirty="0">
                <a:latin typeface="Tahoma" panose="020B0604030504040204"/>
                <a:cs typeface="Tahoma" panose="020B0604030504040204"/>
              </a:rPr>
              <a:t> </a:t>
            </a:r>
            <a:r>
              <a:rPr sz="2180" spc="-20" dirty="0">
                <a:latin typeface="Tahoma" panose="020B0604030504040204"/>
                <a:cs typeface="Tahoma" panose="020B0604030504040204"/>
              </a:rPr>
              <a:t>Matching</a:t>
            </a:r>
            <a:endParaRPr sz="2180" dirty="0">
              <a:latin typeface="Tahoma" panose="020B0604030504040204"/>
              <a:cs typeface="Tahoma" panose="020B0604030504040204"/>
            </a:endParaRPr>
          </a:p>
          <a:p>
            <a:pPr marL="25400" marR="10160">
              <a:lnSpc>
                <a:spcPct val="103000"/>
              </a:lnSpc>
              <a:spcBef>
                <a:spcPts val="635"/>
              </a:spcBef>
            </a:pPr>
            <a:r>
              <a:rPr sz="2180" spc="-59" dirty="0">
                <a:latin typeface="Tahoma" panose="020B0604030504040204"/>
                <a:cs typeface="Tahoma" panose="020B0604030504040204"/>
              </a:rPr>
              <a:t>Given</a:t>
            </a:r>
            <a:r>
              <a:rPr sz="2180" spc="-119" dirty="0">
                <a:latin typeface="Tahoma" panose="020B0604030504040204"/>
                <a:cs typeface="Tahoma" panose="020B0604030504040204"/>
              </a:rPr>
              <a:t> </a:t>
            </a:r>
            <a:r>
              <a:rPr sz="2180" dirty="0">
                <a:latin typeface="Tahoma" panose="020B0604030504040204"/>
                <a:cs typeface="Tahoma" panose="020B0604030504040204"/>
              </a:rPr>
              <a:t>a</a:t>
            </a:r>
            <a:r>
              <a:rPr sz="2180" spc="-168" dirty="0">
                <a:latin typeface="Tahoma" panose="020B0604030504040204"/>
                <a:cs typeface="Tahoma" panose="020B0604030504040204"/>
              </a:rPr>
              <a:t> </a:t>
            </a:r>
            <a:r>
              <a:rPr sz="2180" spc="-50" dirty="0">
                <a:latin typeface="Tahoma" panose="020B0604030504040204"/>
                <a:cs typeface="Tahoma" panose="020B0604030504040204"/>
              </a:rPr>
              <a:t>bipartite</a:t>
            </a:r>
            <a:r>
              <a:rPr sz="2180" spc="-79" dirty="0">
                <a:latin typeface="Tahoma" panose="020B0604030504040204"/>
                <a:cs typeface="Tahoma" panose="020B0604030504040204"/>
              </a:rPr>
              <a:t> </a:t>
            </a:r>
            <a:r>
              <a:rPr sz="2180" spc="-99" dirty="0">
                <a:latin typeface="Tahoma" panose="020B0604030504040204"/>
                <a:cs typeface="Tahoma" panose="020B0604030504040204"/>
              </a:rPr>
              <a:t>graph</a:t>
            </a:r>
            <a:r>
              <a:rPr sz="2180" spc="-40" dirty="0">
                <a:latin typeface="Tahoma" panose="020B0604030504040204"/>
                <a:cs typeface="Tahoma" panose="020B0604030504040204"/>
              </a:rPr>
              <a:t> </a:t>
            </a:r>
            <a:r>
              <a:rPr sz="2180" i="1" dirty="0">
                <a:latin typeface="Arial" panose="020B0604020202020204"/>
                <a:cs typeface="Arial" panose="020B0604020202020204"/>
              </a:rPr>
              <a:t>G</a:t>
            </a:r>
            <a:r>
              <a:rPr sz="2180" i="1" spc="159" dirty="0">
                <a:latin typeface="Arial" panose="020B0604020202020204"/>
                <a:cs typeface="Arial" panose="020B0604020202020204"/>
              </a:rPr>
              <a:t> </a:t>
            </a:r>
            <a:r>
              <a:rPr sz="2180" dirty="0">
                <a:latin typeface="Tahoma" panose="020B0604030504040204"/>
                <a:cs typeface="Tahoma" panose="020B0604030504040204"/>
              </a:rPr>
              <a:t>=</a:t>
            </a:r>
            <a:r>
              <a:rPr sz="2180" spc="-149" dirty="0">
                <a:latin typeface="Tahoma" panose="020B0604030504040204"/>
                <a:cs typeface="Tahoma" panose="020B0604030504040204"/>
              </a:rPr>
              <a:t> </a:t>
            </a:r>
            <a:r>
              <a:rPr sz="2180" spc="-40" dirty="0">
                <a:latin typeface="Tahoma" panose="020B0604030504040204"/>
                <a:cs typeface="Tahoma" panose="020B0604030504040204"/>
              </a:rPr>
              <a:t>(</a:t>
            </a:r>
            <a:r>
              <a:rPr sz="2180" i="1" spc="-40" dirty="0">
                <a:latin typeface="Arial" panose="020B0604020202020204"/>
                <a:cs typeface="Arial" panose="020B0604020202020204"/>
              </a:rPr>
              <a:t>A</a:t>
            </a:r>
            <a:r>
              <a:rPr sz="2180" i="1" spc="-129" dirty="0">
                <a:latin typeface="Arial" panose="020B0604020202020204"/>
                <a:cs typeface="Arial" panose="020B0604020202020204"/>
              </a:rPr>
              <a:t> </a:t>
            </a:r>
            <a:r>
              <a:rPr sz="2180" spc="-307" dirty="0">
                <a:latin typeface="Lucida Sans Unicode" panose="020B0602030504020204"/>
                <a:cs typeface="Lucida Sans Unicode" panose="020B0602030504020204"/>
              </a:rPr>
              <a:t>∪</a:t>
            </a:r>
            <a:r>
              <a:rPr sz="2180" spc="-218" dirty="0">
                <a:latin typeface="Lucida Sans Unicode" panose="020B0602030504020204"/>
                <a:cs typeface="Lucida Sans Unicode" panose="020B0602030504020204"/>
              </a:rPr>
              <a:t> </a:t>
            </a:r>
            <a:r>
              <a:rPr sz="2180" i="1" spc="-40" dirty="0">
                <a:latin typeface="Arial" panose="020B0604020202020204"/>
                <a:cs typeface="Arial" panose="020B0604020202020204"/>
              </a:rPr>
              <a:t>B</a:t>
            </a:r>
            <a:r>
              <a:rPr sz="2180" i="1" spc="-40" dirty="0">
                <a:latin typeface="Verdana" panose="020B0604030504040204"/>
                <a:cs typeface="Verdana" panose="020B0604030504040204"/>
              </a:rPr>
              <a:t>,</a:t>
            </a:r>
            <a:r>
              <a:rPr sz="2180" i="1" spc="-416" dirty="0">
                <a:latin typeface="Verdana" panose="020B0604030504040204"/>
                <a:cs typeface="Verdana" panose="020B0604030504040204"/>
              </a:rPr>
              <a:t> </a:t>
            </a:r>
            <a:r>
              <a:rPr sz="2180" i="1" spc="-188" dirty="0">
                <a:latin typeface="Arial" panose="020B0604020202020204"/>
                <a:cs typeface="Arial" panose="020B0604020202020204"/>
              </a:rPr>
              <a:t>E</a:t>
            </a:r>
            <a:r>
              <a:rPr sz="2180" i="1" spc="-347" dirty="0">
                <a:latin typeface="Arial" panose="020B0604020202020204"/>
                <a:cs typeface="Arial" panose="020B0604020202020204"/>
              </a:rPr>
              <a:t> </a:t>
            </a:r>
            <a:r>
              <a:rPr sz="2180" dirty="0">
                <a:latin typeface="Tahoma" panose="020B0604030504040204"/>
                <a:cs typeface="Tahoma" panose="020B0604030504040204"/>
              </a:rPr>
              <a:t>),</a:t>
            </a:r>
            <a:r>
              <a:rPr sz="2180" spc="-50" dirty="0">
                <a:latin typeface="Tahoma" panose="020B0604030504040204"/>
                <a:cs typeface="Tahoma" panose="020B0604030504040204"/>
              </a:rPr>
              <a:t> </a:t>
            </a:r>
            <a:r>
              <a:rPr sz="2180" spc="-40" dirty="0">
                <a:latin typeface="Tahoma" panose="020B0604030504040204"/>
                <a:cs typeface="Tahoma" panose="020B0604030504040204"/>
              </a:rPr>
              <a:t>find</a:t>
            </a:r>
            <a:r>
              <a:rPr sz="2180" spc="-30" dirty="0">
                <a:latin typeface="Tahoma" panose="020B0604030504040204"/>
                <a:cs typeface="Tahoma" panose="020B0604030504040204"/>
              </a:rPr>
              <a:t> </a:t>
            </a:r>
            <a:r>
              <a:rPr sz="2180" spc="-20" dirty="0">
                <a:latin typeface="Tahoma" panose="020B0604030504040204"/>
                <a:cs typeface="Tahoma" panose="020B0604030504040204"/>
              </a:rPr>
              <a:t>an</a:t>
            </a:r>
            <a:r>
              <a:rPr sz="2180" spc="-40" dirty="0">
                <a:latin typeface="Tahoma" panose="020B0604030504040204"/>
                <a:cs typeface="Tahoma" panose="020B0604030504040204"/>
              </a:rPr>
              <a:t> </a:t>
            </a:r>
            <a:r>
              <a:rPr sz="2180" i="1" dirty="0">
                <a:latin typeface="Arial" panose="020B0604020202020204"/>
                <a:cs typeface="Arial" panose="020B0604020202020204"/>
              </a:rPr>
              <a:t>S</a:t>
            </a:r>
            <a:r>
              <a:rPr sz="2180" i="1" spc="109" dirty="0">
                <a:latin typeface="Arial" panose="020B0604020202020204"/>
                <a:cs typeface="Arial" panose="020B0604020202020204"/>
              </a:rPr>
              <a:t> </a:t>
            </a:r>
            <a:r>
              <a:rPr sz="2180" dirty="0">
                <a:latin typeface="Lucida Sans Unicode" panose="020B0602030504020204"/>
                <a:cs typeface="Lucida Sans Unicode" panose="020B0602030504020204"/>
              </a:rPr>
              <a:t>⊆</a:t>
            </a:r>
            <a:r>
              <a:rPr sz="2180" spc="-159" dirty="0">
                <a:latin typeface="Lucida Sans Unicode" panose="020B0602030504020204"/>
                <a:cs typeface="Lucida Sans Unicode" panose="020B0602030504020204"/>
              </a:rPr>
              <a:t> </a:t>
            </a:r>
            <a:r>
              <a:rPr sz="2180" i="1" spc="-40" dirty="0">
                <a:latin typeface="Arial" panose="020B0604020202020204"/>
                <a:cs typeface="Arial" panose="020B0604020202020204"/>
              </a:rPr>
              <a:t>A</a:t>
            </a:r>
            <a:r>
              <a:rPr sz="2180" i="1" spc="-129" dirty="0">
                <a:latin typeface="Arial" panose="020B0604020202020204"/>
                <a:cs typeface="Arial" panose="020B0604020202020204"/>
              </a:rPr>
              <a:t> </a:t>
            </a:r>
            <a:r>
              <a:rPr sz="2180" spc="-69" dirty="0">
                <a:latin typeface="Lucida Sans Unicode" panose="020B0602030504020204"/>
                <a:cs typeface="Lucida Sans Unicode" panose="020B0602030504020204"/>
              </a:rPr>
              <a:t>×</a:t>
            </a:r>
            <a:r>
              <a:rPr sz="2180" spc="-218" dirty="0">
                <a:latin typeface="Lucida Sans Unicode" panose="020B0602030504020204"/>
                <a:cs typeface="Lucida Sans Unicode" panose="020B0602030504020204"/>
              </a:rPr>
              <a:t> </a:t>
            </a:r>
            <a:r>
              <a:rPr sz="2180" i="1" dirty="0">
                <a:latin typeface="Arial" panose="020B0604020202020204"/>
                <a:cs typeface="Arial" panose="020B0604020202020204"/>
              </a:rPr>
              <a:t>B</a:t>
            </a:r>
            <a:r>
              <a:rPr sz="2180" i="1" spc="198" dirty="0">
                <a:latin typeface="Arial" panose="020B0604020202020204"/>
                <a:cs typeface="Arial" panose="020B0604020202020204"/>
              </a:rPr>
              <a:t> </a:t>
            </a:r>
            <a:r>
              <a:rPr sz="2180" dirty="0">
                <a:latin typeface="Tahoma" panose="020B0604030504040204"/>
                <a:cs typeface="Tahoma" panose="020B0604030504040204"/>
              </a:rPr>
              <a:t>that</a:t>
            </a:r>
            <a:r>
              <a:rPr sz="2180" spc="-50" dirty="0">
                <a:latin typeface="Tahoma" panose="020B0604030504040204"/>
                <a:cs typeface="Tahoma" panose="020B0604030504040204"/>
              </a:rPr>
              <a:t> is </a:t>
            </a:r>
            <a:r>
              <a:rPr sz="2180" dirty="0">
                <a:latin typeface="Tahoma" panose="020B0604030504040204"/>
                <a:cs typeface="Tahoma" panose="020B0604030504040204"/>
              </a:rPr>
              <a:t>a</a:t>
            </a:r>
            <a:r>
              <a:rPr sz="2180" spc="-79" dirty="0">
                <a:latin typeface="Tahoma" panose="020B0604030504040204"/>
                <a:cs typeface="Tahoma" panose="020B0604030504040204"/>
              </a:rPr>
              <a:t> </a:t>
            </a:r>
            <a:r>
              <a:rPr sz="2180" spc="-59" dirty="0">
                <a:latin typeface="Tahoma" panose="020B0604030504040204"/>
                <a:cs typeface="Tahoma" panose="020B0604030504040204"/>
              </a:rPr>
              <a:t>matching </a:t>
            </a:r>
            <a:r>
              <a:rPr sz="2180" spc="-79" dirty="0">
                <a:latin typeface="Tahoma" panose="020B0604030504040204"/>
                <a:cs typeface="Tahoma" panose="020B0604030504040204"/>
              </a:rPr>
              <a:t>and </a:t>
            </a:r>
            <a:r>
              <a:rPr sz="2180" dirty="0">
                <a:latin typeface="Tahoma" panose="020B0604030504040204"/>
                <a:cs typeface="Tahoma" panose="020B0604030504040204"/>
              </a:rPr>
              <a:t>is</a:t>
            </a:r>
            <a:r>
              <a:rPr sz="2180" spc="-69" dirty="0">
                <a:latin typeface="Tahoma" panose="020B0604030504040204"/>
                <a:cs typeface="Tahoma" panose="020B0604030504040204"/>
              </a:rPr>
              <a:t> </a:t>
            </a:r>
            <a:r>
              <a:rPr sz="2180" spc="-40" dirty="0">
                <a:latin typeface="Tahoma" panose="020B0604030504040204"/>
                <a:cs typeface="Tahoma" panose="020B0604030504040204"/>
              </a:rPr>
              <a:t>as</a:t>
            </a:r>
            <a:r>
              <a:rPr sz="2180" spc="-69" dirty="0">
                <a:latin typeface="Tahoma" panose="020B0604030504040204"/>
                <a:cs typeface="Tahoma" panose="020B0604030504040204"/>
              </a:rPr>
              <a:t> </a:t>
            </a:r>
            <a:r>
              <a:rPr sz="2180" spc="-99" dirty="0">
                <a:latin typeface="Tahoma" panose="020B0604030504040204"/>
                <a:cs typeface="Tahoma" panose="020B0604030504040204"/>
              </a:rPr>
              <a:t>large</a:t>
            </a:r>
            <a:r>
              <a:rPr sz="2180" spc="-69" dirty="0">
                <a:latin typeface="Tahoma" panose="020B0604030504040204"/>
                <a:cs typeface="Tahoma" panose="020B0604030504040204"/>
              </a:rPr>
              <a:t> </a:t>
            </a:r>
            <a:r>
              <a:rPr sz="2180" spc="-59" dirty="0">
                <a:latin typeface="Tahoma" panose="020B0604030504040204"/>
                <a:cs typeface="Tahoma" panose="020B0604030504040204"/>
              </a:rPr>
              <a:t>as</a:t>
            </a:r>
            <a:r>
              <a:rPr sz="2180" spc="-69" dirty="0">
                <a:latin typeface="Tahoma" panose="020B0604030504040204"/>
                <a:cs typeface="Tahoma" panose="020B0604030504040204"/>
              </a:rPr>
              <a:t> </a:t>
            </a:r>
            <a:r>
              <a:rPr sz="2180" spc="-20" dirty="0">
                <a:latin typeface="Tahoma" panose="020B0604030504040204"/>
                <a:cs typeface="Tahoma" panose="020B0604030504040204"/>
              </a:rPr>
              <a:t>possible.</a:t>
            </a:r>
            <a:endParaRPr sz="2180" dirty="0">
              <a:latin typeface="Tahoma" panose="020B0604030504040204"/>
              <a:cs typeface="Tahoma" panose="020B0604030504040204"/>
            </a:endParaRPr>
          </a:p>
          <a:p>
            <a:pPr>
              <a:lnSpc>
                <a:spcPct val="100000"/>
              </a:lnSpc>
            </a:pPr>
            <a:endParaRPr sz="2180" dirty="0">
              <a:latin typeface="Tahoma" panose="020B0604030504040204"/>
              <a:cs typeface="Tahoma" panose="020B0604030504040204"/>
            </a:endParaRPr>
          </a:p>
          <a:p>
            <a:pPr>
              <a:spcBef>
                <a:spcPts val="1060"/>
              </a:spcBef>
            </a:pPr>
            <a:endParaRPr sz="2180" dirty="0">
              <a:latin typeface="Tahoma" panose="020B0604030504040204"/>
              <a:cs typeface="Tahoma" panose="020B0604030504040204"/>
            </a:endParaRPr>
          </a:p>
          <a:p>
            <a:pPr marL="25400"/>
            <a:r>
              <a:rPr sz="2180" b="1" u="sng" spc="-20" dirty="0">
                <a:uFill>
                  <a:solidFill>
                    <a:srgbClr val="000000"/>
                  </a:solidFill>
                </a:uFill>
                <a:latin typeface="Trebuchet MS" panose="020B0603020202020204"/>
                <a:cs typeface="Trebuchet MS" panose="020B0603020202020204"/>
              </a:rPr>
              <a:t>Notes:</a:t>
            </a:r>
            <a:endParaRPr sz="2180" dirty="0">
              <a:latin typeface="Trebuchet MS" panose="020B0603020202020204"/>
              <a:cs typeface="Trebuchet MS" panose="020B0603020202020204"/>
            </a:endParaRPr>
          </a:p>
          <a:p>
            <a:pPr>
              <a:spcBef>
                <a:spcPts val="100"/>
              </a:spcBef>
            </a:pPr>
            <a:endParaRPr sz="2180" dirty="0">
              <a:latin typeface="Trebuchet MS" panose="020B0603020202020204"/>
              <a:cs typeface="Trebuchet MS" panose="020B0603020202020204"/>
            </a:endParaRPr>
          </a:p>
          <a:p>
            <a:pPr marL="570230" indent="-259080">
              <a:buSzPct val="91000"/>
              <a:buFont typeface="Lucida Sans Unicode" panose="020B0602030504020204"/>
              <a:buChar char="•"/>
              <a:tabLst>
                <a:tab pos="569595" algn="l"/>
              </a:tabLst>
            </a:pPr>
            <a:r>
              <a:rPr sz="2180" spc="-20" dirty="0">
                <a:latin typeface="Tahoma" panose="020B0604030504040204"/>
                <a:cs typeface="Tahoma" panose="020B0604030504040204"/>
              </a:rPr>
              <a:t>We’re</a:t>
            </a:r>
            <a:r>
              <a:rPr sz="2180" spc="-109" dirty="0">
                <a:latin typeface="Tahoma" panose="020B0604030504040204"/>
                <a:cs typeface="Tahoma" panose="020B0604030504040204"/>
              </a:rPr>
              <a:t> </a:t>
            </a:r>
            <a:r>
              <a:rPr sz="2180" spc="-89" dirty="0">
                <a:latin typeface="Tahoma" panose="020B0604030504040204"/>
                <a:cs typeface="Tahoma" panose="020B0604030504040204"/>
              </a:rPr>
              <a:t>given</a:t>
            </a:r>
            <a:r>
              <a:rPr sz="2180" spc="-59" dirty="0">
                <a:latin typeface="Tahoma" panose="020B0604030504040204"/>
                <a:cs typeface="Tahoma" panose="020B0604030504040204"/>
              </a:rPr>
              <a:t> </a:t>
            </a:r>
            <a:r>
              <a:rPr sz="2180" i="1" dirty="0">
                <a:latin typeface="Arial" panose="020B0604020202020204"/>
                <a:cs typeface="Arial" panose="020B0604020202020204"/>
              </a:rPr>
              <a:t>A</a:t>
            </a:r>
            <a:r>
              <a:rPr sz="2180" i="1" spc="20" dirty="0">
                <a:latin typeface="Arial" panose="020B0604020202020204"/>
                <a:cs typeface="Arial" panose="020B0604020202020204"/>
              </a:rPr>
              <a:t> </a:t>
            </a:r>
            <a:r>
              <a:rPr sz="2180" spc="-79" dirty="0">
                <a:latin typeface="Tahoma" panose="020B0604030504040204"/>
                <a:cs typeface="Tahoma" panose="020B0604030504040204"/>
              </a:rPr>
              <a:t>and</a:t>
            </a:r>
            <a:r>
              <a:rPr sz="2180" spc="-59" dirty="0">
                <a:latin typeface="Tahoma" panose="020B0604030504040204"/>
                <a:cs typeface="Tahoma" panose="020B0604030504040204"/>
              </a:rPr>
              <a:t> </a:t>
            </a:r>
            <a:r>
              <a:rPr sz="2180" i="1" dirty="0">
                <a:latin typeface="Arial" panose="020B0604020202020204"/>
                <a:cs typeface="Arial" panose="020B0604020202020204"/>
              </a:rPr>
              <a:t>B</a:t>
            </a:r>
            <a:r>
              <a:rPr sz="2180" i="1" spc="178" dirty="0">
                <a:latin typeface="Arial" panose="020B0604020202020204"/>
                <a:cs typeface="Arial" panose="020B0604020202020204"/>
              </a:rPr>
              <a:t> </a:t>
            </a:r>
            <a:r>
              <a:rPr sz="2180" spc="-59" dirty="0">
                <a:latin typeface="Tahoma" panose="020B0604030504040204"/>
                <a:cs typeface="Tahoma" panose="020B0604030504040204"/>
              </a:rPr>
              <a:t>so </a:t>
            </a:r>
            <a:r>
              <a:rPr sz="2180" spc="-178" dirty="0">
                <a:latin typeface="Tahoma" panose="020B0604030504040204"/>
                <a:cs typeface="Tahoma" panose="020B0604030504040204"/>
              </a:rPr>
              <a:t>we</a:t>
            </a:r>
            <a:r>
              <a:rPr sz="2180" dirty="0">
                <a:latin typeface="Tahoma" panose="020B0604030504040204"/>
                <a:cs typeface="Tahoma" panose="020B0604030504040204"/>
              </a:rPr>
              <a:t> don’t</a:t>
            </a:r>
            <a:r>
              <a:rPr sz="2180" spc="-59" dirty="0">
                <a:latin typeface="Tahoma" panose="020B0604030504040204"/>
                <a:cs typeface="Tahoma" panose="020B0604030504040204"/>
              </a:rPr>
              <a:t> </a:t>
            </a:r>
            <a:r>
              <a:rPr sz="2180" spc="-109" dirty="0">
                <a:latin typeface="Tahoma" panose="020B0604030504040204"/>
                <a:cs typeface="Tahoma" panose="020B0604030504040204"/>
              </a:rPr>
              <a:t>have</a:t>
            </a:r>
            <a:r>
              <a:rPr sz="2180" spc="-50" dirty="0">
                <a:latin typeface="Tahoma" panose="020B0604030504040204"/>
                <a:cs typeface="Tahoma" panose="020B0604030504040204"/>
              </a:rPr>
              <a:t> </a:t>
            </a:r>
            <a:r>
              <a:rPr sz="2180" dirty="0">
                <a:latin typeface="Tahoma" panose="020B0604030504040204"/>
                <a:cs typeface="Tahoma" panose="020B0604030504040204"/>
              </a:rPr>
              <a:t>to</a:t>
            </a:r>
            <a:r>
              <a:rPr sz="2180" spc="-59" dirty="0">
                <a:latin typeface="Tahoma" panose="020B0604030504040204"/>
                <a:cs typeface="Tahoma" panose="020B0604030504040204"/>
              </a:rPr>
              <a:t> </a:t>
            </a:r>
            <a:r>
              <a:rPr sz="2180" spc="-40" dirty="0">
                <a:latin typeface="Tahoma" panose="020B0604030504040204"/>
                <a:cs typeface="Tahoma" panose="020B0604030504040204"/>
              </a:rPr>
              <a:t>find</a:t>
            </a:r>
            <a:r>
              <a:rPr sz="2180" spc="-59" dirty="0">
                <a:latin typeface="Tahoma" panose="020B0604030504040204"/>
                <a:cs typeface="Tahoma" panose="020B0604030504040204"/>
              </a:rPr>
              <a:t> </a:t>
            </a:r>
            <a:r>
              <a:rPr sz="2180" spc="-20" dirty="0">
                <a:latin typeface="Tahoma" panose="020B0604030504040204"/>
                <a:cs typeface="Tahoma" panose="020B0604030504040204"/>
              </a:rPr>
              <a:t>them.</a:t>
            </a:r>
            <a:endParaRPr sz="2180" dirty="0">
              <a:latin typeface="Tahoma" panose="020B0604030504040204"/>
              <a:cs typeface="Tahoma" panose="020B0604030504040204"/>
            </a:endParaRPr>
          </a:p>
          <a:p>
            <a:pPr marL="570230" indent="-259080">
              <a:spcBef>
                <a:spcPts val="665"/>
              </a:spcBef>
              <a:buSzPct val="91000"/>
              <a:buFont typeface="Lucida Sans Unicode" panose="020B0602030504020204"/>
              <a:buChar char="•"/>
              <a:tabLst>
                <a:tab pos="569595" algn="l"/>
              </a:tabLst>
            </a:pPr>
            <a:r>
              <a:rPr sz="2180" i="1" dirty="0">
                <a:latin typeface="Arial" panose="020B0604020202020204"/>
                <a:cs typeface="Arial" panose="020B0604020202020204"/>
              </a:rPr>
              <a:t>S</a:t>
            </a:r>
            <a:r>
              <a:rPr sz="2180" i="1" spc="119" dirty="0">
                <a:latin typeface="Arial" panose="020B0604020202020204"/>
                <a:cs typeface="Arial" panose="020B0604020202020204"/>
              </a:rPr>
              <a:t> </a:t>
            </a:r>
            <a:r>
              <a:rPr sz="2180" dirty="0">
                <a:latin typeface="Tahoma" panose="020B0604030504040204"/>
                <a:cs typeface="Tahoma" panose="020B0604030504040204"/>
              </a:rPr>
              <a:t>is</a:t>
            </a:r>
            <a:r>
              <a:rPr sz="2180" spc="-89" dirty="0">
                <a:latin typeface="Tahoma" panose="020B0604030504040204"/>
                <a:cs typeface="Tahoma" panose="020B0604030504040204"/>
              </a:rPr>
              <a:t> </a:t>
            </a:r>
            <a:r>
              <a:rPr sz="2180" dirty="0">
                <a:latin typeface="Tahoma" panose="020B0604030504040204"/>
                <a:cs typeface="Tahoma" panose="020B0604030504040204"/>
              </a:rPr>
              <a:t>a</a:t>
            </a:r>
            <a:r>
              <a:rPr sz="2180" spc="-79" dirty="0">
                <a:latin typeface="Tahoma" panose="020B0604030504040204"/>
                <a:cs typeface="Tahoma" panose="020B0604030504040204"/>
              </a:rPr>
              <a:t> </a:t>
            </a:r>
            <a:r>
              <a:rPr sz="2180" b="1" spc="-59" dirty="0">
                <a:latin typeface="Trebuchet MS" panose="020B0603020202020204"/>
                <a:cs typeface="Trebuchet MS" panose="020B0603020202020204"/>
              </a:rPr>
              <a:t>perfect</a:t>
            </a:r>
            <a:r>
              <a:rPr sz="2180" b="1" spc="-10" dirty="0">
                <a:latin typeface="Trebuchet MS" panose="020B0603020202020204"/>
                <a:cs typeface="Trebuchet MS" panose="020B0603020202020204"/>
              </a:rPr>
              <a:t> </a:t>
            </a:r>
            <a:r>
              <a:rPr sz="2180" b="1" spc="-20" dirty="0">
                <a:latin typeface="Trebuchet MS" panose="020B0603020202020204"/>
                <a:cs typeface="Trebuchet MS" panose="020B0603020202020204"/>
              </a:rPr>
              <a:t>matching</a:t>
            </a:r>
            <a:r>
              <a:rPr sz="2180" b="1" spc="-59" dirty="0">
                <a:latin typeface="Trebuchet MS" panose="020B0603020202020204"/>
                <a:cs typeface="Trebuchet MS" panose="020B0603020202020204"/>
              </a:rPr>
              <a:t> </a:t>
            </a:r>
            <a:r>
              <a:rPr sz="2180" dirty="0">
                <a:latin typeface="Tahoma" panose="020B0604030504040204"/>
                <a:cs typeface="Tahoma" panose="020B0604030504040204"/>
              </a:rPr>
              <a:t>if</a:t>
            </a:r>
            <a:r>
              <a:rPr sz="2180" spc="-79" dirty="0">
                <a:latin typeface="Tahoma" panose="020B0604030504040204"/>
                <a:cs typeface="Tahoma" panose="020B0604030504040204"/>
              </a:rPr>
              <a:t> </a:t>
            </a:r>
            <a:r>
              <a:rPr sz="2180" spc="-119" dirty="0">
                <a:latin typeface="Tahoma" panose="020B0604030504040204"/>
                <a:cs typeface="Tahoma" panose="020B0604030504040204"/>
              </a:rPr>
              <a:t>every</a:t>
            </a:r>
            <a:r>
              <a:rPr sz="2180" spc="-59" dirty="0">
                <a:latin typeface="Tahoma" panose="020B0604030504040204"/>
                <a:cs typeface="Tahoma" panose="020B0604030504040204"/>
              </a:rPr>
              <a:t> </a:t>
            </a:r>
            <a:r>
              <a:rPr sz="2180" spc="-69" dirty="0">
                <a:latin typeface="Tahoma" panose="020B0604030504040204"/>
                <a:cs typeface="Tahoma" panose="020B0604030504040204"/>
              </a:rPr>
              <a:t>vertex</a:t>
            </a:r>
            <a:r>
              <a:rPr sz="2180" spc="-89" dirty="0">
                <a:latin typeface="Tahoma" panose="020B0604030504040204"/>
                <a:cs typeface="Tahoma" panose="020B0604030504040204"/>
              </a:rPr>
              <a:t> </a:t>
            </a:r>
            <a:r>
              <a:rPr sz="2180" dirty="0">
                <a:latin typeface="Tahoma" panose="020B0604030504040204"/>
                <a:cs typeface="Tahoma" panose="020B0604030504040204"/>
              </a:rPr>
              <a:t>is</a:t>
            </a:r>
            <a:r>
              <a:rPr sz="2180" spc="-89" dirty="0">
                <a:latin typeface="Tahoma" panose="020B0604030504040204"/>
                <a:cs typeface="Tahoma" panose="020B0604030504040204"/>
              </a:rPr>
              <a:t> </a:t>
            </a:r>
            <a:r>
              <a:rPr sz="2180" spc="-20" dirty="0">
                <a:latin typeface="Tahoma" panose="020B0604030504040204"/>
                <a:cs typeface="Tahoma" panose="020B0604030504040204"/>
              </a:rPr>
              <a:t>matched.</a:t>
            </a:r>
            <a:endParaRPr sz="2180" dirty="0">
              <a:latin typeface="Tahoma" panose="020B0604030504040204"/>
              <a:cs typeface="Tahoma" panose="020B0604030504040204"/>
            </a:endParaRPr>
          </a:p>
          <a:p>
            <a:pPr marL="570230" marR="584200" indent="-259080">
              <a:lnSpc>
                <a:spcPct val="103000"/>
              </a:lnSpc>
              <a:spcBef>
                <a:spcPts val="595"/>
              </a:spcBef>
              <a:buSzPct val="91000"/>
              <a:buFont typeface="Lucida Sans Unicode" panose="020B0602030504020204"/>
              <a:buChar char="•"/>
              <a:tabLst>
                <a:tab pos="573405" algn="l"/>
              </a:tabLst>
            </a:pPr>
            <a:r>
              <a:rPr sz="2180" i="1" spc="-50" dirty="0">
                <a:latin typeface="Arial" panose="020B0604020202020204"/>
                <a:cs typeface="Arial" panose="020B0604020202020204"/>
              </a:rPr>
              <a:t>Maximum</a:t>
            </a:r>
            <a:r>
              <a:rPr sz="2180" i="1" spc="-99" dirty="0">
                <a:latin typeface="Arial" panose="020B0604020202020204"/>
                <a:cs typeface="Arial" panose="020B0604020202020204"/>
              </a:rPr>
              <a:t> </a:t>
            </a:r>
            <a:r>
              <a:rPr sz="2180" dirty="0">
                <a:latin typeface="Tahoma" panose="020B0604030504040204"/>
                <a:cs typeface="Tahoma" panose="020B0604030504040204"/>
              </a:rPr>
              <a:t>is</a:t>
            </a:r>
            <a:r>
              <a:rPr sz="2180" spc="-99" dirty="0">
                <a:latin typeface="Tahoma" panose="020B0604030504040204"/>
                <a:cs typeface="Tahoma" panose="020B0604030504040204"/>
              </a:rPr>
              <a:t> </a:t>
            </a:r>
            <a:r>
              <a:rPr sz="2180" dirty="0">
                <a:latin typeface="Tahoma" panose="020B0604030504040204"/>
                <a:cs typeface="Tahoma" panose="020B0604030504040204"/>
              </a:rPr>
              <a:t>not</a:t>
            </a:r>
            <a:r>
              <a:rPr sz="2180" spc="-89" dirty="0">
                <a:latin typeface="Tahoma" panose="020B0604030504040204"/>
                <a:cs typeface="Tahoma" panose="020B0604030504040204"/>
              </a:rPr>
              <a:t> </a:t>
            </a:r>
            <a:r>
              <a:rPr sz="2180" spc="-20" dirty="0">
                <a:latin typeface="Tahoma" panose="020B0604030504040204"/>
                <a:cs typeface="Tahoma" panose="020B0604030504040204"/>
              </a:rPr>
              <a:t>the</a:t>
            </a:r>
            <a:r>
              <a:rPr sz="2180" spc="-79" dirty="0">
                <a:latin typeface="Tahoma" panose="020B0604030504040204"/>
                <a:cs typeface="Tahoma" panose="020B0604030504040204"/>
              </a:rPr>
              <a:t> </a:t>
            </a:r>
            <a:r>
              <a:rPr sz="2180" spc="-119" dirty="0">
                <a:latin typeface="Tahoma" panose="020B0604030504040204"/>
                <a:cs typeface="Tahoma" panose="020B0604030504040204"/>
              </a:rPr>
              <a:t>same</a:t>
            </a:r>
            <a:r>
              <a:rPr sz="2180" spc="-59" dirty="0">
                <a:latin typeface="Tahoma" panose="020B0604030504040204"/>
                <a:cs typeface="Tahoma" panose="020B0604030504040204"/>
              </a:rPr>
              <a:t> as</a:t>
            </a:r>
            <a:r>
              <a:rPr sz="2180" spc="-99" dirty="0">
                <a:latin typeface="Tahoma" panose="020B0604030504040204"/>
                <a:cs typeface="Tahoma" panose="020B0604030504040204"/>
              </a:rPr>
              <a:t> </a:t>
            </a:r>
            <a:r>
              <a:rPr sz="2180" i="1" spc="-79" dirty="0">
                <a:latin typeface="Arial" panose="020B0604020202020204"/>
                <a:cs typeface="Arial" panose="020B0604020202020204"/>
              </a:rPr>
              <a:t>maximal</a:t>
            </a:r>
            <a:r>
              <a:rPr sz="2180" spc="-79" dirty="0">
                <a:latin typeface="Tahoma" panose="020B0604030504040204"/>
                <a:cs typeface="Tahoma" panose="020B0604030504040204"/>
              </a:rPr>
              <a:t>:</a:t>
            </a:r>
            <a:r>
              <a:rPr sz="2180" spc="109" dirty="0">
                <a:latin typeface="Tahoma" panose="020B0604030504040204"/>
                <a:cs typeface="Tahoma" panose="020B0604030504040204"/>
              </a:rPr>
              <a:t> </a:t>
            </a:r>
            <a:r>
              <a:rPr sz="2180" spc="-129" dirty="0">
                <a:latin typeface="Tahoma" panose="020B0604030504040204"/>
                <a:cs typeface="Tahoma" panose="020B0604030504040204"/>
              </a:rPr>
              <a:t>greedy</a:t>
            </a:r>
            <a:r>
              <a:rPr sz="2180" spc="-40" dirty="0">
                <a:latin typeface="Tahoma" panose="020B0604030504040204"/>
                <a:cs typeface="Tahoma" panose="020B0604030504040204"/>
              </a:rPr>
              <a:t> </a:t>
            </a:r>
            <a:r>
              <a:rPr sz="2180" dirty="0">
                <a:latin typeface="Tahoma" panose="020B0604030504040204"/>
                <a:cs typeface="Tahoma" panose="020B0604030504040204"/>
              </a:rPr>
              <a:t>will</a:t>
            </a:r>
            <a:r>
              <a:rPr sz="2180" spc="-99" dirty="0">
                <a:latin typeface="Tahoma" panose="020B0604030504040204"/>
                <a:cs typeface="Tahoma" panose="020B0604030504040204"/>
              </a:rPr>
              <a:t> </a:t>
            </a:r>
            <a:r>
              <a:rPr sz="2180" spc="-40" dirty="0">
                <a:latin typeface="Tahoma" panose="020B0604030504040204"/>
                <a:cs typeface="Tahoma" panose="020B0604030504040204"/>
              </a:rPr>
              <a:t>get</a:t>
            </a:r>
            <a:r>
              <a:rPr sz="2180" spc="-99" dirty="0">
                <a:latin typeface="Tahoma" panose="020B0604030504040204"/>
                <a:cs typeface="Tahoma" panose="020B0604030504040204"/>
              </a:rPr>
              <a:t> </a:t>
            </a:r>
            <a:r>
              <a:rPr sz="2180" spc="-50" dirty="0">
                <a:latin typeface="Tahoma" panose="020B0604030504040204"/>
                <a:cs typeface="Tahoma" panose="020B0604030504040204"/>
              </a:rPr>
              <a:t>to 	</a:t>
            </a:r>
            <a:r>
              <a:rPr sz="2180" spc="-20" dirty="0">
                <a:latin typeface="Tahoma" panose="020B0604030504040204"/>
                <a:cs typeface="Tahoma" panose="020B0604030504040204"/>
              </a:rPr>
              <a:t>maximal.</a:t>
            </a:r>
            <a:endParaRPr sz="2180" dirty="0">
              <a:latin typeface="Tahoma" panose="020B0604030504040204"/>
              <a:cs typeface="Tahoma" panose="020B0604030504040204"/>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animEffect transition="in" filter="circle(in)">
                                      <p:cBhvr>
                                        <p:cTn id="7" dur="2000"/>
                                        <p:tgtEl>
                                          <p:spTgt spid="14">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14">
                                            <p:txEl>
                                              <p:pRg st="1" end="1"/>
                                            </p:txEl>
                                          </p:spTgt>
                                        </p:tgtEl>
                                        <p:attrNameLst>
                                          <p:attrName>style.visibility</p:attrName>
                                        </p:attrNameLst>
                                      </p:cBhvr>
                                      <p:to>
                                        <p:strVal val="visible"/>
                                      </p:to>
                                    </p:set>
                                    <p:animEffect transition="in" filter="circle(in)">
                                      <p:cBhvr>
                                        <p:cTn id="10" dur="2000"/>
                                        <p:tgtEl>
                                          <p:spTgt spid="14">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14">
                                            <p:txEl>
                                              <p:pRg st="4" end="4"/>
                                            </p:txEl>
                                          </p:spTgt>
                                        </p:tgtEl>
                                        <p:attrNameLst>
                                          <p:attrName>style.visibility</p:attrName>
                                        </p:attrNameLst>
                                      </p:cBhvr>
                                      <p:to>
                                        <p:strVal val="visible"/>
                                      </p:to>
                                    </p:set>
                                    <p:animEffect transition="in" filter="barn(inVertical)">
                                      <p:cBhvr>
                                        <p:cTn id="15" dur="500"/>
                                        <p:tgtEl>
                                          <p:spTgt spid="14">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4">
                                            <p:txEl>
                                              <p:pRg st="6" end="6"/>
                                            </p:txEl>
                                          </p:spTgt>
                                        </p:tgtEl>
                                        <p:attrNameLst>
                                          <p:attrName>style.visibility</p:attrName>
                                        </p:attrNameLst>
                                      </p:cBhvr>
                                      <p:to>
                                        <p:strVal val="visible"/>
                                      </p:to>
                                    </p:set>
                                    <p:animEffect transition="in" filter="barn(inVertical)">
                                      <p:cBhvr>
                                        <p:cTn id="18" dur="500"/>
                                        <p:tgtEl>
                                          <p:spTgt spid="14">
                                            <p:txEl>
                                              <p:pRg st="6" end="6"/>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4">
                                            <p:txEl>
                                              <p:pRg st="7" end="7"/>
                                            </p:txEl>
                                          </p:spTgt>
                                        </p:tgtEl>
                                        <p:attrNameLst>
                                          <p:attrName>style.visibility</p:attrName>
                                        </p:attrNameLst>
                                      </p:cBhvr>
                                      <p:to>
                                        <p:strVal val="visible"/>
                                      </p:to>
                                    </p:set>
                                    <p:animEffect transition="in" filter="barn(inVertical)">
                                      <p:cBhvr>
                                        <p:cTn id="21" dur="500"/>
                                        <p:tgtEl>
                                          <p:spTgt spid="14">
                                            <p:txEl>
                                              <p:pRg st="7" end="7"/>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4">
                                            <p:txEl>
                                              <p:pRg st="8" end="8"/>
                                            </p:txEl>
                                          </p:spTgt>
                                        </p:tgtEl>
                                        <p:attrNameLst>
                                          <p:attrName>style.visibility</p:attrName>
                                        </p:attrNameLst>
                                      </p:cBhvr>
                                      <p:to>
                                        <p:strVal val="visible"/>
                                      </p:to>
                                    </p:set>
                                    <p:animEffect transition="in" filter="barn(inVertical)">
                                      <p:cBhvr>
                                        <p:cTn id="24" dur="500"/>
                                        <p:tgtEl>
                                          <p:spTgt spid="1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77127" y="226041"/>
            <a:ext cx="20838253" cy="711415"/>
          </a:xfrm>
          <a:prstGeom prst="rect">
            <a:avLst/>
          </a:prstGeom>
        </p:spPr>
        <p:txBody>
          <a:bodyPr vert="horz" wrap="square" lIns="0" tIns="33975" rIns="0" bIns="0" rtlCol="0" anchor="ctr">
            <a:spAutoFit/>
          </a:bodyPr>
          <a:lstStyle/>
          <a:p>
            <a:pPr marL="25400">
              <a:lnSpc>
                <a:spcPct val="100000"/>
              </a:lnSpc>
              <a:spcBef>
                <a:spcPts val="270"/>
              </a:spcBef>
            </a:pPr>
            <a:r>
              <a:rPr spc="-20" dirty="0"/>
              <a:t>Reduce</a:t>
            </a:r>
          </a:p>
        </p:txBody>
      </p:sp>
      <p:sp>
        <p:nvSpPr>
          <p:cNvPr id="3" name="object 3"/>
          <p:cNvSpPr txBox="1"/>
          <p:nvPr/>
        </p:nvSpPr>
        <p:spPr>
          <a:xfrm>
            <a:off x="2265084" y="1654801"/>
            <a:ext cx="2651341" cy="676146"/>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spc="-59" dirty="0">
                <a:latin typeface="Tahoma" panose="020B0604030504040204"/>
                <a:cs typeface="Tahoma" panose="020B0604030504040204"/>
              </a:rPr>
              <a:t>Given</a:t>
            </a:r>
            <a:r>
              <a:rPr sz="2180" spc="-99" dirty="0">
                <a:latin typeface="Tahoma" panose="020B0604030504040204"/>
                <a:cs typeface="Tahoma" panose="020B0604030504040204"/>
              </a:rPr>
              <a:t> </a:t>
            </a:r>
            <a:r>
              <a:rPr sz="2180" spc="-20" dirty="0">
                <a:latin typeface="Tahoma" panose="020B0604030504040204"/>
                <a:cs typeface="Tahoma" panose="020B0604030504040204"/>
              </a:rPr>
              <a:t>an</a:t>
            </a:r>
            <a:r>
              <a:rPr sz="2180" spc="-89" dirty="0">
                <a:latin typeface="Tahoma" panose="020B0604030504040204"/>
                <a:cs typeface="Tahoma" panose="020B0604030504040204"/>
              </a:rPr>
              <a:t> </a:t>
            </a:r>
            <a:r>
              <a:rPr sz="2180" spc="-79" dirty="0">
                <a:latin typeface="Tahoma" panose="020B0604030504040204"/>
                <a:cs typeface="Tahoma" panose="020B0604030504040204"/>
              </a:rPr>
              <a:t>instance </a:t>
            </a:r>
            <a:r>
              <a:rPr sz="2180" spc="-50" dirty="0">
                <a:latin typeface="Tahoma" panose="020B0604030504040204"/>
                <a:cs typeface="Tahoma" panose="020B0604030504040204"/>
              </a:rPr>
              <a:t>of 	bipartite</a:t>
            </a:r>
            <a:r>
              <a:rPr sz="2180" spc="-20" dirty="0">
                <a:latin typeface="Tahoma" panose="020B0604030504040204"/>
                <a:cs typeface="Tahoma" panose="020B0604030504040204"/>
              </a:rPr>
              <a:t> matching,</a:t>
            </a:r>
            <a:endParaRPr sz="2180" dirty="0">
              <a:latin typeface="Tahoma" panose="020B0604030504040204"/>
              <a:cs typeface="Tahoma" panose="020B0604030504040204"/>
            </a:endParaRPr>
          </a:p>
        </p:txBody>
      </p:sp>
      <p:sp>
        <p:nvSpPr>
          <p:cNvPr id="4" name="object 4"/>
          <p:cNvSpPr txBox="1"/>
          <p:nvPr/>
        </p:nvSpPr>
        <p:spPr>
          <a:xfrm>
            <a:off x="2265084" y="2712895"/>
            <a:ext cx="2758300" cy="676146"/>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spc="-50" dirty="0">
                <a:latin typeface="Tahoma" panose="020B0604030504040204"/>
                <a:cs typeface="Tahoma" panose="020B0604030504040204"/>
              </a:rPr>
              <a:t>Create</a:t>
            </a:r>
            <a:r>
              <a:rPr sz="2180" spc="-99" dirty="0">
                <a:latin typeface="Tahoma" panose="020B0604030504040204"/>
                <a:cs typeface="Tahoma" panose="020B0604030504040204"/>
              </a:rPr>
              <a:t> </a:t>
            </a:r>
            <a:r>
              <a:rPr sz="2180" spc="-20" dirty="0">
                <a:latin typeface="Tahoma" panose="020B0604030504040204"/>
                <a:cs typeface="Tahoma" panose="020B0604030504040204"/>
              </a:rPr>
              <a:t>an</a:t>
            </a:r>
            <a:r>
              <a:rPr sz="2180" spc="-89" dirty="0">
                <a:latin typeface="Tahoma" panose="020B0604030504040204"/>
                <a:cs typeface="Tahoma" panose="020B0604030504040204"/>
              </a:rPr>
              <a:t> </a:t>
            </a:r>
            <a:r>
              <a:rPr sz="2180" spc="-69" dirty="0">
                <a:latin typeface="Tahoma" panose="020B0604030504040204"/>
                <a:cs typeface="Tahoma" panose="020B0604030504040204"/>
              </a:rPr>
              <a:t>instance</a:t>
            </a:r>
            <a:r>
              <a:rPr sz="2180" spc="-99" dirty="0">
                <a:latin typeface="Tahoma" panose="020B0604030504040204"/>
                <a:cs typeface="Tahoma" panose="020B0604030504040204"/>
              </a:rPr>
              <a:t> </a:t>
            </a:r>
            <a:r>
              <a:rPr sz="2180" spc="-50" dirty="0">
                <a:latin typeface="Tahoma" panose="020B0604030504040204"/>
                <a:cs typeface="Tahoma" panose="020B0604030504040204"/>
              </a:rPr>
              <a:t>of 	</a:t>
            </a:r>
            <a:r>
              <a:rPr sz="2180" spc="-99" dirty="0">
                <a:latin typeface="Tahoma" panose="020B0604030504040204"/>
                <a:cs typeface="Tahoma" panose="020B0604030504040204"/>
              </a:rPr>
              <a:t>network</a:t>
            </a:r>
            <a:r>
              <a:rPr sz="2180" spc="-59" dirty="0">
                <a:latin typeface="Tahoma" panose="020B0604030504040204"/>
                <a:cs typeface="Tahoma" panose="020B0604030504040204"/>
              </a:rPr>
              <a:t> </a:t>
            </a:r>
            <a:r>
              <a:rPr sz="2180" spc="-20" dirty="0">
                <a:latin typeface="Tahoma" panose="020B0604030504040204"/>
                <a:cs typeface="Tahoma" panose="020B0604030504040204"/>
              </a:rPr>
              <a:t>flow.</a:t>
            </a:r>
            <a:endParaRPr sz="2180" dirty="0">
              <a:latin typeface="Tahoma" panose="020B0604030504040204"/>
              <a:cs typeface="Tahoma" panose="020B0604030504040204"/>
            </a:endParaRPr>
          </a:p>
        </p:txBody>
      </p:sp>
      <p:sp>
        <p:nvSpPr>
          <p:cNvPr id="5" name="object 5"/>
          <p:cNvSpPr txBox="1"/>
          <p:nvPr/>
        </p:nvSpPr>
        <p:spPr>
          <a:xfrm>
            <a:off x="2265085" y="3770966"/>
            <a:ext cx="3275481" cy="1712776"/>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spc="-59" dirty="0">
                <a:latin typeface="Tahoma" panose="020B0604030504040204"/>
                <a:cs typeface="Tahoma" panose="020B0604030504040204"/>
              </a:rPr>
              <a:t>Where</a:t>
            </a:r>
            <a:r>
              <a:rPr sz="2180" spc="-89" dirty="0">
                <a:latin typeface="Tahoma" panose="020B0604030504040204"/>
                <a:cs typeface="Tahoma" panose="020B0604030504040204"/>
              </a:rPr>
              <a:t> </a:t>
            </a:r>
            <a:r>
              <a:rPr sz="2180" spc="-20" dirty="0">
                <a:latin typeface="Tahoma" panose="020B0604030504040204"/>
                <a:cs typeface="Tahoma" panose="020B0604030504040204"/>
              </a:rPr>
              <a:t>the</a:t>
            </a:r>
            <a:r>
              <a:rPr sz="2180" spc="-79" dirty="0">
                <a:latin typeface="Tahoma" panose="020B0604030504040204"/>
                <a:cs typeface="Tahoma" panose="020B0604030504040204"/>
              </a:rPr>
              <a:t> </a:t>
            </a:r>
            <a:r>
              <a:rPr sz="2180" spc="-50" dirty="0">
                <a:latin typeface="Tahoma" panose="020B0604030504040204"/>
                <a:cs typeface="Tahoma" panose="020B0604030504040204"/>
              </a:rPr>
              <a:t>solution</a:t>
            </a:r>
            <a:r>
              <a:rPr sz="2180" spc="-79" dirty="0">
                <a:latin typeface="Tahoma" panose="020B0604030504040204"/>
                <a:cs typeface="Tahoma" panose="020B0604030504040204"/>
              </a:rPr>
              <a:t> </a:t>
            </a:r>
            <a:r>
              <a:rPr sz="2180" dirty="0">
                <a:latin typeface="Tahoma" panose="020B0604030504040204"/>
                <a:cs typeface="Tahoma" panose="020B0604030504040204"/>
              </a:rPr>
              <a:t>to</a:t>
            </a:r>
            <a:r>
              <a:rPr sz="2180" spc="-89" dirty="0">
                <a:latin typeface="Tahoma" panose="020B0604030504040204"/>
                <a:cs typeface="Tahoma" panose="020B0604030504040204"/>
              </a:rPr>
              <a:t> </a:t>
            </a:r>
            <a:r>
              <a:rPr sz="2180" spc="-69" dirty="0">
                <a:latin typeface="Tahoma" panose="020B0604030504040204"/>
                <a:cs typeface="Tahoma" panose="020B0604030504040204"/>
              </a:rPr>
              <a:t>the 	</a:t>
            </a:r>
            <a:r>
              <a:rPr sz="2180" spc="-99" dirty="0">
                <a:latin typeface="Tahoma" panose="020B0604030504040204"/>
                <a:cs typeface="Tahoma" panose="020B0604030504040204"/>
              </a:rPr>
              <a:t>network</a:t>
            </a:r>
            <a:r>
              <a:rPr sz="2180" spc="-79" dirty="0">
                <a:latin typeface="Tahoma" panose="020B0604030504040204"/>
                <a:cs typeface="Tahoma" panose="020B0604030504040204"/>
              </a:rPr>
              <a:t> </a:t>
            </a:r>
            <a:r>
              <a:rPr sz="2180" spc="-50" dirty="0">
                <a:latin typeface="Tahoma" panose="020B0604030504040204"/>
                <a:cs typeface="Tahoma" panose="020B0604030504040204"/>
              </a:rPr>
              <a:t>flow</a:t>
            </a:r>
            <a:r>
              <a:rPr sz="2180" spc="-69" dirty="0">
                <a:latin typeface="Tahoma" panose="020B0604030504040204"/>
                <a:cs typeface="Tahoma" panose="020B0604030504040204"/>
              </a:rPr>
              <a:t> </a:t>
            </a:r>
            <a:r>
              <a:rPr sz="2180" spc="-89" dirty="0">
                <a:latin typeface="Tahoma" panose="020B0604030504040204"/>
                <a:cs typeface="Tahoma" panose="020B0604030504040204"/>
              </a:rPr>
              <a:t>problem</a:t>
            </a:r>
            <a:r>
              <a:rPr sz="2180" spc="-69" dirty="0">
                <a:latin typeface="Tahoma" panose="020B0604030504040204"/>
                <a:cs typeface="Tahoma" panose="020B0604030504040204"/>
              </a:rPr>
              <a:t> </a:t>
            </a:r>
            <a:r>
              <a:rPr sz="2180" spc="-50" dirty="0">
                <a:latin typeface="Tahoma" panose="020B0604030504040204"/>
                <a:cs typeface="Tahoma" panose="020B0604030504040204"/>
              </a:rPr>
              <a:t>can 	</a:t>
            </a:r>
            <a:r>
              <a:rPr sz="2180" spc="-59" dirty="0">
                <a:latin typeface="Tahoma" panose="020B0604030504040204"/>
                <a:cs typeface="Tahoma" panose="020B0604030504040204"/>
              </a:rPr>
              <a:t>easily</a:t>
            </a:r>
            <a:r>
              <a:rPr sz="2180" spc="-109" dirty="0">
                <a:latin typeface="Tahoma" panose="020B0604030504040204"/>
                <a:cs typeface="Tahoma" panose="020B0604030504040204"/>
              </a:rPr>
              <a:t> </a:t>
            </a:r>
            <a:r>
              <a:rPr sz="2180" spc="-20" dirty="0">
                <a:latin typeface="Tahoma" panose="020B0604030504040204"/>
                <a:cs typeface="Tahoma" panose="020B0604030504040204"/>
              </a:rPr>
              <a:t>be</a:t>
            </a:r>
            <a:r>
              <a:rPr sz="2180" spc="-69" dirty="0">
                <a:latin typeface="Tahoma" panose="020B0604030504040204"/>
                <a:cs typeface="Tahoma" panose="020B0604030504040204"/>
              </a:rPr>
              <a:t> </a:t>
            </a:r>
            <a:r>
              <a:rPr sz="2180" spc="-119" dirty="0">
                <a:latin typeface="Tahoma" panose="020B0604030504040204"/>
                <a:cs typeface="Tahoma" panose="020B0604030504040204"/>
              </a:rPr>
              <a:t>used</a:t>
            </a:r>
            <a:r>
              <a:rPr sz="2180" spc="-50" dirty="0">
                <a:latin typeface="Tahoma" panose="020B0604030504040204"/>
                <a:cs typeface="Tahoma" panose="020B0604030504040204"/>
              </a:rPr>
              <a:t> </a:t>
            </a:r>
            <a:r>
              <a:rPr sz="2180" dirty="0">
                <a:latin typeface="Tahoma" panose="020B0604030504040204"/>
                <a:cs typeface="Tahoma" panose="020B0604030504040204"/>
              </a:rPr>
              <a:t>to</a:t>
            </a:r>
            <a:r>
              <a:rPr sz="2180" spc="-79" dirty="0">
                <a:latin typeface="Tahoma" panose="020B0604030504040204"/>
                <a:cs typeface="Tahoma" panose="020B0604030504040204"/>
              </a:rPr>
              <a:t> </a:t>
            </a:r>
            <a:r>
              <a:rPr sz="2180" spc="-40" dirty="0">
                <a:latin typeface="Tahoma" panose="020B0604030504040204"/>
                <a:cs typeface="Tahoma" panose="020B0604030504040204"/>
              </a:rPr>
              <a:t>find</a:t>
            </a:r>
            <a:r>
              <a:rPr sz="2180" spc="-79" dirty="0">
                <a:latin typeface="Tahoma" panose="020B0604030504040204"/>
                <a:cs typeface="Tahoma" panose="020B0604030504040204"/>
              </a:rPr>
              <a:t> </a:t>
            </a:r>
            <a:r>
              <a:rPr sz="2180" spc="-50" dirty="0">
                <a:latin typeface="Tahoma" panose="020B0604030504040204"/>
                <a:cs typeface="Tahoma" panose="020B0604030504040204"/>
              </a:rPr>
              <a:t>the 	solution</a:t>
            </a:r>
            <a:r>
              <a:rPr sz="2180" spc="-89" dirty="0">
                <a:latin typeface="Tahoma" panose="020B0604030504040204"/>
                <a:cs typeface="Tahoma" panose="020B0604030504040204"/>
              </a:rPr>
              <a:t> </a:t>
            </a:r>
            <a:r>
              <a:rPr sz="2180" dirty="0">
                <a:latin typeface="Tahoma" panose="020B0604030504040204"/>
                <a:cs typeface="Tahoma" panose="020B0604030504040204"/>
              </a:rPr>
              <a:t>to</a:t>
            </a:r>
            <a:r>
              <a:rPr sz="2180" spc="-69" dirty="0">
                <a:latin typeface="Tahoma" panose="020B0604030504040204"/>
                <a:cs typeface="Tahoma" panose="020B0604030504040204"/>
              </a:rPr>
              <a:t> </a:t>
            </a:r>
            <a:r>
              <a:rPr sz="2180" spc="-20" dirty="0">
                <a:latin typeface="Tahoma" panose="020B0604030504040204"/>
                <a:cs typeface="Tahoma" panose="020B0604030504040204"/>
              </a:rPr>
              <a:t>the</a:t>
            </a:r>
            <a:r>
              <a:rPr sz="2180" spc="-69" dirty="0">
                <a:latin typeface="Tahoma" panose="020B0604030504040204"/>
                <a:cs typeface="Tahoma" panose="020B0604030504040204"/>
              </a:rPr>
              <a:t> </a:t>
            </a:r>
            <a:r>
              <a:rPr sz="2180" spc="-20" dirty="0">
                <a:latin typeface="Tahoma" panose="020B0604030504040204"/>
                <a:cs typeface="Tahoma" panose="020B0604030504040204"/>
              </a:rPr>
              <a:t>bipartite 	matching.</a:t>
            </a:r>
            <a:endParaRPr sz="2180" dirty="0">
              <a:latin typeface="Tahoma" panose="020B0604030504040204"/>
              <a:cs typeface="Tahoma" panose="020B0604030504040204"/>
            </a:endParaRPr>
          </a:p>
        </p:txBody>
      </p:sp>
      <p:grpSp>
        <p:nvGrpSpPr>
          <p:cNvPr id="6" name="object 6"/>
          <p:cNvGrpSpPr/>
          <p:nvPr/>
        </p:nvGrpSpPr>
        <p:grpSpPr>
          <a:xfrm>
            <a:off x="6341799" y="945743"/>
            <a:ext cx="3842995" cy="2078792"/>
            <a:chOff x="2429087" y="477250"/>
            <a:chExt cx="1939289" cy="1049020"/>
          </a:xfrm>
        </p:grpSpPr>
        <p:pic>
          <p:nvPicPr>
            <p:cNvPr id="7" name="object 7"/>
            <p:cNvPicPr/>
            <p:nvPr/>
          </p:nvPicPr>
          <p:blipFill>
            <a:blip r:embed="rId2" cstate="print"/>
            <a:stretch>
              <a:fillRect/>
            </a:stretch>
          </p:blipFill>
          <p:spPr>
            <a:xfrm>
              <a:off x="2429087" y="477250"/>
              <a:ext cx="1939036" cy="1048402"/>
            </a:xfrm>
            <a:prstGeom prst="rect">
              <a:avLst/>
            </a:prstGeom>
          </p:spPr>
        </p:pic>
        <p:sp>
          <p:nvSpPr>
            <p:cNvPr id="8" name="object 8"/>
            <p:cNvSpPr/>
            <p:nvPr/>
          </p:nvSpPr>
          <p:spPr>
            <a:xfrm>
              <a:off x="2541052" y="548501"/>
              <a:ext cx="1720214" cy="824865"/>
            </a:xfrm>
            <a:custGeom>
              <a:avLst/>
              <a:gdLst/>
              <a:ahLst/>
              <a:cxnLst/>
              <a:rect l="l" t="t" r="r" b="b"/>
              <a:pathLst>
                <a:path w="1720214" h="824865">
                  <a:moveTo>
                    <a:pt x="1462165" y="0"/>
                  </a:moveTo>
                  <a:lnTo>
                    <a:pt x="258029" y="0"/>
                  </a:lnTo>
                  <a:lnTo>
                    <a:pt x="223031" y="3765"/>
                  </a:lnTo>
                  <a:lnTo>
                    <a:pt x="157623" y="32412"/>
                  </a:lnTo>
                  <a:lnTo>
                    <a:pt x="127829" y="56308"/>
                  </a:lnTo>
                  <a:lnTo>
                    <a:pt x="100386" y="85930"/>
                  </a:lnTo>
                  <a:lnTo>
                    <a:pt x="75602" y="120785"/>
                  </a:lnTo>
                  <a:lnTo>
                    <a:pt x="53785" y="160380"/>
                  </a:lnTo>
                  <a:lnTo>
                    <a:pt x="35244" y="204224"/>
                  </a:lnTo>
                  <a:lnTo>
                    <a:pt x="20287" y="251824"/>
                  </a:lnTo>
                  <a:lnTo>
                    <a:pt x="9222" y="302688"/>
                  </a:lnTo>
                  <a:lnTo>
                    <a:pt x="2356" y="356322"/>
                  </a:lnTo>
                  <a:lnTo>
                    <a:pt x="0" y="412236"/>
                  </a:lnTo>
                  <a:lnTo>
                    <a:pt x="2356" y="468149"/>
                  </a:lnTo>
                  <a:lnTo>
                    <a:pt x="9222" y="521784"/>
                  </a:lnTo>
                  <a:lnTo>
                    <a:pt x="20287" y="572647"/>
                  </a:lnTo>
                  <a:lnTo>
                    <a:pt x="35244" y="620247"/>
                  </a:lnTo>
                  <a:lnTo>
                    <a:pt x="53785" y="664091"/>
                  </a:lnTo>
                  <a:lnTo>
                    <a:pt x="75602" y="703686"/>
                  </a:lnTo>
                  <a:lnTo>
                    <a:pt x="100386" y="738541"/>
                  </a:lnTo>
                  <a:lnTo>
                    <a:pt x="127829" y="768163"/>
                  </a:lnTo>
                  <a:lnTo>
                    <a:pt x="157623" y="792060"/>
                  </a:lnTo>
                  <a:lnTo>
                    <a:pt x="223031" y="820706"/>
                  </a:lnTo>
                  <a:lnTo>
                    <a:pt x="258029" y="824472"/>
                  </a:lnTo>
                  <a:lnTo>
                    <a:pt x="1462165" y="824472"/>
                  </a:lnTo>
                  <a:lnTo>
                    <a:pt x="1530734" y="809738"/>
                  </a:lnTo>
                  <a:lnTo>
                    <a:pt x="1592365" y="768163"/>
                  </a:lnTo>
                  <a:lnTo>
                    <a:pt x="1619808" y="738541"/>
                  </a:lnTo>
                  <a:lnTo>
                    <a:pt x="1644592" y="703686"/>
                  </a:lnTo>
                  <a:lnTo>
                    <a:pt x="1666409" y="664091"/>
                  </a:lnTo>
                  <a:lnTo>
                    <a:pt x="1684950" y="620247"/>
                  </a:lnTo>
                  <a:lnTo>
                    <a:pt x="1699907" y="572647"/>
                  </a:lnTo>
                  <a:lnTo>
                    <a:pt x="1710972" y="521784"/>
                  </a:lnTo>
                  <a:lnTo>
                    <a:pt x="1717838" y="468149"/>
                  </a:lnTo>
                  <a:lnTo>
                    <a:pt x="1720195" y="412236"/>
                  </a:lnTo>
                  <a:lnTo>
                    <a:pt x="1717838" y="356322"/>
                  </a:lnTo>
                  <a:lnTo>
                    <a:pt x="1710972" y="302688"/>
                  </a:lnTo>
                  <a:lnTo>
                    <a:pt x="1699907" y="251824"/>
                  </a:lnTo>
                  <a:lnTo>
                    <a:pt x="1684950" y="204224"/>
                  </a:lnTo>
                  <a:lnTo>
                    <a:pt x="1666409" y="160380"/>
                  </a:lnTo>
                  <a:lnTo>
                    <a:pt x="1644592" y="120785"/>
                  </a:lnTo>
                  <a:lnTo>
                    <a:pt x="1619808" y="85930"/>
                  </a:lnTo>
                  <a:lnTo>
                    <a:pt x="1592365" y="56308"/>
                  </a:lnTo>
                  <a:lnTo>
                    <a:pt x="1562571" y="32412"/>
                  </a:lnTo>
                  <a:lnTo>
                    <a:pt x="1497163" y="3765"/>
                  </a:lnTo>
                  <a:lnTo>
                    <a:pt x="1462165" y="0"/>
                  </a:lnTo>
                  <a:close/>
                </a:path>
              </a:pathLst>
            </a:custGeom>
            <a:solidFill>
              <a:srgbClr val="FFFFFF"/>
            </a:solidFill>
          </p:spPr>
          <p:txBody>
            <a:bodyPr wrap="square" lIns="0" tIns="0" rIns="0" bIns="0" rtlCol="0"/>
            <a:lstStyle/>
            <a:p>
              <a:endParaRPr sz="3565"/>
            </a:p>
          </p:txBody>
        </p:sp>
        <p:sp>
          <p:nvSpPr>
            <p:cNvPr id="9" name="object 9"/>
            <p:cNvSpPr/>
            <p:nvPr/>
          </p:nvSpPr>
          <p:spPr>
            <a:xfrm>
              <a:off x="2541052" y="548501"/>
              <a:ext cx="1720214" cy="824865"/>
            </a:xfrm>
            <a:custGeom>
              <a:avLst/>
              <a:gdLst/>
              <a:ahLst/>
              <a:cxnLst/>
              <a:rect l="l" t="t" r="r" b="b"/>
              <a:pathLst>
                <a:path w="1720214" h="824865">
                  <a:moveTo>
                    <a:pt x="258029" y="0"/>
                  </a:moveTo>
                  <a:lnTo>
                    <a:pt x="1462165" y="0"/>
                  </a:lnTo>
                  <a:lnTo>
                    <a:pt x="1497163" y="3765"/>
                  </a:lnTo>
                  <a:lnTo>
                    <a:pt x="1562571" y="32412"/>
                  </a:lnTo>
                  <a:lnTo>
                    <a:pt x="1592365" y="56308"/>
                  </a:lnTo>
                  <a:lnTo>
                    <a:pt x="1619808" y="85930"/>
                  </a:lnTo>
                  <a:lnTo>
                    <a:pt x="1644592" y="120785"/>
                  </a:lnTo>
                  <a:lnTo>
                    <a:pt x="1666409" y="160380"/>
                  </a:lnTo>
                  <a:lnTo>
                    <a:pt x="1684950" y="204224"/>
                  </a:lnTo>
                  <a:lnTo>
                    <a:pt x="1699907" y="251824"/>
                  </a:lnTo>
                  <a:lnTo>
                    <a:pt x="1710972" y="302688"/>
                  </a:lnTo>
                  <a:lnTo>
                    <a:pt x="1717838" y="356322"/>
                  </a:lnTo>
                  <a:lnTo>
                    <a:pt x="1720195" y="412236"/>
                  </a:lnTo>
                  <a:lnTo>
                    <a:pt x="1717838" y="468149"/>
                  </a:lnTo>
                  <a:lnTo>
                    <a:pt x="1710972" y="521784"/>
                  </a:lnTo>
                  <a:lnTo>
                    <a:pt x="1699907" y="572647"/>
                  </a:lnTo>
                  <a:lnTo>
                    <a:pt x="1684950" y="620247"/>
                  </a:lnTo>
                  <a:lnTo>
                    <a:pt x="1666409" y="664091"/>
                  </a:lnTo>
                  <a:lnTo>
                    <a:pt x="1644592" y="703686"/>
                  </a:lnTo>
                  <a:lnTo>
                    <a:pt x="1619808" y="738541"/>
                  </a:lnTo>
                  <a:lnTo>
                    <a:pt x="1592365" y="768163"/>
                  </a:lnTo>
                  <a:lnTo>
                    <a:pt x="1562571" y="792060"/>
                  </a:lnTo>
                  <a:lnTo>
                    <a:pt x="1497163" y="820706"/>
                  </a:lnTo>
                  <a:lnTo>
                    <a:pt x="1462165" y="824472"/>
                  </a:lnTo>
                  <a:lnTo>
                    <a:pt x="258029" y="824472"/>
                  </a:lnTo>
                  <a:lnTo>
                    <a:pt x="189460" y="809738"/>
                  </a:lnTo>
                  <a:lnTo>
                    <a:pt x="127829" y="768163"/>
                  </a:lnTo>
                  <a:lnTo>
                    <a:pt x="100386" y="738541"/>
                  </a:lnTo>
                  <a:lnTo>
                    <a:pt x="75602" y="703686"/>
                  </a:lnTo>
                  <a:lnTo>
                    <a:pt x="53785" y="664091"/>
                  </a:lnTo>
                  <a:lnTo>
                    <a:pt x="35244" y="620247"/>
                  </a:lnTo>
                  <a:lnTo>
                    <a:pt x="20287" y="572647"/>
                  </a:lnTo>
                  <a:lnTo>
                    <a:pt x="9222" y="521784"/>
                  </a:lnTo>
                  <a:lnTo>
                    <a:pt x="2356" y="468149"/>
                  </a:lnTo>
                  <a:lnTo>
                    <a:pt x="0" y="412236"/>
                  </a:lnTo>
                  <a:lnTo>
                    <a:pt x="2356" y="356322"/>
                  </a:lnTo>
                  <a:lnTo>
                    <a:pt x="9222" y="302688"/>
                  </a:lnTo>
                  <a:lnTo>
                    <a:pt x="20287" y="251824"/>
                  </a:lnTo>
                  <a:lnTo>
                    <a:pt x="35244" y="204224"/>
                  </a:lnTo>
                  <a:lnTo>
                    <a:pt x="53785" y="160380"/>
                  </a:lnTo>
                  <a:lnTo>
                    <a:pt x="75602" y="120785"/>
                  </a:lnTo>
                  <a:lnTo>
                    <a:pt x="100386" y="85930"/>
                  </a:lnTo>
                  <a:lnTo>
                    <a:pt x="127829" y="56308"/>
                  </a:lnTo>
                  <a:lnTo>
                    <a:pt x="157623" y="32412"/>
                  </a:lnTo>
                  <a:lnTo>
                    <a:pt x="223031" y="3765"/>
                  </a:lnTo>
                  <a:lnTo>
                    <a:pt x="258029" y="0"/>
                  </a:lnTo>
                </a:path>
              </a:pathLst>
            </a:custGeom>
            <a:ln w="10178">
              <a:solidFill>
                <a:srgbClr val="000000"/>
              </a:solidFill>
            </a:ln>
          </p:spPr>
          <p:txBody>
            <a:bodyPr wrap="square" lIns="0" tIns="0" rIns="0" bIns="0" rtlCol="0"/>
            <a:lstStyle/>
            <a:p>
              <a:endParaRPr sz="3565"/>
            </a:p>
          </p:txBody>
        </p:sp>
      </p:grpSp>
      <p:grpSp>
        <p:nvGrpSpPr>
          <p:cNvPr id="10" name="object 10"/>
          <p:cNvGrpSpPr/>
          <p:nvPr/>
        </p:nvGrpSpPr>
        <p:grpSpPr>
          <a:xfrm>
            <a:off x="6341799" y="4273887"/>
            <a:ext cx="3842995" cy="2068725"/>
            <a:chOff x="2429087" y="2156730"/>
            <a:chExt cx="1939289" cy="1043940"/>
          </a:xfrm>
        </p:grpSpPr>
        <p:pic>
          <p:nvPicPr>
            <p:cNvPr id="11" name="object 11"/>
            <p:cNvPicPr/>
            <p:nvPr/>
          </p:nvPicPr>
          <p:blipFill>
            <a:blip r:embed="rId2" cstate="print"/>
            <a:stretch>
              <a:fillRect/>
            </a:stretch>
          </p:blipFill>
          <p:spPr>
            <a:xfrm>
              <a:off x="2429087" y="2156730"/>
              <a:ext cx="1939036" cy="1043313"/>
            </a:xfrm>
            <a:prstGeom prst="rect">
              <a:avLst/>
            </a:prstGeom>
          </p:spPr>
        </p:pic>
        <p:sp>
          <p:nvSpPr>
            <p:cNvPr id="12" name="object 12"/>
            <p:cNvSpPr/>
            <p:nvPr/>
          </p:nvSpPr>
          <p:spPr>
            <a:xfrm>
              <a:off x="2541052" y="2227981"/>
              <a:ext cx="1720214" cy="824865"/>
            </a:xfrm>
            <a:custGeom>
              <a:avLst/>
              <a:gdLst/>
              <a:ahLst/>
              <a:cxnLst/>
              <a:rect l="l" t="t" r="r" b="b"/>
              <a:pathLst>
                <a:path w="1720214" h="824864">
                  <a:moveTo>
                    <a:pt x="1462165" y="0"/>
                  </a:moveTo>
                  <a:lnTo>
                    <a:pt x="258029" y="0"/>
                  </a:lnTo>
                  <a:lnTo>
                    <a:pt x="223031" y="3765"/>
                  </a:lnTo>
                  <a:lnTo>
                    <a:pt x="157623" y="32412"/>
                  </a:lnTo>
                  <a:lnTo>
                    <a:pt x="127829" y="56308"/>
                  </a:lnTo>
                  <a:lnTo>
                    <a:pt x="100386" y="85930"/>
                  </a:lnTo>
                  <a:lnTo>
                    <a:pt x="75602" y="120785"/>
                  </a:lnTo>
                  <a:lnTo>
                    <a:pt x="53785" y="160380"/>
                  </a:lnTo>
                  <a:lnTo>
                    <a:pt x="35244" y="204224"/>
                  </a:lnTo>
                  <a:lnTo>
                    <a:pt x="20287" y="251824"/>
                  </a:lnTo>
                  <a:lnTo>
                    <a:pt x="9222" y="302688"/>
                  </a:lnTo>
                  <a:lnTo>
                    <a:pt x="2356" y="356322"/>
                  </a:lnTo>
                  <a:lnTo>
                    <a:pt x="0" y="412236"/>
                  </a:lnTo>
                  <a:lnTo>
                    <a:pt x="2356" y="468149"/>
                  </a:lnTo>
                  <a:lnTo>
                    <a:pt x="9222" y="521783"/>
                  </a:lnTo>
                  <a:lnTo>
                    <a:pt x="20287" y="572647"/>
                  </a:lnTo>
                  <a:lnTo>
                    <a:pt x="35244" y="620247"/>
                  </a:lnTo>
                  <a:lnTo>
                    <a:pt x="53785" y="664091"/>
                  </a:lnTo>
                  <a:lnTo>
                    <a:pt x="75602" y="703686"/>
                  </a:lnTo>
                  <a:lnTo>
                    <a:pt x="100386" y="738541"/>
                  </a:lnTo>
                  <a:lnTo>
                    <a:pt x="127829" y="768163"/>
                  </a:lnTo>
                  <a:lnTo>
                    <a:pt x="157623" y="792060"/>
                  </a:lnTo>
                  <a:lnTo>
                    <a:pt x="223031" y="820706"/>
                  </a:lnTo>
                  <a:lnTo>
                    <a:pt x="258029" y="824472"/>
                  </a:lnTo>
                  <a:lnTo>
                    <a:pt x="1462165" y="824472"/>
                  </a:lnTo>
                  <a:lnTo>
                    <a:pt x="1530734" y="809738"/>
                  </a:lnTo>
                  <a:lnTo>
                    <a:pt x="1592365" y="768163"/>
                  </a:lnTo>
                  <a:lnTo>
                    <a:pt x="1619808" y="738541"/>
                  </a:lnTo>
                  <a:lnTo>
                    <a:pt x="1644592" y="703686"/>
                  </a:lnTo>
                  <a:lnTo>
                    <a:pt x="1666409" y="664091"/>
                  </a:lnTo>
                  <a:lnTo>
                    <a:pt x="1684950" y="620247"/>
                  </a:lnTo>
                  <a:lnTo>
                    <a:pt x="1699907" y="572647"/>
                  </a:lnTo>
                  <a:lnTo>
                    <a:pt x="1710972" y="521783"/>
                  </a:lnTo>
                  <a:lnTo>
                    <a:pt x="1717838" y="468149"/>
                  </a:lnTo>
                  <a:lnTo>
                    <a:pt x="1720195" y="412236"/>
                  </a:lnTo>
                  <a:lnTo>
                    <a:pt x="1717838" y="356322"/>
                  </a:lnTo>
                  <a:lnTo>
                    <a:pt x="1710972" y="302688"/>
                  </a:lnTo>
                  <a:lnTo>
                    <a:pt x="1699907" y="251824"/>
                  </a:lnTo>
                  <a:lnTo>
                    <a:pt x="1684950" y="204224"/>
                  </a:lnTo>
                  <a:lnTo>
                    <a:pt x="1666409" y="160380"/>
                  </a:lnTo>
                  <a:lnTo>
                    <a:pt x="1644592" y="120785"/>
                  </a:lnTo>
                  <a:lnTo>
                    <a:pt x="1619808" y="85930"/>
                  </a:lnTo>
                  <a:lnTo>
                    <a:pt x="1592365" y="56308"/>
                  </a:lnTo>
                  <a:lnTo>
                    <a:pt x="1562571" y="32412"/>
                  </a:lnTo>
                  <a:lnTo>
                    <a:pt x="1497163" y="3765"/>
                  </a:lnTo>
                  <a:lnTo>
                    <a:pt x="1462165" y="0"/>
                  </a:lnTo>
                  <a:close/>
                </a:path>
              </a:pathLst>
            </a:custGeom>
            <a:solidFill>
              <a:srgbClr val="FFFFFF"/>
            </a:solidFill>
          </p:spPr>
          <p:txBody>
            <a:bodyPr wrap="square" lIns="0" tIns="0" rIns="0" bIns="0" rtlCol="0"/>
            <a:lstStyle/>
            <a:p>
              <a:endParaRPr sz="3565"/>
            </a:p>
          </p:txBody>
        </p:sp>
        <p:sp>
          <p:nvSpPr>
            <p:cNvPr id="13" name="object 13"/>
            <p:cNvSpPr/>
            <p:nvPr/>
          </p:nvSpPr>
          <p:spPr>
            <a:xfrm>
              <a:off x="2541052" y="2227981"/>
              <a:ext cx="1720214" cy="824865"/>
            </a:xfrm>
            <a:custGeom>
              <a:avLst/>
              <a:gdLst/>
              <a:ahLst/>
              <a:cxnLst/>
              <a:rect l="l" t="t" r="r" b="b"/>
              <a:pathLst>
                <a:path w="1720214" h="824864">
                  <a:moveTo>
                    <a:pt x="258029" y="0"/>
                  </a:moveTo>
                  <a:lnTo>
                    <a:pt x="1462165" y="0"/>
                  </a:lnTo>
                  <a:lnTo>
                    <a:pt x="1497163" y="3765"/>
                  </a:lnTo>
                  <a:lnTo>
                    <a:pt x="1562571" y="32412"/>
                  </a:lnTo>
                  <a:lnTo>
                    <a:pt x="1592365" y="56308"/>
                  </a:lnTo>
                  <a:lnTo>
                    <a:pt x="1619808" y="85930"/>
                  </a:lnTo>
                  <a:lnTo>
                    <a:pt x="1644592" y="120785"/>
                  </a:lnTo>
                  <a:lnTo>
                    <a:pt x="1666409" y="160380"/>
                  </a:lnTo>
                  <a:lnTo>
                    <a:pt x="1684950" y="204224"/>
                  </a:lnTo>
                  <a:lnTo>
                    <a:pt x="1699907" y="251824"/>
                  </a:lnTo>
                  <a:lnTo>
                    <a:pt x="1710972" y="302688"/>
                  </a:lnTo>
                  <a:lnTo>
                    <a:pt x="1717838" y="356322"/>
                  </a:lnTo>
                  <a:lnTo>
                    <a:pt x="1720195" y="412236"/>
                  </a:lnTo>
                  <a:lnTo>
                    <a:pt x="1717838" y="468149"/>
                  </a:lnTo>
                  <a:lnTo>
                    <a:pt x="1710972" y="521784"/>
                  </a:lnTo>
                  <a:lnTo>
                    <a:pt x="1699907" y="572647"/>
                  </a:lnTo>
                  <a:lnTo>
                    <a:pt x="1684950" y="620247"/>
                  </a:lnTo>
                  <a:lnTo>
                    <a:pt x="1666409" y="664091"/>
                  </a:lnTo>
                  <a:lnTo>
                    <a:pt x="1644592" y="703686"/>
                  </a:lnTo>
                  <a:lnTo>
                    <a:pt x="1619808" y="738541"/>
                  </a:lnTo>
                  <a:lnTo>
                    <a:pt x="1592365" y="768163"/>
                  </a:lnTo>
                  <a:lnTo>
                    <a:pt x="1562571" y="792060"/>
                  </a:lnTo>
                  <a:lnTo>
                    <a:pt x="1497163" y="820706"/>
                  </a:lnTo>
                  <a:lnTo>
                    <a:pt x="1462165" y="824472"/>
                  </a:lnTo>
                  <a:lnTo>
                    <a:pt x="258029" y="824472"/>
                  </a:lnTo>
                  <a:lnTo>
                    <a:pt x="189460" y="809738"/>
                  </a:lnTo>
                  <a:lnTo>
                    <a:pt x="127829" y="768163"/>
                  </a:lnTo>
                  <a:lnTo>
                    <a:pt x="100386" y="738541"/>
                  </a:lnTo>
                  <a:lnTo>
                    <a:pt x="75602" y="703686"/>
                  </a:lnTo>
                  <a:lnTo>
                    <a:pt x="53785" y="664091"/>
                  </a:lnTo>
                  <a:lnTo>
                    <a:pt x="35244" y="620247"/>
                  </a:lnTo>
                  <a:lnTo>
                    <a:pt x="20287" y="572647"/>
                  </a:lnTo>
                  <a:lnTo>
                    <a:pt x="9222" y="521784"/>
                  </a:lnTo>
                  <a:lnTo>
                    <a:pt x="2356" y="468149"/>
                  </a:lnTo>
                  <a:lnTo>
                    <a:pt x="0" y="412236"/>
                  </a:lnTo>
                  <a:lnTo>
                    <a:pt x="2356" y="356322"/>
                  </a:lnTo>
                  <a:lnTo>
                    <a:pt x="9222" y="302688"/>
                  </a:lnTo>
                  <a:lnTo>
                    <a:pt x="20287" y="251824"/>
                  </a:lnTo>
                  <a:lnTo>
                    <a:pt x="35244" y="204224"/>
                  </a:lnTo>
                  <a:lnTo>
                    <a:pt x="53785" y="160380"/>
                  </a:lnTo>
                  <a:lnTo>
                    <a:pt x="75602" y="120785"/>
                  </a:lnTo>
                  <a:lnTo>
                    <a:pt x="100386" y="85930"/>
                  </a:lnTo>
                  <a:lnTo>
                    <a:pt x="127829" y="56308"/>
                  </a:lnTo>
                  <a:lnTo>
                    <a:pt x="157623" y="32412"/>
                  </a:lnTo>
                  <a:lnTo>
                    <a:pt x="223031" y="3765"/>
                  </a:lnTo>
                  <a:lnTo>
                    <a:pt x="258029" y="0"/>
                  </a:lnTo>
                </a:path>
              </a:pathLst>
            </a:custGeom>
            <a:ln w="10178">
              <a:solidFill>
                <a:srgbClr val="000000"/>
              </a:solidFill>
            </a:ln>
          </p:spPr>
          <p:txBody>
            <a:bodyPr wrap="square" lIns="0" tIns="0" rIns="0" bIns="0" rtlCol="0"/>
            <a:lstStyle/>
            <a:p>
              <a:endParaRPr sz="3565"/>
            </a:p>
          </p:txBody>
        </p:sp>
      </p:grpSp>
      <p:sp>
        <p:nvSpPr>
          <p:cNvPr id="14" name="object 14"/>
          <p:cNvSpPr txBox="1"/>
          <p:nvPr/>
        </p:nvSpPr>
        <p:spPr>
          <a:xfrm>
            <a:off x="7082700" y="1566035"/>
            <a:ext cx="2350595" cy="606189"/>
          </a:xfrm>
          <a:prstGeom prst="rect">
            <a:avLst/>
          </a:prstGeom>
        </p:spPr>
        <p:txBody>
          <a:bodyPr vert="horz" wrap="square" lIns="0" tIns="41526" rIns="0" bIns="0" rtlCol="0">
            <a:spAutoFit/>
          </a:bodyPr>
          <a:lstStyle/>
          <a:p>
            <a:pPr marL="206375" marR="10160" indent="-182245">
              <a:lnSpc>
                <a:spcPts val="2220"/>
              </a:lnSpc>
              <a:spcBef>
                <a:spcPts val="325"/>
              </a:spcBef>
            </a:pPr>
            <a:r>
              <a:rPr sz="1885" dirty="0">
                <a:latin typeface="Arial MT"/>
                <a:cs typeface="Arial MT"/>
              </a:rPr>
              <a:t>Instance of</a:t>
            </a:r>
            <a:r>
              <a:rPr sz="1885" spc="10" dirty="0">
                <a:latin typeface="Arial MT"/>
                <a:cs typeface="Arial MT"/>
              </a:rPr>
              <a:t> </a:t>
            </a:r>
            <a:r>
              <a:rPr sz="1885" spc="-20" dirty="0">
                <a:latin typeface="Arial MT"/>
                <a:cs typeface="Arial MT"/>
              </a:rPr>
              <a:t>Maximum </a:t>
            </a:r>
            <a:r>
              <a:rPr sz="1885" dirty="0">
                <a:latin typeface="Arial MT"/>
                <a:cs typeface="Arial MT"/>
              </a:rPr>
              <a:t>Bipartite</a:t>
            </a:r>
            <a:r>
              <a:rPr sz="1885" spc="-20" dirty="0">
                <a:latin typeface="Arial MT"/>
                <a:cs typeface="Arial MT"/>
              </a:rPr>
              <a:t> Matching</a:t>
            </a:r>
            <a:endParaRPr sz="1885">
              <a:latin typeface="Arial MT"/>
              <a:cs typeface="Arial MT"/>
            </a:endParaRPr>
          </a:p>
        </p:txBody>
      </p:sp>
      <p:sp>
        <p:nvSpPr>
          <p:cNvPr id="15" name="object 15"/>
          <p:cNvSpPr txBox="1"/>
          <p:nvPr/>
        </p:nvSpPr>
        <p:spPr>
          <a:xfrm>
            <a:off x="7163303" y="4894181"/>
            <a:ext cx="2189527" cy="606189"/>
          </a:xfrm>
          <a:prstGeom prst="rect">
            <a:avLst/>
          </a:prstGeom>
        </p:spPr>
        <p:txBody>
          <a:bodyPr vert="horz" wrap="square" lIns="0" tIns="41526" rIns="0" bIns="0" rtlCol="0">
            <a:spAutoFit/>
          </a:bodyPr>
          <a:lstStyle/>
          <a:p>
            <a:pPr marL="838200" marR="10160" indent="-814070">
              <a:lnSpc>
                <a:spcPts val="2220"/>
              </a:lnSpc>
              <a:spcBef>
                <a:spcPts val="325"/>
              </a:spcBef>
            </a:pPr>
            <a:r>
              <a:rPr sz="1885" dirty="0">
                <a:latin typeface="Arial MT"/>
                <a:cs typeface="Arial MT"/>
              </a:rPr>
              <a:t>Instance of</a:t>
            </a:r>
            <a:r>
              <a:rPr sz="1885" spc="10" dirty="0">
                <a:latin typeface="Arial MT"/>
                <a:cs typeface="Arial MT"/>
              </a:rPr>
              <a:t> </a:t>
            </a:r>
            <a:r>
              <a:rPr sz="1885" spc="-20" dirty="0">
                <a:latin typeface="Arial MT"/>
                <a:cs typeface="Arial MT"/>
              </a:rPr>
              <a:t>Network </a:t>
            </a:r>
            <a:r>
              <a:rPr sz="1885" spc="-40" dirty="0">
                <a:latin typeface="Arial MT"/>
                <a:cs typeface="Arial MT"/>
              </a:rPr>
              <a:t>Flow</a:t>
            </a:r>
            <a:endParaRPr sz="1885">
              <a:latin typeface="Arial MT"/>
              <a:cs typeface="Arial MT"/>
            </a:endParaRPr>
          </a:p>
        </p:txBody>
      </p:sp>
      <p:sp>
        <p:nvSpPr>
          <p:cNvPr id="16" name="object 16"/>
          <p:cNvSpPr/>
          <p:nvPr/>
        </p:nvSpPr>
        <p:spPr>
          <a:xfrm>
            <a:off x="8268088" y="2730840"/>
            <a:ext cx="0" cy="424063"/>
          </a:xfrm>
          <a:custGeom>
            <a:avLst/>
            <a:gdLst/>
            <a:ahLst/>
            <a:cxnLst/>
            <a:rect l="l" t="t" r="r" b="b"/>
            <a:pathLst>
              <a:path h="213994">
                <a:moveTo>
                  <a:pt x="0" y="0"/>
                </a:moveTo>
                <a:lnTo>
                  <a:pt x="0" y="213752"/>
                </a:lnTo>
              </a:path>
            </a:pathLst>
          </a:custGeom>
          <a:ln w="30536">
            <a:solidFill>
              <a:srgbClr val="000000"/>
            </a:solidFill>
          </a:ln>
        </p:spPr>
        <p:txBody>
          <a:bodyPr wrap="square" lIns="0" tIns="0" rIns="0" bIns="0" rtlCol="0"/>
          <a:lstStyle/>
          <a:p>
            <a:endParaRPr sz="3565"/>
          </a:p>
        </p:txBody>
      </p:sp>
      <p:grpSp>
        <p:nvGrpSpPr>
          <p:cNvPr id="17" name="object 17"/>
          <p:cNvGrpSpPr/>
          <p:nvPr/>
        </p:nvGrpSpPr>
        <p:grpSpPr>
          <a:xfrm>
            <a:off x="8153116" y="3719197"/>
            <a:ext cx="230278" cy="621624"/>
            <a:chOff x="3343131" y="1876817"/>
            <a:chExt cx="116205" cy="313690"/>
          </a:xfrm>
        </p:grpSpPr>
        <p:sp>
          <p:nvSpPr>
            <p:cNvPr id="18" name="object 18"/>
            <p:cNvSpPr/>
            <p:nvPr/>
          </p:nvSpPr>
          <p:spPr>
            <a:xfrm>
              <a:off x="3401150" y="1876817"/>
              <a:ext cx="0" cy="184785"/>
            </a:xfrm>
            <a:custGeom>
              <a:avLst/>
              <a:gdLst/>
              <a:ahLst/>
              <a:cxnLst/>
              <a:rect l="l" t="t" r="r" b="b"/>
              <a:pathLst>
                <a:path h="184785">
                  <a:moveTo>
                    <a:pt x="0" y="0"/>
                  </a:moveTo>
                  <a:lnTo>
                    <a:pt x="0" y="184233"/>
                  </a:lnTo>
                </a:path>
              </a:pathLst>
            </a:custGeom>
            <a:ln w="30536">
              <a:solidFill>
                <a:srgbClr val="000000"/>
              </a:solidFill>
            </a:ln>
          </p:spPr>
          <p:txBody>
            <a:bodyPr wrap="square" lIns="0" tIns="0" rIns="0" bIns="0" rtlCol="0"/>
            <a:lstStyle/>
            <a:p>
              <a:endParaRPr sz="3565"/>
            </a:p>
          </p:txBody>
        </p:sp>
        <p:pic>
          <p:nvPicPr>
            <p:cNvPr id="19" name="object 19"/>
            <p:cNvPicPr/>
            <p:nvPr/>
          </p:nvPicPr>
          <p:blipFill>
            <a:blip r:embed="rId3" cstate="print"/>
            <a:stretch>
              <a:fillRect/>
            </a:stretch>
          </p:blipFill>
          <p:spPr>
            <a:xfrm>
              <a:off x="3343131" y="2045783"/>
              <a:ext cx="116036" cy="144537"/>
            </a:xfrm>
            <a:prstGeom prst="rect">
              <a:avLst/>
            </a:prstGeom>
          </p:spPr>
        </p:pic>
      </p:grpSp>
      <p:sp>
        <p:nvSpPr>
          <p:cNvPr id="20" name="object 20"/>
          <p:cNvSpPr txBox="1"/>
          <p:nvPr/>
        </p:nvSpPr>
        <p:spPr>
          <a:xfrm>
            <a:off x="7634041" y="3109084"/>
            <a:ext cx="1248282" cy="606189"/>
          </a:xfrm>
          <a:prstGeom prst="rect">
            <a:avLst/>
          </a:prstGeom>
        </p:spPr>
        <p:txBody>
          <a:bodyPr vert="horz" wrap="square" lIns="0" tIns="41526" rIns="0" bIns="0" rtlCol="0">
            <a:spAutoFit/>
          </a:bodyPr>
          <a:lstStyle/>
          <a:p>
            <a:pPr marL="25400" marR="10160" indent="52705">
              <a:lnSpc>
                <a:spcPts val="2220"/>
              </a:lnSpc>
              <a:spcBef>
                <a:spcPts val="325"/>
              </a:spcBef>
            </a:pPr>
            <a:r>
              <a:rPr sz="1885" spc="-20" dirty="0">
                <a:latin typeface="Arial MT"/>
                <a:cs typeface="Arial MT"/>
              </a:rPr>
              <a:t>transform, </a:t>
            </a:r>
            <a:r>
              <a:rPr sz="1885" dirty="0">
                <a:latin typeface="Arial MT"/>
                <a:cs typeface="Arial MT"/>
              </a:rPr>
              <a:t>aka</a:t>
            </a:r>
            <a:r>
              <a:rPr sz="1885" spc="10" dirty="0">
                <a:latin typeface="Arial MT"/>
                <a:cs typeface="Arial MT"/>
              </a:rPr>
              <a:t> </a:t>
            </a:r>
            <a:r>
              <a:rPr sz="1885" spc="-20" dirty="0">
                <a:latin typeface="Arial MT"/>
                <a:cs typeface="Arial MT"/>
              </a:rPr>
              <a:t>reduce</a:t>
            </a:r>
            <a:endParaRPr sz="1885">
              <a:latin typeface="Arial MT"/>
              <a:cs typeface="Arial M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arn(inVertic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arn(inVertic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randombar(horizontal)">
                                      <p:cBhvr>
                                        <p:cTn id="22" dur="500"/>
                                        <p:tgtEl>
                                          <p:spTgt spid="6"/>
                                        </p:tgtEl>
                                      </p:cBhvr>
                                    </p:animEffect>
                                  </p:childTnLst>
                                </p:cTn>
                              </p:par>
                              <p:par>
                                <p:cTn id="23" presetID="14" presetClass="entr" presetSubtype="1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randombar(horizontal)">
                                      <p:cBhvr>
                                        <p:cTn id="25" dur="500"/>
                                        <p:tgtEl>
                                          <p:spTgt spid="10"/>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randombar(horizontal)">
                                      <p:cBhvr>
                                        <p:cTn id="28" dur="500"/>
                                        <p:tgtEl>
                                          <p:spTgt spid="14"/>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randombar(horizontal)">
                                      <p:cBhvr>
                                        <p:cTn id="31" dur="500"/>
                                        <p:tgtEl>
                                          <p:spTgt spid="15"/>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randombar(horizontal)">
                                      <p:cBhvr>
                                        <p:cTn id="34" dur="500"/>
                                        <p:tgtEl>
                                          <p:spTgt spid="16"/>
                                        </p:tgtEl>
                                      </p:cBhvr>
                                    </p:animEffect>
                                  </p:childTnLst>
                                </p:cTn>
                              </p:par>
                              <p:par>
                                <p:cTn id="35" presetID="14" presetClass="entr" presetSubtype="10" fill="hold" nodeType="with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randombar(horizontal)">
                                      <p:cBhvr>
                                        <p:cTn id="37" dur="500"/>
                                        <p:tgtEl>
                                          <p:spTgt spid="17"/>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20"/>
                                        </p:tgtEl>
                                        <p:attrNameLst>
                                          <p:attrName>style.visibility</p:attrName>
                                        </p:attrNameLst>
                                      </p:cBhvr>
                                      <p:to>
                                        <p:strVal val="visible"/>
                                      </p:to>
                                    </p:set>
                                    <p:animEffect transition="in" filter="randombar(horizontal)">
                                      <p:cBhvr>
                                        <p:cTn id="40"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14" grpId="0"/>
      <p:bldP spid="15" grpId="0"/>
      <p:bldP spid="16" grpId="0" animBg="1"/>
      <p:bldP spid="20"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7047" y="-12235"/>
            <a:ext cx="6968733" cy="461219"/>
          </a:xfrm>
          <a:prstGeom prst="rect">
            <a:avLst/>
          </a:prstGeom>
        </p:spPr>
        <p:txBody>
          <a:bodyPr vert="horz" wrap="square" lIns="0" tIns="33975" rIns="0" bIns="0" rtlCol="0">
            <a:spAutoFit/>
          </a:bodyPr>
          <a:lstStyle/>
          <a:p>
            <a:pPr marL="25400">
              <a:spcBef>
                <a:spcPts val="270"/>
              </a:spcBef>
            </a:pPr>
            <a:r>
              <a:rPr sz="2775" dirty="0">
                <a:latin typeface="Georgia" panose="02040502050405020303"/>
                <a:cs typeface="Georgia" panose="02040502050405020303"/>
              </a:rPr>
              <a:t>Reducing</a:t>
            </a:r>
            <a:r>
              <a:rPr sz="2775" spc="248" dirty="0">
                <a:latin typeface="Georgia" panose="02040502050405020303"/>
                <a:cs typeface="Georgia" panose="02040502050405020303"/>
              </a:rPr>
              <a:t> </a:t>
            </a:r>
            <a:r>
              <a:rPr sz="2775" spc="119" dirty="0">
                <a:latin typeface="Georgia" panose="02040502050405020303"/>
                <a:cs typeface="Georgia" panose="02040502050405020303"/>
              </a:rPr>
              <a:t>Bipartite</a:t>
            </a:r>
            <a:r>
              <a:rPr sz="2775" spc="258" dirty="0">
                <a:latin typeface="Georgia" panose="02040502050405020303"/>
                <a:cs typeface="Georgia" panose="02040502050405020303"/>
              </a:rPr>
              <a:t> </a:t>
            </a:r>
            <a:r>
              <a:rPr sz="2775" spc="99" dirty="0">
                <a:latin typeface="Georgia" panose="02040502050405020303"/>
                <a:cs typeface="Georgia" panose="02040502050405020303"/>
              </a:rPr>
              <a:t>Matching</a:t>
            </a:r>
            <a:r>
              <a:rPr sz="2775" spc="258" dirty="0">
                <a:latin typeface="Georgia" panose="02040502050405020303"/>
                <a:cs typeface="Georgia" panose="02040502050405020303"/>
              </a:rPr>
              <a:t> </a:t>
            </a:r>
            <a:r>
              <a:rPr sz="2775" dirty="0">
                <a:latin typeface="Georgia" panose="02040502050405020303"/>
                <a:cs typeface="Georgia" panose="02040502050405020303"/>
              </a:rPr>
              <a:t>to</a:t>
            </a:r>
            <a:r>
              <a:rPr sz="2775" spc="258" dirty="0">
                <a:latin typeface="Georgia" panose="02040502050405020303"/>
                <a:cs typeface="Georgia" panose="02040502050405020303"/>
              </a:rPr>
              <a:t> </a:t>
            </a:r>
            <a:r>
              <a:rPr sz="2775" spc="129" dirty="0">
                <a:latin typeface="Georgia" panose="02040502050405020303"/>
                <a:cs typeface="Georgia" panose="02040502050405020303"/>
              </a:rPr>
              <a:t>Net</a:t>
            </a:r>
            <a:r>
              <a:rPr sz="2775" spc="248" dirty="0">
                <a:latin typeface="Georgia" panose="02040502050405020303"/>
                <a:cs typeface="Georgia" panose="02040502050405020303"/>
              </a:rPr>
              <a:t> </a:t>
            </a:r>
            <a:r>
              <a:rPr sz="2775" spc="59" dirty="0">
                <a:latin typeface="Georgia" panose="02040502050405020303"/>
                <a:cs typeface="Georgia" panose="02040502050405020303"/>
              </a:rPr>
              <a:t>Flow</a:t>
            </a:r>
            <a:endParaRPr sz="2775">
              <a:latin typeface="Georgia" panose="02040502050405020303"/>
              <a:cs typeface="Georgia" panose="02040502050405020303"/>
            </a:endParaRPr>
          </a:p>
        </p:txBody>
      </p:sp>
      <p:pic>
        <p:nvPicPr>
          <p:cNvPr id="3" name="object 3"/>
          <p:cNvPicPr/>
          <p:nvPr/>
        </p:nvPicPr>
        <p:blipFill>
          <a:blip r:embed="rId2" cstate="print"/>
          <a:stretch>
            <a:fillRect/>
          </a:stretch>
        </p:blipFill>
        <p:spPr>
          <a:xfrm>
            <a:off x="4545905" y="1602472"/>
            <a:ext cx="477364" cy="477364"/>
          </a:xfrm>
          <a:prstGeom prst="rect">
            <a:avLst/>
          </a:prstGeom>
        </p:spPr>
      </p:pic>
      <p:sp>
        <p:nvSpPr>
          <p:cNvPr id="4" name="object 4"/>
          <p:cNvSpPr txBox="1"/>
          <p:nvPr/>
        </p:nvSpPr>
        <p:spPr>
          <a:xfrm>
            <a:off x="4705550" y="169664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a</a:t>
            </a:r>
            <a:endParaRPr sz="1290">
              <a:latin typeface="Arial MT"/>
              <a:cs typeface="Arial MT"/>
            </a:endParaRPr>
          </a:p>
        </p:txBody>
      </p:sp>
      <p:pic>
        <p:nvPicPr>
          <p:cNvPr id="5" name="object 5"/>
          <p:cNvPicPr/>
          <p:nvPr/>
        </p:nvPicPr>
        <p:blipFill>
          <a:blip r:embed="rId2" cstate="print"/>
          <a:stretch>
            <a:fillRect/>
          </a:stretch>
        </p:blipFill>
        <p:spPr>
          <a:xfrm>
            <a:off x="4545905" y="2501042"/>
            <a:ext cx="477364" cy="477364"/>
          </a:xfrm>
          <a:prstGeom prst="rect">
            <a:avLst/>
          </a:prstGeom>
        </p:spPr>
      </p:pic>
      <p:sp>
        <p:nvSpPr>
          <p:cNvPr id="6" name="object 6"/>
          <p:cNvSpPr txBox="1"/>
          <p:nvPr/>
        </p:nvSpPr>
        <p:spPr>
          <a:xfrm>
            <a:off x="4705550" y="259521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b</a:t>
            </a:r>
            <a:endParaRPr sz="1290">
              <a:latin typeface="Arial MT"/>
              <a:cs typeface="Arial MT"/>
            </a:endParaRPr>
          </a:p>
        </p:txBody>
      </p:sp>
      <p:pic>
        <p:nvPicPr>
          <p:cNvPr id="7" name="object 7"/>
          <p:cNvPicPr/>
          <p:nvPr/>
        </p:nvPicPr>
        <p:blipFill>
          <a:blip r:embed="rId3" cstate="print"/>
          <a:stretch>
            <a:fillRect/>
          </a:stretch>
        </p:blipFill>
        <p:spPr>
          <a:xfrm>
            <a:off x="4545905" y="3399612"/>
            <a:ext cx="477364" cy="477364"/>
          </a:xfrm>
          <a:prstGeom prst="rect">
            <a:avLst/>
          </a:prstGeom>
        </p:spPr>
      </p:pic>
      <p:sp>
        <p:nvSpPr>
          <p:cNvPr id="8" name="object 8"/>
          <p:cNvSpPr txBox="1"/>
          <p:nvPr/>
        </p:nvSpPr>
        <p:spPr>
          <a:xfrm>
            <a:off x="4710282" y="3493787"/>
            <a:ext cx="134643"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c</a:t>
            </a:r>
            <a:endParaRPr sz="1290">
              <a:latin typeface="Arial MT"/>
              <a:cs typeface="Arial MT"/>
            </a:endParaRPr>
          </a:p>
        </p:txBody>
      </p:sp>
      <p:pic>
        <p:nvPicPr>
          <p:cNvPr id="9" name="object 9"/>
          <p:cNvPicPr/>
          <p:nvPr/>
        </p:nvPicPr>
        <p:blipFill>
          <a:blip r:embed="rId3" cstate="print"/>
          <a:stretch>
            <a:fillRect/>
          </a:stretch>
        </p:blipFill>
        <p:spPr>
          <a:xfrm>
            <a:off x="4545905" y="4298180"/>
            <a:ext cx="477364" cy="477364"/>
          </a:xfrm>
          <a:prstGeom prst="rect">
            <a:avLst/>
          </a:prstGeom>
        </p:spPr>
      </p:pic>
      <p:sp>
        <p:nvSpPr>
          <p:cNvPr id="10" name="object 10"/>
          <p:cNvSpPr txBox="1"/>
          <p:nvPr/>
        </p:nvSpPr>
        <p:spPr>
          <a:xfrm>
            <a:off x="4705550" y="439235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d</a:t>
            </a:r>
            <a:endParaRPr sz="1290">
              <a:latin typeface="Arial MT"/>
              <a:cs typeface="Arial MT"/>
            </a:endParaRPr>
          </a:p>
        </p:txBody>
      </p:sp>
      <p:pic>
        <p:nvPicPr>
          <p:cNvPr id="11" name="object 11"/>
          <p:cNvPicPr/>
          <p:nvPr/>
        </p:nvPicPr>
        <p:blipFill>
          <a:blip r:embed="rId2" cstate="print"/>
          <a:stretch>
            <a:fillRect/>
          </a:stretch>
        </p:blipFill>
        <p:spPr>
          <a:xfrm>
            <a:off x="4545905" y="5196750"/>
            <a:ext cx="477364" cy="477364"/>
          </a:xfrm>
          <a:prstGeom prst="rect">
            <a:avLst/>
          </a:prstGeom>
        </p:spPr>
      </p:pic>
      <p:sp>
        <p:nvSpPr>
          <p:cNvPr id="12" name="object 12"/>
          <p:cNvSpPr txBox="1"/>
          <p:nvPr/>
        </p:nvSpPr>
        <p:spPr>
          <a:xfrm>
            <a:off x="4705550" y="529092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e</a:t>
            </a:r>
            <a:endParaRPr sz="1290">
              <a:latin typeface="Arial MT"/>
              <a:cs typeface="Arial MT"/>
            </a:endParaRPr>
          </a:p>
        </p:txBody>
      </p:sp>
      <p:pic>
        <p:nvPicPr>
          <p:cNvPr id="13" name="object 13"/>
          <p:cNvPicPr/>
          <p:nvPr/>
        </p:nvPicPr>
        <p:blipFill>
          <a:blip r:embed="rId4" cstate="print"/>
          <a:stretch>
            <a:fillRect/>
          </a:stretch>
        </p:blipFill>
        <p:spPr>
          <a:xfrm>
            <a:off x="6609807" y="1602472"/>
            <a:ext cx="477364" cy="477364"/>
          </a:xfrm>
          <a:prstGeom prst="rect">
            <a:avLst/>
          </a:prstGeom>
        </p:spPr>
      </p:pic>
      <p:sp>
        <p:nvSpPr>
          <p:cNvPr id="14" name="object 14"/>
          <p:cNvSpPr txBox="1"/>
          <p:nvPr/>
        </p:nvSpPr>
        <p:spPr>
          <a:xfrm>
            <a:off x="6769453" y="169664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pic>
        <p:nvPicPr>
          <p:cNvPr id="15" name="object 15"/>
          <p:cNvPicPr/>
          <p:nvPr/>
        </p:nvPicPr>
        <p:blipFill>
          <a:blip r:embed="rId4" cstate="print"/>
          <a:stretch>
            <a:fillRect/>
          </a:stretch>
        </p:blipFill>
        <p:spPr>
          <a:xfrm>
            <a:off x="6609807" y="2501042"/>
            <a:ext cx="477364" cy="477364"/>
          </a:xfrm>
          <a:prstGeom prst="rect">
            <a:avLst/>
          </a:prstGeom>
        </p:spPr>
      </p:pic>
      <p:sp>
        <p:nvSpPr>
          <p:cNvPr id="16" name="object 16"/>
          <p:cNvSpPr txBox="1"/>
          <p:nvPr/>
        </p:nvSpPr>
        <p:spPr>
          <a:xfrm>
            <a:off x="6769453" y="259521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2</a:t>
            </a:r>
            <a:endParaRPr sz="1290">
              <a:latin typeface="Arial MT"/>
              <a:cs typeface="Arial MT"/>
            </a:endParaRPr>
          </a:p>
        </p:txBody>
      </p:sp>
      <p:pic>
        <p:nvPicPr>
          <p:cNvPr id="17" name="object 17"/>
          <p:cNvPicPr/>
          <p:nvPr/>
        </p:nvPicPr>
        <p:blipFill>
          <a:blip r:embed="rId5" cstate="print"/>
          <a:stretch>
            <a:fillRect/>
          </a:stretch>
        </p:blipFill>
        <p:spPr>
          <a:xfrm>
            <a:off x="6609807" y="3399612"/>
            <a:ext cx="477364" cy="477364"/>
          </a:xfrm>
          <a:prstGeom prst="rect">
            <a:avLst/>
          </a:prstGeom>
        </p:spPr>
      </p:pic>
      <p:sp>
        <p:nvSpPr>
          <p:cNvPr id="18" name="object 18"/>
          <p:cNvSpPr txBox="1"/>
          <p:nvPr/>
        </p:nvSpPr>
        <p:spPr>
          <a:xfrm>
            <a:off x="6769453" y="349378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3</a:t>
            </a:r>
            <a:endParaRPr sz="1290">
              <a:latin typeface="Arial MT"/>
              <a:cs typeface="Arial MT"/>
            </a:endParaRPr>
          </a:p>
        </p:txBody>
      </p:sp>
      <p:pic>
        <p:nvPicPr>
          <p:cNvPr id="19" name="object 19"/>
          <p:cNvPicPr/>
          <p:nvPr/>
        </p:nvPicPr>
        <p:blipFill>
          <a:blip r:embed="rId5" cstate="print"/>
          <a:stretch>
            <a:fillRect/>
          </a:stretch>
        </p:blipFill>
        <p:spPr>
          <a:xfrm>
            <a:off x="6609807" y="4298180"/>
            <a:ext cx="477364" cy="477364"/>
          </a:xfrm>
          <a:prstGeom prst="rect">
            <a:avLst/>
          </a:prstGeom>
        </p:spPr>
      </p:pic>
      <p:sp>
        <p:nvSpPr>
          <p:cNvPr id="20" name="object 20"/>
          <p:cNvSpPr txBox="1"/>
          <p:nvPr/>
        </p:nvSpPr>
        <p:spPr>
          <a:xfrm>
            <a:off x="6769453" y="439235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4</a:t>
            </a:r>
            <a:endParaRPr sz="1290">
              <a:latin typeface="Arial MT"/>
              <a:cs typeface="Arial MT"/>
            </a:endParaRPr>
          </a:p>
        </p:txBody>
      </p:sp>
      <p:grpSp>
        <p:nvGrpSpPr>
          <p:cNvPr id="21" name="object 21"/>
          <p:cNvGrpSpPr/>
          <p:nvPr/>
        </p:nvGrpSpPr>
        <p:grpSpPr>
          <a:xfrm>
            <a:off x="4996465" y="1834135"/>
            <a:ext cx="2091375" cy="3840480"/>
            <a:chOff x="1750192" y="925559"/>
            <a:chExt cx="1055370" cy="1938020"/>
          </a:xfrm>
        </p:grpSpPr>
        <p:pic>
          <p:nvPicPr>
            <p:cNvPr id="22" name="object 22"/>
            <p:cNvPicPr/>
            <p:nvPr/>
          </p:nvPicPr>
          <p:blipFill>
            <a:blip r:embed="rId4" cstate="print"/>
            <a:stretch>
              <a:fillRect/>
            </a:stretch>
          </p:blipFill>
          <p:spPr>
            <a:xfrm>
              <a:off x="2564332" y="2622434"/>
              <a:ext cx="240892" cy="240892"/>
            </a:xfrm>
            <a:prstGeom prst="rect">
              <a:avLst/>
            </a:prstGeom>
          </p:spPr>
        </p:pic>
        <p:sp>
          <p:nvSpPr>
            <p:cNvPr id="23" name="object 23"/>
            <p:cNvSpPr/>
            <p:nvPr/>
          </p:nvSpPr>
          <p:spPr>
            <a:xfrm>
              <a:off x="1753735" y="929101"/>
              <a:ext cx="821055" cy="1814195"/>
            </a:xfrm>
            <a:custGeom>
              <a:avLst/>
              <a:gdLst/>
              <a:ahLst/>
              <a:cxnLst/>
              <a:rect l="l" t="t" r="r" b="b"/>
              <a:pathLst>
                <a:path w="821055" h="1814195">
                  <a:moveTo>
                    <a:pt x="0" y="48092"/>
                  </a:moveTo>
                  <a:lnTo>
                    <a:pt x="820580" y="405352"/>
                  </a:lnTo>
                </a:path>
                <a:path w="821055" h="1814195">
                  <a:moveTo>
                    <a:pt x="9983" y="0"/>
                  </a:moveTo>
                  <a:lnTo>
                    <a:pt x="810597" y="0"/>
                  </a:lnTo>
                </a:path>
                <a:path w="821055" h="1814195">
                  <a:moveTo>
                    <a:pt x="0" y="405352"/>
                  </a:moveTo>
                  <a:lnTo>
                    <a:pt x="820580" y="48092"/>
                  </a:lnTo>
                </a:path>
                <a:path w="821055" h="1814195">
                  <a:moveTo>
                    <a:pt x="9983" y="906889"/>
                  </a:moveTo>
                  <a:lnTo>
                    <a:pt x="810597" y="906889"/>
                  </a:lnTo>
                </a:path>
                <a:path w="821055" h="1814195">
                  <a:moveTo>
                    <a:pt x="0" y="858796"/>
                  </a:moveTo>
                  <a:lnTo>
                    <a:pt x="820580" y="501537"/>
                  </a:lnTo>
                </a:path>
                <a:path w="821055" h="1814195">
                  <a:moveTo>
                    <a:pt x="9983" y="1360334"/>
                  </a:moveTo>
                  <a:lnTo>
                    <a:pt x="810597" y="1360334"/>
                  </a:lnTo>
                </a:path>
                <a:path w="821055" h="1814195">
                  <a:moveTo>
                    <a:pt x="0" y="1312242"/>
                  </a:moveTo>
                  <a:lnTo>
                    <a:pt x="820580" y="954981"/>
                  </a:lnTo>
                </a:path>
                <a:path w="821055" h="1814195">
                  <a:moveTo>
                    <a:pt x="9983" y="1813779"/>
                  </a:moveTo>
                  <a:lnTo>
                    <a:pt x="810597" y="1813779"/>
                  </a:lnTo>
                </a:path>
                <a:path w="821055" h="1814195">
                  <a:moveTo>
                    <a:pt x="0" y="1408426"/>
                  </a:moveTo>
                  <a:lnTo>
                    <a:pt x="820580" y="1765687"/>
                  </a:lnTo>
                </a:path>
              </a:pathLst>
            </a:custGeom>
            <a:ln w="7085">
              <a:solidFill>
                <a:srgbClr val="000000"/>
              </a:solidFill>
            </a:ln>
          </p:spPr>
          <p:txBody>
            <a:bodyPr wrap="square" lIns="0" tIns="0" rIns="0" bIns="0" rtlCol="0"/>
            <a:lstStyle/>
            <a:p>
              <a:endParaRPr sz="3565"/>
            </a:p>
          </p:txBody>
        </p:sp>
      </p:grpSp>
      <p:sp>
        <p:nvSpPr>
          <p:cNvPr id="24" name="object 24"/>
          <p:cNvSpPr txBox="1"/>
          <p:nvPr/>
        </p:nvSpPr>
        <p:spPr>
          <a:xfrm>
            <a:off x="6769453" y="529092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5</a:t>
            </a:r>
            <a:endParaRPr sz="1290">
              <a:latin typeface="Arial MT"/>
              <a:cs typeface="Arial MT"/>
            </a:endParaRPr>
          </a:p>
        </p:txBody>
      </p:sp>
      <p:sp>
        <p:nvSpPr>
          <p:cNvPr id="25" name="object 25"/>
          <p:cNvSpPr txBox="1"/>
          <p:nvPr/>
        </p:nvSpPr>
        <p:spPr>
          <a:xfrm>
            <a:off x="4697742" y="5859551"/>
            <a:ext cx="159810"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L</a:t>
            </a:r>
            <a:endParaRPr sz="1485">
              <a:latin typeface="Arial MT"/>
              <a:cs typeface="Arial MT"/>
            </a:endParaRPr>
          </a:p>
        </p:txBody>
      </p:sp>
      <p:sp>
        <p:nvSpPr>
          <p:cNvPr id="26" name="object 26"/>
          <p:cNvSpPr txBox="1"/>
          <p:nvPr/>
        </p:nvSpPr>
        <p:spPr>
          <a:xfrm>
            <a:off x="6745329" y="5859551"/>
            <a:ext cx="192527"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R</a:t>
            </a:r>
            <a:endParaRPr sz="1485">
              <a:latin typeface="Arial MT"/>
              <a:cs typeface="Arial MT"/>
            </a:endParaRPr>
          </a:p>
        </p:txBody>
      </p:sp>
      <p:sp>
        <p:nvSpPr>
          <p:cNvPr id="27" name="object 27"/>
          <p:cNvSpPr txBox="1"/>
          <p:nvPr/>
        </p:nvSpPr>
        <p:spPr>
          <a:xfrm>
            <a:off x="4525196" y="1142060"/>
            <a:ext cx="575065"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People</a:t>
            </a:r>
            <a:endParaRPr sz="1290">
              <a:latin typeface="Arial MT"/>
              <a:cs typeface="Arial MT"/>
            </a:endParaRPr>
          </a:p>
        </p:txBody>
      </p:sp>
      <p:sp>
        <p:nvSpPr>
          <p:cNvPr id="28" name="object 28"/>
          <p:cNvSpPr txBox="1"/>
          <p:nvPr/>
        </p:nvSpPr>
        <p:spPr>
          <a:xfrm>
            <a:off x="6636069" y="1142060"/>
            <a:ext cx="481946"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Tasks</a:t>
            </a:r>
            <a:endParaRPr sz="1290">
              <a:latin typeface="Arial MT"/>
              <a:cs typeface="Arial M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par>
                                <p:cTn id="65" presetID="53" presetClass="entr" presetSubtype="16"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Effect transition="in" filter="fade">
                                      <p:cBhvr>
                                        <p:cTn id="74" dur="500"/>
                                        <p:tgtEl>
                                          <p:spTgt spid="16"/>
                                        </p:tgtEl>
                                      </p:cBhvr>
                                    </p:animEffect>
                                  </p:childTnLst>
                                </p:cTn>
                              </p:par>
                              <p:par>
                                <p:cTn id="75" presetID="53" presetClass="entr" presetSubtype="16"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par>
                                <p:cTn id="85" presetID="53" presetClass="entr" presetSubtype="16"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p:cTn id="87" dur="500" fill="hold"/>
                                        <p:tgtEl>
                                          <p:spTgt spid="19"/>
                                        </p:tgtEl>
                                        <p:attrNameLst>
                                          <p:attrName>ppt_w</p:attrName>
                                        </p:attrNameLst>
                                      </p:cBhvr>
                                      <p:tavLst>
                                        <p:tav tm="0">
                                          <p:val>
                                            <p:fltVal val="0"/>
                                          </p:val>
                                        </p:tav>
                                        <p:tav tm="100000">
                                          <p:val>
                                            <p:strVal val="#ppt_w"/>
                                          </p:val>
                                        </p:tav>
                                      </p:tavLst>
                                    </p:anim>
                                    <p:anim calcmode="lin" valueType="num">
                                      <p:cBhvr>
                                        <p:cTn id="88" dur="500" fill="hold"/>
                                        <p:tgtEl>
                                          <p:spTgt spid="19"/>
                                        </p:tgtEl>
                                        <p:attrNameLst>
                                          <p:attrName>ppt_h</p:attrName>
                                        </p:attrNameLst>
                                      </p:cBhvr>
                                      <p:tavLst>
                                        <p:tav tm="0">
                                          <p:val>
                                            <p:fltVal val="0"/>
                                          </p:val>
                                        </p:tav>
                                        <p:tav tm="100000">
                                          <p:val>
                                            <p:strVal val="#ppt_h"/>
                                          </p:val>
                                        </p:tav>
                                      </p:tavLst>
                                    </p:anim>
                                    <p:animEffect transition="in" filter="fade">
                                      <p:cBhvr>
                                        <p:cTn id="89" dur="500"/>
                                        <p:tgtEl>
                                          <p:spTgt spid="1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p:cTn id="92" dur="500" fill="hold"/>
                                        <p:tgtEl>
                                          <p:spTgt spid="20"/>
                                        </p:tgtEl>
                                        <p:attrNameLst>
                                          <p:attrName>ppt_w</p:attrName>
                                        </p:attrNameLst>
                                      </p:cBhvr>
                                      <p:tavLst>
                                        <p:tav tm="0">
                                          <p:val>
                                            <p:fltVal val="0"/>
                                          </p:val>
                                        </p:tav>
                                        <p:tav tm="100000">
                                          <p:val>
                                            <p:strVal val="#ppt_w"/>
                                          </p:val>
                                        </p:tav>
                                      </p:tavLst>
                                    </p:anim>
                                    <p:anim calcmode="lin" valueType="num">
                                      <p:cBhvr>
                                        <p:cTn id="93" dur="500" fill="hold"/>
                                        <p:tgtEl>
                                          <p:spTgt spid="20"/>
                                        </p:tgtEl>
                                        <p:attrNameLst>
                                          <p:attrName>ppt_h</p:attrName>
                                        </p:attrNameLst>
                                      </p:cBhvr>
                                      <p:tavLst>
                                        <p:tav tm="0">
                                          <p:val>
                                            <p:fltVal val="0"/>
                                          </p:val>
                                        </p:tav>
                                        <p:tav tm="100000">
                                          <p:val>
                                            <p:strVal val="#ppt_h"/>
                                          </p:val>
                                        </p:tav>
                                      </p:tavLst>
                                    </p:anim>
                                    <p:animEffect transition="in" filter="fade">
                                      <p:cBhvr>
                                        <p:cTn id="94" dur="500"/>
                                        <p:tgtEl>
                                          <p:spTgt spid="20"/>
                                        </p:tgtEl>
                                      </p:cBhvr>
                                    </p:animEffect>
                                  </p:childTnLst>
                                </p:cTn>
                              </p:par>
                              <p:par>
                                <p:cTn id="95" presetID="53" presetClass="entr" presetSubtype="16" fill="hold" nodeType="with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p:cTn id="97" dur="500" fill="hold"/>
                                        <p:tgtEl>
                                          <p:spTgt spid="21"/>
                                        </p:tgtEl>
                                        <p:attrNameLst>
                                          <p:attrName>ppt_w</p:attrName>
                                        </p:attrNameLst>
                                      </p:cBhvr>
                                      <p:tavLst>
                                        <p:tav tm="0">
                                          <p:val>
                                            <p:fltVal val="0"/>
                                          </p:val>
                                        </p:tav>
                                        <p:tav tm="100000">
                                          <p:val>
                                            <p:strVal val="#ppt_w"/>
                                          </p:val>
                                        </p:tav>
                                      </p:tavLst>
                                    </p:anim>
                                    <p:anim calcmode="lin" valueType="num">
                                      <p:cBhvr>
                                        <p:cTn id="98" dur="500" fill="hold"/>
                                        <p:tgtEl>
                                          <p:spTgt spid="21"/>
                                        </p:tgtEl>
                                        <p:attrNameLst>
                                          <p:attrName>ppt_h</p:attrName>
                                        </p:attrNameLst>
                                      </p:cBhvr>
                                      <p:tavLst>
                                        <p:tav tm="0">
                                          <p:val>
                                            <p:fltVal val="0"/>
                                          </p:val>
                                        </p:tav>
                                        <p:tav tm="100000">
                                          <p:val>
                                            <p:strVal val="#ppt_h"/>
                                          </p:val>
                                        </p:tav>
                                      </p:tavLst>
                                    </p:anim>
                                    <p:animEffect transition="in" filter="fade">
                                      <p:cBhvr>
                                        <p:cTn id="99" dur="500"/>
                                        <p:tgtEl>
                                          <p:spTgt spid="2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24"/>
                                        </p:tgtEl>
                                        <p:attrNameLst>
                                          <p:attrName>style.visibility</p:attrName>
                                        </p:attrNameLst>
                                      </p:cBhvr>
                                      <p:to>
                                        <p:strVal val="visible"/>
                                      </p:to>
                                    </p:set>
                                    <p:anim calcmode="lin" valueType="num">
                                      <p:cBhvr>
                                        <p:cTn id="102" dur="500" fill="hold"/>
                                        <p:tgtEl>
                                          <p:spTgt spid="24"/>
                                        </p:tgtEl>
                                        <p:attrNameLst>
                                          <p:attrName>ppt_w</p:attrName>
                                        </p:attrNameLst>
                                      </p:cBhvr>
                                      <p:tavLst>
                                        <p:tav tm="0">
                                          <p:val>
                                            <p:fltVal val="0"/>
                                          </p:val>
                                        </p:tav>
                                        <p:tav tm="100000">
                                          <p:val>
                                            <p:strVal val="#ppt_w"/>
                                          </p:val>
                                        </p:tav>
                                      </p:tavLst>
                                    </p:anim>
                                    <p:anim calcmode="lin" valueType="num">
                                      <p:cBhvr>
                                        <p:cTn id="103" dur="500" fill="hold"/>
                                        <p:tgtEl>
                                          <p:spTgt spid="24"/>
                                        </p:tgtEl>
                                        <p:attrNameLst>
                                          <p:attrName>ppt_h</p:attrName>
                                        </p:attrNameLst>
                                      </p:cBhvr>
                                      <p:tavLst>
                                        <p:tav tm="0">
                                          <p:val>
                                            <p:fltVal val="0"/>
                                          </p:val>
                                        </p:tav>
                                        <p:tav tm="100000">
                                          <p:val>
                                            <p:strVal val="#ppt_h"/>
                                          </p:val>
                                        </p:tav>
                                      </p:tavLst>
                                    </p:anim>
                                    <p:animEffect transition="in" filter="fade">
                                      <p:cBhvr>
                                        <p:cTn id="104" dur="500"/>
                                        <p:tgtEl>
                                          <p:spTgt spid="24"/>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25"/>
                                        </p:tgtEl>
                                        <p:attrNameLst>
                                          <p:attrName>style.visibility</p:attrName>
                                        </p:attrNameLst>
                                      </p:cBhvr>
                                      <p:to>
                                        <p:strVal val="visible"/>
                                      </p:to>
                                    </p:set>
                                    <p:anim calcmode="lin" valueType="num">
                                      <p:cBhvr>
                                        <p:cTn id="107" dur="500" fill="hold"/>
                                        <p:tgtEl>
                                          <p:spTgt spid="25"/>
                                        </p:tgtEl>
                                        <p:attrNameLst>
                                          <p:attrName>ppt_w</p:attrName>
                                        </p:attrNameLst>
                                      </p:cBhvr>
                                      <p:tavLst>
                                        <p:tav tm="0">
                                          <p:val>
                                            <p:fltVal val="0"/>
                                          </p:val>
                                        </p:tav>
                                        <p:tav tm="100000">
                                          <p:val>
                                            <p:strVal val="#ppt_w"/>
                                          </p:val>
                                        </p:tav>
                                      </p:tavLst>
                                    </p:anim>
                                    <p:anim calcmode="lin" valueType="num">
                                      <p:cBhvr>
                                        <p:cTn id="108" dur="500" fill="hold"/>
                                        <p:tgtEl>
                                          <p:spTgt spid="25"/>
                                        </p:tgtEl>
                                        <p:attrNameLst>
                                          <p:attrName>ppt_h</p:attrName>
                                        </p:attrNameLst>
                                      </p:cBhvr>
                                      <p:tavLst>
                                        <p:tav tm="0">
                                          <p:val>
                                            <p:fltVal val="0"/>
                                          </p:val>
                                        </p:tav>
                                        <p:tav tm="100000">
                                          <p:val>
                                            <p:strVal val="#ppt_h"/>
                                          </p:val>
                                        </p:tav>
                                      </p:tavLst>
                                    </p:anim>
                                    <p:animEffect transition="in" filter="fade">
                                      <p:cBhvr>
                                        <p:cTn id="109" dur="500"/>
                                        <p:tgtEl>
                                          <p:spTgt spid="25"/>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26"/>
                                        </p:tgtEl>
                                        <p:attrNameLst>
                                          <p:attrName>style.visibility</p:attrName>
                                        </p:attrNameLst>
                                      </p:cBhvr>
                                      <p:to>
                                        <p:strVal val="visible"/>
                                      </p:to>
                                    </p:set>
                                    <p:anim calcmode="lin" valueType="num">
                                      <p:cBhvr>
                                        <p:cTn id="112" dur="500" fill="hold"/>
                                        <p:tgtEl>
                                          <p:spTgt spid="26"/>
                                        </p:tgtEl>
                                        <p:attrNameLst>
                                          <p:attrName>ppt_w</p:attrName>
                                        </p:attrNameLst>
                                      </p:cBhvr>
                                      <p:tavLst>
                                        <p:tav tm="0">
                                          <p:val>
                                            <p:fltVal val="0"/>
                                          </p:val>
                                        </p:tav>
                                        <p:tav tm="100000">
                                          <p:val>
                                            <p:strVal val="#ppt_w"/>
                                          </p:val>
                                        </p:tav>
                                      </p:tavLst>
                                    </p:anim>
                                    <p:anim calcmode="lin" valueType="num">
                                      <p:cBhvr>
                                        <p:cTn id="113" dur="500" fill="hold"/>
                                        <p:tgtEl>
                                          <p:spTgt spid="26"/>
                                        </p:tgtEl>
                                        <p:attrNameLst>
                                          <p:attrName>ppt_h</p:attrName>
                                        </p:attrNameLst>
                                      </p:cBhvr>
                                      <p:tavLst>
                                        <p:tav tm="0">
                                          <p:val>
                                            <p:fltVal val="0"/>
                                          </p:val>
                                        </p:tav>
                                        <p:tav tm="100000">
                                          <p:val>
                                            <p:strVal val="#ppt_h"/>
                                          </p:val>
                                        </p:tav>
                                      </p:tavLst>
                                    </p:anim>
                                    <p:animEffect transition="in" filter="fade">
                                      <p:cBhvr>
                                        <p:cTn id="114" dur="500"/>
                                        <p:tgtEl>
                                          <p:spTgt spid="26"/>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27"/>
                                        </p:tgtEl>
                                        <p:attrNameLst>
                                          <p:attrName>style.visibility</p:attrName>
                                        </p:attrNameLst>
                                      </p:cBhvr>
                                      <p:to>
                                        <p:strVal val="visible"/>
                                      </p:to>
                                    </p:set>
                                    <p:anim calcmode="lin" valueType="num">
                                      <p:cBhvr>
                                        <p:cTn id="117" dur="500" fill="hold"/>
                                        <p:tgtEl>
                                          <p:spTgt spid="27"/>
                                        </p:tgtEl>
                                        <p:attrNameLst>
                                          <p:attrName>ppt_w</p:attrName>
                                        </p:attrNameLst>
                                      </p:cBhvr>
                                      <p:tavLst>
                                        <p:tav tm="0">
                                          <p:val>
                                            <p:fltVal val="0"/>
                                          </p:val>
                                        </p:tav>
                                        <p:tav tm="100000">
                                          <p:val>
                                            <p:strVal val="#ppt_w"/>
                                          </p:val>
                                        </p:tav>
                                      </p:tavLst>
                                    </p:anim>
                                    <p:anim calcmode="lin" valueType="num">
                                      <p:cBhvr>
                                        <p:cTn id="118" dur="500" fill="hold"/>
                                        <p:tgtEl>
                                          <p:spTgt spid="27"/>
                                        </p:tgtEl>
                                        <p:attrNameLst>
                                          <p:attrName>ppt_h</p:attrName>
                                        </p:attrNameLst>
                                      </p:cBhvr>
                                      <p:tavLst>
                                        <p:tav tm="0">
                                          <p:val>
                                            <p:fltVal val="0"/>
                                          </p:val>
                                        </p:tav>
                                        <p:tav tm="100000">
                                          <p:val>
                                            <p:strVal val="#ppt_h"/>
                                          </p:val>
                                        </p:tav>
                                      </p:tavLst>
                                    </p:anim>
                                    <p:animEffect transition="in" filter="fade">
                                      <p:cBhvr>
                                        <p:cTn id="119" dur="500"/>
                                        <p:tgtEl>
                                          <p:spTgt spid="27"/>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28"/>
                                        </p:tgtEl>
                                        <p:attrNameLst>
                                          <p:attrName>style.visibility</p:attrName>
                                        </p:attrNameLst>
                                      </p:cBhvr>
                                      <p:to>
                                        <p:strVal val="visible"/>
                                      </p:to>
                                    </p:set>
                                    <p:anim calcmode="lin" valueType="num">
                                      <p:cBhvr>
                                        <p:cTn id="122" dur="500" fill="hold"/>
                                        <p:tgtEl>
                                          <p:spTgt spid="28"/>
                                        </p:tgtEl>
                                        <p:attrNameLst>
                                          <p:attrName>ppt_w</p:attrName>
                                        </p:attrNameLst>
                                      </p:cBhvr>
                                      <p:tavLst>
                                        <p:tav tm="0">
                                          <p:val>
                                            <p:fltVal val="0"/>
                                          </p:val>
                                        </p:tav>
                                        <p:tav tm="100000">
                                          <p:val>
                                            <p:strVal val="#ppt_w"/>
                                          </p:val>
                                        </p:tav>
                                      </p:tavLst>
                                    </p:anim>
                                    <p:anim calcmode="lin" valueType="num">
                                      <p:cBhvr>
                                        <p:cTn id="123" dur="500" fill="hold"/>
                                        <p:tgtEl>
                                          <p:spTgt spid="28"/>
                                        </p:tgtEl>
                                        <p:attrNameLst>
                                          <p:attrName>ppt_h</p:attrName>
                                        </p:attrNameLst>
                                      </p:cBhvr>
                                      <p:tavLst>
                                        <p:tav tm="0">
                                          <p:val>
                                            <p:fltVal val="0"/>
                                          </p:val>
                                        </p:tav>
                                        <p:tav tm="100000">
                                          <p:val>
                                            <p:strVal val="#ppt_h"/>
                                          </p:val>
                                        </p:tav>
                                      </p:tavLst>
                                    </p:anim>
                                    <p:animEffect transition="in" filter="fade">
                                      <p:cBhvr>
                                        <p:cTn id="12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P spid="16" grpId="0"/>
      <p:bldP spid="18" grpId="0"/>
      <p:bldP spid="20" grpId="0"/>
      <p:bldP spid="24" grpId="0"/>
      <p:bldP spid="25" grpId="0"/>
      <p:bldP spid="26" grpId="0"/>
      <p:bldP spid="27" grpId="0"/>
      <p:bldP spid="2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7047" y="-12235"/>
            <a:ext cx="6968733" cy="461219"/>
          </a:xfrm>
          <a:prstGeom prst="rect">
            <a:avLst/>
          </a:prstGeom>
        </p:spPr>
        <p:txBody>
          <a:bodyPr vert="horz" wrap="square" lIns="0" tIns="33975" rIns="0" bIns="0" rtlCol="0">
            <a:spAutoFit/>
          </a:bodyPr>
          <a:lstStyle/>
          <a:p>
            <a:pPr marL="25400">
              <a:spcBef>
                <a:spcPts val="270"/>
              </a:spcBef>
            </a:pPr>
            <a:r>
              <a:rPr sz="2775" dirty="0">
                <a:latin typeface="Georgia" panose="02040502050405020303"/>
                <a:cs typeface="Georgia" panose="02040502050405020303"/>
              </a:rPr>
              <a:t>Reducing</a:t>
            </a:r>
            <a:r>
              <a:rPr sz="2775" spc="248" dirty="0">
                <a:latin typeface="Georgia" panose="02040502050405020303"/>
                <a:cs typeface="Georgia" panose="02040502050405020303"/>
              </a:rPr>
              <a:t> </a:t>
            </a:r>
            <a:r>
              <a:rPr sz="2775" spc="119" dirty="0">
                <a:latin typeface="Georgia" panose="02040502050405020303"/>
                <a:cs typeface="Georgia" panose="02040502050405020303"/>
              </a:rPr>
              <a:t>Bipartite</a:t>
            </a:r>
            <a:r>
              <a:rPr sz="2775" spc="258" dirty="0">
                <a:latin typeface="Georgia" panose="02040502050405020303"/>
                <a:cs typeface="Georgia" panose="02040502050405020303"/>
              </a:rPr>
              <a:t> </a:t>
            </a:r>
            <a:r>
              <a:rPr sz="2775" spc="99" dirty="0">
                <a:latin typeface="Georgia" panose="02040502050405020303"/>
                <a:cs typeface="Georgia" panose="02040502050405020303"/>
              </a:rPr>
              <a:t>Matching</a:t>
            </a:r>
            <a:r>
              <a:rPr sz="2775" spc="258" dirty="0">
                <a:latin typeface="Georgia" panose="02040502050405020303"/>
                <a:cs typeface="Georgia" panose="02040502050405020303"/>
              </a:rPr>
              <a:t> </a:t>
            </a:r>
            <a:r>
              <a:rPr sz="2775" dirty="0">
                <a:latin typeface="Georgia" panose="02040502050405020303"/>
                <a:cs typeface="Georgia" panose="02040502050405020303"/>
              </a:rPr>
              <a:t>to</a:t>
            </a:r>
            <a:r>
              <a:rPr sz="2775" spc="258" dirty="0">
                <a:latin typeface="Georgia" panose="02040502050405020303"/>
                <a:cs typeface="Georgia" panose="02040502050405020303"/>
              </a:rPr>
              <a:t> </a:t>
            </a:r>
            <a:r>
              <a:rPr sz="2775" spc="129" dirty="0">
                <a:latin typeface="Georgia" panose="02040502050405020303"/>
                <a:cs typeface="Georgia" panose="02040502050405020303"/>
              </a:rPr>
              <a:t>Net</a:t>
            </a:r>
            <a:r>
              <a:rPr sz="2775" spc="248" dirty="0">
                <a:latin typeface="Georgia" panose="02040502050405020303"/>
                <a:cs typeface="Georgia" panose="02040502050405020303"/>
              </a:rPr>
              <a:t> </a:t>
            </a:r>
            <a:r>
              <a:rPr sz="2775" spc="59" dirty="0">
                <a:latin typeface="Georgia" panose="02040502050405020303"/>
                <a:cs typeface="Georgia" panose="02040502050405020303"/>
              </a:rPr>
              <a:t>Flow</a:t>
            </a:r>
            <a:endParaRPr sz="2775">
              <a:latin typeface="Georgia" panose="02040502050405020303"/>
              <a:cs typeface="Georgia" panose="02040502050405020303"/>
            </a:endParaRPr>
          </a:p>
        </p:txBody>
      </p:sp>
      <p:pic>
        <p:nvPicPr>
          <p:cNvPr id="3" name="object 3"/>
          <p:cNvPicPr/>
          <p:nvPr/>
        </p:nvPicPr>
        <p:blipFill>
          <a:blip r:embed="rId2" cstate="print"/>
          <a:stretch>
            <a:fillRect/>
          </a:stretch>
        </p:blipFill>
        <p:spPr>
          <a:xfrm>
            <a:off x="4591659" y="1602472"/>
            <a:ext cx="477364" cy="477364"/>
          </a:xfrm>
          <a:prstGeom prst="rect">
            <a:avLst/>
          </a:prstGeom>
        </p:spPr>
      </p:pic>
      <p:sp>
        <p:nvSpPr>
          <p:cNvPr id="4" name="object 4"/>
          <p:cNvSpPr txBox="1"/>
          <p:nvPr/>
        </p:nvSpPr>
        <p:spPr>
          <a:xfrm>
            <a:off x="4751304" y="169664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a</a:t>
            </a:r>
            <a:endParaRPr sz="1290">
              <a:latin typeface="Arial MT"/>
              <a:cs typeface="Arial MT"/>
            </a:endParaRPr>
          </a:p>
        </p:txBody>
      </p:sp>
      <p:pic>
        <p:nvPicPr>
          <p:cNvPr id="5" name="object 5"/>
          <p:cNvPicPr/>
          <p:nvPr/>
        </p:nvPicPr>
        <p:blipFill>
          <a:blip r:embed="rId2" cstate="print"/>
          <a:stretch>
            <a:fillRect/>
          </a:stretch>
        </p:blipFill>
        <p:spPr>
          <a:xfrm>
            <a:off x="4591659" y="2501042"/>
            <a:ext cx="477364" cy="477364"/>
          </a:xfrm>
          <a:prstGeom prst="rect">
            <a:avLst/>
          </a:prstGeom>
        </p:spPr>
      </p:pic>
      <p:sp>
        <p:nvSpPr>
          <p:cNvPr id="6" name="object 6"/>
          <p:cNvSpPr txBox="1"/>
          <p:nvPr/>
        </p:nvSpPr>
        <p:spPr>
          <a:xfrm>
            <a:off x="4751304" y="259521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b</a:t>
            </a:r>
            <a:endParaRPr sz="1290">
              <a:latin typeface="Arial MT"/>
              <a:cs typeface="Arial MT"/>
            </a:endParaRPr>
          </a:p>
        </p:txBody>
      </p:sp>
      <p:pic>
        <p:nvPicPr>
          <p:cNvPr id="7" name="object 7"/>
          <p:cNvPicPr/>
          <p:nvPr/>
        </p:nvPicPr>
        <p:blipFill>
          <a:blip r:embed="rId3" cstate="print"/>
          <a:stretch>
            <a:fillRect/>
          </a:stretch>
        </p:blipFill>
        <p:spPr>
          <a:xfrm>
            <a:off x="4591659" y="3399612"/>
            <a:ext cx="477364" cy="477364"/>
          </a:xfrm>
          <a:prstGeom prst="rect">
            <a:avLst/>
          </a:prstGeom>
        </p:spPr>
      </p:pic>
      <p:sp>
        <p:nvSpPr>
          <p:cNvPr id="8" name="object 8"/>
          <p:cNvSpPr txBox="1"/>
          <p:nvPr/>
        </p:nvSpPr>
        <p:spPr>
          <a:xfrm>
            <a:off x="4756034" y="3493787"/>
            <a:ext cx="134643"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c</a:t>
            </a:r>
            <a:endParaRPr sz="1290">
              <a:latin typeface="Arial MT"/>
              <a:cs typeface="Arial MT"/>
            </a:endParaRPr>
          </a:p>
        </p:txBody>
      </p:sp>
      <p:pic>
        <p:nvPicPr>
          <p:cNvPr id="9" name="object 9"/>
          <p:cNvPicPr/>
          <p:nvPr/>
        </p:nvPicPr>
        <p:blipFill>
          <a:blip r:embed="rId3" cstate="print"/>
          <a:stretch>
            <a:fillRect/>
          </a:stretch>
        </p:blipFill>
        <p:spPr>
          <a:xfrm>
            <a:off x="4591659" y="4298180"/>
            <a:ext cx="477364" cy="477364"/>
          </a:xfrm>
          <a:prstGeom prst="rect">
            <a:avLst/>
          </a:prstGeom>
        </p:spPr>
      </p:pic>
      <p:sp>
        <p:nvSpPr>
          <p:cNvPr id="10" name="object 10"/>
          <p:cNvSpPr txBox="1"/>
          <p:nvPr/>
        </p:nvSpPr>
        <p:spPr>
          <a:xfrm>
            <a:off x="4751304" y="439235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d</a:t>
            </a:r>
            <a:endParaRPr sz="1290">
              <a:latin typeface="Arial MT"/>
              <a:cs typeface="Arial MT"/>
            </a:endParaRPr>
          </a:p>
        </p:txBody>
      </p:sp>
      <p:pic>
        <p:nvPicPr>
          <p:cNvPr id="11" name="object 11"/>
          <p:cNvPicPr/>
          <p:nvPr/>
        </p:nvPicPr>
        <p:blipFill>
          <a:blip r:embed="rId2" cstate="print"/>
          <a:stretch>
            <a:fillRect/>
          </a:stretch>
        </p:blipFill>
        <p:spPr>
          <a:xfrm>
            <a:off x="4591659" y="5196750"/>
            <a:ext cx="477364" cy="477364"/>
          </a:xfrm>
          <a:prstGeom prst="rect">
            <a:avLst/>
          </a:prstGeom>
        </p:spPr>
      </p:pic>
      <p:sp>
        <p:nvSpPr>
          <p:cNvPr id="12" name="object 12"/>
          <p:cNvSpPr txBox="1"/>
          <p:nvPr/>
        </p:nvSpPr>
        <p:spPr>
          <a:xfrm>
            <a:off x="4751304" y="529092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e</a:t>
            </a:r>
            <a:endParaRPr sz="1290">
              <a:latin typeface="Arial MT"/>
              <a:cs typeface="Arial MT"/>
            </a:endParaRPr>
          </a:p>
        </p:txBody>
      </p:sp>
      <p:pic>
        <p:nvPicPr>
          <p:cNvPr id="13" name="object 13"/>
          <p:cNvPicPr/>
          <p:nvPr/>
        </p:nvPicPr>
        <p:blipFill>
          <a:blip r:embed="rId4" cstate="print"/>
          <a:stretch>
            <a:fillRect/>
          </a:stretch>
        </p:blipFill>
        <p:spPr>
          <a:xfrm>
            <a:off x="6655561" y="1602472"/>
            <a:ext cx="477364" cy="477364"/>
          </a:xfrm>
          <a:prstGeom prst="rect">
            <a:avLst/>
          </a:prstGeom>
        </p:spPr>
      </p:pic>
      <p:sp>
        <p:nvSpPr>
          <p:cNvPr id="14" name="object 14"/>
          <p:cNvSpPr txBox="1"/>
          <p:nvPr/>
        </p:nvSpPr>
        <p:spPr>
          <a:xfrm>
            <a:off x="6815206" y="169664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pic>
        <p:nvPicPr>
          <p:cNvPr id="15" name="object 15"/>
          <p:cNvPicPr/>
          <p:nvPr/>
        </p:nvPicPr>
        <p:blipFill>
          <a:blip r:embed="rId4" cstate="print"/>
          <a:stretch>
            <a:fillRect/>
          </a:stretch>
        </p:blipFill>
        <p:spPr>
          <a:xfrm>
            <a:off x="6655561" y="2501042"/>
            <a:ext cx="477364" cy="477364"/>
          </a:xfrm>
          <a:prstGeom prst="rect">
            <a:avLst/>
          </a:prstGeom>
        </p:spPr>
      </p:pic>
      <p:sp>
        <p:nvSpPr>
          <p:cNvPr id="16" name="object 16"/>
          <p:cNvSpPr txBox="1"/>
          <p:nvPr/>
        </p:nvSpPr>
        <p:spPr>
          <a:xfrm>
            <a:off x="6815206" y="259521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2</a:t>
            </a:r>
            <a:endParaRPr sz="1290">
              <a:latin typeface="Arial MT"/>
              <a:cs typeface="Arial MT"/>
            </a:endParaRPr>
          </a:p>
        </p:txBody>
      </p:sp>
      <p:pic>
        <p:nvPicPr>
          <p:cNvPr id="17" name="object 17"/>
          <p:cNvPicPr/>
          <p:nvPr/>
        </p:nvPicPr>
        <p:blipFill>
          <a:blip r:embed="rId5" cstate="print"/>
          <a:stretch>
            <a:fillRect/>
          </a:stretch>
        </p:blipFill>
        <p:spPr>
          <a:xfrm>
            <a:off x="6655561" y="3399612"/>
            <a:ext cx="477364" cy="477364"/>
          </a:xfrm>
          <a:prstGeom prst="rect">
            <a:avLst/>
          </a:prstGeom>
        </p:spPr>
      </p:pic>
      <p:sp>
        <p:nvSpPr>
          <p:cNvPr id="18" name="object 18"/>
          <p:cNvSpPr txBox="1"/>
          <p:nvPr/>
        </p:nvSpPr>
        <p:spPr>
          <a:xfrm>
            <a:off x="6815206" y="349378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3</a:t>
            </a:r>
            <a:endParaRPr sz="1290">
              <a:latin typeface="Arial MT"/>
              <a:cs typeface="Arial MT"/>
            </a:endParaRPr>
          </a:p>
        </p:txBody>
      </p:sp>
      <p:pic>
        <p:nvPicPr>
          <p:cNvPr id="19" name="object 19"/>
          <p:cNvPicPr/>
          <p:nvPr/>
        </p:nvPicPr>
        <p:blipFill>
          <a:blip r:embed="rId5" cstate="print"/>
          <a:stretch>
            <a:fillRect/>
          </a:stretch>
        </p:blipFill>
        <p:spPr>
          <a:xfrm>
            <a:off x="6655561" y="4298180"/>
            <a:ext cx="477364" cy="477364"/>
          </a:xfrm>
          <a:prstGeom prst="rect">
            <a:avLst/>
          </a:prstGeom>
        </p:spPr>
      </p:pic>
      <p:sp>
        <p:nvSpPr>
          <p:cNvPr id="20" name="object 20"/>
          <p:cNvSpPr txBox="1"/>
          <p:nvPr/>
        </p:nvSpPr>
        <p:spPr>
          <a:xfrm>
            <a:off x="6815206" y="439235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4</a:t>
            </a:r>
            <a:endParaRPr sz="1290">
              <a:latin typeface="Arial MT"/>
              <a:cs typeface="Arial MT"/>
            </a:endParaRPr>
          </a:p>
        </p:txBody>
      </p:sp>
      <p:grpSp>
        <p:nvGrpSpPr>
          <p:cNvPr id="21" name="object 21"/>
          <p:cNvGrpSpPr/>
          <p:nvPr/>
        </p:nvGrpSpPr>
        <p:grpSpPr>
          <a:xfrm>
            <a:off x="5042219" y="1792013"/>
            <a:ext cx="2091375" cy="3883264"/>
            <a:chOff x="1773281" y="904303"/>
            <a:chExt cx="1055370" cy="1959610"/>
          </a:xfrm>
        </p:grpSpPr>
        <p:pic>
          <p:nvPicPr>
            <p:cNvPr id="22" name="object 22"/>
            <p:cNvPicPr/>
            <p:nvPr/>
          </p:nvPicPr>
          <p:blipFill>
            <a:blip r:embed="rId4" cstate="print"/>
            <a:stretch>
              <a:fillRect/>
            </a:stretch>
          </p:blipFill>
          <p:spPr>
            <a:xfrm>
              <a:off x="2587421" y="2622434"/>
              <a:ext cx="240892" cy="240892"/>
            </a:xfrm>
            <a:prstGeom prst="rect">
              <a:avLst/>
            </a:prstGeom>
          </p:spPr>
        </p:pic>
        <p:sp>
          <p:nvSpPr>
            <p:cNvPr id="23" name="object 23"/>
            <p:cNvSpPr/>
            <p:nvPr/>
          </p:nvSpPr>
          <p:spPr>
            <a:xfrm>
              <a:off x="1776824" y="977194"/>
              <a:ext cx="756285" cy="329565"/>
            </a:xfrm>
            <a:custGeom>
              <a:avLst/>
              <a:gdLst/>
              <a:ahLst/>
              <a:cxnLst/>
              <a:rect l="l" t="t" r="r" b="b"/>
              <a:pathLst>
                <a:path w="756285" h="329565">
                  <a:moveTo>
                    <a:pt x="0" y="0"/>
                  </a:moveTo>
                  <a:lnTo>
                    <a:pt x="756269" y="329260"/>
                  </a:lnTo>
                </a:path>
              </a:pathLst>
            </a:custGeom>
            <a:ln w="7085">
              <a:solidFill>
                <a:srgbClr val="000000"/>
              </a:solidFill>
            </a:ln>
          </p:spPr>
          <p:txBody>
            <a:bodyPr wrap="square" lIns="0" tIns="0" rIns="0" bIns="0" rtlCol="0"/>
            <a:lstStyle/>
            <a:p>
              <a:endParaRPr sz="3565"/>
            </a:p>
          </p:txBody>
        </p:sp>
        <p:sp>
          <p:nvSpPr>
            <p:cNvPr id="24" name="object 24"/>
            <p:cNvSpPr/>
            <p:nvPr/>
          </p:nvSpPr>
          <p:spPr>
            <a:xfrm>
              <a:off x="2524609" y="1286965"/>
              <a:ext cx="60960" cy="42545"/>
            </a:xfrm>
            <a:custGeom>
              <a:avLst/>
              <a:gdLst/>
              <a:ahLst/>
              <a:cxnLst/>
              <a:rect l="l" t="t" r="r" b="b"/>
              <a:pathLst>
                <a:path w="60960" h="42544">
                  <a:moveTo>
                    <a:pt x="16969" y="0"/>
                  </a:moveTo>
                  <a:lnTo>
                    <a:pt x="0" y="38977"/>
                  </a:lnTo>
                  <a:lnTo>
                    <a:pt x="60453" y="42114"/>
                  </a:lnTo>
                  <a:lnTo>
                    <a:pt x="16969" y="0"/>
                  </a:lnTo>
                  <a:close/>
                </a:path>
              </a:pathLst>
            </a:custGeom>
            <a:solidFill>
              <a:srgbClr val="000000"/>
            </a:solidFill>
          </p:spPr>
          <p:txBody>
            <a:bodyPr wrap="square" lIns="0" tIns="0" rIns="0" bIns="0" rtlCol="0"/>
            <a:lstStyle/>
            <a:p>
              <a:endParaRPr sz="3565"/>
            </a:p>
          </p:txBody>
        </p:sp>
        <p:sp>
          <p:nvSpPr>
            <p:cNvPr id="25" name="object 25"/>
            <p:cNvSpPr/>
            <p:nvPr/>
          </p:nvSpPr>
          <p:spPr>
            <a:xfrm>
              <a:off x="2524609" y="1286965"/>
              <a:ext cx="60960" cy="42545"/>
            </a:xfrm>
            <a:custGeom>
              <a:avLst/>
              <a:gdLst/>
              <a:ahLst/>
              <a:cxnLst/>
              <a:rect l="l" t="t" r="r" b="b"/>
              <a:pathLst>
                <a:path w="60960" h="42544">
                  <a:moveTo>
                    <a:pt x="60453" y="42114"/>
                  </a:moveTo>
                  <a:lnTo>
                    <a:pt x="16969" y="0"/>
                  </a:lnTo>
                  <a:lnTo>
                    <a:pt x="0" y="38977"/>
                  </a:lnTo>
                  <a:lnTo>
                    <a:pt x="60453" y="42114"/>
                  </a:lnTo>
                  <a:close/>
                </a:path>
              </a:pathLst>
            </a:custGeom>
            <a:ln w="7085">
              <a:solidFill>
                <a:srgbClr val="000000"/>
              </a:solidFill>
            </a:ln>
          </p:spPr>
          <p:txBody>
            <a:bodyPr wrap="square" lIns="0" tIns="0" rIns="0" bIns="0" rtlCol="0"/>
            <a:lstStyle/>
            <a:p>
              <a:endParaRPr sz="3565"/>
            </a:p>
          </p:txBody>
        </p:sp>
        <p:sp>
          <p:nvSpPr>
            <p:cNvPr id="26" name="object 26"/>
            <p:cNvSpPr/>
            <p:nvPr/>
          </p:nvSpPr>
          <p:spPr>
            <a:xfrm>
              <a:off x="1786807" y="929101"/>
              <a:ext cx="730885" cy="0"/>
            </a:xfrm>
            <a:custGeom>
              <a:avLst/>
              <a:gdLst/>
              <a:ahLst/>
              <a:cxnLst/>
              <a:rect l="l" t="t" r="r" b="b"/>
              <a:pathLst>
                <a:path w="730885">
                  <a:moveTo>
                    <a:pt x="0" y="0"/>
                  </a:moveTo>
                  <a:lnTo>
                    <a:pt x="730471" y="0"/>
                  </a:lnTo>
                </a:path>
              </a:pathLst>
            </a:custGeom>
            <a:ln w="7085">
              <a:solidFill>
                <a:srgbClr val="000000"/>
              </a:solidFill>
            </a:ln>
          </p:spPr>
          <p:txBody>
            <a:bodyPr wrap="square" lIns="0" tIns="0" rIns="0" bIns="0" rtlCol="0"/>
            <a:lstStyle/>
            <a:p>
              <a:endParaRPr sz="3565"/>
            </a:p>
          </p:txBody>
        </p:sp>
        <p:sp>
          <p:nvSpPr>
            <p:cNvPr id="27" name="object 27"/>
            <p:cNvSpPr/>
            <p:nvPr/>
          </p:nvSpPr>
          <p:spPr>
            <a:xfrm>
              <a:off x="2517278" y="907846"/>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28" name="object 28"/>
            <p:cNvSpPr/>
            <p:nvPr/>
          </p:nvSpPr>
          <p:spPr>
            <a:xfrm>
              <a:off x="2517278" y="907846"/>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29" name="object 29"/>
            <p:cNvSpPr/>
            <p:nvPr/>
          </p:nvSpPr>
          <p:spPr>
            <a:xfrm>
              <a:off x="1776824" y="1005193"/>
              <a:ext cx="756285" cy="329565"/>
            </a:xfrm>
            <a:custGeom>
              <a:avLst/>
              <a:gdLst/>
              <a:ahLst/>
              <a:cxnLst/>
              <a:rect l="l" t="t" r="r" b="b"/>
              <a:pathLst>
                <a:path w="756285" h="329565">
                  <a:moveTo>
                    <a:pt x="0" y="329259"/>
                  </a:moveTo>
                  <a:lnTo>
                    <a:pt x="756269" y="0"/>
                  </a:lnTo>
                </a:path>
              </a:pathLst>
            </a:custGeom>
            <a:ln w="7085">
              <a:solidFill>
                <a:srgbClr val="000000"/>
              </a:solidFill>
            </a:ln>
          </p:spPr>
          <p:txBody>
            <a:bodyPr wrap="square" lIns="0" tIns="0" rIns="0" bIns="0" rtlCol="0"/>
            <a:lstStyle/>
            <a:p>
              <a:endParaRPr sz="3565"/>
            </a:p>
          </p:txBody>
        </p:sp>
        <p:sp>
          <p:nvSpPr>
            <p:cNvPr id="30" name="object 30"/>
            <p:cNvSpPr/>
            <p:nvPr/>
          </p:nvSpPr>
          <p:spPr>
            <a:xfrm>
              <a:off x="2524608" y="982567"/>
              <a:ext cx="60960" cy="42545"/>
            </a:xfrm>
            <a:custGeom>
              <a:avLst/>
              <a:gdLst/>
              <a:ahLst/>
              <a:cxnLst/>
              <a:rect l="l" t="t" r="r" b="b"/>
              <a:pathLst>
                <a:path w="60960" h="42544">
                  <a:moveTo>
                    <a:pt x="60454" y="0"/>
                  </a:moveTo>
                  <a:lnTo>
                    <a:pt x="0" y="3137"/>
                  </a:lnTo>
                  <a:lnTo>
                    <a:pt x="16969" y="42114"/>
                  </a:lnTo>
                  <a:lnTo>
                    <a:pt x="60454" y="0"/>
                  </a:lnTo>
                  <a:close/>
                </a:path>
              </a:pathLst>
            </a:custGeom>
            <a:solidFill>
              <a:srgbClr val="000000"/>
            </a:solidFill>
          </p:spPr>
          <p:txBody>
            <a:bodyPr wrap="square" lIns="0" tIns="0" rIns="0" bIns="0" rtlCol="0"/>
            <a:lstStyle/>
            <a:p>
              <a:endParaRPr sz="3565"/>
            </a:p>
          </p:txBody>
        </p:sp>
        <p:sp>
          <p:nvSpPr>
            <p:cNvPr id="31" name="object 31"/>
            <p:cNvSpPr/>
            <p:nvPr/>
          </p:nvSpPr>
          <p:spPr>
            <a:xfrm>
              <a:off x="2524608" y="982567"/>
              <a:ext cx="60960" cy="42545"/>
            </a:xfrm>
            <a:custGeom>
              <a:avLst/>
              <a:gdLst/>
              <a:ahLst/>
              <a:cxnLst/>
              <a:rect l="l" t="t" r="r" b="b"/>
              <a:pathLst>
                <a:path w="60960" h="42544">
                  <a:moveTo>
                    <a:pt x="60454" y="0"/>
                  </a:moveTo>
                  <a:lnTo>
                    <a:pt x="0" y="3137"/>
                  </a:lnTo>
                  <a:lnTo>
                    <a:pt x="16969" y="42114"/>
                  </a:lnTo>
                  <a:lnTo>
                    <a:pt x="60454" y="0"/>
                  </a:lnTo>
                  <a:close/>
                </a:path>
              </a:pathLst>
            </a:custGeom>
            <a:ln w="7085">
              <a:solidFill>
                <a:srgbClr val="000000"/>
              </a:solidFill>
            </a:ln>
          </p:spPr>
          <p:txBody>
            <a:bodyPr wrap="square" lIns="0" tIns="0" rIns="0" bIns="0" rtlCol="0"/>
            <a:lstStyle/>
            <a:p>
              <a:endParaRPr sz="3565"/>
            </a:p>
          </p:txBody>
        </p:sp>
        <p:sp>
          <p:nvSpPr>
            <p:cNvPr id="32" name="object 32"/>
            <p:cNvSpPr/>
            <p:nvPr/>
          </p:nvSpPr>
          <p:spPr>
            <a:xfrm>
              <a:off x="1786807" y="1835991"/>
              <a:ext cx="730885" cy="0"/>
            </a:xfrm>
            <a:custGeom>
              <a:avLst/>
              <a:gdLst/>
              <a:ahLst/>
              <a:cxnLst/>
              <a:rect l="l" t="t" r="r" b="b"/>
              <a:pathLst>
                <a:path w="730885">
                  <a:moveTo>
                    <a:pt x="0" y="0"/>
                  </a:moveTo>
                  <a:lnTo>
                    <a:pt x="730471" y="0"/>
                  </a:lnTo>
                </a:path>
              </a:pathLst>
            </a:custGeom>
            <a:ln w="7085">
              <a:solidFill>
                <a:srgbClr val="000000"/>
              </a:solidFill>
            </a:ln>
          </p:spPr>
          <p:txBody>
            <a:bodyPr wrap="square" lIns="0" tIns="0" rIns="0" bIns="0" rtlCol="0"/>
            <a:lstStyle/>
            <a:p>
              <a:endParaRPr sz="3565"/>
            </a:p>
          </p:txBody>
        </p:sp>
        <p:sp>
          <p:nvSpPr>
            <p:cNvPr id="33" name="object 33"/>
            <p:cNvSpPr/>
            <p:nvPr/>
          </p:nvSpPr>
          <p:spPr>
            <a:xfrm>
              <a:off x="2517278" y="1814736"/>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34" name="object 34"/>
            <p:cNvSpPr/>
            <p:nvPr/>
          </p:nvSpPr>
          <p:spPr>
            <a:xfrm>
              <a:off x="2517278" y="1814736"/>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35" name="object 35"/>
            <p:cNvSpPr/>
            <p:nvPr/>
          </p:nvSpPr>
          <p:spPr>
            <a:xfrm>
              <a:off x="1776824" y="1458638"/>
              <a:ext cx="756285" cy="329565"/>
            </a:xfrm>
            <a:custGeom>
              <a:avLst/>
              <a:gdLst/>
              <a:ahLst/>
              <a:cxnLst/>
              <a:rect l="l" t="t" r="r" b="b"/>
              <a:pathLst>
                <a:path w="756285" h="329564">
                  <a:moveTo>
                    <a:pt x="0" y="329259"/>
                  </a:moveTo>
                  <a:lnTo>
                    <a:pt x="756269" y="0"/>
                  </a:lnTo>
                </a:path>
              </a:pathLst>
            </a:custGeom>
            <a:ln w="7085">
              <a:solidFill>
                <a:srgbClr val="000000"/>
              </a:solidFill>
            </a:ln>
          </p:spPr>
          <p:txBody>
            <a:bodyPr wrap="square" lIns="0" tIns="0" rIns="0" bIns="0" rtlCol="0"/>
            <a:lstStyle/>
            <a:p>
              <a:endParaRPr sz="3565"/>
            </a:p>
          </p:txBody>
        </p:sp>
        <p:sp>
          <p:nvSpPr>
            <p:cNvPr id="36" name="object 36"/>
            <p:cNvSpPr/>
            <p:nvPr/>
          </p:nvSpPr>
          <p:spPr>
            <a:xfrm>
              <a:off x="2524608" y="1436012"/>
              <a:ext cx="60960" cy="42545"/>
            </a:xfrm>
            <a:custGeom>
              <a:avLst/>
              <a:gdLst/>
              <a:ahLst/>
              <a:cxnLst/>
              <a:rect l="l" t="t" r="r" b="b"/>
              <a:pathLst>
                <a:path w="60960" h="42544">
                  <a:moveTo>
                    <a:pt x="60454" y="0"/>
                  </a:moveTo>
                  <a:lnTo>
                    <a:pt x="0" y="3137"/>
                  </a:lnTo>
                  <a:lnTo>
                    <a:pt x="16969" y="42114"/>
                  </a:lnTo>
                  <a:lnTo>
                    <a:pt x="60454" y="0"/>
                  </a:lnTo>
                  <a:close/>
                </a:path>
              </a:pathLst>
            </a:custGeom>
            <a:solidFill>
              <a:srgbClr val="000000"/>
            </a:solidFill>
          </p:spPr>
          <p:txBody>
            <a:bodyPr wrap="square" lIns="0" tIns="0" rIns="0" bIns="0" rtlCol="0"/>
            <a:lstStyle/>
            <a:p>
              <a:endParaRPr sz="3565"/>
            </a:p>
          </p:txBody>
        </p:sp>
        <p:sp>
          <p:nvSpPr>
            <p:cNvPr id="37" name="object 37"/>
            <p:cNvSpPr/>
            <p:nvPr/>
          </p:nvSpPr>
          <p:spPr>
            <a:xfrm>
              <a:off x="2524608" y="1436012"/>
              <a:ext cx="60960" cy="42545"/>
            </a:xfrm>
            <a:custGeom>
              <a:avLst/>
              <a:gdLst/>
              <a:ahLst/>
              <a:cxnLst/>
              <a:rect l="l" t="t" r="r" b="b"/>
              <a:pathLst>
                <a:path w="60960" h="42544">
                  <a:moveTo>
                    <a:pt x="60454" y="0"/>
                  </a:moveTo>
                  <a:lnTo>
                    <a:pt x="0" y="3137"/>
                  </a:lnTo>
                  <a:lnTo>
                    <a:pt x="16969" y="42114"/>
                  </a:lnTo>
                  <a:lnTo>
                    <a:pt x="60454" y="0"/>
                  </a:lnTo>
                  <a:close/>
                </a:path>
              </a:pathLst>
            </a:custGeom>
            <a:ln w="7085">
              <a:solidFill>
                <a:srgbClr val="000000"/>
              </a:solidFill>
            </a:ln>
          </p:spPr>
          <p:txBody>
            <a:bodyPr wrap="square" lIns="0" tIns="0" rIns="0" bIns="0" rtlCol="0"/>
            <a:lstStyle/>
            <a:p>
              <a:endParaRPr sz="3565"/>
            </a:p>
          </p:txBody>
        </p:sp>
        <p:sp>
          <p:nvSpPr>
            <p:cNvPr id="38" name="object 38"/>
            <p:cNvSpPr/>
            <p:nvPr/>
          </p:nvSpPr>
          <p:spPr>
            <a:xfrm>
              <a:off x="1786807" y="2289436"/>
              <a:ext cx="730885" cy="0"/>
            </a:xfrm>
            <a:custGeom>
              <a:avLst/>
              <a:gdLst/>
              <a:ahLst/>
              <a:cxnLst/>
              <a:rect l="l" t="t" r="r" b="b"/>
              <a:pathLst>
                <a:path w="730885">
                  <a:moveTo>
                    <a:pt x="0" y="0"/>
                  </a:moveTo>
                  <a:lnTo>
                    <a:pt x="730471" y="0"/>
                  </a:lnTo>
                </a:path>
              </a:pathLst>
            </a:custGeom>
            <a:ln w="7085">
              <a:solidFill>
                <a:srgbClr val="000000"/>
              </a:solidFill>
            </a:ln>
          </p:spPr>
          <p:txBody>
            <a:bodyPr wrap="square" lIns="0" tIns="0" rIns="0" bIns="0" rtlCol="0"/>
            <a:lstStyle/>
            <a:p>
              <a:endParaRPr sz="3565"/>
            </a:p>
          </p:txBody>
        </p:sp>
        <p:sp>
          <p:nvSpPr>
            <p:cNvPr id="39" name="object 39"/>
            <p:cNvSpPr/>
            <p:nvPr/>
          </p:nvSpPr>
          <p:spPr>
            <a:xfrm>
              <a:off x="2517278" y="2268180"/>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40" name="object 40"/>
            <p:cNvSpPr/>
            <p:nvPr/>
          </p:nvSpPr>
          <p:spPr>
            <a:xfrm>
              <a:off x="2517278" y="2268180"/>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41" name="object 41"/>
            <p:cNvSpPr/>
            <p:nvPr/>
          </p:nvSpPr>
          <p:spPr>
            <a:xfrm>
              <a:off x="1776824" y="1912082"/>
              <a:ext cx="756285" cy="329565"/>
            </a:xfrm>
            <a:custGeom>
              <a:avLst/>
              <a:gdLst/>
              <a:ahLst/>
              <a:cxnLst/>
              <a:rect l="l" t="t" r="r" b="b"/>
              <a:pathLst>
                <a:path w="756285" h="329564">
                  <a:moveTo>
                    <a:pt x="0" y="329261"/>
                  </a:moveTo>
                  <a:lnTo>
                    <a:pt x="756269" y="0"/>
                  </a:lnTo>
                </a:path>
              </a:pathLst>
            </a:custGeom>
            <a:ln w="7085">
              <a:solidFill>
                <a:srgbClr val="000000"/>
              </a:solidFill>
            </a:ln>
          </p:spPr>
          <p:txBody>
            <a:bodyPr wrap="square" lIns="0" tIns="0" rIns="0" bIns="0" rtlCol="0"/>
            <a:lstStyle/>
            <a:p>
              <a:endParaRPr sz="3565"/>
            </a:p>
          </p:txBody>
        </p:sp>
        <p:sp>
          <p:nvSpPr>
            <p:cNvPr id="42" name="object 42"/>
            <p:cNvSpPr/>
            <p:nvPr/>
          </p:nvSpPr>
          <p:spPr>
            <a:xfrm>
              <a:off x="2524609" y="1889457"/>
              <a:ext cx="60960" cy="42545"/>
            </a:xfrm>
            <a:custGeom>
              <a:avLst/>
              <a:gdLst/>
              <a:ahLst/>
              <a:cxnLst/>
              <a:rect l="l" t="t" r="r" b="b"/>
              <a:pathLst>
                <a:path w="60960" h="42544">
                  <a:moveTo>
                    <a:pt x="60453" y="0"/>
                  </a:moveTo>
                  <a:lnTo>
                    <a:pt x="0" y="3137"/>
                  </a:lnTo>
                  <a:lnTo>
                    <a:pt x="16969" y="42114"/>
                  </a:lnTo>
                  <a:lnTo>
                    <a:pt x="60453" y="0"/>
                  </a:lnTo>
                  <a:close/>
                </a:path>
              </a:pathLst>
            </a:custGeom>
            <a:solidFill>
              <a:srgbClr val="000000"/>
            </a:solidFill>
          </p:spPr>
          <p:txBody>
            <a:bodyPr wrap="square" lIns="0" tIns="0" rIns="0" bIns="0" rtlCol="0"/>
            <a:lstStyle/>
            <a:p>
              <a:endParaRPr sz="3565"/>
            </a:p>
          </p:txBody>
        </p:sp>
        <p:sp>
          <p:nvSpPr>
            <p:cNvPr id="43" name="object 43"/>
            <p:cNvSpPr/>
            <p:nvPr/>
          </p:nvSpPr>
          <p:spPr>
            <a:xfrm>
              <a:off x="2524609" y="1889457"/>
              <a:ext cx="60960" cy="42545"/>
            </a:xfrm>
            <a:custGeom>
              <a:avLst/>
              <a:gdLst/>
              <a:ahLst/>
              <a:cxnLst/>
              <a:rect l="l" t="t" r="r" b="b"/>
              <a:pathLst>
                <a:path w="60960" h="42544">
                  <a:moveTo>
                    <a:pt x="60453" y="0"/>
                  </a:moveTo>
                  <a:lnTo>
                    <a:pt x="0" y="3137"/>
                  </a:lnTo>
                  <a:lnTo>
                    <a:pt x="16969" y="42114"/>
                  </a:lnTo>
                  <a:lnTo>
                    <a:pt x="60453" y="0"/>
                  </a:lnTo>
                  <a:close/>
                </a:path>
              </a:pathLst>
            </a:custGeom>
            <a:ln w="7085">
              <a:solidFill>
                <a:srgbClr val="000000"/>
              </a:solidFill>
            </a:ln>
          </p:spPr>
          <p:txBody>
            <a:bodyPr wrap="square" lIns="0" tIns="0" rIns="0" bIns="0" rtlCol="0"/>
            <a:lstStyle/>
            <a:p>
              <a:endParaRPr sz="3565"/>
            </a:p>
          </p:txBody>
        </p:sp>
        <p:sp>
          <p:nvSpPr>
            <p:cNvPr id="44" name="object 44"/>
            <p:cNvSpPr/>
            <p:nvPr/>
          </p:nvSpPr>
          <p:spPr>
            <a:xfrm>
              <a:off x="1786807" y="2742880"/>
              <a:ext cx="730885" cy="0"/>
            </a:xfrm>
            <a:custGeom>
              <a:avLst/>
              <a:gdLst/>
              <a:ahLst/>
              <a:cxnLst/>
              <a:rect l="l" t="t" r="r" b="b"/>
              <a:pathLst>
                <a:path w="730885">
                  <a:moveTo>
                    <a:pt x="0" y="0"/>
                  </a:moveTo>
                  <a:lnTo>
                    <a:pt x="730471" y="0"/>
                  </a:lnTo>
                </a:path>
              </a:pathLst>
            </a:custGeom>
            <a:ln w="7085">
              <a:solidFill>
                <a:srgbClr val="000000"/>
              </a:solidFill>
            </a:ln>
          </p:spPr>
          <p:txBody>
            <a:bodyPr wrap="square" lIns="0" tIns="0" rIns="0" bIns="0" rtlCol="0"/>
            <a:lstStyle/>
            <a:p>
              <a:endParaRPr sz="3565"/>
            </a:p>
          </p:txBody>
        </p:sp>
        <p:sp>
          <p:nvSpPr>
            <p:cNvPr id="45" name="object 45"/>
            <p:cNvSpPr/>
            <p:nvPr/>
          </p:nvSpPr>
          <p:spPr>
            <a:xfrm>
              <a:off x="2517278" y="2721625"/>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46" name="object 46"/>
            <p:cNvSpPr/>
            <p:nvPr/>
          </p:nvSpPr>
          <p:spPr>
            <a:xfrm>
              <a:off x="2517278" y="2721625"/>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47" name="object 47"/>
            <p:cNvSpPr/>
            <p:nvPr/>
          </p:nvSpPr>
          <p:spPr>
            <a:xfrm>
              <a:off x="1776824" y="2337528"/>
              <a:ext cx="756285" cy="329565"/>
            </a:xfrm>
            <a:custGeom>
              <a:avLst/>
              <a:gdLst/>
              <a:ahLst/>
              <a:cxnLst/>
              <a:rect l="l" t="t" r="r" b="b"/>
              <a:pathLst>
                <a:path w="756285" h="329564">
                  <a:moveTo>
                    <a:pt x="0" y="0"/>
                  </a:moveTo>
                  <a:lnTo>
                    <a:pt x="756269" y="329261"/>
                  </a:lnTo>
                </a:path>
              </a:pathLst>
            </a:custGeom>
            <a:ln w="7085">
              <a:solidFill>
                <a:srgbClr val="000000"/>
              </a:solidFill>
            </a:ln>
          </p:spPr>
          <p:txBody>
            <a:bodyPr wrap="square" lIns="0" tIns="0" rIns="0" bIns="0" rtlCol="0"/>
            <a:lstStyle/>
            <a:p>
              <a:endParaRPr sz="3565"/>
            </a:p>
          </p:txBody>
        </p:sp>
        <p:sp>
          <p:nvSpPr>
            <p:cNvPr id="48" name="object 48"/>
            <p:cNvSpPr/>
            <p:nvPr/>
          </p:nvSpPr>
          <p:spPr>
            <a:xfrm>
              <a:off x="2524609" y="2647300"/>
              <a:ext cx="60960" cy="42545"/>
            </a:xfrm>
            <a:custGeom>
              <a:avLst/>
              <a:gdLst/>
              <a:ahLst/>
              <a:cxnLst/>
              <a:rect l="l" t="t" r="r" b="b"/>
              <a:pathLst>
                <a:path w="60960" h="42544">
                  <a:moveTo>
                    <a:pt x="16969" y="0"/>
                  </a:moveTo>
                  <a:lnTo>
                    <a:pt x="0" y="38976"/>
                  </a:lnTo>
                  <a:lnTo>
                    <a:pt x="60453" y="42114"/>
                  </a:lnTo>
                  <a:lnTo>
                    <a:pt x="16969" y="0"/>
                  </a:lnTo>
                  <a:close/>
                </a:path>
              </a:pathLst>
            </a:custGeom>
            <a:solidFill>
              <a:srgbClr val="000000"/>
            </a:solidFill>
          </p:spPr>
          <p:txBody>
            <a:bodyPr wrap="square" lIns="0" tIns="0" rIns="0" bIns="0" rtlCol="0"/>
            <a:lstStyle/>
            <a:p>
              <a:endParaRPr sz="3565"/>
            </a:p>
          </p:txBody>
        </p:sp>
        <p:sp>
          <p:nvSpPr>
            <p:cNvPr id="49" name="object 49"/>
            <p:cNvSpPr/>
            <p:nvPr/>
          </p:nvSpPr>
          <p:spPr>
            <a:xfrm>
              <a:off x="2524609" y="2647300"/>
              <a:ext cx="60960" cy="42545"/>
            </a:xfrm>
            <a:custGeom>
              <a:avLst/>
              <a:gdLst/>
              <a:ahLst/>
              <a:cxnLst/>
              <a:rect l="l" t="t" r="r" b="b"/>
              <a:pathLst>
                <a:path w="60960" h="42544">
                  <a:moveTo>
                    <a:pt x="60453" y="42114"/>
                  </a:moveTo>
                  <a:lnTo>
                    <a:pt x="16969" y="0"/>
                  </a:lnTo>
                  <a:lnTo>
                    <a:pt x="0" y="38977"/>
                  </a:lnTo>
                  <a:lnTo>
                    <a:pt x="60453" y="42114"/>
                  </a:lnTo>
                  <a:close/>
                </a:path>
              </a:pathLst>
            </a:custGeom>
            <a:ln w="7085">
              <a:solidFill>
                <a:srgbClr val="000000"/>
              </a:solidFill>
            </a:ln>
          </p:spPr>
          <p:txBody>
            <a:bodyPr wrap="square" lIns="0" tIns="0" rIns="0" bIns="0" rtlCol="0"/>
            <a:lstStyle/>
            <a:p>
              <a:endParaRPr sz="3565"/>
            </a:p>
          </p:txBody>
        </p:sp>
      </p:grpSp>
      <p:sp>
        <p:nvSpPr>
          <p:cNvPr id="50" name="object 50"/>
          <p:cNvSpPr txBox="1"/>
          <p:nvPr/>
        </p:nvSpPr>
        <p:spPr>
          <a:xfrm>
            <a:off x="6815206" y="529092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5</a:t>
            </a:r>
            <a:endParaRPr sz="1290">
              <a:latin typeface="Arial MT"/>
              <a:cs typeface="Arial MT"/>
            </a:endParaRPr>
          </a:p>
        </p:txBody>
      </p:sp>
      <p:sp>
        <p:nvSpPr>
          <p:cNvPr id="51" name="object 51"/>
          <p:cNvSpPr txBox="1"/>
          <p:nvPr/>
        </p:nvSpPr>
        <p:spPr>
          <a:xfrm>
            <a:off x="4743496" y="5859551"/>
            <a:ext cx="159810"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L</a:t>
            </a:r>
            <a:endParaRPr sz="1485">
              <a:latin typeface="Arial MT"/>
              <a:cs typeface="Arial MT"/>
            </a:endParaRPr>
          </a:p>
        </p:txBody>
      </p:sp>
      <p:sp>
        <p:nvSpPr>
          <p:cNvPr id="52" name="object 52"/>
          <p:cNvSpPr txBox="1"/>
          <p:nvPr/>
        </p:nvSpPr>
        <p:spPr>
          <a:xfrm>
            <a:off x="6791081" y="5859551"/>
            <a:ext cx="192527"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R</a:t>
            </a:r>
            <a:endParaRPr sz="1485">
              <a:latin typeface="Arial MT"/>
              <a:cs typeface="Arial MT"/>
            </a:endParaRPr>
          </a:p>
        </p:txBody>
      </p:sp>
      <p:sp>
        <p:nvSpPr>
          <p:cNvPr id="53" name="object 53"/>
          <p:cNvSpPr txBox="1"/>
          <p:nvPr/>
        </p:nvSpPr>
        <p:spPr>
          <a:xfrm>
            <a:off x="4570948" y="1142060"/>
            <a:ext cx="575065"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People</a:t>
            </a:r>
            <a:endParaRPr sz="1290">
              <a:latin typeface="Arial MT"/>
              <a:cs typeface="Arial MT"/>
            </a:endParaRPr>
          </a:p>
        </p:txBody>
      </p:sp>
      <p:sp>
        <p:nvSpPr>
          <p:cNvPr id="54" name="object 54"/>
          <p:cNvSpPr txBox="1"/>
          <p:nvPr/>
        </p:nvSpPr>
        <p:spPr>
          <a:xfrm>
            <a:off x="6681823" y="1142060"/>
            <a:ext cx="481946"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Tasks</a:t>
            </a:r>
            <a:endParaRPr sz="1290">
              <a:latin typeface="Arial MT"/>
              <a:cs typeface="Arial M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par>
                                <p:cTn id="65" presetID="53" presetClass="entr" presetSubtype="16"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Effect transition="in" filter="fade">
                                      <p:cBhvr>
                                        <p:cTn id="74" dur="500"/>
                                        <p:tgtEl>
                                          <p:spTgt spid="16"/>
                                        </p:tgtEl>
                                      </p:cBhvr>
                                    </p:animEffect>
                                  </p:childTnLst>
                                </p:cTn>
                              </p:par>
                              <p:par>
                                <p:cTn id="75" presetID="53" presetClass="entr" presetSubtype="16"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par>
                                <p:cTn id="85" presetID="53" presetClass="entr" presetSubtype="16"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p:cTn id="87" dur="500" fill="hold"/>
                                        <p:tgtEl>
                                          <p:spTgt spid="19"/>
                                        </p:tgtEl>
                                        <p:attrNameLst>
                                          <p:attrName>ppt_w</p:attrName>
                                        </p:attrNameLst>
                                      </p:cBhvr>
                                      <p:tavLst>
                                        <p:tav tm="0">
                                          <p:val>
                                            <p:fltVal val="0"/>
                                          </p:val>
                                        </p:tav>
                                        <p:tav tm="100000">
                                          <p:val>
                                            <p:strVal val="#ppt_w"/>
                                          </p:val>
                                        </p:tav>
                                      </p:tavLst>
                                    </p:anim>
                                    <p:anim calcmode="lin" valueType="num">
                                      <p:cBhvr>
                                        <p:cTn id="88" dur="500" fill="hold"/>
                                        <p:tgtEl>
                                          <p:spTgt spid="19"/>
                                        </p:tgtEl>
                                        <p:attrNameLst>
                                          <p:attrName>ppt_h</p:attrName>
                                        </p:attrNameLst>
                                      </p:cBhvr>
                                      <p:tavLst>
                                        <p:tav tm="0">
                                          <p:val>
                                            <p:fltVal val="0"/>
                                          </p:val>
                                        </p:tav>
                                        <p:tav tm="100000">
                                          <p:val>
                                            <p:strVal val="#ppt_h"/>
                                          </p:val>
                                        </p:tav>
                                      </p:tavLst>
                                    </p:anim>
                                    <p:animEffect transition="in" filter="fade">
                                      <p:cBhvr>
                                        <p:cTn id="89" dur="500"/>
                                        <p:tgtEl>
                                          <p:spTgt spid="1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p:cTn id="92" dur="500" fill="hold"/>
                                        <p:tgtEl>
                                          <p:spTgt spid="20"/>
                                        </p:tgtEl>
                                        <p:attrNameLst>
                                          <p:attrName>ppt_w</p:attrName>
                                        </p:attrNameLst>
                                      </p:cBhvr>
                                      <p:tavLst>
                                        <p:tav tm="0">
                                          <p:val>
                                            <p:fltVal val="0"/>
                                          </p:val>
                                        </p:tav>
                                        <p:tav tm="100000">
                                          <p:val>
                                            <p:strVal val="#ppt_w"/>
                                          </p:val>
                                        </p:tav>
                                      </p:tavLst>
                                    </p:anim>
                                    <p:anim calcmode="lin" valueType="num">
                                      <p:cBhvr>
                                        <p:cTn id="93" dur="500" fill="hold"/>
                                        <p:tgtEl>
                                          <p:spTgt spid="20"/>
                                        </p:tgtEl>
                                        <p:attrNameLst>
                                          <p:attrName>ppt_h</p:attrName>
                                        </p:attrNameLst>
                                      </p:cBhvr>
                                      <p:tavLst>
                                        <p:tav tm="0">
                                          <p:val>
                                            <p:fltVal val="0"/>
                                          </p:val>
                                        </p:tav>
                                        <p:tav tm="100000">
                                          <p:val>
                                            <p:strVal val="#ppt_h"/>
                                          </p:val>
                                        </p:tav>
                                      </p:tavLst>
                                    </p:anim>
                                    <p:animEffect transition="in" filter="fade">
                                      <p:cBhvr>
                                        <p:cTn id="94" dur="500"/>
                                        <p:tgtEl>
                                          <p:spTgt spid="20"/>
                                        </p:tgtEl>
                                      </p:cBhvr>
                                    </p:animEffect>
                                  </p:childTnLst>
                                </p:cTn>
                              </p:par>
                              <p:par>
                                <p:cTn id="95" presetID="53" presetClass="entr" presetSubtype="16" fill="hold" nodeType="with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p:cTn id="97" dur="500" fill="hold"/>
                                        <p:tgtEl>
                                          <p:spTgt spid="21"/>
                                        </p:tgtEl>
                                        <p:attrNameLst>
                                          <p:attrName>ppt_w</p:attrName>
                                        </p:attrNameLst>
                                      </p:cBhvr>
                                      <p:tavLst>
                                        <p:tav tm="0">
                                          <p:val>
                                            <p:fltVal val="0"/>
                                          </p:val>
                                        </p:tav>
                                        <p:tav tm="100000">
                                          <p:val>
                                            <p:strVal val="#ppt_w"/>
                                          </p:val>
                                        </p:tav>
                                      </p:tavLst>
                                    </p:anim>
                                    <p:anim calcmode="lin" valueType="num">
                                      <p:cBhvr>
                                        <p:cTn id="98" dur="500" fill="hold"/>
                                        <p:tgtEl>
                                          <p:spTgt spid="21"/>
                                        </p:tgtEl>
                                        <p:attrNameLst>
                                          <p:attrName>ppt_h</p:attrName>
                                        </p:attrNameLst>
                                      </p:cBhvr>
                                      <p:tavLst>
                                        <p:tav tm="0">
                                          <p:val>
                                            <p:fltVal val="0"/>
                                          </p:val>
                                        </p:tav>
                                        <p:tav tm="100000">
                                          <p:val>
                                            <p:strVal val="#ppt_h"/>
                                          </p:val>
                                        </p:tav>
                                      </p:tavLst>
                                    </p:anim>
                                    <p:animEffect transition="in" filter="fade">
                                      <p:cBhvr>
                                        <p:cTn id="99" dur="500"/>
                                        <p:tgtEl>
                                          <p:spTgt spid="2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50"/>
                                        </p:tgtEl>
                                        <p:attrNameLst>
                                          <p:attrName>style.visibility</p:attrName>
                                        </p:attrNameLst>
                                      </p:cBhvr>
                                      <p:to>
                                        <p:strVal val="visible"/>
                                      </p:to>
                                    </p:set>
                                    <p:anim calcmode="lin" valueType="num">
                                      <p:cBhvr>
                                        <p:cTn id="102" dur="500" fill="hold"/>
                                        <p:tgtEl>
                                          <p:spTgt spid="50"/>
                                        </p:tgtEl>
                                        <p:attrNameLst>
                                          <p:attrName>ppt_w</p:attrName>
                                        </p:attrNameLst>
                                      </p:cBhvr>
                                      <p:tavLst>
                                        <p:tav tm="0">
                                          <p:val>
                                            <p:fltVal val="0"/>
                                          </p:val>
                                        </p:tav>
                                        <p:tav tm="100000">
                                          <p:val>
                                            <p:strVal val="#ppt_w"/>
                                          </p:val>
                                        </p:tav>
                                      </p:tavLst>
                                    </p:anim>
                                    <p:anim calcmode="lin" valueType="num">
                                      <p:cBhvr>
                                        <p:cTn id="103" dur="500" fill="hold"/>
                                        <p:tgtEl>
                                          <p:spTgt spid="50"/>
                                        </p:tgtEl>
                                        <p:attrNameLst>
                                          <p:attrName>ppt_h</p:attrName>
                                        </p:attrNameLst>
                                      </p:cBhvr>
                                      <p:tavLst>
                                        <p:tav tm="0">
                                          <p:val>
                                            <p:fltVal val="0"/>
                                          </p:val>
                                        </p:tav>
                                        <p:tav tm="100000">
                                          <p:val>
                                            <p:strVal val="#ppt_h"/>
                                          </p:val>
                                        </p:tav>
                                      </p:tavLst>
                                    </p:anim>
                                    <p:animEffect transition="in" filter="fade">
                                      <p:cBhvr>
                                        <p:cTn id="104" dur="500"/>
                                        <p:tgtEl>
                                          <p:spTgt spid="50"/>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p:cTn id="107" dur="500" fill="hold"/>
                                        <p:tgtEl>
                                          <p:spTgt spid="51"/>
                                        </p:tgtEl>
                                        <p:attrNameLst>
                                          <p:attrName>ppt_w</p:attrName>
                                        </p:attrNameLst>
                                      </p:cBhvr>
                                      <p:tavLst>
                                        <p:tav tm="0">
                                          <p:val>
                                            <p:fltVal val="0"/>
                                          </p:val>
                                        </p:tav>
                                        <p:tav tm="100000">
                                          <p:val>
                                            <p:strVal val="#ppt_w"/>
                                          </p:val>
                                        </p:tav>
                                      </p:tavLst>
                                    </p:anim>
                                    <p:anim calcmode="lin" valueType="num">
                                      <p:cBhvr>
                                        <p:cTn id="108" dur="500" fill="hold"/>
                                        <p:tgtEl>
                                          <p:spTgt spid="51"/>
                                        </p:tgtEl>
                                        <p:attrNameLst>
                                          <p:attrName>ppt_h</p:attrName>
                                        </p:attrNameLst>
                                      </p:cBhvr>
                                      <p:tavLst>
                                        <p:tav tm="0">
                                          <p:val>
                                            <p:fltVal val="0"/>
                                          </p:val>
                                        </p:tav>
                                        <p:tav tm="100000">
                                          <p:val>
                                            <p:strVal val="#ppt_h"/>
                                          </p:val>
                                        </p:tav>
                                      </p:tavLst>
                                    </p:anim>
                                    <p:animEffect transition="in" filter="fade">
                                      <p:cBhvr>
                                        <p:cTn id="109" dur="500"/>
                                        <p:tgtEl>
                                          <p:spTgt spid="51"/>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2"/>
                                        </p:tgtEl>
                                        <p:attrNameLst>
                                          <p:attrName>style.visibility</p:attrName>
                                        </p:attrNameLst>
                                      </p:cBhvr>
                                      <p:to>
                                        <p:strVal val="visible"/>
                                      </p:to>
                                    </p:set>
                                    <p:anim calcmode="lin" valueType="num">
                                      <p:cBhvr>
                                        <p:cTn id="112" dur="500" fill="hold"/>
                                        <p:tgtEl>
                                          <p:spTgt spid="52"/>
                                        </p:tgtEl>
                                        <p:attrNameLst>
                                          <p:attrName>ppt_w</p:attrName>
                                        </p:attrNameLst>
                                      </p:cBhvr>
                                      <p:tavLst>
                                        <p:tav tm="0">
                                          <p:val>
                                            <p:fltVal val="0"/>
                                          </p:val>
                                        </p:tav>
                                        <p:tav tm="100000">
                                          <p:val>
                                            <p:strVal val="#ppt_w"/>
                                          </p:val>
                                        </p:tav>
                                      </p:tavLst>
                                    </p:anim>
                                    <p:anim calcmode="lin" valueType="num">
                                      <p:cBhvr>
                                        <p:cTn id="113" dur="500" fill="hold"/>
                                        <p:tgtEl>
                                          <p:spTgt spid="52"/>
                                        </p:tgtEl>
                                        <p:attrNameLst>
                                          <p:attrName>ppt_h</p:attrName>
                                        </p:attrNameLst>
                                      </p:cBhvr>
                                      <p:tavLst>
                                        <p:tav tm="0">
                                          <p:val>
                                            <p:fltVal val="0"/>
                                          </p:val>
                                        </p:tav>
                                        <p:tav tm="100000">
                                          <p:val>
                                            <p:strVal val="#ppt_h"/>
                                          </p:val>
                                        </p:tav>
                                      </p:tavLst>
                                    </p:anim>
                                    <p:animEffect transition="in" filter="fade">
                                      <p:cBhvr>
                                        <p:cTn id="114" dur="500"/>
                                        <p:tgtEl>
                                          <p:spTgt spid="52"/>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53"/>
                                        </p:tgtEl>
                                        <p:attrNameLst>
                                          <p:attrName>style.visibility</p:attrName>
                                        </p:attrNameLst>
                                      </p:cBhvr>
                                      <p:to>
                                        <p:strVal val="visible"/>
                                      </p:to>
                                    </p:set>
                                    <p:anim calcmode="lin" valueType="num">
                                      <p:cBhvr>
                                        <p:cTn id="117" dur="500" fill="hold"/>
                                        <p:tgtEl>
                                          <p:spTgt spid="53"/>
                                        </p:tgtEl>
                                        <p:attrNameLst>
                                          <p:attrName>ppt_w</p:attrName>
                                        </p:attrNameLst>
                                      </p:cBhvr>
                                      <p:tavLst>
                                        <p:tav tm="0">
                                          <p:val>
                                            <p:fltVal val="0"/>
                                          </p:val>
                                        </p:tav>
                                        <p:tav tm="100000">
                                          <p:val>
                                            <p:strVal val="#ppt_w"/>
                                          </p:val>
                                        </p:tav>
                                      </p:tavLst>
                                    </p:anim>
                                    <p:anim calcmode="lin" valueType="num">
                                      <p:cBhvr>
                                        <p:cTn id="118" dur="500" fill="hold"/>
                                        <p:tgtEl>
                                          <p:spTgt spid="53"/>
                                        </p:tgtEl>
                                        <p:attrNameLst>
                                          <p:attrName>ppt_h</p:attrName>
                                        </p:attrNameLst>
                                      </p:cBhvr>
                                      <p:tavLst>
                                        <p:tav tm="0">
                                          <p:val>
                                            <p:fltVal val="0"/>
                                          </p:val>
                                        </p:tav>
                                        <p:tav tm="100000">
                                          <p:val>
                                            <p:strVal val="#ppt_h"/>
                                          </p:val>
                                        </p:tav>
                                      </p:tavLst>
                                    </p:anim>
                                    <p:animEffect transition="in" filter="fade">
                                      <p:cBhvr>
                                        <p:cTn id="119" dur="500"/>
                                        <p:tgtEl>
                                          <p:spTgt spid="53"/>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54"/>
                                        </p:tgtEl>
                                        <p:attrNameLst>
                                          <p:attrName>style.visibility</p:attrName>
                                        </p:attrNameLst>
                                      </p:cBhvr>
                                      <p:to>
                                        <p:strVal val="visible"/>
                                      </p:to>
                                    </p:set>
                                    <p:anim calcmode="lin" valueType="num">
                                      <p:cBhvr>
                                        <p:cTn id="122" dur="500" fill="hold"/>
                                        <p:tgtEl>
                                          <p:spTgt spid="54"/>
                                        </p:tgtEl>
                                        <p:attrNameLst>
                                          <p:attrName>ppt_w</p:attrName>
                                        </p:attrNameLst>
                                      </p:cBhvr>
                                      <p:tavLst>
                                        <p:tav tm="0">
                                          <p:val>
                                            <p:fltVal val="0"/>
                                          </p:val>
                                        </p:tav>
                                        <p:tav tm="100000">
                                          <p:val>
                                            <p:strVal val="#ppt_w"/>
                                          </p:val>
                                        </p:tav>
                                      </p:tavLst>
                                    </p:anim>
                                    <p:anim calcmode="lin" valueType="num">
                                      <p:cBhvr>
                                        <p:cTn id="123" dur="500" fill="hold"/>
                                        <p:tgtEl>
                                          <p:spTgt spid="54"/>
                                        </p:tgtEl>
                                        <p:attrNameLst>
                                          <p:attrName>ppt_h</p:attrName>
                                        </p:attrNameLst>
                                      </p:cBhvr>
                                      <p:tavLst>
                                        <p:tav tm="0">
                                          <p:val>
                                            <p:fltVal val="0"/>
                                          </p:val>
                                        </p:tav>
                                        <p:tav tm="100000">
                                          <p:val>
                                            <p:strVal val="#ppt_h"/>
                                          </p:val>
                                        </p:tav>
                                      </p:tavLst>
                                    </p:anim>
                                    <p:animEffect transition="in" filter="fade">
                                      <p:cBhvr>
                                        <p:cTn id="12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P spid="16" grpId="0"/>
      <p:bldP spid="18" grpId="0"/>
      <p:bldP spid="20" grpId="0"/>
      <p:bldP spid="50" grpId="0"/>
      <p:bldP spid="51" grpId="0"/>
      <p:bldP spid="52" grpId="0"/>
      <p:bldP spid="53" grpId="0"/>
      <p:bldP spid="5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99767" y="1403920"/>
            <a:ext cx="10461523" cy="1477328"/>
          </a:xfrm>
          <a:prstGeom prst="rect">
            <a:avLst/>
          </a:prstGeom>
          <a:noFill/>
        </p:spPr>
        <p:txBody>
          <a:bodyPr wrap="square">
            <a:spAutoFit/>
          </a:bodyPr>
          <a:lstStyle/>
          <a:p>
            <a:pPr algn="just"/>
            <a:r>
              <a:rPr lang="en-US" b="0" i="0" dirty="0">
                <a:solidFill>
                  <a:srgbClr val="273239"/>
                </a:solidFill>
                <a:effectLst/>
                <a:latin typeface="Nunito" pitchFamily="2" charset="0"/>
              </a:rPr>
              <a:t>In the max flow problem, we have a directed graph with a source node s and a sink node t</a:t>
            </a:r>
            <a:r>
              <a:rPr lang="en-US" dirty="0">
                <a:solidFill>
                  <a:srgbClr val="273239"/>
                </a:solidFill>
                <a:latin typeface="Nunito" pitchFamily="2" charset="0"/>
              </a:rPr>
              <a:t>.</a:t>
            </a:r>
            <a:endParaRPr lang="en-US" b="0" i="0" dirty="0">
              <a:solidFill>
                <a:srgbClr val="273239"/>
              </a:solidFill>
              <a:effectLst/>
              <a:latin typeface="Nunito" pitchFamily="2" charset="0"/>
            </a:endParaRPr>
          </a:p>
          <a:p>
            <a:pPr algn="just"/>
            <a:r>
              <a:rPr lang="en-US" dirty="0">
                <a:solidFill>
                  <a:srgbClr val="273239"/>
                </a:solidFill>
                <a:latin typeface="Nunito" pitchFamily="2" charset="0"/>
              </a:rPr>
              <a:t>E</a:t>
            </a:r>
            <a:r>
              <a:rPr lang="en-US" b="0" i="0" dirty="0">
                <a:solidFill>
                  <a:srgbClr val="273239"/>
                </a:solidFill>
                <a:effectLst/>
                <a:latin typeface="Nunito" pitchFamily="2" charset="0"/>
              </a:rPr>
              <a:t>ach edge has a capacity that represents the maximum amount of flow that can be sent through it.</a:t>
            </a:r>
          </a:p>
          <a:p>
            <a:pPr algn="just"/>
            <a:endParaRPr lang="en-US" b="0" i="0" dirty="0">
              <a:solidFill>
                <a:srgbClr val="273239"/>
              </a:solidFill>
              <a:effectLst/>
              <a:latin typeface="Nunito" pitchFamily="2" charset="0"/>
            </a:endParaRPr>
          </a:p>
          <a:p>
            <a:pPr algn="just"/>
            <a:r>
              <a:rPr lang="en-US" b="0" i="0" dirty="0">
                <a:solidFill>
                  <a:srgbClr val="273239"/>
                </a:solidFill>
                <a:effectLst/>
                <a:latin typeface="Nunito" pitchFamily="2" charset="0"/>
              </a:rPr>
              <a:t> The goal is to find the maximum amount of flow that can be sent from s to t, while respecting the capacity constraints on the edges.</a:t>
            </a:r>
            <a:endParaRPr lang="en-IN" dirty="0"/>
          </a:p>
        </p:txBody>
      </p:sp>
      <p:sp>
        <p:nvSpPr>
          <p:cNvPr id="5" name="TextBox 4"/>
          <p:cNvSpPr txBox="1"/>
          <p:nvPr/>
        </p:nvSpPr>
        <p:spPr>
          <a:xfrm>
            <a:off x="511462" y="3429243"/>
            <a:ext cx="10609006" cy="1200329"/>
          </a:xfrm>
          <a:prstGeom prst="rect">
            <a:avLst/>
          </a:prstGeom>
          <a:noFill/>
        </p:spPr>
        <p:txBody>
          <a:bodyPr wrap="square">
            <a:spAutoFit/>
          </a:bodyPr>
          <a:lstStyle/>
          <a:p>
            <a:r>
              <a:rPr lang="en-US" b="1" i="0" dirty="0">
                <a:solidFill>
                  <a:srgbClr val="252C33"/>
                </a:solidFill>
                <a:effectLst/>
                <a:latin typeface="proxima-nova"/>
              </a:rPr>
              <a:t>Maximum Flow:</a:t>
            </a:r>
            <a:br>
              <a:rPr lang="en-US" dirty="0"/>
            </a:br>
            <a:r>
              <a:rPr lang="en-US" b="0" i="0" dirty="0">
                <a:solidFill>
                  <a:srgbClr val="252C33"/>
                </a:solidFill>
                <a:effectLst/>
                <a:latin typeface="proxima-nova"/>
              </a:rPr>
              <a:t>It is defined as the maximum amount of flow that the network would allow to flow from source to sink. </a:t>
            </a:r>
          </a:p>
          <a:p>
            <a:endParaRPr lang="en-US" dirty="0">
              <a:solidFill>
                <a:srgbClr val="252C33"/>
              </a:solidFill>
              <a:latin typeface="proxima-nova"/>
            </a:endParaRPr>
          </a:p>
          <a:p>
            <a:r>
              <a:rPr lang="en-US" b="0" i="0" dirty="0">
                <a:solidFill>
                  <a:srgbClr val="252C33"/>
                </a:solidFill>
                <a:effectLst/>
                <a:latin typeface="proxima-nova"/>
              </a:rPr>
              <a:t>Two major algorithms to solve these kind of problems are Ford-Fulkerson algorithm and </a:t>
            </a:r>
            <a:r>
              <a:rPr lang="en-US" b="0" i="0" dirty="0" err="1">
                <a:solidFill>
                  <a:srgbClr val="252C33"/>
                </a:solidFill>
                <a:effectLst/>
                <a:latin typeface="proxima-nova"/>
              </a:rPr>
              <a:t>Dinic's</a:t>
            </a:r>
            <a:r>
              <a:rPr lang="en-US" b="0" i="0" dirty="0">
                <a:solidFill>
                  <a:srgbClr val="252C33"/>
                </a:solidFill>
                <a:effectLst/>
                <a:latin typeface="proxima-nova"/>
              </a:rPr>
              <a:t> Algorithm. </a:t>
            </a:r>
            <a:endParaRPr lang="en-IN" dirty="0"/>
          </a:p>
        </p:txBody>
      </p:sp>
      <p:sp>
        <p:nvSpPr>
          <p:cNvPr id="6" name="Rectangle 5"/>
          <p:cNvSpPr/>
          <p:nvPr/>
        </p:nvSpPr>
        <p:spPr>
          <a:xfrm>
            <a:off x="401421" y="43085"/>
            <a:ext cx="7200626" cy="923330"/>
          </a:xfrm>
          <a:prstGeom prst="rect">
            <a:avLst/>
          </a:prstGeom>
          <a:noFill/>
        </p:spPr>
        <p:txBody>
          <a:bodyPr wrap="none" lIns="91440" tIns="45720" rIns="91440" bIns="45720">
            <a:spAutoFit/>
          </a:bodyPr>
          <a:lstStyle/>
          <a:p>
            <a:pPr algn="ctr"/>
            <a:r>
              <a:rPr lang="en-US" sz="5400" b="1" cap="none" spc="0" dirty="0">
                <a:ln w="10160">
                  <a:solidFill>
                    <a:schemeClr val="accent5"/>
                  </a:solidFill>
                  <a:prstDash val="solid"/>
                </a:ln>
                <a:solidFill>
                  <a:schemeClr val="tx2">
                    <a:lumMod val="10000"/>
                    <a:lumOff val="90000"/>
                  </a:schemeClr>
                </a:solidFill>
                <a:effectLst>
                  <a:outerShdw blurRad="38100" dist="22860" dir="5400000" algn="tl" rotWithShape="0">
                    <a:srgbClr val="000000">
                      <a:alpha val="30000"/>
                    </a:srgbClr>
                  </a:outerShdw>
                </a:effectLst>
              </a:rPr>
              <a:t>The Max Flow Problem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7047" y="-12235"/>
            <a:ext cx="6968733" cy="461219"/>
          </a:xfrm>
          <a:prstGeom prst="rect">
            <a:avLst/>
          </a:prstGeom>
        </p:spPr>
        <p:txBody>
          <a:bodyPr vert="horz" wrap="square" lIns="0" tIns="33975" rIns="0" bIns="0" rtlCol="0">
            <a:spAutoFit/>
          </a:bodyPr>
          <a:lstStyle/>
          <a:p>
            <a:pPr marL="25400">
              <a:spcBef>
                <a:spcPts val="270"/>
              </a:spcBef>
            </a:pPr>
            <a:r>
              <a:rPr sz="2775" dirty="0">
                <a:latin typeface="Georgia" panose="02040502050405020303"/>
                <a:cs typeface="Georgia" panose="02040502050405020303"/>
              </a:rPr>
              <a:t>Reducing</a:t>
            </a:r>
            <a:r>
              <a:rPr sz="2775" spc="248" dirty="0">
                <a:latin typeface="Georgia" panose="02040502050405020303"/>
                <a:cs typeface="Georgia" panose="02040502050405020303"/>
              </a:rPr>
              <a:t> </a:t>
            </a:r>
            <a:r>
              <a:rPr sz="2775" spc="119" dirty="0">
                <a:latin typeface="Georgia" panose="02040502050405020303"/>
                <a:cs typeface="Georgia" panose="02040502050405020303"/>
              </a:rPr>
              <a:t>Bipartite</a:t>
            </a:r>
            <a:r>
              <a:rPr sz="2775" spc="258" dirty="0">
                <a:latin typeface="Georgia" panose="02040502050405020303"/>
                <a:cs typeface="Georgia" panose="02040502050405020303"/>
              </a:rPr>
              <a:t> </a:t>
            </a:r>
            <a:r>
              <a:rPr sz="2775" spc="99" dirty="0">
                <a:latin typeface="Georgia" panose="02040502050405020303"/>
                <a:cs typeface="Georgia" panose="02040502050405020303"/>
              </a:rPr>
              <a:t>Matching</a:t>
            </a:r>
            <a:r>
              <a:rPr sz="2775" spc="258" dirty="0">
                <a:latin typeface="Georgia" panose="02040502050405020303"/>
                <a:cs typeface="Georgia" panose="02040502050405020303"/>
              </a:rPr>
              <a:t> </a:t>
            </a:r>
            <a:r>
              <a:rPr sz="2775" dirty="0">
                <a:latin typeface="Georgia" panose="02040502050405020303"/>
                <a:cs typeface="Georgia" panose="02040502050405020303"/>
              </a:rPr>
              <a:t>to</a:t>
            </a:r>
            <a:r>
              <a:rPr sz="2775" spc="258" dirty="0">
                <a:latin typeface="Georgia" panose="02040502050405020303"/>
                <a:cs typeface="Georgia" panose="02040502050405020303"/>
              </a:rPr>
              <a:t> </a:t>
            </a:r>
            <a:r>
              <a:rPr sz="2775" spc="129" dirty="0">
                <a:latin typeface="Georgia" panose="02040502050405020303"/>
                <a:cs typeface="Georgia" panose="02040502050405020303"/>
              </a:rPr>
              <a:t>Net</a:t>
            </a:r>
            <a:r>
              <a:rPr sz="2775" spc="248" dirty="0">
                <a:latin typeface="Georgia" panose="02040502050405020303"/>
                <a:cs typeface="Georgia" panose="02040502050405020303"/>
              </a:rPr>
              <a:t> </a:t>
            </a:r>
            <a:r>
              <a:rPr sz="2775" spc="59" dirty="0">
                <a:latin typeface="Georgia" panose="02040502050405020303"/>
                <a:cs typeface="Georgia" panose="02040502050405020303"/>
              </a:rPr>
              <a:t>Flow</a:t>
            </a:r>
            <a:endParaRPr sz="2775">
              <a:latin typeface="Georgia" panose="02040502050405020303"/>
              <a:cs typeface="Georgia" panose="02040502050405020303"/>
            </a:endParaRPr>
          </a:p>
        </p:txBody>
      </p:sp>
      <p:pic>
        <p:nvPicPr>
          <p:cNvPr id="3" name="object 3"/>
          <p:cNvPicPr/>
          <p:nvPr/>
        </p:nvPicPr>
        <p:blipFill>
          <a:blip r:embed="rId2" cstate="print"/>
          <a:stretch>
            <a:fillRect/>
          </a:stretch>
        </p:blipFill>
        <p:spPr>
          <a:xfrm>
            <a:off x="4591659" y="1602472"/>
            <a:ext cx="477364" cy="477364"/>
          </a:xfrm>
          <a:prstGeom prst="rect">
            <a:avLst/>
          </a:prstGeom>
        </p:spPr>
      </p:pic>
      <p:sp>
        <p:nvSpPr>
          <p:cNvPr id="4" name="object 4"/>
          <p:cNvSpPr txBox="1"/>
          <p:nvPr/>
        </p:nvSpPr>
        <p:spPr>
          <a:xfrm>
            <a:off x="4751304" y="169664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a</a:t>
            </a:r>
            <a:endParaRPr sz="1290">
              <a:latin typeface="Arial MT"/>
              <a:cs typeface="Arial MT"/>
            </a:endParaRPr>
          </a:p>
        </p:txBody>
      </p:sp>
      <p:pic>
        <p:nvPicPr>
          <p:cNvPr id="5" name="object 5"/>
          <p:cNvPicPr/>
          <p:nvPr/>
        </p:nvPicPr>
        <p:blipFill>
          <a:blip r:embed="rId2" cstate="print"/>
          <a:stretch>
            <a:fillRect/>
          </a:stretch>
        </p:blipFill>
        <p:spPr>
          <a:xfrm>
            <a:off x="4591659" y="2501042"/>
            <a:ext cx="477364" cy="477364"/>
          </a:xfrm>
          <a:prstGeom prst="rect">
            <a:avLst/>
          </a:prstGeom>
        </p:spPr>
      </p:pic>
      <p:sp>
        <p:nvSpPr>
          <p:cNvPr id="6" name="object 6"/>
          <p:cNvSpPr txBox="1"/>
          <p:nvPr/>
        </p:nvSpPr>
        <p:spPr>
          <a:xfrm>
            <a:off x="4751304" y="259521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b</a:t>
            </a:r>
            <a:endParaRPr sz="1290">
              <a:latin typeface="Arial MT"/>
              <a:cs typeface="Arial MT"/>
            </a:endParaRPr>
          </a:p>
        </p:txBody>
      </p:sp>
      <p:pic>
        <p:nvPicPr>
          <p:cNvPr id="7" name="object 7"/>
          <p:cNvPicPr/>
          <p:nvPr/>
        </p:nvPicPr>
        <p:blipFill>
          <a:blip r:embed="rId3" cstate="print"/>
          <a:stretch>
            <a:fillRect/>
          </a:stretch>
        </p:blipFill>
        <p:spPr>
          <a:xfrm>
            <a:off x="4591659" y="3399612"/>
            <a:ext cx="477364" cy="477364"/>
          </a:xfrm>
          <a:prstGeom prst="rect">
            <a:avLst/>
          </a:prstGeom>
        </p:spPr>
      </p:pic>
      <p:sp>
        <p:nvSpPr>
          <p:cNvPr id="8" name="object 8"/>
          <p:cNvSpPr txBox="1"/>
          <p:nvPr/>
        </p:nvSpPr>
        <p:spPr>
          <a:xfrm>
            <a:off x="4756034" y="3493787"/>
            <a:ext cx="134643"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c</a:t>
            </a:r>
            <a:endParaRPr sz="1290">
              <a:latin typeface="Arial MT"/>
              <a:cs typeface="Arial MT"/>
            </a:endParaRPr>
          </a:p>
        </p:txBody>
      </p:sp>
      <p:pic>
        <p:nvPicPr>
          <p:cNvPr id="9" name="object 9"/>
          <p:cNvPicPr/>
          <p:nvPr/>
        </p:nvPicPr>
        <p:blipFill>
          <a:blip r:embed="rId3" cstate="print"/>
          <a:stretch>
            <a:fillRect/>
          </a:stretch>
        </p:blipFill>
        <p:spPr>
          <a:xfrm>
            <a:off x="4591659" y="4298180"/>
            <a:ext cx="477364" cy="477364"/>
          </a:xfrm>
          <a:prstGeom prst="rect">
            <a:avLst/>
          </a:prstGeom>
        </p:spPr>
      </p:pic>
      <p:sp>
        <p:nvSpPr>
          <p:cNvPr id="10" name="object 10"/>
          <p:cNvSpPr txBox="1"/>
          <p:nvPr/>
        </p:nvSpPr>
        <p:spPr>
          <a:xfrm>
            <a:off x="4751304" y="439235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d</a:t>
            </a:r>
            <a:endParaRPr sz="1290">
              <a:latin typeface="Arial MT"/>
              <a:cs typeface="Arial MT"/>
            </a:endParaRPr>
          </a:p>
        </p:txBody>
      </p:sp>
      <p:pic>
        <p:nvPicPr>
          <p:cNvPr id="11" name="object 11"/>
          <p:cNvPicPr/>
          <p:nvPr/>
        </p:nvPicPr>
        <p:blipFill>
          <a:blip r:embed="rId2" cstate="print"/>
          <a:stretch>
            <a:fillRect/>
          </a:stretch>
        </p:blipFill>
        <p:spPr>
          <a:xfrm>
            <a:off x="4591659" y="5196750"/>
            <a:ext cx="477364" cy="477364"/>
          </a:xfrm>
          <a:prstGeom prst="rect">
            <a:avLst/>
          </a:prstGeom>
        </p:spPr>
      </p:pic>
      <p:sp>
        <p:nvSpPr>
          <p:cNvPr id="12" name="object 12"/>
          <p:cNvSpPr txBox="1"/>
          <p:nvPr/>
        </p:nvSpPr>
        <p:spPr>
          <a:xfrm>
            <a:off x="4751304" y="529092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e</a:t>
            </a:r>
            <a:endParaRPr sz="1290">
              <a:latin typeface="Arial MT"/>
              <a:cs typeface="Arial MT"/>
            </a:endParaRPr>
          </a:p>
        </p:txBody>
      </p:sp>
      <p:pic>
        <p:nvPicPr>
          <p:cNvPr id="13" name="object 13"/>
          <p:cNvPicPr/>
          <p:nvPr/>
        </p:nvPicPr>
        <p:blipFill>
          <a:blip r:embed="rId4" cstate="print"/>
          <a:stretch>
            <a:fillRect/>
          </a:stretch>
        </p:blipFill>
        <p:spPr>
          <a:xfrm>
            <a:off x="6655561" y="1602472"/>
            <a:ext cx="477364" cy="477364"/>
          </a:xfrm>
          <a:prstGeom prst="rect">
            <a:avLst/>
          </a:prstGeom>
        </p:spPr>
      </p:pic>
      <p:sp>
        <p:nvSpPr>
          <p:cNvPr id="14" name="object 14"/>
          <p:cNvSpPr txBox="1"/>
          <p:nvPr/>
        </p:nvSpPr>
        <p:spPr>
          <a:xfrm>
            <a:off x="6815206" y="169664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pic>
        <p:nvPicPr>
          <p:cNvPr id="15" name="object 15"/>
          <p:cNvPicPr/>
          <p:nvPr/>
        </p:nvPicPr>
        <p:blipFill>
          <a:blip r:embed="rId4" cstate="print"/>
          <a:stretch>
            <a:fillRect/>
          </a:stretch>
        </p:blipFill>
        <p:spPr>
          <a:xfrm>
            <a:off x="6655561" y="2501042"/>
            <a:ext cx="477364" cy="477364"/>
          </a:xfrm>
          <a:prstGeom prst="rect">
            <a:avLst/>
          </a:prstGeom>
        </p:spPr>
      </p:pic>
      <p:sp>
        <p:nvSpPr>
          <p:cNvPr id="16" name="object 16"/>
          <p:cNvSpPr txBox="1"/>
          <p:nvPr/>
        </p:nvSpPr>
        <p:spPr>
          <a:xfrm>
            <a:off x="6815206" y="259521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2</a:t>
            </a:r>
            <a:endParaRPr sz="1290">
              <a:latin typeface="Arial MT"/>
              <a:cs typeface="Arial MT"/>
            </a:endParaRPr>
          </a:p>
        </p:txBody>
      </p:sp>
      <p:pic>
        <p:nvPicPr>
          <p:cNvPr id="17" name="object 17"/>
          <p:cNvPicPr/>
          <p:nvPr/>
        </p:nvPicPr>
        <p:blipFill>
          <a:blip r:embed="rId5" cstate="print"/>
          <a:stretch>
            <a:fillRect/>
          </a:stretch>
        </p:blipFill>
        <p:spPr>
          <a:xfrm>
            <a:off x="6655561" y="3399612"/>
            <a:ext cx="477364" cy="477364"/>
          </a:xfrm>
          <a:prstGeom prst="rect">
            <a:avLst/>
          </a:prstGeom>
        </p:spPr>
      </p:pic>
      <p:sp>
        <p:nvSpPr>
          <p:cNvPr id="18" name="object 18"/>
          <p:cNvSpPr txBox="1"/>
          <p:nvPr/>
        </p:nvSpPr>
        <p:spPr>
          <a:xfrm>
            <a:off x="6815206" y="349378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3</a:t>
            </a:r>
            <a:endParaRPr sz="1290">
              <a:latin typeface="Arial MT"/>
              <a:cs typeface="Arial MT"/>
            </a:endParaRPr>
          </a:p>
        </p:txBody>
      </p:sp>
      <p:pic>
        <p:nvPicPr>
          <p:cNvPr id="19" name="object 19"/>
          <p:cNvPicPr/>
          <p:nvPr/>
        </p:nvPicPr>
        <p:blipFill>
          <a:blip r:embed="rId5" cstate="print"/>
          <a:stretch>
            <a:fillRect/>
          </a:stretch>
        </p:blipFill>
        <p:spPr>
          <a:xfrm>
            <a:off x="6655561" y="4298180"/>
            <a:ext cx="477364" cy="477364"/>
          </a:xfrm>
          <a:prstGeom prst="rect">
            <a:avLst/>
          </a:prstGeom>
        </p:spPr>
      </p:pic>
      <p:sp>
        <p:nvSpPr>
          <p:cNvPr id="20" name="object 20"/>
          <p:cNvSpPr txBox="1"/>
          <p:nvPr/>
        </p:nvSpPr>
        <p:spPr>
          <a:xfrm>
            <a:off x="6815206" y="439235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4</a:t>
            </a:r>
            <a:endParaRPr sz="1290">
              <a:latin typeface="Arial MT"/>
              <a:cs typeface="Arial MT"/>
            </a:endParaRPr>
          </a:p>
        </p:txBody>
      </p:sp>
      <p:grpSp>
        <p:nvGrpSpPr>
          <p:cNvPr id="21" name="object 21"/>
          <p:cNvGrpSpPr/>
          <p:nvPr/>
        </p:nvGrpSpPr>
        <p:grpSpPr>
          <a:xfrm>
            <a:off x="3075322" y="1791484"/>
            <a:ext cx="4058174" cy="3883264"/>
            <a:chOff x="780726" y="904036"/>
            <a:chExt cx="2047875" cy="1959610"/>
          </a:xfrm>
        </p:grpSpPr>
        <p:pic>
          <p:nvPicPr>
            <p:cNvPr id="22" name="object 22"/>
            <p:cNvPicPr/>
            <p:nvPr/>
          </p:nvPicPr>
          <p:blipFill>
            <a:blip r:embed="rId4" cstate="print"/>
            <a:stretch>
              <a:fillRect/>
            </a:stretch>
          </p:blipFill>
          <p:spPr>
            <a:xfrm>
              <a:off x="2587421" y="2622434"/>
              <a:ext cx="240892" cy="240892"/>
            </a:xfrm>
            <a:prstGeom prst="rect">
              <a:avLst/>
            </a:prstGeom>
          </p:spPr>
        </p:pic>
        <p:sp>
          <p:nvSpPr>
            <p:cNvPr id="23" name="object 23"/>
            <p:cNvSpPr/>
            <p:nvPr/>
          </p:nvSpPr>
          <p:spPr>
            <a:xfrm>
              <a:off x="1776824" y="977194"/>
              <a:ext cx="756285" cy="329565"/>
            </a:xfrm>
            <a:custGeom>
              <a:avLst/>
              <a:gdLst/>
              <a:ahLst/>
              <a:cxnLst/>
              <a:rect l="l" t="t" r="r" b="b"/>
              <a:pathLst>
                <a:path w="756285" h="329565">
                  <a:moveTo>
                    <a:pt x="0" y="0"/>
                  </a:moveTo>
                  <a:lnTo>
                    <a:pt x="756269" y="329260"/>
                  </a:lnTo>
                </a:path>
              </a:pathLst>
            </a:custGeom>
            <a:ln w="7085">
              <a:solidFill>
                <a:srgbClr val="000000"/>
              </a:solidFill>
            </a:ln>
          </p:spPr>
          <p:txBody>
            <a:bodyPr wrap="square" lIns="0" tIns="0" rIns="0" bIns="0" rtlCol="0"/>
            <a:lstStyle/>
            <a:p>
              <a:endParaRPr sz="3565"/>
            </a:p>
          </p:txBody>
        </p:sp>
        <p:sp>
          <p:nvSpPr>
            <p:cNvPr id="24" name="object 24"/>
            <p:cNvSpPr/>
            <p:nvPr/>
          </p:nvSpPr>
          <p:spPr>
            <a:xfrm>
              <a:off x="2524609" y="1286966"/>
              <a:ext cx="60960" cy="42545"/>
            </a:xfrm>
            <a:custGeom>
              <a:avLst/>
              <a:gdLst/>
              <a:ahLst/>
              <a:cxnLst/>
              <a:rect l="l" t="t" r="r" b="b"/>
              <a:pathLst>
                <a:path w="60960" h="42544">
                  <a:moveTo>
                    <a:pt x="16969" y="0"/>
                  </a:moveTo>
                  <a:lnTo>
                    <a:pt x="0" y="38977"/>
                  </a:lnTo>
                  <a:lnTo>
                    <a:pt x="60453" y="42114"/>
                  </a:lnTo>
                  <a:lnTo>
                    <a:pt x="16969" y="0"/>
                  </a:lnTo>
                  <a:close/>
                </a:path>
              </a:pathLst>
            </a:custGeom>
            <a:solidFill>
              <a:srgbClr val="000000"/>
            </a:solidFill>
          </p:spPr>
          <p:txBody>
            <a:bodyPr wrap="square" lIns="0" tIns="0" rIns="0" bIns="0" rtlCol="0"/>
            <a:lstStyle/>
            <a:p>
              <a:endParaRPr sz="3565"/>
            </a:p>
          </p:txBody>
        </p:sp>
        <p:sp>
          <p:nvSpPr>
            <p:cNvPr id="25" name="object 25"/>
            <p:cNvSpPr/>
            <p:nvPr/>
          </p:nvSpPr>
          <p:spPr>
            <a:xfrm>
              <a:off x="2524609" y="1286965"/>
              <a:ext cx="60960" cy="42545"/>
            </a:xfrm>
            <a:custGeom>
              <a:avLst/>
              <a:gdLst/>
              <a:ahLst/>
              <a:cxnLst/>
              <a:rect l="l" t="t" r="r" b="b"/>
              <a:pathLst>
                <a:path w="60960" h="42544">
                  <a:moveTo>
                    <a:pt x="60453" y="42114"/>
                  </a:moveTo>
                  <a:lnTo>
                    <a:pt x="16969" y="0"/>
                  </a:lnTo>
                  <a:lnTo>
                    <a:pt x="0" y="38977"/>
                  </a:lnTo>
                  <a:lnTo>
                    <a:pt x="60453" y="42114"/>
                  </a:lnTo>
                  <a:close/>
                </a:path>
              </a:pathLst>
            </a:custGeom>
            <a:ln w="7085">
              <a:solidFill>
                <a:srgbClr val="000000"/>
              </a:solidFill>
            </a:ln>
          </p:spPr>
          <p:txBody>
            <a:bodyPr wrap="square" lIns="0" tIns="0" rIns="0" bIns="0" rtlCol="0"/>
            <a:lstStyle/>
            <a:p>
              <a:endParaRPr sz="3565"/>
            </a:p>
          </p:txBody>
        </p:sp>
        <p:sp>
          <p:nvSpPr>
            <p:cNvPr id="26" name="object 26"/>
            <p:cNvSpPr/>
            <p:nvPr/>
          </p:nvSpPr>
          <p:spPr>
            <a:xfrm>
              <a:off x="1786807" y="929101"/>
              <a:ext cx="730885" cy="0"/>
            </a:xfrm>
            <a:custGeom>
              <a:avLst/>
              <a:gdLst/>
              <a:ahLst/>
              <a:cxnLst/>
              <a:rect l="l" t="t" r="r" b="b"/>
              <a:pathLst>
                <a:path w="730885">
                  <a:moveTo>
                    <a:pt x="0" y="0"/>
                  </a:moveTo>
                  <a:lnTo>
                    <a:pt x="730471" y="0"/>
                  </a:lnTo>
                </a:path>
              </a:pathLst>
            </a:custGeom>
            <a:ln w="7085">
              <a:solidFill>
                <a:srgbClr val="000000"/>
              </a:solidFill>
            </a:ln>
          </p:spPr>
          <p:txBody>
            <a:bodyPr wrap="square" lIns="0" tIns="0" rIns="0" bIns="0" rtlCol="0"/>
            <a:lstStyle/>
            <a:p>
              <a:endParaRPr sz="3565"/>
            </a:p>
          </p:txBody>
        </p:sp>
        <p:sp>
          <p:nvSpPr>
            <p:cNvPr id="27" name="object 27"/>
            <p:cNvSpPr/>
            <p:nvPr/>
          </p:nvSpPr>
          <p:spPr>
            <a:xfrm>
              <a:off x="2517278" y="907846"/>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28" name="object 28"/>
            <p:cNvSpPr/>
            <p:nvPr/>
          </p:nvSpPr>
          <p:spPr>
            <a:xfrm>
              <a:off x="2517278" y="907846"/>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29" name="object 29"/>
            <p:cNvSpPr/>
            <p:nvPr/>
          </p:nvSpPr>
          <p:spPr>
            <a:xfrm>
              <a:off x="1776824" y="1005193"/>
              <a:ext cx="756285" cy="329565"/>
            </a:xfrm>
            <a:custGeom>
              <a:avLst/>
              <a:gdLst/>
              <a:ahLst/>
              <a:cxnLst/>
              <a:rect l="l" t="t" r="r" b="b"/>
              <a:pathLst>
                <a:path w="756285" h="329565">
                  <a:moveTo>
                    <a:pt x="0" y="329259"/>
                  </a:moveTo>
                  <a:lnTo>
                    <a:pt x="756269" y="0"/>
                  </a:lnTo>
                </a:path>
              </a:pathLst>
            </a:custGeom>
            <a:ln w="7085">
              <a:solidFill>
                <a:srgbClr val="000000"/>
              </a:solidFill>
            </a:ln>
          </p:spPr>
          <p:txBody>
            <a:bodyPr wrap="square" lIns="0" tIns="0" rIns="0" bIns="0" rtlCol="0"/>
            <a:lstStyle/>
            <a:p>
              <a:endParaRPr sz="3565"/>
            </a:p>
          </p:txBody>
        </p:sp>
        <p:sp>
          <p:nvSpPr>
            <p:cNvPr id="30" name="object 30"/>
            <p:cNvSpPr/>
            <p:nvPr/>
          </p:nvSpPr>
          <p:spPr>
            <a:xfrm>
              <a:off x="2524608" y="982567"/>
              <a:ext cx="60960" cy="42545"/>
            </a:xfrm>
            <a:custGeom>
              <a:avLst/>
              <a:gdLst/>
              <a:ahLst/>
              <a:cxnLst/>
              <a:rect l="l" t="t" r="r" b="b"/>
              <a:pathLst>
                <a:path w="60960" h="42544">
                  <a:moveTo>
                    <a:pt x="60454" y="0"/>
                  </a:moveTo>
                  <a:lnTo>
                    <a:pt x="0" y="3137"/>
                  </a:lnTo>
                  <a:lnTo>
                    <a:pt x="16969" y="42114"/>
                  </a:lnTo>
                  <a:lnTo>
                    <a:pt x="60454" y="0"/>
                  </a:lnTo>
                  <a:close/>
                </a:path>
              </a:pathLst>
            </a:custGeom>
            <a:solidFill>
              <a:srgbClr val="000000"/>
            </a:solidFill>
          </p:spPr>
          <p:txBody>
            <a:bodyPr wrap="square" lIns="0" tIns="0" rIns="0" bIns="0" rtlCol="0"/>
            <a:lstStyle/>
            <a:p>
              <a:endParaRPr sz="3565"/>
            </a:p>
          </p:txBody>
        </p:sp>
        <p:sp>
          <p:nvSpPr>
            <p:cNvPr id="31" name="object 31"/>
            <p:cNvSpPr/>
            <p:nvPr/>
          </p:nvSpPr>
          <p:spPr>
            <a:xfrm>
              <a:off x="2524608" y="982567"/>
              <a:ext cx="60960" cy="42545"/>
            </a:xfrm>
            <a:custGeom>
              <a:avLst/>
              <a:gdLst/>
              <a:ahLst/>
              <a:cxnLst/>
              <a:rect l="l" t="t" r="r" b="b"/>
              <a:pathLst>
                <a:path w="60960" h="42544">
                  <a:moveTo>
                    <a:pt x="60454" y="0"/>
                  </a:moveTo>
                  <a:lnTo>
                    <a:pt x="0" y="3137"/>
                  </a:lnTo>
                  <a:lnTo>
                    <a:pt x="16969" y="42114"/>
                  </a:lnTo>
                  <a:lnTo>
                    <a:pt x="60454" y="0"/>
                  </a:lnTo>
                  <a:close/>
                </a:path>
              </a:pathLst>
            </a:custGeom>
            <a:ln w="7085">
              <a:solidFill>
                <a:srgbClr val="000000"/>
              </a:solidFill>
            </a:ln>
          </p:spPr>
          <p:txBody>
            <a:bodyPr wrap="square" lIns="0" tIns="0" rIns="0" bIns="0" rtlCol="0"/>
            <a:lstStyle/>
            <a:p>
              <a:endParaRPr sz="3565"/>
            </a:p>
          </p:txBody>
        </p:sp>
        <p:sp>
          <p:nvSpPr>
            <p:cNvPr id="32" name="object 32"/>
            <p:cNvSpPr/>
            <p:nvPr/>
          </p:nvSpPr>
          <p:spPr>
            <a:xfrm>
              <a:off x="1786807" y="1835991"/>
              <a:ext cx="730885" cy="0"/>
            </a:xfrm>
            <a:custGeom>
              <a:avLst/>
              <a:gdLst/>
              <a:ahLst/>
              <a:cxnLst/>
              <a:rect l="l" t="t" r="r" b="b"/>
              <a:pathLst>
                <a:path w="730885">
                  <a:moveTo>
                    <a:pt x="0" y="0"/>
                  </a:moveTo>
                  <a:lnTo>
                    <a:pt x="730471" y="0"/>
                  </a:lnTo>
                </a:path>
              </a:pathLst>
            </a:custGeom>
            <a:ln w="7085">
              <a:solidFill>
                <a:srgbClr val="000000"/>
              </a:solidFill>
            </a:ln>
          </p:spPr>
          <p:txBody>
            <a:bodyPr wrap="square" lIns="0" tIns="0" rIns="0" bIns="0" rtlCol="0"/>
            <a:lstStyle/>
            <a:p>
              <a:endParaRPr sz="3565"/>
            </a:p>
          </p:txBody>
        </p:sp>
        <p:sp>
          <p:nvSpPr>
            <p:cNvPr id="33" name="object 33"/>
            <p:cNvSpPr/>
            <p:nvPr/>
          </p:nvSpPr>
          <p:spPr>
            <a:xfrm>
              <a:off x="2517278" y="1814736"/>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34" name="object 34"/>
            <p:cNvSpPr/>
            <p:nvPr/>
          </p:nvSpPr>
          <p:spPr>
            <a:xfrm>
              <a:off x="2517278" y="1814736"/>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35" name="object 35"/>
            <p:cNvSpPr/>
            <p:nvPr/>
          </p:nvSpPr>
          <p:spPr>
            <a:xfrm>
              <a:off x="1776824" y="1458638"/>
              <a:ext cx="756285" cy="329565"/>
            </a:xfrm>
            <a:custGeom>
              <a:avLst/>
              <a:gdLst/>
              <a:ahLst/>
              <a:cxnLst/>
              <a:rect l="l" t="t" r="r" b="b"/>
              <a:pathLst>
                <a:path w="756285" h="329564">
                  <a:moveTo>
                    <a:pt x="0" y="329259"/>
                  </a:moveTo>
                  <a:lnTo>
                    <a:pt x="756269" y="0"/>
                  </a:lnTo>
                </a:path>
              </a:pathLst>
            </a:custGeom>
            <a:ln w="7085">
              <a:solidFill>
                <a:srgbClr val="000000"/>
              </a:solidFill>
            </a:ln>
          </p:spPr>
          <p:txBody>
            <a:bodyPr wrap="square" lIns="0" tIns="0" rIns="0" bIns="0" rtlCol="0"/>
            <a:lstStyle/>
            <a:p>
              <a:endParaRPr sz="3565"/>
            </a:p>
          </p:txBody>
        </p:sp>
        <p:sp>
          <p:nvSpPr>
            <p:cNvPr id="36" name="object 36"/>
            <p:cNvSpPr/>
            <p:nvPr/>
          </p:nvSpPr>
          <p:spPr>
            <a:xfrm>
              <a:off x="2524608" y="1436012"/>
              <a:ext cx="60960" cy="42545"/>
            </a:xfrm>
            <a:custGeom>
              <a:avLst/>
              <a:gdLst/>
              <a:ahLst/>
              <a:cxnLst/>
              <a:rect l="l" t="t" r="r" b="b"/>
              <a:pathLst>
                <a:path w="60960" h="42544">
                  <a:moveTo>
                    <a:pt x="60454" y="0"/>
                  </a:moveTo>
                  <a:lnTo>
                    <a:pt x="0" y="3137"/>
                  </a:lnTo>
                  <a:lnTo>
                    <a:pt x="16969" y="42114"/>
                  </a:lnTo>
                  <a:lnTo>
                    <a:pt x="60454" y="0"/>
                  </a:lnTo>
                  <a:close/>
                </a:path>
              </a:pathLst>
            </a:custGeom>
            <a:solidFill>
              <a:srgbClr val="000000"/>
            </a:solidFill>
          </p:spPr>
          <p:txBody>
            <a:bodyPr wrap="square" lIns="0" tIns="0" rIns="0" bIns="0" rtlCol="0"/>
            <a:lstStyle/>
            <a:p>
              <a:endParaRPr sz="3565"/>
            </a:p>
          </p:txBody>
        </p:sp>
        <p:sp>
          <p:nvSpPr>
            <p:cNvPr id="37" name="object 37"/>
            <p:cNvSpPr/>
            <p:nvPr/>
          </p:nvSpPr>
          <p:spPr>
            <a:xfrm>
              <a:off x="2524608" y="1436012"/>
              <a:ext cx="60960" cy="42545"/>
            </a:xfrm>
            <a:custGeom>
              <a:avLst/>
              <a:gdLst/>
              <a:ahLst/>
              <a:cxnLst/>
              <a:rect l="l" t="t" r="r" b="b"/>
              <a:pathLst>
                <a:path w="60960" h="42544">
                  <a:moveTo>
                    <a:pt x="60454" y="0"/>
                  </a:moveTo>
                  <a:lnTo>
                    <a:pt x="0" y="3137"/>
                  </a:lnTo>
                  <a:lnTo>
                    <a:pt x="16969" y="42114"/>
                  </a:lnTo>
                  <a:lnTo>
                    <a:pt x="60454" y="0"/>
                  </a:lnTo>
                  <a:close/>
                </a:path>
              </a:pathLst>
            </a:custGeom>
            <a:ln w="7085">
              <a:solidFill>
                <a:srgbClr val="000000"/>
              </a:solidFill>
            </a:ln>
          </p:spPr>
          <p:txBody>
            <a:bodyPr wrap="square" lIns="0" tIns="0" rIns="0" bIns="0" rtlCol="0"/>
            <a:lstStyle/>
            <a:p>
              <a:endParaRPr sz="3565"/>
            </a:p>
          </p:txBody>
        </p:sp>
        <p:sp>
          <p:nvSpPr>
            <p:cNvPr id="38" name="object 38"/>
            <p:cNvSpPr/>
            <p:nvPr/>
          </p:nvSpPr>
          <p:spPr>
            <a:xfrm>
              <a:off x="1786807" y="2289436"/>
              <a:ext cx="730885" cy="0"/>
            </a:xfrm>
            <a:custGeom>
              <a:avLst/>
              <a:gdLst/>
              <a:ahLst/>
              <a:cxnLst/>
              <a:rect l="l" t="t" r="r" b="b"/>
              <a:pathLst>
                <a:path w="730885">
                  <a:moveTo>
                    <a:pt x="0" y="0"/>
                  </a:moveTo>
                  <a:lnTo>
                    <a:pt x="730471" y="0"/>
                  </a:lnTo>
                </a:path>
              </a:pathLst>
            </a:custGeom>
            <a:ln w="7085">
              <a:solidFill>
                <a:srgbClr val="000000"/>
              </a:solidFill>
            </a:ln>
          </p:spPr>
          <p:txBody>
            <a:bodyPr wrap="square" lIns="0" tIns="0" rIns="0" bIns="0" rtlCol="0"/>
            <a:lstStyle/>
            <a:p>
              <a:endParaRPr sz="3565"/>
            </a:p>
          </p:txBody>
        </p:sp>
        <p:sp>
          <p:nvSpPr>
            <p:cNvPr id="39" name="object 39"/>
            <p:cNvSpPr/>
            <p:nvPr/>
          </p:nvSpPr>
          <p:spPr>
            <a:xfrm>
              <a:off x="2517278" y="2268181"/>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40" name="object 40"/>
            <p:cNvSpPr/>
            <p:nvPr/>
          </p:nvSpPr>
          <p:spPr>
            <a:xfrm>
              <a:off x="2517278" y="2268180"/>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41" name="object 41"/>
            <p:cNvSpPr/>
            <p:nvPr/>
          </p:nvSpPr>
          <p:spPr>
            <a:xfrm>
              <a:off x="1776824" y="1912082"/>
              <a:ext cx="756285" cy="329565"/>
            </a:xfrm>
            <a:custGeom>
              <a:avLst/>
              <a:gdLst/>
              <a:ahLst/>
              <a:cxnLst/>
              <a:rect l="l" t="t" r="r" b="b"/>
              <a:pathLst>
                <a:path w="756285" h="329564">
                  <a:moveTo>
                    <a:pt x="0" y="329261"/>
                  </a:moveTo>
                  <a:lnTo>
                    <a:pt x="756269" y="0"/>
                  </a:lnTo>
                </a:path>
              </a:pathLst>
            </a:custGeom>
            <a:ln w="7085">
              <a:solidFill>
                <a:srgbClr val="000000"/>
              </a:solidFill>
            </a:ln>
          </p:spPr>
          <p:txBody>
            <a:bodyPr wrap="square" lIns="0" tIns="0" rIns="0" bIns="0" rtlCol="0"/>
            <a:lstStyle/>
            <a:p>
              <a:endParaRPr sz="3565"/>
            </a:p>
          </p:txBody>
        </p:sp>
        <p:sp>
          <p:nvSpPr>
            <p:cNvPr id="42" name="object 42"/>
            <p:cNvSpPr/>
            <p:nvPr/>
          </p:nvSpPr>
          <p:spPr>
            <a:xfrm>
              <a:off x="2524609" y="1889457"/>
              <a:ext cx="60960" cy="42545"/>
            </a:xfrm>
            <a:custGeom>
              <a:avLst/>
              <a:gdLst/>
              <a:ahLst/>
              <a:cxnLst/>
              <a:rect l="l" t="t" r="r" b="b"/>
              <a:pathLst>
                <a:path w="60960" h="42544">
                  <a:moveTo>
                    <a:pt x="60453" y="0"/>
                  </a:moveTo>
                  <a:lnTo>
                    <a:pt x="0" y="3137"/>
                  </a:lnTo>
                  <a:lnTo>
                    <a:pt x="16969" y="42114"/>
                  </a:lnTo>
                  <a:lnTo>
                    <a:pt x="60453" y="0"/>
                  </a:lnTo>
                  <a:close/>
                </a:path>
              </a:pathLst>
            </a:custGeom>
            <a:solidFill>
              <a:srgbClr val="000000"/>
            </a:solidFill>
          </p:spPr>
          <p:txBody>
            <a:bodyPr wrap="square" lIns="0" tIns="0" rIns="0" bIns="0" rtlCol="0"/>
            <a:lstStyle/>
            <a:p>
              <a:endParaRPr sz="3565"/>
            </a:p>
          </p:txBody>
        </p:sp>
        <p:sp>
          <p:nvSpPr>
            <p:cNvPr id="43" name="object 43"/>
            <p:cNvSpPr/>
            <p:nvPr/>
          </p:nvSpPr>
          <p:spPr>
            <a:xfrm>
              <a:off x="2524609" y="1889457"/>
              <a:ext cx="60960" cy="42545"/>
            </a:xfrm>
            <a:custGeom>
              <a:avLst/>
              <a:gdLst/>
              <a:ahLst/>
              <a:cxnLst/>
              <a:rect l="l" t="t" r="r" b="b"/>
              <a:pathLst>
                <a:path w="60960" h="42544">
                  <a:moveTo>
                    <a:pt x="60453" y="0"/>
                  </a:moveTo>
                  <a:lnTo>
                    <a:pt x="0" y="3137"/>
                  </a:lnTo>
                  <a:lnTo>
                    <a:pt x="16969" y="42114"/>
                  </a:lnTo>
                  <a:lnTo>
                    <a:pt x="60453" y="0"/>
                  </a:lnTo>
                  <a:close/>
                </a:path>
              </a:pathLst>
            </a:custGeom>
            <a:ln w="7085">
              <a:solidFill>
                <a:srgbClr val="000000"/>
              </a:solidFill>
            </a:ln>
          </p:spPr>
          <p:txBody>
            <a:bodyPr wrap="square" lIns="0" tIns="0" rIns="0" bIns="0" rtlCol="0"/>
            <a:lstStyle/>
            <a:p>
              <a:endParaRPr sz="3565"/>
            </a:p>
          </p:txBody>
        </p:sp>
        <p:sp>
          <p:nvSpPr>
            <p:cNvPr id="44" name="object 44"/>
            <p:cNvSpPr/>
            <p:nvPr/>
          </p:nvSpPr>
          <p:spPr>
            <a:xfrm>
              <a:off x="1786807" y="2742880"/>
              <a:ext cx="730885" cy="0"/>
            </a:xfrm>
            <a:custGeom>
              <a:avLst/>
              <a:gdLst/>
              <a:ahLst/>
              <a:cxnLst/>
              <a:rect l="l" t="t" r="r" b="b"/>
              <a:pathLst>
                <a:path w="730885">
                  <a:moveTo>
                    <a:pt x="0" y="0"/>
                  </a:moveTo>
                  <a:lnTo>
                    <a:pt x="730471" y="0"/>
                  </a:lnTo>
                </a:path>
              </a:pathLst>
            </a:custGeom>
            <a:ln w="7085">
              <a:solidFill>
                <a:srgbClr val="000000"/>
              </a:solidFill>
            </a:ln>
          </p:spPr>
          <p:txBody>
            <a:bodyPr wrap="square" lIns="0" tIns="0" rIns="0" bIns="0" rtlCol="0"/>
            <a:lstStyle/>
            <a:p>
              <a:endParaRPr sz="3565"/>
            </a:p>
          </p:txBody>
        </p:sp>
        <p:sp>
          <p:nvSpPr>
            <p:cNvPr id="45" name="object 45"/>
            <p:cNvSpPr/>
            <p:nvPr/>
          </p:nvSpPr>
          <p:spPr>
            <a:xfrm>
              <a:off x="2517278" y="2721625"/>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46" name="object 46"/>
            <p:cNvSpPr/>
            <p:nvPr/>
          </p:nvSpPr>
          <p:spPr>
            <a:xfrm>
              <a:off x="2517278" y="2721625"/>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47" name="object 47"/>
            <p:cNvSpPr/>
            <p:nvPr/>
          </p:nvSpPr>
          <p:spPr>
            <a:xfrm>
              <a:off x="1776824" y="2337528"/>
              <a:ext cx="756285" cy="329565"/>
            </a:xfrm>
            <a:custGeom>
              <a:avLst/>
              <a:gdLst/>
              <a:ahLst/>
              <a:cxnLst/>
              <a:rect l="l" t="t" r="r" b="b"/>
              <a:pathLst>
                <a:path w="756285" h="329564">
                  <a:moveTo>
                    <a:pt x="0" y="0"/>
                  </a:moveTo>
                  <a:lnTo>
                    <a:pt x="756269" y="329261"/>
                  </a:lnTo>
                </a:path>
              </a:pathLst>
            </a:custGeom>
            <a:ln w="7085">
              <a:solidFill>
                <a:srgbClr val="000000"/>
              </a:solidFill>
            </a:ln>
          </p:spPr>
          <p:txBody>
            <a:bodyPr wrap="square" lIns="0" tIns="0" rIns="0" bIns="0" rtlCol="0"/>
            <a:lstStyle/>
            <a:p>
              <a:endParaRPr sz="3565"/>
            </a:p>
          </p:txBody>
        </p:sp>
        <p:sp>
          <p:nvSpPr>
            <p:cNvPr id="48" name="object 48"/>
            <p:cNvSpPr/>
            <p:nvPr/>
          </p:nvSpPr>
          <p:spPr>
            <a:xfrm>
              <a:off x="2524609" y="2647300"/>
              <a:ext cx="60960" cy="42545"/>
            </a:xfrm>
            <a:custGeom>
              <a:avLst/>
              <a:gdLst/>
              <a:ahLst/>
              <a:cxnLst/>
              <a:rect l="l" t="t" r="r" b="b"/>
              <a:pathLst>
                <a:path w="60960" h="42544">
                  <a:moveTo>
                    <a:pt x="16969" y="0"/>
                  </a:moveTo>
                  <a:lnTo>
                    <a:pt x="0" y="38976"/>
                  </a:lnTo>
                  <a:lnTo>
                    <a:pt x="60453" y="42114"/>
                  </a:lnTo>
                  <a:lnTo>
                    <a:pt x="16969" y="0"/>
                  </a:lnTo>
                  <a:close/>
                </a:path>
              </a:pathLst>
            </a:custGeom>
            <a:solidFill>
              <a:srgbClr val="000000"/>
            </a:solidFill>
          </p:spPr>
          <p:txBody>
            <a:bodyPr wrap="square" lIns="0" tIns="0" rIns="0" bIns="0" rtlCol="0"/>
            <a:lstStyle/>
            <a:p>
              <a:endParaRPr sz="3565"/>
            </a:p>
          </p:txBody>
        </p:sp>
        <p:sp>
          <p:nvSpPr>
            <p:cNvPr id="49" name="object 49"/>
            <p:cNvSpPr/>
            <p:nvPr/>
          </p:nvSpPr>
          <p:spPr>
            <a:xfrm>
              <a:off x="2524609" y="2647300"/>
              <a:ext cx="60960" cy="42545"/>
            </a:xfrm>
            <a:custGeom>
              <a:avLst/>
              <a:gdLst/>
              <a:ahLst/>
              <a:cxnLst/>
              <a:rect l="l" t="t" r="r" b="b"/>
              <a:pathLst>
                <a:path w="60960" h="42544">
                  <a:moveTo>
                    <a:pt x="60453" y="42114"/>
                  </a:moveTo>
                  <a:lnTo>
                    <a:pt x="16969" y="0"/>
                  </a:lnTo>
                  <a:lnTo>
                    <a:pt x="0" y="38977"/>
                  </a:lnTo>
                  <a:lnTo>
                    <a:pt x="60453" y="42114"/>
                  </a:lnTo>
                  <a:close/>
                </a:path>
              </a:pathLst>
            </a:custGeom>
            <a:ln w="7085">
              <a:solidFill>
                <a:srgbClr val="000000"/>
              </a:solidFill>
            </a:ln>
          </p:spPr>
          <p:txBody>
            <a:bodyPr wrap="square" lIns="0" tIns="0" rIns="0" bIns="0" rtlCol="0"/>
            <a:lstStyle/>
            <a:p>
              <a:endParaRPr sz="3565"/>
            </a:p>
          </p:txBody>
        </p:sp>
        <p:pic>
          <p:nvPicPr>
            <p:cNvPr id="50" name="object 50"/>
            <p:cNvPicPr/>
            <p:nvPr/>
          </p:nvPicPr>
          <p:blipFill>
            <a:blip r:embed="rId5" cstate="print"/>
            <a:stretch>
              <a:fillRect/>
            </a:stretch>
          </p:blipFill>
          <p:spPr>
            <a:xfrm>
              <a:off x="780726" y="1715545"/>
              <a:ext cx="240892" cy="240892"/>
            </a:xfrm>
            <a:prstGeom prst="rect">
              <a:avLst/>
            </a:prstGeom>
          </p:spPr>
        </p:pic>
      </p:grpSp>
      <p:sp>
        <p:nvSpPr>
          <p:cNvPr id="51" name="object 51"/>
          <p:cNvSpPr txBox="1"/>
          <p:nvPr/>
        </p:nvSpPr>
        <p:spPr>
          <a:xfrm>
            <a:off x="6815206" y="529092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5</a:t>
            </a:r>
            <a:endParaRPr sz="1290">
              <a:latin typeface="Arial MT"/>
              <a:cs typeface="Arial MT"/>
            </a:endParaRPr>
          </a:p>
        </p:txBody>
      </p:sp>
      <p:sp>
        <p:nvSpPr>
          <p:cNvPr id="52" name="object 52"/>
          <p:cNvSpPr txBox="1"/>
          <p:nvPr/>
        </p:nvSpPr>
        <p:spPr>
          <a:xfrm>
            <a:off x="4743496" y="5859551"/>
            <a:ext cx="159810"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L</a:t>
            </a:r>
            <a:endParaRPr sz="1485">
              <a:latin typeface="Arial MT"/>
              <a:cs typeface="Arial MT"/>
            </a:endParaRPr>
          </a:p>
        </p:txBody>
      </p:sp>
      <p:sp>
        <p:nvSpPr>
          <p:cNvPr id="53" name="object 53"/>
          <p:cNvSpPr txBox="1"/>
          <p:nvPr/>
        </p:nvSpPr>
        <p:spPr>
          <a:xfrm>
            <a:off x="6791081" y="5859551"/>
            <a:ext cx="192527"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R</a:t>
            </a:r>
            <a:endParaRPr sz="1485">
              <a:latin typeface="Arial MT"/>
              <a:cs typeface="Arial MT"/>
            </a:endParaRPr>
          </a:p>
        </p:txBody>
      </p:sp>
      <p:sp>
        <p:nvSpPr>
          <p:cNvPr id="54" name="object 54"/>
          <p:cNvSpPr txBox="1"/>
          <p:nvPr/>
        </p:nvSpPr>
        <p:spPr>
          <a:xfrm>
            <a:off x="4570948" y="1142060"/>
            <a:ext cx="575065"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People</a:t>
            </a:r>
            <a:endParaRPr sz="1290">
              <a:latin typeface="Arial MT"/>
              <a:cs typeface="Arial MT"/>
            </a:endParaRPr>
          </a:p>
        </p:txBody>
      </p:sp>
      <p:sp>
        <p:nvSpPr>
          <p:cNvPr id="55" name="object 55"/>
          <p:cNvSpPr txBox="1"/>
          <p:nvPr/>
        </p:nvSpPr>
        <p:spPr>
          <a:xfrm>
            <a:off x="6681823" y="1142060"/>
            <a:ext cx="481946"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Tasks</a:t>
            </a:r>
            <a:endParaRPr sz="1290">
              <a:latin typeface="Arial MT"/>
              <a:cs typeface="Arial MT"/>
            </a:endParaRPr>
          </a:p>
        </p:txBody>
      </p:sp>
      <p:sp>
        <p:nvSpPr>
          <p:cNvPr id="56" name="object 56"/>
          <p:cNvSpPr txBox="1"/>
          <p:nvPr/>
        </p:nvSpPr>
        <p:spPr>
          <a:xfrm>
            <a:off x="3239698" y="3493787"/>
            <a:ext cx="134643"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s</a:t>
            </a:r>
            <a:endParaRPr sz="1290">
              <a:latin typeface="Arial MT"/>
              <a:cs typeface="Arial MT"/>
            </a:endParaRPr>
          </a:p>
        </p:txBody>
      </p:sp>
      <p:pic>
        <p:nvPicPr>
          <p:cNvPr id="57" name="object 57"/>
          <p:cNvPicPr/>
          <p:nvPr/>
        </p:nvPicPr>
        <p:blipFill>
          <a:blip r:embed="rId2" cstate="print"/>
          <a:stretch>
            <a:fillRect/>
          </a:stretch>
        </p:blipFill>
        <p:spPr>
          <a:xfrm>
            <a:off x="8536941" y="3245170"/>
            <a:ext cx="477364" cy="477364"/>
          </a:xfrm>
          <a:prstGeom prst="rect">
            <a:avLst/>
          </a:prstGeom>
        </p:spPr>
      </p:pic>
      <p:sp>
        <p:nvSpPr>
          <p:cNvPr id="58" name="object 58"/>
          <p:cNvSpPr txBox="1"/>
          <p:nvPr/>
        </p:nvSpPr>
        <p:spPr>
          <a:xfrm>
            <a:off x="8720032" y="3339345"/>
            <a:ext cx="98151"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t</a:t>
            </a:r>
            <a:endParaRPr sz="1290">
              <a:latin typeface="Arial MT"/>
              <a:cs typeface="Arial MT"/>
            </a:endParaRPr>
          </a:p>
        </p:txBody>
      </p:sp>
      <p:grpSp>
        <p:nvGrpSpPr>
          <p:cNvPr id="59" name="object 59"/>
          <p:cNvGrpSpPr/>
          <p:nvPr/>
        </p:nvGrpSpPr>
        <p:grpSpPr>
          <a:xfrm>
            <a:off x="3460914" y="1991125"/>
            <a:ext cx="5137837" cy="3280515"/>
            <a:chOff x="975307" y="1004780"/>
            <a:chExt cx="2592705" cy="1655445"/>
          </a:xfrm>
        </p:grpSpPr>
        <p:sp>
          <p:nvSpPr>
            <p:cNvPr id="60" name="object 60"/>
            <p:cNvSpPr/>
            <p:nvPr/>
          </p:nvSpPr>
          <p:spPr>
            <a:xfrm>
              <a:off x="2798599" y="1008322"/>
              <a:ext cx="715645" cy="624840"/>
            </a:xfrm>
            <a:custGeom>
              <a:avLst/>
              <a:gdLst/>
              <a:ahLst/>
              <a:cxnLst/>
              <a:rect l="l" t="t" r="r" b="b"/>
              <a:pathLst>
                <a:path w="715645" h="624839">
                  <a:moveTo>
                    <a:pt x="0" y="0"/>
                  </a:moveTo>
                  <a:lnTo>
                    <a:pt x="715099" y="624377"/>
                  </a:lnTo>
                </a:path>
              </a:pathLst>
            </a:custGeom>
            <a:ln w="7085">
              <a:solidFill>
                <a:srgbClr val="0A31FF"/>
              </a:solidFill>
            </a:ln>
          </p:spPr>
          <p:txBody>
            <a:bodyPr wrap="square" lIns="0" tIns="0" rIns="0" bIns="0" rtlCol="0"/>
            <a:lstStyle/>
            <a:p>
              <a:endParaRPr sz="3565"/>
            </a:p>
          </p:txBody>
        </p:sp>
        <p:sp>
          <p:nvSpPr>
            <p:cNvPr id="61" name="object 61"/>
            <p:cNvSpPr/>
            <p:nvPr/>
          </p:nvSpPr>
          <p:spPr>
            <a:xfrm>
              <a:off x="3499719" y="1616689"/>
              <a:ext cx="57150" cy="53340"/>
            </a:xfrm>
            <a:custGeom>
              <a:avLst/>
              <a:gdLst/>
              <a:ahLst/>
              <a:cxnLst/>
              <a:rect l="l" t="t" r="r" b="b"/>
              <a:pathLst>
                <a:path w="57150" h="53339">
                  <a:moveTo>
                    <a:pt x="27959" y="0"/>
                  </a:moveTo>
                  <a:lnTo>
                    <a:pt x="0" y="32021"/>
                  </a:lnTo>
                  <a:lnTo>
                    <a:pt x="56675" y="53290"/>
                  </a:lnTo>
                  <a:lnTo>
                    <a:pt x="27959" y="0"/>
                  </a:lnTo>
                  <a:close/>
                </a:path>
              </a:pathLst>
            </a:custGeom>
            <a:solidFill>
              <a:srgbClr val="0A31FF"/>
            </a:solidFill>
          </p:spPr>
          <p:txBody>
            <a:bodyPr wrap="square" lIns="0" tIns="0" rIns="0" bIns="0" rtlCol="0"/>
            <a:lstStyle/>
            <a:p>
              <a:endParaRPr sz="3565"/>
            </a:p>
          </p:txBody>
        </p:sp>
        <p:sp>
          <p:nvSpPr>
            <p:cNvPr id="62" name="object 62"/>
            <p:cNvSpPr/>
            <p:nvPr/>
          </p:nvSpPr>
          <p:spPr>
            <a:xfrm>
              <a:off x="3499719" y="1616689"/>
              <a:ext cx="57150" cy="53340"/>
            </a:xfrm>
            <a:custGeom>
              <a:avLst/>
              <a:gdLst/>
              <a:ahLst/>
              <a:cxnLst/>
              <a:rect l="l" t="t" r="r" b="b"/>
              <a:pathLst>
                <a:path w="57150" h="53339">
                  <a:moveTo>
                    <a:pt x="56675" y="53290"/>
                  </a:moveTo>
                  <a:lnTo>
                    <a:pt x="27959" y="0"/>
                  </a:lnTo>
                  <a:lnTo>
                    <a:pt x="0" y="32021"/>
                  </a:lnTo>
                  <a:lnTo>
                    <a:pt x="56675" y="53290"/>
                  </a:lnTo>
                  <a:close/>
                </a:path>
              </a:pathLst>
            </a:custGeom>
            <a:ln w="7085">
              <a:solidFill>
                <a:srgbClr val="0A31FF"/>
              </a:solidFill>
            </a:ln>
          </p:spPr>
          <p:txBody>
            <a:bodyPr wrap="square" lIns="0" tIns="0" rIns="0" bIns="0" rtlCol="0"/>
            <a:lstStyle/>
            <a:p>
              <a:endParaRPr sz="3565"/>
            </a:p>
          </p:txBody>
        </p:sp>
        <p:sp>
          <p:nvSpPr>
            <p:cNvPr id="63" name="object 63"/>
            <p:cNvSpPr/>
            <p:nvPr/>
          </p:nvSpPr>
          <p:spPr>
            <a:xfrm>
              <a:off x="2819898" y="1426857"/>
              <a:ext cx="660400" cy="261620"/>
            </a:xfrm>
            <a:custGeom>
              <a:avLst/>
              <a:gdLst/>
              <a:ahLst/>
              <a:cxnLst/>
              <a:rect l="l" t="t" r="r" b="b"/>
              <a:pathLst>
                <a:path w="660400" h="261619">
                  <a:moveTo>
                    <a:pt x="0" y="0"/>
                  </a:moveTo>
                  <a:lnTo>
                    <a:pt x="660111" y="261089"/>
                  </a:lnTo>
                </a:path>
              </a:pathLst>
            </a:custGeom>
            <a:ln w="7085">
              <a:solidFill>
                <a:srgbClr val="0A31FF"/>
              </a:solidFill>
            </a:ln>
          </p:spPr>
          <p:txBody>
            <a:bodyPr wrap="square" lIns="0" tIns="0" rIns="0" bIns="0" rtlCol="0"/>
            <a:lstStyle/>
            <a:p>
              <a:endParaRPr sz="3565"/>
            </a:p>
          </p:txBody>
        </p:sp>
        <p:sp>
          <p:nvSpPr>
            <p:cNvPr id="64" name="object 64"/>
            <p:cNvSpPr/>
            <p:nvPr/>
          </p:nvSpPr>
          <p:spPr>
            <a:xfrm>
              <a:off x="3472192" y="1668181"/>
              <a:ext cx="60960" cy="40640"/>
            </a:xfrm>
            <a:custGeom>
              <a:avLst/>
              <a:gdLst/>
              <a:ahLst/>
              <a:cxnLst/>
              <a:rect l="l" t="t" r="r" b="b"/>
              <a:pathLst>
                <a:path w="60960" h="40639">
                  <a:moveTo>
                    <a:pt x="15635" y="0"/>
                  </a:moveTo>
                  <a:lnTo>
                    <a:pt x="0" y="39530"/>
                  </a:lnTo>
                  <a:lnTo>
                    <a:pt x="60525" y="40612"/>
                  </a:lnTo>
                  <a:lnTo>
                    <a:pt x="15635" y="0"/>
                  </a:lnTo>
                  <a:close/>
                </a:path>
              </a:pathLst>
            </a:custGeom>
            <a:solidFill>
              <a:srgbClr val="0A31FF"/>
            </a:solidFill>
          </p:spPr>
          <p:txBody>
            <a:bodyPr wrap="square" lIns="0" tIns="0" rIns="0" bIns="0" rtlCol="0"/>
            <a:lstStyle/>
            <a:p>
              <a:endParaRPr sz="3565"/>
            </a:p>
          </p:txBody>
        </p:sp>
        <p:sp>
          <p:nvSpPr>
            <p:cNvPr id="65" name="object 65"/>
            <p:cNvSpPr/>
            <p:nvPr/>
          </p:nvSpPr>
          <p:spPr>
            <a:xfrm>
              <a:off x="3472192" y="1668181"/>
              <a:ext cx="60960" cy="40640"/>
            </a:xfrm>
            <a:custGeom>
              <a:avLst/>
              <a:gdLst/>
              <a:ahLst/>
              <a:cxnLst/>
              <a:rect l="l" t="t" r="r" b="b"/>
              <a:pathLst>
                <a:path w="60960" h="40639">
                  <a:moveTo>
                    <a:pt x="60525" y="40612"/>
                  </a:moveTo>
                  <a:lnTo>
                    <a:pt x="15635" y="0"/>
                  </a:lnTo>
                  <a:lnTo>
                    <a:pt x="0" y="39530"/>
                  </a:lnTo>
                  <a:lnTo>
                    <a:pt x="60525" y="40612"/>
                  </a:lnTo>
                  <a:close/>
                </a:path>
              </a:pathLst>
            </a:custGeom>
            <a:ln w="7085">
              <a:solidFill>
                <a:srgbClr val="0A31FF"/>
              </a:solidFill>
            </a:ln>
          </p:spPr>
          <p:txBody>
            <a:bodyPr wrap="square" lIns="0" tIns="0" rIns="0" bIns="0" rtlCol="0"/>
            <a:lstStyle/>
            <a:p>
              <a:endParaRPr sz="3565"/>
            </a:p>
          </p:txBody>
        </p:sp>
        <p:sp>
          <p:nvSpPr>
            <p:cNvPr id="66" name="object 66"/>
            <p:cNvSpPr/>
            <p:nvPr/>
          </p:nvSpPr>
          <p:spPr>
            <a:xfrm>
              <a:off x="2827912" y="1773648"/>
              <a:ext cx="639445" cy="52705"/>
            </a:xfrm>
            <a:custGeom>
              <a:avLst/>
              <a:gdLst/>
              <a:ahLst/>
              <a:cxnLst/>
              <a:rect l="l" t="t" r="r" b="b"/>
              <a:pathLst>
                <a:path w="639445" h="52705">
                  <a:moveTo>
                    <a:pt x="0" y="52488"/>
                  </a:moveTo>
                  <a:lnTo>
                    <a:pt x="639402" y="0"/>
                  </a:lnTo>
                </a:path>
              </a:pathLst>
            </a:custGeom>
            <a:ln w="7085">
              <a:solidFill>
                <a:srgbClr val="0A31FF"/>
              </a:solidFill>
            </a:ln>
          </p:spPr>
          <p:txBody>
            <a:bodyPr wrap="square" lIns="0" tIns="0" rIns="0" bIns="0" rtlCol="0"/>
            <a:lstStyle/>
            <a:p>
              <a:endParaRPr sz="3565"/>
            </a:p>
          </p:txBody>
        </p:sp>
        <p:sp>
          <p:nvSpPr>
            <p:cNvPr id="67" name="object 67"/>
            <p:cNvSpPr/>
            <p:nvPr/>
          </p:nvSpPr>
          <p:spPr>
            <a:xfrm>
              <a:off x="3465576" y="1752464"/>
              <a:ext cx="58419" cy="42545"/>
            </a:xfrm>
            <a:custGeom>
              <a:avLst/>
              <a:gdLst/>
              <a:ahLst/>
              <a:cxnLst/>
              <a:rect l="l" t="t" r="r" b="b"/>
              <a:pathLst>
                <a:path w="58420" h="42544">
                  <a:moveTo>
                    <a:pt x="0" y="0"/>
                  </a:moveTo>
                  <a:lnTo>
                    <a:pt x="3478" y="42368"/>
                  </a:lnTo>
                  <a:lnTo>
                    <a:pt x="58229" y="16546"/>
                  </a:lnTo>
                  <a:lnTo>
                    <a:pt x="0" y="0"/>
                  </a:lnTo>
                  <a:close/>
                </a:path>
              </a:pathLst>
            </a:custGeom>
            <a:solidFill>
              <a:srgbClr val="0A31FF"/>
            </a:solidFill>
          </p:spPr>
          <p:txBody>
            <a:bodyPr wrap="square" lIns="0" tIns="0" rIns="0" bIns="0" rtlCol="0"/>
            <a:lstStyle/>
            <a:p>
              <a:endParaRPr sz="3565"/>
            </a:p>
          </p:txBody>
        </p:sp>
        <p:sp>
          <p:nvSpPr>
            <p:cNvPr id="68" name="object 68"/>
            <p:cNvSpPr/>
            <p:nvPr/>
          </p:nvSpPr>
          <p:spPr>
            <a:xfrm>
              <a:off x="3465576" y="1752464"/>
              <a:ext cx="58419" cy="42545"/>
            </a:xfrm>
            <a:custGeom>
              <a:avLst/>
              <a:gdLst/>
              <a:ahLst/>
              <a:cxnLst/>
              <a:rect l="l" t="t" r="r" b="b"/>
              <a:pathLst>
                <a:path w="58420" h="42544">
                  <a:moveTo>
                    <a:pt x="58229" y="16546"/>
                  </a:moveTo>
                  <a:lnTo>
                    <a:pt x="0" y="0"/>
                  </a:lnTo>
                  <a:lnTo>
                    <a:pt x="3478" y="42368"/>
                  </a:lnTo>
                  <a:lnTo>
                    <a:pt x="58229" y="16546"/>
                  </a:lnTo>
                  <a:close/>
                </a:path>
              </a:pathLst>
            </a:custGeom>
            <a:ln w="7085">
              <a:solidFill>
                <a:srgbClr val="0A31FF"/>
              </a:solidFill>
            </a:ln>
          </p:spPr>
          <p:txBody>
            <a:bodyPr wrap="square" lIns="0" tIns="0" rIns="0" bIns="0" rtlCol="0"/>
            <a:lstStyle/>
            <a:p>
              <a:endParaRPr sz="3565"/>
            </a:p>
          </p:txBody>
        </p:sp>
        <p:sp>
          <p:nvSpPr>
            <p:cNvPr id="69" name="object 69"/>
            <p:cNvSpPr/>
            <p:nvPr/>
          </p:nvSpPr>
          <p:spPr>
            <a:xfrm>
              <a:off x="2812997" y="1851154"/>
              <a:ext cx="678180" cy="379730"/>
            </a:xfrm>
            <a:custGeom>
              <a:avLst/>
              <a:gdLst/>
              <a:ahLst/>
              <a:cxnLst/>
              <a:rect l="l" t="t" r="r" b="b"/>
              <a:pathLst>
                <a:path w="678179" h="379730">
                  <a:moveTo>
                    <a:pt x="0" y="379440"/>
                  </a:moveTo>
                  <a:lnTo>
                    <a:pt x="677933" y="0"/>
                  </a:lnTo>
                </a:path>
              </a:pathLst>
            </a:custGeom>
            <a:ln w="7085">
              <a:solidFill>
                <a:srgbClr val="0A31FF"/>
              </a:solidFill>
            </a:ln>
          </p:spPr>
          <p:txBody>
            <a:bodyPr wrap="square" lIns="0" tIns="0" rIns="0" bIns="0" rtlCol="0"/>
            <a:lstStyle/>
            <a:p>
              <a:endParaRPr sz="3565"/>
            </a:p>
          </p:txBody>
        </p:sp>
        <p:sp>
          <p:nvSpPr>
            <p:cNvPr id="70" name="object 70"/>
            <p:cNvSpPr/>
            <p:nvPr/>
          </p:nvSpPr>
          <p:spPr>
            <a:xfrm>
              <a:off x="3480549" y="1823471"/>
              <a:ext cx="60325" cy="46355"/>
            </a:xfrm>
            <a:custGeom>
              <a:avLst/>
              <a:gdLst/>
              <a:ahLst/>
              <a:cxnLst/>
              <a:rect l="l" t="t" r="r" b="b"/>
              <a:pathLst>
                <a:path w="60325" h="46355">
                  <a:moveTo>
                    <a:pt x="59841" y="0"/>
                  </a:moveTo>
                  <a:lnTo>
                    <a:pt x="0" y="9135"/>
                  </a:lnTo>
                  <a:lnTo>
                    <a:pt x="20762" y="46230"/>
                  </a:lnTo>
                  <a:lnTo>
                    <a:pt x="59841" y="0"/>
                  </a:lnTo>
                  <a:close/>
                </a:path>
              </a:pathLst>
            </a:custGeom>
            <a:solidFill>
              <a:srgbClr val="0A31FF"/>
            </a:solidFill>
          </p:spPr>
          <p:txBody>
            <a:bodyPr wrap="square" lIns="0" tIns="0" rIns="0" bIns="0" rtlCol="0"/>
            <a:lstStyle/>
            <a:p>
              <a:endParaRPr sz="3565"/>
            </a:p>
          </p:txBody>
        </p:sp>
        <p:sp>
          <p:nvSpPr>
            <p:cNvPr id="71" name="object 71"/>
            <p:cNvSpPr/>
            <p:nvPr/>
          </p:nvSpPr>
          <p:spPr>
            <a:xfrm>
              <a:off x="3480549" y="1823471"/>
              <a:ext cx="60325" cy="46355"/>
            </a:xfrm>
            <a:custGeom>
              <a:avLst/>
              <a:gdLst/>
              <a:ahLst/>
              <a:cxnLst/>
              <a:rect l="l" t="t" r="r" b="b"/>
              <a:pathLst>
                <a:path w="60325" h="46355">
                  <a:moveTo>
                    <a:pt x="59841" y="0"/>
                  </a:moveTo>
                  <a:lnTo>
                    <a:pt x="0" y="9135"/>
                  </a:lnTo>
                  <a:lnTo>
                    <a:pt x="20762" y="46230"/>
                  </a:lnTo>
                  <a:lnTo>
                    <a:pt x="59841" y="0"/>
                  </a:lnTo>
                  <a:close/>
                </a:path>
              </a:pathLst>
            </a:custGeom>
            <a:ln w="7085">
              <a:solidFill>
                <a:srgbClr val="0A31FF"/>
              </a:solidFill>
            </a:ln>
          </p:spPr>
          <p:txBody>
            <a:bodyPr wrap="square" lIns="0" tIns="0" rIns="0" bIns="0" rtlCol="0"/>
            <a:lstStyle/>
            <a:p>
              <a:endParaRPr sz="3565"/>
            </a:p>
          </p:txBody>
        </p:sp>
        <p:sp>
          <p:nvSpPr>
            <p:cNvPr id="72" name="object 72"/>
            <p:cNvSpPr/>
            <p:nvPr/>
          </p:nvSpPr>
          <p:spPr>
            <a:xfrm>
              <a:off x="2791462" y="1895267"/>
              <a:ext cx="734060" cy="761365"/>
            </a:xfrm>
            <a:custGeom>
              <a:avLst/>
              <a:gdLst/>
              <a:ahLst/>
              <a:cxnLst/>
              <a:rect l="l" t="t" r="r" b="b"/>
              <a:pathLst>
                <a:path w="734060" h="761364">
                  <a:moveTo>
                    <a:pt x="0" y="760900"/>
                  </a:moveTo>
                  <a:lnTo>
                    <a:pt x="733529" y="0"/>
                  </a:lnTo>
                </a:path>
              </a:pathLst>
            </a:custGeom>
            <a:ln w="7085">
              <a:solidFill>
                <a:srgbClr val="0A31FF"/>
              </a:solidFill>
            </a:ln>
          </p:spPr>
          <p:txBody>
            <a:bodyPr wrap="square" lIns="0" tIns="0" rIns="0" bIns="0" rtlCol="0"/>
            <a:lstStyle/>
            <a:p>
              <a:endParaRPr sz="3565"/>
            </a:p>
          </p:txBody>
        </p:sp>
        <p:sp>
          <p:nvSpPr>
            <p:cNvPr id="73" name="object 73"/>
            <p:cNvSpPr/>
            <p:nvPr/>
          </p:nvSpPr>
          <p:spPr>
            <a:xfrm>
              <a:off x="3509689" y="1854460"/>
              <a:ext cx="55244" cy="55880"/>
            </a:xfrm>
            <a:custGeom>
              <a:avLst/>
              <a:gdLst/>
              <a:ahLst/>
              <a:cxnLst/>
              <a:rect l="l" t="t" r="r" b="b"/>
              <a:pathLst>
                <a:path w="55245" h="55880">
                  <a:moveTo>
                    <a:pt x="54640" y="0"/>
                  </a:moveTo>
                  <a:lnTo>
                    <a:pt x="0" y="26054"/>
                  </a:lnTo>
                  <a:lnTo>
                    <a:pt x="30604" y="55558"/>
                  </a:lnTo>
                  <a:lnTo>
                    <a:pt x="54640" y="0"/>
                  </a:lnTo>
                  <a:close/>
                </a:path>
              </a:pathLst>
            </a:custGeom>
            <a:solidFill>
              <a:srgbClr val="0A31FF"/>
            </a:solidFill>
          </p:spPr>
          <p:txBody>
            <a:bodyPr wrap="square" lIns="0" tIns="0" rIns="0" bIns="0" rtlCol="0"/>
            <a:lstStyle/>
            <a:p>
              <a:endParaRPr sz="3565"/>
            </a:p>
          </p:txBody>
        </p:sp>
        <p:sp>
          <p:nvSpPr>
            <p:cNvPr id="74" name="object 74"/>
            <p:cNvSpPr/>
            <p:nvPr/>
          </p:nvSpPr>
          <p:spPr>
            <a:xfrm>
              <a:off x="3509689" y="1854460"/>
              <a:ext cx="55244" cy="55880"/>
            </a:xfrm>
            <a:custGeom>
              <a:avLst/>
              <a:gdLst/>
              <a:ahLst/>
              <a:cxnLst/>
              <a:rect l="l" t="t" r="r" b="b"/>
              <a:pathLst>
                <a:path w="55245" h="55880">
                  <a:moveTo>
                    <a:pt x="54640" y="0"/>
                  </a:moveTo>
                  <a:lnTo>
                    <a:pt x="0" y="26054"/>
                  </a:lnTo>
                  <a:lnTo>
                    <a:pt x="30604" y="55558"/>
                  </a:lnTo>
                  <a:lnTo>
                    <a:pt x="54640" y="0"/>
                  </a:lnTo>
                  <a:close/>
                </a:path>
              </a:pathLst>
            </a:custGeom>
            <a:ln w="7085">
              <a:solidFill>
                <a:srgbClr val="0A31FF"/>
              </a:solidFill>
            </a:ln>
          </p:spPr>
          <p:txBody>
            <a:bodyPr wrap="square" lIns="0" tIns="0" rIns="0" bIns="0" rtlCol="0"/>
            <a:lstStyle/>
            <a:p>
              <a:endParaRPr sz="3565"/>
            </a:p>
          </p:txBody>
        </p:sp>
        <p:sp>
          <p:nvSpPr>
            <p:cNvPr id="75" name="object 75"/>
            <p:cNvSpPr/>
            <p:nvPr/>
          </p:nvSpPr>
          <p:spPr>
            <a:xfrm>
              <a:off x="978849" y="1074771"/>
              <a:ext cx="565150" cy="669290"/>
            </a:xfrm>
            <a:custGeom>
              <a:avLst/>
              <a:gdLst/>
              <a:ahLst/>
              <a:cxnLst/>
              <a:rect l="l" t="t" r="r" b="b"/>
              <a:pathLst>
                <a:path w="565150" h="669289">
                  <a:moveTo>
                    <a:pt x="0" y="669158"/>
                  </a:moveTo>
                  <a:lnTo>
                    <a:pt x="564602" y="0"/>
                  </a:lnTo>
                </a:path>
              </a:pathLst>
            </a:custGeom>
            <a:ln w="7085">
              <a:solidFill>
                <a:srgbClr val="0A31FF"/>
              </a:solidFill>
            </a:ln>
          </p:spPr>
          <p:txBody>
            <a:bodyPr wrap="square" lIns="0" tIns="0" rIns="0" bIns="0" rtlCol="0"/>
            <a:lstStyle/>
            <a:p>
              <a:endParaRPr sz="3565"/>
            </a:p>
          </p:txBody>
        </p:sp>
        <p:sp>
          <p:nvSpPr>
            <p:cNvPr id="76" name="object 76"/>
            <p:cNvSpPr/>
            <p:nvPr/>
          </p:nvSpPr>
          <p:spPr>
            <a:xfrm>
              <a:off x="1527206" y="1031451"/>
              <a:ext cx="53340" cy="57150"/>
            </a:xfrm>
            <a:custGeom>
              <a:avLst/>
              <a:gdLst/>
              <a:ahLst/>
              <a:cxnLst/>
              <a:rect l="l" t="t" r="r" b="b"/>
              <a:pathLst>
                <a:path w="53340" h="57150">
                  <a:moveTo>
                    <a:pt x="52797" y="0"/>
                  </a:moveTo>
                  <a:lnTo>
                    <a:pt x="0" y="29613"/>
                  </a:lnTo>
                  <a:lnTo>
                    <a:pt x="32490" y="57027"/>
                  </a:lnTo>
                  <a:lnTo>
                    <a:pt x="52797" y="0"/>
                  </a:lnTo>
                  <a:close/>
                </a:path>
              </a:pathLst>
            </a:custGeom>
            <a:solidFill>
              <a:srgbClr val="0A31FF"/>
            </a:solidFill>
          </p:spPr>
          <p:txBody>
            <a:bodyPr wrap="square" lIns="0" tIns="0" rIns="0" bIns="0" rtlCol="0"/>
            <a:lstStyle/>
            <a:p>
              <a:endParaRPr sz="3565"/>
            </a:p>
          </p:txBody>
        </p:sp>
        <p:sp>
          <p:nvSpPr>
            <p:cNvPr id="77" name="object 77"/>
            <p:cNvSpPr/>
            <p:nvPr/>
          </p:nvSpPr>
          <p:spPr>
            <a:xfrm>
              <a:off x="1527206" y="1031451"/>
              <a:ext cx="53340" cy="57150"/>
            </a:xfrm>
            <a:custGeom>
              <a:avLst/>
              <a:gdLst/>
              <a:ahLst/>
              <a:cxnLst/>
              <a:rect l="l" t="t" r="r" b="b"/>
              <a:pathLst>
                <a:path w="53340" h="57150">
                  <a:moveTo>
                    <a:pt x="52797" y="0"/>
                  </a:moveTo>
                  <a:lnTo>
                    <a:pt x="0" y="29613"/>
                  </a:lnTo>
                  <a:lnTo>
                    <a:pt x="32490" y="57027"/>
                  </a:lnTo>
                  <a:lnTo>
                    <a:pt x="52797" y="0"/>
                  </a:lnTo>
                  <a:close/>
                </a:path>
              </a:pathLst>
            </a:custGeom>
            <a:ln w="7085">
              <a:solidFill>
                <a:srgbClr val="0A31FF"/>
              </a:solidFill>
            </a:ln>
          </p:spPr>
          <p:txBody>
            <a:bodyPr wrap="square" lIns="0" tIns="0" rIns="0" bIns="0" rtlCol="0"/>
            <a:lstStyle/>
            <a:p>
              <a:endParaRPr sz="3565"/>
            </a:p>
          </p:txBody>
        </p:sp>
        <p:sp>
          <p:nvSpPr>
            <p:cNvPr id="78" name="object 78"/>
            <p:cNvSpPr/>
            <p:nvPr/>
          </p:nvSpPr>
          <p:spPr>
            <a:xfrm>
              <a:off x="1004816" y="1479723"/>
              <a:ext cx="497840" cy="295275"/>
            </a:xfrm>
            <a:custGeom>
              <a:avLst/>
              <a:gdLst/>
              <a:ahLst/>
              <a:cxnLst/>
              <a:rect l="l" t="t" r="r" b="b"/>
              <a:pathLst>
                <a:path w="497840" h="295275">
                  <a:moveTo>
                    <a:pt x="0" y="294849"/>
                  </a:moveTo>
                  <a:lnTo>
                    <a:pt x="497558" y="0"/>
                  </a:lnTo>
                </a:path>
              </a:pathLst>
            </a:custGeom>
            <a:ln w="7085">
              <a:solidFill>
                <a:srgbClr val="0A31FF"/>
              </a:solidFill>
            </a:ln>
          </p:spPr>
          <p:txBody>
            <a:bodyPr wrap="square" lIns="0" tIns="0" rIns="0" bIns="0" rtlCol="0"/>
            <a:lstStyle/>
            <a:p>
              <a:endParaRPr sz="3565"/>
            </a:p>
          </p:txBody>
        </p:sp>
        <p:sp>
          <p:nvSpPr>
            <p:cNvPr id="79" name="object 79"/>
            <p:cNvSpPr/>
            <p:nvPr/>
          </p:nvSpPr>
          <p:spPr>
            <a:xfrm>
              <a:off x="1491539" y="1450827"/>
              <a:ext cx="59690" cy="47625"/>
            </a:xfrm>
            <a:custGeom>
              <a:avLst/>
              <a:gdLst/>
              <a:ahLst/>
              <a:cxnLst/>
              <a:rect l="l" t="t" r="r" b="b"/>
              <a:pathLst>
                <a:path w="59690" h="47625">
                  <a:moveTo>
                    <a:pt x="59598" y="0"/>
                  </a:moveTo>
                  <a:lnTo>
                    <a:pt x="0" y="10609"/>
                  </a:lnTo>
                  <a:lnTo>
                    <a:pt x="21672" y="47181"/>
                  </a:lnTo>
                  <a:lnTo>
                    <a:pt x="59598" y="0"/>
                  </a:lnTo>
                  <a:close/>
                </a:path>
              </a:pathLst>
            </a:custGeom>
            <a:solidFill>
              <a:srgbClr val="0A31FF"/>
            </a:solidFill>
          </p:spPr>
          <p:txBody>
            <a:bodyPr wrap="square" lIns="0" tIns="0" rIns="0" bIns="0" rtlCol="0"/>
            <a:lstStyle/>
            <a:p>
              <a:endParaRPr sz="3565"/>
            </a:p>
          </p:txBody>
        </p:sp>
        <p:sp>
          <p:nvSpPr>
            <p:cNvPr id="80" name="object 80"/>
            <p:cNvSpPr/>
            <p:nvPr/>
          </p:nvSpPr>
          <p:spPr>
            <a:xfrm>
              <a:off x="1491539" y="1450827"/>
              <a:ext cx="59690" cy="47625"/>
            </a:xfrm>
            <a:custGeom>
              <a:avLst/>
              <a:gdLst/>
              <a:ahLst/>
              <a:cxnLst/>
              <a:rect l="l" t="t" r="r" b="b"/>
              <a:pathLst>
                <a:path w="59690" h="47625">
                  <a:moveTo>
                    <a:pt x="59598" y="0"/>
                  </a:moveTo>
                  <a:lnTo>
                    <a:pt x="0" y="10609"/>
                  </a:lnTo>
                  <a:lnTo>
                    <a:pt x="21672" y="47181"/>
                  </a:lnTo>
                  <a:lnTo>
                    <a:pt x="59598" y="0"/>
                  </a:lnTo>
                  <a:close/>
                </a:path>
              </a:pathLst>
            </a:custGeom>
            <a:ln w="7085">
              <a:solidFill>
                <a:srgbClr val="0A31FF"/>
              </a:solidFill>
            </a:ln>
          </p:spPr>
          <p:txBody>
            <a:bodyPr wrap="square" lIns="0" tIns="0" rIns="0" bIns="0" rtlCol="0"/>
            <a:lstStyle/>
            <a:p>
              <a:endParaRPr sz="3565"/>
            </a:p>
          </p:txBody>
        </p:sp>
        <p:sp>
          <p:nvSpPr>
            <p:cNvPr id="81" name="object 81"/>
            <p:cNvSpPr/>
            <p:nvPr/>
          </p:nvSpPr>
          <p:spPr>
            <a:xfrm>
              <a:off x="1021619" y="1835991"/>
              <a:ext cx="454659" cy="0"/>
            </a:xfrm>
            <a:custGeom>
              <a:avLst/>
              <a:gdLst/>
              <a:ahLst/>
              <a:cxnLst/>
              <a:rect l="l" t="t" r="r" b="b"/>
              <a:pathLst>
                <a:path w="454659">
                  <a:moveTo>
                    <a:pt x="0" y="0"/>
                  </a:moveTo>
                  <a:lnTo>
                    <a:pt x="454153" y="0"/>
                  </a:lnTo>
                </a:path>
              </a:pathLst>
            </a:custGeom>
            <a:ln w="7085">
              <a:solidFill>
                <a:srgbClr val="0A31FF"/>
              </a:solidFill>
            </a:ln>
          </p:spPr>
          <p:txBody>
            <a:bodyPr wrap="square" lIns="0" tIns="0" rIns="0" bIns="0" rtlCol="0"/>
            <a:lstStyle/>
            <a:p>
              <a:endParaRPr sz="3565"/>
            </a:p>
          </p:txBody>
        </p:sp>
        <p:sp>
          <p:nvSpPr>
            <p:cNvPr id="82" name="object 82"/>
            <p:cNvSpPr/>
            <p:nvPr/>
          </p:nvSpPr>
          <p:spPr>
            <a:xfrm>
              <a:off x="1475772" y="1814736"/>
              <a:ext cx="57150" cy="42545"/>
            </a:xfrm>
            <a:custGeom>
              <a:avLst/>
              <a:gdLst/>
              <a:ahLst/>
              <a:cxnLst/>
              <a:rect l="l" t="t" r="r" b="b"/>
              <a:pathLst>
                <a:path w="57150" h="42544">
                  <a:moveTo>
                    <a:pt x="0" y="0"/>
                  </a:moveTo>
                  <a:lnTo>
                    <a:pt x="0" y="42510"/>
                  </a:lnTo>
                  <a:lnTo>
                    <a:pt x="56680" y="21255"/>
                  </a:lnTo>
                  <a:lnTo>
                    <a:pt x="0" y="0"/>
                  </a:lnTo>
                  <a:close/>
                </a:path>
              </a:pathLst>
            </a:custGeom>
            <a:solidFill>
              <a:srgbClr val="0A31FF"/>
            </a:solidFill>
          </p:spPr>
          <p:txBody>
            <a:bodyPr wrap="square" lIns="0" tIns="0" rIns="0" bIns="0" rtlCol="0"/>
            <a:lstStyle/>
            <a:p>
              <a:endParaRPr sz="3565"/>
            </a:p>
          </p:txBody>
        </p:sp>
        <p:sp>
          <p:nvSpPr>
            <p:cNvPr id="83" name="object 83"/>
            <p:cNvSpPr/>
            <p:nvPr/>
          </p:nvSpPr>
          <p:spPr>
            <a:xfrm>
              <a:off x="1475772" y="1814736"/>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A31FF"/>
              </a:solidFill>
            </a:ln>
          </p:spPr>
          <p:txBody>
            <a:bodyPr wrap="square" lIns="0" tIns="0" rIns="0" bIns="0" rtlCol="0"/>
            <a:lstStyle/>
            <a:p>
              <a:endParaRPr sz="3565"/>
            </a:p>
          </p:txBody>
        </p:sp>
        <p:sp>
          <p:nvSpPr>
            <p:cNvPr id="84" name="object 84"/>
            <p:cNvSpPr/>
            <p:nvPr/>
          </p:nvSpPr>
          <p:spPr>
            <a:xfrm>
              <a:off x="1004816" y="1897409"/>
              <a:ext cx="497840" cy="295275"/>
            </a:xfrm>
            <a:custGeom>
              <a:avLst/>
              <a:gdLst/>
              <a:ahLst/>
              <a:cxnLst/>
              <a:rect l="l" t="t" r="r" b="b"/>
              <a:pathLst>
                <a:path w="497840" h="295275">
                  <a:moveTo>
                    <a:pt x="0" y="0"/>
                  </a:moveTo>
                  <a:lnTo>
                    <a:pt x="497559" y="294849"/>
                  </a:lnTo>
                </a:path>
              </a:pathLst>
            </a:custGeom>
            <a:ln w="7085">
              <a:solidFill>
                <a:srgbClr val="0A31FF"/>
              </a:solidFill>
            </a:ln>
          </p:spPr>
          <p:txBody>
            <a:bodyPr wrap="square" lIns="0" tIns="0" rIns="0" bIns="0" rtlCol="0"/>
            <a:lstStyle/>
            <a:p>
              <a:endParaRPr sz="3565"/>
            </a:p>
          </p:txBody>
        </p:sp>
        <p:sp>
          <p:nvSpPr>
            <p:cNvPr id="85" name="object 85"/>
            <p:cNvSpPr/>
            <p:nvPr/>
          </p:nvSpPr>
          <p:spPr>
            <a:xfrm>
              <a:off x="1491539" y="2173973"/>
              <a:ext cx="59690" cy="47625"/>
            </a:xfrm>
            <a:custGeom>
              <a:avLst/>
              <a:gdLst/>
              <a:ahLst/>
              <a:cxnLst/>
              <a:rect l="l" t="t" r="r" b="b"/>
              <a:pathLst>
                <a:path w="59690" h="47625">
                  <a:moveTo>
                    <a:pt x="21672" y="0"/>
                  </a:moveTo>
                  <a:lnTo>
                    <a:pt x="0" y="36571"/>
                  </a:lnTo>
                  <a:lnTo>
                    <a:pt x="59598" y="47181"/>
                  </a:lnTo>
                  <a:lnTo>
                    <a:pt x="21672" y="0"/>
                  </a:lnTo>
                  <a:close/>
                </a:path>
              </a:pathLst>
            </a:custGeom>
            <a:solidFill>
              <a:srgbClr val="0A31FF"/>
            </a:solidFill>
          </p:spPr>
          <p:txBody>
            <a:bodyPr wrap="square" lIns="0" tIns="0" rIns="0" bIns="0" rtlCol="0"/>
            <a:lstStyle/>
            <a:p>
              <a:endParaRPr sz="3565"/>
            </a:p>
          </p:txBody>
        </p:sp>
        <p:sp>
          <p:nvSpPr>
            <p:cNvPr id="86" name="object 86"/>
            <p:cNvSpPr/>
            <p:nvPr/>
          </p:nvSpPr>
          <p:spPr>
            <a:xfrm>
              <a:off x="1491539" y="2173973"/>
              <a:ext cx="59690" cy="47625"/>
            </a:xfrm>
            <a:custGeom>
              <a:avLst/>
              <a:gdLst/>
              <a:ahLst/>
              <a:cxnLst/>
              <a:rect l="l" t="t" r="r" b="b"/>
              <a:pathLst>
                <a:path w="59690" h="47625">
                  <a:moveTo>
                    <a:pt x="59598" y="47181"/>
                  </a:moveTo>
                  <a:lnTo>
                    <a:pt x="21672" y="0"/>
                  </a:lnTo>
                  <a:lnTo>
                    <a:pt x="0" y="36571"/>
                  </a:lnTo>
                  <a:lnTo>
                    <a:pt x="59598" y="47181"/>
                  </a:lnTo>
                  <a:close/>
                </a:path>
              </a:pathLst>
            </a:custGeom>
            <a:ln w="7085">
              <a:solidFill>
                <a:srgbClr val="0A31FF"/>
              </a:solidFill>
            </a:ln>
          </p:spPr>
          <p:txBody>
            <a:bodyPr wrap="square" lIns="0" tIns="0" rIns="0" bIns="0" rtlCol="0"/>
            <a:lstStyle/>
            <a:p>
              <a:endParaRPr sz="3565"/>
            </a:p>
          </p:txBody>
        </p:sp>
        <p:sp>
          <p:nvSpPr>
            <p:cNvPr id="87" name="object 87"/>
            <p:cNvSpPr/>
            <p:nvPr/>
          </p:nvSpPr>
          <p:spPr>
            <a:xfrm>
              <a:off x="978849" y="1928052"/>
              <a:ext cx="565150" cy="669290"/>
            </a:xfrm>
            <a:custGeom>
              <a:avLst/>
              <a:gdLst/>
              <a:ahLst/>
              <a:cxnLst/>
              <a:rect l="l" t="t" r="r" b="b"/>
              <a:pathLst>
                <a:path w="565150" h="669289">
                  <a:moveTo>
                    <a:pt x="0" y="0"/>
                  </a:moveTo>
                  <a:lnTo>
                    <a:pt x="564602" y="669157"/>
                  </a:lnTo>
                </a:path>
              </a:pathLst>
            </a:custGeom>
            <a:ln w="7085">
              <a:solidFill>
                <a:srgbClr val="0A31FF"/>
              </a:solidFill>
            </a:ln>
          </p:spPr>
          <p:txBody>
            <a:bodyPr wrap="square" lIns="0" tIns="0" rIns="0" bIns="0" rtlCol="0"/>
            <a:lstStyle/>
            <a:p>
              <a:endParaRPr sz="3565"/>
            </a:p>
          </p:txBody>
        </p:sp>
        <p:sp>
          <p:nvSpPr>
            <p:cNvPr id="88" name="object 88"/>
            <p:cNvSpPr/>
            <p:nvPr/>
          </p:nvSpPr>
          <p:spPr>
            <a:xfrm>
              <a:off x="1527206" y="2583504"/>
              <a:ext cx="53340" cy="57150"/>
            </a:xfrm>
            <a:custGeom>
              <a:avLst/>
              <a:gdLst/>
              <a:ahLst/>
              <a:cxnLst/>
              <a:rect l="l" t="t" r="r" b="b"/>
              <a:pathLst>
                <a:path w="53340" h="57150">
                  <a:moveTo>
                    <a:pt x="32490" y="0"/>
                  </a:moveTo>
                  <a:lnTo>
                    <a:pt x="0" y="27413"/>
                  </a:lnTo>
                  <a:lnTo>
                    <a:pt x="52797" y="57027"/>
                  </a:lnTo>
                  <a:lnTo>
                    <a:pt x="32490" y="0"/>
                  </a:lnTo>
                  <a:close/>
                </a:path>
              </a:pathLst>
            </a:custGeom>
            <a:solidFill>
              <a:srgbClr val="0A31FF"/>
            </a:solidFill>
          </p:spPr>
          <p:txBody>
            <a:bodyPr wrap="square" lIns="0" tIns="0" rIns="0" bIns="0" rtlCol="0"/>
            <a:lstStyle/>
            <a:p>
              <a:endParaRPr sz="3565"/>
            </a:p>
          </p:txBody>
        </p:sp>
        <p:sp>
          <p:nvSpPr>
            <p:cNvPr id="89" name="object 89"/>
            <p:cNvSpPr/>
            <p:nvPr/>
          </p:nvSpPr>
          <p:spPr>
            <a:xfrm>
              <a:off x="1527206" y="2583503"/>
              <a:ext cx="53340" cy="57150"/>
            </a:xfrm>
            <a:custGeom>
              <a:avLst/>
              <a:gdLst/>
              <a:ahLst/>
              <a:cxnLst/>
              <a:rect l="l" t="t" r="r" b="b"/>
              <a:pathLst>
                <a:path w="53340" h="57150">
                  <a:moveTo>
                    <a:pt x="52797" y="57027"/>
                  </a:moveTo>
                  <a:lnTo>
                    <a:pt x="32490" y="0"/>
                  </a:lnTo>
                  <a:lnTo>
                    <a:pt x="0" y="27414"/>
                  </a:lnTo>
                  <a:lnTo>
                    <a:pt x="52797" y="57027"/>
                  </a:lnTo>
                  <a:close/>
                </a:path>
              </a:pathLst>
            </a:custGeom>
            <a:ln w="7085">
              <a:solidFill>
                <a:srgbClr val="0A31FF"/>
              </a:solidFill>
            </a:ln>
          </p:spPr>
          <p:txBody>
            <a:bodyPr wrap="square" lIns="0" tIns="0" rIns="0" bIns="0" rtlCol="0"/>
            <a:lstStyle/>
            <a:p>
              <a:endParaRPr sz="3565"/>
            </a:p>
          </p:txBody>
        </p:sp>
      </p:gr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par>
                                <p:cTn id="65" presetID="53" presetClass="entr" presetSubtype="16"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Effect transition="in" filter="fade">
                                      <p:cBhvr>
                                        <p:cTn id="74" dur="500"/>
                                        <p:tgtEl>
                                          <p:spTgt spid="16"/>
                                        </p:tgtEl>
                                      </p:cBhvr>
                                    </p:animEffect>
                                  </p:childTnLst>
                                </p:cTn>
                              </p:par>
                              <p:par>
                                <p:cTn id="75" presetID="53" presetClass="entr" presetSubtype="16"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par>
                                <p:cTn id="85" presetID="53" presetClass="entr" presetSubtype="16"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p:cTn id="87" dur="500" fill="hold"/>
                                        <p:tgtEl>
                                          <p:spTgt spid="19"/>
                                        </p:tgtEl>
                                        <p:attrNameLst>
                                          <p:attrName>ppt_w</p:attrName>
                                        </p:attrNameLst>
                                      </p:cBhvr>
                                      <p:tavLst>
                                        <p:tav tm="0">
                                          <p:val>
                                            <p:fltVal val="0"/>
                                          </p:val>
                                        </p:tav>
                                        <p:tav tm="100000">
                                          <p:val>
                                            <p:strVal val="#ppt_w"/>
                                          </p:val>
                                        </p:tav>
                                      </p:tavLst>
                                    </p:anim>
                                    <p:anim calcmode="lin" valueType="num">
                                      <p:cBhvr>
                                        <p:cTn id="88" dur="500" fill="hold"/>
                                        <p:tgtEl>
                                          <p:spTgt spid="19"/>
                                        </p:tgtEl>
                                        <p:attrNameLst>
                                          <p:attrName>ppt_h</p:attrName>
                                        </p:attrNameLst>
                                      </p:cBhvr>
                                      <p:tavLst>
                                        <p:tav tm="0">
                                          <p:val>
                                            <p:fltVal val="0"/>
                                          </p:val>
                                        </p:tav>
                                        <p:tav tm="100000">
                                          <p:val>
                                            <p:strVal val="#ppt_h"/>
                                          </p:val>
                                        </p:tav>
                                      </p:tavLst>
                                    </p:anim>
                                    <p:animEffect transition="in" filter="fade">
                                      <p:cBhvr>
                                        <p:cTn id="89" dur="500"/>
                                        <p:tgtEl>
                                          <p:spTgt spid="1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p:cTn id="92" dur="500" fill="hold"/>
                                        <p:tgtEl>
                                          <p:spTgt spid="20"/>
                                        </p:tgtEl>
                                        <p:attrNameLst>
                                          <p:attrName>ppt_w</p:attrName>
                                        </p:attrNameLst>
                                      </p:cBhvr>
                                      <p:tavLst>
                                        <p:tav tm="0">
                                          <p:val>
                                            <p:fltVal val="0"/>
                                          </p:val>
                                        </p:tav>
                                        <p:tav tm="100000">
                                          <p:val>
                                            <p:strVal val="#ppt_w"/>
                                          </p:val>
                                        </p:tav>
                                      </p:tavLst>
                                    </p:anim>
                                    <p:anim calcmode="lin" valueType="num">
                                      <p:cBhvr>
                                        <p:cTn id="93" dur="500" fill="hold"/>
                                        <p:tgtEl>
                                          <p:spTgt spid="20"/>
                                        </p:tgtEl>
                                        <p:attrNameLst>
                                          <p:attrName>ppt_h</p:attrName>
                                        </p:attrNameLst>
                                      </p:cBhvr>
                                      <p:tavLst>
                                        <p:tav tm="0">
                                          <p:val>
                                            <p:fltVal val="0"/>
                                          </p:val>
                                        </p:tav>
                                        <p:tav tm="100000">
                                          <p:val>
                                            <p:strVal val="#ppt_h"/>
                                          </p:val>
                                        </p:tav>
                                      </p:tavLst>
                                    </p:anim>
                                    <p:animEffect transition="in" filter="fade">
                                      <p:cBhvr>
                                        <p:cTn id="94" dur="500"/>
                                        <p:tgtEl>
                                          <p:spTgt spid="20"/>
                                        </p:tgtEl>
                                      </p:cBhvr>
                                    </p:animEffect>
                                  </p:childTnLst>
                                </p:cTn>
                              </p:par>
                              <p:par>
                                <p:cTn id="95" presetID="53" presetClass="entr" presetSubtype="16" fill="hold" nodeType="with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p:cTn id="97" dur="500" fill="hold"/>
                                        <p:tgtEl>
                                          <p:spTgt spid="21"/>
                                        </p:tgtEl>
                                        <p:attrNameLst>
                                          <p:attrName>ppt_w</p:attrName>
                                        </p:attrNameLst>
                                      </p:cBhvr>
                                      <p:tavLst>
                                        <p:tav tm="0">
                                          <p:val>
                                            <p:fltVal val="0"/>
                                          </p:val>
                                        </p:tav>
                                        <p:tav tm="100000">
                                          <p:val>
                                            <p:strVal val="#ppt_w"/>
                                          </p:val>
                                        </p:tav>
                                      </p:tavLst>
                                    </p:anim>
                                    <p:anim calcmode="lin" valueType="num">
                                      <p:cBhvr>
                                        <p:cTn id="98" dur="500" fill="hold"/>
                                        <p:tgtEl>
                                          <p:spTgt spid="21"/>
                                        </p:tgtEl>
                                        <p:attrNameLst>
                                          <p:attrName>ppt_h</p:attrName>
                                        </p:attrNameLst>
                                      </p:cBhvr>
                                      <p:tavLst>
                                        <p:tav tm="0">
                                          <p:val>
                                            <p:fltVal val="0"/>
                                          </p:val>
                                        </p:tav>
                                        <p:tav tm="100000">
                                          <p:val>
                                            <p:strVal val="#ppt_h"/>
                                          </p:val>
                                        </p:tav>
                                      </p:tavLst>
                                    </p:anim>
                                    <p:animEffect transition="in" filter="fade">
                                      <p:cBhvr>
                                        <p:cTn id="99" dur="500"/>
                                        <p:tgtEl>
                                          <p:spTgt spid="2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 calcmode="lin" valueType="num">
                                      <p:cBhvr>
                                        <p:cTn id="102" dur="500" fill="hold"/>
                                        <p:tgtEl>
                                          <p:spTgt spid="51"/>
                                        </p:tgtEl>
                                        <p:attrNameLst>
                                          <p:attrName>ppt_w</p:attrName>
                                        </p:attrNameLst>
                                      </p:cBhvr>
                                      <p:tavLst>
                                        <p:tav tm="0">
                                          <p:val>
                                            <p:fltVal val="0"/>
                                          </p:val>
                                        </p:tav>
                                        <p:tav tm="100000">
                                          <p:val>
                                            <p:strVal val="#ppt_w"/>
                                          </p:val>
                                        </p:tav>
                                      </p:tavLst>
                                    </p:anim>
                                    <p:anim calcmode="lin" valueType="num">
                                      <p:cBhvr>
                                        <p:cTn id="103" dur="500" fill="hold"/>
                                        <p:tgtEl>
                                          <p:spTgt spid="51"/>
                                        </p:tgtEl>
                                        <p:attrNameLst>
                                          <p:attrName>ppt_h</p:attrName>
                                        </p:attrNameLst>
                                      </p:cBhvr>
                                      <p:tavLst>
                                        <p:tav tm="0">
                                          <p:val>
                                            <p:fltVal val="0"/>
                                          </p:val>
                                        </p:tav>
                                        <p:tav tm="100000">
                                          <p:val>
                                            <p:strVal val="#ppt_h"/>
                                          </p:val>
                                        </p:tav>
                                      </p:tavLst>
                                    </p:anim>
                                    <p:animEffect transition="in" filter="fade">
                                      <p:cBhvr>
                                        <p:cTn id="104" dur="500"/>
                                        <p:tgtEl>
                                          <p:spTgt spid="5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 calcmode="lin" valueType="num">
                                      <p:cBhvr>
                                        <p:cTn id="107" dur="500" fill="hold"/>
                                        <p:tgtEl>
                                          <p:spTgt spid="52"/>
                                        </p:tgtEl>
                                        <p:attrNameLst>
                                          <p:attrName>ppt_w</p:attrName>
                                        </p:attrNameLst>
                                      </p:cBhvr>
                                      <p:tavLst>
                                        <p:tav tm="0">
                                          <p:val>
                                            <p:fltVal val="0"/>
                                          </p:val>
                                        </p:tav>
                                        <p:tav tm="100000">
                                          <p:val>
                                            <p:strVal val="#ppt_w"/>
                                          </p:val>
                                        </p:tav>
                                      </p:tavLst>
                                    </p:anim>
                                    <p:anim calcmode="lin" valueType="num">
                                      <p:cBhvr>
                                        <p:cTn id="108" dur="500" fill="hold"/>
                                        <p:tgtEl>
                                          <p:spTgt spid="52"/>
                                        </p:tgtEl>
                                        <p:attrNameLst>
                                          <p:attrName>ppt_h</p:attrName>
                                        </p:attrNameLst>
                                      </p:cBhvr>
                                      <p:tavLst>
                                        <p:tav tm="0">
                                          <p:val>
                                            <p:fltVal val="0"/>
                                          </p:val>
                                        </p:tav>
                                        <p:tav tm="100000">
                                          <p:val>
                                            <p:strVal val="#ppt_h"/>
                                          </p:val>
                                        </p:tav>
                                      </p:tavLst>
                                    </p:anim>
                                    <p:animEffect transition="in" filter="fade">
                                      <p:cBhvr>
                                        <p:cTn id="109" dur="500"/>
                                        <p:tgtEl>
                                          <p:spTgt spid="52"/>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 calcmode="lin" valueType="num">
                                      <p:cBhvr>
                                        <p:cTn id="112" dur="500" fill="hold"/>
                                        <p:tgtEl>
                                          <p:spTgt spid="53"/>
                                        </p:tgtEl>
                                        <p:attrNameLst>
                                          <p:attrName>ppt_w</p:attrName>
                                        </p:attrNameLst>
                                      </p:cBhvr>
                                      <p:tavLst>
                                        <p:tav tm="0">
                                          <p:val>
                                            <p:fltVal val="0"/>
                                          </p:val>
                                        </p:tav>
                                        <p:tav tm="100000">
                                          <p:val>
                                            <p:strVal val="#ppt_w"/>
                                          </p:val>
                                        </p:tav>
                                      </p:tavLst>
                                    </p:anim>
                                    <p:anim calcmode="lin" valueType="num">
                                      <p:cBhvr>
                                        <p:cTn id="113" dur="500" fill="hold"/>
                                        <p:tgtEl>
                                          <p:spTgt spid="53"/>
                                        </p:tgtEl>
                                        <p:attrNameLst>
                                          <p:attrName>ppt_h</p:attrName>
                                        </p:attrNameLst>
                                      </p:cBhvr>
                                      <p:tavLst>
                                        <p:tav tm="0">
                                          <p:val>
                                            <p:fltVal val="0"/>
                                          </p:val>
                                        </p:tav>
                                        <p:tav tm="100000">
                                          <p:val>
                                            <p:strVal val="#ppt_h"/>
                                          </p:val>
                                        </p:tav>
                                      </p:tavLst>
                                    </p:anim>
                                    <p:animEffect transition="in" filter="fade">
                                      <p:cBhvr>
                                        <p:cTn id="114" dur="500"/>
                                        <p:tgtEl>
                                          <p:spTgt spid="53"/>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 calcmode="lin" valueType="num">
                                      <p:cBhvr>
                                        <p:cTn id="117" dur="500" fill="hold"/>
                                        <p:tgtEl>
                                          <p:spTgt spid="54"/>
                                        </p:tgtEl>
                                        <p:attrNameLst>
                                          <p:attrName>ppt_w</p:attrName>
                                        </p:attrNameLst>
                                      </p:cBhvr>
                                      <p:tavLst>
                                        <p:tav tm="0">
                                          <p:val>
                                            <p:fltVal val="0"/>
                                          </p:val>
                                        </p:tav>
                                        <p:tav tm="100000">
                                          <p:val>
                                            <p:strVal val="#ppt_w"/>
                                          </p:val>
                                        </p:tav>
                                      </p:tavLst>
                                    </p:anim>
                                    <p:anim calcmode="lin" valueType="num">
                                      <p:cBhvr>
                                        <p:cTn id="118" dur="500" fill="hold"/>
                                        <p:tgtEl>
                                          <p:spTgt spid="54"/>
                                        </p:tgtEl>
                                        <p:attrNameLst>
                                          <p:attrName>ppt_h</p:attrName>
                                        </p:attrNameLst>
                                      </p:cBhvr>
                                      <p:tavLst>
                                        <p:tav tm="0">
                                          <p:val>
                                            <p:fltVal val="0"/>
                                          </p:val>
                                        </p:tav>
                                        <p:tav tm="100000">
                                          <p:val>
                                            <p:strVal val="#ppt_h"/>
                                          </p:val>
                                        </p:tav>
                                      </p:tavLst>
                                    </p:anim>
                                    <p:animEffect transition="in" filter="fade">
                                      <p:cBhvr>
                                        <p:cTn id="119" dur="500"/>
                                        <p:tgtEl>
                                          <p:spTgt spid="5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55"/>
                                        </p:tgtEl>
                                        <p:attrNameLst>
                                          <p:attrName>style.visibility</p:attrName>
                                        </p:attrNameLst>
                                      </p:cBhvr>
                                      <p:to>
                                        <p:strVal val="visible"/>
                                      </p:to>
                                    </p:set>
                                    <p:anim calcmode="lin" valueType="num">
                                      <p:cBhvr>
                                        <p:cTn id="122" dur="500" fill="hold"/>
                                        <p:tgtEl>
                                          <p:spTgt spid="55"/>
                                        </p:tgtEl>
                                        <p:attrNameLst>
                                          <p:attrName>ppt_w</p:attrName>
                                        </p:attrNameLst>
                                      </p:cBhvr>
                                      <p:tavLst>
                                        <p:tav tm="0">
                                          <p:val>
                                            <p:fltVal val="0"/>
                                          </p:val>
                                        </p:tav>
                                        <p:tav tm="100000">
                                          <p:val>
                                            <p:strVal val="#ppt_w"/>
                                          </p:val>
                                        </p:tav>
                                      </p:tavLst>
                                    </p:anim>
                                    <p:anim calcmode="lin" valueType="num">
                                      <p:cBhvr>
                                        <p:cTn id="123" dur="500" fill="hold"/>
                                        <p:tgtEl>
                                          <p:spTgt spid="55"/>
                                        </p:tgtEl>
                                        <p:attrNameLst>
                                          <p:attrName>ppt_h</p:attrName>
                                        </p:attrNameLst>
                                      </p:cBhvr>
                                      <p:tavLst>
                                        <p:tav tm="0">
                                          <p:val>
                                            <p:fltVal val="0"/>
                                          </p:val>
                                        </p:tav>
                                        <p:tav tm="100000">
                                          <p:val>
                                            <p:strVal val="#ppt_h"/>
                                          </p:val>
                                        </p:tav>
                                      </p:tavLst>
                                    </p:anim>
                                    <p:animEffect transition="in" filter="fade">
                                      <p:cBhvr>
                                        <p:cTn id="124" dur="500"/>
                                        <p:tgtEl>
                                          <p:spTgt spid="55"/>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p:cTn id="127" dur="500" fill="hold"/>
                                        <p:tgtEl>
                                          <p:spTgt spid="56"/>
                                        </p:tgtEl>
                                        <p:attrNameLst>
                                          <p:attrName>ppt_w</p:attrName>
                                        </p:attrNameLst>
                                      </p:cBhvr>
                                      <p:tavLst>
                                        <p:tav tm="0">
                                          <p:val>
                                            <p:fltVal val="0"/>
                                          </p:val>
                                        </p:tav>
                                        <p:tav tm="100000">
                                          <p:val>
                                            <p:strVal val="#ppt_w"/>
                                          </p:val>
                                        </p:tav>
                                      </p:tavLst>
                                    </p:anim>
                                    <p:anim calcmode="lin" valueType="num">
                                      <p:cBhvr>
                                        <p:cTn id="128" dur="500" fill="hold"/>
                                        <p:tgtEl>
                                          <p:spTgt spid="56"/>
                                        </p:tgtEl>
                                        <p:attrNameLst>
                                          <p:attrName>ppt_h</p:attrName>
                                        </p:attrNameLst>
                                      </p:cBhvr>
                                      <p:tavLst>
                                        <p:tav tm="0">
                                          <p:val>
                                            <p:fltVal val="0"/>
                                          </p:val>
                                        </p:tav>
                                        <p:tav tm="100000">
                                          <p:val>
                                            <p:strVal val="#ppt_h"/>
                                          </p:val>
                                        </p:tav>
                                      </p:tavLst>
                                    </p:anim>
                                    <p:animEffect transition="in" filter="fade">
                                      <p:cBhvr>
                                        <p:cTn id="129" dur="500"/>
                                        <p:tgtEl>
                                          <p:spTgt spid="56"/>
                                        </p:tgtEl>
                                      </p:cBhvr>
                                    </p:animEffect>
                                  </p:childTnLst>
                                </p:cTn>
                              </p:par>
                              <p:par>
                                <p:cTn id="130" presetID="53" presetClass="entr" presetSubtype="16" fill="hold" nodeType="withEffect">
                                  <p:stCondLst>
                                    <p:cond delay="0"/>
                                  </p:stCondLst>
                                  <p:childTnLst>
                                    <p:set>
                                      <p:cBhvr>
                                        <p:cTn id="131" dur="1" fill="hold">
                                          <p:stCondLst>
                                            <p:cond delay="0"/>
                                          </p:stCondLst>
                                        </p:cTn>
                                        <p:tgtEl>
                                          <p:spTgt spid="57"/>
                                        </p:tgtEl>
                                        <p:attrNameLst>
                                          <p:attrName>style.visibility</p:attrName>
                                        </p:attrNameLst>
                                      </p:cBhvr>
                                      <p:to>
                                        <p:strVal val="visible"/>
                                      </p:to>
                                    </p:set>
                                    <p:anim calcmode="lin" valueType="num">
                                      <p:cBhvr>
                                        <p:cTn id="132" dur="500" fill="hold"/>
                                        <p:tgtEl>
                                          <p:spTgt spid="57"/>
                                        </p:tgtEl>
                                        <p:attrNameLst>
                                          <p:attrName>ppt_w</p:attrName>
                                        </p:attrNameLst>
                                      </p:cBhvr>
                                      <p:tavLst>
                                        <p:tav tm="0">
                                          <p:val>
                                            <p:fltVal val="0"/>
                                          </p:val>
                                        </p:tav>
                                        <p:tav tm="100000">
                                          <p:val>
                                            <p:strVal val="#ppt_w"/>
                                          </p:val>
                                        </p:tav>
                                      </p:tavLst>
                                    </p:anim>
                                    <p:anim calcmode="lin" valueType="num">
                                      <p:cBhvr>
                                        <p:cTn id="133" dur="500" fill="hold"/>
                                        <p:tgtEl>
                                          <p:spTgt spid="57"/>
                                        </p:tgtEl>
                                        <p:attrNameLst>
                                          <p:attrName>ppt_h</p:attrName>
                                        </p:attrNameLst>
                                      </p:cBhvr>
                                      <p:tavLst>
                                        <p:tav tm="0">
                                          <p:val>
                                            <p:fltVal val="0"/>
                                          </p:val>
                                        </p:tav>
                                        <p:tav tm="100000">
                                          <p:val>
                                            <p:strVal val="#ppt_h"/>
                                          </p:val>
                                        </p:tav>
                                      </p:tavLst>
                                    </p:anim>
                                    <p:animEffect transition="in" filter="fade">
                                      <p:cBhvr>
                                        <p:cTn id="134" dur="500"/>
                                        <p:tgtEl>
                                          <p:spTgt spid="57"/>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anim calcmode="lin" valueType="num">
                                      <p:cBhvr>
                                        <p:cTn id="137" dur="500" fill="hold"/>
                                        <p:tgtEl>
                                          <p:spTgt spid="58"/>
                                        </p:tgtEl>
                                        <p:attrNameLst>
                                          <p:attrName>ppt_w</p:attrName>
                                        </p:attrNameLst>
                                      </p:cBhvr>
                                      <p:tavLst>
                                        <p:tav tm="0">
                                          <p:val>
                                            <p:fltVal val="0"/>
                                          </p:val>
                                        </p:tav>
                                        <p:tav tm="100000">
                                          <p:val>
                                            <p:strVal val="#ppt_w"/>
                                          </p:val>
                                        </p:tav>
                                      </p:tavLst>
                                    </p:anim>
                                    <p:anim calcmode="lin" valueType="num">
                                      <p:cBhvr>
                                        <p:cTn id="138" dur="500" fill="hold"/>
                                        <p:tgtEl>
                                          <p:spTgt spid="58"/>
                                        </p:tgtEl>
                                        <p:attrNameLst>
                                          <p:attrName>ppt_h</p:attrName>
                                        </p:attrNameLst>
                                      </p:cBhvr>
                                      <p:tavLst>
                                        <p:tav tm="0">
                                          <p:val>
                                            <p:fltVal val="0"/>
                                          </p:val>
                                        </p:tav>
                                        <p:tav tm="100000">
                                          <p:val>
                                            <p:strVal val="#ppt_h"/>
                                          </p:val>
                                        </p:tav>
                                      </p:tavLst>
                                    </p:anim>
                                    <p:animEffect transition="in" filter="fade">
                                      <p:cBhvr>
                                        <p:cTn id="139" dur="500"/>
                                        <p:tgtEl>
                                          <p:spTgt spid="58"/>
                                        </p:tgtEl>
                                      </p:cBhvr>
                                    </p:animEffect>
                                  </p:childTnLst>
                                </p:cTn>
                              </p:par>
                              <p:par>
                                <p:cTn id="140" presetID="53" presetClass="entr" presetSubtype="16" fill="hold" nodeType="withEffect">
                                  <p:stCondLst>
                                    <p:cond delay="0"/>
                                  </p:stCondLst>
                                  <p:childTnLst>
                                    <p:set>
                                      <p:cBhvr>
                                        <p:cTn id="141" dur="1" fill="hold">
                                          <p:stCondLst>
                                            <p:cond delay="0"/>
                                          </p:stCondLst>
                                        </p:cTn>
                                        <p:tgtEl>
                                          <p:spTgt spid="59"/>
                                        </p:tgtEl>
                                        <p:attrNameLst>
                                          <p:attrName>style.visibility</p:attrName>
                                        </p:attrNameLst>
                                      </p:cBhvr>
                                      <p:to>
                                        <p:strVal val="visible"/>
                                      </p:to>
                                    </p:set>
                                    <p:anim calcmode="lin" valueType="num">
                                      <p:cBhvr>
                                        <p:cTn id="142" dur="500" fill="hold"/>
                                        <p:tgtEl>
                                          <p:spTgt spid="59"/>
                                        </p:tgtEl>
                                        <p:attrNameLst>
                                          <p:attrName>ppt_w</p:attrName>
                                        </p:attrNameLst>
                                      </p:cBhvr>
                                      <p:tavLst>
                                        <p:tav tm="0">
                                          <p:val>
                                            <p:fltVal val="0"/>
                                          </p:val>
                                        </p:tav>
                                        <p:tav tm="100000">
                                          <p:val>
                                            <p:strVal val="#ppt_w"/>
                                          </p:val>
                                        </p:tav>
                                      </p:tavLst>
                                    </p:anim>
                                    <p:anim calcmode="lin" valueType="num">
                                      <p:cBhvr>
                                        <p:cTn id="143" dur="500" fill="hold"/>
                                        <p:tgtEl>
                                          <p:spTgt spid="59"/>
                                        </p:tgtEl>
                                        <p:attrNameLst>
                                          <p:attrName>ppt_h</p:attrName>
                                        </p:attrNameLst>
                                      </p:cBhvr>
                                      <p:tavLst>
                                        <p:tav tm="0">
                                          <p:val>
                                            <p:fltVal val="0"/>
                                          </p:val>
                                        </p:tav>
                                        <p:tav tm="100000">
                                          <p:val>
                                            <p:strVal val="#ppt_h"/>
                                          </p:val>
                                        </p:tav>
                                      </p:tavLst>
                                    </p:anim>
                                    <p:animEffect transition="in" filter="fade">
                                      <p:cBhvr>
                                        <p:cTn id="144"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P spid="16" grpId="0"/>
      <p:bldP spid="18" grpId="0"/>
      <p:bldP spid="20" grpId="0"/>
      <p:bldP spid="51" grpId="0"/>
      <p:bldP spid="52" grpId="0"/>
      <p:bldP spid="53" grpId="0"/>
      <p:bldP spid="54" grpId="0"/>
      <p:bldP spid="55" grpId="0"/>
      <p:bldP spid="56" grpId="0"/>
      <p:bldP spid="5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85585" y="142724"/>
            <a:ext cx="6968733" cy="461219"/>
          </a:xfrm>
          <a:prstGeom prst="rect">
            <a:avLst/>
          </a:prstGeom>
        </p:spPr>
        <p:txBody>
          <a:bodyPr vert="horz" wrap="square" lIns="0" tIns="33975" rIns="0" bIns="0" rtlCol="0">
            <a:spAutoFit/>
          </a:bodyPr>
          <a:lstStyle/>
          <a:p>
            <a:pPr marL="25400">
              <a:spcBef>
                <a:spcPts val="270"/>
              </a:spcBef>
            </a:pPr>
            <a:r>
              <a:rPr sz="2775" dirty="0">
                <a:latin typeface="Georgia" panose="02040502050405020303"/>
                <a:cs typeface="Georgia" panose="02040502050405020303"/>
              </a:rPr>
              <a:t>Reducing</a:t>
            </a:r>
            <a:r>
              <a:rPr sz="2775" spc="248" dirty="0">
                <a:latin typeface="Georgia" panose="02040502050405020303"/>
                <a:cs typeface="Georgia" panose="02040502050405020303"/>
              </a:rPr>
              <a:t> </a:t>
            </a:r>
            <a:r>
              <a:rPr sz="2775" spc="119" dirty="0">
                <a:latin typeface="Georgia" panose="02040502050405020303"/>
                <a:cs typeface="Georgia" panose="02040502050405020303"/>
              </a:rPr>
              <a:t>Bipartite</a:t>
            </a:r>
            <a:r>
              <a:rPr sz="2775" spc="258" dirty="0">
                <a:latin typeface="Georgia" panose="02040502050405020303"/>
                <a:cs typeface="Georgia" panose="02040502050405020303"/>
              </a:rPr>
              <a:t> </a:t>
            </a:r>
            <a:r>
              <a:rPr sz="2775" spc="99" dirty="0">
                <a:latin typeface="Georgia" panose="02040502050405020303"/>
                <a:cs typeface="Georgia" panose="02040502050405020303"/>
              </a:rPr>
              <a:t>Matching</a:t>
            </a:r>
            <a:r>
              <a:rPr sz="2775" spc="258" dirty="0">
                <a:latin typeface="Georgia" panose="02040502050405020303"/>
                <a:cs typeface="Georgia" panose="02040502050405020303"/>
              </a:rPr>
              <a:t> </a:t>
            </a:r>
            <a:r>
              <a:rPr sz="2775" dirty="0">
                <a:latin typeface="Georgia" panose="02040502050405020303"/>
                <a:cs typeface="Georgia" panose="02040502050405020303"/>
              </a:rPr>
              <a:t>to</a:t>
            </a:r>
            <a:r>
              <a:rPr sz="2775" spc="258" dirty="0">
                <a:latin typeface="Georgia" panose="02040502050405020303"/>
                <a:cs typeface="Georgia" panose="02040502050405020303"/>
              </a:rPr>
              <a:t> </a:t>
            </a:r>
            <a:r>
              <a:rPr sz="2775" spc="129" dirty="0">
                <a:latin typeface="Georgia" panose="02040502050405020303"/>
                <a:cs typeface="Georgia" panose="02040502050405020303"/>
              </a:rPr>
              <a:t>Net</a:t>
            </a:r>
            <a:r>
              <a:rPr sz="2775" spc="248" dirty="0">
                <a:latin typeface="Georgia" panose="02040502050405020303"/>
                <a:cs typeface="Georgia" panose="02040502050405020303"/>
              </a:rPr>
              <a:t> </a:t>
            </a:r>
            <a:r>
              <a:rPr sz="2775" spc="59" dirty="0">
                <a:latin typeface="Georgia" panose="02040502050405020303"/>
                <a:cs typeface="Georgia" panose="02040502050405020303"/>
              </a:rPr>
              <a:t>Flow</a:t>
            </a:r>
            <a:endParaRPr sz="2775" dirty="0">
              <a:latin typeface="Georgia" panose="02040502050405020303"/>
              <a:cs typeface="Georgia" panose="02040502050405020303"/>
            </a:endParaRPr>
          </a:p>
        </p:txBody>
      </p:sp>
      <p:pic>
        <p:nvPicPr>
          <p:cNvPr id="3" name="object 3"/>
          <p:cNvPicPr/>
          <p:nvPr/>
        </p:nvPicPr>
        <p:blipFill>
          <a:blip r:embed="rId2" cstate="print"/>
          <a:stretch>
            <a:fillRect/>
          </a:stretch>
        </p:blipFill>
        <p:spPr>
          <a:xfrm>
            <a:off x="4591659" y="1602472"/>
            <a:ext cx="477364" cy="477364"/>
          </a:xfrm>
          <a:prstGeom prst="rect">
            <a:avLst/>
          </a:prstGeom>
        </p:spPr>
      </p:pic>
      <p:sp>
        <p:nvSpPr>
          <p:cNvPr id="4" name="object 4"/>
          <p:cNvSpPr txBox="1"/>
          <p:nvPr/>
        </p:nvSpPr>
        <p:spPr>
          <a:xfrm>
            <a:off x="4751304" y="169664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a</a:t>
            </a:r>
            <a:endParaRPr sz="1290">
              <a:latin typeface="Arial MT"/>
              <a:cs typeface="Arial MT"/>
            </a:endParaRPr>
          </a:p>
        </p:txBody>
      </p:sp>
      <p:pic>
        <p:nvPicPr>
          <p:cNvPr id="5" name="object 5"/>
          <p:cNvPicPr/>
          <p:nvPr/>
        </p:nvPicPr>
        <p:blipFill>
          <a:blip r:embed="rId2" cstate="print"/>
          <a:stretch>
            <a:fillRect/>
          </a:stretch>
        </p:blipFill>
        <p:spPr>
          <a:xfrm>
            <a:off x="4591659" y="2501042"/>
            <a:ext cx="477364" cy="477364"/>
          </a:xfrm>
          <a:prstGeom prst="rect">
            <a:avLst/>
          </a:prstGeom>
        </p:spPr>
      </p:pic>
      <p:sp>
        <p:nvSpPr>
          <p:cNvPr id="6" name="object 6"/>
          <p:cNvSpPr txBox="1"/>
          <p:nvPr/>
        </p:nvSpPr>
        <p:spPr>
          <a:xfrm>
            <a:off x="4751304" y="259521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b</a:t>
            </a:r>
            <a:endParaRPr sz="1290">
              <a:latin typeface="Arial MT"/>
              <a:cs typeface="Arial MT"/>
            </a:endParaRPr>
          </a:p>
        </p:txBody>
      </p:sp>
      <p:pic>
        <p:nvPicPr>
          <p:cNvPr id="7" name="object 7"/>
          <p:cNvPicPr/>
          <p:nvPr/>
        </p:nvPicPr>
        <p:blipFill>
          <a:blip r:embed="rId3" cstate="print"/>
          <a:stretch>
            <a:fillRect/>
          </a:stretch>
        </p:blipFill>
        <p:spPr>
          <a:xfrm>
            <a:off x="4591659" y="3399612"/>
            <a:ext cx="477364" cy="477364"/>
          </a:xfrm>
          <a:prstGeom prst="rect">
            <a:avLst/>
          </a:prstGeom>
        </p:spPr>
      </p:pic>
      <p:sp>
        <p:nvSpPr>
          <p:cNvPr id="8" name="object 8"/>
          <p:cNvSpPr txBox="1"/>
          <p:nvPr/>
        </p:nvSpPr>
        <p:spPr>
          <a:xfrm>
            <a:off x="4756034" y="3493787"/>
            <a:ext cx="134643"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c</a:t>
            </a:r>
            <a:endParaRPr sz="1290">
              <a:latin typeface="Arial MT"/>
              <a:cs typeface="Arial MT"/>
            </a:endParaRPr>
          </a:p>
        </p:txBody>
      </p:sp>
      <p:pic>
        <p:nvPicPr>
          <p:cNvPr id="9" name="object 9"/>
          <p:cNvPicPr/>
          <p:nvPr/>
        </p:nvPicPr>
        <p:blipFill>
          <a:blip r:embed="rId3" cstate="print"/>
          <a:stretch>
            <a:fillRect/>
          </a:stretch>
        </p:blipFill>
        <p:spPr>
          <a:xfrm>
            <a:off x="4591659" y="4298180"/>
            <a:ext cx="477364" cy="477364"/>
          </a:xfrm>
          <a:prstGeom prst="rect">
            <a:avLst/>
          </a:prstGeom>
        </p:spPr>
      </p:pic>
      <p:sp>
        <p:nvSpPr>
          <p:cNvPr id="10" name="object 10"/>
          <p:cNvSpPr txBox="1"/>
          <p:nvPr/>
        </p:nvSpPr>
        <p:spPr>
          <a:xfrm>
            <a:off x="4751304" y="439235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d</a:t>
            </a:r>
            <a:endParaRPr sz="1290">
              <a:latin typeface="Arial MT"/>
              <a:cs typeface="Arial MT"/>
            </a:endParaRPr>
          </a:p>
        </p:txBody>
      </p:sp>
      <p:pic>
        <p:nvPicPr>
          <p:cNvPr id="11" name="object 11"/>
          <p:cNvPicPr/>
          <p:nvPr/>
        </p:nvPicPr>
        <p:blipFill>
          <a:blip r:embed="rId2" cstate="print"/>
          <a:stretch>
            <a:fillRect/>
          </a:stretch>
        </p:blipFill>
        <p:spPr>
          <a:xfrm>
            <a:off x="4591659" y="5196750"/>
            <a:ext cx="477364" cy="477364"/>
          </a:xfrm>
          <a:prstGeom prst="rect">
            <a:avLst/>
          </a:prstGeom>
        </p:spPr>
      </p:pic>
      <p:sp>
        <p:nvSpPr>
          <p:cNvPr id="12" name="object 12"/>
          <p:cNvSpPr txBox="1"/>
          <p:nvPr/>
        </p:nvSpPr>
        <p:spPr>
          <a:xfrm>
            <a:off x="4751304" y="529092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e</a:t>
            </a:r>
            <a:endParaRPr sz="1290">
              <a:latin typeface="Arial MT"/>
              <a:cs typeface="Arial MT"/>
            </a:endParaRPr>
          </a:p>
        </p:txBody>
      </p:sp>
      <p:pic>
        <p:nvPicPr>
          <p:cNvPr id="13" name="object 13"/>
          <p:cNvPicPr/>
          <p:nvPr/>
        </p:nvPicPr>
        <p:blipFill>
          <a:blip r:embed="rId4" cstate="print"/>
          <a:stretch>
            <a:fillRect/>
          </a:stretch>
        </p:blipFill>
        <p:spPr>
          <a:xfrm>
            <a:off x="6655561" y="1602472"/>
            <a:ext cx="477364" cy="477364"/>
          </a:xfrm>
          <a:prstGeom prst="rect">
            <a:avLst/>
          </a:prstGeom>
        </p:spPr>
      </p:pic>
      <p:sp>
        <p:nvSpPr>
          <p:cNvPr id="14" name="object 14"/>
          <p:cNvSpPr txBox="1"/>
          <p:nvPr/>
        </p:nvSpPr>
        <p:spPr>
          <a:xfrm>
            <a:off x="6815206" y="169664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pic>
        <p:nvPicPr>
          <p:cNvPr id="15" name="object 15"/>
          <p:cNvPicPr/>
          <p:nvPr/>
        </p:nvPicPr>
        <p:blipFill>
          <a:blip r:embed="rId4" cstate="print"/>
          <a:stretch>
            <a:fillRect/>
          </a:stretch>
        </p:blipFill>
        <p:spPr>
          <a:xfrm>
            <a:off x="6655561" y="2501042"/>
            <a:ext cx="477364" cy="477364"/>
          </a:xfrm>
          <a:prstGeom prst="rect">
            <a:avLst/>
          </a:prstGeom>
        </p:spPr>
      </p:pic>
      <p:sp>
        <p:nvSpPr>
          <p:cNvPr id="16" name="object 16"/>
          <p:cNvSpPr txBox="1"/>
          <p:nvPr/>
        </p:nvSpPr>
        <p:spPr>
          <a:xfrm>
            <a:off x="6815206" y="259521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2</a:t>
            </a:r>
            <a:endParaRPr sz="1290">
              <a:latin typeface="Arial MT"/>
              <a:cs typeface="Arial MT"/>
            </a:endParaRPr>
          </a:p>
        </p:txBody>
      </p:sp>
      <p:pic>
        <p:nvPicPr>
          <p:cNvPr id="17" name="object 17"/>
          <p:cNvPicPr/>
          <p:nvPr/>
        </p:nvPicPr>
        <p:blipFill>
          <a:blip r:embed="rId5" cstate="print"/>
          <a:stretch>
            <a:fillRect/>
          </a:stretch>
        </p:blipFill>
        <p:spPr>
          <a:xfrm>
            <a:off x="6655561" y="3399612"/>
            <a:ext cx="477364" cy="477364"/>
          </a:xfrm>
          <a:prstGeom prst="rect">
            <a:avLst/>
          </a:prstGeom>
        </p:spPr>
      </p:pic>
      <p:sp>
        <p:nvSpPr>
          <p:cNvPr id="18" name="object 18"/>
          <p:cNvSpPr txBox="1"/>
          <p:nvPr/>
        </p:nvSpPr>
        <p:spPr>
          <a:xfrm>
            <a:off x="6815206" y="349378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3</a:t>
            </a:r>
            <a:endParaRPr sz="1290">
              <a:latin typeface="Arial MT"/>
              <a:cs typeface="Arial MT"/>
            </a:endParaRPr>
          </a:p>
        </p:txBody>
      </p:sp>
      <p:pic>
        <p:nvPicPr>
          <p:cNvPr id="19" name="object 19"/>
          <p:cNvPicPr/>
          <p:nvPr/>
        </p:nvPicPr>
        <p:blipFill>
          <a:blip r:embed="rId5" cstate="print"/>
          <a:stretch>
            <a:fillRect/>
          </a:stretch>
        </p:blipFill>
        <p:spPr>
          <a:xfrm>
            <a:off x="6655561" y="4298180"/>
            <a:ext cx="477364" cy="477364"/>
          </a:xfrm>
          <a:prstGeom prst="rect">
            <a:avLst/>
          </a:prstGeom>
        </p:spPr>
      </p:pic>
      <p:sp>
        <p:nvSpPr>
          <p:cNvPr id="20" name="object 20"/>
          <p:cNvSpPr txBox="1"/>
          <p:nvPr/>
        </p:nvSpPr>
        <p:spPr>
          <a:xfrm>
            <a:off x="6815206" y="439235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4</a:t>
            </a:r>
            <a:endParaRPr sz="1290">
              <a:latin typeface="Arial MT"/>
              <a:cs typeface="Arial MT"/>
            </a:endParaRPr>
          </a:p>
        </p:txBody>
      </p:sp>
      <p:grpSp>
        <p:nvGrpSpPr>
          <p:cNvPr id="21" name="object 21"/>
          <p:cNvGrpSpPr/>
          <p:nvPr/>
        </p:nvGrpSpPr>
        <p:grpSpPr>
          <a:xfrm>
            <a:off x="3075322" y="1791484"/>
            <a:ext cx="4058174" cy="3883264"/>
            <a:chOff x="780726" y="904036"/>
            <a:chExt cx="2047875" cy="1959610"/>
          </a:xfrm>
        </p:grpSpPr>
        <p:pic>
          <p:nvPicPr>
            <p:cNvPr id="22" name="object 22"/>
            <p:cNvPicPr/>
            <p:nvPr/>
          </p:nvPicPr>
          <p:blipFill>
            <a:blip r:embed="rId4" cstate="print"/>
            <a:stretch>
              <a:fillRect/>
            </a:stretch>
          </p:blipFill>
          <p:spPr>
            <a:xfrm>
              <a:off x="2587421" y="2622434"/>
              <a:ext cx="240892" cy="240892"/>
            </a:xfrm>
            <a:prstGeom prst="rect">
              <a:avLst/>
            </a:prstGeom>
          </p:spPr>
        </p:pic>
        <p:sp>
          <p:nvSpPr>
            <p:cNvPr id="23" name="object 23"/>
            <p:cNvSpPr/>
            <p:nvPr/>
          </p:nvSpPr>
          <p:spPr>
            <a:xfrm>
              <a:off x="1776824" y="977194"/>
              <a:ext cx="756285" cy="329565"/>
            </a:xfrm>
            <a:custGeom>
              <a:avLst/>
              <a:gdLst/>
              <a:ahLst/>
              <a:cxnLst/>
              <a:rect l="l" t="t" r="r" b="b"/>
              <a:pathLst>
                <a:path w="756285" h="329565">
                  <a:moveTo>
                    <a:pt x="0" y="0"/>
                  </a:moveTo>
                  <a:lnTo>
                    <a:pt x="756269" y="329260"/>
                  </a:lnTo>
                </a:path>
              </a:pathLst>
            </a:custGeom>
            <a:ln w="7085">
              <a:solidFill>
                <a:srgbClr val="000000"/>
              </a:solidFill>
            </a:ln>
          </p:spPr>
          <p:txBody>
            <a:bodyPr wrap="square" lIns="0" tIns="0" rIns="0" bIns="0" rtlCol="0"/>
            <a:lstStyle/>
            <a:p>
              <a:endParaRPr sz="3565"/>
            </a:p>
          </p:txBody>
        </p:sp>
        <p:sp>
          <p:nvSpPr>
            <p:cNvPr id="24" name="object 24"/>
            <p:cNvSpPr/>
            <p:nvPr/>
          </p:nvSpPr>
          <p:spPr>
            <a:xfrm>
              <a:off x="2524609" y="1286966"/>
              <a:ext cx="60960" cy="42545"/>
            </a:xfrm>
            <a:custGeom>
              <a:avLst/>
              <a:gdLst/>
              <a:ahLst/>
              <a:cxnLst/>
              <a:rect l="l" t="t" r="r" b="b"/>
              <a:pathLst>
                <a:path w="60960" h="42544">
                  <a:moveTo>
                    <a:pt x="16969" y="0"/>
                  </a:moveTo>
                  <a:lnTo>
                    <a:pt x="0" y="38977"/>
                  </a:lnTo>
                  <a:lnTo>
                    <a:pt x="60453" y="42114"/>
                  </a:lnTo>
                  <a:lnTo>
                    <a:pt x="16969" y="0"/>
                  </a:lnTo>
                  <a:close/>
                </a:path>
              </a:pathLst>
            </a:custGeom>
            <a:solidFill>
              <a:srgbClr val="000000"/>
            </a:solidFill>
          </p:spPr>
          <p:txBody>
            <a:bodyPr wrap="square" lIns="0" tIns="0" rIns="0" bIns="0" rtlCol="0"/>
            <a:lstStyle/>
            <a:p>
              <a:endParaRPr sz="3565"/>
            </a:p>
          </p:txBody>
        </p:sp>
        <p:sp>
          <p:nvSpPr>
            <p:cNvPr id="25" name="object 25"/>
            <p:cNvSpPr/>
            <p:nvPr/>
          </p:nvSpPr>
          <p:spPr>
            <a:xfrm>
              <a:off x="2524609" y="1286965"/>
              <a:ext cx="60960" cy="42545"/>
            </a:xfrm>
            <a:custGeom>
              <a:avLst/>
              <a:gdLst/>
              <a:ahLst/>
              <a:cxnLst/>
              <a:rect l="l" t="t" r="r" b="b"/>
              <a:pathLst>
                <a:path w="60960" h="42544">
                  <a:moveTo>
                    <a:pt x="60453" y="42114"/>
                  </a:moveTo>
                  <a:lnTo>
                    <a:pt x="16969" y="0"/>
                  </a:lnTo>
                  <a:lnTo>
                    <a:pt x="0" y="38977"/>
                  </a:lnTo>
                  <a:lnTo>
                    <a:pt x="60453" y="42114"/>
                  </a:lnTo>
                  <a:close/>
                </a:path>
              </a:pathLst>
            </a:custGeom>
            <a:ln w="7085">
              <a:solidFill>
                <a:srgbClr val="000000"/>
              </a:solidFill>
            </a:ln>
          </p:spPr>
          <p:txBody>
            <a:bodyPr wrap="square" lIns="0" tIns="0" rIns="0" bIns="0" rtlCol="0"/>
            <a:lstStyle/>
            <a:p>
              <a:endParaRPr sz="3565"/>
            </a:p>
          </p:txBody>
        </p:sp>
        <p:sp>
          <p:nvSpPr>
            <p:cNvPr id="26" name="object 26"/>
            <p:cNvSpPr/>
            <p:nvPr/>
          </p:nvSpPr>
          <p:spPr>
            <a:xfrm>
              <a:off x="1786807" y="929101"/>
              <a:ext cx="730885" cy="0"/>
            </a:xfrm>
            <a:custGeom>
              <a:avLst/>
              <a:gdLst/>
              <a:ahLst/>
              <a:cxnLst/>
              <a:rect l="l" t="t" r="r" b="b"/>
              <a:pathLst>
                <a:path w="730885">
                  <a:moveTo>
                    <a:pt x="0" y="0"/>
                  </a:moveTo>
                  <a:lnTo>
                    <a:pt x="265690" y="0"/>
                  </a:lnTo>
                </a:path>
                <a:path w="730885">
                  <a:moveTo>
                    <a:pt x="386136" y="0"/>
                  </a:moveTo>
                  <a:lnTo>
                    <a:pt x="730471" y="0"/>
                  </a:lnTo>
                </a:path>
              </a:pathLst>
            </a:custGeom>
            <a:ln w="7085">
              <a:solidFill>
                <a:srgbClr val="000000"/>
              </a:solidFill>
            </a:ln>
          </p:spPr>
          <p:txBody>
            <a:bodyPr wrap="square" lIns="0" tIns="0" rIns="0" bIns="0" rtlCol="0"/>
            <a:lstStyle/>
            <a:p>
              <a:endParaRPr sz="3565"/>
            </a:p>
          </p:txBody>
        </p:sp>
        <p:sp>
          <p:nvSpPr>
            <p:cNvPr id="27" name="object 27"/>
            <p:cNvSpPr/>
            <p:nvPr/>
          </p:nvSpPr>
          <p:spPr>
            <a:xfrm>
              <a:off x="2517278" y="907846"/>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28" name="object 28"/>
            <p:cNvSpPr/>
            <p:nvPr/>
          </p:nvSpPr>
          <p:spPr>
            <a:xfrm>
              <a:off x="2517278" y="907846"/>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29" name="object 29"/>
            <p:cNvSpPr/>
            <p:nvPr/>
          </p:nvSpPr>
          <p:spPr>
            <a:xfrm>
              <a:off x="1776824" y="1005193"/>
              <a:ext cx="756285" cy="329565"/>
            </a:xfrm>
            <a:custGeom>
              <a:avLst/>
              <a:gdLst/>
              <a:ahLst/>
              <a:cxnLst/>
              <a:rect l="l" t="t" r="r" b="b"/>
              <a:pathLst>
                <a:path w="756285" h="329565">
                  <a:moveTo>
                    <a:pt x="0" y="329259"/>
                  </a:moveTo>
                  <a:lnTo>
                    <a:pt x="756269" y="0"/>
                  </a:lnTo>
                </a:path>
              </a:pathLst>
            </a:custGeom>
            <a:ln w="7085">
              <a:solidFill>
                <a:srgbClr val="000000"/>
              </a:solidFill>
            </a:ln>
          </p:spPr>
          <p:txBody>
            <a:bodyPr wrap="square" lIns="0" tIns="0" rIns="0" bIns="0" rtlCol="0"/>
            <a:lstStyle/>
            <a:p>
              <a:endParaRPr sz="3565"/>
            </a:p>
          </p:txBody>
        </p:sp>
        <p:sp>
          <p:nvSpPr>
            <p:cNvPr id="30" name="object 30"/>
            <p:cNvSpPr/>
            <p:nvPr/>
          </p:nvSpPr>
          <p:spPr>
            <a:xfrm>
              <a:off x="2524608" y="982567"/>
              <a:ext cx="60960" cy="42545"/>
            </a:xfrm>
            <a:custGeom>
              <a:avLst/>
              <a:gdLst/>
              <a:ahLst/>
              <a:cxnLst/>
              <a:rect l="l" t="t" r="r" b="b"/>
              <a:pathLst>
                <a:path w="60960" h="42544">
                  <a:moveTo>
                    <a:pt x="60454" y="0"/>
                  </a:moveTo>
                  <a:lnTo>
                    <a:pt x="0" y="3137"/>
                  </a:lnTo>
                  <a:lnTo>
                    <a:pt x="16969" y="42114"/>
                  </a:lnTo>
                  <a:lnTo>
                    <a:pt x="60454" y="0"/>
                  </a:lnTo>
                  <a:close/>
                </a:path>
              </a:pathLst>
            </a:custGeom>
            <a:solidFill>
              <a:srgbClr val="000000"/>
            </a:solidFill>
          </p:spPr>
          <p:txBody>
            <a:bodyPr wrap="square" lIns="0" tIns="0" rIns="0" bIns="0" rtlCol="0"/>
            <a:lstStyle/>
            <a:p>
              <a:endParaRPr sz="3565"/>
            </a:p>
          </p:txBody>
        </p:sp>
        <p:sp>
          <p:nvSpPr>
            <p:cNvPr id="31" name="object 31"/>
            <p:cNvSpPr/>
            <p:nvPr/>
          </p:nvSpPr>
          <p:spPr>
            <a:xfrm>
              <a:off x="2524608" y="982567"/>
              <a:ext cx="60960" cy="42545"/>
            </a:xfrm>
            <a:custGeom>
              <a:avLst/>
              <a:gdLst/>
              <a:ahLst/>
              <a:cxnLst/>
              <a:rect l="l" t="t" r="r" b="b"/>
              <a:pathLst>
                <a:path w="60960" h="42544">
                  <a:moveTo>
                    <a:pt x="60454" y="0"/>
                  </a:moveTo>
                  <a:lnTo>
                    <a:pt x="0" y="3137"/>
                  </a:lnTo>
                  <a:lnTo>
                    <a:pt x="16969" y="42114"/>
                  </a:lnTo>
                  <a:lnTo>
                    <a:pt x="60454" y="0"/>
                  </a:lnTo>
                  <a:close/>
                </a:path>
              </a:pathLst>
            </a:custGeom>
            <a:ln w="7085">
              <a:solidFill>
                <a:srgbClr val="000000"/>
              </a:solidFill>
            </a:ln>
          </p:spPr>
          <p:txBody>
            <a:bodyPr wrap="square" lIns="0" tIns="0" rIns="0" bIns="0" rtlCol="0"/>
            <a:lstStyle/>
            <a:p>
              <a:endParaRPr sz="3565"/>
            </a:p>
          </p:txBody>
        </p:sp>
        <p:sp>
          <p:nvSpPr>
            <p:cNvPr id="32" name="object 32"/>
            <p:cNvSpPr/>
            <p:nvPr/>
          </p:nvSpPr>
          <p:spPr>
            <a:xfrm>
              <a:off x="1786807" y="1835991"/>
              <a:ext cx="730885" cy="0"/>
            </a:xfrm>
            <a:custGeom>
              <a:avLst/>
              <a:gdLst/>
              <a:ahLst/>
              <a:cxnLst/>
              <a:rect l="l" t="t" r="r" b="b"/>
              <a:pathLst>
                <a:path w="730885">
                  <a:moveTo>
                    <a:pt x="437807" y="0"/>
                  </a:moveTo>
                  <a:lnTo>
                    <a:pt x="730471" y="0"/>
                  </a:lnTo>
                </a:path>
                <a:path w="730885">
                  <a:moveTo>
                    <a:pt x="0" y="0"/>
                  </a:moveTo>
                  <a:lnTo>
                    <a:pt x="317361" y="0"/>
                  </a:lnTo>
                </a:path>
              </a:pathLst>
            </a:custGeom>
            <a:ln w="7085">
              <a:solidFill>
                <a:srgbClr val="000000"/>
              </a:solidFill>
            </a:ln>
          </p:spPr>
          <p:txBody>
            <a:bodyPr wrap="square" lIns="0" tIns="0" rIns="0" bIns="0" rtlCol="0"/>
            <a:lstStyle/>
            <a:p>
              <a:endParaRPr sz="3565"/>
            </a:p>
          </p:txBody>
        </p:sp>
        <p:sp>
          <p:nvSpPr>
            <p:cNvPr id="33" name="object 33"/>
            <p:cNvSpPr/>
            <p:nvPr/>
          </p:nvSpPr>
          <p:spPr>
            <a:xfrm>
              <a:off x="2517278" y="1814736"/>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34" name="object 34"/>
            <p:cNvSpPr/>
            <p:nvPr/>
          </p:nvSpPr>
          <p:spPr>
            <a:xfrm>
              <a:off x="2517278" y="1814736"/>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35" name="object 35"/>
            <p:cNvSpPr/>
            <p:nvPr/>
          </p:nvSpPr>
          <p:spPr>
            <a:xfrm>
              <a:off x="1776824" y="1458638"/>
              <a:ext cx="756285" cy="329565"/>
            </a:xfrm>
            <a:custGeom>
              <a:avLst/>
              <a:gdLst/>
              <a:ahLst/>
              <a:cxnLst/>
              <a:rect l="l" t="t" r="r" b="b"/>
              <a:pathLst>
                <a:path w="756285" h="329564">
                  <a:moveTo>
                    <a:pt x="0" y="329259"/>
                  </a:moveTo>
                  <a:lnTo>
                    <a:pt x="756269" y="0"/>
                  </a:lnTo>
                </a:path>
              </a:pathLst>
            </a:custGeom>
            <a:ln w="7085">
              <a:solidFill>
                <a:srgbClr val="000000"/>
              </a:solidFill>
            </a:ln>
          </p:spPr>
          <p:txBody>
            <a:bodyPr wrap="square" lIns="0" tIns="0" rIns="0" bIns="0" rtlCol="0"/>
            <a:lstStyle/>
            <a:p>
              <a:endParaRPr sz="3565"/>
            </a:p>
          </p:txBody>
        </p:sp>
        <p:sp>
          <p:nvSpPr>
            <p:cNvPr id="36" name="object 36"/>
            <p:cNvSpPr/>
            <p:nvPr/>
          </p:nvSpPr>
          <p:spPr>
            <a:xfrm>
              <a:off x="2524608" y="1436012"/>
              <a:ext cx="60960" cy="42545"/>
            </a:xfrm>
            <a:custGeom>
              <a:avLst/>
              <a:gdLst/>
              <a:ahLst/>
              <a:cxnLst/>
              <a:rect l="l" t="t" r="r" b="b"/>
              <a:pathLst>
                <a:path w="60960" h="42544">
                  <a:moveTo>
                    <a:pt x="60454" y="0"/>
                  </a:moveTo>
                  <a:lnTo>
                    <a:pt x="0" y="3137"/>
                  </a:lnTo>
                  <a:lnTo>
                    <a:pt x="16969" y="42114"/>
                  </a:lnTo>
                  <a:lnTo>
                    <a:pt x="60454" y="0"/>
                  </a:lnTo>
                  <a:close/>
                </a:path>
              </a:pathLst>
            </a:custGeom>
            <a:solidFill>
              <a:srgbClr val="000000"/>
            </a:solidFill>
          </p:spPr>
          <p:txBody>
            <a:bodyPr wrap="square" lIns="0" tIns="0" rIns="0" bIns="0" rtlCol="0"/>
            <a:lstStyle/>
            <a:p>
              <a:endParaRPr sz="3565"/>
            </a:p>
          </p:txBody>
        </p:sp>
        <p:sp>
          <p:nvSpPr>
            <p:cNvPr id="37" name="object 37"/>
            <p:cNvSpPr/>
            <p:nvPr/>
          </p:nvSpPr>
          <p:spPr>
            <a:xfrm>
              <a:off x="2524608" y="1436012"/>
              <a:ext cx="60960" cy="42545"/>
            </a:xfrm>
            <a:custGeom>
              <a:avLst/>
              <a:gdLst/>
              <a:ahLst/>
              <a:cxnLst/>
              <a:rect l="l" t="t" r="r" b="b"/>
              <a:pathLst>
                <a:path w="60960" h="42544">
                  <a:moveTo>
                    <a:pt x="60454" y="0"/>
                  </a:moveTo>
                  <a:lnTo>
                    <a:pt x="0" y="3137"/>
                  </a:lnTo>
                  <a:lnTo>
                    <a:pt x="16969" y="42114"/>
                  </a:lnTo>
                  <a:lnTo>
                    <a:pt x="60454" y="0"/>
                  </a:lnTo>
                  <a:close/>
                </a:path>
              </a:pathLst>
            </a:custGeom>
            <a:ln w="7085">
              <a:solidFill>
                <a:srgbClr val="000000"/>
              </a:solidFill>
            </a:ln>
          </p:spPr>
          <p:txBody>
            <a:bodyPr wrap="square" lIns="0" tIns="0" rIns="0" bIns="0" rtlCol="0"/>
            <a:lstStyle/>
            <a:p>
              <a:endParaRPr sz="3565"/>
            </a:p>
          </p:txBody>
        </p:sp>
        <p:sp>
          <p:nvSpPr>
            <p:cNvPr id="38" name="object 38"/>
            <p:cNvSpPr/>
            <p:nvPr/>
          </p:nvSpPr>
          <p:spPr>
            <a:xfrm>
              <a:off x="1786807" y="2289436"/>
              <a:ext cx="730885" cy="0"/>
            </a:xfrm>
            <a:custGeom>
              <a:avLst/>
              <a:gdLst/>
              <a:ahLst/>
              <a:cxnLst/>
              <a:rect l="l" t="t" r="r" b="b"/>
              <a:pathLst>
                <a:path w="730885">
                  <a:moveTo>
                    <a:pt x="0" y="0"/>
                  </a:moveTo>
                  <a:lnTo>
                    <a:pt x="311173" y="0"/>
                  </a:lnTo>
                </a:path>
                <a:path w="730885">
                  <a:moveTo>
                    <a:pt x="431619" y="0"/>
                  </a:moveTo>
                  <a:lnTo>
                    <a:pt x="730471" y="0"/>
                  </a:lnTo>
                </a:path>
              </a:pathLst>
            </a:custGeom>
            <a:ln w="7085">
              <a:solidFill>
                <a:srgbClr val="000000"/>
              </a:solidFill>
            </a:ln>
          </p:spPr>
          <p:txBody>
            <a:bodyPr wrap="square" lIns="0" tIns="0" rIns="0" bIns="0" rtlCol="0"/>
            <a:lstStyle/>
            <a:p>
              <a:endParaRPr sz="3565"/>
            </a:p>
          </p:txBody>
        </p:sp>
        <p:sp>
          <p:nvSpPr>
            <p:cNvPr id="39" name="object 39"/>
            <p:cNvSpPr/>
            <p:nvPr/>
          </p:nvSpPr>
          <p:spPr>
            <a:xfrm>
              <a:off x="2517278" y="2268181"/>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40" name="object 40"/>
            <p:cNvSpPr/>
            <p:nvPr/>
          </p:nvSpPr>
          <p:spPr>
            <a:xfrm>
              <a:off x="2517278" y="2268180"/>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41" name="object 41"/>
            <p:cNvSpPr/>
            <p:nvPr/>
          </p:nvSpPr>
          <p:spPr>
            <a:xfrm>
              <a:off x="1776824" y="1912082"/>
              <a:ext cx="756285" cy="329565"/>
            </a:xfrm>
            <a:custGeom>
              <a:avLst/>
              <a:gdLst/>
              <a:ahLst/>
              <a:cxnLst/>
              <a:rect l="l" t="t" r="r" b="b"/>
              <a:pathLst>
                <a:path w="756285" h="329564">
                  <a:moveTo>
                    <a:pt x="0" y="329261"/>
                  </a:moveTo>
                  <a:lnTo>
                    <a:pt x="756269" y="0"/>
                  </a:lnTo>
                </a:path>
              </a:pathLst>
            </a:custGeom>
            <a:ln w="7085">
              <a:solidFill>
                <a:srgbClr val="000000"/>
              </a:solidFill>
            </a:ln>
          </p:spPr>
          <p:txBody>
            <a:bodyPr wrap="square" lIns="0" tIns="0" rIns="0" bIns="0" rtlCol="0"/>
            <a:lstStyle/>
            <a:p>
              <a:endParaRPr sz="3565"/>
            </a:p>
          </p:txBody>
        </p:sp>
        <p:sp>
          <p:nvSpPr>
            <p:cNvPr id="42" name="object 42"/>
            <p:cNvSpPr/>
            <p:nvPr/>
          </p:nvSpPr>
          <p:spPr>
            <a:xfrm>
              <a:off x="2524609" y="1889457"/>
              <a:ext cx="60960" cy="42545"/>
            </a:xfrm>
            <a:custGeom>
              <a:avLst/>
              <a:gdLst/>
              <a:ahLst/>
              <a:cxnLst/>
              <a:rect l="l" t="t" r="r" b="b"/>
              <a:pathLst>
                <a:path w="60960" h="42544">
                  <a:moveTo>
                    <a:pt x="60453" y="0"/>
                  </a:moveTo>
                  <a:lnTo>
                    <a:pt x="0" y="3137"/>
                  </a:lnTo>
                  <a:lnTo>
                    <a:pt x="16969" y="42114"/>
                  </a:lnTo>
                  <a:lnTo>
                    <a:pt x="60453" y="0"/>
                  </a:lnTo>
                  <a:close/>
                </a:path>
              </a:pathLst>
            </a:custGeom>
            <a:solidFill>
              <a:srgbClr val="000000"/>
            </a:solidFill>
          </p:spPr>
          <p:txBody>
            <a:bodyPr wrap="square" lIns="0" tIns="0" rIns="0" bIns="0" rtlCol="0"/>
            <a:lstStyle/>
            <a:p>
              <a:endParaRPr sz="3565"/>
            </a:p>
          </p:txBody>
        </p:sp>
        <p:sp>
          <p:nvSpPr>
            <p:cNvPr id="43" name="object 43"/>
            <p:cNvSpPr/>
            <p:nvPr/>
          </p:nvSpPr>
          <p:spPr>
            <a:xfrm>
              <a:off x="2524609" y="1889457"/>
              <a:ext cx="60960" cy="42545"/>
            </a:xfrm>
            <a:custGeom>
              <a:avLst/>
              <a:gdLst/>
              <a:ahLst/>
              <a:cxnLst/>
              <a:rect l="l" t="t" r="r" b="b"/>
              <a:pathLst>
                <a:path w="60960" h="42544">
                  <a:moveTo>
                    <a:pt x="60453" y="0"/>
                  </a:moveTo>
                  <a:lnTo>
                    <a:pt x="0" y="3137"/>
                  </a:lnTo>
                  <a:lnTo>
                    <a:pt x="16969" y="42114"/>
                  </a:lnTo>
                  <a:lnTo>
                    <a:pt x="60453" y="0"/>
                  </a:lnTo>
                  <a:close/>
                </a:path>
              </a:pathLst>
            </a:custGeom>
            <a:ln w="7085">
              <a:solidFill>
                <a:srgbClr val="000000"/>
              </a:solidFill>
            </a:ln>
          </p:spPr>
          <p:txBody>
            <a:bodyPr wrap="square" lIns="0" tIns="0" rIns="0" bIns="0" rtlCol="0"/>
            <a:lstStyle/>
            <a:p>
              <a:endParaRPr sz="3565"/>
            </a:p>
          </p:txBody>
        </p:sp>
        <p:sp>
          <p:nvSpPr>
            <p:cNvPr id="44" name="object 44"/>
            <p:cNvSpPr/>
            <p:nvPr/>
          </p:nvSpPr>
          <p:spPr>
            <a:xfrm>
              <a:off x="1786807" y="2742880"/>
              <a:ext cx="730885" cy="0"/>
            </a:xfrm>
            <a:custGeom>
              <a:avLst/>
              <a:gdLst/>
              <a:ahLst/>
              <a:cxnLst/>
              <a:rect l="l" t="t" r="r" b="b"/>
              <a:pathLst>
                <a:path w="730885">
                  <a:moveTo>
                    <a:pt x="0" y="0"/>
                  </a:moveTo>
                  <a:lnTo>
                    <a:pt x="237379" y="0"/>
                  </a:lnTo>
                </a:path>
                <a:path w="730885">
                  <a:moveTo>
                    <a:pt x="357826" y="0"/>
                  </a:moveTo>
                  <a:lnTo>
                    <a:pt x="730471" y="0"/>
                  </a:lnTo>
                </a:path>
              </a:pathLst>
            </a:custGeom>
            <a:ln w="7085">
              <a:solidFill>
                <a:srgbClr val="000000"/>
              </a:solidFill>
            </a:ln>
          </p:spPr>
          <p:txBody>
            <a:bodyPr wrap="square" lIns="0" tIns="0" rIns="0" bIns="0" rtlCol="0"/>
            <a:lstStyle/>
            <a:p>
              <a:endParaRPr sz="3565"/>
            </a:p>
          </p:txBody>
        </p:sp>
        <p:sp>
          <p:nvSpPr>
            <p:cNvPr id="45" name="object 45"/>
            <p:cNvSpPr/>
            <p:nvPr/>
          </p:nvSpPr>
          <p:spPr>
            <a:xfrm>
              <a:off x="2517278" y="2721625"/>
              <a:ext cx="57150" cy="42545"/>
            </a:xfrm>
            <a:custGeom>
              <a:avLst/>
              <a:gdLst/>
              <a:ahLst/>
              <a:cxnLst/>
              <a:rect l="l" t="t" r="r" b="b"/>
              <a:pathLst>
                <a:path w="57150" h="42544">
                  <a:moveTo>
                    <a:pt x="0" y="0"/>
                  </a:moveTo>
                  <a:lnTo>
                    <a:pt x="0" y="42510"/>
                  </a:lnTo>
                  <a:lnTo>
                    <a:pt x="56680" y="21255"/>
                  </a:lnTo>
                  <a:lnTo>
                    <a:pt x="0" y="0"/>
                  </a:lnTo>
                  <a:close/>
                </a:path>
              </a:pathLst>
            </a:custGeom>
            <a:solidFill>
              <a:srgbClr val="000000"/>
            </a:solidFill>
          </p:spPr>
          <p:txBody>
            <a:bodyPr wrap="square" lIns="0" tIns="0" rIns="0" bIns="0" rtlCol="0"/>
            <a:lstStyle/>
            <a:p>
              <a:endParaRPr sz="3565"/>
            </a:p>
          </p:txBody>
        </p:sp>
        <p:sp>
          <p:nvSpPr>
            <p:cNvPr id="46" name="object 46"/>
            <p:cNvSpPr/>
            <p:nvPr/>
          </p:nvSpPr>
          <p:spPr>
            <a:xfrm>
              <a:off x="2517278" y="2721625"/>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00000"/>
              </a:solidFill>
            </a:ln>
          </p:spPr>
          <p:txBody>
            <a:bodyPr wrap="square" lIns="0" tIns="0" rIns="0" bIns="0" rtlCol="0"/>
            <a:lstStyle/>
            <a:p>
              <a:endParaRPr sz="3565"/>
            </a:p>
          </p:txBody>
        </p:sp>
        <p:sp>
          <p:nvSpPr>
            <p:cNvPr id="47" name="object 47"/>
            <p:cNvSpPr/>
            <p:nvPr/>
          </p:nvSpPr>
          <p:spPr>
            <a:xfrm>
              <a:off x="1776824" y="2337528"/>
              <a:ext cx="756285" cy="329565"/>
            </a:xfrm>
            <a:custGeom>
              <a:avLst/>
              <a:gdLst/>
              <a:ahLst/>
              <a:cxnLst/>
              <a:rect l="l" t="t" r="r" b="b"/>
              <a:pathLst>
                <a:path w="756285" h="329564">
                  <a:moveTo>
                    <a:pt x="0" y="0"/>
                  </a:moveTo>
                  <a:lnTo>
                    <a:pt x="756269" y="329261"/>
                  </a:lnTo>
                </a:path>
              </a:pathLst>
            </a:custGeom>
            <a:ln w="7085">
              <a:solidFill>
                <a:srgbClr val="000000"/>
              </a:solidFill>
            </a:ln>
          </p:spPr>
          <p:txBody>
            <a:bodyPr wrap="square" lIns="0" tIns="0" rIns="0" bIns="0" rtlCol="0"/>
            <a:lstStyle/>
            <a:p>
              <a:endParaRPr sz="3565"/>
            </a:p>
          </p:txBody>
        </p:sp>
        <p:sp>
          <p:nvSpPr>
            <p:cNvPr id="48" name="object 48"/>
            <p:cNvSpPr/>
            <p:nvPr/>
          </p:nvSpPr>
          <p:spPr>
            <a:xfrm>
              <a:off x="2524609" y="2647300"/>
              <a:ext cx="60960" cy="42545"/>
            </a:xfrm>
            <a:custGeom>
              <a:avLst/>
              <a:gdLst/>
              <a:ahLst/>
              <a:cxnLst/>
              <a:rect l="l" t="t" r="r" b="b"/>
              <a:pathLst>
                <a:path w="60960" h="42544">
                  <a:moveTo>
                    <a:pt x="16969" y="0"/>
                  </a:moveTo>
                  <a:lnTo>
                    <a:pt x="0" y="38976"/>
                  </a:lnTo>
                  <a:lnTo>
                    <a:pt x="60453" y="42114"/>
                  </a:lnTo>
                  <a:lnTo>
                    <a:pt x="16969" y="0"/>
                  </a:lnTo>
                  <a:close/>
                </a:path>
              </a:pathLst>
            </a:custGeom>
            <a:solidFill>
              <a:srgbClr val="000000"/>
            </a:solidFill>
          </p:spPr>
          <p:txBody>
            <a:bodyPr wrap="square" lIns="0" tIns="0" rIns="0" bIns="0" rtlCol="0"/>
            <a:lstStyle/>
            <a:p>
              <a:endParaRPr sz="3565"/>
            </a:p>
          </p:txBody>
        </p:sp>
        <p:sp>
          <p:nvSpPr>
            <p:cNvPr id="49" name="object 49"/>
            <p:cNvSpPr/>
            <p:nvPr/>
          </p:nvSpPr>
          <p:spPr>
            <a:xfrm>
              <a:off x="2524609" y="2647300"/>
              <a:ext cx="60960" cy="42545"/>
            </a:xfrm>
            <a:custGeom>
              <a:avLst/>
              <a:gdLst/>
              <a:ahLst/>
              <a:cxnLst/>
              <a:rect l="l" t="t" r="r" b="b"/>
              <a:pathLst>
                <a:path w="60960" h="42544">
                  <a:moveTo>
                    <a:pt x="60453" y="42114"/>
                  </a:moveTo>
                  <a:lnTo>
                    <a:pt x="16969" y="0"/>
                  </a:lnTo>
                  <a:lnTo>
                    <a:pt x="0" y="38977"/>
                  </a:lnTo>
                  <a:lnTo>
                    <a:pt x="60453" y="42114"/>
                  </a:lnTo>
                  <a:close/>
                </a:path>
              </a:pathLst>
            </a:custGeom>
            <a:ln w="7085">
              <a:solidFill>
                <a:srgbClr val="000000"/>
              </a:solidFill>
            </a:ln>
          </p:spPr>
          <p:txBody>
            <a:bodyPr wrap="square" lIns="0" tIns="0" rIns="0" bIns="0" rtlCol="0"/>
            <a:lstStyle/>
            <a:p>
              <a:endParaRPr sz="3565"/>
            </a:p>
          </p:txBody>
        </p:sp>
        <p:pic>
          <p:nvPicPr>
            <p:cNvPr id="50" name="object 50"/>
            <p:cNvPicPr/>
            <p:nvPr/>
          </p:nvPicPr>
          <p:blipFill>
            <a:blip r:embed="rId5" cstate="print"/>
            <a:stretch>
              <a:fillRect/>
            </a:stretch>
          </p:blipFill>
          <p:spPr>
            <a:xfrm>
              <a:off x="780726" y="1715545"/>
              <a:ext cx="240892" cy="240892"/>
            </a:xfrm>
            <a:prstGeom prst="rect">
              <a:avLst/>
            </a:prstGeom>
          </p:spPr>
        </p:pic>
      </p:grpSp>
      <p:sp>
        <p:nvSpPr>
          <p:cNvPr id="51" name="object 51"/>
          <p:cNvSpPr txBox="1"/>
          <p:nvPr/>
        </p:nvSpPr>
        <p:spPr>
          <a:xfrm>
            <a:off x="6815206" y="529092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5</a:t>
            </a:r>
            <a:endParaRPr sz="1290">
              <a:latin typeface="Arial MT"/>
              <a:cs typeface="Arial MT"/>
            </a:endParaRPr>
          </a:p>
        </p:txBody>
      </p:sp>
      <p:sp>
        <p:nvSpPr>
          <p:cNvPr id="52" name="object 52"/>
          <p:cNvSpPr txBox="1"/>
          <p:nvPr/>
        </p:nvSpPr>
        <p:spPr>
          <a:xfrm>
            <a:off x="4743496" y="5859551"/>
            <a:ext cx="159810"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L</a:t>
            </a:r>
            <a:endParaRPr sz="1485">
              <a:latin typeface="Arial MT"/>
              <a:cs typeface="Arial MT"/>
            </a:endParaRPr>
          </a:p>
        </p:txBody>
      </p:sp>
      <p:sp>
        <p:nvSpPr>
          <p:cNvPr id="53" name="object 53"/>
          <p:cNvSpPr txBox="1"/>
          <p:nvPr/>
        </p:nvSpPr>
        <p:spPr>
          <a:xfrm>
            <a:off x="6791081" y="5859551"/>
            <a:ext cx="192527" cy="261689"/>
          </a:xfrm>
          <a:prstGeom prst="rect">
            <a:avLst/>
          </a:prstGeom>
        </p:spPr>
        <p:txBody>
          <a:bodyPr vert="horz" wrap="square" lIns="0" tIns="32717" rIns="0" bIns="0" rtlCol="0">
            <a:spAutoFit/>
          </a:bodyPr>
          <a:lstStyle/>
          <a:p>
            <a:pPr marL="25400">
              <a:spcBef>
                <a:spcPts val="260"/>
              </a:spcBef>
            </a:pPr>
            <a:r>
              <a:rPr sz="1485" spc="-99" dirty="0">
                <a:latin typeface="Arial MT"/>
                <a:cs typeface="Arial MT"/>
              </a:rPr>
              <a:t>R</a:t>
            </a:r>
            <a:endParaRPr sz="1485">
              <a:latin typeface="Arial MT"/>
              <a:cs typeface="Arial MT"/>
            </a:endParaRPr>
          </a:p>
        </p:txBody>
      </p:sp>
      <p:sp>
        <p:nvSpPr>
          <p:cNvPr id="54" name="object 54"/>
          <p:cNvSpPr txBox="1"/>
          <p:nvPr/>
        </p:nvSpPr>
        <p:spPr>
          <a:xfrm>
            <a:off x="4570948" y="1142060"/>
            <a:ext cx="575065"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People</a:t>
            </a:r>
            <a:endParaRPr sz="1290">
              <a:latin typeface="Arial MT"/>
              <a:cs typeface="Arial MT"/>
            </a:endParaRPr>
          </a:p>
        </p:txBody>
      </p:sp>
      <p:sp>
        <p:nvSpPr>
          <p:cNvPr id="55" name="object 55"/>
          <p:cNvSpPr txBox="1"/>
          <p:nvPr/>
        </p:nvSpPr>
        <p:spPr>
          <a:xfrm>
            <a:off x="6681823" y="1142060"/>
            <a:ext cx="481946" cy="228691"/>
          </a:xfrm>
          <a:prstGeom prst="rect">
            <a:avLst/>
          </a:prstGeom>
        </p:spPr>
        <p:txBody>
          <a:bodyPr vert="horz" wrap="square" lIns="0" tIns="30200" rIns="0" bIns="0" rtlCol="0">
            <a:spAutoFit/>
          </a:bodyPr>
          <a:lstStyle/>
          <a:p>
            <a:pPr marL="25400">
              <a:spcBef>
                <a:spcPts val="240"/>
              </a:spcBef>
            </a:pPr>
            <a:r>
              <a:rPr sz="1290" spc="-20" dirty="0">
                <a:latin typeface="Arial MT"/>
                <a:cs typeface="Arial MT"/>
              </a:rPr>
              <a:t>Tasks</a:t>
            </a:r>
            <a:endParaRPr sz="1290">
              <a:latin typeface="Arial MT"/>
              <a:cs typeface="Arial MT"/>
            </a:endParaRPr>
          </a:p>
        </p:txBody>
      </p:sp>
      <p:sp>
        <p:nvSpPr>
          <p:cNvPr id="56" name="object 56"/>
          <p:cNvSpPr txBox="1"/>
          <p:nvPr/>
        </p:nvSpPr>
        <p:spPr>
          <a:xfrm>
            <a:off x="3239698" y="3493787"/>
            <a:ext cx="134643"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s</a:t>
            </a:r>
            <a:endParaRPr sz="1290">
              <a:latin typeface="Arial MT"/>
              <a:cs typeface="Arial MT"/>
            </a:endParaRPr>
          </a:p>
        </p:txBody>
      </p:sp>
      <p:pic>
        <p:nvPicPr>
          <p:cNvPr id="57" name="object 57"/>
          <p:cNvPicPr/>
          <p:nvPr/>
        </p:nvPicPr>
        <p:blipFill>
          <a:blip r:embed="rId2" cstate="print"/>
          <a:stretch>
            <a:fillRect/>
          </a:stretch>
        </p:blipFill>
        <p:spPr>
          <a:xfrm>
            <a:off x="8536941" y="3245170"/>
            <a:ext cx="477364" cy="477364"/>
          </a:xfrm>
          <a:prstGeom prst="rect">
            <a:avLst/>
          </a:prstGeom>
        </p:spPr>
      </p:pic>
      <p:sp>
        <p:nvSpPr>
          <p:cNvPr id="58" name="object 58"/>
          <p:cNvSpPr txBox="1"/>
          <p:nvPr/>
        </p:nvSpPr>
        <p:spPr>
          <a:xfrm>
            <a:off x="8720032" y="3339345"/>
            <a:ext cx="98151"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t</a:t>
            </a:r>
            <a:endParaRPr sz="1290">
              <a:latin typeface="Arial MT"/>
              <a:cs typeface="Arial MT"/>
            </a:endParaRPr>
          </a:p>
        </p:txBody>
      </p:sp>
      <p:grpSp>
        <p:nvGrpSpPr>
          <p:cNvPr id="59" name="object 59"/>
          <p:cNvGrpSpPr/>
          <p:nvPr/>
        </p:nvGrpSpPr>
        <p:grpSpPr>
          <a:xfrm>
            <a:off x="3460382" y="1665653"/>
            <a:ext cx="5139096" cy="3606427"/>
            <a:chOff x="975039" y="840538"/>
            <a:chExt cx="2593340" cy="1819910"/>
          </a:xfrm>
        </p:grpSpPr>
        <p:sp>
          <p:nvSpPr>
            <p:cNvPr id="60" name="object 60"/>
            <p:cNvSpPr/>
            <p:nvPr/>
          </p:nvSpPr>
          <p:spPr>
            <a:xfrm>
              <a:off x="2798599" y="1008322"/>
              <a:ext cx="715645" cy="624840"/>
            </a:xfrm>
            <a:custGeom>
              <a:avLst/>
              <a:gdLst/>
              <a:ahLst/>
              <a:cxnLst/>
              <a:rect l="l" t="t" r="r" b="b"/>
              <a:pathLst>
                <a:path w="715645" h="624839">
                  <a:moveTo>
                    <a:pt x="0" y="0"/>
                  </a:moveTo>
                  <a:lnTo>
                    <a:pt x="715099" y="624377"/>
                  </a:lnTo>
                </a:path>
              </a:pathLst>
            </a:custGeom>
            <a:ln w="7085">
              <a:solidFill>
                <a:srgbClr val="0A31FF"/>
              </a:solidFill>
            </a:ln>
          </p:spPr>
          <p:txBody>
            <a:bodyPr wrap="square" lIns="0" tIns="0" rIns="0" bIns="0" rtlCol="0"/>
            <a:lstStyle/>
            <a:p>
              <a:endParaRPr sz="3565"/>
            </a:p>
          </p:txBody>
        </p:sp>
        <p:sp>
          <p:nvSpPr>
            <p:cNvPr id="61" name="object 61"/>
            <p:cNvSpPr/>
            <p:nvPr/>
          </p:nvSpPr>
          <p:spPr>
            <a:xfrm>
              <a:off x="3499719" y="1616689"/>
              <a:ext cx="57150" cy="53340"/>
            </a:xfrm>
            <a:custGeom>
              <a:avLst/>
              <a:gdLst/>
              <a:ahLst/>
              <a:cxnLst/>
              <a:rect l="l" t="t" r="r" b="b"/>
              <a:pathLst>
                <a:path w="57150" h="53339">
                  <a:moveTo>
                    <a:pt x="27959" y="0"/>
                  </a:moveTo>
                  <a:lnTo>
                    <a:pt x="0" y="32021"/>
                  </a:lnTo>
                  <a:lnTo>
                    <a:pt x="56675" y="53290"/>
                  </a:lnTo>
                  <a:lnTo>
                    <a:pt x="27959" y="0"/>
                  </a:lnTo>
                  <a:close/>
                </a:path>
              </a:pathLst>
            </a:custGeom>
            <a:solidFill>
              <a:srgbClr val="0A31FF"/>
            </a:solidFill>
          </p:spPr>
          <p:txBody>
            <a:bodyPr wrap="square" lIns="0" tIns="0" rIns="0" bIns="0" rtlCol="0"/>
            <a:lstStyle/>
            <a:p>
              <a:endParaRPr sz="3565"/>
            </a:p>
          </p:txBody>
        </p:sp>
        <p:sp>
          <p:nvSpPr>
            <p:cNvPr id="62" name="object 62"/>
            <p:cNvSpPr/>
            <p:nvPr/>
          </p:nvSpPr>
          <p:spPr>
            <a:xfrm>
              <a:off x="3499719" y="1616689"/>
              <a:ext cx="57150" cy="53340"/>
            </a:xfrm>
            <a:custGeom>
              <a:avLst/>
              <a:gdLst/>
              <a:ahLst/>
              <a:cxnLst/>
              <a:rect l="l" t="t" r="r" b="b"/>
              <a:pathLst>
                <a:path w="57150" h="53339">
                  <a:moveTo>
                    <a:pt x="56675" y="53290"/>
                  </a:moveTo>
                  <a:lnTo>
                    <a:pt x="27959" y="0"/>
                  </a:lnTo>
                  <a:lnTo>
                    <a:pt x="0" y="32021"/>
                  </a:lnTo>
                  <a:lnTo>
                    <a:pt x="56675" y="53290"/>
                  </a:lnTo>
                  <a:close/>
                </a:path>
              </a:pathLst>
            </a:custGeom>
            <a:ln w="7085">
              <a:solidFill>
                <a:srgbClr val="0A31FF"/>
              </a:solidFill>
            </a:ln>
          </p:spPr>
          <p:txBody>
            <a:bodyPr wrap="square" lIns="0" tIns="0" rIns="0" bIns="0" rtlCol="0"/>
            <a:lstStyle/>
            <a:p>
              <a:endParaRPr sz="3565"/>
            </a:p>
          </p:txBody>
        </p:sp>
        <p:sp>
          <p:nvSpPr>
            <p:cNvPr id="63" name="object 63"/>
            <p:cNvSpPr/>
            <p:nvPr/>
          </p:nvSpPr>
          <p:spPr>
            <a:xfrm>
              <a:off x="2819898" y="1426857"/>
              <a:ext cx="660400" cy="261620"/>
            </a:xfrm>
            <a:custGeom>
              <a:avLst/>
              <a:gdLst/>
              <a:ahLst/>
              <a:cxnLst/>
              <a:rect l="l" t="t" r="r" b="b"/>
              <a:pathLst>
                <a:path w="660400" h="261619">
                  <a:moveTo>
                    <a:pt x="0" y="0"/>
                  </a:moveTo>
                  <a:lnTo>
                    <a:pt x="660111" y="261089"/>
                  </a:lnTo>
                </a:path>
              </a:pathLst>
            </a:custGeom>
            <a:ln w="7085">
              <a:solidFill>
                <a:srgbClr val="0A31FF"/>
              </a:solidFill>
            </a:ln>
          </p:spPr>
          <p:txBody>
            <a:bodyPr wrap="square" lIns="0" tIns="0" rIns="0" bIns="0" rtlCol="0"/>
            <a:lstStyle/>
            <a:p>
              <a:endParaRPr sz="3565"/>
            </a:p>
          </p:txBody>
        </p:sp>
        <p:sp>
          <p:nvSpPr>
            <p:cNvPr id="64" name="object 64"/>
            <p:cNvSpPr/>
            <p:nvPr/>
          </p:nvSpPr>
          <p:spPr>
            <a:xfrm>
              <a:off x="3472192" y="1668181"/>
              <a:ext cx="60960" cy="40640"/>
            </a:xfrm>
            <a:custGeom>
              <a:avLst/>
              <a:gdLst/>
              <a:ahLst/>
              <a:cxnLst/>
              <a:rect l="l" t="t" r="r" b="b"/>
              <a:pathLst>
                <a:path w="60960" h="40639">
                  <a:moveTo>
                    <a:pt x="15635" y="0"/>
                  </a:moveTo>
                  <a:lnTo>
                    <a:pt x="0" y="39530"/>
                  </a:lnTo>
                  <a:lnTo>
                    <a:pt x="60525" y="40612"/>
                  </a:lnTo>
                  <a:lnTo>
                    <a:pt x="15635" y="0"/>
                  </a:lnTo>
                  <a:close/>
                </a:path>
              </a:pathLst>
            </a:custGeom>
            <a:solidFill>
              <a:srgbClr val="0A31FF"/>
            </a:solidFill>
          </p:spPr>
          <p:txBody>
            <a:bodyPr wrap="square" lIns="0" tIns="0" rIns="0" bIns="0" rtlCol="0"/>
            <a:lstStyle/>
            <a:p>
              <a:endParaRPr sz="3565"/>
            </a:p>
          </p:txBody>
        </p:sp>
        <p:sp>
          <p:nvSpPr>
            <p:cNvPr id="65" name="object 65"/>
            <p:cNvSpPr/>
            <p:nvPr/>
          </p:nvSpPr>
          <p:spPr>
            <a:xfrm>
              <a:off x="3472192" y="1668181"/>
              <a:ext cx="60960" cy="40640"/>
            </a:xfrm>
            <a:custGeom>
              <a:avLst/>
              <a:gdLst/>
              <a:ahLst/>
              <a:cxnLst/>
              <a:rect l="l" t="t" r="r" b="b"/>
              <a:pathLst>
                <a:path w="60960" h="40639">
                  <a:moveTo>
                    <a:pt x="60525" y="40612"/>
                  </a:moveTo>
                  <a:lnTo>
                    <a:pt x="15635" y="0"/>
                  </a:lnTo>
                  <a:lnTo>
                    <a:pt x="0" y="39530"/>
                  </a:lnTo>
                  <a:lnTo>
                    <a:pt x="60525" y="40612"/>
                  </a:lnTo>
                  <a:close/>
                </a:path>
              </a:pathLst>
            </a:custGeom>
            <a:ln w="7085">
              <a:solidFill>
                <a:srgbClr val="0A31FF"/>
              </a:solidFill>
            </a:ln>
          </p:spPr>
          <p:txBody>
            <a:bodyPr wrap="square" lIns="0" tIns="0" rIns="0" bIns="0" rtlCol="0"/>
            <a:lstStyle/>
            <a:p>
              <a:endParaRPr sz="3565"/>
            </a:p>
          </p:txBody>
        </p:sp>
        <p:sp>
          <p:nvSpPr>
            <p:cNvPr id="66" name="object 66"/>
            <p:cNvSpPr/>
            <p:nvPr/>
          </p:nvSpPr>
          <p:spPr>
            <a:xfrm>
              <a:off x="2827912" y="1773648"/>
              <a:ext cx="639445" cy="52705"/>
            </a:xfrm>
            <a:custGeom>
              <a:avLst/>
              <a:gdLst/>
              <a:ahLst/>
              <a:cxnLst/>
              <a:rect l="l" t="t" r="r" b="b"/>
              <a:pathLst>
                <a:path w="639445" h="52705">
                  <a:moveTo>
                    <a:pt x="0" y="52488"/>
                  </a:moveTo>
                  <a:lnTo>
                    <a:pt x="639402" y="0"/>
                  </a:lnTo>
                </a:path>
              </a:pathLst>
            </a:custGeom>
            <a:ln w="7085">
              <a:solidFill>
                <a:srgbClr val="0A31FF"/>
              </a:solidFill>
            </a:ln>
          </p:spPr>
          <p:txBody>
            <a:bodyPr wrap="square" lIns="0" tIns="0" rIns="0" bIns="0" rtlCol="0"/>
            <a:lstStyle/>
            <a:p>
              <a:endParaRPr sz="3565"/>
            </a:p>
          </p:txBody>
        </p:sp>
        <p:sp>
          <p:nvSpPr>
            <p:cNvPr id="67" name="object 67"/>
            <p:cNvSpPr/>
            <p:nvPr/>
          </p:nvSpPr>
          <p:spPr>
            <a:xfrm>
              <a:off x="3465576" y="1752464"/>
              <a:ext cx="58419" cy="42545"/>
            </a:xfrm>
            <a:custGeom>
              <a:avLst/>
              <a:gdLst/>
              <a:ahLst/>
              <a:cxnLst/>
              <a:rect l="l" t="t" r="r" b="b"/>
              <a:pathLst>
                <a:path w="58420" h="42544">
                  <a:moveTo>
                    <a:pt x="0" y="0"/>
                  </a:moveTo>
                  <a:lnTo>
                    <a:pt x="3478" y="42368"/>
                  </a:lnTo>
                  <a:lnTo>
                    <a:pt x="58229" y="16546"/>
                  </a:lnTo>
                  <a:lnTo>
                    <a:pt x="0" y="0"/>
                  </a:lnTo>
                  <a:close/>
                </a:path>
              </a:pathLst>
            </a:custGeom>
            <a:solidFill>
              <a:srgbClr val="0A31FF"/>
            </a:solidFill>
          </p:spPr>
          <p:txBody>
            <a:bodyPr wrap="square" lIns="0" tIns="0" rIns="0" bIns="0" rtlCol="0"/>
            <a:lstStyle/>
            <a:p>
              <a:endParaRPr sz="3565"/>
            </a:p>
          </p:txBody>
        </p:sp>
        <p:sp>
          <p:nvSpPr>
            <p:cNvPr id="68" name="object 68"/>
            <p:cNvSpPr/>
            <p:nvPr/>
          </p:nvSpPr>
          <p:spPr>
            <a:xfrm>
              <a:off x="3465576" y="1752464"/>
              <a:ext cx="58419" cy="42545"/>
            </a:xfrm>
            <a:custGeom>
              <a:avLst/>
              <a:gdLst/>
              <a:ahLst/>
              <a:cxnLst/>
              <a:rect l="l" t="t" r="r" b="b"/>
              <a:pathLst>
                <a:path w="58420" h="42544">
                  <a:moveTo>
                    <a:pt x="58229" y="16546"/>
                  </a:moveTo>
                  <a:lnTo>
                    <a:pt x="0" y="0"/>
                  </a:lnTo>
                  <a:lnTo>
                    <a:pt x="3478" y="42368"/>
                  </a:lnTo>
                  <a:lnTo>
                    <a:pt x="58229" y="16546"/>
                  </a:lnTo>
                  <a:close/>
                </a:path>
              </a:pathLst>
            </a:custGeom>
            <a:ln w="7085">
              <a:solidFill>
                <a:srgbClr val="0A31FF"/>
              </a:solidFill>
            </a:ln>
          </p:spPr>
          <p:txBody>
            <a:bodyPr wrap="square" lIns="0" tIns="0" rIns="0" bIns="0" rtlCol="0"/>
            <a:lstStyle/>
            <a:p>
              <a:endParaRPr sz="3565"/>
            </a:p>
          </p:txBody>
        </p:sp>
        <p:sp>
          <p:nvSpPr>
            <p:cNvPr id="69" name="object 69"/>
            <p:cNvSpPr/>
            <p:nvPr/>
          </p:nvSpPr>
          <p:spPr>
            <a:xfrm>
              <a:off x="2812997" y="1851154"/>
              <a:ext cx="678180" cy="379730"/>
            </a:xfrm>
            <a:custGeom>
              <a:avLst/>
              <a:gdLst/>
              <a:ahLst/>
              <a:cxnLst/>
              <a:rect l="l" t="t" r="r" b="b"/>
              <a:pathLst>
                <a:path w="678179" h="379730">
                  <a:moveTo>
                    <a:pt x="0" y="379440"/>
                  </a:moveTo>
                  <a:lnTo>
                    <a:pt x="677933" y="0"/>
                  </a:lnTo>
                </a:path>
              </a:pathLst>
            </a:custGeom>
            <a:ln w="7085">
              <a:solidFill>
                <a:srgbClr val="0A31FF"/>
              </a:solidFill>
            </a:ln>
          </p:spPr>
          <p:txBody>
            <a:bodyPr wrap="square" lIns="0" tIns="0" rIns="0" bIns="0" rtlCol="0"/>
            <a:lstStyle/>
            <a:p>
              <a:endParaRPr sz="3565"/>
            </a:p>
          </p:txBody>
        </p:sp>
        <p:sp>
          <p:nvSpPr>
            <p:cNvPr id="70" name="object 70"/>
            <p:cNvSpPr/>
            <p:nvPr/>
          </p:nvSpPr>
          <p:spPr>
            <a:xfrm>
              <a:off x="3480549" y="1823471"/>
              <a:ext cx="60325" cy="46355"/>
            </a:xfrm>
            <a:custGeom>
              <a:avLst/>
              <a:gdLst/>
              <a:ahLst/>
              <a:cxnLst/>
              <a:rect l="l" t="t" r="r" b="b"/>
              <a:pathLst>
                <a:path w="60325" h="46355">
                  <a:moveTo>
                    <a:pt x="59841" y="0"/>
                  </a:moveTo>
                  <a:lnTo>
                    <a:pt x="0" y="9135"/>
                  </a:lnTo>
                  <a:lnTo>
                    <a:pt x="20762" y="46230"/>
                  </a:lnTo>
                  <a:lnTo>
                    <a:pt x="59841" y="0"/>
                  </a:lnTo>
                  <a:close/>
                </a:path>
              </a:pathLst>
            </a:custGeom>
            <a:solidFill>
              <a:srgbClr val="0A31FF"/>
            </a:solidFill>
          </p:spPr>
          <p:txBody>
            <a:bodyPr wrap="square" lIns="0" tIns="0" rIns="0" bIns="0" rtlCol="0"/>
            <a:lstStyle/>
            <a:p>
              <a:endParaRPr sz="3565"/>
            </a:p>
          </p:txBody>
        </p:sp>
        <p:sp>
          <p:nvSpPr>
            <p:cNvPr id="71" name="object 71"/>
            <p:cNvSpPr/>
            <p:nvPr/>
          </p:nvSpPr>
          <p:spPr>
            <a:xfrm>
              <a:off x="3480549" y="1823471"/>
              <a:ext cx="60325" cy="46355"/>
            </a:xfrm>
            <a:custGeom>
              <a:avLst/>
              <a:gdLst/>
              <a:ahLst/>
              <a:cxnLst/>
              <a:rect l="l" t="t" r="r" b="b"/>
              <a:pathLst>
                <a:path w="60325" h="46355">
                  <a:moveTo>
                    <a:pt x="59841" y="0"/>
                  </a:moveTo>
                  <a:lnTo>
                    <a:pt x="0" y="9135"/>
                  </a:lnTo>
                  <a:lnTo>
                    <a:pt x="20762" y="46230"/>
                  </a:lnTo>
                  <a:lnTo>
                    <a:pt x="59841" y="0"/>
                  </a:lnTo>
                  <a:close/>
                </a:path>
              </a:pathLst>
            </a:custGeom>
            <a:ln w="7085">
              <a:solidFill>
                <a:srgbClr val="0A31FF"/>
              </a:solidFill>
            </a:ln>
          </p:spPr>
          <p:txBody>
            <a:bodyPr wrap="square" lIns="0" tIns="0" rIns="0" bIns="0" rtlCol="0"/>
            <a:lstStyle/>
            <a:p>
              <a:endParaRPr sz="3565"/>
            </a:p>
          </p:txBody>
        </p:sp>
        <p:sp>
          <p:nvSpPr>
            <p:cNvPr id="72" name="object 72"/>
            <p:cNvSpPr/>
            <p:nvPr/>
          </p:nvSpPr>
          <p:spPr>
            <a:xfrm>
              <a:off x="2791462" y="1895267"/>
              <a:ext cx="734060" cy="761365"/>
            </a:xfrm>
            <a:custGeom>
              <a:avLst/>
              <a:gdLst/>
              <a:ahLst/>
              <a:cxnLst/>
              <a:rect l="l" t="t" r="r" b="b"/>
              <a:pathLst>
                <a:path w="734060" h="761364">
                  <a:moveTo>
                    <a:pt x="0" y="760900"/>
                  </a:moveTo>
                  <a:lnTo>
                    <a:pt x="733529" y="0"/>
                  </a:lnTo>
                </a:path>
              </a:pathLst>
            </a:custGeom>
            <a:ln w="7085">
              <a:solidFill>
                <a:srgbClr val="0A31FF"/>
              </a:solidFill>
            </a:ln>
          </p:spPr>
          <p:txBody>
            <a:bodyPr wrap="square" lIns="0" tIns="0" rIns="0" bIns="0" rtlCol="0"/>
            <a:lstStyle/>
            <a:p>
              <a:endParaRPr sz="3565"/>
            </a:p>
          </p:txBody>
        </p:sp>
        <p:sp>
          <p:nvSpPr>
            <p:cNvPr id="73" name="object 73"/>
            <p:cNvSpPr/>
            <p:nvPr/>
          </p:nvSpPr>
          <p:spPr>
            <a:xfrm>
              <a:off x="3509689" y="1854460"/>
              <a:ext cx="55244" cy="55880"/>
            </a:xfrm>
            <a:custGeom>
              <a:avLst/>
              <a:gdLst/>
              <a:ahLst/>
              <a:cxnLst/>
              <a:rect l="l" t="t" r="r" b="b"/>
              <a:pathLst>
                <a:path w="55245" h="55880">
                  <a:moveTo>
                    <a:pt x="54640" y="0"/>
                  </a:moveTo>
                  <a:lnTo>
                    <a:pt x="0" y="26054"/>
                  </a:lnTo>
                  <a:lnTo>
                    <a:pt x="30604" y="55558"/>
                  </a:lnTo>
                  <a:lnTo>
                    <a:pt x="54640" y="0"/>
                  </a:lnTo>
                  <a:close/>
                </a:path>
              </a:pathLst>
            </a:custGeom>
            <a:solidFill>
              <a:srgbClr val="0A31FF"/>
            </a:solidFill>
          </p:spPr>
          <p:txBody>
            <a:bodyPr wrap="square" lIns="0" tIns="0" rIns="0" bIns="0" rtlCol="0"/>
            <a:lstStyle/>
            <a:p>
              <a:endParaRPr sz="3565"/>
            </a:p>
          </p:txBody>
        </p:sp>
        <p:sp>
          <p:nvSpPr>
            <p:cNvPr id="74" name="object 74"/>
            <p:cNvSpPr/>
            <p:nvPr/>
          </p:nvSpPr>
          <p:spPr>
            <a:xfrm>
              <a:off x="3509689" y="1854460"/>
              <a:ext cx="55244" cy="55880"/>
            </a:xfrm>
            <a:custGeom>
              <a:avLst/>
              <a:gdLst/>
              <a:ahLst/>
              <a:cxnLst/>
              <a:rect l="l" t="t" r="r" b="b"/>
              <a:pathLst>
                <a:path w="55245" h="55880">
                  <a:moveTo>
                    <a:pt x="54640" y="0"/>
                  </a:moveTo>
                  <a:lnTo>
                    <a:pt x="0" y="26054"/>
                  </a:lnTo>
                  <a:lnTo>
                    <a:pt x="30604" y="55558"/>
                  </a:lnTo>
                  <a:lnTo>
                    <a:pt x="54640" y="0"/>
                  </a:lnTo>
                  <a:close/>
                </a:path>
              </a:pathLst>
            </a:custGeom>
            <a:ln w="7085">
              <a:solidFill>
                <a:srgbClr val="0A31FF"/>
              </a:solidFill>
            </a:ln>
          </p:spPr>
          <p:txBody>
            <a:bodyPr wrap="square" lIns="0" tIns="0" rIns="0" bIns="0" rtlCol="0"/>
            <a:lstStyle/>
            <a:p>
              <a:endParaRPr sz="3565"/>
            </a:p>
          </p:txBody>
        </p:sp>
        <p:sp>
          <p:nvSpPr>
            <p:cNvPr id="75" name="object 75"/>
            <p:cNvSpPr/>
            <p:nvPr/>
          </p:nvSpPr>
          <p:spPr>
            <a:xfrm>
              <a:off x="978849" y="1074771"/>
              <a:ext cx="565150" cy="669290"/>
            </a:xfrm>
            <a:custGeom>
              <a:avLst/>
              <a:gdLst/>
              <a:ahLst/>
              <a:cxnLst/>
              <a:rect l="l" t="t" r="r" b="b"/>
              <a:pathLst>
                <a:path w="565150" h="669289">
                  <a:moveTo>
                    <a:pt x="0" y="669158"/>
                  </a:moveTo>
                  <a:lnTo>
                    <a:pt x="564602" y="0"/>
                  </a:lnTo>
                </a:path>
              </a:pathLst>
            </a:custGeom>
            <a:ln w="7085">
              <a:solidFill>
                <a:srgbClr val="0A31FF"/>
              </a:solidFill>
            </a:ln>
          </p:spPr>
          <p:txBody>
            <a:bodyPr wrap="square" lIns="0" tIns="0" rIns="0" bIns="0" rtlCol="0"/>
            <a:lstStyle/>
            <a:p>
              <a:endParaRPr sz="3565"/>
            </a:p>
          </p:txBody>
        </p:sp>
        <p:sp>
          <p:nvSpPr>
            <p:cNvPr id="76" name="object 76"/>
            <p:cNvSpPr/>
            <p:nvPr/>
          </p:nvSpPr>
          <p:spPr>
            <a:xfrm>
              <a:off x="1527206" y="1031451"/>
              <a:ext cx="53340" cy="57150"/>
            </a:xfrm>
            <a:custGeom>
              <a:avLst/>
              <a:gdLst/>
              <a:ahLst/>
              <a:cxnLst/>
              <a:rect l="l" t="t" r="r" b="b"/>
              <a:pathLst>
                <a:path w="53340" h="57150">
                  <a:moveTo>
                    <a:pt x="52797" y="0"/>
                  </a:moveTo>
                  <a:lnTo>
                    <a:pt x="0" y="29613"/>
                  </a:lnTo>
                  <a:lnTo>
                    <a:pt x="32490" y="57027"/>
                  </a:lnTo>
                  <a:lnTo>
                    <a:pt x="52797" y="0"/>
                  </a:lnTo>
                  <a:close/>
                </a:path>
              </a:pathLst>
            </a:custGeom>
            <a:solidFill>
              <a:srgbClr val="0A31FF"/>
            </a:solidFill>
          </p:spPr>
          <p:txBody>
            <a:bodyPr wrap="square" lIns="0" tIns="0" rIns="0" bIns="0" rtlCol="0"/>
            <a:lstStyle/>
            <a:p>
              <a:endParaRPr sz="3565"/>
            </a:p>
          </p:txBody>
        </p:sp>
        <p:sp>
          <p:nvSpPr>
            <p:cNvPr id="77" name="object 77"/>
            <p:cNvSpPr/>
            <p:nvPr/>
          </p:nvSpPr>
          <p:spPr>
            <a:xfrm>
              <a:off x="1527206" y="1031451"/>
              <a:ext cx="53340" cy="57150"/>
            </a:xfrm>
            <a:custGeom>
              <a:avLst/>
              <a:gdLst/>
              <a:ahLst/>
              <a:cxnLst/>
              <a:rect l="l" t="t" r="r" b="b"/>
              <a:pathLst>
                <a:path w="53340" h="57150">
                  <a:moveTo>
                    <a:pt x="52797" y="0"/>
                  </a:moveTo>
                  <a:lnTo>
                    <a:pt x="0" y="29613"/>
                  </a:lnTo>
                  <a:lnTo>
                    <a:pt x="32490" y="57027"/>
                  </a:lnTo>
                  <a:lnTo>
                    <a:pt x="52797" y="0"/>
                  </a:lnTo>
                  <a:close/>
                </a:path>
              </a:pathLst>
            </a:custGeom>
            <a:ln w="7085">
              <a:solidFill>
                <a:srgbClr val="0A31FF"/>
              </a:solidFill>
            </a:ln>
          </p:spPr>
          <p:txBody>
            <a:bodyPr wrap="square" lIns="0" tIns="0" rIns="0" bIns="0" rtlCol="0"/>
            <a:lstStyle/>
            <a:p>
              <a:endParaRPr sz="3565"/>
            </a:p>
          </p:txBody>
        </p:sp>
        <p:sp>
          <p:nvSpPr>
            <p:cNvPr id="78" name="object 78"/>
            <p:cNvSpPr/>
            <p:nvPr/>
          </p:nvSpPr>
          <p:spPr>
            <a:xfrm>
              <a:off x="1004816" y="1479723"/>
              <a:ext cx="497840" cy="295275"/>
            </a:xfrm>
            <a:custGeom>
              <a:avLst/>
              <a:gdLst/>
              <a:ahLst/>
              <a:cxnLst/>
              <a:rect l="l" t="t" r="r" b="b"/>
              <a:pathLst>
                <a:path w="497840" h="295275">
                  <a:moveTo>
                    <a:pt x="0" y="294849"/>
                  </a:moveTo>
                  <a:lnTo>
                    <a:pt x="497558" y="0"/>
                  </a:lnTo>
                </a:path>
              </a:pathLst>
            </a:custGeom>
            <a:ln w="7085">
              <a:solidFill>
                <a:srgbClr val="0A31FF"/>
              </a:solidFill>
            </a:ln>
          </p:spPr>
          <p:txBody>
            <a:bodyPr wrap="square" lIns="0" tIns="0" rIns="0" bIns="0" rtlCol="0"/>
            <a:lstStyle/>
            <a:p>
              <a:endParaRPr sz="3565"/>
            </a:p>
          </p:txBody>
        </p:sp>
        <p:sp>
          <p:nvSpPr>
            <p:cNvPr id="79" name="object 79"/>
            <p:cNvSpPr/>
            <p:nvPr/>
          </p:nvSpPr>
          <p:spPr>
            <a:xfrm>
              <a:off x="1491539" y="1450827"/>
              <a:ext cx="59690" cy="47625"/>
            </a:xfrm>
            <a:custGeom>
              <a:avLst/>
              <a:gdLst/>
              <a:ahLst/>
              <a:cxnLst/>
              <a:rect l="l" t="t" r="r" b="b"/>
              <a:pathLst>
                <a:path w="59690" h="47625">
                  <a:moveTo>
                    <a:pt x="59598" y="0"/>
                  </a:moveTo>
                  <a:lnTo>
                    <a:pt x="0" y="10609"/>
                  </a:lnTo>
                  <a:lnTo>
                    <a:pt x="21672" y="47181"/>
                  </a:lnTo>
                  <a:lnTo>
                    <a:pt x="59598" y="0"/>
                  </a:lnTo>
                  <a:close/>
                </a:path>
              </a:pathLst>
            </a:custGeom>
            <a:solidFill>
              <a:srgbClr val="0A31FF"/>
            </a:solidFill>
          </p:spPr>
          <p:txBody>
            <a:bodyPr wrap="square" lIns="0" tIns="0" rIns="0" bIns="0" rtlCol="0"/>
            <a:lstStyle/>
            <a:p>
              <a:endParaRPr sz="3565"/>
            </a:p>
          </p:txBody>
        </p:sp>
        <p:sp>
          <p:nvSpPr>
            <p:cNvPr id="80" name="object 80"/>
            <p:cNvSpPr/>
            <p:nvPr/>
          </p:nvSpPr>
          <p:spPr>
            <a:xfrm>
              <a:off x="1491539" y="1450827"/>
              <a:ext cx="59690" cy="47625"/>
            </a:xfrm>
            <a:custGeom>
              <a:avLst/>
              <a:gdLst/>
              <a:ahLst/>
              <a:cxnLst/>
              <a:rect l="l" t="t" r="r" b="b"/>
              <a:pathLst>
                <a:path w="59690" h="47625">
                  <a:moveTo>
                    <a:pt x="59598" y="0"/>
                  </a:moveTo>
                  <a:lnTo>
                    <a:pt x="0" y="10609"/>
                  </a:lnTo>
                  <a:lnTo>
                    <a:pt x="21672" y="47181"/>
                  </a:lnTo>
                  <a:lnTo>
                    <a:pt x="59598" y="0"/>
                  </a:lnTo>
                  <a:close/>
                </a:path>
              </a:pathLst>
            </a:custGeom>
            <a:ln w="7085">
              <a:solidFill>
                <a:srgbClr val="0A31FF"/>
              </a:solidFill>
            </a:ln>
          </p:spPr>
          <p:txBody>
            <a:bodyPr wrap="square" lIns="0" tIns="0" rIns="0" bIns="0" rtlCol="0"/>
            <a:lstStyle/>
            <a:p>
              <a:endParaRPr sz="3565"/>
            </a:p>
          </p:txBody>
        </p:sp>
        <p:sp>
          <p:nvSpPr>
            <p:cNvPr id="81" name="object 81"/>
            <p:cNvSpPr/>
            <p:nvPr/>
          </p:nvSpPr>
          <p:spPr>
            <a:xfrm>
              <a:off x="1021619" y="1835991"/>
              <a:ext cx="454659" cy="0"/>
            </a:xfrm>
            <a:custGeom>
              <a:avLst/>
              <a:gdLst/>
              <a:ahLst/>
              <a:cxnLst/>
              <a:rect l="l" t="t" r="r" b="b"/>
              <a:pathLst>
                <a:path w="454659">
                  <a:moveTo>
                    <a:pt x="0" y="0"/>
                  </a:moveTo>
                  <a:lnTo>
                    <a:pt x="186531" y="0"/>
                  </a:lnTo>
                </a:path>
                <a:path w="454659">
                  <a:moveTo>
                    <a:pt x="306977" y="0"/>
                  </a:moveTo>
                  <a:lnTo>
                    <a:pt x="454153" y="0"/>
                  </a:lnTo>
                </a:path>
              </a:pathLst>
            </a:custGeom>
            <a:ln w="7085">
              <a:solidFill>
                <a:srgbClr val="0A31FF"/>
              </a:solidFill>
            </a:ln>
          </p:spPr>
          <p:txBody>
            <a:bodyPr wrap="square" lIns="0" tIns="0" rIns="0" bIns="0" rtlCol="0"/>
            <a:lstStyle/>
            <a:p>
              <a:endParaRPr sz="3565"/>
            </a:p>
          </p:txBody>
        </p:sp>
        <p:sp>
          <p:nvSpPr>
            <p:cNvPr id="82" name="object 82"/>
            <p:cNvSpPr/>
            <p:nvPr/>
          </p:nvSpPr>
          <p:spPr>
            <a:xfrm>
              <a:off x="1475772" y="1814736"/>
              <a:ext cx="57150" cy="42545"/>
            </a:xfrm>
            <a:custGeom>
              <a:avLst/>
              <a:gdLst/>
              <a:ahLst/>
              <a:cxnLst/>
              <a:rect l="l" t="t" r="r" b="b"/>
              <a:pathLst>
                <a:path w="57150" h="42544">
                  <a:moveTo>
                    <a:pt x="0" y="0"/>
                  </a:moveTo>
                  <a:lnTo>
                    <a:pt x="0" y="42510"/>
                  </a:lnTo>
                  <a:lnTo>
                    <a:pt x="56680" y="21255"/>
                  </a:lnTo>
                  <a:lnTo>
                    <a:pt x="0" y="0"/>
                  </a:lnTo>
                  <a:close/>
                </a:path>
              </a:pathLst>
            </a:custGeom>
            <a:solidFill>
              <a:srgbClr val="0A31FF"/>
            </a:solidFill>
          </p:spPr>
          <p:txBody>
            <a:bodyPr wrap="square" lIns="0" tIns="0" rIns="0" bIns="0" rtlCol="0"/>
            <a:lstStyle/>
            <a:p>
              <a:endParaRPr sz="3565"/>
            </a:p>
          </p:txBody>
        </p:sp>
        <p:sp>
          <p:nvSpPr>
            <p:cNvPr id="83" name="object 83"/>
            <p:cNvSpPr/>
            <p:nvPr/>
          </p:nvSpPr>
          <p:spPr>
            <a:xfrm>
              <a:off x="1475772" y="1814736"/>
              <a:ext cx="57150" cy="42545"/>
            </a:xfrm>
            <a:custGeom>
              <a:avLst/>
              <a:gdLst/>
              <a:ahLst/>
              <a:cxnLst/>
              <a:rect l="l" t="t" r="r" b="b"/>
              <a:pathLst>
                <a:path w="57150" h="42544">
                  <a:moveTo>
                    <a:pt x="56680" y="21255"/>
                  </a:moveTo>
                  <a:lnTo>
                    <a:pt x="0" y="0"/>
                  </a:lnTo>
                  <a:lnTo>
                    <a:pt x="0" y="42510"/>
                  </a:lnTo>
                  <a:lnTo>
                    <a:pt x="56680" y="21255"/>
                  </a:lnTo>
                  <a:close/>
                </a:path>
              </a:pathLst>
            </a:custGeom>
            <a:ln w="7085">
              <a:solidFill>
                <a:srgbClr val="0A31FF"/>
              </a:solidFill>
            </a:ln>
          </p:spPr>
          <p:txBody>
            <a:bodyPr wrap="square" lIns="0" tIns="0" rIns="0" bIns="0" rtlCol="0"/>
            <a:lstStyle/>
            <a:p>
              <a:endParaRPr sz="3565"/>
            </a:p>
          </p:txBody>
        </p:sp>
        <p:sp>
          <p:nvSpPr>
            <p:cNvPr id="84" name="object 84"/>
            <p:cNvSpPr/>
            <p:nvPr/>
          </p:nvSpPr>
          <p:spPr>
            <a:xfrm>
              <a:off x="1004816" y="1897409"/>
              <a:ext cx="497840" cy="295275"/>
            </a:xfrm>
            <a:custGeom>
              <a:avLst/>
              <a:gdLst/>
              <a:ahLst/>
              <a:cxnLst/>
              <a:rect l="l" t="t" r="r" b="b"/>
              <a:pathLst>
                <a:path w="497840" h="295275">
                  <a:moveTo>
                    <a:pt x="0" y="0"/>
                  </a:moveTo>
                  <a:lnTo>
                    <a:pt x="497559" y="294849"/>
                  </a:lnTo>
                </a:path>
              </a:pathLst>
            </a:custGeom>
            <a:ln w="7085">
              <a:solidFill>
                <a:srgbClr val="0A31FF"/>
              </a:solidFill>
            </a:ln>
          </p:spPr>
          <p:txBody>
            <a:bodyPr wrap="square" lIns="0" tIns="0" rIns="0" bIns="0" rtlCol="0"/>
            <a:lstStyle/>
            <a:p>
              <a:endParaRPr sz="3565"/>
            </a:p>
          </p:txBody>
        </p:sp>
        <p:sp>
          <p:nvSpPr>
            <p:cNvPr id="85" name="object 85"/>
            <p:cNvSpPr/>
            <p:nvPr/>
          </p:nvSpPr>
          <p:spPr>
            <a:xfrm>
              <a:off x="1491539" y="2173973"/>
              <a:ext cx="59690" cy="47625"/>
            </a:xfrm>
            <a:custGeom>
              <a:avLst/>
              <a:gdLst/>
              <a:ahLst/>
              <a:cxnLst/>
              <a:rect l="l" t="t" r="r" b="b"/>
              <a:pathLst>
                <a:path w="59690" h="47625">
                  <a:moveTo>
                    <a:pt x="21672" y="0"/>
                  </a:moveTo>
                  <a:lnTo>
                    <a:pt x="0" y="36571"/>
                  </a:lnTo>
                  <a:lnTo>
                    <a:pt x="59598" y="47181"/>
                  </a:lnTo>
                  <a:lnTo>
                    <a:pt x="21672" y="0"/>
                  </a:lnTo>
                  <a:close/>
                </a:path>
              </a:pathLst>
            </a:custGeom>
            <a:solidFill>
              <a:srgbClr val="0A31FF"/>
            </a:solidFill>
          </p:spPr>
          <p:txBody>
            <a:bodyPr wrap="square" lIns="0" tIns="0" rIns="0" bIns="0" rtlCol="0"/>
            <a:lstStyle/>
            <a:p>
              <a:endParaRPr sz="3565"/>
            </a:p>
          </p:txBody>
        </p:sp>
        <p:sp>
          <p:nvSpPr>
            <p:cNvPr id="86" name="object 86"/>
            <p:cNvSpPr/>
            <p:nvPr/>
          </p:nvSpPr>
          <p:spPr>
            <a:xfrm>
              <a:off x="1491539" y="2173973"/>
              <a:ext cx="59690" cy="47625"/>
            </a:xfrm>
            <a:custGeom>
              <a:avLst/>
              <a:gdLst/>
              <a:ahLst/>
              <a:cxnLst/>
              <a:rect l="l" t="t" r="r" b="b"/>
              <a:pathLst>
                <a:path w="59690" h="47625">
                  <a:moveTo>
                    <a:pt x="59598" y="47181"/>
                  </a:moveTo>
                  <a:lnTo>
                    <a:pt x="21672" y="0"/>
                  </a:lnTo>
                  <a:lnTo>
                    <a:pt x="0" y="36571"/>
                  </a:lnTo>
                  <a:lnTo>
                    <a:pt x="59598" y="47181"/>
                  </a:lnTo>
                  <a:close/>
                </a:path>
              </a:pathLst>
            </a:custGeom>
            <a:ln w="7085">
              <a:solidFill>
                <a:srgbClr val="0A31FF"/>
              </a:solidFill>
            </a:ln>
          </p:spPr>
          <p:txBody>
            <a:bodyPr wrap="square" lIns="0" tIns="0" rIns="0" bIns="0" rtlCol="0"/>
            <a:lstStyle/>
            <a:p>
              <a:endParaRPr sz="3565"/>
            </a:p>
          </p:txBody>
        </p:sp>
        <p:sp>
          <p:nvSpPr>
            <p:cNvPr id="87" name="object 87"/>
            <p:cNvSpPr/>
            <p:nvPr/>
          </p:nvSpPr>
          <p:spPr>
            <a:xfrm>
              <a:off x="978849" y="1928052"/>
              <a:ext cx="565150" cy="669290"/>
            </a:xfrm>
            <a:custGeom>
              <a:avLst/>
              <a:gdLst/>
              <a:ahLst/>
              <a:cxnLst/>
              <a:rect l="l" t="t" r="r" b="b"/>
              <a:pathLst>
                <a:path w="565150" h="669289">
                  <a:moveTo>
                    <a:pt x="0" y="0"/>
                  </a:moveTo>
                  <a:lnTo>
                    <a:pt x="564602" y="669157"/>
                  </a:lnTo>
                </a:path>
              </a:pathLst>
            </a:custGeom>
            <a:ln w="7085">
              <a:solidFill>
                <a:srgbClr val="0A31FF"/>
              </a:solidFill>
            </a:ln>
          </p:spPr>
          <p:txBody>
            <a:bodyPr wrap="square" lIns="0" tIns="0" rIns="0" bIns="0" rtlCol="0"/>
            <a:lstStyle/>
            <a:p>
              <a:endParaRPr sz="3565"/>
            </a:p>
          </p:txBody>
        </p:sp>
        <p:sp>
          <p:nvSpPr>
            <p:cNvPr id="88" name="object 88"/>
            <p:cNvSpPr/>
            <p:nvPr/>
          </p:nvSpPr>
          <p:spPr>
            <a:xfrm>
              <a:off x="1527206" y="2583504"/>
              <a:ext cx="53340" cy="57150"/>
            </a:xfrm>
            <a:custGeom>
              <a:avLst/>
              <a:gdLst/>
              <a:ahLst/>
              <a:cxnLst/>
              <a:rect l="l" t="t" r="r" b="b"/>
              <a:pathLst>
                <a:path w="53340" h="57150">
                  <a:moveTo>
                    <a:pt x="32490" y="0"/>
                  </a:moveTo>
                  <a:lnTo>
                    <a:pt x="0" y="27413"/>
                  </a:lnTo>
                  <a:lnTo>
                    <a:pt x="52797" y="57027"/>
                  </a:lnTo>
                  <a:lnTo>
                    <a:pt x="32490" y="0"/>
                  </a:lnTo>
                  <a:close/>
                </a:path>
              </a:pathLst>
            </a:custGeom>
            <a:solidFill>
              <a:srgbClr val="0A31FF"/>
            </a:solidFill>
          </p:spPr>
          <p:txBody>
            <a:bodyPr wrap="square" lIns="0" tIns="0" rIns="0" bIns="0" rtlCol="0"/>
            <a:lstStyle/>
            <a:p>
              <a:endParaRPr sz="3565"/>
            </a:p>
          </p:txBody>
        </p:sp>
        <p:sp>
          <p:nvSpPr>
            <p:cNvPr id="89" name="object 89"/>
            <p:cNvSpPr/>
            <p:nvPr/>
          </p:nvSpPr>
          <p:spPr>
            <a:xfrm>
              <a:off x="1527206" y="2583503"/>
              <a:ext cx="53340" cy="57150"/>
            </a:xfrm>
            <a:custGeom>
              <a:avLst/>
              <a:gdLst/>
              <a:ahLst/>
              <a:cxnLst/>
              <a:rect l="l" t="t" r="r" b="b"/>
              <a:pathLst>
                <a:path w="53340" h="57150">
                  <a:moveTo>
                    <a:pt x="52797" y="57027"/>
                  </a:moveTo>
                  <a:lnTo>
                    <a:pt x="32490" y="0"/>
                  </a:lnTo>
                  <a:lnTo>
                    <a:pt x="0" y="27414"/>
                  </a:lnTo>
                  <a:lnTo>
                    <a:pt x="52797" y="57027"/>
                  </a:lnTo>
                  <a:close/>
                </a:path>
              </a:pathLst>
            </a:custGeom>
            <a:ln w="7085">
              <a:solidFill>
                <a:srgbClr val="0A31FF"/>
              </a:solidFill>
            </a:ln>
          </p:spPr>
          <p:txBody>
            <a:bodyPr wrap="square" lIns="0" tIns="0" rIns="0" bIns="0" rtlCol="0"/>
            <a:lstStyle/>
            <a:p>
              <a:endParaRPr sz="3565"/>
            </a:p>
          </p:txBody>
        </p:sp>
        <p:sp>
          <p:nvSpPr>
            <p:cNvPr id="90" name="object 90"/>
            <p:cNvSpPr/>
            <p:nvPr/>
          </p:nvSpPr>
          <p:spPr>
            <a:xfrm>
              <a:off x="2052497" y="840538"/>
              <a:ext cx="120650" cy="170180"/>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grpSp>
      <p:sp>
        <p:nvSpPr>
          <p:cNvPr id="91" name="object 91"/>
          <p:cNvSpPr txBox="1"/>
          <p:nvPr/>
        </p:nvSpPr>
        <p:spPr>
          <a:xfrm>
            <a:off x="5642853" y="169664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92" name="object 92"/>
          <p:cNvSpPr/>
          <p:nvPr/>
        </p:nvSpPr>
        <p:spPr>
          <a:xfrm>
            <a:off x="5301713" y="1925890"/>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93" name="object 93"/>
          <p:cNvSpPr txBox="1"/>
          <p:nvPr/>
        </p:nvSpPr>
        <p:spPr>
          <a:xfrm>
            <a:off x="5349037" y="1956884"/>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94" name="object 94"/>
          <p:cNvSpPr/>
          <p:nvPr/>
        </p:nvSpPr>
        <p:spPr>
          <a:xfrm>
            <a:off x="5265940" y="2319559"/>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95" name="object 95"/>
          <p:cNvSpPr txBox="1"/>
          <p:nvPr/>
        </p:nvSpPr>
        <p:spPr>
          <a:xfrm>
            <a:off x="5313265" y="2350553"/>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96" name="object 96"/>
          <p:cNvSpPr/>
          <p:nvPr/>
        </p:nvSpPr>
        <p:spPr>
          <a:xfrm>
            <a:off x="5711962" y="3023943"/>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97" name="object 97"/>
          <p:cNvSpPr txBox="1"/>
          <p:nvPr/>
        </p:nvSpPr>
        <p:spPr>
          <a:xfrm>
            <a:off x="5759287" y="305493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98" name="object 98"/>
          <p:cNvSpPr/>
          <p:nvPr/>
        </p:nvSpPr>
        <p:spPr>
          <a:xfrm>
            <a:off x="5697922" y="3462791"/>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99" name="object 99"/>
          <p:cNvSpPr txBox="1"/>
          <p:nvPr/>
        </p:nvSpPr>
        <p:spPr>
          <a:xfrm>
            <a:off x="5745247" y="349378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00" name="object 100"/>
          <p:cNvSpPr/>
          <p:nvPr/>
        </p:nvSpPr>
        <p:spPr>
          <a:xfrm>
            <a:off x="5671622" y="3940076"/>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01" name="object 101"/>
          <p:cNvSpPr txBox="1"/>
          <p:nvPr/>
        </p:nvSpPr>
        <p:spPr>
          <a:xfrm>
            <a:off x="5718946" y="3971070"/>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02" name="object 102"/>
          <p:cNvSpPr/>
          <p:nvPr/>
        </p:nvSpPr>
        <p:spPr>
          <a:xfrm>
            <a:off x="5685662" y="4361361"/>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03" name="object 103"/>
          <p:cNvSpPr txBox="1"/>
          <p:nvPr/>
        </p:nvSpPr>
        <p:spPr>
          <a:xfrm>
            <a:off x="5732986" y="439235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04" name="object 104"/>
          <p:cNvSpPr/>
          <p:nvPr/>
        </p:nvSpPr>
        <p:spPr>
          <a:xfrm>
            <a:off x="5637708" y="4767883"/>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05" name="object 105"/>
          <p:cNvSpPr txBox="1"/>
          <p:nvPr/>
        </p:nvSpPr>
        <p:spPr>
          <a:xfrm>
            <a:off x="5685032" y="479887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06" name="object 106"/>
          <p:cNvSpPr/>
          <p:nvPr/>
        </p:nvSpPr>
        <p:spPr>
          <a:xfrm>
            <a:off x="5539428" y="5259931"/>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07" name="object 107"/>
          <p:cNvSpPr txBox="1"/>
          <p:nvPr/>
        </p:nvSpPr>
        <p:spPr>
          <a:xfrm>
            <a:off x="5586752" y="529092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08" name="object 108"/>
          <p:cNvSpPr/>
          <p:nvPr/>
        </p:nvSpPr>
        <p:spPr>
          <a:xfrm>
            <a:off x="3962596" y="4381253"/>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09" name="object 109"/>
          <p:cNvSpPr txBox="1"/>
          <p:nvPr/>
        </p:nvSpPr>
        <p:spPr>
          <a:xfrm>
            <a:off x="4009919" y="4412249"/>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10" name="object 110"/>
          <p:cNvSpPr/>
          <p:nvPr/>
        </p:nvSpPr>
        <p:spPr>
          <a:xfrm>
            <a:off x="3950409" y="3914800"/>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11" name="object 111"/>
          <p:cNvSpPr txBox="1"/>
          <p:nvPr/>
        </p:nvSpPr>
        <p:spPr>
          <a:xfrm>
            <a:off x="3997733" y="3945796"/>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12" name="object 112"/>
          <p:cNvSpPr/>
          <p:nvPr/>
        </p:nvSpPr>
        <p:spPr>
          <a:xfrm>
            <a:off x="3922329" y="3462791"/>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13" name="object 113"/>
          <p:cNvSpPr txBox="1"/>
          <p:nvPr/>
        </p:nvSpPr>
        <p:spPr>
          <a:xfrm>
            <a:off x="3969651" y="349378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14" name="object 114"/>
          <p:cNvSpPr/>
          <p:nvPr/>
        </p:nvSpPr>
        <p:spPr>
          <a:xfrm>
            <a:off x="3995012" y="2984351"/>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15" name="object 115"/>
          <p:cNvSpPr txBox="1"/>
          <p:nvPr/>
        </p:nvSpPr>
        <p:spPr>
          <a:xfrm>
            <a:off x="4042334" y="3015345"/>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16" name="object 116"/>
          <p:cNvSpPr/>
          <p:nvPr/>
        </p:nvSpPr>
        <p:spPr>
          <a:xfrm>
            <a:off x="3917929" y="2597267"/>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17" name="object 117"/>
          <p:cNvSpPr txBox="1"/>
          <p:nvPr/>
        </p:nvSpPr>
        <p:spPr>
          <a:xfrm>
            <a:off x="3965254" y="2628261"/>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18" name="object 118"/>
          <p:cNvSpPr/>
          <p:nvPr/>
        </p:nvSpPr>
        <p:spPr>
          <a:xfrm>
            <a:off x="7651008" y="2436740"/>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19" name="object 119"/>
          <p:cNvSpPr txBox="1"/>
          <p:nvPr/>
        </p:nvSpPr>
        <p:spPr>
          <a:xfrm>
            <a:off x="7698333" y="2467736"/>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20" name="object 120"/>
          <p:cNvSpPr/>
          <p:nvPr/>
        </p:nvSpPr>
        <p:spPr>
          <a:xfrm>
            <a:off x="7541161" y="2870071"/>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21" name="object 121"/>
          <p:cNvSpPr txBox="1"/>
          <p:nvPr/>
        </p:nvSpPr>
        <p:spPr>
          <a:xfrm>
            <a:off x="7588486" y="2901067"/>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22" name="object 122"/>
          <p:cNvSpPr/>
          <p:nvPr/>
        </p:nvSpPr>
        <p:spPr>
          <a:xfrm>
            <a:off x="7446704" y="3407069"/>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23" name="object 123"/>
          <p:cNvSpPr txBox="1"/>
          <p:nvPr/>
        </p:nvSpPr>
        <p:spPr>
          <a:xfrm>
            <a:off x="7494028" y="3438063"/>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24" name="object 124"/>
          <p:cNvSpPr/>
          <p:nvPr/>
        </p:nvSpPr>
        <p:spPr>
          <a:xfrm>
            <a:off x="7533940" y="3932597"/>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25" name="object 125"/>
          <p:cNvSpPr txBox="1"/>
          <p:nvPr/>
        </p:nvSpPr>
        <p:spPr>
          <a:xfrm>
            <a:off x="7581263" y="3963593"/>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
        <p:nvSpPr>
          <p:cNvPr id="126" name="object 126"/>
          <p:cNvSpPr/>
          <p:nvPr/>
        </p:nvSpPr>
        <p:spPr>
          <a:xfrm>
            <a:off x="7612393" y="4383908"/>
            <a:ext cx="239086" cy="337237"/>
          </a:xfrm>
          <a:custGeom>
            <a:avLst/>
            <a:gdLst/>
            <a:ahLst/>
            <a:cxnLst/>
            <a:rect l="l" t="t" r="r" b="b"/>
            <a:pathLst>
              <a:path w="120650" h="170180">
                <a:moveTo>
                  <a:pt x="120446" y="0"/>
                </a:moveTo>
                <a:lnTo>
                  <a:pt x="0" y="0"/>
                </a:lnTo>
                <a:lnTo>
                  <a:pt x="0" y="170041"/>
                </a:lnTo>
                <a:lnTo>
                  <a:pt x="120446" y="170041"/>
                </a:lnTo>
                <a:lnTo>
                  <a:pt x="120446" y="0"/>
                </a:lnTo>
                <a:close/>
              </a:path>
            </a:pathLst>
          </a:custGeom>
          <a:solidFill>
            <a:srgbClr val="FFFFFF"/>
          </a:solidFill>
        </p:spPr>
        <p:txBody>
          <a:bodyPr wrap="square" lIns="0" tIns="0" rIns="0" bIns="0" rtlCol="0"/>
          <a:lstStyle/>
          <a:p>
            <a:endParaRPr sz="3565"/>
          </a:p>
        </p:txBody>
      </p:sp>
      <p:sp>
        <p:nvSpPr>
          <p:cNvPr id="127" name="object 127"/>
          <p:cNvSpPr txBox="1"/>
          <p:nvPr/>
        </p:nvSpPr>
        <p:spPr>
          <a:xfrm>
            <a:off x="7659716" y="4414902"/>
            <a:ext cx="144710" cy="228691"/>
          </a:xfrm>
          <a:prstGeom prst="rect">
            <a:avLst/>
          </a:prstGeom>
        </p:spPr>
        <p:txBody>
          <a:bodyPr vert="horz" wrap="square" lIns="0" tIns="30200" rIns="0" bIns="0" rtlCol="0">
            <a:spAutoFit/>
          </a:bodyPr>
          <a:lstStyle/>
          <a:p>
            <a:pPr marL="25400">
              <a:spcBef>
                <a:spcPts val="240"/>
              </a:spcBef>
            </a:pPr>
            <a:r>
              <a:rPr sz="1290" spc="-99" dirty="0">
                <a:latin typeface="Arial MT"/>
                <a:cs typeface="Arial MT"/>
              </a:rPr>
              <a:t>1</a:t>
            </a:r>
            <a:endParaRPr sz="1290">
              <a:latin typeface="Arial MT"/>
              <a:cs typeface="Arial M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 calcmode="lin" valueType="num">
                                      <p:cBhvr>
                                        <p:cTn id="27" dur="500" fill="hold"/>
                                        <p:tgtEl>
                                          <p:spTgt spid="7"/>
                                        </p:tgtEl>
                                        <p:attrNameLst>
                                          <p:attrName>ppt_w</p:attrName>
                                        </p:attrNameLst>
                                      </p:cBhvr>
                                      <p:tavLst>
                                        <p:tav tm="0">
                                          <p:val>
                                            <p:fltVal val="0"/>
                                          </p:val>
                                        </p:tav>
                                        <p:tav tm="100000">
                                          <p:val>
                                            <p:strVal val="#ppt_w"/>
                                          </p:val>
                                        </p:tav>
                                      </p:tavLst>
                                    </p:anim>
                                    <p:anim calcmode="lin" valueType="num">
                                      <p:cBhvr>
                                        <p:cTn id="28" dur="500" fill="hold"/>
                                        <p:tgtEl>
                                          <p:spTgt spid="7"/>
                                        </p:tgtEl>
                                        <p:attrNameLst>
                                          <p:attrName>ppt_h</p:attrName>
                                        </p:attrNameLst>
                                      </p:cBhvr>
                                      <p:tavLst>
                                        <p:tav tm="0">
                                          <p:val>
                                            <p:fltVal val="0"/>
                                          </p:val>
                                        </p:tav>
                                        <p:tav tm="100000">
                                          <p:val>
                                            <p:strVal val="#ppt_h"/>
                                          </p:val>
                                        </p:tav>
                                      </p:tavLst>
                                    </p:anim>
                                    <p:animEffect transition="in" filter="fade">
                                      <p:cBhvr>
                                        <p:cTn id="29" dur="500"/>
                                        <p:tgtEl>
                                          <p:spTgt spid="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p:cTn id="32" dur="500" fill="hold"/>
                                        <p:tgtEl>
                                          <p:spTgt spid="8"/>
                                        </p:tgtEl>
                                        <p:attrNameLst>
                                          <p:attrName>ppt_w</p:attrName>
                                        </p:attrNameLst>
                                      </p:cBhvr>
                                      <p:tavLst>
                                        <p:tav tm="0">
                                          <p:val>
                                            <p:fltVal val="0"/>
                                          </p:val>
                                        </p:tav>
                                        <p:tav tm="100000">
                                          <p:val>
                                            <p:strVal val="#ppt_w"/>
                                          </p:val>
                                        </p:tav>
                                      </p:tavLst>
                                    </p:anim>
                                    <p:anim calcmode="lin" valueType="num">
                                      <p:cBhvr>
                                        <p:cTn id="33" dur="500" fill="hold"/>
                                        <p:tgtEl>
                                          <p:spTgt spid="8"/>
                                        </p:tgtEl>
                                        <p:attrNameLst>
                                          <p:attrName>ppt_h</p:attrName>
                                        </p:attrNameLst>
                                      </p:cBhvr>
                                      <p:tavLst>
                                        <p:tav tm="0">
                                          <p:val>
                                            <p:fltVal val="0"/>
                                          </p:val>
                                        </p:tav>
                                        <p:tav tm="100000">
                                          <p:val>
                                            <p:strVal val="#ppt_h"/>
                                          </p:val>
                                        </p:tav>
                                      </p:tavLst>
                                    </p:anim>
                                    <p:animEffect transition="in" filter="fade">
                                      <p:cBhvr>
                                        <p:cTn id="34" dur="500"/>
                                        <p:tgtEl>
                                          <p:spTgt spid="8"/>
                                        </p:tgtEl>
                                      </p:cBhvr>
                                    </p:animEffect>
                                  </p:childTnLst>
                                </p:cTn>
                              </p:par>
                              <p:par>
                                <p:cTn id="35" presetID="53" presetClass="entr" presetSubtype="16"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 calcmode="lin" valueType="num">
                                      <p:cBhvr>
                                        <p:cTn id="37" dur="500" fill="hold"/>
                                        <p:tgtEl>
                                          <p:spTgt spid="9"/>
                                        </p:tgtEl>
                                        <p:attrNameLst>
                                          <p:attrName>ppt_w</p:attrName>
                                        </p:attrNameLst>
                                      </p:cBhvr>
                                      <p:tavLst>
                                        <p:tav tm="0">
                                          <p:val>
                                            <p:fltVal val="0"/>
                                          </p:val>
                                        </p:tav>
                                        <p:tav tm="100000">
                                          <p:val>
                                            <p:strVal val="#ppt_w"/>
                                          </p:val>
                                        </p:tav>
                                      </p:tavLst>
                                    </p:anim>
                                    <p:anim calcmode="lin" valueType="num">
                                      <p:cBhvr>
                                        <p:cTn id="38" dur="500" fill="hold"/>
                                        <p:tgtEl>
                                          <p:spTgt spid="9"/>
                                        </p:tgtEl>
                                        <p:attrNameLst>
                                          <p:attrName>ppt_h</p:attrName>
                                        </p:attrNameLst>
                                      </p:cBhvr>
                                      <p:tavLst>
                                        <p:tav tm="0">
                                          <p:val>
                                            <p:fltVal val="0"/>
                                          </p:val>
                                        </p:tav>
                                        <p:tav tm="100000">
                                          <p:val>
                                            <p:strVal val="#ppt_h"/>
                                          </p:val>
                                        </p:tav>
                                      </p:tavLst>
                                    </p:anim>
                                    <p:animEffect transition="in" filter="fade">
                                      <p:cBhvr>
                                        <p:cTn id="39" dur="500"/>
                                        <p:tgtEl>
                                          <p:spTgt spid="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53" presetClass="entr" presetSubtype="16" fill="hold" nodeType="withEffect">
                                  <p:stCondLst>
                                    <p:cond delay="0"/>
                                  </p:stCondLst>
                                  <p:childTnLst>
                                    <p:set>
                                      <p:cBhvr>
                                        <p:cTn id="46" dur="1" fill="hold">
                                          <p:stCondLst>
                                            <p:cond delay="0"/>
                                          </p:stCondLst>
                                        </p:cTn>
                                        <p:tgtEl>
                                          <p:spTgt spid="11"/>
                                        </p:tgtEl>
                                        <p:attrNameLst>
                                          <p:attrName>style.visibility</p:attrName>
                                        </p:attrNameLst>
                                      </p:cBhvr>
                                      <p:to>
                                        <p:strVal val="visible"/>
                                      </p:to>
                                    </p:set>
                                    <p:anim calcmode="lin" valueType="num">
                                      <p:cBhvr>
                                        <p:cTn id="47" dur="500" fill="hold"/>
                                        <p:tgtEl>
                                          <p:spTgt spid="11"/>
                                        </p:tgtEl>
                                        <p:attrNameLst>
                                          <p:attrName>ppt_w</p:attrName>
                                        </p:attrNameLst>
                                      </p:cBhvr>
                                      <p:tavLst>
                                        <p:tav tm="0">
                                          <p:val>
                                            <p:fltVal val="0"/>
                                          </p:val>
                                        </p:tav>
                                        <p:tav tm="100000">
                                          <p:val>
                                            <p:strVal val="#ppt_w"/>
                                          </p:val>
                                        </p:tav>
                                      </p:tavLst>
                                    </p:anim>
                                    <p:anim calcmode="lin" valueType="num">
                                      <p:cBhvr>
                                        <p:cTn id="48" dur="500" fill="hold"/>
                                        <p:tgtEl>
                                          <p:spTgt spid="11"/>
                                        </p:tgtEl>
                                        <p:attrNameLst>
                                          <p:attrName>ppt_h</p:attrName>
                                        </p:attrNameLst>
                                      </p:cBhvr>
                                      <p:tavLst>
                                        <p:tav tm="0">
                                          <p:val>
                                            <p:fltVal val="0"/>
                                          </p:val>
                                        </p:tav>
                                        <p:tav tm="100000">
                                          <p:val>
                                            <p:strVal val="#ppt_h"/>
                                          </p:val>
                                        </p:tav>
                                      </p:tavLst>
                                    </p:anim>
                                    <p:animEffect transition="in" filter="fade">
                                      <p:cBhvr>
                                        <p:cTn id="49" dur="500"/>
                                        <p:tgtEl>
                                          <p:spTgt spid="1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2"/>
                                        </p:tgtEl>
                                        <p:attrNameLst>
                                          <p:attrName>style.visibility</p:attrName>
                                        </p:attrNameLst>
                                      </p:cBhvr>
                                      <p:to>
                                        <p:strVal val="visible"/>
                                      </p:to>
                                    </p:set>
                                    <p:anim calcmode="lin" valueType="num">
                                      <p:cBhvr>
                                        <p:cTn id="52" dur="500" fill="hold"/>
                                        <p:tgtEl>
                                          <p:spTgt spid="12"/>
                                        </p:tgtEl>
                                        <p:attrNameLst>
                                          <p:attrName>ppt_w</p:attrName>
                                        </p:attrNameLst>
                                      </p:cBhvr>
                                      <p:tavLst>
                                        <p:tav tm="0">
                                          <p:val>
                                            <p:fltVal val="0"/>
                                          </p:val>
                                        </p:tav>
                                        <p:tav tm="100000">
                                          <p:val>
                                            <p:strVal val="#ppt_w"/>
                                          </p:val>
                                        </p:tav>
                                      </p:tavLst>
                                    </p:anim>
                                    <p:anim calcmode="lin" valueType="num">
                                      <p:cBhvr>
                                        <p:cTn id="53" dur="500" fill="hold"/>
                                        <p:tgtEl>
                                          <p:spTgt spid="12"/>
                                        </p:tgtEl>
                                        <p:attrNameLst>
                                          <p:attrName>ppt_h</p:attrName>
                                        </p:attrNameLst>
                                      </p:cBhvr>
                                      <p:tavLst>
                                        <p:tav tm="0">
                                          <p:val>
                                            <p:fltVal val="0"/>
                                          </p:val>
                                        </p:tav>
                                        <p:tav tm="100000">
                                          <p:val>
                                            <p:strVal val="#ppt_h"/>
                                          </p:val>
                                        </p:tav>
                                      </p:tavLst>
                                    </p:anim>
                                    <p:animEffect transition="in" filter="fade">
                                      <p:cBhvr>
                                        <p:cTn id="54" dur="500"/>
                                        <p:tgtEl>
                                          <p:spTgt spid="12"/>
                                        </p:tgtEl>
                                      </p:cBhvr>
                                    </p:animEffect>
                                  </p:childTnLst>
                                </p:cTn>
                              </p:par>
                              <p:par>
                                <p:cTn id="55" presetID="53" presetClass="entr" presetSubtype="16"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p:cTn id="57" dur="500" fill="hold"/>
                                        <p:tgtEl>
                                          <p:spTgt spid="13"/>
                                        </p:tgtEl>
                                        <p:attrNameLst>
                                          <p:attrName>ppt_w</p:attrName>
                                        </p:attrNameLst>
                                      </p:cBhvr>
                                      <p:tavLst>
                                        <p:tav tm="0">
                                          <p:val>
                                            <p:fltVal val="0"/>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animEffect transition="in" filter="fade">
                                      <p:cBhvr>
                                        <p:cTn id="59" dur="500"/>
                                        <p:tgtEl>
                                          <p:spTgt spid="1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4"/>
                                        </p:tgtEl>
                                        <p:attrNameLst>
                                          <p:attrName>style.visibility</p:attrName>
                                        </p:attrNameLst>
                                      </p:cBhvr>
                                      <p:to>
                                        <p:strVal val="visible"/>
                                      </p:to>
                                    </p:set>
                                    <p:anim calcmode="lin" valueType="num">
                                      <p:cBhvr>
                                        <p:cTn id="62" dur="500" fill="hold"/>
                                        <p:tgtEl>
                                          <p:spTgt spid="14"/>
                                        </p:tgtEl>
                                        <p:attrNameLst>
                                          <p:attrName>ppt_w</p:attrName>
                                        </p:attrNameLst>
                                      </p:cBhvr>
                                      <p:tavLst>
                                        <p:tav tm="0">
                                          <p:val>
                                            <p:fltVal val="0"/>
                                          </p:val>
                                        </p:tav>
                                        <p:tav tm="100000">
                                          <p:val>
                                            <p:strVal val="#ppt_w"/>
                                          </p:val>
                                        </p:tav>
                                      </p:tavLst>
                                    </p:anim>
                                    <p:anim calcmode="lin" valueType="num">
                                      <p:cBhvr>
                                        <p:cTn id="63" dur="500" fill="hold"/>
                                        <p:tgtEl>
                                          <p:spTgt spid="14"/>
                                        </p:tgtEl>
                                        <p:attrNameLst>
                                          <p:attrName>ppt_h</p:attrName>
                                        </p:attrNameLst>
                                      </p:cBhvr>
                                      <p:tavLst>
                                        <p:tav tm="0">
                                          <p:val>
                                            <p:fltVal val="0"/>
                                          </p:val>
                                        </p:tav>
                                        <p:tav tm="100000">
                                          <p:val>
                                            <p:strVal val="#ppt_h"/>
                                          </p:val>
                                        </p:tav>
                                      </p:tavLst>
                                    </p:anim>
                                    <p:animEffect transition="in" filter="fade">
                                      <p:cBhvr>
                                        <p:cTn id="64" dur="500"/>
                                        <p:tgtEl>
                                          <p:spTgt spid="14"/>
                                        </p:tgtEl>
                                      </p:cBhvr>
                                    </p:animEffect>
                                  </p:childTnLst>
                                </p:cTn>
                              </p:par>
                              <p:par>
                                <p:cTn id="65" presetID="53" presetClass="entr" presetSubtype="16" fill="hold" nodeType="withEffect">
                                  <p:stCondLst>
                                    <p:cond delay="0"/>
                                  </p:stCondLst>
                                  <p:childTnLst>
                                    <p:set>
                                      <p:cBhvr>
                                        <p:cTn id="66" dur="1" fill="hold">
                                          <p:stCondLst>
                                            <p:cond delay="0"/>
                                          </p:stCondLst>
                                        </p:cTn>
                                        <p:tgtEl>
                                          <p:spTgt spid="15"/>
                                        </p:tgtEl>
                                        <p:attrNameLst>
                                          <p:attrName>style.visibility</p:attrName>
                                        </p:attrNameLst>
                                      </p:cBhvr>
                                      <p:to>
                                        <p:strVal val="visible"/>
                                      </p:to>
                                    </p:set>
                                    <p:anim calcmode="lin" valueType="num">
                                      <p:cBhvr>
                                        <p:cTn id="67" dur="500" fill="hold"/>
                                        <p:tgtEl>
                                          <p:spTgt spid="15"/>
                                        </p:tgtEl>
                                        <p:attrNameLst>
                                          <p:attrName>ppt_w</p:attrName>
                                        </p:attrNameLst>
                                      </p:cBhvr>
                                      <p:tavLst>
                                        <p:tav tm="0">
                                          <p:val>
                                            <p:fltVal val="0"/>
                                          </p:val>
                                        </p:tav>
                                        <p:tav tm="100000">
                                          <p:val>
                                            <p:strVal val="#ppt_w"/>
                                          </p:val>
                                        </p:tav>
                                      </p:tavLst>
                                    </p:anim>
                                    <p:anim calcmode="lin" valueType="num">
                                      <p:cBhvr>
                                        <p:cTn id="68" dur="500" fill="hold"/>
                                        <p:tgtEl>
                                          <p:spTgt spid="15"/>
                                        </p:tgtEl>
                                        <p:attrNameLst>
                                          <p:attrName>ppt_h</p:attrName>
                                        </p:attrNameLst>
                                      </p:cBhvr>
                                      <p:tavLst>
                                        <p:tav tm="0">
                                          <p:val>
                                            <p:fltVal val="0"/>
                                          </p:val>
                                        </p:tav>
                                        <p:tav tm="100000">
                                          <p:val>
                                            <p:strVal val="#ppt_h"/>
                                          </p:val>
                                        </p:tav>
                                      </p:tavLst>
                                    </p:anim>
                                    <p:animEffect transition="in" filter="fade">
                                      <p:cBhvr>
                                        <p:cTn id="69" dur="500"/>
                                        <p:tgtEl>
                                          <p:spTgt spid="1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6"/>
                                        </p:tgtEl>
                                        <p:attrNameLst>
                                          <p:attrName>style.visibility</p:attrName>
                                        </p:attrNameLst>
                                      </p:cBhvr>
                                      <p:to>
                                        <p:strVal val="visible"/>
                                      </p:to>
                                    </p:set>
                                    <p:anim calcmode="lin" valueType="num">
                                      <p:cBhvr>
                                        <p:cTn id="72" dur="500" fill="hold"/>
                                        <p:tgtEl>
                                          <p:spTgt spid="16"/>
                                        </p:tgtEl>
                                        <p:attrNameLst>
                                          <p:attrName>ppt_w</p:attrName>
                                        </p:attrNameLst>
                                      </p:cBhvr>
                                      <p:tavLst>
                                        <p:tav tm="0">
                                          <p:val>
                                            <p:fltVal val="0"/>
                                          </p:val>
                                        </p:tav>
                                        <p:tav tm="100000">
                                          <p:val>
                                            <p:strVal val="#ppt_w"/>
                                          </p:val>
                                        </p:tav>
                                      </p:tavLst>
                                    </p:anim>
                                    <p:anim calcmode="lin" valueType="num">
                                      <p:cBhvr>
                                        <p:cTn id="73" dur="500" fill="hold"/>
                                        <p:tgtEl>
                                          <p:spTgt spid="16"/>
                                        </p:tgtEl>
                                        <p:attrNameLst>
                                          <p:attrName>ppt_h</p:attrName>
                                        </p:attrNameLst>
                                      </p:cBhvr>
                                      <p:tavLst>
                                        <p:tav tm="0">
                                          <p:val>
                                            <p:fltVal val="0"/>
                                          </p:val>
                                        </p:tav>
                                        <p:tav tm="100000">
                                          <p:val>
                                            <p:strVal val="#ppt_h"/>
                                          </p:val>
                                        </p:tav>
                                      </p:tavLst>
                                    </p:anim>
                                    <p:animEffect transition="in" filter="fade">
                                      <p:cBhvr>
                                        <p:cTn id="74" dur="500"/>
                                        <p:tgtEl>
                                          <p:spTgt spid="16"/>
                                        </p:tgtEl>
                                      </p:cBhvr>
                                    </p:animEffect>
                                  </p:childTnLst>
                                </p:cTn>
                              </p:par>
                              <p:par>
                                <p:cTn id="75" presetID="53" presetClass="entr" presetSubtype="16" fill="hold" nodeType="withEffect">
                                  <p:stCondLst>
                                    <p:cond delay="0"/>
                                  </p:stCondLst>
                                  <p:childTnLst>
                                    <p:set>
                                      <p:cBhvr>
                                        <p:cTn id="76" dur="1" fill="hold">
                                          <p:stCondLst>
                                            <p:cond delay="0"/>
                                          </p:stCondLst>
                                        </p:cTn>
                                        <p:tgtEl>
                                          <p:spTgt spid="17"/>
                                        </p:tgtEl>
                                        <p:attrNameLst>
                                          <p:attrName>style.visibility</p:attrName>
                                        </p:attrNameLst>
                                      </p:cBhvr>
                                      <p:to>
                                        <p:strVal val="visible"/>
                                      </p:to>
                                    </p:set>
                                    <p:anim calcmode="lin" valueType="num">
                                      <p:cBhvr>
                                        <p:cTn id="77" dur="500" fill="hold"/>
                                        <p:tgtEl>
                                          <p:spTgt spid="17"/>
                                        </p:tgtEl>
                                        <p:attrNameLst>
                                          <p:attrName>ppt_w</p:attrName>
                                        </p:attrNameLst>
                                      </p:cBhvr>
                                      <p:tavLst>
                                        <p:tav tm="0">
                                          <p:val>
                                            <p:fltVal val="0"/>
                                          </p:val>
                                        </p:tav>
                                        <p:tav tm="100000">
                                          <p:val>
                                            <p:strVal val="#ppt_w"/>
                                          </p:val>
                                        </p:tav>
                                      </p:tavLst>
                                    </p:anim>
                                    <p:anim calcmode="lin" valueType="num">
                                      <p:cBhvr>
                                        <p:cTn id="78" dur="500" fill="hold"/>
                                        <p:tgtEl>
                                          <p:spTgt spid="17"/>
                                        </p:tgtEl>
                                        <p:attrNameLst>
                                          <p:attrName>ppt_h</p:attrName>
                                        </p:attrNameLst>
                                      </p:cBhvr>
                                      <p:tavLst>
                                        <p:tav tm="0">
                                          <p:val>
                                            <p:fltVal val="0"/>
                                          </p:val>
                                        </p:tav>
                                        <p:tav tm="100000">
                                          <p:val>
                                            <p:strVal val="#ppt_h"/>
                                          </p:val>
                                        </p:tav>
                                      </p:tavLst>
                                    </p:anim>
                                    <p:animEffect transition="in" filter="fade">
                                      <p:cBhvr>
                                        <p:cTn id="79" dur="500"/>
                                        <p:tgtEl>
                                          <p:spTgt spid="1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par>
                                <p:cTn id="85" presetID="53" presetClass="entr" presetSubtype="16" fill="hold" nodeType="withEffect">
                                  <p:stCondLst>
                                    <p:cond delay="0"/>
                                  </p:stCondLst>
                                  <p:childTnLst>
                                    <p:set>
                                      <p:cBhvr>
                                        <p:cTn id="86" dur="1" fill="hold">
                                          <p:stCondLst>
                                            <p:cond delay="0"/>
                                          </p:stCondLst>
                                        </p:cTn>
                                        <p:tgtEl>
                                          <p:spTgt spid="19"/>
                                        </p:tgtEl>
                                        <p:attrNameLst>
                                          <p:attrName>style.visibility</p:attrName>
                                        </p:attrNameLst>
                                      </p:cBhvr>
                                      <p:to>
                                        <p:strVal val="visible"/>
                                      </p:to>
                                    </p:set>
                                    <p:anim calcmode="lin" valueType="num">
                                      <p:cBhvr>
                                        <p:cTn id="87" dur="500" fill="hold"/>
                                        <p:tgtEl>
                                          <p:spTgt spid="19"/>
                                        </p:tgtEl>
                                        <p:attrNameLst>
                                          <p:attrName>ppt_w</p:attrName>
                                        </p:attrNameLst>
                                      </p:cBhvr>
                                      <p:tavLst>
                                        <p:tav tm="0">
                                          <p:val>
                                            <p:fltVal val="0"/>
                                          </p:val>
                                        </p:tav>
                                        <p:tav tm="100000">
                                          <p:val>
                                            <p:strVal val="#ppt_w"/>
                                          </p:val>
                                        </p:tav>
                                      </p:tavLst>
                                    </p:anim>
                                    <p:anim calcmode="lin" valueType="num">
                                      <p:cBhvr>
                                        <p:cTn id="88" dur="500" fill="hold"/>
                                        <p:tgtEl>
                                          <p:spTgt spid="19"/>
                                        </p:tgtEl>
                                        <p:attrNameLst>
                                          <p:attrName>ppt_h</p:attrName>
                                        </p:attrNameLst>
                                      </p:cBhvr>
                                      <p:tavLst>
                                        <p:tav tm="0">
                                          <p:val>
                                            <p:fltVal val="0"/>
                                          </p:val>
                                        </p:tav>
                                        <p:tav tm="100000">
                                          <p:val>
                                            <p:strVal val="#ppt_h"/>
                                          </p:val>
                                        </p:tav>
                                      </p:tavLst>
                                    </p:anim>
                                    <p:animEffect transition="in" filter="fade">
                                      <p:cBhvr>
                                        <p:cTn id="89" dur="500"/>
                                        <p:tgtEl>
                                          <p:spTgt spid="19"/>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p:cTn id="92" dur="500" fill="hold"/>
                                        <p:tgtEl>
                                          <p:spTgt spid="20"/>
                                        </p:tgtEl>
                                        <p:attrNameLst>
                                          <p:attrName>ppt_w</p:attrName>
                                        </p:attrNameLst>
                                      </p:cBhvr>
                                      <p:tavLst>
                                        <p:tav tm="0">
                                          <p:val>
                                            <p:fltVal val="0"/>
                                          </p:val>
                                        </p:tav>
                                        <p:tav tm="100000">
                                          <p:val>
                                            <p:strVal val="#ppt_w"/>
                                          </p:val>
                                        </p:tav>
                                      </p:tavLst>
                                    </p:anim>
                                    <p:anim calcmode="lin" valueType="num">
                                      <p:cBhvr>
                                        <p:cTn id="93" dur="500" fill="hold"/>
                                        <p:tgtEl>
                                          <p:spTgt spid="20"/>
                                        </p:tgtEl>
                                        <p:attrNameLst>
                                          <p:attrName>ppt_h</p:attrName>
                                        </p:attrNameLst>
                                      </p:cBhvr>
                                      <p:tavLst>
                                        <p:tav tm="0">
                                          <p:val>
                                            <p:fltVal val="0"/>
                                          </p:val>
                                        </p:tav>
                                        <p:tav tm="100000">
                                          <p:val>
                                            <p:strVal val="#ppt_h"/>
                                          </p:val>
                                        </p:tav>
                                      </p:tavLst>
                                    </p:anim>
                                    <p:animEffect transition="in" filter="fade">
                                      <p:cBhvr>
                                        <p:cTn id="94" dur="500"/>
                                        <p:tgtEl>
                                          <p:spTgt spid="20"/>
                                        </p:tgtEl>
                                      </p:cBhvr>
                                    </p:animEffect>
                                  </p:childTnLst>
                                </p:cTn>
                              </p:par>
                              <p:par>
                                <p:cTn id="95" presetID="53" presetClass="entr" presetSubtype="16" fill="hold" nodeType="withEffect">
                                  <p:stCondLst>
                                    <p:cond delay="0"/>
                                  </p:stCondLst>
                                  <p:childTnLst>
                                    <p:set>
                                      <p:cBhvr>
                                        <p:cTn id="96" dur="1" fill="hold">
                                          <p:stCondLst>
                                            <p:cond delay="0"/>
                                          </p:stCondLst>
                                        </p:cTn>
                                        <p:tgtEl>
                                          <p:spTgt spid="21"/>
                                        </p:tgtEl>
                                        <p:attrNameLst>
                                          <p:attrName>style.visibility</p:attrName>
                                        </p:attrNameLst>
                                      </p:cBhvr>
                                      <p:to>
                                        <p:strVal val="visible"/>
                                      </p:to>
                                    </p:set>
                                    <p:anim calcmode="lin" valueType="num">
                                      <p:cBhvr>
                                        <p:cTn id="97" dur="500" fill="hold"/>
                                        <p:tgtEl>
                                          <p:spTgt spid="21"/>
                                        </p:tgtEl>
                                        <p:attrNameLst>
                                          <p:attrName>ppt_w</p:attrName>
                                        </p:attrNameLst>
                                      </p:cBhvr>
                                      <p:tavLst>
                                        <p:tav tm="0">
                                          <p:val>
                                            <p:fltVal val="0"/>
                                          </p:val>
                                        </p:tav>
                                        <p:tav tm="100000">
                                          <p:val>
                                            <p:strVal val="#ppt_w"/>
                                          </p:val>
                                        </p:tav>
                                      </p:tavLst>
                                    </p:anim>
                                    <p:anim calcmode="lin" valueType="num">
                                      <p:cBhvr>
                                        <p:cTn id="98" dur="500" fill="hold"/>
                                        <p:tgtEl>
                                          <p:spTgt spid="21"/>
                                        </p:tgtEl>
                                        <p:attrNameLst>
                                          <p:attrName>ppt_h</p:attrName>
                                        </p:attrNameLst>
                                      </p:cBhvr>
                                      <p:tavLst>
                                        <p:tav tm="0">
                                          <p:val>
                                            <p:fltVal val="0"/>
                                          </p:val>
                                        </p:tav>
                                        <p:tav tm="100000">
                                          <p:val>
                                            <p:strVal val="#ppt_h"/>
                                          </p:val>
                                        </p:tav>
                                      </p:tavLst>
                                    </p:anim>
                                    <p:animEffect transition="in" filter="fade">
                                      <p:cBhvr>
                                        <p:cTn id="99" dur="500"/>
                                        <p:tgtEl>
                                          <p:spTgt spid="21"/>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51"/>
                                        </p:tgtEl>
                                        <p:attrNameLst>
                                          <p:attrName>style.visibility</p:attrName>
                                        </p:attrNameLst>
                                      </p:cBhvr>
                                      <p:to>
                                        <p:strVal val="visible"/>
                                      </p:to>
                                    </p:set>
                                    <p:anim calcmode="lin" valueType="num">
                                      <p:cBhvr>
                                        <p:cTn id="102" dur="500" fill="hold"/>
                                        <p:tgtEl>
                                          <p:spTgt spid="51"/>
                                        </p:tgtEl>
                                        <p:attrNameLst>
                                          <p:attrName>ppt_w</p:attrName>
                                        </p:attrNameLst>
                                      </p:cBhvr>
                                      <p:tavLst>
                                        <p:tav tm="0">
                                          <p:val>
                                            <p:fltVal val="0"/>
                                          </p:val>
                                        </p:tav>
                                        <p:tav tm="100000">
                                          <p:val>
                                            <p:strVal val="#ppt_w"/>
                                          </p:val>
                                        </p:tav>
                                      </p:tavLst>
                                    </p:anim>
                                    <p:anim calcmode="lin" valueType="num">
                                      <p:cBhvr>
                                        <p:cTn id="103" dur="500" fill="hold"/>
                                        <p:tgtEl>
                                          <p:spTgt spid="51"/>
                                        </p:tgtEl>
                                        <p:attrNameLst>
                                          <p:attrName>ppt_h</p:attrName>
                                        </p:attrNameLst>
                                      </p:cBhvr>
                                      <p:tavLst>
                                        <p:tav tm="0">
                                          <p:val>
                                            <p:fltVal val="0"/>
                                          </p:val>
                                        </p:tav>
                                        <p:tav tm="100000">
                                          <p:val>
                                            <p:strVal val="#ppt_h"/>
                                          </p:val>
                                        </p:tav>
                                      </p:tavLst>
                                    </p:anim>
                                    <p:animEffect transition="in" filter="fade">
                                      <p:cBhvr>
                                        <p:cTn id="104" dur="500"/>
                                        <p:tgtEl>
                                          <p:spTgt spid="5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52"/>
                                        </p:tgtEl>
                                        <p:attrNameLst>
                                          <p:attrName>style.visibility</p:attrName>
                                        </p:attrNameLst>
                                      </p:cBhvr>
                                      <p:to>
                                        <p:strVal val="visible"/>
                                      </p:to>
                                    </p:set>
                                    <p:anim calcmode="lin" valueType="num">
                                      <p:cBhvr>
                                        <p:cTn id="107" dur="500" fill="hold"/>
                                        <p:tgtEl>
                                          <p:spTgt spid="52"/>
                                        </p:tgtEl>
                                        <p:attrNameLst>
                                          <p:attrName>ppt_w</p:attrName>
                                        </p:attrNameLst>
                                      </p:cBhvr>
                                      <p:tavLst>
                                        <p:tav tm="0">
                                          <p:val>
                                            <p:fltVal val="0"/>
                                          </p:val>
                                        </p:tav>
                                        <p:tav tm="100000">
                                          <p:val>
                                            <p:strVal val="#ppt_w"/>
                                          </p:val>
                                        </p:tav>
                                      </p:tavLst>
                                    </p:anim>
                                    <p:anim calcmode="lin" valueType="num">
                                      <p:cBhvr>
                                        <p:cTn id="108" dur="500" fill="hold"/>
                                        <p:tgtEl>
                                          <p:spTgt spid="52"/>
                                        </p:tgtEl>
                                        <p:attrNameLst>
                                          <p:attrName>ppt_h</p:attrName>
                                        </p:attrNameLst>
                                      </p:cBhvr>
                                      <p:tavLst>
                                        <p:tav tm="0">
                                          <p:val>
                                            <p:fltVal val="0"/>
                                          </p:val>
                                        </p:tav>
                                        <p:tav tm="100000">
                                          <p:val>
                                            <p:strVal val="#ppt_h"/>
                                          </p:val>
                                        </p:tav>
                                      </p:tavLst>
                                    </p:anim>
                                    <p:animEffect transition="in" filter="fade">
                                      <p:cBhvr>
                                        <p:cTn id="109" dur="500"/>
                                        <p:tgtEl>
                                          <p:spTgt spid="52"/>
                                        </p:tgtEl>
                                      </p:cBhvr>
                                    </p:animEffect>
                                  </p:childTnLst>
                                </p:cTn>
                              </p:par>
                              <p:par>
                                <p:cTn id="110" presetID="53" presetClass="entr" presetSubtype="16" fill="hold" grpId="0" nodeType="withEffect">
                                  <p:stCondLst>
                                    <p:cond delay="0"/>
                                  </p:stCondLst>
                                  <p:childTnLst>
                                    <p:set>
                                      <p:cBhvr>
                                        <p:cTn id="111" dur="1" fill="hold">
                                          <p:stCondLst>
                                            <p:cond delay="0"/>
                                          </p:stCondLst>
                                        </p:cTn>
                                        <p:tgtEl>
                                          <p:spTgt spid="53"/>
                                        </p:tgtEl>
                                        <p:attrNameLst>
                                          <p:attrName>style.visibility</p:attrName>
                                        </p:attrNameLst>
                                      </p:cBhvr>
                                      <p:to>
                                        <p:strVal val="visible"/>
                                      </p:to>
                                    </p:set>
                                    <p:anim calcmode="lin" valueType="num">
                                      <p:cBhvr>
                                        <p:cTn id="112" dur="500" fill="hold"/>
                                        <p:tgtEl>
                                          <p:spTgt spid="53"/>
                                        </p:tgtEl>
                                        <p:attrNameLst>
                                          <p:attrName>ppt_w</p:attrName>
                                        </p:attrNameLst>
                                      </p:cBhvr>
                                      <p:tavLst>
                                        <p:tav tm="0">
                                          <p:val>
                                            <p:fltVal val="0"/>
                                          </p:val>
                                        </p:tav>
                                        <p:tav tm="100000">
                                          <p:val>
                                            <p:strVal val="#ppt_w"/>
                                          </p:val>
                                        </p:tav>
                                      </p:tavLst>
                                    </p:anim>
                                    <p:anim calcmode="lin" valueType="num">
                                      <p:cBhvr>
                                        <p:cTn id="113" dur="500" fill="hold"/>
                                        <p:tgtEl>
                                          <p:spTgt spid="53"/>
                                        </p:tgtEl>
                                        <p:attrNameLst>
                                          <p:attrName>ppt_h</p:attrName>
                                        </p:attrNameLst>
                                      </p:cBhvr>
                                      <p:tavLst>
                                        <p:tav tm="0">
                                          <p:val>
                                            <p:fltVal val="0"/>
                                          </p:val>
                                        </p:tav>
                                        <p:tav tm="100000">
                                          <p:val>
                                            <p:strVal val="#ppt_h"/>
                                          </p:val>
                                        </p:tav>
                                      </p:tavLst>
                                    </p:anim>
                                    <p:animEffect transition="in" filter="fade">
                                      <p:cBhvr>
                                        <p:cTn id="114" dur="500"/>
                                        <p:tgtEl>
                                          <p:spTgt spid="53"/>
                                        </p:tgtEl>
                                      </p:cBhvr>
                                    </p:animEffect>
                                  </p:childTnLst>
                                </p:cTn>
                              </p:par>
                              <p:par>
                                <p:cTn id="115" presetID="53" presetClass="entr" presetSubtype="16" fill="hold" grpId="0" nodeType="withEffect">
                                  <p:stCondLst>
                                    <p:cond delay="0"/>
                                  </p:stCondLst>
                                  <p:childTnLst>
                                    <p:set>
                                      <p:cBhvr>
                                        <p:cTn id="116" dur="1" fill="hold">
                                          <p:stCondLst>
                                            <p:cond delay="0"/>
                                          </p:stCondLst>
                                        </p:cTn>
                                        <p:tgtEl>
                                          <p:spTgt spid="54"/>
                                        </p:tgtEl>
                                        <p:attrNameLst>
                                          <p:attrName>style.visibility</p:attrName>
                                        </p:attrNameLst>
                                      </p:cBhvr>
                                      <p:to>
                                        <p:strVal val="visible"/>
                                      </p:to>
                                    </p:set>
                                    <p:anim calcmode="lin" valueType="num">
                                      <p:cBhvr>
                                        <p:cTn id="117" dur="500" fill="hold"/>
                                        <p:tgtEl>
                                          <p:spTgt spid="54"/>
                                        </p:tgtEl>
                                        <p:attrNameLst>
                                          <p:attrName>ppt_w</p:attrName>
                                        </p:attrNameLst>
                                      </p:cBhvr>
                                      <p:tavLst>
                                        <p:tav tm="0">
                                          <p:val>
                                            <p:fltVal val="0"/>
                                          </p:val>
                                        </p:tav>
                                        <p:tav tm="100000">
                                          <p:val>
                                            <p:strVal val="#ppt_w"/>
                                          </p:val>
                                        </p:tav>
                                      </p:tavLst>
                                    </p:anim>
                                    <p:anim calcmode="lin" valueType="num">
                                      <p:cBhvr>
                                        <p:cTn id="118" dur="500" fill="hold"/>
                                        <p:tgtEl>
                                          <p:spTgt spid="54"/>
                                        </p:tgtEl>
                                        <p:attrNameLst>
                                          <p:attrName>ppt_h</p:attrName>
                                        </p:attrNameLst>
                                      </p:cBhvr>
                                      <p:tavLst>
                                        <p:tav tm="0">
                                          <p:val>
                                            <p:fltVal val="0"/>
                                          </p:val>
                                        </p:tav>
                                        <p:tav tm="100000">
                                          <p:val>
                                            <p:strVal val="#ppt_h"/>
                                          </p:val>
                                        </p:tav>
                                      </p:tavLst>
                                    </p:anim>
                                    <p:animEffect transition="in" filter="fade">
                                      <p:cBhvr>
                                        <p:cTn id="119" dur="500"/>
                                        <p:tgtEl>
                                          <p:spTgt spid="54"/>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55"/>
                                        </p:tgtEl>
                                        <p:attrNameLst>
                                          <p:attrName>style.visibility</p:attrName>
                                        </p:attrNameLst>
                                      </p:cBhvr>
                                      <p:to>
                                        <p:strVal val="visible"/>
                                      </p:to>
                                    </p:set>
                                    <p:anim calcmode="lin" valueType="num">
                                      <p:cBhvr>
                                        <p:cTn id="122" dur="500" fill="hold"/>
                                        <p:tgtEl>
                                          <p:spTgt spid="55"/>
                                        </p:tgtEl>
                                        <p:attrNameLst>
                                          <p:attrName>ppt_w</p:attrName>
                                        </p:attrNameLst>
                                      </p:cBhvr>
                                      <p:tavLst>
                                        <p:tav tm="0">
                                          <p:val>
                                            <p:fltVal val="0"/>
                                          </p:val>
                                        </p:tav>
                                        <p:tav tm="100000">
                                          <p:val>
                                            <p:strVal val="#ppt_w"/>
                                          </p:val>
                                        </p:tav>
                                      </p:tavLst>
                                    </p:anim>
                                    <p:anim calcmode="lin" valueType="num">
                                      <p:cBhvr>
                                        <p:cTn id="123" dur="500" fill="hold"/>
                                        <p:tgtEl>
                                          <p:spTgt spid="55"/>
                                        </p:tgtEl>
                                        <p:attrNameLst>
                                          <p:attrName>ppt_h</p:attrName>
                                        </p:attrNameLst>
                                      </p:cBhvr>
                                      <p:tavLst>
                                        <p:tav tm="0">
                                          <p:val>
                                            <p:fltVal val="0"/>
                                          </p:val>
                                        </p:tav>
                                        <p:tav tm="100000">
                                          <p:val>
                                            <p:strVal val="#ppt_h"/>
                                          </p:val>
                                        </p:tav>
                                      </p:tavLst>
                                    </p:anim>
                                    <p:animEffect transition="in" filter="fade">
                                      <p:cBhvr>
                                        <p:cTn id="124" dur="500"/>
                                        <p:tgtEl>
                                          <p:spTgt spid="55"/>
                                        </p:tgtEl>
                                      </p:cBhvr>
                                    </p:animEffect>
                                  </p:childTnLst>
                                </p:cTn>
                              </p:par>
                              <p:par>
                                <p:cTn id="125" presetID="53" presetClass="entr" presetSubtype="16" fill="hold" grpId="0" nodeType="withEffect">
                                  <p:stCondLst>
                                    <p:cond delay="0"/>
                                  </p:stCondLst>
                                  <p:childTnLst>
                                    <p:set>
                                      <p:cBhvr>
                                        <p:cTn id="126" dur="1" fill="hold">
                                          <p:stCondLst>
                                            <p:cond delay="0"/>
                                          </p:stCondLst>
                                        </p:cTn>
                                        <p:tgtEl>
                                          <p:spTgt spid="56"/>
                                        </p:tgtEl>
                                        <p:attrNameLst>
                                          <p:attrName>style.visibility</p:attrName>
                                        </p:attrNameLst>
                                      </p:cBhvr>
                                      <p:to>
                                        <p:strVal val="visible"/>
                                      </p:to>
                                    </p:set>
                                    <p:anim calcmode="lin" valueType="num">
                                      <p:cBhvr>
                                        <p:cTn id="127" dur="500" fill="hold"/>
                                        <p:tgtEl>
                                          <p:spTgt spid="56"/>
                                        </p:tgtEl>
                                        <p:attrNameLst>
                                          <p:attrName>ppt_w</p:attrName>
                                        </p:attrNameLst>
                                      </p:cBhvr>
                                      <p:tavLst>
                                        <p:tav tm="0">
                                          <p:val>
                                            <p:fltVal val="0"/>
                                          </p:val>
                                        </p:tav>
                                        <p:tav tm="100000">
                                          <p:val>
                                            <p:strVal val="#ppt_w"/>
                                          </p:val>
                                        </p:tav>
                                      </p:tavLst>
                                    </p:anim>
                                    <p:anim calcmode="lin" valueType="num">
                                      <p:cBhvr>
                                        <p:cTn id="128" dur="500" fill="hold"/>
                                        <p:tgtEl>
                                          <p:spTgt spid="56"/>
                                        </p:tgtEl>
                                        <p:attrNameLst>
                                          <p:attrName>ppt_h</p:attrName>
                                        </p:attrNameLst>
                                      </p:cBhvr>
                                      <p:tavLst>
                                        <p:tav tm="0">
                                          <p:val>
                                            <p:fltVal val="0"/>
                                          </p:val>
                                        </p:tav>
                                        <p:tav tm="100000">
                                          <p:val>
                                            <p:strVal val="#ppt_h"/>
                                          </p:val>
                                        </p:tav>
                                      </p:tavLst>
                                    </p:anim>
                                    <p:animEffect transition="in" filter="fade">
                                      <p:cBhvr>
                                        <p:cTn id="129" dur="500"/>
                                        <p:tgtEl>
                                          <p:spTgt spid="56"/>
                                        </p:tgtEl>
                                      </p:cBhvr>
                                    </p:animEffect>
                                  </p:childTnLst>
                                </p:cTn>
                              </p:par>
                              <p:par>
                                <p:cTn id="130" presetID="53" presetClass="entr" presetSubtype="16" fill="hold" nodeType="withEffect">
                                  <p:stCondLst>
                                    <p:cond delay="0"/>
                                  </p:stCondLst>
                                  <p:childTnLst>
                                    <p:set>
                                      <p:cBhvr>
                                        <p:cTn id="131" dur="1" fill="hold">
                                          <p:stCondLst>
                                            <p:cond delay="0"/>
                                          </p:stCondLst>
                                        </p:cTn>
                                        <p:tgtEl>
                                          <p:spTgt spid="57"/>
                                        </p:tgtEl>
                                        <p:attrNameLst>
                                          <p:attrName>style.visibility</p:attrName>
                                        </p:attrNameLst>
                                      </p:cBhvr>
                                      <p:to>
                                        <p:strVal val="visible"/>
                                      </p:to>
                                    </p:set>
                                    <p:anim calcmode="lin" valueType="num">
                                      <p:cBhvr>
                                        <p:cTn id="132" dur="500" fill="hold"/>
                                        <p:tgtEl>
                                          <p:spTgt spid="57"/>
                                        </p:tgtEl>
                                        <p:attrNameLst>
                                          <p:attrName>ppt_w</p:attrName>
                                        </p:attrNameLst>
                                      </p:cBhvr>
                                      <p:tavLst>
                                        <p:tav tm="0">
                                          <p:val>
                                            <p:fltVal val="0"/>
                                          </p:val>
                                        </p:tav>
                                        <p:tav tm="100000">
                                          <p:val>
                                            <p:strVal val="#ppt_w"/>
                                          </p:val>
                                        </p:tav>
                                      </p:tavLst>
                                    </p:anim>
                                    <p:anim calcmode="lin" valueType="num">
                                      <p:cBhvr>
                                        <p:cTn id="133" dur="500" fill="hold"/>
                                        <p:tgtEl>
                                          <p:spTgt spid="57"/>
                                        </p:tgtEl>
                                        <p:attrNameLst>
                                          <p:attrName>ppt_h</p:attrName>
                                        </p:attrNameLst>
                                      </p:cBhvr>
                                      <p:tavLst>
                                        <p:tav tm="0">
                                          <p:val>
                                            <p:fltVal val="0"/>
                                          </p:val>
                                        </p:tav>
                                        <p:tav tm="100000">
                                          <p:val>
                                            <p:strVal val="#ppt_h"/>
                                          </p:val>
                                        </p:tav>
                                      </p:tavLst>
                                    </p:anim>
                                    <p:animEffect transition="in" filter="fade">
                                      <p:cBhvr>
                                        <p:cTn id="134" dur="500"/>
                                        <p:tgtEl>
                                          <p:spTgt spid="57"/>
                                        </p:tgtEl>
                                      </p:cBhvr>
                                    </p:animEffect>
                                  </p:childTnLst>
                                </p:cTn>
                              </p:par>
                              <p:par>
                                <p:cTn id="135" presetID="53" presetClass="entr" presetSubtype="16" fill="hold" grpId="0" nodeType="withEffect">
                                  <p:stCondLst>
                                    <p:cond delay="0"/>
                                  </p:stCondLst>
                                  <p:childTnLst>
                                    <p:set>
                                      <p:cBhvr>
                                        <p:cTn id="136" dur="1" fill="hold">
                                          <p:stCondLst>
                                            <p:cond delay="0"/>
                                          </p:stCondLst>
                                        </p:cTn>
                                        <p:tgtEl>
                                          <p:spTgt spid="58"/>
                                        </p:tgtEl>
                                        <p:attrNameLst>
                                          <p:attrName>style.visibility</p:attrName>
                                        </p:attrNameLst>
                                      </p:cBhvr>
                                      <p:to>
                                        <p:strVal val="visible"/>
                                      </p:to>
                                    </p:set>
                                    <p:anim calcmode="lin" valueType="num">
                                      <p:cBhvr>
                                        <p:cTn id="137" dur="500" fill="hold"/>
                                        <p:tgtEl>
                                          <p:spTgt spid="58"/>
                                        </p:tgtEl>
                                        <p:attrNameLst>
                                          <p:attrName>ppt_w</p:attrName>
                                        </p:attrNameLst>
                                      </p:cBhvr>
                                      <p:tavLst>
                                        <p:tav tm="0">
                                          <p:val>
                                            <p:fltVal val="0"/>
                                          </p:val>
                                        </p:tav>
                                        <p:tav tm="100000">
                                          <p:val>
                                            <p:strVal val="#ppt_w"/>
                                          </p:val>
                                        </p:tav>
                                      </p:tavLst>
                                    </p:anim>
                                    <p:anim calcmode="lin" valueType="num">
                                      <p:cBhvr>
                                        <p:cTn id="138" dur="500" fill="hold"/>
                                        <p:tgtEl>
                                          <p:spTgt spid="58"/>
                                        </p:tgtEl>
                                        <p:attrNameLst>
                                          <p:attrName>ppt_h</p:attrName>
                                        </p:attrNameLst>
                                      </p:cBhvr>
                                      <p:tavLst>
                                        <p:tav tm="0">
                                          <p:val>
                                            <p:fltVal val="0"/>
                                          </p:val>
                                        </p:tav>
                                        <p:tav tm="100000">
                                          <p:val>
                                            <p:strVal val="#ppt_h"/>
                                          </p:val>
                                        </p:tav>
                                      </p:tavLst>
                                    </p:anim>
                                    <p:animEffect transition="in" filter="fade">
                                      <p:cBhvr>
                                        <p:cTn id="139" dur="500"/>
                                        <p:tgtEl>
                                          <p:spTgt spid="58"/>
                                        </p:tgtEl>
                                      </p:cBhvr>
                                    </p:animEffect>
                                  </p:childTnLst>
                                </p:cTn>
                              </p:par>
                              <p:par>
                                <p:cTn id="140" presetID="53" presetClass="entr" presetSubtype="16" fill="hold" nodeType="withEffect">
                                  <p:stCondLst>
                                    <p:cond delay="0"/>
                                  </p:stCondLst>
                                  <p:childTnLst>
                                    <p:set>
                                      <p:cBhvr>
                                        <p:cTn id="141" dur="1" fill="hold">
                                          <p:stCondLst>
                                            <p:cond delay="0"/>
                                          </p:stCondLst>
                                        </p:cTn>
                                        <p:tgtEl>
                                          <p:spTgt spid="59"/>
                                        </p:tgtEl>
                                        <p:attrNameLst>
                                          <p:attrName>style.visibility</p:attrName>
                                        </p:attrNameLst>
                                      </p:cBhvr>
                                      <p:to>
                                        <p:strVal val="visible"/>
                                      </p:to>
                                    </p:set>
                                    <p:anim calcmode="lin" valueType="num">
                                      <p:cBhvr>
                                        <p:cTn id="142" dur="500" fill="hold"/>
                                        <p:tgtEl>
                                          <p:spTgt spid="59"/>
                                        </p:tgtEl>
                                        <p:attrNameLst>
                                          <p:attrName>ppt_w</p:attrName>
                                        </p:attrNameLst>
                                      </p:cBhvr>
                                      <p:tavLst>
                                        <p:tav tm="0">
                                          <p:val>
                                            <p:fltVal val="0"/>
                                          </p:val>
                                        </p:tav>
                                        <p:tav tm="100000">
                                          <p:val>
                                            <p:strVal val="#ppt_w"/>
                                          </p:val>
                                        </p:tav>
                                      </p:tavLst>
                                    </p:anim>
                                    <p:anim calcmode="lin" valueType="num">
                                      <p:cBhvr>
                                        <p:cTn id="143" dur="500" fill="hold"/>
                                        <p:tgtEl>
                                          <p:spTgt spid="59"/>
                                        </p:tgtEl>
                                        <p:attrNameLst>
                                          <p:attrName>ppt_h</p:attrName>
                                        </p:attrNameLst>
                                      </p:cBhvr>
                                      <p:tavLst>
                                        <p:tav tm="0">
                                          <p:val>
                                            <p:fltVal val="0"/>
                                          </p:val>
                                        </p:tav>
                                        <p:tav tm="100000">
                                          <p:val>
                                            <p:strVal val="#ppt_h"/>
                                          </p:val>
                                        </p:tav>
                                      </p:tavLst>
                                    </p:anim>
                                    <p:animEffect transition="in" filter="fade">
                                      <p:cBhvr>
                                        <p:cTn id="144" dur="500"/>
                                        <p:tgtEl>
                                          <p:spTgt spid="59"/>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91"/>
                                        </p:tgtEl>
                                        <p:attrNameLst>
                                          <p:attrName>style.visibility</p:attrName>
                                        </p:attrNameLst>
                                      </p:cBhvr>
                                      <p:to>
                                        <p:strVal val="visible"/>
                                      </p:to>
                                    </p:set>
                                    <p:anim calcmode="lin" valueType="num">
                                      <p:cBhvr>
                                        <p:cTn id="147" dur="500" fill="hold"/>
                                        <p:tgtEl>
                                          <p:spTgt spid="91"/>
                                        </p:tgtEl>
                                        <p:attrNameLst>
                                          <p:attrName>ppt_w</p:attrName>
                                        </p:attrNameLst>
                                      </p:cBhvr>
                                      <p:tavLst>
                                        <p:tav tm="0">
                                          <p:val>
                                            <p:fltVal val="0"/>
                                          </p:val>
                                        </p:tav>
                                        <p:tav tm="100000">
                                          <p:val>
                                            <p:strVal val="#ppt_w"/>
                                          </p:val>
                                        </p:tav>
                                      </p:tavLst>
                                    </p:anim>
                                    <p:anim calcmode="lin" valueType="num">
                                      <p:cBhvr>
                                        <p:cTn id="148" dur="500" fill="hold"/>
                                        <p:tgtEl>
                                          <p:spTgt spid="91"/>
                                        </p:tgtEl>
                                        <p:attrNameLst>
                                          <p:attrName>ppt_h</p:attrName>
                                        </p:attrNameLst>
                                      </p:cBhvr>
                                      <p:tavLst>
                                        <p:tav tm="0">
                                          <p:val>
                                            <p:fltVal val="0"/>
                                          </p:val>
                                        </p:tav>
                                        <p:tav tm="100000">
                                          <p:val>
                                            <p:strVal val="#ppt_h"/>
                                          </p:val>
                                        </p:tav>
                                      </p:tavLst>
                                    </p:anim>
                                    <p:animEffect transition="in" filter="fade">
                                      <p:cBhvr>
                                        <p:cTn id="149" dur="500"/>
                                        <p:tgtEl>
                                          <p:spTgt spid="91"/>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92"/>
                                        </p:tgtEl>
                                        <p:attrNameLst>
                                          <p:attrName>style.visibility</p:attrName>
                                        </p:attrNameLst>
                                      </p:cBhvr>
                                      <p:to>
                                        <p:strVal val="visible"/>
                                      </p:to>
                                    </p:set>
                                    <p:anim calcmode="lin" valueType="num">
                                      <p:cBhvr>
                                        <p:cTn id="152" dur="500" fill="hold"/>
                                        <p:tgtEl>
                                          <p:spTgt spid="92"/>
                                        </p:tgtEl>
                                        <p:attrNameLst>
                                          <p:attrName>ppt_w</p:attrName>
                                        </p:attrNameLst>
                                      </p:cBhvr>
                                      <p:tavLst>
                                        <p:tav tm="0">
                                          <p:val>
                                            <p:fltVal val="0"/>
                                          </p:val>
                                        </p:tav>
                                        <p:tav tm="100000">
                                          <p:val>
                                            <p:strVal val="#ppt_w"/>
                                          </p:val>
                                        </p:tav>
                                      </p:tavLst>
                                    </p:anim>
                                    <p:anim calcmode="lin" valueType="num">
                                      <p:cBhvr>
                                        <p:cTn id="153" dur="500" fill="hold"/>
                                        <p:tgtEl>
                                          <p:spTgt spid="92"/>
                                        </p:tgtEl>
                                        <p:attrNameLst>
                                          <p:attrName>ppt_h</p:attrName>
                                        </p:attrNameLst>
                                      </p:cBhvr>
                                      <p:tavLst>
                                        <p:tav tm="0">
                                          <p:val>
                                            <p:fltVal val="0"/>
                                          </p:val>
                                        </p:tav>
                                        <p:tav tm="100000">
                                          <p:val>
                                            <p:strVal val="#ppt_h"/>
                                          </p:val>
                                        </p:tav>
                                      </p:tavLst>
                                    </p:anim>
                                    <p:animEffect transition="in" filter="fade">
                                      <p:cBhvr>
                                        <p:cTn id="154" dur="500"/>
                                        <p:tgtEl>
                                          <p:spTgt spid="92"/>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93"/>
                                        </p:tgtEl>
                                        <p:attrNameLst>
                                          <p:attrName>style.visibility</p:attrName>
                                        </p:attrNameLst>
                                      </p:cBhvr>
                                      <p:to>
                                        <p:strVal val="visible"/>
                                      </p:to>
                                    </p:set>
                                    <p:anim calcmode="lin" valueType="num">
                                      <p:cBhvr>
                                        <p:cTn id="157" dur="500" fill="hold"/>
                                        <p:tgtEl>
                                          <p:spTgt spid="93"/>
                                        </p:tgtEl>
                                        <p:attrNameLst>
                                          <p:attrName>ppt_w</p:attrName>
                                        </p:attrNameLst>
                                      </p:cBhvr>
                                      <p:tavLst>
                                        <p:tav tm="0">
                                          <p:val>
                                            <p:fltVal val="0"/>
                                          </p:val>
                                        </p:tav>
                                        <p:tav tm="100000">
                                          <p:val>
                                            <p:strVal val="#ppt_w"/>
                                          </p:val>
                                        </p:tav>
                                      </p:tavLst>
                                    </p:anim>
                                    <p:anim calcmode="lin" valueType="num">
                                      <p:cBhvr>
                                        <p:cTn id="158" dur="500" fill="hold"/>
                                        <p:tgtEl>
                                          <p:spTgt spid="93"/>
                                        </p:tgtEl>
                                        <p:attrNameLst>
                                          <p:attrName>ppt_h</p:attrName>
                                        </p:attrNameLst>
                                      </p:cBhvr>
                                      <p:tavLst>
                                        <p:tav tm="0">
                                          <p:val>
                                            <p:fltVal val="0"/>
                                          </p:val>
                                        </p:tav>
                                        <p:tav tm="100000">
                                          <p:val>
                                            <p:strVal val="#ppt_h"/>
                                          </p:val>
                                        </p:tav>
                                      </p:tavLst>
                                    </p:anim>
                                    <p:animEffect transition="in" filter="fade">
                                      <p:cBhvr>
                                        <p:cTn id="159" dur="500"/>
                                        <p:tgtEl>
                                          <p:spTgt spid="93"/>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94"/>
                                        </p:tgtEl>
                                        <p:attrNameLst>
                                          <p:attrName>style.visibility</p:attrName>
                                        </p:attrNameLst>
                                      </p:cBhvr>
                                      <p:to>
                                        <p:strVal val="visible"/>
                                      </p:to>
                                    </p:set>
                                    <p:anim calcmode="lin" valueType="num">
                                      <p:cBhvr>
                                        <p:cTn id="162" dur="500" fill="hold"/>
                                        <p:tgtEl>
                                          <p:spTgt spid="94"/>
                                        </p:tgtEl>
                                        <p:attrNameLst>
                                          <p:attrName>ppt_w</p:attrName>
                                        </p:attrNameLst>
                                      </p:cBhvr>
                                      <p:tavLst>
                                        <p:tav tm="0">
                                          <p:val>
                                            <p:fltVal val="0"/>
                                          </p:val>
                                        </p:tav>
                                        <p:tav tm="100000">
                                          <p:val>
                                            <p:strVal val="#ppt_w"/>
                                          </p:val>
                                        </p:tav>
                                      </p:tavLst>
                                    </p:anim>
                                    <p:anim calcmode="lin" valueType="num">
                                      <p:cBhvr>
                                        <p:cTn id="163" dur="500" fill="hold"/>
                                        <p:tgtEl>
                                          <p:spTgt spid="94"/>
                                        </p:tgtEl>
                                        <p:attrNameLst>
                                          <p:attrName>ppt_h</p:attrName>
                                        </p:attrNameLst>
                                      </p:cBhvr>
                                      <p:tavLst>
                                        <p:tav tm="0">
                                          <p:val>
                                            <p:fltVal val="0"/>
                                          </p:val>
                                        </p:tav>
                                        <p:tav tm="100000">
                                          <p:val>
                                            <p:strVal val="#ppt_h"/>
                                          </p:val>
                                        </p:tav>
                                      </p:tavLst>
                                    </p:anim>
                                    <p:animEffect transition="in" filter="fade">
                                      <p:cBhvr>
                                        <p:cTn id="164" dur="500"/>
                                        <p:tgtEl>
                                          <p:spTgt spid="94"/>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95"/>
                                        </p:tgtEl>
                                        <p:attrNameLst>
                                          <p:attrName>style.visibility</p:attrName>
                                        </p:attrNameLst>
                                      </p:cBhvr>
                                      <p:to>
                                        <p:strVal val="visible"/>
                                      </p:to>
                                    </p:set>
                                    <p:anim calcmode="lin" valueType="num">
                                      <p:cBhvr>
                                        <p:cTn id="167" dur="500" fill="hold"/>
                                        <p:tgtEl>
                                          <p:spTgt spid="95"/>
                                        </p:tgtEl>
                                        <p:attrNameLst>
                                          <p:attrName>ppt_w</p:attrName>
                                        </p:attrNameLst>
                                      </p:cBhvr>
                                      <p:tavLst>
                                        <p:tav tm="0">
                                          <p:val>
                                            <p:fltVal val="0"/>
                                          </p:val>
                                        </p:tav>
                                        <p:tav tm="100000">
                                          <p:val>
                                            <p:strVal val="#ppt_w"/>
                                          </p:val>
                                        </p:tav>
                                      </p:tavLst>
                                    </p:anim>
                                    <p:anim calcmode="lin" valueType="num">
                                      <p:cBhvr>
                                        <p:cTn id="168" dur="500" fill="hold"/>
                                        <p:tgtEl>
                                          <p:spTgt spid="95"/>
                                        </p:tgtEl>
                                        <p:attrNameLst>
                                          <p:attrName>ppt_h</p:attrName>
                                        </p:attrNameLst>
                                      </p:cBhvr>
                                      <p:tavLst>
                                        <p:tav tm="0">
                                          <p:val>
                                            <p:fltVal val="0"/>
                                          </p:val>
                                        </p:tav>
                                        <p:tav tm="100000">
                                          <p:val>
                                            <p:strVal val="#ppt_h"/>
                                          </p:val>
                                        </p:tav>
                                      </p:tavLst>
                                    </p:anim>
                                    <p:animEffect transition="in" filter="fade">
                                      <p:cBhvr>
                                        <p:cTn id="169" dur="500"/>
                                        <p:tgtEl>
                                          <p:spTgt spid="95"/>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96"/>
                                        </p:tgtEl>
                                        <p:attrNameLst>
                                          <p:attrName>style.visibility</p:attrName>
                                        </p:attrNameLst>
                                      </p:cBhvr>
                                      <p:to>
                                        <p:strVal val="visible"/>
                                      </p:to>
                                    </p:set>
                                    <p:anim calcmode="lin" valueType="num">
                                      <p:cBhvr>
                                        <p:cTn id="172" dur="500" fill="hold"/>
                                        <p:tgtEl>
                                          <p:spTgt spid="96"/>
                                        </p:tgtEl>
                                        <p:attrNameLst>
                                          <p:attrName>ppt_w</p:attrName>
                                        </p:attrNameLst>
                                      </p:cBhvr>
                                      <p:tavLst>
                                        <p:tav tm="0">
                                          <p:val>
                                            <p:fltVal val="0"/>
                                          </p:val>
                                        </p:tav>
                                        <p:tav tm="100000">
                                          <p:val>
                                            <p:strVal val="#ppt_w"/>
                                          </p:val>
                                        </p:tav>
                                      </p:tavLst>
                                    </p:anim>
                                    <p:anim calcmode="lin" valueType="num">
                                      <p:cBhvr>
                                        <p:cTn id="173" dur="500" fill="hold"/>
                                        <p:tgtEl>
                                          <p:spTgt spid="96"/>
                                        </p:tgtEl>
                                        <p:attrNameLst>
                                          <p:attrName>ppt_h</p:attrName>
                                        </p:attrNameLst>
                                      </p:cBhvr>
                                      <p:tavLst>
                                        <p:tav tm="0">
                                          <p:val>
                                            <p:fltVal val="0"/>
                                          </p:val>
                                        </p:tav>
                                        <p:tav tm="100000">
                                          <p:val>
                                            <p:strVal val="#ppt_h"/>
                                          </p:val>
                                        </p:tav>
                                      </p:tavLst>
                                    </p:anim>
                                    <p:animEffect transition="in" filter="fade">
                                      <p:cBhvr>
                                        <p:cTn id="174" dur="500"/>
                                        <p:tgtEl>
                                          <p:spTgt spid="96"/>
                                        </p:tgtEl>
                                      </p:cBhvr>
                                    </p:animEffect>
                                  </p:childTnLst>
                                </p:cTn>
                              </p:par>
                              <p:par>
                                <p:cTn id="175" presetID="53" presetClass="entr" presetSubtype="16" fill="hold" grpId="0" nodeType="withEffect">
                                  <p:stCondLst>
                                    <p:cond delay="0"/>
                                  </p:stCondLst>
                                  <p:childTnLst>
                                    <p:set>
                                      <p:cBhvr>
                                        <p:cTn id="176" dur="1" fill="hold">
                                          <p:stCondLst>
                                            <p:cond delay="0"/>
                                          </p:stCondLst>
                                        </p:cTn>
                                        <p:tgtEl>
                                          <p:spTgt spid="97"/>
                                        </p:tgtEl>
                                        <p:attrNameLst>
                                          <p:attrName>style.visibility</p:attrName>
                                        </p:attrNameLst>
                                      </p:cBhvr>
                                      <p:to>
                                        <p:strVal val="visible"/>
                                      </p:to>
                                    </p:set>
                                    <p:anim calcmode="lin" valueType="num">
                                      <p:cBhvr>
                                        <p:cTn id="177" dur="500" fill="hold"/>
                                        <p:tgtEl>
                                          <p:spTgt spid="97"/>
                                        </p:tgtEl>
                                        <p:attrNameLst>
                                          <p:attrName>ppt_w</p:attrName>
                                        </p:attrNameLst>
                                      </p:cBhvr>
                                      <p:tavLst>
                                        <p:tav tm="0">
                                          <p:val>
                                            <p:fltVal val="0"/>
                                          </p:val>
                                        </p:tav>
                                        <p:tav tm="100000">
                                          <p:val>
                                            <p:strVal val="#ppt_w"/>
                                          </p:val>
                                        </p:tav>
                                      </p:tavLst>
                                    </p:anim>
                                    <p:anim calcmode="lin" valueType="num">
                                      <p:cBhvr>
                                        <p:cTn id="178" dur="500" fill="hold"/>
                                        <p:tgtEl>
                                          <p:spTgt spid="97"/>
                                        </p:tgtEl>
                                        <p:attrNameLst>
                                          <p:attrName>ppt_h</p:attrName>
                                        </p:attrNameLst>
                                      </p:cBhvr>
                                      <p:tavLst>
                                        <p:tav tm="0">
                                          <p:val>
                                            <p:fltVal val="0"/>
                                          </p:val>
                                        </p:tav>
                                        <p:tav tm="100000">
                                          <p:val>
                                            <p:strVal val="#ppt_h"/>
                                          </p:val>
                                        </p:tav>
                                      </p:tavLst>
                                    </p:anim>
                                    <p:animEffect transition="in" filter="fade">
                                      <p:cBhvr>
                                        <p:cTn id="179" dur="500"/>
                                        <p:tgtEl>
                                          <p:spTgt spid="97"/>
                                        </p:tgtEl>
                                      </p:cBhvr>
                                    </p:animEffect>
                                  </p:childTnLst>
                                </p:cTn>
                              </p:par>
                              <p:par>
                                <p:cTn id="180" presetID="53" presetClass="entr" presetSubtype="16" fill="hold" grpId="0" nodeType="withEffect">
                                  <p:stCondLst>
                                    <p:cond delay="0"/>
                                  </p:stCondLst>
                                  <p:childTnLst>
                                    <p:set>
                                      <p:cBhvr>
                                        <p:cTn id="181" dur="1" fill="hold">
                                          <p:stCondLst>
                                            <p:cond delay="0"/>
                                          </p:stCondLst>
                                        </p:cTn>
                                        <p:tgtEl>
                                          <p:spTgt spid="98"/>
                                        </p:tgtEl>
                                        <p:attrNameLst>
                                          <p:attrName>style.visibility</p:attrName>
                                        </p:attrNameLst>
                                      </p:cBhvr>
                                      <p:to>
                                        <p:strVal val="visible"/>
                                      </p:to>
                                    </p:set>
                                    <p:anim calcmode="lin" valueType="num">
                                      <p:cBhvr>
                                        <p:cTn id="182" dur="500" fill="hold"/>
                                        <p:tgtEl>
                                          <p:spTgt spid="98"/>
                                        </p:tgtEl>
                                        <p:attrNameLst>
                                          <p:attrName>ppt_w</p:attrName>
                                        </p:attrNameLst>
                                      </p:cBhvr>
                                      <p:tavLst>
                                        <p:tav tm="0">
                                          <p:val>
                                            <p:fltVal val="0"/>
                                          </p:val>
                                        </p:tav>
                                        <p:tav tm="100000">
                                          <p:val>
                                            <p:strVal val="#ppt_w"/>
                                          </p:val>
                                        </p:tav>
                                      </p:tavLst>
                                    </p:anim>
                                    <p:anim calcmode="lin" valueType="num">
                                      <p:cBhvr>
                                        <p:cTn id="183" dur="500" fill="hold"/>
                                        <p:tgtEl>
                                          <p:spTgt spid="98"/>
                                        </p:tgtEl>
                                        <p:attrNameLst>
                                          <p:attrName>ppt_h</p:attrName>
                                        </p:attrNameLst>
                                      </p:cBhvr>
                                      <p:tavLst>
                                        <p:tav tm="0">
                                          <p:val>
                                            <p:fltVal val="0"/>
                                          </p:val>
                                        </p:tav>
                                        <p:tav tm="100000">
                                          <p:val>
                                            <p:strVal val="#ppt_h"/>
                                          </p:val>
                                        </p:tav>
                                      </p:tavLst>
                                    </p:anim>
                                    <p:animEffect transition="in" filter="fade">
                                      <p:cBhvr>
                                        <p:cTn id="184" dur="500"/>
                                        <p:tgtEl>
                                          <p:spTgt spid="98"/>
                                        </p:tgtEl>
                                      </p:cBhvr>
                                    </p:animEffect>
                                  </p:childTnLst>
                                </p:cTn>
                              </p:par>
                              <p:par>
                                <p:cTn id="185" presetID="53" presetClass="entr" presetSubtype="16" fill="hold" grpId="0" nodeType="withEffect">
                                  <p:stCondLst>
                                    <p:cond delay="0"/>
                                  </p:stCondLst>
                                  <p:childTnLst>
                                    <p:set>
                                      <p:cBhvr>
                                        <p:cTn id="186" dur="1" fill="hold">
                                          <p:stCondLst>
                                            <p:cond delay="0"/>
                                          </p:stCondLst>
                                        </p:cTn>
                                        <p:tgtEl>
                                          <p:spTgt spid="99"/>
                                        </p:tgtEl>
                                        <p:attrNameLst>
                                          <p:attrName>style.visibility</p:attrName>
                                        </p:attrNameLst>
                                      </p:cBhvr>
                                      <p:to>
                                        <p:strVal val="visible"/>
                                      </p:to>
                                    </p:set>
                                    <p:anim calcmode="lin" valueType="num">
                                      <p:cBhvr>
                                        <p:cTn id="187" dur="500" fill="hold"/>
                                        <p:tgtEl>
                                          <p:spTgt spid="99"/>
                                        </p:tgtEl>
                                        <p:attrNameLst>
                                          <p:attrName>ppt_w</p:attrName>
                                        </p:attrNameLst>
                                      </p:cBhvr>
                                      <p:tavLst>
                                        <p:tav tm="0">
                                          <p:val>
                                            <p:fltVal val="0"/>
                                          </p:val>
                                        </p:tav>
                                        <p:tav tm="100000">
                                          <p:val>
                                            <p:strVal val="#ppt_w"/>
                                          </p:val>
                                        </p:tav>
                                      </p:tavLst>
                                    </p:anim>
                                    <p:anim calcmode="lin" valueType="num">
                                      <p:cBhvr>
                                        <p:cTn id="188" dur="500" fill="hold"/>
                                        <p:tgtEl>
                                          <p:spTgt spid="99"/>
                                        </p:tgtEl>
                                        <p:attrNameLst>
                                          <p:attrName>ppt_h</p:attrName>
                                        </p:attrNameLst>
                                      </p:cBhvr>
                                      <p:tavLst>
                                        <p:tav tm="0">
                                          <p:val>
                                            <p:fltVal val="0"/>
                                          </p:val>
                                        </p:tav>
                                        <p:tav tm="100000">
                                          <p:val>
                                            <p:strVal val="#ppt_h"/>
                                          </p:val>
                                        </p:tav>
                                      </p:tavLst>
                                    </p:anim>
                                    <p:animEffect transition="in" filter="fade">
                                      <p:cBhvr>
                                        <p:cTn id="189" dur="500"/>
                                        <p:tgtEl>
                                          <p:spTgt spid="99"/>
                                        </p:tgtEl>
                                      </p:cBhvr>
                                    </p:animEffect>
                                  </p:childTnLst>
                                </p:cTn>
                              </p:par>
                              <p:par>
                                <p:cTn id="190" presetID="53" presetClass="entr" presetSubtype="16" fill="hold" grpId="0" nodeType="withEffect">
                                  <p:stCondLst>
                                    <p:cond delay="0"/>
                                  </p:stCondLst>
                                  <p:childTnLst>
                                    <p:set>
                                      <p:cBhvr>
                                        <p:cTn id="191" dur="1" fill="hold">
                                          <p:stCondLst>
                                            <p:cond delay="0"/>
                                          </p:stCondLst>
                                        </p:cTn>
                                        <p:tgtEl>
                                          <p:spTgt spid="100"/>
                                        </p:tgtEl>
                                        <p:attrNameLst>
                                          <p:attrName>style.visibility</p:attrName>
                                        </p:attrNameLst>
                                      </p:cBhvr>
                                      <p:to>
                                        <p:strVal val="visible"/>
                                      </p:to>
                                    </p:set>
                                    <p:anim calcmode="lin" valueType="num">
                                      <p:cBhvr>
                                        <p:cTn id="192" dur="500" fill="hold"/>
                                        <p:tgtEl>
                                          <p:spTgt spid="100"/>
                                        </p:tgtEl>
                                        <p:attrNameLst>
                                          <p:attrName>ppt_w</p:attrName>
                                        </p:attrNameLst>
                                      </p:cBhvr>
                                      <p:tavLst>
                                        <p:tav tm="0">
                                          <p:val>
                                            <p:fltVal val="0"/>
                                          </p:val>
                                        </p:tav>
                                        <p:tav tm="100000">
                                          <p:val>
                                            <p:strVal val="#ppt_w"/>
                                          </p:val>
                                        </p:tav>
                                      </p:tavLst>
                                    </p:anim>
                                    <p:anim calcmode="lin" valueType="num">
                                      <p:cBhvr>
                                        <p:cTn id="193" dur="500" fill="hold"/>
                                        <p:tgtEl>
                                          <p:spTgt spid="100"/>
                                        </p:tgtEl>
                                        <p:attrNameLst>
                                          <p:attrName>ppt_h</p:attrName>
                                        </p:attrNameLst>
                                      </p:cBhvr>
                                      <p:tavLst>
                                        <p:tav tm="0">
                                          <p:val>
                                            <p:fltVal val="0"/>
                                          </p:val>
                                        </p:tav>
                                        <p:tav tm="100000">
                                          <p:val>
                                            <p:strVal val="#ppt_h"/>
                                          </p:val>
                                        </p:tav>
                                      </p:tavLst>
                                    </p:anim>
                                    <p:animEffect transition="in" filter="fade">
                                      <p:cBhvr>
                                        <p:cTn id="194" dur="500"/>
                                        <p:tgtEl>
                                          <p:spTgt spid="100"/>
                                        </p:tgtEl>
                                      </p:cBhvr>
                                    </p:animEffect>
                                  </p:childTnLst>
                                </p:cTn>
                              </p:par>
                              <p:par>
                                <p:cTn id="195" presetID="53" presetClass="entr" presetSubtype="16" fill="hold" grpId="0" nodeType="withEffect">
                                  <p:stCondLst>
                                    <p:cond delay="0"/>
                                  </p:stCondLst>
                                  <p:childTnLst>
                                    <p:set>
                                      <p:cBhvr>
                                        <p:cTn id="196" dur="1" fill="hold">
                                          <p:stCondLst>
                                            <p:cond delay="0"/>
                                          </p:stCondLst>
                                        </p:cTn>
                                        <p:tgtEl>
                                          <p:spTgt spid="101"/>
                                        </p:tgtEl>
                                        <p:attrNameLst>
                                          <p:attrName>style.visibility</p:attrName>
                                        </p:attrNameLst>
                                      </p:cBhvr>
                                      <p:to>
                                        <p:strVal val="visible"/>
                                      </p:to>
                                    </p:set>
                                    <p:anim calcmode="lin" valueType="num">
                                      <p:cBhvr>
                                        <p:cTn id="197" dur="500" fill="hold"/>
                                        <p:tgtEl>
                                          <p:spTgt spid="101"/>
                                        </p:tgtEl>
                                        <p:attrNameLst>
                                          <p:attrName>ppt_w</p:attrName>
                                        </p:attrNameLst>
                                      </p:cBhvr>
                                      <p:tavLst>
                                        <p:tav tm="0">
                                          <p:val>
                                            <p:fltVal val="0"/>
                                          </p:val>
                                        </p:tav>
                                        <p:tav tm="100000">
                                          <p:val>
                                            <p:strVal val="#ppt_w"/>
                                          </p:val>
                                        </p:tav>
                                      </p:tavLst>
                                    </p:anim>
                                    <p:anim calcmode="lin" valueType="num">
                                      <p:cBhvr>
                                        <p:cTn id="198" dur="500" fill="hold"/>
                                        <p:tgtEl>
                                          <p:spTgt spid="101"/>
                                        </p:tgtEl>
                                        <p:attrNameLst>
                                          <p:attrName>ppt_h</p:attrName>
                                        </p:attrNameLst>
                                      </p:cBhvr>
                                      <p:tavLst>
                                        <p:tav tm="0">
                                          <p:val>
                                            <p:fltVal val="0"/>
                                          </p:val>
                                        </p:tav>
                                        <p:tav tm="100000">
                                          <p:val>
                                            <p:strVal val="#ppt_h"/>
                                          </p:val>
                                        </p:tav>
                                      </p:tavLst>
                                    </p:anim>
                                    <p:animEffect transition="in" filter="fade">
                                      <p:cBhvr>
                                        <p:cTn id="199" dur="500"/>
                                        <p:tgtEl>
                                          <p:spTgt spid="101"/>
                                        </p:tgtEl>
                                      </p:cBhvr>
                                    </p:animEffect>
                                  </p:childTnLst>
                                </p:cTn>
                              </p:par>
                              <p:par>
                                <p:cTn id="200" presetID="53" presetClass="entr" presetSubtype="16" fill="hold" grpId="0" nodeType="withEffect">
                                  <p:stCondLst>
                                    <p:cond delay="0"/>
                                  </p:stCondLst>
                                  <p:childTnLst>
                                    <p:set>
                                      <p:cBhvr>
                                        <p:cTn id="201" dur="1" fill="hold">
                                          <p:stCondLst>
                                            <p:cond delay="0"/>
                                          </p:stCondLst>
                                        </p:cTn>
                                        <p:tgtEl>
                                          <p:spTgt spid="102"/>
                                        </p:tgtEl>
                                        <p:attrNameLst>
                                          <p:attrName>style.visibility</p:attrName>
                                        </p:attrNameLst>
                                      </p:cBhvr>
                                      <p:to>
                                        <p:strVal val="visible"/>
                                      </p:to>
                                    </p:set>
                                    <p:anim calcmode="lin" valueType="num">
                                      <p:cBhvr>
                                        <p:cTn id="202" dur="500" fill="hold"/>
                                        <p:tgtEl>
                                          <p:spTgt spid="102"/>
                                        </p:tgtEl>
                                        <p:attrNameLst>
                                          <p:attrName>ppt_w</p:attrName>
                                        </p:attrNameLst>
                                      </p:cBhvr>
                                      <p:tavLst>
                                        <p:tav tm="0">
                                          <p:val>
                                            <p:fltVal val="0"/>
                                          </p:val>
                                        </p:tav>
                                        <p:tav tm="100000">
                                          <p:val>
                                            <p:strVal val="#ppt_w"/>
                                          </p:val>
                                        </p:tav>
                                      </p:tavLst>
                                    </p:anim>
                                    <p:anim calcmode="lin" valueType="num">
                                      <p:cBhvr>
                                        <p:cTn id="203" dur="500" fill="hold"/>
                                        <p:tgtEl>
                                          <p:spTgt spid="102"/>
                                        </p:tgtEl>
                                        <p:attrNameLst>
                                          <p:attrName>ppt_h</p:attrName>
                                        </p:attrNameLst>
                                      </p:cBhvr>
                                      <p:tavLst>
                                        <p:tav tm="0">
                                          <p:val>
                                            <p:fltVal val="0"/>
                                          </p:val>
                                        </p:tav>
                                        <p:tav tm="100000">
                                          <p:val>
                                            <p:strVal val="#ppt_h"/>
                                          </p:val>
                                        </p:tav>
                                      </p:tavLst>
                                    </p:anim>
                                    <p:animEffect transition="in" filter="fade">
                                      <p:cBhvr>
                                        <p:cTn id="204" dur="500"/>
                                        <p:tgtEl>
                                          <p:spTgt spid="102"/>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103"/>
                                        </p:tgtEl>
                                        <p:attrNameLst>
                                          <p:attrName>style.visibility</p:attrName>
                                        </p:attrNameLst>
                                      </p:cBhvr>
                                      <p:to>
                                        <p:strVal val="visible"/>
                                      </p:to>
                                    </p:set>
                                    <p:anim calcmode="lin" valueType="num">
                                      <p:cBhvr>
                                        <p:cTn id="207" dur="500" fill="hold"/>
                                        <p:tgtEl>
                                          <p:spTgt spid="103"/>
                                        </p:tgtEl>
                                        <p:attrNameLst>
                                          <p:attrName>ppt_w</p:attrName>
                                        </p:attrNameLst>
                                      </p:cBhvr>
                                      <p:tavLst>
                                        <p:tav tm="0">
                                          <p:val>
                                            <p:fltVal val="0"/>
                                          </p:val>
                                        </p:tav>
                                        <p:tav tm="100000">
                                          <p:val>
                                            <p:strVal val="#ppt_w"/>
                                          </p:val>
                                        </p:tav>
                                      </p:tavLst>
                                    </p:anim>
                                    <p:anim calcmode="lin" valueType="num">
                                      <p:cBhvr>
                                        <p:cTn id="208" dur="500" fill="hold"/>
                                        <p:tgtEl>
                                          <p:spTgt spid="103"/>
                                        </p:tgtEl>
                                        <p:attrNameLst>
                                          <p:attrName>ppt_h</p:attrName>
                                        </p:attrNameLst>
                                      </p:cBhvr>
                                      <p:tavLst>
                                        <p:tav tm="0">
                                          <p:val>
                                            <p:fltVal val="0"/>
                                          </p:val>
                                        </p:tav>
                                        <p:tav tm="100000">
                                          <p:val>
                                            <p:strVal val="#ppt_h"/>
                                          </p:val>
                                        </p:tav>
                                      </p:tavLst>
                                    </p:anim>
                                    <p:animEffect transition="in" filter="fade">
                                      <p:cBhvr>
                                        <p:cTn id="209" dur="500"/>
                                        <p:tgtEl>
                                          <p:spTgt spid="103"/>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104"/>
                                        </p:tgtEl>
                                        <p:attrNameLst>
                                          <p:attrName>style.visibility</p:attrName>
                                        </p:attrNameLst>
                                      </p:cBhvr>
                                      <p:to>
                                        <p:strVal val="visible"/>
                                      </p:to>
                                    </p:set>
                                    <p:anim calcmode="lin" valueType="num">
                                      <p:cBhvr>
                                        <p:cTn id="212" dur="500" fill="hold"/>
                                        <p:tgtEl>
                                          <p:spTgt spid="104"/>
                                        </p:tgtEl>
                                        <p:attrNameLst>
                                          <p:attrName>ppt_w</p:attrName>
                                        </p:attrNameLst>
                                      </p:cBhvr>
                                      <p:tavLst>
                                        <p:tav tm="0">
                                          <p:val>
                                            <p:fltVal val="0"/>
                                          </p:val>
                                        </p:tav>
                                        <p:tav tm="100000">
                                          <p:val>
                                            <p:strVal val="#ppt_w"/>
                                          </p:val>
                                        </p:tav>
                                      </p:tavLst>
                                    </p:anim>
                                    <p:anim calcmode="lin" valueType="num">
                                      <p:cBhvr>
                                        <p:cTn id="213" dur="500" fill="hold"/>
                                        <p:tgtEl>
                                          <p:spTgt spid="104"/>
                                        </p:tgtEl>
                                        <p:attrNameLst>
                                          <p:attrName>ppt_h</p:attrName>
                                        </p:attrNameLst>
                                      </p:cBhvr>
                                      <p:tavLst>
                                        <p:tav tm="0">
                                          <p:val>
                                            <p:fltVal val="0"/>
                                          </p:val>
                                        </p:tav>
                                        <p:tav tm="100000">
                                          <p:val>
                                            <p:strVal val="#ppt_h"/>
                                          </p:val>
                                        </p:tav>
                                      </p:tavLst>
                                    </p:anim>
                                    <p:animEffect transition="in" filter="fade">
                                      <p:cBhvr>
                                        <p:cTn id="214" dur="500"/>
                                        <p:tgtEl>
                                          <p:spTgt spid="104"/>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105"/>
                                        </p:tgtEl>
                                        <p:attrNameLst>
                                          <p:attrName>style.visibility</p:attrName>
                                        </p:attrNameLst>
                                      </p:cBhvr>
                                      <p:to>
                                        <p:strVal val="visible"/>
                                      </p:to>
                                    </p:set>
                                    <p:anim calcmode="lin" valueType="num">
                                      <p:cBhvr>
                                        <p:cTn id="217" dur="500" fill="hold"/>
                                        <p:tgtEl>
                                          <p:spTgt spid="105"/>
                                        </p:tgtEl>
                                        <p:attrNameLst>
                                          <p:attrName>ppt_w</p:attrName>
                                        </p:attrNameLst>
                                      </p:cBhvr>
                                      <p:tavLst>
                                        <p:tav tm="0">
                                          <p:val>
                                            <p:fltVal val="0"/>
                                          </p:val>
                                        </p:tav>
                                        <p:tav tm="100000">
                                          <p:val>
                                            <p:strVal val="#ppt_w"/>
                                          </p:val>
                                        </p:tav>
                                      </p:tavLst>
                                    </p:anim>
                                    <p:anim calcmode="lin" valueType="num">
                                      <p:cBhvr>
                                        <p:cTn id="218" dur="500" fill="hold"/>
                                        <p:tgtEl>
                                          <p:spTgt spid="105"/>
                                        </p:tgtEl>
                                        <p:attrNameLst>
                                          <p:attrName>ppt_h</p:attrName>
                                        </p:attrNameLst>
                                      </p:cBhvr>
                                      <p:tavLst>
                                        <p:tav tm="0">
                                          <p:val>
                                            <p:fltVal val="0"/>
                                          </p:val>
                                        </p:tav>
                                        <p:tav tm="100000">
                                          <p:val>
                                            <p:strVal val="#ppt_h"/>
                                          </p:val>
                                        </p:tav>
                                      </p:tavLst>
                                    </p:anim>
                                    <p:animEffect transition="in" filter="fade">
                                      <p:cBhvr>
                                        <p:cTn id="219" dur="500"/>
                                        <p:tgtEl>
                                          <p:spTgt spid="105"/>
                                        </p:tgtEl>
                                      </p:cBhvr>
                                    </p:animEffect>
                                  </p:childTnLst>
                                </p:cTn>
                              </p:par>
                              <p:par>
                                <p:cTn id="220" presetID="53" presetClass="entr" presetSubtype="16" fill="hold" grpId="0" nodeType="withEffect">
                                  <p:stCondLst>
                                    <p:cond delay="0"/>
                                  </p:stCondLst>
                                  <p:childTnLst>
                                    <p:set>
                                      <p:cBhvr>
                                        <p:cTn id="221" dur="1" fill="hold">
                                          <p:stCondLst>
                                            <p:cond delay="0"/>
                                          </p:stCondLst>
                                        </p:cTn>
                                        <p:tgtEl>
                                          <p:spTgt spid="106"/>
                                        </p:tgtEl>
                                        <p:attrNameLst>
                                          <p:attrName>style.visibility</p:attrName>
                                        </p:attrNameLst>
                                      </p:cBhvr>
                                      <p:to>
                                        <p:strVal val="visible"/>
                                      </p:to>
                                    </p:set>
                                    <p:anim calcmode="lin" valueType="num">
                                      <p:cBhvr>
                                        <p:cTn id="222" dur="500" fill="hold"/>
                                        <p:tgtEl>
                                          <p:spTgt spid="106"/>
                                        </p:tgtEl>
                                        <p:attrNameLst>
                                          <p:attrName>ppt_w</p:attrName>
                                        </p:attrNameLst>
                                      </p:cBhvr>
                                      <p:tavLst>
                                        <p:tav tm="0">
                                          <p:val>
                                            <p:fltVal val="0"/>
                                          </p:val>
                                        </p:tav>
                                        <p:tav tm="100000">
                                          <p:val>
                                            <p:strVal val="#ppt_w"/>
                                          </p:val>
                                        </p:tav>
                                      </p:tavLst>
                                    </p:anim>
                                    <p:anim calcmode="lin" valueType="num">
                                      <p:cBhvr>
                                        <p:cTn id="223" dur="500" fill="hold"/>
                                        <p:tgtEl>
                                          <p:spTgt spid="106"/>
                                        </p:tgtEl>
                                        <p:attrNameLst>
                                          <p:attrName>ppt_h</p:attrName>
                                        </p:attrNameLst>
                                      </p:cBhvr>
                                      <p:tavLst>
                                        <p:tav tm="0">
                                          <p:val>
                                            <p:fltVal val="0"/>
                                          </p:val>
                                        </p:tav>
                                        <p:tav tm="100000">
                                          <p:val>
                                            <p:strVal val="#ppt_h"/>
                                          </p:val>
                                        </p:tav>
                                      </p:tavLst>
                                    </p:anim>
                                    <p:animEffect transition="in" filter="fade">
                                      <p:cBhvr>
                                        <p:cTn id="224" dur="500"/>
                                        <p:tgtEl>
                                          <p:spTgt spid="106"/>
                                        </p:tgtEl>
                                      </p:cBhvr>
                                    </p:animEffect>
                                  </p:childTnLst>
                                </p:cTn>
                              </p:par>
                              <p:par>
                                <p:cTn id="225" presetID="53" presetClass="entr" presetSubtype="16" fill="hold" grpId="0" nodeType="withEffect">
                                  <p:stCondLst>
                                    <p:cond delay="0"/>
                                  </p:stCondLst>
                                  <p:childTnLst>
                                    <p:set>
                                      <p:cBhvr>
                                        <p:cTn id="226" dur="1" fill="hold">
                                          <p:stCondLst>
                                            <p:cond delay="0"/>
                                          </p:stCondLst>
                                        </p:cTn>
                                        <p:tgtEl>
                                          <p:spTgt spid="107"/>
                                        </p:tgtEl>
                                        <p:attrNameLst>
                                          <p:attrName>style.visibility</p:attrName>
                                        </p:attrNameLst>
                                      </p:cBhvr>
                                      <p:to>
                                        <p:strVal val="visible"/>
                                      </p:to>
                                    </p:set>
                                    <p:anim calcmode="lin" valueType="num">
                                      <p:cBhvr>
                                        <p:cTn id="227" dur="500" fill="hold"/>
                                        <p:tgtEl>
                                          <p:spTgt spid="107"/>
                                        </p:tgtEl>
                                        <p:attrNameLst>
                                          <p:attrName>ppt_w</p:attrName>
                                        </p:attrNameLst>
                                      </p:cBhvr>
                                      <p:tavLst>
                                        <p:tav tm="0">
                                          <p:val>
                                            <p:fltVal val="0"/>
                                          </p:val>
                                        </p:tav>
                                        <p:tav tm="100000">
                                          <p:val>
                                            <p:strVal val="#ppt_w"/>
                                          </p:val>
                                        </p:tav>
                                      </p:tavLst>
                                    </p:anim>
                                    <p:anim calcmode="lin" valueType="num">
                                      <p:cBhvr>
                                        <p:cTn id="228" dur="500" fill="hold"/>
                                        <p:tgtEl>
                                          <p:spTgt spid="107"/>
                                        </p:tgtEl>
                                        <p:attrNameLst>
                                          <p:attrName>ppt_h</p:attrName>
                                        </p:attrNameLst>
                                      </p:cBhvr>
                                      <p:tavLst>
                                        <p:tav tm="0">
                                          <p:val>
                                            <p:fltVal val="0"/>
                                          </p:val>
                                        </p:tav>
                                        <p:tav tm="100000">
                                          <p:val>
                                            <p:strVal val="#ppt_h"/>
                                          </p:val>
                                        </p:tav>
                                      </p:tavLst>
                                    </p:anim>
                                    <p:animEffect transition="in" filter="fade">
                                      <p:cBhvr>
                                        <p:cTn id="229" dur="500"/>
                                        <p:tgtEl>
                                          <p:spTgt spid="107"/>
                                        </p:tgtEl>
                                      </p:cBhvr>
                                    </p:animEffect>
                                  </p:childTnLst>
                                </p:cTn>
                              </p:par>
                              <p:par>
                                <p:cTn id="230" presetID="53" presetClass="entr" presetSubtype="16" fill="hold" grpId="0" nodeType="withEffect">
                                  <p:stCondLst>
                                    <p:cond delay="0"/>
                                  </p:stCondLst>
                                  <p:childTnLst>
                                    <p:set>
                                      <p:cBhvr>
                                        <p:cTn id="231" dur="1" fill="hold">
                                          <p:stCondLst>
                                            <p:cond delay="0"/>
                                          </p:stCondLst>
                                        </p:cTn>
                                        <p:tgtEl>
                                          <p:spTgt spid="108"/>
                                        </p:tgtEl>
                                        <p:attrNameLst>
                                          <p:attrName>style.visibility</p:attrName>
                                        </p:attrNameLst>
                                      </p:cBhvr>
                                      <p:to>
                                        <p:strVal val="visible"/>
                                      </p:to>
                                    </p:set>
                                    <p:anim calcmode="lin" valueType="num">
                                      <p:cBhvr>
                                        <p:cTn id="232" dur="500" fill="hold"/>
                                        <p:tgtEl>
                                          <p:spTgt spid="108"/>
                                        </p:tgtEl>
                                        <p:attrNameLst>
                                          <p:attrName>ppt_w</p:attrName>
                                        </p:attrNameLst>
                                      </p:cBhvr>
                                      <p:tavLst>
                                        <p:tav tm="0">
                                          <p:val>
                                            <p:fltVal val="0"/>
                                          </p:val>
                                        </p:tav>
                                        <p:tav tm="100000">
                                          <p:val>
                                            <p:strVal val="#ppt_w"/>
                                          </p:val>
                                        </p:tav>
                                      </p:tavLst>
                                    </p:anim>
                                    <p:anim calcmode="lin" valueType="num">
                                      <p:cBhvr>
                                        <p:cTn id="233" dur="500" fill="hold"/>
                                        <p:tgtEl>
                                          <p:spTgt spid="108"/>
                                        </p:tgtEl>
                                        <p:attrNameLst>
                                          <p:attrName>ppt_h</p:attrName>
                                        </p:attrNameLst>
                                      </p:cBhvr>
                                      <p:tavLst>
                                        <p:tav tm="0">
                                          <p:val>
                                            <p:fltVal val="0"/>
                                          </p:val>
                                        </p:tav>
                                        <p:tav tm="100000">
                                          <p:val>
                                            <p:strVal val="#ppt_h"/>
                                          </p:val>
                                        </p:tav>
                                      </p:tavLst>
                                    </p:anim>
                                    <p:animEffect transition="in" filter="fade">
                                      <p:cBhvr>
                                        <p:cTn id="234" dur="500"/>
                                        <p:tgtEl>
                                          <p:spTgt spid="108"/>
                                        </p:tgtEl>
                                      </p:cBhvr>
                                    </p:animEffect>
                                  </p:childTnLst>
                                </p:cTn>
                              </p:par>
                              <p:par>
                                <p:cTn id="235" presetID="53" presetClass="entr" presetSubtype="16" fill="hold" grpId="0" nodeType="withEffect">
                                  <p:stCondLst>
                                    <p:cond delay="0"/>
                                  </p:stCondLst>
                                  <p:childTnLst>
                                    <p:set>
                                      <p:cBhvr>
                                        <p:cTn id="236" dur="1" fill="hold">
                                          <p:stCondLst>
                                            <p:cond delay="0"/>
                                          </p:stCondLst>
                                        </p:cTn>
                                        <p:tgtEl>
                                          <p:spTgt spid="109"/>
                                        </p:tgtEl>
                                        <p:attrNameLst>
                                          <p:attrName>style.visibility</p:attrName>
                                        </p:attrNameLst>
                                      </p:cBhvr>
                                      <p:to>
                                        <p:strVal val="visible"/>
                                      </p:to>
                                    </p:set>
                                    <p:anim calcmode="lin" valueType="num">
                                      <p:cBhvr>
                                        <p:cTn id="237" dur="500" fill="hold"/>
                                        <p:tgtEl>
                                          <p:spTgt spid="109"/>
                                        </p:tgtEl>
                                        <p:attrNameLst>
                                          <p:attrName>ppt_w</p:attrName>
                                        </p:attrNameLst>
                                      </p:cBhvr>
                                      <p:tavLst>
                                        <p:tav tm="0">
                                          <p:val>
                                            <p:fltVal val="0"/>
                                          </p:val>
                                        </p:tav>
                                        <p:tav tm="100000">
                                          <p:val>
                                            <p:strVal val="#ppt_w"/>
                                          </p:val>
                                        </p:tav>
                                      </p:tavLst>
                                    </p:anim>
                                    <p:anim calcmode="lin" valueType="num">
                                      <p:cBhvr>
                                        <p:cTn id="238" dur="500" fill="hold"/>
                                        <p:tgtEl>
                                          <p:spTgt spid="109"/>
                                        </p:tgtEl>
                                        <p:attrNameLst>
                                          <p:attrName>ppt_h</p:attrName>
                                        </p:attrNameLst>
                                      </p:cBhvr>
                                      <p:tavLst>
                                        <p:tav tm="0">
                                          <p:val>
                                            <p:fltVal val="0"/>
                                          </p:val>
                                        </p:tav>
                                        <p:tav tm="100000">
                                          <p:val>
                                            <p:strVal val="#ppt_h"/>
                                          </p:val>
                                        </p:tav>
                                      </p:tavLst>
                                    </p:anim>
                                    <p:animEffect transition="in" filter="fade">
                                      <p:cBhvr>
                                        <p:cTn id="239" dur="500"/>
                                        <p:tgtEl>
                                          <p:spTgt spid="109"/>
                                        </p:tgtEl>
                                      </p:cBhvr>
                                    </p:animEffect>
                                  </p:childTnLst>
                                </p:cTn>
                              </p:par>
                              <p:par>
                                <p:cTn id="240" presetID="53" presetClass="entr" presetSubtype="16" fill="hold" grpId="0" nodeType="withEffect">
                                  <p:stCondLst>
                                    <p:cond delay="0"/>
                                  </p:stCondLst>
                                  <p:childTnLst>
                                    <p:set>
                                      <p:cBhvr>
                                        <p:cTn id="241" dur="1" fill="hold">
                                          <p:stCondLst>
                                            <p:cond delay="0"/>
                                          </p:stCondLst>
                                        </p:cTn>
                                        <p:tgtEl>
                                          <p:spTgt spid="110"/>
                                        </p:tgtEl>
                                        <p:attrNameLst>
                                          <p:attrName>style.visibility</p:attrName>
                                        </p:attrNameLst>
                                      </p:cBhvr>
                                      <p:to>
                                        <p:strVal val="visible"/>
                                      </p:to>
                                    </p:set>
                                    <p:anim calcmode="lin" valueType="num">
                                      <p:cBhvr>
                                        <p:cTn id="242" dur="500" fill="hold"/>
                                        <p:tgtEl>
                                          <p:spTgt spid="110"/>
                                        </p:tgtEl>
                                        <p:attrNameLst>
                                          <p:attrName>ppt_w</p:attrName>
                                        </p:attrNameLst>
                                      </p:cBhvr>
                                      <p:tavLst>
                                        <p:tav tm="0">
                                          <p:val>
                                            <p:fltVal val="0"/>
                                          </p:val>
                                        </p:tav>
                                        <p:tav tm="100000">
                                          <p:val>
                                            <p:strVal val="#ppt_w"/>
                                          </p:val>
                                        </p:tav>
                                      </p:tavLst>
                                    </p:anim>
                                    <p:anim calcmode="lin" valueType="num">
                                      <p:cBhvr>
                                        <p:cTn id="243" dur="500" fill="hold"/>
                                        <p:tgtEl>
                                          <p:spTgt spid="110"/>
                                        </p:tgtEl>
                                        <p:attrNameLst>
                                          <p:attrName>ppt_h</p:attrName>
                                        </p:attrNameLst>
                                      </p:cBhvr>
                                      <p:tavLst>
                                        <p:tav tm="0">
                                          <p:val>
                                            <p:fltVal val="0"/>
                                          </p:val>
                                        </p:tav>
                                        <p:tav tm="100000">
                                          <p:val>
                                            <p:strVal val="#ppt_h"/>
                                          </p:val>
                                        </p:tav>
                                      </p:tavLst>
                                    </p:anim>
                                    <p:animEffect transition="in" filter="fade">
                                      <p:cBhvr>
                                        <p:cTn id="244" dur="500"/>
                                        <p:tgtEl>
                                          <p:spTgt spid="110"/>
                                        </p:tgtEl>
                                      </p:cBhvr>
                                    </p:animEffect>
                                  </p:childTnLst>
                                </p:cTn>
                              </p:par>
                              <p:par>
                                <p:cTn id="245" presetID="53" presetClass="entr" presetSubtype="16" fill="hold" grpId="0" nodeType="withEffect">
                                  <p:stCondLst>
                                    <p:cond delay="0"/>
                                  </p:stCondLst>
                                  <p:childTnLst>
                                    <p:set>
                                      <p:cBhvr>
                                        <p:cTn id="246" dur="1" fill="hold">
                                          <p:stCondLst>
                                            <p:cond delay="0"/>
                                          </p:stCondLst>
                                        </p:cTn>
                                        <p:tgtEl>
                                          <p:spTgt spid="111"/>
                                        </p:tgtEl>
                                        <p:attrNameLst>
                                          <p:attrName>style.visibility</p:attrName>
                                        </p:attrNameLst>
                                      </p:cBhvr>
                                      <p:to>
                                        <p:strVal val="visible"/>
                                      </p:to>
                                    </p:set>
                                    <p:anim calcmode="lin" valueType="num">
                                      <p:cBhvr>
                                        <p:cTn id="247" dur="500" fill="hold"/>
                                        <p:tgtEl>
                                          <p:spTgt spid="111"/>
                                        </p:tgtEl>
                                        <p:attrNameLst>
                                          <p:attrName>ppt_w</p:attrName>
                                        </p:attrNameLst>
                                      </p:cBhvr>
                                      <p:tavLst>
                                        <p:tav tm="0">
                                          <p:val>
                                            <p:fltVal val="0"/>
                                          </p:val>
                                        </p:tav>
                                        <p:tav tm="100000">
                                          <p:val>
                                            <p:strVal val="#ppt_w"/>
                                          </p:val>
                                        </p:tav>
                                      </p:tavLst>
                                    </p:anim>
                                    <p:anim calcmode="lin" valueType="num">
                                      <p:cBhvr>
                                        <p:cTn id="248" dur="500" fill="hold"/>
                                        <p:tgtEl>
                                          <p:spTgt spid="111"/>
                                        </p:tgtEl>
                                        <p:attrNameLst>
                                          <p:attrName>ppt_h</p:attrName>
                                        </p:attrNameLst>
                                      </p:cBhvr>
                                      <p:tavLst>
                                        <p:tav tm="0">
                                          <p:val>
                                            <p:fltVal val="0"/>
                                          </p:val>
                                        </p:tav>
                                        <p:tav tm="100000">
                                          <p:val>
                                            <p:strVal val="#ppt_h"/>
                                          </p:val>
                                        </p:tav>
                                      </p:tavLst>
                                    </p:anim>
                                    <p:animEffect transition="in" filter="fade">
                                      <p:cBhvr>
                                        <p:cTn id="249" dur="500"/>
                                        <p:tgtEl>
                                          <p:spTgt spid="111"/>
                                        </p:tgtEl>
                                      </p:cBhvr>
                                    </p:animEffect>
                                  </p:childTnLst>
                                </p:cTn>
                              </p:par>
                              <p:par>
                                <p:cTn id="250" presetID="53" presetClass="entr" presetSubtype="16" fill="hold" grpId="0" nodeType="withEffect">
                                  <p:stCondLst>
                                    <p:cond delay="0"/>
                                  </p:stCondLst>
                                  <p:childTnLst>
                                    <p:set>
                                      <p:cBhvr>
                                        <p:cTn id="251" dur="1" fill="hold">
                                          <p:stCondLst>
                                            <p:cond delay="0"/>
                                          </p:stCondLst>
                                        </p:cTn>
                                        <p:tgtEl>
                                          <p:spTgt spid="112"/>
                                        </p:tgtEl>
                                        <p:attrNameLst>
                                          <p:attrName>style.visibility</p:attrName>
                                        </p:attrNameLst>
                                      </p:cBhvr>
                                      <p:to>
                                        <p:strVal val="visible"/>
                                      </p:to>
                                    </p:set>
                                    <p:anim calcmode="lin" valueType="num">
                                      <p:cBhvr>
                                        <p:cTn id="252" dur="500" fill="hold"/>
                                        <p:tgtEl>
                                          <p:spTgt spid="112"/>
                                        </p:tgtEl>
                                        <p:attrNameLst>
                                          <p:attrName>ppt_w</p:attrName>
                                        </p:attrNameLst>
                                      </p:cBhvr>
                                      <p:tavLst>
                                        <p:tav tm="0">
                                          <p:val>
                                            <p:fltVal val="0"/>
                                          </p:val>
                                        </p:tav>
                                        <p:tav tm="100000">
                                          <p:val>
                                            <p:strVal val="#ppt_w"/>
                                          </p:val>
                                        </p:tav>
                                      </p:tavLst>
                                    </p:anim>
                                    <p:anim calcmode="lin" valueType="num">
                                      <p:cBhvr>
                                        <p:cTn id="253" dur="500" fill="hold"/>
                                        <p:tgtEl>
                                          <p:spTgt spid="112"/>
                                        </p:tgtEl>
                                        <p:attrNameLst>
                                          <p:attrName>ppt_h</p:attrName>
                                        </p:attrNameLst>
                                      </p:cBhvr>
                                      <p:tavLst>
                                        <p:tav tm="0">
                                          <p:val>
                                            <p:fltVal val="0"/>
                                          </p:val>
                                        </p:tav>
                                        <p:tav tm="100000">
                                          <p:val>
                                            <p:strVal val="#ppt_h"/>
                                          </p:val>
                                        </p:tav>
                                      </p:tavLst>
                                    </p:anim>
                                    <p:animEffect transition="in" filter="fade">
                                      <p:cBhvr>
                                        <p:cTn id="254" dur="500"/>
                                        <p:tgtEl>
                                          <p:spTgt spid="112"/>
                                        </p:tgtEl>
                                      </p:cBhvr>
                                    </p:animEffect>
                                  </p:childTnLst>
                                </p:cTn>
                              </p:par>
                              <p:par>
                                <p:cTn id="255" presetID="53" presetClass="entr" presetSubtype="16" fill="hold" grpId="0" nodeType="withEffect">
                                  <p:stCondLst>
                                    <p:cond delay="0"/>
                                  </p:stCondLst>
                                  <p:childTnLst>
                                    <p:set>
                                      <p:cBhvr>
                                        <p:cTn id="256" dur="1" fill="hold">
                                          <p:stCondLst>
                                            <p:cond delay="0"/>
                                          </p:stCondLst>
                                        </p:cTn>
                                        <p:tgtEl>
                                          <p:spTgt spid="113"/>
                                        </p:tgtEl>
                                        <p:attrNameLst>
                                          <p:attrName>style.visibility</p:attrName>
                                        </p:attrNameLst>
                                      </p:cBhvr>
                                      <p:to>
                                        <p:strVal val="visible"/>
                                      </p:to>
                                    </p:set>
                                    <p:anim calcmode="lin" valueType="num">
                                      <p:cBhvr>
                                        <p:cTn id="257" dur="500" fill="hold"/>
                                        <p:tgtEl>
                                          <p:spTgt spid="113"/>
                                        </p:tgtEl>
                                        <p:attrNameLst>
                                          <p:attrName>ppt_w</p:attrName>
                                        </p:attrNameLst>
                                      </p:cBhvr>
                                      <p:tavLst>
                                        <p:tav tm="0">
                                          <p:val>
                                            <p:fltVal val="0"/>
                                          </p:val>
                                        </p:tav>
                                        <p:tav tm="100000">
                                          <p:val>
                                            <p:strVal val="#ppt_w"/>
                                          </p:val>
                                        </p:tav>
                                      </p:tavLst>
                                    </p:anim>
                                    <p:anim calcmode="lin" valueType="num">
                                      <p:cBhvr>
                                        <p:cTn id="258" dur="500" fill="hold"/>
                                        <p:tgtEl>
                                          <p:spTgt spid="113"/>
                                        </p:tgtEl>
                                        <p:attrNameLst>
                                          <p:attrName>ppt_h</p:attrName>
                                        </p:attrNameLst>
                                      </p:cBhvr>
                                      <p:tavLst>
                                        <p:tav tm="0">
                                          <p:val>
                                            <p:fltVal val="0"/>
                                          </p:val>
                                        </p:tav>
                                        <p:tav tm="100000">
                                          <p:val>
                                            <p:strVal val="#ppt_h"/>
                                          </p:val>
                                        </p:tav>
                                      </p:tavLst>
                                    </p:anim>
                                    <p:animEffect transition="in" filter="fade">
                                      <p:cBhvr>
                                        <p:cTn id="259" dur="500"/>
                                        <p:tgtEl>
                                          <p:spTgt spid="113"/>
                                        </p:tgtEl>
                                      </p:cBhvr>
                                    </p:animEffect>
                                  </p:childTnLst>
                                </p:cTn>
                              </p:par>
                              <p:par>
                                <p:cTn id="260" presetID="53" presetClass="entr" presetSubtype="16" fill="hold" grpId="0" nodeType="withEffect">
                                  <p:stCondLst>
                                    <p:cond delay="0"/>
                                  </p:stCondLst>
                                  <p:childTnLst>
                                    <p:set>
                                      <p:cBhvr>
                                        <p:cTn id="261" dur="1" fill="hold">
                                          <p:stCondLst>
                                            <p:cond delay="0"/>
                                          </p:stCondLst>
                                        </p:cTn>
                                        <p:tgtEl>
                                          <p:spTgt spid="114"/>
                                        </p:tgtEl>
                                        <p:attrNameLst>
                                          <p:attrName>style.visibility</p:attrName>
                                        </p:attrNameLst>
                                      </p:cBhvr>
                                      <p:to>
                                        <p:strVal val="visible"/>
                                      </p:to>
                                    </p:set>
                                    <p:anim calcmode="lin" valueType="num">
                                      <p:cBhvr>
                                        <p:cTn id="262" dur="500" fill="hold"/>
                                        <p:tgtEl>
                                          <p:spTgt spid="114"/>
                                        </p:tgtEl>
                                        <p:attrNameLst>
                                          <p:attrName>ppt_w</p:attrName>
                                        </p:attrNameLst>
                                      </p:cBhvr>
                                      <p:tavLst>
                                        <p:tav tm="0">
                                          <p:val>
                                            <p:fltVal val="0"/>
                                          </p:val>
                                        </p:tav>
                                        <p:tav tm="100000">
                                          <p:val>
                                            <p:strVal val="#ppt_w"/>
                                          </p:val>
                                        </p:tav>
                                      </p:tavLst>
                                    </p:anim>
                                    <p:anim calcmode="lin" valueType="num">
                                      <p:cBhvr>
                                        <p:cTn id="263" dur="500" fill="hold"/>
                                        <p:tgtEl>
                                          <p:spTgt spid="114"/>
                                        </p:tgtEl>
                                        <p:attrNameLst>
                                          <p:attrName>ppt_h</p:attrName>
                                        </p:attrNameLst>
                                      </p:cBhvr>
                                      <p:tavLst>
                                        <p:tav tm="0">
                                          <p:val>
                                            <p:fltVal val="0"/>
                                          </p:val>
                                        </p:tav>
                                        <p:tav tm="100000">
                                          <p:val>
                                            <p:strVal val="#ppt_h"/>
                                          </p:val>
                                        </p:tav>
                                      </p:tavLst>
                                    </p:anim>
                                    <p:animEffect transition="in" filter="fade">
                                      <p:cBhvr>
                                        <p:cTn id="264" dur="500"/>
                                        <p:tgtEl>
                                          <p:spTgt spid="114"/>
                                        </p:tgtEl>
                                      </p:cBhvr>
                                    </p:animEffect>
                                  </p:childTnLst>
                                </p:cTn>
                              </p:par>
                              <p:par>
                                <p:cTn id="265" presetID="53" presetClass="entr" presetSubtype="16" fill="hold" grpId="0" nodeType="withEffect">
                                  <p:stCondLst>
                                    <p:cond delay="0"/>
                                  </p:stCondLst>
                                  <p:childTnLst>
                                    <p:set>
                                      <p:cBhvr>
                                        <p:cTn id="266" dur="1" fill="hold">
                                          <p:stCondLst>
                                            <p:cond delay="0"/>
                                          </p:stCondLst>
                                        </p:cTn>
                                        <p:tgtEl>
                                          <p:spTgt spid="115"/>
                                        </p:tgtEl>
                                        <p:attrNameLst>
                                          <p:attrName>style.visibility</p:attrName>
                                        </p:attrNameLst>
                                      </p:cBhvr>
                                      <p:to>
                                        <p:strVal val="visible"/>
                                      </p:to>
                                    </p:set>
                                    <p:anim calcmode="lin" valueType="num">
                                      <p:cBhvr>
                                        <p:cTn id="267" dur="500" fill="hold"/>
                                        <p:tgtEl>
                                          <p:spTgt spid="115"/>
                                        </p:tgtEl>
                                        <p:attrNameLst>
                                          <p:attrName>ppt_w</p:attrName>
                                        </p:attrNameLst>
                                      </p:cBhvr>
                                      <p:tavLst>
                                        <p:tav tm="0">
                                          <p:val>
                                            <p:fltVal val="0"/>
                                          </p:val>
                                        </p:tav>
                                        <p:tav tm="100000">
                                          <p:val>
                                            <p:strVal val="#ppt_w"/>
                                          </p:val>
                                        </p:tav>
                                      </p:tavLst>
                                    </p:anim>
                                    <p:anim calcmode="lin" valueType="num">
                                      <p:cBhvr>
                                        <p:cTn id="268" dur="500" fill="hold"/>
                                        <p:tgtEl>
                                          <p:spTgt spid="115"/>
                                        </p:tgtEl>
                                        <p:attrNameLst>
                                          <p:attrName>ppt_h</p:attrName>
                                        </p:attrNameLst>
                                      </p:cBhvr>
                                      <p:tavLst>
                                        <p:tav tm="0">
                                          <p:val>
                                            <p:fltVal val="0"/>
                                          </p:val>
                                        </p:tav>
                                        <p:tav tm="100000">
                                          <p:val>
                                            <p:strVal val="#ppt_h"/>
                                          </p:val>
                                        </p:tav>
                                      </p:tavLst>
                                    </p:anim>
                                    <p:animEffect transition="in" filter="fade">
                                      <p:cBhvr>
                                        <p:cTn id="269" dur="500"/>
                                        <p:tgtEl>
                                          <p:spTgt spid="115"/>
                                        </p:tgtEl>
                                      </p:cBhvr>
                                    </p:animEffect>
                                  </p:childTnLst>
                                </p:cTn>
                              </p:par>
                              <p:par>
                                <p:cTn id="270" presetID="53" presetClass="entr" presetSubtype="16" fill="hold" grpId="0" nodeType="withEffect">
                                  <p:stCondLst>
                                    <p:cond delay="0"/>
                                  </p:stCondLst>
                                  <p:childTnLst>
                                    <p:set>
                                      <p:cBhvr>
                                        <p:cTn id="271" dur="1" fill="hold">
                                          <p:stCondLst>
                                            <p:cond delay="0"/>
                                          </p:stCondLst>
                                        </p:cTn>
                                        <p:tgtEl>
                                          <p:spTgt spid="116"/>
                                        </p:tgtEl>
                                        <p:attrNameLst>
                                          <p:attrName>style.visibility</p:attrName>
                                        </p:attrNameLst>
                                      </p:cBhvr>
                                      <p:to>
                                        <p:strVal val="visible"/>
                                      </p:to>
                                    </p:set>
                                    <p:anim calcmode="lin" valueType="num">
                                      <p:cBhvr>
                                        <p:cTn id="272" dur="500" fill="hold"/>
                                        <p:tgtEl>
                                          <p:spTgt spid="116"/>
                                        </p:tgtEl>
                                        <p:attrNameLst>
                                          <p:attrName>ppt_w</p:attrName>
                                        </p:attrNameLst>
                                      </p:cBhvr>
                                      <p:tavLst>
                                        <p:tav tm="0">
                                          <p:val>
                                            <p:fltVal val="0"/>
                                          </p:val>
                                        </p:tav>
                                        <p:tav tm="100000">
                                          <p:val>
                                            <p:strVal val="#ppt_w"/>
                                          </p:val>
                                        </p:tav>
                                      </p:tavLst>
                                    </p:anim>
                                    <p:anim calcmode="lin" valueType="num">
                                      <p:cBhvr>
                                        <p:cTn id="273" dur="500" fill="hold"/>
                                        <p:tgtEl>
                                          <p:spTgt spid="116"/>
                                        </p:tgtEl>
                                        <p:attrNameLst>
                                          <p:attrName>ppt_h</p:attrName>
                                        </p:attrNameLst>
                                      </p:cBhvr>
                                      <p:tavLst>
                                        <p:tav tm="0">
                                          <p:val>
                                            <p:fltVal val="0"/>
                                          </p:val>
                                        </p:tav>
                                        <p:tav tm="100000">
                                          <p:val>
                                            <p:strVal val="#ppt_h"/>
                                          </p:val>
                                        </p:tav>
                                      </p:tavLst>
                                    </p:anim>
                                    <p:animEffect transition="in" filter="fade">
                                      <p:cBhvr>
                                        <p:cTn id="274" dur="500"/>
                                        <p:tgtEl>
                                          <p:spTgt spid="116"/>
                                        </p:tgtEl>
                                      </p:cBhvr>
                                    </p:animEffect>
                                  </p:childTnLst>
                                </p:cTn>
                              </p:par>
                              <p:par>
                                <p:cTn id="275" presetID="53" presetClass="entr" presetSubtype="16" fill="hold" grpId="0" nodeType="withEffect">
                                  <p:stCondLst>
                                    <p:cond delay="0"/>
                                  </p:stCondLst>
                                  <p:childTnLst>
                                    <p:set>
                                      <p:cBhvr>
                                        <p:cTn id="276" dur="1" fill="hold">
                                          <p:stCondLst>
                                            <p:cond delay="0"/>
                                          </p:stCondLst>
                                        </p:cTn>
                                        <p:tgtEl>
                                          <p:spTgt spid="117"/>
                                        </p:tgtEl>
                                        <p:attrNameLst>
                                          <p:attrName>style.visibility</p:attrName>
                                        </p:attrNameLst>
                                      </p:cBhvr>
                                      <p:to>
                                        <p:strVal val="visible"/>
                                      </p:to>
                                    </p:set>
                                    <p:anim calcmode="lin" valueType="num">
                                      <p:cBhvr>
                                        <p:cTn id="277" dur="500" fill="hold"/>
                                        <p:tgtEl>
                                          <p:spTgt spid="117"/>
                                        </p:tgtEl>
                                        <p:attrNameLst>
                                          <p:attrName>ppt_w</p:attrName>
                                        </p:attrNameLst>
                                      </p:cBhvr>
                                      <p:tavLst>
                                        <p:tav tm="0">
                                          <p:val>
                                            <p:fltVal val="0"/>
                                          </p:val>
                                        </p:tav>
                                        <p:tav tm="100000">
                                          <p:val>
                                            <p:strVal val="#ppt_w"/>
                                          </p:val>
                                        </p:tav>
                                      </p:tavLst>
                                    </p:anim>
                                    <p:anim calcmode="lin" valueType="num">
                                      <p:cBhvr>
                                        <p:cTn id="278" dur="500" fill="hold"/>
                                        <p:tgtEl>
                                          <p:spTgt spid="117"/>
                                        </p:tgtEl>
                                        <p:attrNameLst>
                                          <p:attrName>ppt_h</p:attrName>
                                        </p:attrNameLst>
                                      </p:cBhvr>
                                      <p:tavLst>
                                        <p:tav tm="0">
                                          <p:val>
                                            <p:fltVal val="0"/>
                                          </p:val>
                                        </p:tav>
                                        <p:tav tm="100000">
                                          <p:val>
                                            <p:strVal val="#ppt_h"/>
                                          </p:val>
                                        </p:tav>
                                      </p:tavLst>
                                    </p:anim>
                                    <p:animEffect transition="in" filter="fade">
                                      <p:cBhvr>
                                        <p:cTn id="279" dur="500"/>
                                        <p:tgtEl>
                                          <p:spTgt spid="117"/>
                                        </p:tgtEl>
                                      </p:cBhvr>
                                    </p:animEffect>
                                  </p:childTnLst>
                                </p:cTn>
                              </p:par>
                              <p:par>
                                <p:cTn id="280" presetID="53" presetClass="entr" presetSubtype="16" fill="hold" grpId="0" nodeType="withEffect">
                                  <p:stCondLst>
                                    <p:cond delay="0"/>
                                  </p:stCondLst>
                                  <p:childTnLst>
                                    <p:set>
                                      <p:cBhvr>
                                        <p:cTn id="281" dur="1" fill="hold">
                                          <p:stCondLst>
                                            <p:cond delay="0"/>
                                          </p:stCondLst>
                                        </p:cTn>
                                        <p:tgtEl>
                                          <p:spTgt spid="118"/>
                                        </p:tgtEl>
                                        <p:attrNameLst>
                                          <p:attrName>style.visibility</p:attrName>
                                        </p:attrNameLst>
                                      </p:cBhvr>
                                      <p:to>
                                        <p:strVal val="visible"/>
                                      </p:to>
                                    </p:set>
                                    <p:anim calcmode="lin" valueType="num">
                                      <p:cBhvr>
                                        <p:cTn id="282" dur="500" fill="hold"/>
                                        <p:tgtEl>
                                          <p:spTgt spid="118"/>
                                        </p:tgtEl>
                                        <p:attrNameLst>
                                          <p:attrName>ppt_w</p:attrName>
                                        </p:attrNameLst>
                                      </p:cBhvr>
                                      <p:tavLst>
                                        <p:tav tm="0">
                                          <p:val>
                                            <p:fltVal val="0"/>
                                          </p:val>
                                        </p:tav>
                                        <p:tav tm="100000">
                                          <p:val>
                                            <p:strVal val="#ppt_w"/>
                                          </p:val>
                                        </p:tav>
                                      </p:tavLst>
                                    </p:anim>
                                    <p:anim calcmode="lin" valueType="num">
                                      <p:cBhvr>
                                        <p:cTn id="283" dur="500" fill="hold"/>
                                        <p:tgtEl>
                                          <p:spTgt spid="118"/>
                                        </p:tgtEl>
                                        <p:attrNameLst>
                                          <p:attrName>ppt_h</p:attrName>
                                        </p:attrNameLst>
                                      </p:cBhvr>
                                      <p:tavLst>
                                        <p:tav tm="0">
                                          <p:val>
                                            <p:fltVal val="0"/>
                                          </p:val>
                                        </p:tav>
                                        <p:tav tm="100000">
                                          <p:val>
                                            <p:strVal val="#ppt_h"/>
                                          </p:val>
                                        </p:tav>
                                      </p:tavLst>
                                    </p:anim>
                                    <p:animEffect transition="in" filter="fade">
                                      <p:cBhvr>
                                        <p:cTn id="284" dur="500"/>
                                        <p:tgtEl>
                                          <p:spTgt spid="118"/>
                                        </p:tgtEl>
                                      </p:cBhvr>
                                    </p:animEffect>
                                  </p:childTnLst>
                                </p:cTn>
                              </p:par>
                              <p:par>
                                <p:cTn id="285" presetID="53" presetClass="entr" presetSubtype="16" fill="hold" grpId="0" nodeType="withEffect">
                                  <p:stCondLst>
                                    <p:cond delay="0"/>
                                  </p:stCondLst>
                                  <p:childTnLst>
                                    <p:set>
                                      <p:cBhvr>
                                        <p:cTn id="286" dur="1" fill="hold">
                                          <p:stCondLst>
                                            <p:cond delay="0"/>
                                          </p:stCondLst>
                                        </p:cTn>
                                        <p:tgtEl>
                                          <p:spTgt spid="119"/>
                                        </p:tgtEl>
                                        <p:attrNameLst>
                                          <p:attrName>style.visibility</p:attrName>
                                        </p:attrNameLst>
                                      </p:cBhvr>
                                      <p:to>
                                        <p:strVal val="visible"/>
                                      </p:to>
                                    </p:set>
                                    <p:anim calcmode="lin" valueType="num">
                                      <p:cBhvr>
                                        <p:cTn id="287" dur="500" fill="hold"/>
                                        <p:tgtEl>
                                          <p:spTgt spid="119"/>
                                        </p:tgtEl>
                                        <p:attrNameLst>
                                          <p:attrName>ppt_w</p:attrName>
                                        </p:attrNameLst>
                                      </p:cBhvr>
                                      <p:tavLst>
                                        <p:tav tm="0">
                                          <p:val>
                                            <p:fltVal val="0"/>
                                          </p:val>
                                        </p:tav>
                                        <p:tav tm="100000">
                                          <p:val>
                                            <p:strVal val="#ppt_w"/>
                                          </p:val>
                                        </p:tav>
                                      </p:tavLst>
                                    </p:anim>
                                    <p:anim calcmode="lin" valueType="num">
                                      <p:cBhvr>
                                        <p:cTn id="288" dur="500" fill="hold"/>
                                        <p:tgtEl>
                                          <p:spTgt spid="119"/>
                                        </p:tgtEl>
                                        <p:attrNameLst>
                                          <p:attrName>ppt_h</p:attrName>
                                        </p:attrNameLst>
                                      </p:cBhvr>
                                      <p:tavLst>
                                        <p:tav tm="0">
                                          <p:val>
                                            <p:fltVal val="0"/>
                                          </p:val>
                                        </p:tav>
                                        <p:tav tm="100000">
                                          <p:val>
                                            <p:strVal val="#ppt_h"/>
                                          </p:val>
                                        </p:tav>
                                      </p:tavLst>
                                    </p:anim>
                                    <p:animEffect transition="in" filter="fade">
                                      <p:cBhvr>
                                        <p:cTn id="289" dur="500"/>
                                        <p:tgtEl>
                                          <p:spTgt spid="119"/>
                                        </p:tgtEl>
                                      </p:cBhvr>
                                    </p:animEffect>
                                  </p:childTnLst>
                                </p:cTn>
                              </p:par>
                              <p:par>
                                <p:cTn id="290" presetID="53" presetClass="entr" presetSubtype="16" fill="hold" grpId="0" nodeType="withEffect">
                                  <p:stCondLst>
                                    <p:cond delay="0"/>
                                  </p:stCondLst>
                                  <p:childTnLst>
                                    <p:set>
                                      <p:cBhvr>
                                        <p:cTn id="291" dur="1" fill="hold">
                                          <p:stCondLst>
                                            <p:cond delay="0"/>
                                          </p:stCondLst>
                                        </p:cTn>
                                        <p:tgtEl>
                                          <p:spTgt spid="120"/>
                                        </p:tgtEl>
                                        <p:attrNameLst>
                                          <p:attrName>style.visibility</p:attrName>
                                        </p:attrNameLst>
                                      </p:cBhvr>
                                      <p:to>
                                        <p:strVal val="visible"/>
                                      </p:to>
                                    </p:set>
                                    <p:anim calcmode="lin" valueType="num">
                                      <p:cBhvr>
                                        <p:cTn id="292" dur="500" fill="hold"/>
                                        <p:tgtEl>
                                          <p:spTgt spid="120"/>
                                        </p:tgtEl>
                                        <p:attrNameLst>
                                          <p:attrName>ppt_w</p:attrName>
                                        </p:attrNameLst>
                                      </p:cBhvr>
                                      <p:tavLst>
                                        <p:tav tm="0">
                                          <p:val>
                                            <p:fltVal val="0"/>
                                          </p:val>
                                        </p:tav>
                                        <p:tav tm="100000">
                                          <p:val>
                                            <p:strVal val="#ppt_w"/>
                                          </p:val>
                                        </p:tav>
                                      </p:tavLst>
                                    </p:anim>
                                    <p:anim calcmode="lin" valueType="num">
                                      <p:cBhvr>
                                        <p:cTn id="293" dur="500" fill="hold"/>
                                        <p:tgtEl>
                                          <p:spTgt spid="120"/>
                                        </p:tgtEl>
                                        <p:attrNameLst>
                                          <p:attrName>ppt_h</p:attrName>
                                        </p:attrNameLst>
                                      </p:cBhvr>
                                      <p:tavLst>
                                        <p:tav tm="0">
                                          <p:val>
                                            <p:fltVal val="0"/>
                                          </p:val>
                                        </p:tav>
                                        <p:tav tm="100000">
                                          <p:val>
                                            <p:strVal val="#ppt_h"/>
                                          </p:val>
                                        </p:tav>
                                      </p:tavLst>
                                    </p:anim>
                                    <p:animEffect transition="in" filter="fade">
                                      <p:cBhvr>
                                        <p:cTn id="294" dur="500"/>
                                        <p:tgtEl>
                                          <p:spTgt spid="120"/>
                                        </p:tgtEl>
                                      </p:cBhvr>
                                    </p:animEffect>
                                  </p:childTnLst>
                                </p:cTn>
                              </p:par>
                              <p:par>
                                <p:cTn id="295" presetID="53" presetClass="entr" presetSubtype="16" fill="hold" grpId="0" nodeType="withEffect">
                                  <p:stCondLst>
                                    <p:cond delay="0"/>
                                  </p:stCondLst>
                                  <p:childTnLst>
                                    <p:set>
                                      <p:cBhvr>
                                        <p:cTn id="296" dur="1" fill="hold">
                                          <p:stCondLst>
                                            <p:cond delay="0"/>
                                          </p:stCondLst>
                                        </p:cTn>
                                        <p:tgtEl>
                                          <p:spTgt spid="121"/>
                                        </p:tgtEl>
                                        <p:attrNameLst>
                                          <p:attrName>style.visibility</p:attrName>
                                        </p:attrNameLst>
                                      </p:cBhvr>
                                      <p:to>
                                        <p:strVal val="visible"/>
                                      </p:to>
                                    </p:set>
                                    <p:anim calcmode="lin" valueType="num">
                                      <p:cBhvr>
                                        <p:cTn id="297" dur="500" fill="hold"/>
                                        <p:tgtEl>
                                          <p:spTgt spid="121"/>
                                        </p:tgtEl>
                                        <p:attrNameLst>
                                          <p:attrName>ppt_w</p:attrName>
                                        </p:attrNameLst>
                                      </p:cBhvr>
                                      <p:tavLst>
                                        <p:tav tm="0">
                                          <p:val>
                                            <p:fltVal val="0"/>
                                          </p:val>
                                        </p:tav>
                                        <p:tav tm="100000">
                                          <p:val>
                                            <p:strVal val="#ppt_w"/>
                                          </p:val>
                                        </p:tav>
                                      </p:tavLst>
                                    </p:anim>
                                    <p:anim calcmode="lin" valueType="num">
                                      <p:cBhvr>
                                        <p:cTn id="298" dur="500" fill="hold"/>
                                        <p:tgtEl>
                                          <p:spTgt spid="121"/>
                                        </p:tgtEl>
                                        <p:attrNameLst>
                                          <p:attrName>ppt_h</p:attrName>
                                        </p:attrNameLst>
                                      </p:cBhvr>
                                      <p:tavLst>
                                        <p:tav tm="0">
                                          <p:val>
                                            <p:fltVal val="0"/>
                                          </p:val>
                                        </p:tav>
                                        <p:tav tm="100000">
                                          <p:val>
                                            <p:strVal val="#ppt_h"/>
                                          </p:val>
                                        </p:tav>
                                      </p:tavLst>
                                    </p:anim>
                                    <p:animEffect transition="in" filter="fade">
                                      <p:cBhvr>
                                        <p:cTn id="299" dur="500"/>
                                        <p:tgtEl>
                                          <p:spTgt spid="121"/>
                                        </p:tgtEl>
                                      </p:cBhvr>
                                    </p:animEffect>
                                  </p:childTnLst>
                                </p:cTn>
                              </p:par>
                              <p:par>
                                <p:cTn id="300" presetID="53" presetClass="entr" presetSubtype="16" fill="hold" grpId="0" nodeType="withEffect">
                                  <p:stCondLst>
                                    <p:cond delay="0"/>
                                  </p:stCondLst>
                                  <p:childTnLst>
                                    <p:set>
                                      <p:cBhvr>
                                        <p:cTn id="301" dur="1" fill="hold">
                                          <p:stCondLst>
                                            <p:cond delay="0"/>
                                          </p:stCondLst>
                                        </p:cTn>
                                        <p:tgtEl>
                                          <p:spTgt spid="122"/>
                                        </p:tgtEl>
                                        <p:attrNameLst>
                                          <p:attrName>style.visibility</p:attrName>
                                        </p:attrNameLst>
                                      </p:cBhvr>
                                      <p:to>
                                        <p:strVal val="visible"/>
                                      </p:to>
                                    </p:set>
                                    <p:anim calcmode="lin" valueType="num">
                                      <p:cBhvr>
                                        <p:cTn id="302" dur="500" fill="hold"/>
                                        <p:tgtEl>
                                          <p:spTgt spid="122"/>
                                        </p:tgtEl>
                                        <p:attrNameLst>
                                          <p:attrName>ppt_w</p:attrName>
                                        </p:attrNameLst>
                                      </p:cBhvr>
                                      <p:tavLst>
                                        <p:tav tm="0">
                                          <p:val>
                                            <p:fltVal val="0"/>
                                          </p:val>
                                        </p:tav>
                                        <p:tav tm="100000">
                                          <p:val>
                                            <p:strVal val="#ppt_w"/>
                                          </p:val>
                                        </p:tav>
                                      </p:tavLst>
                                    </p:anim>
                                    <p:anim calcmode="lin" valueType="num">
                                      <p:cBhvr>
                                        <p:cTn id="303" dur="500" fill="hold"/>
                                        <p:tgtEl>
                                          <p:spTgt spid="122"/>
                                        </p:tgtEl>
                                        <p:attrNameLst>
                                          <p:attrName>ppt_h</p:attrName>
                                        </p:attrNameLst>
                                      </p:cBhvr>
                                      <p:tavLst>
                                        <p:tav tm="0">
                                          <p:val>
                                            <p:fltVal val="0"/>
                                          </p:val>
                                        </p:tav>
                                        <p:tav tm="100000">
                                          <p:val>
                                            <p:strVal val="#ppt_h"/>
                                          </p:val>
                                        </p:tav>
                                      </p:tavLst>
                                    </p:anim>
                                    <p:animEffect transition="in" filter="fade">
                                      <p:cBhvr>
                                        <p:cTn id="304" dur="500"/>
                                        <p:tgtEl>
                                          <p:spTgt spid="122"/>
                                        </p:tgtEl>
                                      </p:cBhvr>
                                    </p:animEffect>
                                  </p:childTnLst>
                                </p:cTn>
                              </p:par>
                              <p:par>
                                <p:cTn id="305" presetID="53" presetClass="entr" presetSubtype="16" fill="hold" grpId="0" nodeType="withEffect">
                                  <p:stCondLst>
                                    <p:cond delay="0"/>
                                  </p:stCondLst>
                                  <p:childTnLst>
                                    <p:set>
                                      <p:cBhvr>
                                        <p:cTn id="306" dur="1" fill="hold">
                                          <p:stCondLst>
                                            <p:cond delay="0"/>
                                          </p:stCondLst>
                                        </p:cTn>
                                        <p:tgtEl>
                                          <p:spTgt spid="123"/>
                                        </p:tgtEl>
                                        <p:attrNameLst>
                                          <p:attrName>style.visibility</p:attrName>
                                        </p:attrNameLst>
                                      </p:cBhvr>
                                      <p:to>
                                        <p:strVal val="visible"/>
                                      </p:to>
                                    </p:set>
                                    <p:anim calcmode="lin" valueType="num">
                                      <p:cBhvr>
                                        <p:cTn id="307" dur="500" fill="hold"/>
                                        <p:tgtEl>
                                          <p:spTgt spid="123"/>
                                        </p:tgtEl>
                                        <p:attrNameLst>
                                          <p:attrName>ppt_w</p:attrName>
                                        </p:attrNameLst>
                                      </p:cBhvr>
                                      <p:tavLst>
                                        <p:tav tm="0">
                                          <p:val>
                                            <p:fltVal val="0"/>
                                          </p:val>
                                        </p:tav>
                                        <p:tav tm="100000">
                                          <p:val>
                                            <p:strVal val="#ppt_w"/>
                                          </p:val>
                                        </p:tav>
                                      </p:tavLst>
                                    </p:anim>
                                    <p:anim calcmode="lin" valueType="num">
                                      <p:cBhvr>
                                        <p:cTn id="308" dur="500" fill="hold"/>
                                        <p:tgtEl>
                                          <p:spTgt spid="123"/>
                                        </p:tgtEl>
                                        <p:attrNameLst>
                                          <p:attrName>ppt_h</p:attrName>
                                        </p:attrNameLst>
                                      </p:cBhvr>
                                      <p:tavLst>
                                        <p:tav tm="0">
                                          <p:val>
                                            <p:fltVal val="0"/>
                                          </p:val>
                                        </p:tav>
                                        <p:tav tm="100000">
                                          <p:val>
                                            <p:strVal val="#ppt_h"/>
                                          </p:val>
                                        </p:tav>
                                      </p:tavLst>
                                    </p:anim>
                                    <p:animEffect transition="in" filter="fade">
                                      <p:cBhvr>
                                        <p:cTn id="309" dur="500"/>
                                        <p:tgtEl>
                                          <p:spTgt spid="123"/>
                                        </p:tgtEl>
                                      </p:cBhvr>
                                    </p:animEffect>
                                  </p:childTnLst>
                                </p:cTn>
                              </p:par>
                              <p:par>
                                <p:cTn id="310" presetID="53" presetClass="entr" presetSubtype="16" fill="hold" grpId="0" nodeType="withEffect">
                                  <p:stCondLst>
                                    <p:cond delay="0"/>
                                  </p:stCondLst>
                                  <p:childTnLst>
                                    <p:set>
                                      <p:cBhvr>
                                        <p:cTn id="311" dur="1" fill="hold">
                                          <p:stCondLst>
                                            <p:cond delay="0"/>
                                          </p:stCondLst>
                                        </p:cTn>
                                        <p:tgtEl>
                                          <p:spTgt spid="124"/>
                                        </p:tgtEl>
                                        <p:attrNameLst>
                                          <p:attrName>style.visibility</p:attrName>
                                        </p:attrNameLst>
                                      </p:cBhvr>
                                      <p:to>
                                        <p:strVal val="visible"/>
                                      </p:to>
                                    </p:set>
                                    <p:anim calcmode="lin" valueType="num">
                                      <p:cBhvr>
                                        <p:cTn id="312" dur="500" fill="hold"/>
                                        <p:tgtEl>
                                          <p:spTgt spid="124"/>
                                        </p:tgtEl>
                                        <p:attrNameLst>
                                          <p:attrName>ppt_w</p:attrName>
                                        </p:attrNameLst>
                                      </p:cBhvr>
                                      <p:tavLst>
                                        <p:tav tm="0">
                                          <p:val>
                                            <p:fltVal val="0"/>
                                          </p:val>
                                        </p:tav>
                                        <p:tav tm="100000">
                                          <p:val>
                                            <p:strVal val="#ppt_w"/>
                                          </p:val>
                                        </p:tav>
                                      </p:tavLst>
                                    </p:anim>
                                    <p:anim calcmode="lin" valueType="num">
                                      <p:cBhvr>
                                        <p:cTn id="313" dur="500" fill="hold"/>
                                        <p:tgtEl>
                                          <p:spTgt spid="124"/>
                                        </p:tgtEl>
                                        <p:attrNameLst>
                                          <p:attrName>ppt_h</p:attrName>
                                        </p:attrNameLst>
                                      </p:cBhvr>
                                      <p:tavLst>
                                        <p:tav tm="0">
                                          <p:val>
                                            <p:fltVal val="0"/>
                                          </p:val>
                                        </p:tav>
                                        <p:tav tm="100000">
                                          <p:val>
                                            <p:strVal val="#ppt_h"/>
                                          </p:val>
                                        </p:tav>
                                      </p:tavLst>
                                    </p:anim>
                                    <p:animEffect transition="in" filter="fade">
                                      <p:cBhvr>
                                        <p:cTn id="314" dur="500"/>
                                        <p:tgtEl>
                                          <p:spTgt spid="124"/>
                                        </p:tgtEl>
                                      </p:cBhvr>
                                    </p:animEffect>
                                  </p:childTnLst>
                                </p:cTn>
                              </p:par>
                              <p:par>
                                <p:cTn id="315" presetID="53" presetClass="entr" presetSubtype="16" fill="hold" grpId="0" nodeType="withEffect">
                                  <p:stCondLst>
                                    <p:cond delay="0"/>
                                  </p:stCondLst>
                                  <p:childTnLst>
                                    <p:set>
                                      <p:cBhvr>
                                        <p:cTn id="316" dur="1" fill="hold">
                                          <p:stCondLst>
                                            <p:cond delay="0"/>
                                          </p:stCondLst>
                                        </p:cTn>
                                        <p:tgtEl>
                                          <p:spTgt spid="125"/>
                                        </p:tgtEl>
                                        <p:attrNameLst>
                                          <p:attrName>style.visibility</p:attrName>
                                        </p:attrNameLst>
                                      </p:cBhvr>
                                      <p:to>
                                        <p:strVal val="visible"/>
                                      </p:to>
                                    </p:set>
                                    <p:anim calcmode="lin" valueType="num">
                                      <p:cBhvr>
                                        <p:cTn id="317" dur="500" fill="hold"/>
                                        <p:tgtEl>
                                          <p:spTgt spid="125"/>
                                        </p:tgtEl>
                                        <p:attrNameLst>
                                          <p:attrName>ppt_w</p:attrName>
                                        </p:attrNameLst>
                                      </p:cBhvr>
                                      <p:tavLst>
                                        <p:tav tm="0">
                                          <p:val>
                                            <p:fltVal val="0"/>
                                          </p:val>
                                        </p:tav>
                                        <p:tav tm="100000">
                                          <p:val>
                                            <p:strVal val="#ppt_w"/>
                                          </p:val>
                                        </p:tav>
                                      </p:tavLst>
                                    </p:anim>
                                    <p:anim calcmode="lin" valueType="num">
                                      <p:cBhvr>
                                        <p:cTn id="318" dur="500" fill="hold"/>
                                        <p:tgtEl>
                                          <p:spTgt spid="125"/>
                                        </p:tgtEl>
                                        <p:attrNameLst>
                                          <p:attrName>ppt_h</p:attrName>
                                        </p:attrNameLst>
                                      </p:cBhvr>
                                      <p:tavLst>
                                        <p:tav tm="0">
                                          <p:val>
                                            <p:fltVal val="0"/>
                                          </p:val>
                                        </p:tav>
                                        <p:tav tm="100000">
                                          <p:val>
                                            <p:strVal val="#ppt_h"/>
                                          </p:val>
                                        </p:tav>
                                      </p:tavLst>
                                    </p:anim>
                                    <p:animEffect transition="in" filter="fade">
                                      <p:cBhvr>
                                        <p:cTn id="319" dur="500"/>
                                        <p:tgtEl>
                                          <p:spTgt spid="125"/>
                                        </p:tgtEl>
                                      </p:cBhvr>
                                    </p:animEffect>
                                  </p:childTnLst>
                                </p:cTn>
                              </p:par>
                              <p:par>
                                <p:cTn id="320" presetID="53" presetClass="entr" presetSubtype="16" fill="hold" grpId="0" nodeType="withEffect">
                                  <p:stCondLst>
                                    <p:cond delay="0"/>
                                  </p:stCondLst>
                                  <p:childTnLst>
                                    <p:set>
                                      <p:cBhvr>
                                        <p:cTn id="321" dur="1" fill="hold">
                                          <p:stCondLst>
                                            <p:cond delay="0"/>
                                          </p:stCondLst>
                                        </p:cTn>
                                        <p:tgtEl>
                                          <p:spTgt spid="126"/>
                                        </p:tgtEl>
                                        <p:attrNameLst>
                                          <p:attrName>style.visibility</p:attrName>
                                        </p:attrNameLst>
                                      </p:cBhvr>
                                      <p:to>
                                        <p:strVal val="visible"/>
                                      </p:to>
                                    </p:set>
                                    <p:anim calcmode="lin" valueType="num">
                                      <p:cBhvr>
                                        <p:cTn id="322" dur="500" fill="hold"/>
                                        <p:tgtEl>
                                          <p:spTgt spid="126"/>
                                        </p:tgtEl>
                                        <p:attrNameLst>
                                          <p:attrName>ppt_w</p:attrName>
                                        </p:attrNameLst>
                                      </p:cBhvr>
                                      <p:tavLst>
                                        <p:tav tm="0">
                                          <p:val>
                                            <p:fltVal val="0"/>
                                          </p:val>
                                        </p:tav>
                                        <p:tav tm="100000">
                                          <p:val>
                                            <p:strVal val="#ppt_w"/>
                                          </p:val>
                                        </p:tav>
                                      </p:tavLst>
                                    </p:anim>
                                    <p:anim calcmode="lin" valueType="num">
                                      <p:cBhvr>
                                        <p:cTn id="323" dur="500" fill="hold"/>
                                        <p:tgtEl>
                                          <p:spTgt spid="126"/>
                                        </p:tgtEl>
                                        <p:attrNameLst>
                                          <p:attrName>ppt_h</p:attrName>
                                        </p:attrNameLst>
                                      </p:cBhvr>
                                      <p:tavLst>
                                        <p:tav tm="0">
                                          <p:val>
                                            <p:fltVal val="0"/>
                                          </p:val>
                                        </p:tav>
                                        <p:tav tm="100000">
                                          <p:val>
                                            <p:strVal val="#ppt_h"/>
                                          </p:val>
                                        </p:tav>
                                      </p:tavLst>
                                    </p:anim>
                                    <p:animEffect transition="in" filter="fade">
                                      <p:cBhvr>
                                        <p:cTn id="324" dur="500"/>
                                        <p:tgtEl>
                                          <p:spTgt spid="126"/>
                                        </p:tgtEl>
                                      </p:cBhvr>
                                    </p:animEffect>
                                  </p:childTnLst>
                                </p:cTn>
                              </p:par>
                              <p:par>
                                <p:cTn id="325" presetID="53" presetClass="entr" presetSubtype="16" fill="hold" grpId="0" nodeType="withEffect">
                                  <p:stCondLst>
                                    <p:cond delay="0"/>
                                  </p:stCondLst>
                                  <p:childTnLst>
                                    <p:set>
                                      <p:cBhvr>
                                        <p:cTn id="326" dur="1" fill="hold">
                                          <p:stCondLst>
                                            <p:cond delay="0"/>
                                          </p:stCondLst>
                                        </p:cTn>
                                        <p:tgtEl>
                                          <p:spTgt spid="127"/>
                                        </p:tgtEl>
                                        <p:attrNameLst>
                                          <p:attrName>style.visibility</p:attrName>
                                        </p:attrNameLst>
                                      </p:cBhvr>
                                      <p:to>
                                        <p:strVal val="visible"/>
                                      </p:to>
                                    </p:set>
                                    <p:anim calcmode="lin" valueType="num">
                                      <p:cBhvr>
                                        <p:cTn id="327" dur="500" fill="hold"/>
                                        <p:tgtEl>
                                          <p:spTgt spid="127"/>
                                        </p:tgtEl>
                                        <p:attrNameLst>
                                          <p:attrName>ppt_w</p:attrName>
                                        </p:attrNameLst>
                                      </p:cBhvr>
                                      <p:tavLst>
                                        <p:tav tm="0">
                                          <p:val>
                                            <p:fltVal val="0"/>
                                          </p:val>
                                        </p:tav>
                                        <p:tav tm="100000">
                                          <p:val>
                                            <p:strVal val="#ppt_w"/>
                                          </p:val>
                                        </p:tav>
                                      </p:tavLst>
                                    </p:anim>
                                    <p:anim calcmode="lin" valueType="num">
                                      <p:cBhvr>
                                        <p:cTn id="328" dur="500" fill="hold"/>
                                        <p:tgtEl>
                                          <p:spTgt spid="127"/>
                                        </p:tgtEl>
                                        <p:attrNameLst>
                                          <p:attrName>ppt_h</p:attrName>
                                        </p:attrNameLst>
                                      </p:cBhvr>
                                      <p:tavLst>
                                        <p:tav tm="0">
                                          <p:val>
                                            <p:fltVal val="0"/>
                                          </p:val>
                                        </p:tav>
                                        <p:tav tm="100000">
                                          <p:val>
                                            <p:strVal val="#ppt_h"/>
                                          </p:val>
                                        </p:tav>
                                      </p:tavLst>
                                    </p:anim>
                                    <p:animEffect transition="in" filter="fade">
                                      <p:cBhvr>
                                        <p:cTn id="329"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0" grpId="0"/>
      <p:bldP spid="12" grpId="0"/>
      <p:bldP spid="14" grpId="0"/>
      <p:bldP spid="16" grpId="0"/>
      <p:bldP spid="18" grpId="0"/>
      <p:bldP spid="20" grpId="0"/>
      <p:bldP spid="51" grpId="0"/>
      <p:bldP spid="52" grpId="0"/>
      <p:bldP spid="53" grpId="0"/>
      <p:bldP spid="54" grpId="0"/>
      <p:bldP spid="55" grpId="0"/>
      <p:bldP spid="56" grpId="0"/>
      <p:bldP spid="58" grpId="0"/>
      <p:bldP spid="91" grpId="0"/>
      <p:bldP spid="92" grpId="0" animBg="1"/>
      <p:bldP spid="93" grpId="0"/>
      <p:bldP spid="94" grpId="0" animBg="1"/>
      <p:bldP spid="95" grpId="0"/>
      <p:bldP spid="96" grpId="0" animBg="1"/>
      <p:bldP spid="97" grpId="0"/>
      <p:bldP spid="98" grpId="0" animBg="1"/>
      <p:bldP spid="99" grpId="0"/>
      <p:bldP spid="100" grpId="0" animBg="1"/>
      <p:bldP spid="101" grpId="0"/>
      <p:bldP spid="102" grpId="0" animBg="1"/>
      <p:bldP spid="103" grpId="0"/>
      <p:bldP spid="104" grpId="0" animBg="1"/>
      <p:bldP spid="105" grpId="0"/>
      <p:bldP spid="106" grpId="0" animBg="1"/>
      <p:bldP spid="107" grpId="0"/>
      <p:bldP spid="108" grpId="0" animBg="1"/>
      <p:bldP spid="109" grpId="0"/>
      <p:bldP spid="110" grpId="0" animBg="1"/>
      <p:bldP spid="111" grpId="0"/>
      <p:bldP spid="112" grpId="0" animBg="1"/>
      <p:bldP spid="113" grpId="0"/>
      <p:bldP spid="114" grpId="0" animBg="1"/>
      <p:bldP spid="115" grpId="0"/>
      <p:bldP spid="116" grpId="0" animBg="1"/>
      <p:bldP spid="117" grpId="0"/>
      <p:bldP spid="118" grpId="0" animBg="1"/>
      <p:bldP spid="119" grpId="0"/>
      <p:bldP spid="120" grpId="0" animBg="1"/>
      <p:bldP spid="121" grpId="0"/>
      <p:bldP spid="122" grpId="0" animBg="1"/>
      <p:bldP spid="123" grpId="0"/>
      <p:bldP spid="124" grpId="0" animBg="1"/>
      <p:bldP spid="125" grpId="0"/>
      <p:bldP spid="126" grpId="0" animBg="1"/>
      <p:bldP spid="127"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7030" y="169207"/>
            <a:ext cx="20838253" cy="711415"/>
          </a:xfrm>
          <a:prstGeom prst="rect">
            <a:avLst/>
          </a:prstGeom>
        </p:spPr>
        <p:txBody>
          <a:bodyPr vert="horz" wrap="square" lIns="0" tIns="33975" rIns="0" bIns="0" rtlCol="0" anchor="ctr">
            <a:spAutoFit/>
          </a:bodyPr>
          <a:lstStyle/>
          <a:p>
            <a:pPr marL="25400">
              <a:lnSpc>
                <a:spcPct val="100000"/>
              </a:lnSpc>
              <a:spcBef>
                <a:spcPts val="270"/>
              </a:spcBef>
            </a:pPr>
            <a:r>
              <a:rPr spc="109" dirty="0"/>
              <a:t>Using</a:t>
            </a:r>
            <a:r>
              <a:rPr spc="218" dirty="0"/>
              <a:t> </a:t>
            </a:r>
            <a:r>
              <a:rPr spc="129" dirty="0"/>
              <a:t>Net</a:t>
            </a:r>
            <a:r>
              <a:rPr spc="218" dirty="0"/>
              <a:t> </a:t>
            </a:r>
            <a:r>
              <a:rPr spc="99" dirty="0"/>
              <a:t>Flow</a:t>
            </a:r>
            <a:r>
              <a:rPr spc="218" dirty="0"/>
              <a:t> </a:t>
            </a:r>
            <a:r>
              <a:rPr dirty="0"/>
              <a:t>to</a:t>
            </a:r>
            <a:r>
              <a:rPr spc="218" dirty="0"/>
              <a:t> </a:t>
            </a:r>
            <a:r>
              <a:rPr dirty="0"/>
              <a:t>Solve</a:t>
            </a:r>
            <a:r>
              <a:rPr spc="226" dirty="0"/>
              <a:t> </a:t>
            </a:r>
            <a:r>
              <a:rPr spc="119" dirty="0"/>
              <a:t>Bipartite</a:t>
            </a:r>
            <a:r>
              <a:rPr spc="218" dirty="0"/>
              <a:t> </a:t>
            </a:r>
            <a:r>
              <a:rPr spc="79" dirty="0"/>
              <a:t>Matching</a:t>
            </a:r>
          </a:p>
        </p:txBody>
      </p:sp>
      <p:sp>
        <p:nvSpPr>
          <p:cNvPr id="3" name="object 3"/>
          <p:cNvSpPr/>
          <p:nvPr/>
        </p:nvSpPr>
        <p:spPr>
          <a:xfrm>
            <a:off x="2241577" y="1719231"/>
            <a:ext cx="1278482" cy="0"/>
          </a:xfrm>
          <a:custGeom>
            <a:avLst/>
            <a:gdLst/>
            <a:ahLst/>
            <a:cxnLst/>
            <a:rect l="l" t="t" r="r" b="b"/>
            <a:pathLst>
              <a:path w="645160">
                <a:moveTo>
                  <a:pt x="0" y="0"/>
                </a:moveTo>
                <a:lnTo>
                  <a:pt x="644626" y="0"/>
                </a:lnTo>
              </a:path>
            </a:pathLst>
          </a:custGeom>
          <a:ln w="5537">
            <a:solidFill>
              <a:srgbClr val="000000"/>
            </a:solidFill>
          </a:ln>
        </p:spPr>
        <p:txBody>
          <a:bodyPr wrap="square" lIns="0" tIns="0" rIns="0" bIns="0" rtlCol="0"/>
          <a:lstStyle/>
          <a:p>
            <a:endParaRPr sz="3565"/>
          </a:p>
        </p:txBody>
      </p:sp>
      <p:pic>
        <p:nvPicPr>
          <p:cNvPr id="4" name="object 4"/>
          <p:cNvPicPr/>
          <p:nvPr/>
        </p:nvPicPr>
        <p:blipFill>
          <a:blip r:embed="rId2" cstate="print"/>
          <a:stretch>
            <a:fillRect/>
          </a:stretch>
        </p:blipFill>
        <p:spPr>
          <a:xfrm>
            <a:off x="2457291" y="2120507"/>
            <a:ext cx="213957" cy="213957"/>
          </a:xfrm>
          <a:prstGeom prst="rect">
            <a:avLst/>
          </a:prstGeom>
        </p:spPr>
      </p:pic>
      <p:pic>
        <p:nvPicPr>
          <p:cNvPr id="5" name="object 5"/>
          <p:cNvPicPr/>
          <p:nvPr/>
        </p:nvPicPr>
        <p:blipFill>
          <a:blip r:embed="rId2" cstate="print"/>
          <a:stretch>
            <a:fillRect/>
          </a:stretch>
        </p:blipFill>
        <p:spPr>
          <a:xfrm>
            <a:off x="2457291" y="2877706"/>
            <a:ext cx="213957" cy="213957"/>
          </a:xfrm>
          <a:prstGeom prst="rect">
            <a:avLst/>
          </a:prstGeom>
        </p:spPr>
      </p:pic>
      <p:pic>
        <p:nvPicPr>
          <p:cNvPr id="6" name="object 6"/>
          <p:cNvPicPr/>
          <p:nvPr/>
        </p:nvPicPr>
        <p:blipFill>
          <a:blip r:embed="rId2" cstate="print"/>
          <a:stretch>
            <a:fillRect/>
          </a:stretch>
        </p:blipFill>
        <p:spPr>
          <a:xfrm>
            <a:off x="2457291" y="3293918"/>
            <a:ext cx="213957" cy="213957"/>
          </a:xfrm>
          <a:prstGeom prst="rect">
            <a:avLst/>
          </a:prstGeom>
        </p:spPr>
      </p:pic>
      <p:pic>
        <p:nvPicPr>
          <p:cNvPr id="7" name="object 7"/>
          <p:cNvPicPr/>
          <p:nvPr/>
        </p:nvPicPr>
        <p:blipFill>
          <a:blip r:embed="rId2" cstate="print"/>
          <a:stretch>
            <a:fillRect/>
          </a:stretch>
        </p:blipFill>
        <p:spPr>
          <a:xfrm>
            <a:off x="2457291" y="3710128"/>
            <a:ext cx="213957" cy="213957"/>
          </a:xfrm>
          <a:prstGeom prst="rect">
            <a:avLst/>
          </a:prstGeom>
        </p:spPr>
      </p:pic>
      <p:pic>
        <p:nvPicPr>
          <p:cNvPr id="8" name="object 8"/>
          <p:cNvPicPr/>
          <p:nvPr/>
        </p:nvPicPr>
        <p:blipFill>
          <a:blip r:embed="rId3" cstate="print"/>
          <a:stretch>
            <a:fillRect/>
          </a:stretch>
        </p:blipFill>
        <p:spPr>
          <a:xfrm>
            <a:off x="2457291" y="4126340"/>
            <a:ext cx="213957" cy="213957"/>
          </a:xfrm>
          <a:prstGeom prst="rect">
            <a:avLst/>
          </a:prstGeom>
        </p:spPr>
      </p:pic>
      <p:pic>
        <p:nvPicPr>
          <p:cNvPr id="9" name="object 9"/>
          <p:cNvPicPr/>
          <p:nvPr/>
        </p:nvPicPr>
        <p:blipFill>
          <a:blip r:embed="rId3" cstate="print"/>
          <a:stretch>
            <a:fillRect/>
          </a:stretch>
        </p:blipFill>
        <p:spPr>
          <a:xfrm>
            <a:off x="2457291" y="4542550"/>
            <a:ext cx="213957" cy="213957"/>
          </a:xfrm>
          <a:prstGeom prst="rect">
            <a:avLst/>
          </a:prstGeom>
        </p:spPr>
      </p:pic>
      <p:sp>
        <p:nvSpPr>
          <p:cNvPr id="10" name="object 10"/>
          <p:cNvSpPr txBox="1"/>
          <p:nvPr/>
        </p:nvSpPr>
        <p:spPr>
          <a:xfrm>
            <a:off x="2166076" y="1327681"/>
            <a:ext cx="7721227" cy="4513459"/>
          </a:xfrm>
          <a:prstGeom prst="rect">
            <a:avLst/>
          </a:prstGeom>
        </p:spPr>
        <p:txBody>
          <a:bodyPr vert="horz" wrap="square" lIns="0" tIns="22650" rIns="0" bIns="0" rtlCol="0">
            <a:spAutoFit/>
          </a:bodyPr>
          <a:lstStyle/>
          <a:p>
            <a:pPr marL="75565">
              <a:spcBef>
                <a:spcPts val="180"/>
              </a:spcBef>
            </a:pPr>
            <a:r>
              <a:rPr sz="2180" b="1" dirty="0">
                <a:latin typeface="Trebuchet MS" panose="020B0603020202020204"/>
                <a:cs typeface="Trebuchet MS" panose="020B0603020202020204"/>
              </a:rPr>
              <a:t>To</a:t>
            </a:r>
            <a:r>
              <a:rPr sz="2180" b="1" spc="119" dirty="0">
                <a:latin typeface="Trebuchet MS" panose="020B0603020202020204"/>
                <a:cs typeface="Trebuchet MS" panose="020B0603020202020204"/>
              </a:rPr>
              <a:t> </a:t>
            </a:r>
            <a:r>
              <a:rPr sz="2180" b="1" spc="-20" dirty="0">
                <a:latin typeface="Trebuchet MS" panose="020B0603020202020204"/>
                <a:cs typeface="Trebuchet MS" panose="020B0603020202020204"/>
              </a:rPr>
              <a:t>Recap:</a:t>
            </a:r>
            <a:endParaRPr sz="2180" dirty="0">
              <a:latin typeface="Trebuchet MS" panose="020B0603020202020204"/>
              <a:cs typeface="Trebuchet MS" panose="020B0603020202020204"/>
            </a:endParaRPr>
          </a:p>
          <a:p>
            <a:pPr>
              <a:spcBef>
                <a:spcPts val="30"/>
              </a:spcBef>
            </a:pPr>
            <a:endParaRPr sz="2180" dirty="0">
              <a:latin typeface="Trebuchet MS" panose="020B0603020202020204"/>
              <a:cs typeface="Trebuchet MS" panose="020B0603020202020204"/>
            </a:endParaRPr>
          </a:p>
          <a:p>
            <a:pPr marL="620395" marR="1948180" indent="-276860">
              <a:lnSpc>
                <a:spcPct val="103000"/>
              </a:lnSpc>
              <a:spcBef>
                <a:spcPts val="10"/>
              </a:spcBef>
              <a:buSzPct val="73000"/>
              <a:buFont typeface="Trebuchet MS" panose="020B0603020202020204"/>
              <a:buAutoNum type="arabicPlain"/>
              <a:tabLst>
                <a:tab pos="623570" algn="l"/>
              </a:tabLst>
            </a:pPr>
            <a:r>
              <a:rPr sz="2180" spc="-59" dirty="0">
                <a:latin typeface="Tahoma" panose="020B0604030504040204"/>
                <a:cs typeface="Tahoma" panose="020B0604030504040204"/>
              </a:rPr>
              <a:t>Given</a:t>
            </a:r>
            <a:r>
              <a:rPr sz="2180" spc="-119" dirty="0">
                <a:latin typeface="Tahoma" panose="020B0604030504040204"/>
                <a:cs typeface="Tahoma" panose="020B0604030504040204"/>
              </a:rPr>
              <a:t> </a:t>
            </a:r>
            <a:r>
              <a:rPr sz="2180" spc="-50" dirty="0">
                <a:latin typeface="Tahoma" panose="020B0604030504040204"/>
                <a:cs typeface="Tahoma" panose="020B0604030504040204"/>
              </a:rPr>
              <a:t>bipartite</a:t>
            </a:r>
            <a:r>
              <a:rPr sz="2180" spc="-10" dirty="0">
                <a:latin typeface="Tahoma" panose="020B0604030504040204"/>
                <a:cs typeface="Tahoma" panose="020B0604030504040204"/>
              </a:rPr>
              <a:t> </a:t>
            </a:r>
            <a:r>
              <a:rPr sz="2180" spc="-99" dirty="0">
                <a:latin typeface="Tahoma" panose="020B0604030504040204"/>
                <a:cs typeface="Tahoma" panose="020B0604030504040204"/>
              </a:rPr>
              <a:t>graph</a:t>
            </a:r>
            <a:r>
              <a:rPr sz="2180" spc="-10" dirty="0">
                <a:latin typeface="Tahoma" panose="020B0604030504040204"/>
                <a:cs typeface="Tahoma" panose="020B0604030504040204"/>
              </a:rPr>
              <a:t> </a:t>
            </a:r>
            <a:r>
              <a:rPr sz="2180" i="1" dirty="0">
                <a:latin typeface="Arial" panose="020B0604020202020204"/>
                <a:cs typeface="Arial" panose="020B0604020202020204"/>
              </a:rPr>
              <a:t>G</a:t>
            </a:r>
            <a:r>
              <a:rPr sz="2180" i="1" spc="188" dirty="0">
                <a:latin typeface="Arial" panose="020B0604020202020204"/>
                <a:cs typeface="Arial" panose="020B0604020202020204"/>
              </a:rPr>
              <a:t> </a:t>
            </a:r>
            <a:r>
              <a:rPr sz="2180" dirty="0">
                <a:latin typeface="Tahoma" panose="020B0604030504040204"/>
                <a:cs typeface="Tahoma" panose="020B0604030504040204"/>
              </a:rPr>
              <a:t>=</a:t>
            </a:r>
            <a:r>
              <a:rPr sz="2180" spc="-129" dirty="0">
                <a:latin typeface="Tahoma" panose="020B0604030504040204"/>
                <a:cs typeface="Tahoma" panose="020B0604030504040204"/>
              </a:rPr>
              <a:t> </a:t>
            </a:r>
            <a:r>
              <a:rPr sz="2180" spc="-40" dirty="0">
                <a:latin typeface="Tahoma" panose="020B0604030504040204"/>
                <a:cs typeface="Tahoma" panose="020B0604030504040204"/>
              </a:rPr>
              <a:t>(</a:t>
            </a:r>
            <a:r>
              <a:rPr sz="2180" i="1" spc="-40" dirty="0">
                <a:latin typeface="Arial" panose="020B0604020202020204"/>
                <a:cs typeface="Arial" panose="020B0604020202020204"/>
              </a:rPr>
              <a:t>A</a:t>
            </a:r>
            <a:r>
              <a:rPr sz="2180" i="1" spc="-129" dirty="0">
                <a:latin typeface="Arial" panose="020B0604020202020204"/>
                <a:cs typeface="Arial" panose="020B0604020202020204"/>
              </a:rPr>
              <a:t> </a:t>
            </a:r>
            <a:r>
              <a:rPr sz="2180" spc="-307" dirty="0">
                <a:latin typeface="Lucida Sans Unicode" panose="020B0602030504020204"/>
                <a:cs typeface="Lucida Sans Unicode" panose="020B0602030504020204"/>
              </a:rPr>
              <a:t>∪</a:t>
            </a:r>
            <a:r>
              <a:rPr sz="2180" spc="-218" dirty="0">
                <a:latin typeface="Lucida Sans Unicode" panose="020B0602030504020204"/>
                <a:cs typeface="Lucida Sans Unicode" panose="020B0602030504020204"/>
              </a:rPr>
              <a:t> </a:t>
            </a:r>
            <a:r>
              <a:rPr sz="2180" i="1" spc="-40" dirty="0">
                <a:latin typeface="Arial" panose="020B0604020202020204"/>
                <a:cs typeface="Arial" panose="020B0604020202020204"/>
              </a:rPr>
              <a:t>B</a:t>
            </a:r>
            <a:r>
              <a:rPr sz="2180" i="1" spc="-40" dirty="0">
                <a:latin typeface="Verdana" panose="020B0604030504040204"/>
                <a:cs typeface="Verdana" panose="020B0604030504040204"/>
              </a:rPr>
              <a:t>,</a:t>
            </a:r>
            <a:r>
              <a:rPr sz="2180" i="1" spc="-416" dirty="0">
                <a:latin typeface="Verdana" panose="020B0604030504040204"/>
                <a:cs typeface="Verdana" panose="020B0604030504040204"/>
              </a:rPr>
              <a:t> </a:t>
            </a:r>
            <a:r>
              <a:rPr sz="2180" i="1" spc="-188" dirty="0">
                <a:latin typeface="Arial" panose="020B0604020202020204"/>
                <a:cs typeface="Arial" panose="020B0604020202020204"/>
              </a:rPr>
              <a:t>E</a:t>
            </a:r>
            <a:r>
              <a:rPr sz="2180" i="1" spc="-347" dirty="0">
                <a:latin typeface="Arial" panose="020B0604020202020204"/>
                <a:cs typeface="Arial" panose="020B0604020202020204"/>
              </a:rPr>
              <a:t> </a:t>
            </a:r>
            <a:r>
              <a:rPr sz="2180" dirty="0">
                <a:latin typeface="Tahoma" panose="020B0604030504040204"/>
                <a:cs typeface="Tahoma" panose="020B0604030504040204"/>
              </a:rPr>
              <a:t>),</a:t>
            </a:r>
            <a:r>
              <a:rPr sz="2180" spc="-10" dirty="0">
                <a:latin typeface="Tahoma" panose="020B0604030504040204"/>
                <a:cs typeface="Tahoma" panose="020B0604030504040204"/>
              </a:rPr>
              <a:t> </a:t>
            </a:r>
            <a:r>
              <a:rPr sz="2180" spc="-20" dirty="0">
                <a:latin typeface="Tahoma" panose="020B0604030504040204"/>
                <a:cs typeface="Tahoma" panose="020B0604030504040204"/>
              </a:rPr>
              <a:t>direct 	the</a:t>
            </a:r>
            <a:r>
              <a:rPr sz="2180" spc="-69" dirty="0">
                <a:latin typeface="Tahoma" panose="020B0604030504040204"/>
                <a:cs typeface="Tahoma" panose="020B0604030504040204"/>
              </a:rPr>
              <a:t> </a:t>
            </a:r>
            <a:r>
              <a:rPr sz="2180" spc="-139" dirty="0">
                <a:latin typeface="Tahoma" panose="020B0604030504040204"/>
                <a:cs typeface="Tahoma" panose="020B0604030504040204"/>
              </a:rPr>
              <a:t>edges</a:t>
            </a:r>
            <a:r>
              <a:rPr sz="2180" spc="-40" dirty="0">
                <a:latin typeface="Tahoma" panose="020B0604030504040204"/>
                <a:cs typeface="Tahoma" panose="020B0604030504040204"/>
              </a:rPr>
              <a:t> from</a:t>
            </a:r>
            <a:r>
              <a:rPr sz="2180" spc="-50" dirty="0">
                <a:latin typeface="Tahoma" panose="020B0604030504040204"/>
                <a:cs typeface="Tahoma" panose="020B0604030504040204"/>
              </a:rPr>
              <a:t> </a:t>
            </a:r>
            <a:r>
              <a:rPr sz="2180" i="1" dirty="0">
                <a:latin typeface="Arial" panose="020B0604020202020204"/>
                <a:cs typeface="Arial" panose="020B0604020202020204"/>
              </a:rPr>
              <a:t>A</a:t>
            </a:r>
            <a:r>
              <a:rPr sz="2180" i="1" spc="20" dirty="0">
                <a:latin typeface="Arial" panose="020B0604020202020204"/>
                <a:cs typeface="Arial" panose="020B0604020202020204"/>
              </a:rPr>
              <a:t> </a:t>
            </a:r>
            <a:r>
              <a:rPr sz="2180" dirty="0">
                <a:latin typeface="Tahoma" panose="020B0604030504040204"/>
                <a:cs typeface="Tahoma" panose="020B0604030504040204"/>
              </a:rPr>
              <a:t>to</a:t>
            </a:r>
            <a:r>
              <a:rPr sz="2180" spc="-50" dirty="0">
                <a:latin typeface="Tahoma" panose="020B0604030504040204"/>
                <a:cs typeface="Tahoma" panose="020B0604030504040204"/>
              </a:rPr>
              <a:t> </a:t>
            </a:r>
            <a:r>
              <a:rPr sz="2180" i="1" spc="-50" dirty="0">
                <a:latin typeface="Arial" panose="020B0604020202020204"/>
                <a:cs typeface="Arial" panose="020B0604020202020204"/>
              </a:rPr>
              <a:t>B</a:t>
            </a:r>
            <a:r>
              <a:rPr sz="2180" spc="-50" dirty="0">
                <a:latin typeface="Tahoma" panose="020B0604030504040204"/>
                <a:cs typeface="Tahoma" panose="020B0604030504040204"/>
              </a:rPr>
              <a:t>.</a:t>
            </a:r>
            <a:endParaRPr sz="2180" dirty="0">
              <a:latin typeface="Tahoma" panose="020B0604030504040204"/>
              <a:cs typeface="Tahoma" panose="020B0604030504040204"/>
            </a:endParaRPr>
          </a:p>
          <a:p>
            <a:pPr marL="621665" indent="-276860">
              <a:spcBef>
                <a:spcPts val="655"/>
              </a:spcBef>
              <a:buSzPct val="73000"/>
              <a:buFont typeface="Trebuchet MS" panose="020B0603020202020204"/>
              <a:buAutoNum type="arabicPlain"/>
              <a:tabLst>
                <a:tab pos="621030" algn="l"/>
              </a:tabLst>
            </a:pPr>
            <a:r>
              <a:rPr sz="2180" dirty="0">
                <a:latin typeface="Tahoma" panose="020B0604030504040204"/>
                <a:cs typeface="Tahoma" panose="020B0604030504040204"/>
              </a:rPr>
              <a:t>Add</a:t>
            </a:r>
            <a:r>
              <a:rPr sz="2180" spc="-129" dirty="0">
                <a:latin typeface="Tahoma" panose="020B0604030504040204"/>
                <a:cs typeface="Tahoma" panose="020B0604030504040204"/>
              </a:rPr>
              <a:t> new</a:t>
            </a:r>
            <a:r>
              <a:rPr sz="2180" spc="-50" dirty="0">
                <a:latin typeface="Tahoma" panose="020B0604030504040204"/>
                <a:cs typeface="Tahoma" panose="020B0604030504040204"/>
              </a:rPr>
              <a:t> </a:t>
            </a:r>
            <a:r>
              <a:rPr sz="2180" spc="-69" dirty="0">
                <a:latin typeface="Tahoma" panose="020B0604030504040204"/>
                <a:cs typeface="Tahoma" panose="020B0604030504040204"/>
              </a:rPr>
              <a:t>vertices</a:t>
            </a:r>
            <a:r>
              <a:rPr sz="2180" spc="-89" dirty="0">
                <a:latin typeface="Tahoma" panose="020B0604030504040204"/>
                <a:cs typeface="Tahoma" panose="020B0604030504040204"/>
              </a:rPr>
              <a:t> </a:t>
            </a:r>
            <a:r>
              <a:rPr sz="2180" i="1" dirty="0">
                <a:latin typeface="Arial" panose="020B0604020202020204"/>
                <a:cs typeface="Arial" panose="020B0604020202020204"/>
              </a:rPr>
              <a:t>s</a:t>
            </a:r>
            <a:r>
              <a:rPr sz="2180" i="1" spc="129" dirty="0">
                <a:latin typeface="Arial" panose="020B0604020202020204"/>
                <a:cs typeface="Arial" panose="020B0604020202020204"/>
              </a:rPr>
              <a:t> </a:t>
            </a:r>
            <a:r>
              <a:rPr sz="2180" spc="-79" dirty="0">
                <a:latin typeface="Tahoma" panose="020B0604030504040204"/>
                <a:cs typeface="Tahoma" panose="020B0604030504040204"/>
              </a:rPr>
              <a:t>and</a:t>
            </a:r>
            <a:r>
              <a:rPr sz="2180" spc="-89" dirty="0">
                <a:latin typeface="Tahoma" panose="020B0604030504040204"/>
                <a:cs typeface="Tahoma" panose="020B0604030504040204"/>
              </a:rPr>
              <a:t> </a:t>
            </a:r>
            <a:r>
              <a:rPr sz="2180" i="1" spc="79" dirty="0">
                <a:latin typeface="Arial" panose="020B0604020202020204"/>
                <a:cs typeface="Arial" panose="020B0604020202020204"/>
              </a:rPr>
              <a:t>t</a:t>
            </a:r>
            <a:r>
              <a:rPr sz="2180" spc="79" dirty="0">
                <a:latin typeface="Tahoma" panose="020B0604030504040204"/>
                <a:cs typeface="Tahoma" panose="020B0604030504040204"/>
              </a:rPr>
              <a:t>.</a:t>
            </a:r>
            <a:endParaRPr sz="2180" dirty="0">
              <a:latin typeface="Tahoma" panose="020B0604030504040204"/>
              <a:cs typeface="Tahoma" panose="020B0604030504040204"/>
            </a:endParaRPr>
          </a:p>
          <a:p>
            <a:pPr marL="621665" indent="-276860">
              <a:spcBef>
                <a:spcPts val="665"/>
              </a:spcBef>
              <a:buSzPct val="73000"/>
              <a:buFont typeface="Trebuchet MS" panose="020B0603020202020204"/>
              <a:buAutoNum type="arabicPlain"/>
              <a:tabLst>
                <a:tab pos="621030" algn="l"/>
              </a:tabLst>
            </a:pPr>
            <a:r>
              <a:rPr sz="2180" dirty="0">
                <a:latin typeface="Tahoma" panose="020B0604030504040204"/>
                <a:cs typeface="Tahoma" panose="020B0604030504040204"/>
              </a:rPr>
              <a:t>Add</a:t>
            </a:r>
            <a:r>
              <a:rPr sz="2180" spc="-159" dirty="0">
                <a:latin typeface="Tahoma" panose="020B0604030504040204"/>
                <a:cs typeface="Tahoma" panose="020B0604030504040204"/>
              </a:rPr>
              <a:t> </a:t>
            </a:r>
            <a:r>
              <a:rPr sz="2180" spc="-20" dirty="0">
                <a:latin typeface="Tahoma" panose="020B0604030504040204"/>
                <a:cs typeface="Tahoma" panose="020B0604030504040204"/>
              </a:rPr>
              <a:t>an</a:t>
            </a:r>
            <a:r>
              <a:rPr sz="2180" spc="-89" dirty="0">
                <a:latin typeface="Tahoma" panose="020B0604030504040204"/>
                <a:cs typeface="Tahoma" panose="020B0604030504040204"/>
              </a:rPr>
              <a:t> </a:t>
            </a:r>
            <a:r>
              <a:rPr sz="2180" spc="-139" dirty="0">
                <a:latin typeface="Tahoma" panose="020B0604030504040204"/>
                <a:cs typeface="Tahoma" panose="020B0604030504040204"/>
              </a:rPr>
              <a:t>edge</a:t>
            </a:r>
            <a:r>
              <a:rPr sz="2180" spc="-30" dirty="0">
                <a:latin typeface="Tahoma" panose="020B0604030504040204"/>
                <a:cs typeface="Tahoma" panose="020B0604030504040204"/>
              </a:rPr>
              <a:t> </a:t>
            </a:r>
            <a:r>
              <a:rPr sz="2180" spc="-40" dirty="0">
                <a:latin typeface="Tahoma" panose="020B0604030504040204"/>
                <a:cs typeface="Tahoma" panose="020B0604030504040204"/>
              </a:rPr>
              <a:t>from</a:t>
            </a:r>
            <a:r>
              <a:rPr sz="2180" spc="-89" dirty="0">
                <a:latin typeface="Tahoma" panose="020B0604030504040204"/>
                <a:cs typeface="Tahoma" panose="020B0604030504040204"/>
              </a:rPr>
              <a:t> </a:t>
            </a:r>
            <a:r>
              <a:rPr sz="2180" i="1" dirty="0">
                <a:latin typeface="Arial" panose="020B0604020202020204"/>
                <a:cs typeface="Arial" panose="020B0604020202020204"/>
              </a:rPr>
              <a:t>s</a:t>
            </a:r>
            <a:r>
              <a:rPr sz="2180" i="1" spc="139" dirty="0">
                <a:latin typeface="Arial" panose="020B0604020202020204"/>
                <a:cs typeface="Arial" panose="020B0604020202020204"/>
              </a:rPr>
              <a:t> </a:t>
            </a:r>
            <a:r>
              <a:rPr sz="2180" dirty="0">
                <a:latin typeface="Tahoma" panose="020B0604030504040204"/>
                <a:cs typeface="Tahoma" panose="020B0604030504040204"/>
              </a:rPr>
              <a:t>to</a:t>
            </a:r>
            <a:r>
              <a:rPr sz="2180" spc="-89" dirty="0">
                <a:latin typeface="Tahoma" panose="020B0604030504040204"/>
                <a:cs typeface="Tahoma" panose="020B0604030504040204"/>
              </a:rPr>
              <a:t> </a:t>
            </a:r>
            <a:r>
              <a:rPr sz="2180" spc="-119" dirty="0">
                <a:latin typeface="Tahoma" panose="020B0604030504040204"/>
                <a:cs typeface="Tahoma" panose="020B0604030504040204"/>
              </a:rPr>
              <a:t>every</a:t>
            </a:r>
            <a:r>
              <a:rPr sz="2180" spc="-59" dirty="0">
                <a:latin typeface="Tahoma" panose="020B0604030504040204"/>
                <a:cs typeface="Tahoma" panose="020B0604030504040204"/>
              </a:rPr>
              <a:t> </a:t>
            </a:r>
            <a:r>
              <a:rPr sz="2180" spc="-69" dirty="0">
                <a:latin typeface="Tahoma" panose="020B0604030504040204"/>
                <a:cs typeface="Tahoma" panose="020B0604030504040204"/>
              </a:rPr>
              <a:t>vertex</a:t>
            </a:r>
            <a:r>
              <a:rPr sz="2180" spc="-79" dirty="0">
                <a:latin typeface="Tahoma" panose="020B0604030504040204"/>
                <a:cs typeface="Tahoma" panose="020B0604030504040204"/>
              </a:rPr>
              <a:t> </a:t>
            </a:r>
            <a:r>
              <a:rPr sz="2180" dirty="0">
                <a:latin typeface="Tahoma" panose="020B0604030504040204"/>
                <a:cs typeface="Tahoma" panose="020B0604030504040204"/>
              </a:rPr>
              <a:t>in</a:t>
            </a:r>
            <a:r>
              <a:rPr sz="2180" spc="-79" dirty="0">
                <a:latin typeface="Tahoma" panose="020B0604030504040204"/>
                <a:cs typeface="Tahoma" panose="020B0604030504040204"/>
              </a:rPr>
              <a:t> </a:t>
            </a:r>
            <a:r>
              <a:rPr sz="2180" i="1" spc="-50" dirty="0">
                <a:latin typeface="Arial" panose="020B0604020202020204"/>
                <a:cs typeface="Arial" panose="020B0604020202020204"/>
              </a:rPr>
              <a:t>A</a:t>
            </a:r>
            <a:r>
              <a:rPr sz="2180" spc="-50" dirty="0">
                <a:latin typeface="Tahoma" panose="020B0604030504040204"/>
                <a:cs typeface="Tahoma" panose="020B0604030504040204"/>
              </a:rPr>
              <a:t>.</a:t>
            </a:r>
            <a:endParaRPr sz="2180" dirty="0">
              <a:latin typeface="Tahoma" panose="020B0604030504040204"/>
              <a:cs typeface="Tahoma" panose="020B0604030504040204"/>
            </a:endParaRPr>
          </a:p>
          <a:p>
            <a:pPr marL="621665" indent="-276860">
              <a:spcBef>
                <a:spcPts val="665"/>
              </a:spcBef>
              <a:buSzPct val="73000"/>
              <a:buFont typeface="Trebuchet MS" panose="020B0603020202020204"/>
              <a:buAutoNum type="arabicPlain"/>
              <a:tabLst>
                <a:tab pos="621030" algn="l"/>
              </a:tabLst>
            </a:pPr>
            <a:r>
              <a:rPr sz="2180" dirty="0">
                <a:latin typeface="Tahoma" panose="020B0604030504040204"/>
                <a:cs typeface="Tahoma" panose="020B0604030504040204"/>
              </a:rPr>
              <a:t>Add</a:t>
            </a:r>
            <a:r>
              <a:rPr sz="2180" spc="-79" dirty="0">
                <a:latin typeface="Tahoma" panose="020B0604030504040204"/>
                <a:cs typeface="Tahoma" panose="020B0604030504040204"/>
              </a:rPr>
              <a:t> </a:t>
            </a:r>
            <a:r>
              <a:rPr sz="2180" spc="-20" dirty="0">
                <a:latin typeface="Tahoma" panose="020B0604030504040204"/>
                <a:cs typeface="Tahoma" panose="020B0604030504040204"/>
              </a:rPr>
              <a:t>an</a:t>
            </a:r>
            <a:r>
              <a:rPr sz="2180" spc="-59" dirty="0">
                <a:latin typeface="Tahoma" panose="020B0604030504040204"/>
                <a:cs typeface="Tahoma" panose="020B0604030504040204"/>
              </a:rPr>
              <a:t> </a:t>
            </a:r>
            <a:r>
              <a:rPr sz="2180" spc="-139" dirty="0">
                <a:latin typeface="Tahoma" panose="020B0604030504040204"/>
                <a:cs typeface="Tahoma" panose="020B0604030504040204"/>
              </a:rPr>
              <a:t>edge</a:t>
            </a:r>
            <a:r>
              <a:rPr sz="2180" spc="-40" dirty="0">
                <a:latin typeface="Tahoma" panose="020B0604030504040204"/>
                <a:cs typeface="Tahoma" panose="020B0604030504040204"/>
              </a:rPr>
              <a:t> from</a:t>
            </a:r>
            <a:r>
              <a:rPr sz="2180" spc="-50" dirty="0">
                <a:latin typeface="Tahoma" panose="020B0604030504040204"/>
                <a:cs typeface="Tahoma" panose="020B0604030504040204"/>
              </a:rPr>
              <a:t> </a:t>
            </a:r>
            <a:r>
              <a:rPr sz="2180" spc="-119" dirty="0">
                <a:latin typeface="Tahoma" panose="020B0604030504040204"/>
                <a:cs typeface="Tahoma" panose="020B0604030504040204"/>
              </a:rPr>
              <a:t>every</a:t>
            </a:r>
            <a:r>
              <a:rPr sz="2180" spc="-50" dirty="0">
                <a:latin typeface="Tahoma" panose="020B0604030504040204"/>
                <a:cs typeface="Tahoma" panose="020B0604030504040204"/>
              </a:rPr>
              <a:t> </a:t>
            </a:r>
            <a:r>
              <a:rPr sz="2180" spc="-69" dirty="0">
                <a:latin typeface="Tahoma" panose="020B0604030504040204"/>
                <a:cs typeface="Tahoma" panose="020B0604030504040204"/>
              </a:rPr>
              <a:t>vertex</a:t>
            </a:r>
            <a:r>
              <a:rPr sz="2180" spc="-59" dirty="0">
                <a:latin typeface="Tahoma" panose="020B0604030504040204"/>
                <a:cs typeface="Tahoma" panose="020B0604030504040204"/>
              </a:rPr>
              <a:t> </a:t>
            </a:r>
            <a:r>
              <a:rPr sz="2180" dirty="0">
                <a:latin typeface="Tahoma" panose="020B0604030504040204"/>
                <a:cs typeface="Tahoma" panose="020B0604030504040204"/>
              </a:rPr>
              <a:t>in</a:t>
            </a:r>
            <a:r>
              <a:rPr sz="2180" spc="-69" dirty="0">
                <a:latin typeface="Tahoma" panose="020B0604030504040204"/>
                <a:cs typeface="Tahoma" panose="020B0604030504040204"/>
              </a:rPr>
              <a:t> </a:t>
            </a:r>
            <a:r>
              <a:rPr sz="2180" i="1" dirty="0">
                <a:latin typeface="Arial" panose="020B0604020202020204"/>
                <a:cs typeface="Arial" panose="020B0604020202020204"/>
              </a:rPr>
              <a:t>B</a:t>
            </a:r>
            <a:r>
              <a:rPr sz="2180" i="1" spc="178" dirty="0">
                <a:latin typeface="Arial" panose="020B0604020202020204"/>
                <a:cs typeface="Arial" panose="020B0604020202020204"/>
              </a:rPr>
              <a:t> </a:t>
            </a:r>
            <a:r>
              <a:rPr sz="2180" dirty="0">
                <a:latin typeface="Tahoma" panose="020B0604030504040204"/>
                <a:cs typeface="Tahoma" panose="020B0604030504040204"/>
              </a:rPr>
              <a:t>to</a:t>
            </a:r>
            <a:r>
              <a:rPr sz="2180" spc="-50" dirty="0">
                <a:latin typeface="Tahoma" panose="020B0604030504040204"/>
                <a:cs typeface="Tahoma" panose="020B0604030504040204"/>
              </a:rPr>
              <a:t> </a:t>
            </a:r>
            <a:r>
              <a:rPr sz="2180" i="1" spc="79" dirty="0">
                <a:latin typeface="Arial" panose="020B0604020202020204"/>
                <a:cs typeface="Arial" panose="020B0604020202020204"/>
              </a:rPr>
              <a:t>t</a:t>
            </a:r>
            <a:r>
              <a:rPr sz="2180" spc="79" dirty="0">
                <a:latin typeface="Tahoma" panose="020B0604030504040204"/>
                <a:cs typeface="Tahoma" panose="020B0604030504040204"/>
              </a:rPr>
              <a:t>.</a:t>
            </a:r>
            <a:endParaRPr sz="2180" dirty="0">
              <a:latin typeface="Tahoma" panose="020B0604030504040204"/>
              <a:cs typeface="Tahoma" panose="020B0604030504040204"/>
            </a:endParaRPr>
          </a:p>
          <a:p>
            <a:pPr marL="621665" indent="-276860">
              <a:spcBef>
                <a:spcPts val="660"/>
              </a:spcBef>
              <a:buSzPct val="73000"/>
              <a:buFont typeface="Trebuchet MS" panose="020B0603020202020204"/>
              <a:buAutoNum type="arabicPlain"/>
              <a:tabLst>
                <a:tab pos="621030" algn="l"/>
              </a:tabLst>
            </a:pPr>
            <a:r>
              <a:rPr sz="2180" spc="-20" dirty="0">
                <a:latin typeface="Tahoma" panose="020B0604030504040204"/>
                <a:cs typeface="Tahoma" panose="020B0604030504040204"/>
              </a:rPr>
              <a:t>Make</a:t>
            </a:r>
            <a:r>
              <a:rPr sz="2180" spc="-79" dirty="0">
                <a:latin typeface="Tahoma" panose="020B0604030504040204"/>
                <a:cs typeface="Tahoma" panose="020B0604030504040204"/>
              </a:rPr>
              <a:t> </a:t>
            </a:r>
            <a:r>
              <a:rPr sz="2180" dirty="0">
                <a:latin typeface="Tahoma" panose="020B0604030504040204"/>
                <a:cs typeface="Tahoma" panose="020B0604030504040204"/>
              </a:rPr>
              <a:t>all</a:t>
            </a:r>
            <a:r>
              <a:rPr sz="2180" spc="-69" dirty="0">
                <a:latin typeface="Tahoma" panose="020B0604030504040204"/>
                <a:cs typeface="Tahoma" panose="020B0604030504040204"/>
              </a:rPr>
              <a:t> </a:t>
            </a:r>
            <a:r>
              <a:rPr sz="2180" spc="-20" dirty="0">
                <a:latin typeface="Tahoma" panose="020B0604030504040204"/>
                <a:cs typeface="Tahoma" panose="020B0604030504040204"/>
              </a:rPr>
              <a:t>the</a:t>
            </a:r>
            <a:r>
              <a:rPr sz="2180" spc="-79" dirty="0">
                <a:latin typeface="Tahoma" panose="020B0604030504040204"/>
                <a:cs typeface="Tahoma" panose="020B0604030504040204"/>
              </a:rPr>
              <a:t> </a:t>
            </a:r>
            <a:r>
              <a:rPr sz="2180" spc="-59" dirty="0">
                <a:latin typeface="Tahoma" panose="020B0604030504040204"/>
                <a:cs typeface="Tahoma" panose="020B0604030504040204"/>
              </a:rPr>
              <a:t>capacities</a:t>
            </a:r>
            <a:r>
              <a:rPr sz="2180" spc="-69" dirty="0">
                <a:latin typeface="Tahoma" panose="020B0604030504040204"/>
                <a:cs typeface="Tahoma" panose="020B0604030504040204"/>
              </a:rPr>
              <a:t> </a:t>
            </a:r>
            <a:r>
              <a:rPr sz="2180" spc="-50" dirty="0">
                <a:latin typeface="Tahoma" panose="020B0604030504040204"/>
                <a:cs typeface="Tahoma" panose="020B0604030504040204"/>
              </a:rPr>
              <a:t>1.</a:t>
            </a:r>
            <a:endParaRPr sz="2180" dirty="0">
              <a:latin typeface="Tahoma" panose="020B0604030504040204"/>
              <a:cs typeface="Tahoma" panose="020B0604030504040204"/>
            </a:endParaRPr>
          </a:p>
          <a:p>
            <a:pPr marL="621665" indent="-276860">
              <a:spcBef>
                <a:spcPts val="655"/>
              </a:spcBef>
              <a:buSzPct val="73000"/>
              <a:buFont typeface="Trebuchet MS" panose="020B0603020202020204"/>
              <a:buAutoNum type="arabicPlain"/>
              <a:tabLst>
                <a:tab pos="621030" algn="l"/>
              </a:tabLst>
            </a:pPr>
            <a:r>
              <a:rPr sz="2180" spc="-50" dirty="0">
                <a:latin typeface="Tahoma" panose="020B0604030504040204"/>
                <a:cs typeface="Tahoma" panose="020B0604030504040204"/>
              </a:rPr>
              <a:t>Solve</a:t>
            </a:r>
            <a:r>
              <a:rPr sz="2180" spc="-89" dirty="0">
                <a:latin typeface="Tahoma" panose="020B0604030504040204"/>
                <a:cs typeface="Tahoma" panose="020B0604030504040204"/>
              </a:rPr>
              <a:t> </a:t>
            </a:r>
            <a:r>
              <a:rPr sz="2180" spc="-79" dirty="0">
                <a:latin typeface="Tahoma" panose="020B0604030504040204"/>
                <a:cs typeface="Tahoma" panose="020B0604030504040204"/>
              </a:rPr>
              <a:t>maximum</a:t>
            </a:r>
            <a:r>
              <a:rPr sz="2180" spc="-59" dirty="0">
                <a:latin typeface="Tahoma" panose="020B0604030504040204"/>
                <a:cs typeface="Tahoma" panose="020B0604030504040204"/>
              </a:rPr>
              <a:t> </a:t>
            </a:r>
            <a:r>
              <a:rPr sz="2180" spc="-99" dirty="0">
                <a:latin typeface="Tahoma" panose="020B0604030504040204"/>
                <a:cs typeface="Tahoma" panose="020B0604030504040204"/>
              </a:rPr>
              <a:t>network</a:t>
            </a:r>
            <a:r>
              <a:rPr sz="2180" spc="-69" dirty="0">
                <a:latin typeface="Tahoma" panose="020B0604030504040204"/>
                <a:cs typeface="Tahoma" panose="020B0604030504040204"/>
              </a:rPr>
              <a:t> flow </a:t>
            </a:r>
            <a:r>
              <a:rPr sz="2180" spc="-109" dirty="0">
                <a:latin typeface="Tahoma" panose="020B0604030504040204"/>
                <a:cs typeface="Tahoma" panose="020B0604030504040204"/>
              </a:rPr>
              <a:t>problem</a:t>
            </a:r>
            <a:r>
              <a:rPr sz="2180" spc="-59" dirty="0">
                <a:latin typeface="Tahoma" panose="020B0604030504040204"/>
                <a:cs typeface="Tahoma" panose="020B0604030504040204"/>
              </a:rPr>
              <a:t> </a:t>
            </a:r>
            <a:r>
              <a:rPr sz="2180" spc="-40" dirty="0">
                <a:latin typeface="Tahoma" panose="020B0604030504040204"/>
                <a:cs typeface="Tahoma" panose="020B0604030504040204"/>
              </a:rPr>
              <a:t>on</a:t>
            </a:r>
            <a:r>
              <a:rPr sz="2180" spc="-69" dirty="0">
                <a:latin typeface="Tahoma" panose="020B0604030504040204"/>
                <a:cs typeface="Tahoma" panose="020B0604030504040204"/>
              </a:rPr>
              <a:t> </a:t>
            </a:r>
            <a:r>
              <a:rPr sz="2180" dirty="0">
                <a:latin typeface="Tahoma" panose="020B0604030504040204"/>
                <a:cs typeface="Tahoma" panose="020B0604030504040204"/>
              </a:rPr>
              <a:t>this</a:t>
            </a:r>
            <a:r>
              <a:rPr sz="2180" spc="-69" dirty="0">
                <a:latin typeface="Tahoma" panose="020B0604030504040204"/>
                <a:cs typeface="Tahoma" panose="020B0604030504040204"/>
              </a:rPr>
              <a:t> </a:t>
            </a:r>
            <a:r>
              <a:rPr sz="2180" spc="-119" dirty="0">
                <a:latin typeface="Tahoma" panose="020B0604030504040204"/>
                <a:cs typeface="Tahoma" panose="020B0604030504040204"/>
              </a:rPr>
              <a:t>new</a:t>
            </a:r>
            <a:r>
              <a:rPr sz="2180" spc="-50" dirty="0">
                <a:latin typeface="Tahoma" panose="020B0604030504040204"/>
                <a:cs typeface="Tahoma" panose="020B0604030504040204"/>
              </a:rPr>
              <a:t> </a:t>
            </a:r>
            <a:r>
              <a:rPr sz="2180" spc="-89" dirty="0">
                <a:latin typeface="Tahoma" panose="020B0604030504040204"/>
                <a:cs typeface="Tahoma" panose="020B0604030504040204"/>
              </a:rPr>
              <a:t>graph </a:t>
            </a:r>
            <a:r>
              <a:rPr sz="2180" i="1" spc="-50" dirty="0">
                <a:latin typeface="Arial" panose="020B0604020202020204"/>
                <a:cs typeface="Arial" panose="020B0604020202020204"/>
              </a:rPr>
              <a:t>G</a:t>
            </a:r>
            <a:r>
              <a:rPr sz="2380" i="1" spc="-73" baseline="28000" dirty="0">
                <a:latin typeface="Sitka Text"/>
                <a:cs typeface="Sitka Text"/>
              </a:rPr>
              <a:t>'</a:t>
            </a:r>
            <a:r>
              <a:rPr sz="2180" spc="-50" dirty="0">
                <a:latin typeface="Tahoma" panose="020B0604030504040204"/>
                <a:cs typeface="Tahoma" panose="020B0604030504040204"/>
              </a:rPr>
              <a:t>.</a:t>
            </a:r>
            <a:endParaRPr sz="2180" dirty="0">
              <a:latin typeface="Tahoma" panose="020B0604030504040204"/>
              <a:cs typeface="Tahoma" panose="020B0604030504040204"/>
            </a:endParaRPr>
          </a:p>
          <a:p>
            <a:pPr marL="75565" marR="1308735">
              <a:lnSpc>
                <a:spcPct val="103000"/>
              </a:lnSpc>
              <a:spcBef>
                <a:spcPts val="2575"/>
              </a:spcBef>
            </a:pPr>
            <a:r>
              <a:rPr sz="2180" b="1" dirty="0">
                <a:latin typeface="Trebuchet MS" panose="020B0603020202020204"/>
                <a:cs typeface="Trebuchet MS" panose="020B0603020202020204"/>
              </a:rPr>
              <a:t>The</a:t>
            </a:r>
            <a:r>
              <a:rPr sz="2180" b="1" spc="-50" dirty="0">
                <a:latin typeface="Trebuchet MS" panose="020B0603020202020204"/>
                <a:cs typeface="Trebuchet MS" panose="020B0603020202020204"/>
              </a:rPr>
              <a:t> </a:t>
            </a:r>
            <a:r>
              <a:rPr sz="2180" b="1" spc="-40" dirty="0">
                <a:latin typeface="Trebuchet MS" panose="020B0603020202020204"/>
                <a:cs typeface="Trebuchet MS" panose="020B0603020202020204"/>
              </a:rPr>
              <a:t>edges</a:t>
            </a:r>
            <a:r>
              <a:rPr sz="2180" b="1" spc="-50" dirty="0">
                <a:latin typeface="Trebuchet MS" panose="020B0603020202020204"/>
                <a:cs typeface="Trebuchet MS" panose="020B0603020202020204"/>
              </a:rPr>
              <a:t> </a:t>
            </a:r>
            <a:r>
              <a:rPr sz="2180" b="1" spc="-20" dirty="0">
                <a:latin typeface="Trebuchet MS" panose="020B0603020202020204"/>
                <a:cs typeface="Trebuchet MS" panose="020B0603020202020204"/>
              </a:rPr>
              <a:t>used</a:t>
            </a:r>
            <a:r>
              <a:rPr sz="2180" b="1" spc="-50" dirty="0">
                <a:latin typeface="Trebuchet MS" panose="020B0603020202020204"/>
                <a:cs typeface="Trebuchet MS" panose="020B0603020202020204"/>
              </a:rPr>
              <a:t> </a:t>
            </a:r>
            <a:r>
              <a:rPr sz="2180" b="1" dirty="0">
                <a:latin typeface="Trebuchet MS" panose="020B0603020202020204"/>
                <a:cs typeface="Trebuchet MS" panose="020B0603020202020204"/>
              </a:rPr>
              <a:t>in</a:t>
            </a:r>
            <a:r>
              <a:rPr sz="2180" b="1" spc="-50" dirty="0">
                <a:latin typeface="Trebuchet MS" panose="020B0603020202020204"/>
                <a:cs typeface="Trebuchet MS" panose="020B0603020202020204"/>
              </a:rPr>
              <a:t> </a:t>
            </a:r>
            <a:r>
              <a:rPr sz="2180" b="1" dirty="0">
                <a:latin typeface="Trebuchet MS" panose="020B0603020202020204"/>
                <a:cs typeface="Trebuchet MS" panose="020B0603020202020204"/>
              </a:rPr>
              <a:t>the</a:t>
            </a:r>
            <a:r>
              <a:rPr sz="2180" b="1" spc="-50" dirty="0">
                <a:latin typeface="Trebuchet MS" panose="020B0603020202020204"/>
                <a:cs typeface="Trebuchet MS" panose="020B0603020202020204"/>
              </a:rPr>
              <a:t> </a:t>
            </a:r>
            <a:r>
              <a:rPr sz="2180" b="1" spc="-40" dirty="0">
                <a:latin typeface="Trebuchet MS" panose="020B0603020202020204"/>
                <a:cs typeface="Trebuchet MS" panose="020B0603020202020204"/>
              </a:rPr>
              <a:t>maximum</a:t>
            </a:r>
            <a:r>
              <a:rPr sz="2180" b="1" spc="-50" dirty="0">
                <a:latin typeface="Trebuchet MS" panose="020B0603020202020204"/>
                <a:cs typeface="Trebuchet MS" panose="020B0603020202020204"/>
              </a:rPr>
              <a:t> </a:t>
            </a:r>
            <a:r>
              <a:rPr sz="2180" b="1" spc="-89" dirty="0">
                <a:latin typeface="Trebuchet MS" panose="020B0603020202020204"/>
                <a:cs typeface="Trebuchet MS" panose="020B0603020202020204"/>
              </a:rPr>
              <a:t>network</a:t>
            </a:r>
            <a:r>
              <a:rPr sz="2180" b="1" spc="-50" dirty="0">
                <a:latin typeface="Trebuchet MS" panose="020B0603020202020204"/>
                <a:cs typeface="Trebuchet MS" panose="020B0603020202020204"/>
              </a:rPr>
              <a:t> </a:t>
            </a:r>
            <a:r>
              <a:rPr sz="2180" b="1" spc="-59" dirty="0">
                <a:latin typeface="Trebuchet MS" panose="020B0603020202020204"/>
                <a:cs typeface="Trebuchet MS" panose="020B0603020202020204"/>
              </a:rPr>
              <a:t>flow</a:t>
            </a:r>
            <a:r>
              <a:rPr sz="2180" b="1" spc="-50" dirty="0">
                <a:latin typeface="Trebuchet MS" panose="020B0603020202020204"/>
                <a:cs typeface="Trebuchet MS" panose="020B0603020202020204"/>
              </a:rPr>
              <a:t> </a:t>
            </a:r>
            <a:r>
              <a:rPr sz="2180" b="1" spc="-59" dirty="0">
                <a:latin typeface="Trebuchet MS" panose="020B0603020202020204"/>
                <a:cs typeface="Trebuchet MS" panose="020B0603020202020204"/>
              </a:rPr>
              <a:t>will </a:t>
            </a:r>
            <a:r>
              <a:rPr sz="2180" b="1" spc="-69" dirty="0">
                <a:latin typeface="Trebuchet MS" panose="020B0603020202020204"/>
                <a:cs typeface="Trebuchet MS" panose="020B0603020202020204"/>
              </a:rPr>
              <a:t>correspond</a:t>
            </a:r>
            <a:r>
              <a:rPr sz="2180" b="1" spc="-40" dirty="0">
                <a:latin typeface="Trebuchet MS" panose="020B0603020202020204"/>
                <a:cs typeface="Trebuchet MS" panose="020B0603020202020204"/>
              </a:rPr>
              <a:t> </a:t>
            </a:r>
            <a:r>
              <a:rPr sz="2180" b="1" dirty="0">
                <a:latin typeface="Trebuchet MS" panose="020B0603020202020204"/>
                <a:cs typeface="Trebuchet MS" panose="020B0603020202020204"/>
              </a:rPr>
              <a:t>to</a:t>
            </a:r>
            <a:r>
              <a:rPr sz="2180" b="1" spc="-30" dirty="0">
                <a:latin typeface="Trebuchet MS" panose="020B0603020202020204"/>
                <a:cs typeface="Trebuchet MS" panose="020B0603020202020204"/>
              </a:rPr>
              <a:t> </a:t>
            </a:r>
            <a:r>
              <a:rPr sz="2180" b="1" dirty="0">
                <a:latin typeface="Trebuchet MS" panose="020B0603020202020204"/>
                <a:cs typeface="Trebuchet MS" panose="020B0603020202020204"/>
              </a:rPr>
              <a:t>the</a:t>
            </a:r>
            <a:r>
              <a:rPr sz="2180" b="1" spc="-30" dirty="0">
                <a:latin typeface="Trebuchet MS" panose="020B0603020202020204"/>
                <a:cs typeface="Trebuchet MS" panose="020B0603020202020204"/>
              </a:rPr>
              <a:t> </a:t>
            </a:r>
            <a:r>
              <a:rPr sz="2180" b="1" spc="-40" dirty="0">
                <a:latin typeface="Trebuchet MS" panose="020B0603020202020204"/>
                <a:cs typeface="Trebuchet MS" panose="020B0603020202020204"/>
              </a:rPr>
              <a:t>largest</a:t>
            </a:r>
            <a:r>
              <a:rPr sz="2180" b="1" spc="-30" dirty="0">
                <a:latin typeface="Trebuchet MS" panose="020B0603020202020204"/>
                <a:cs typeface="Trebuchet MS" panose="020B0603020202020204"/>
              </a:rPr>
              <a:t> </a:t>
            </a:r>
            <a:r>
              <a:rPr sz="2180" b="1" spc="-50" dirty="0">
                <a:latin typeface="Trebuchet MS" panose="020B0603020202020204"/>
                <a:cs typeface="Trebuchet MS" panose="020B0603020202020204"/>
              </a:rPr>
              <a:t>possible</a:t>
            </a:r>
            <a:r>
              <a:rPr sz="2180" b="1" spc="-30" dirty="0">
                <a:latin typeface="Trebuchet MS" panose="020B0603020202020204"/>
                <a:cs typeface="Trebuchet MS" panose="020B0603020202020204"/>
              </a:rPr>
              <a:t> </a:t>
            </a:r>
            <a:r>
              <a:rPr sz="2180" b="1" spc="-20" dirty="0">
                <a:latin typeface="Trebuchet MS" panose="020B0603020202020204"/>
                <a:cs typeface="Trebuchet MS" panose="020B0603020202020204"/>
              </a:rPr>
              <a:t>matching!</a:t>
            </a:r>
            <a:endParaRPr sz="2180" dirty="0">
              <a:latin typeface="Trebuchet MS" panose="020B0603020202020204"/>
              <a:cs typeface="Trebuchet MS" panose="020B0603020202020204"/>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animEffect transition="in" filter="blinds(horizontal)">
                                      <p:cBhvr>
                                        <p:cTn id="7" dur="500"/>
                                        <p:tgtEl>
                                          <p:spTgt spid="10">
                                            <p:txEl>
                                              <p:pRg st="2" end="2"/>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animEffect transition="in" filter="blinds(horizontal)">
                                      <p:cBhvr>
                                        <p:cTn id="11" dur="500"/>
                                        <p:tgtEl>
                                          <p:spTgt spid="10">
                                            <p:txEl>
                                              <p:pRg st="3" end="3"/>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10">
                                            <p:txEl>
                                              <p:pRg st="4" end="4"/>
                                            </p:txEl>
                                          </p:spTgt>
                                        </p:tgtEl>
                                        <p:attrNameLst>
                                          <p:attrName>style.visibility</p:attrName>
                                        </p:attrNameLst>
                                      </p:cBhvr>
                                      <p:to>
                                        <p:strVal val="visible"/>
                                      </p:to>
                                    </p:set>
                                    <p:animEffect transition="in" filter="blinds(horizontal)">
                                      <p:cBhvr>
                                        <p:cTn id="15" dur="500"/>
                                        <p:tgtEl>
                                          <p:spTgt spid="10">
                                            <p:txEl>
                                              <p:pRg st="4" end="4"/>
                                            </p:txEl>
                                          </p:spTgt>
                                        </p:tgtEl>
                                      </p:cBhvr>
                                    </p:animEffect>
                                  </p:childTnLst>
                                </p:cTn>
                              </p:par>
                            </p:childTnLst>
                          </p:cTn>
                        </p:par>
                        <p:par>
                          <p:cTn id="16" fill="hold">
                            <p:stCondLst>
                              <p:cond delay="1500"/>
                            </p:stCondLst>
                            <p:childTnLst>
                              <p:par>
                                <p:cTn id="17" presetID="3" presetClass="entr" presetSubtype="10" fill="hold" nodeType="afterEffect">
                                  <p:stCondLst>
                                    <p:cond delay="0"/>
                                  </p:stCondLst>
                                  <p:childTnLst>
                                    <p:set>
                                      <p:cBhvr>
                                        <p:cTn id="18" dur="1" fill="hold">
                                          <p:stCondLst>
                                            <p:cond delay="0"/>
                                          </p:stCondLst>
                                        </p:cTn>
                                        <p:tgtEl>
                                          <p:spTgt spid="10">
                                            <p:txEl>
                                              <p:pRg st="5" end="5"/>
                                            </p:txEl>
                                          </p:spTgt>
                                        </p:tgtEl>
                                        <p:attrNameLst>
                                          <p:attrName>style.visibility</p:attrName>
                                        </p:attrNameLst>
                                      </p:cBhvr>
                                      <p:to>
                                        <p:strVal val="visible"/>
                                      </p:to>
                                    </p:set>
                                    <p:animEffect transition="in" filter="blinds(horizontal)">
                                      <p:cBhvr>
                                        <p:cTn id="19" dur="500"/>
                                        <p:tgtEl>
                                          <p:spTgt spid="10">
                                            <p:txEl>
                                              <p:pRg st="5" end="5"/>
                                            </p:txEl>
                                          </p:spTgt>
                                        </p:tgtEl>
                                      </p:cBhvr>
                                    </p:animEffect>
                                  </p:childTnLst>
                                </p:cTn>
                              </p:par>
                            </p:childTnLst>
                          </p:cTn>
                        </p:par>
                        <p:par>
                          <p:cTn id="20" fill="hold">
                            <p:stCondLst>
                              <p:cond delay="2000"/>
                            </p:stCondLst>
                            <p:childTnLst>
                              <p:par>
                                <p:cTn id="21" presetID="3" presetClass="entr" presetSubtype="10" fill="hold" nodeType="afterEffect">
                                  <p:stCondLst>
                                    <p:cond delay="0"/>
                                  </p:stCondLst>
                                  <p:childTnLst>
                                    <p:set>
                                      <p:cBhvr>
                                        <p:cTn id="22" dur="1" fill="hold">
                                          <p:stCondLst>
                                            <p:cond delay="0"/>
                                          </p:stCondLst>
                                        </p:cTn>
                                        <p:tgtEl>
                                          <p:spTgt spid="10">
                                            <p:txEl>
                                              <p:pRg st="6" end="6"/>
                                            </p:txEl>
                                          </p:spTgt>
                                        </p:tgtEl>
                                        <p:attrNameLst>
                                          <p:attrName>style.visibility</p:attrName>
                                        </p:attrNameLst>
                                      </p:cBhvr>
                                      <p:to>
                                        <p:strVal val="visible"/>
                                      </p:to>
                                    </p:set>
                                    <p:animEffect transition="in" filter="blinds(horizontal)">
                                      <p:cBhvr>
                                        <p:cTn id="23" dur="500"/>
                                        <p:tgtEl>
                                          <p:spTgt spid="10">
                                            <p:txEl>
                                              <p:pRg st="6" end="6"/>
                                            </p:txEl>
                                          </p:spTgt>
                                        </p:tgtEl>
                                      </p:cBhvr>
                                    </p:animEffect>
                                  </p:childTnLst>
                                </p:cTn>
                              </p:par>
                            </p:childTnLst>
                          </p:cTn>
                        </p:par>
                        <p:par>
                          <p:cTn id="24" fill="hold">
                            <p:stCondLst>
                              <p:cond delay="2500"/>
                            </p:stCondLst>
                            <p:childTnLst>
                              <p:par>
                                <p:cTn id="25" presetID="3" presetClass="entr" presetSubtype="10" fill="hold" nodeType="afterEffect">
                                  <p:stCondLst>
                                    <p:cond delay="0"/>
                                  </p:stCondLst>
                                  <p:childTnLst>
                                    <p:set>
                                      <p:cBhvr>
                                        <p:cTn id="26" dur="1" fill="hold">
                                          <p:stCondLst>
                                            <p:cond delay="0"/>
                                          </p:stCondLst>
                                        </p:cTn>
                                        <p:tgtEl>
                                          <p:spTgt spid="10">
                                            <p:txEl>
                                              <p:pRg st="7" end="7"/>
                                            </p:txEl>
                                          </p:spTgt>
                                        </p:tgtEl>
                                        <p:attrNameLst>
                                          <p:attrName>style.visibility</p:attrName>
                                        </p:attrNameLst>
                                      </p:cBhvr>
                                      <p:to>
                                        <p:strVal val="visible"/>
                                      </p:to>
                                    </p:set>
                                    <p:animEffect transition="in" filter="blinds(horizontal)">
                                      <p:cBhvr>
                                        <p:cTn id="27" dur="500"/>
                                        <p:tgtEl>
                                          <p:spTgt spid="10">
                                            <p:txEl>
                                              <p:pRg st="7" end="7"/>
                                            </p:txEl>
                                          </p:spTgt>
                                        </p:tgtEl>
                                      </p:cBhvr>
                                    </p:animEffect>
                                  </p:childTnLst>
                                </p:cTn>
                              </p:par>
                            </p:childTnLst>
                          </p:cTn>
                        </p:par>
                        <p:par>
                          <p:cTn id="28" fill="hold">
                            <p:stCondLst>
                              <p:cond delay="3000"/>
                            </p:stCondLst>
                            <p:childTnLst>
                              <p:par>
                                <p:cTn id="29" presetID="3" presetClass="entr" presetSubtype="10" fill="hold" nodeType="after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animEffect transition="in" filter="blinds(horizontal)">
                                      <p:cBhvr>
                                        <p:cTn id="31"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8094" y="254192"/>
            <a:ext cx="20838253" cy="711415"/>
          </a:xfrm>
          <a:prstGeom prst="rect">
            <a:avLst/>
          </a:prstGeom>
        </p:spPr>
        <p:txBody>
          <a:bodyPr vert="horz" wrap="square" lIns="0" tIns="33975" rIns="0" bIns="0" rtlCol="0" anchor="ctr">
            <a:spAutoFit/>
          </a:bodyPr>
          <a:lstStyle/>
          <a:p>
            <a:pPr marL="25400">
              <a:lnSpc>
                <a:spcPct val="100000"/>
              </a:lnSpc>
              <a:spcBef>
                <a:spcPts val="270"/>
              </a:spcBef>
            </a:pPr>
            <a:r>
              <a:rPr spc="109" dirty="0"/>
              <a:t>Analysis,</a:t>
            </a:r>
            <a:r>
              <a:rPr spc="119" dirty="0"/>
              <a:t> </a:t>
            </a:r>
            <a:r>
              <a:rPr spc="-20" dirty="0"/>
              <a:t>Notes</a:t>
            </a:r>
          </a:p>
        </p:txBody>
      </p:sp>
      <p:grpSp>
        <p:nvGrpSpPr>
          <p:cNvPr id="3" name="object 3"/>
          <p:cNvGrpSpPr/>
          <p:nvPr/>
        </p:nvGrpSpPr>
        <p:grpSpPr>
          <a:xfrm>
            <a:off x="3006382" y="5377566"/>
            <a:ext cx="215178" cy="515923"/>
            <a:chOff x="745937" y="2713679"/>
            <a:chExt cx="108585" cy="260350"/>
          </a:xfrm>
        </p:grpSpPr>
        <p:pic>
          <p:nvPicPr>
            <p:cNvPr id="4" name="object 4"/>
            <p:cNvPicPr/>
            <p:nvPr/>
          </p:nvPicPr>
          <p:blipFill>
            <a:blip r:embed="rId2" cstate="print"/>
            <a:stretch>
              <a:fillRect/>
            </a:stretch>
          </p:blipFill>
          <p:spPr>
            <a:xfrm>
              <a:off x="745937" y="2713679"/>
              <a:ext cx="107969" cy="107969"/>
            </a:xfrm>
            <a:prstGeom prst="rect">
              <a:avLst/>
            </a:prstGeom>
          </p:spPr>
        </p:pic>
        <p:pic>
          <p:nvPicPr>
            <p:cNvPr id="5" name="object 5"/>
            <p:cNvPicPr/>
            <p:nvPr/>
          </p:nvPicPr>
          <p:blipFill>
            <a:blip r:embed="rId2" cstate="print"/>
            <a:stretch>
              <a:fillRect/>
            </a:stretch>
          </p:blipFill>
          <p:spPr>
            <a:xfrm>
              <a:off x="745937" y="2865507"/>
              <a:ext cx="107969" cy="107969"/>
            </a:xfrm>
            <a:prstGeom prst="rect">
              <a:avLst/>
            </a:prstGeom>
          </p:spPr>
        </p:pic>
      </p:grpSp>
      <p:sp>
        <p:nvSpPr>
          <p:cNvPr id="6" name="object 6"/>
          <p:cNvSpPr txBox="1"/>
          <p:nvPr/>
        </p:nvSpPr>
        <p:spPr>
          <a:xfrm>
            <a:off x="2502887" y="1295618"/>
            <a:ext cx="7266963" cy="4638302"/>
          </a:xfrm>
          <a:prstGeom prst="rect">
            <a:avLst/>
          </a:prstGeom>
        </p:spPr>
        <p:txBody>
          <a:bodyPr vert="horz" wrap="square" lIns="0" tIns="22650" rIns="0" bIns="0" rtlCol="0">
            <a:spAutoFit/>
          </a:bodyPr>
          <a:lstStyle/>
          <a:p>
            <a:pPr marL="284480" indent="-259080">
              <a:spcBef>
                <a:spcPts val="180"/>
              </a:spcBef>
              <a:buSzPct val="91000"/>
              <a:buFont typeface="Lucida Sans Unicode" panose="020B0602030504020204"/>
              <a:buChar char="•"/>
              <a:tabLst>
                <a:tab pos="283845" algn="l"/>
              </a:tabLst>
            </a:pPr>
            <a:r>
              <a:rPr sz="2180" spc="-79" dirty="0">
                <a:latin typeface="Tahoma" panose="020B0604030504040204"/>
                <a:cs typeface="Tahoma" panose="020B0604030504040204"/>
              </a:rPr>
              <a:t>Because</a:t>
            </a:r>
            <a:r>
              <a:rPr sz="2180" spc="-99" dirty="0">
                <a:latin typeface="Tahoma" panose="020B0604030504040204"/>
                <a:cs typeface="Tahoma" panose="020B0604030504040204"/>
              </a:rPr>
              <a:t> </a:t>
            </a:r>
            <a:r>
              <a:rPr sz="2180" spc="-20" dirty="0">
                <a:latin typeface="Tahoma" panose="020B0604030504040204"/>
                <a:cs typeface="Tahoma" panose="020B0604030504040204"/>
              </a:rPr>
              <a:t>the</a:t>
            </a:r>
            <a:r>
              <a:rPr sz="2180" spc="-79" dirty="0">
                <a:latin typeface="Tahoma" panose="020B0604030504040204"/>
                <a:cs typeface="Tahoma" panose="020B0604030504040204"/>
              </a:rPr>
              <a:t> </a:t>
            </a:r>
            <a:r>
              <a:rPr sz="2180" spc="-59" dirty="0">
                <a:latin typeface="Tahoma" panose="020B0604030504040204"/>
                <a:cs typeface="Tahoma" panose="020B0604030504040204"/>
              </a:rPr>
              <a:t>capacities</a:t>
            </a:r>
            <a:r>
              <a:rPr sz="2180" spc="-89" dirty="0">
                <a:latin typeface="Tahoma" panose="020B0604030504040204"/>
                <a:cs typeface="Tahoma" panose="020B0604030504040204"/>
              </a:rPr>
              <a:t> </a:t>
            </a:r>
            <a:r>
              <a:rPr sz="2180" spc="-109" dirty="0">
                <a:latin typeface="Tahoma" panose="020B0604030504040204"/>
                <a:cs typeface="Tahoma" panose="020B0604030504040204"/>
              </a:rPr>
              <a:t>are</a:t>
            </a:r>
            <a:r>
              <a:rPr sz="2180" spc="-59" dirty="0">
                <a:latin typeface="Tahoma" panose="020B0604030504040204"/>
                <a:cs typeface="Tahoma" panose="020B0604030504040204"/>
              </a:rPr>
              <a:t> </a:t>
            </a:r>
            <a:r>
              <a:rPr sz="2180" spc="-89" dirty="0">
                <a:latin typeface="Tahoma" panose="020B0604030504040204"/>
                <a:cs typeface="Tahoma" panose="020B0604030504040204"/>
              </a:rPr>
              <a:t>integers, </a:t>
            </a:r>
            <a:r>
              <a:rPr sz="2180" spc="-69" dirty="0">
                <a:latin typeface="Tahoma" panose="020B0604030504040204"/>
                <a:cs typeface="Tahoma" panose="020B0604030504040204"/>
              </a:rPr>
              <a:t>our</a:t>
            </a:r>
            <a:r>
              <a:rPr sz="2180" spc="-89" dirty="0">
                <a:latin typeface="Tahoma" panose="020B0604030504040204"/>
                <a:cs typeface="Tahoma" panose="020B0604030504040204"/>
              </a:rPr>
              <a:t> </a:t>
            </a:r>
            <a:r>
              <a:rPr sz="2180" spc="-50" dirty="0">
                <a:latin typeface="Tahoma" panose="020B0604030504040204"/>
                <a:cs typeface="Tahoma" panose="020B0604030504040204"/>
              </a:rPr>
              <a:t>flow</a:t>
            </a:r>
            <a:r>
              <a:rPr sz="2180" spc="-79" dirty="0">
                <a:latin typeface="Tahoma" panose="020B0604030504040204"/>
                <a:cs typeface="Tahoma" panose="020B0604030504040204"/>
              </a:rPr>
              <a:t> </a:t>
            </a:r>
            <a:r>
              <a:rPr sz="2180" dirty="0">
                <a:latin typeface="Tahoma" panose="020B0604030504040204"/>
                <a:cs typeface="Tahoma" panose="020B0604030504040204"/>
              </a:rPr>
              <a:t>will</a:t>
            </a:r>
            <a:r>
              <a:rPr sz="2180" spc="-89" dirty="0">
                <a:latin typeface="Tahoma" panose="020B0604030504040204"/>
                <a:cs typeface="Tahoma" panose="020B0604030504040204"/>
              </a:rPr>
              <a:t> </a:t>
            </a:r>
            <a:r>
              <a:rPr sz="2180" spc="-20" dirty="0">
                <a:latin typeface="Tahoma" panose="020B0604030504040204"/>
                <a:cs typeface="Tahoma" panose="020B0604030504040204"/>
              </a:rPr>
              <a:t>be</a:t>
            </a:r>
            <a:r>
              <a:rPr sz="2180" spc="-79" dirty="0">
                <a:latin typeface="Tahoma" panose="020B0604030504040204"/>
                <a:cs typeface="Tahoma" panose="020B0604030504040204"/>
              </a:rPr>
              <a:t> </a:t>
            </a:r>
            <a:r>
              <a:rPr sz="2180" spc="-20" dirty="0">
                <a:latin typeface="Tahoma" panose="020B0604030504040204"/>
                <a:cs typeface="Tahoma" panose="020B0604030504040204"/>
              </a:rPr>
              <a:t>integral.</a:t>
            </a:r>
            <a:endParaRPr sz="2180" dirty="0">
              <a:latin typeface="Tahoma" panose="020B0604030504040204"/>
              <a:cs typeface="Tahoma" panose="020B0604030504040204"/>
            </a:endParaRPr>
          </a:p>
          <a:p>
            <a:pPr>
              <a:spcBef>
                <a:spcPts val="1365"/>
              </a:spcBef>
              <a:buFont typeface="Lucida Sans Unicode" panose="020B0602030504020204"/>
              <a:buChar char="•"/>
            </a:pPr>
            <a:endParaRPr sz="2180" dirty="0">
              <a:latin typeface="Tahoma" panose="020B0604030504040204"/>
              <a:cs typeface="Tahoma" panose="020B0604030504040204"/>
            </a:endParaRPr>
          </a:p>
          <a:p>
            <a:pPr marL="284480" indent="-259080">
              <a:buSzPct val="91000"/>
              <a:buFont typeface="Lucida Sans Unicode" panose="020B0602030504020204"/>
              <a:buChar char="•"/>
              <a:tabLst>
                <a:tab pos="283845" algn="l"/>
              </a:tabLst>
            </a:pPr>
            <a:r>
              <a:rPr sz="2180" spc="-79" dirty="0">
                <a:latin typeface="Tahoma" panose="020B0604030504040204"/>
                <a:cs typeface="Tahoma" panose="020B0604030504040204"/>
              </a:rPr>
              <a:t>Because</a:t>
            </a:r>
            <a:r>
              <a:rPr sz="2180" spc="-99" dirty="0">
                <a:latin typeface="Tahoma" panose="020B0604030504040204"/>
                <a:cs typeface="Tahoma" panose="020B0604030504040204"/>
              </a:rPr>
              <a:t> </a:t>
            </a:r>
            <a:r>
              <a:rPr sz="2180" spc="-20" dirty="0">
                <a:latin typeface="Tahoma" panose="020B0604030504040204"/>
                <a:cs typeface="Tahoma" panose="020B0604030504040204"/>
              </a:rPr>
              <a:t>the</a:t>
            </a:r>
            <a:r>
              <a:rPr sz="2180" spc="-109" dirty="0">
                <a:latin typeface="Tahoma" panose="020B0604030504040204"/>
                <a:cs typeface="Tahoma" panose="020B0604030504040204"/>
              </a:rPr>
              <a:t> </a:t>
            </a:r>
            <a:r>
              <a:rPr sz="2180" spc="-59" dirty="0">
                <a:latin typeface="Tahoma" panose="020B0604030504040204"/>
                <a:cs typeface="Tahoma" panose="020B0604030504040204"/>
              </a:rPr>
              <a:t>capacities</a:t>
            </a:r>
            <a:r>
              <a:rPr sz="2180" spc="-69" dirty="0">
                <a:latin typeface="Tahoma" panose="020B0604030504040204"/>
                <a:cs typeface="Tahoma" panose="020B0604030504040204"/>
              </a:rPr>
              <a:t> </a:t>
            </a:r>
            <a:r>
              <a:rPr sz="2180" spc="-109" dirty="0">
                <a:latin typeface="Tahoma" panose="020B0604030504040204"/>
                <a:cs typeface="Tahoma" panose="020B0604030504040204"/>
              </a:rPr>
              <a:t>are</a:t>
            </a:r>
            <a:r>
              <a:rPr sz="2180" spc="-59" dirty="0">
                <a:latin typeface="Tahoma" panose="020B0604030504040204"/>
                <a:cs typeface="Tahoma" panose="020B0604030504040204"/>
              </a:rPr>
              <a:t> </a:t>
            </a:r>
            <a:r>
              <a:rPr sz="2180" dirty="0">
                <a:latin typeface="Tahoma" panose="020B0604030504040204"/>
                <a:cs typeface="Tahoma" panose="020B0604030504040204"/>
              </a:rPr>
              <a:t>all</a:t>
            </a:r>
            <a:r>
              <a:rPr sz="2180" spc="-69" dirty="0">
                <a:latin typeface="Tahoma" panose="020B0604030504040204"/>
                <a:cs typeface="Tahoma" panose="020B0604030504040204"/>
              </a:rPr>
              <a:t> </a:t>
            </a:r>
            <a:r>
              <a:rPr sz="2180" dirty="0">
                <a:latin typeface="Tahoma" panose="020B0604030504040204"/>
                <a:cs typeface="Tahoma" panose="020B0604030504040204"/>
              </a:rPr>
              <a:t>1,</a:t>
            </a:r>
            <a:r>
              <a:rPr sz="2180" spc="-79" dirty="0">
                <a:latin typeface="Tahoma" panose="020B0604030504040204"/>
                <a:cs typeface="Tahoma" panose="020B0604030504040204"/>
              </a:rPr>
              <a:t> </a:t>
            </a:r>
            <a:r>
              <a:rPr sz="2180" spc="-188" dirty="0">
                <a:latin typeface="Tahoma" panose="020B0604030504040204"/>
                <a:cs typeface="Tahoma" panose="020B0604030504040204"/>
              </a:rPr>
              <a:t>we</a:t>
            </a:r>
            <a:r>
              <a:rPr sz="2180" spc="20" dirty="0">
                <a:latin typeface="Tahoma" panose="020B0604030504040204"/>
                <a:cs typeface="Tahoma" panose="020B0604030504040204"/>
              </a:rPr>
              <a:t> </a:t>
            </a:r>
            <a:r>
              <a:rPr sz="2180" dirty="0">
                <a:latin typeface="Tahoma" panose="020B0604030504040204"/>
                <a:cs typeface="Tahoma" panose="020B0604030504040204"/>
              </a:rPr>
              <a:t>will</a:t>
            </a:r>
            <a:r>
              <a:rPr sz="2180" spc="-69" dirty="0">
                <a:latin typeface="Tahoma" panose="020B0604030504040204"/>
                <a:cs typeface="Tahoma" panose="020B0604030504040204"/>
              </a:rPr>
              <a:t> </a:t>
            </a:r>
            <a:r>
              <a:rPr sz="2180" spc="-20" dirty="0">
                <a:latin typeface="Tahoma" panose="020B0604030504040204"/>
                <a:cs typeface="Tahoma" panose="020B0604030504040204"/>
              </a:rPr>
              <a:t>either:</a:t>
            </a:r>
            <a:endParaRPr sz="2180" dirty="0">
              <a:latin typeface="Tahoma" panose="020B0604030504040204"/>
              <a:cs typeface="Tahoma" panose="020B0604030504040204"/>
            </a:endParaRPr>
          </a:p>
          <a:p>
            <a:pPr marL="835660" lvl="1" indent="-252730">
              <a:lnSpc>
                <a:spcPts val="2380"/>
              </a:lnSpc>
              <a:spcBef>
                <a:spcPts val="345"/>
              </a:spcBef>
              <a:buSzPct val="90000"/>
              <a:buFont typeface="Arial" panose="020B0604020202020204"/>
              <a:buChar char="•"/>
              <a:tabLst>
                <a:tab pos="835025" algn="l"/>
              </a:tabLst>
            </a:pPr>
            <a:r>
              <a:rPr sz="1980" spc="-109" dirty="0">
                <a:latin typeface="Tahoma" panose="020B0604030504040204"/>
                <a:cs typeface="Tahoma" panose="020B0604030504040204"/>
              </a:rPr>
              <a:t>use</a:t>
            </a:r>
            <a:r>
              <a:rPr sz="1980" spc="-50" dirty="0">
                <a:latin typeface="Tahoma" panose="020B0604030504040204"/>
                <a:cs typeface="Tahoma" panose="020B0604030504040204"/>
              </a:rPr>
              <a:t> </a:t>
            </a:r>
            <a:r>
              <a:rPr sz="1980" spc="-20" dirty="0">
                <a:latin typeface="Tahoma" panose="020B0604030504040204"/>
                <a:cs typeface="Tahoma" panose="020B0604030504040204"/>
              </a:rPr>
              <a:t>an</a:t>
            </a:r>
            <a:r>
              <a:rPr sz="1980" spc="-89" dirty="0">
                <a:latin typeface="Tahoma" panose="020B0604030504040204"/>
                <a:cs typeface="Tahoma" panose="020B0604030504040204"/>
              </a:rPr>
              <a:t> </a:t>
            </a:r>
            <a:r>
              <a:rPr sz="1980" spc="-119" dirty="0">
                <a:latin typeface="Tahoma" panose="020B0604030504040204"/>
                <a:cs typeface="Tahoma" panose="020B0604030504040204"/>
              </a:rPr>
              <a:t>edge</a:t>
            </a:r>
            <a:r>
              <a:rPr sz="1980" spc="-40" dirty="0">
                <a:latin typeface="Tahoma" panose="020B0604030504040204"/>
                <a:cs typeface="Tahoma" panose="020B0604030504040204"/>
              </a:rPr>
              <a:t> </a:t>
            </a:r>
            <a:r>
              <a:rPr sz="1980" spc="-59" dirty="0">
                <a:latin typeface="Tahoma" panose="020B0604030504040204"/>
                <a:cs typeface="Tahoma" panose="020B0604030504040204"/>
              </a:rPr>
              <a:t>completely</a:t>
            </a:r>
            <a:r>
              <a:rPr sz="1980" spc="-50" dirty="0">
                <a:latin typeface="Tahoma" panose="020B0604030504040204"/>
                <a:cs typeface="Tahoma" panose="020B0604030504040204"/>
              </a:rPr>
              <a:t> </a:t>
            </a:r>
            <a:r>
              <a:rPr sz="1980" spc="-89" dirty="0">
                <a:latin typeface="Tahoma" panose="020B0604030504040204"/>
                <a:cs typeface="Tahoma" panose="020B0604030504040204"/>
              </a:rPr>
              <a:t>(sending</a:t>
            </a:r>
            <a:r>
              <a:rPr sz="1980" spc="-59" dirty="0">
                <a:latin typeface="Tahoma" panose="020B0604030504040204"/>
                <a:cs typeface="Tahoma" panose="020B0604030504040204"/>
              </a:rPr>
              <a:t> </a:t>
            </a:r>
            <a:r>
              <a:rPr sz="1980" dirty="0">
                <a:latin typeface="Tahoma" panose="020B0604030504040204"/>
                <a:cs typeface="Tahoma" panose="020B0604030504040204"/>
              </a:rPr>
              <a:t>1</a:t>
            </a:r>
            <a:r>
              <a:rPr sz="1980" spc="-59" dirty="0">
                <a:latin typeface="Tahoma" panose="020B0604030504040204"/>
                <a:cs typeface="Tahoma" panose="020B0604030504040204"/>
              </a:rPr>
              <a:t> </a:t>
            </a:r>
            <a:r>
              <a:rPr sz="1980" dirty="0">
                <a:latin typeface="Tahoma" panose="020B0604030504040204"/>
                <a:cs typeface="Tahoma" panose="020B0604030504040204"/>
              </a:rPr>
              <a:t>unit</a:t>
            </a:r>
            <a:r>
              <a:rPr sz="1980" spc="-59" dirty="0">
                <a:latin typeface="Tahoma" panose="020B0604030504040204"/>
                <a:cs typeface="Tahoma" panose="020B0604030504040204"/>
              </a:rPr>
              <a:t> </a:t>
            </a:r>
            <a:r>
              <a:rPr sz="1980" dirty="0">
                <a:latin typeface="Tahoma" panose="020B0604030504040204"/>
                <a:cs typeface="Tahoma" panose="020B0604030504040204"/>
              </a:rPr>
              <a:t>of</a:t>
            </a:r>
            <a:r>
              <a:rPr sz="1980" spc="-59" dirty="0">
                <a:latin typeface="Tahoma" panose="020B0604030504040204"/>
                <a:cs typeface="Tahoma" panose="020B0604030504040204"/>
              </a:rPr>
              <a:t> </a:t>
            </a:r>
            <a:r>
              <a:rPr sz="1980" spc="-40" dirty="0">
                <a:latin typeface="Tahoma" panose="020B0604030504040204"/>
                <a:cs typeface="Tahoma" panose="020B0604030504040204"/>
              </a:rPr>
              <a:t>flow)</a:t>
            </a:r>
            <a:r>
              <a:rPr sz="1980" spc="-59" dirty="0">
                <a:latin typeface="Tahoma" panose="020B0604030504040204"/>
                <a:cs typeface="Tahoma" panose="020B0604030504040204"/>
              </a:rPr>
              <a:t> </a:t>
            </a:r>
            <a:r>
              <a:rPr sz="1980" spc="-50" dirty="0">
                <a:latin typeface="Tahoma" panose="020B0604030504040204"/>
                <a:cs typeface="Tahoma" panose="020B0604030504040204"/>
              </a:rPr>
              <a:t>or</a:t>
            </a:r>
            <a:endParaRPr sz="1980" dirty="0">
              <a:latin typeface="Tahoma" panose="020B0604030504040204"/>
              <a:cs typeface="Tahoma" panose="020B0604030504040204"/>
            </a:endParaRPr>
          </a:p>
          <a:p>
            <a:pPr marL="835660" lvl="1" indent="-252730">
              <a:lnSpc>
                <a:spcPts val="2380"/>
              </a:lnSpc>
              <a:buSzPct val="90000"/>
              <a:buFont typeface="Arial" panose="020B0604020202020204"/>
              <a:buChar char="•"/>
              <a:tabLst>
                <a:tab pos="835025" algn="l"/>
              </a:tabLst>
            </a:pPr>
            <a:r>
              <a:rPr sz="1980" dirty="0">
                <a:latin typeface="Tahoma" panose="020B0604030504040204"/>
                <a:cs typeface="Tahoma" panose="020B0604030504040204"/>
              </a:rPr>
              <a:t>not</a:t>
            </a:r>
            <a:r>
              <a:rPr sz="1980" spc="-89" dirty="0">
                <a:latin typeface="Tahoma" panose="020B0604030504040204"/>
                <a:cs typeface="Tahoma" panose="020B0604030504040204"/>
              </a:rPr>
              <a:t> </a:t>
            </a:r>
            <a:r>
              <a:rPr sz="1980" spc="-119" dirty="0">
                <a:latin typeface="Tahoma" panose="020B0604030504040204"/>
                <a:cs typeface="Tahoma" panose="020B0604030504040204"/>
              </a:rPr>
              <a:t>use</a:t>
            </a:r>
            <a:r>
              <a:rPr sz="1980" spc="-40" dirty="0">
                <a:latin typeface="Tahoma" panose="020B0604030504040204"/>
                <a:cs typeface="Tahoma" panose="020B0604030504040204"/>
              </a:rPr>
              <a:t> </a:t>
            </a:r>
            <a:r>
              <a:rPr sz="1980" spc="-20" dirty="0">
                <a:latin typeface="Tahoma" panose="020B0604030504040204"/>
                <a:cs typeface="Tahoma" panose="020B0604030504040204"/>
              </a:rPr>
              <a:t>an</a:t>
            </a:r>
            <a:r>
              <a:rPr sz="1980" spc="-59" dirty="0">
                <a:latin typeface="Tahoma" panose="020B0604030504040204"/>
                <a:cs typeface="Tahoma" panose="020B0604030504040204"/>
              </a:rPr>
              <a:t> </a:t>
            </a:r>
            <a:r>
              <a:rPr sz="1980" spc="-119" dirty="0">
                <a:latin typeface="Tahoma" panose="020B0604030504040204"/>
                <a:cs typeface="Tahoma" panose="020B0604030504040204"/>
              </a:rPr>
              <a:t>edge</a:t>
            </a:r>
            <a:r>
              <a:rPr sz="1980" spc="-30" dirty="0">
                <a:latin typeface="Tahoma" panose="020B0604030504040204"/>
                <a:cs typeface="Tahoma" panose="020B0604030504040204"/>
              </a:rPr>
              <a:t> </a:t>
            </a:r>
            <a:r>
              <a:rPr sz="1980" dirty="0">
                <a:latin typeface="Tahoma" panose="020B0604030504040204"/>
                <a:cs typeface="Tahoma" panose="020B0604030504040204"/>
              </a:rPr>
              <a:t>at</a:t>
            </a:r>
            <a:r>
              <a:rPr sz="1980" spc="-50" dirty="0">
                <a:latin typeface="Tahoma" panose="020B0604030504040204"/>
                <a:cs typeface="Tahoma" panose="020B0604030504040204"/>
              </a:rPr>
              <a:t> </a:t>
            </a:r>
            <a:r>
              <a:rPr sz="1980" spc="-40" dirty="0">
                <a:latin typeface="Tahoma" panose="020B0604030504040204"/>
                <a:cs typeface="Tahoma" panose="020B0604030504040204"/>
              </a:rPr>
              <a:t>all.</a:t>
            </a:r>
            <a:endParaRPr sz="1980" dirty="0">
              <a:latin typeface="Tahoma" panose="020B0604030504040204"/>
              <a:cs typeface="Tahoma" panose="020B0604030504040204"/>
            </a:endParaRPr>
          </a:p>
          <a:p>
            <a:pPr lvl="1">
              <a:spcBef>
                <a:spcPts val="2300"/>
              </a:spcBef>
              <a:buFont typeface="Arial" panose="020B0604020202020204"/>
              <a:buChar char="•"/>
            </a:pPr>
            <a:endParaRPr sz="1980" dirty="0">
              <a:latin typeface="Tahoma" panose="020B0604030504040204"/>
              <a:cs typeface="Tahoma" panose="020B0604030504040204"/>
            </a:endParaRPr>
          </a:p>
          <a:p>
            <a:pPr marL="283210" marR="192405" indent="-259080">
              <a:lnSpc>
                <a:spcPct val="103000"/>
              </a:lnSpc>
              <a:buSzPct val="91000"/>
              <a:buFont typeface="Lucida Sans Unicode" panose="020B0602030504020204"/>
              <a:buChar char="•"/>
              <a:tabLst>
                <a:tab pos="286385" algn="l"/>
              </a:tabLst>
            </a:pPr>
            <a:r>
              <a:rPr sz="2180" b="1" dirty="0">
                <a:latin typeface="Trebuchet MS" panose="020B0603020202020204"/>
                <a:cs typeface="Trebuchet MS" panose="020B0603020202020204"/>
              </a:rPr>
              <a:t>Let</a:t>
            </a:r>
            <a:r>
              <a:rPr sz="2180" b="1" spc="10" dirty="0">
                <a:latin typeface="Trebuchet MS" panose="020B0603020202020204"/>
                <a:cs typeface="Trebuchet MS" panose="020B0603020202020204"/>
              </a:rPr>
              <a:t> </a:t>
            </a:r>
            <a:r>
              <a:rPr sz="2180" i="1" dirty="0">
                <a:latin typeface="Arial" panose="020B0604020202020204"/>
                <a:cs typeface="Arial" panose="020B0604020202020204"/>
              </a:rPr>
              <a:t>M</a:t>
            </a:r>
            <a:r>
              <a:rPr sz="2180" i="1" spc="208" dirty="0">
                <a:latin typeface="Arial" panose="020B0604020202020204"/>
                <a:cs typeface="Arial" panose="020B0604020202020204"/>
              </a:rPr>
              <a:t> </a:t>
            </a:r>
            <a:r>
              <a:rPr sz="2180" b="1" dirty="0">
                <a:latin typeface="Trebuchet MS" panose="020B0603020202020204"/>
                <a:cs typeface="Trebuchet MS" panose="020B0603020202020204"/>
              </a:rPr>
              <a:t>be</a:t>
            </a:r>
            <a:r>
              <a:rPr sz="2180" b="1" spc="20" dirty="0">
                <a:latin typeface="Trebuchet MS" panose="020B0603020202020204"/>
                <a:cs typeface="Trebuchet MS" panose="020B0603020202020204"/>
              </a:rPr>
              <a:t> </a:t>
            </a:r>
            <a:r>
              <a:rPr sz="2180" b="1" dirty="0">
                <a:latin typeface="Trebuchet MS" panose="020B0603020202020204"/>
                <a:cs typeface="Trebuchet MS" panose="020B0603020202020204"/>
              </a:rPr>
              <a:t>the</a:t>
            </a:r>
            <a:r>
              <a:rPr sz="2180" b="1" spc="10" dirty="0">
                <a:latin typeface="Trebuchet MS" panose="020B0603020202020204"/>
                <a:cs typeface="Trebuchet MS" panose="020B0603020202020204"/>
              </a:rPr>
              <a:t> </a:t>
            </a:r>
            <a:r>
              <a:rPr sz="2180" b="1" dirty="0">
                <a:latin typeface="Trebuchet MS" panose="020B0603020202020204"/>
                <a:cs typeface="Trebuchet MS" panose="020B0603020202020204"/>
              </a:rPr>
              <a:t>set</a:t>
            </a:r>
            <a:r>
              <a:rPr sz="2180" b="1" spc="20" dirty="0">
                <a:latin typeface="Trebuchet MS" panose="020B0603020202020204"/>
                <a:cs typeface="Trebuchet MS" panose="020B0603020202020204"/>
              </a:rPr>
              <a:t> </a:t>
            </a:r>
            <a:r>
              <a:rPr sz="2180" b="1" dirty="0">
                <a:latin typeface="Trebuchet MS" panose="020B0603020202020204"/>
                <a:cs typeface="Trebuchet MS" panose="020B0603020202020204"/>
              </a:rPr>
              <a:t>of</a:t>
            </a:r>
            <a:r>
              <a:rPr sz="2180" b="1" spc="10" dirty="0">
                <a:latin typeface="Trebuchet MS" panose="020B0603020202020204"/>
                <a:cs typeface="Trebuchet MS" panose="020B0603020202020204"/>
              </a:rPr>
              <a:t> </a:t>
            </a:r>
            <a:r>
              <a:rPr sz="2180" b="1" spc="-40" dirty="0">
                <a:latin typeface="Trebuchet MS" panose="020B0603020202020204"/>
                <a:cs typeface="Trebuchet MS" panose="020B0603020202020204"/>
              </a:rPr>
              <a:t>edges</a:t>
            </a:r>
            <a:r>
              <a:rPr sz="2180" b="1" spc="20" dirty="0">
                <a:latin typeface="Trebuchet MS" panose="020B0603020202020204"/>
                <a:cs typeface="Trebuchet MS" panose="020B0603020202020204"/>
              </a:rPr>
              <a:t> </a:t>
            </a:r>
            <a:r>
              <a:rPr sz="2180" b="1" dirty="0">
                <a:latin typeface="Trebuchet MS" panose="020B0603020202020204"/>
                <a:cs typeface="Trebuchet MS" panose="020B0603020202020204"/>
              </a:rPr>
              <a:t>going</a:t>
            </a:r>
            <a:r>
              <a:rPr sz="2180" b="1" spc="10" dirty="0">
                <a:latin typeface="Trebuchet MS" panose="020B0603020202020204"/>
                <a:cs typeface="Trebuchet MS" panose="020B0603020202020204"/>
              </a:rPr>
              <a:t> </a:t>
            </a:r>
            <a:r>
              <a:rPr sz="2180" b="1" spc="-20" dirty="0">
                <a:latin typeface="Trebuchet MS" panose="020B0603020202020204"/>
                <a:cs typeface="Trebuchet MS" panose="020B0603020202020204"/>
              </a:rPr>
              <a:t>from</a:t>
            </a:r>
            <a:r>
              <a:rPr sz="2180" b="1" spc="20" dirty="0">
                <a:latin typeface="Trebuchet MS" panose="020B0603020202020204"/>
                <a:cs typeface="Trebuchet MS" panose="020B0603020202020204"/>
              </a:rPr>
              <a:t> </a:t>
            </a:r>
            <a:r>
              <a:rPr sz="2180" i="1" dirty="0">
                <a:latin typeface="Arial" panose="020B0604020202020204"/>
                <a:cs typeface="Arial" panose="020B0604020202020204"/>
              </a:rPr>
              <a:t>A</a:t>
            </a:r>
            <a:r>
              <a:rPr sz="2180" i="1" spc="69" dirty="0">
                <a:latin typeface="Arial" panose="020B0604020202020204"/>
                <a:cs typeface="Arial" panose="020B0604020202020204"/>
              </a:rPr>
              <a:t> </a:t>
            </a:r>
            <a:r>
              <a:rPr sz="2180" b="1" dirty="0">
                <a:latin typeface="Trebuchet MS" panose="020B0603020202020204"/>
                <a:cs typeface="Trebuchet MS" panose="020B0603020202020204"/>
              </a:rPr>
              <a:t>to</a:t>
            </a:r>
            <a:r>
              <a:rPr sz="2180" b="1" spc="10" dirty="0">
                <a:latin typeface="Trebuchet MS" panose="020B0603020202020204"/>
                <a:cs typeface="Trebuchet MS" panose="020B0603020202020204"/>
              </a:rPr>
              <a:t> </a:t>
            </a:r>
            <a:r>
              <a:rPr sz="2180" i="1" dirty="0">
                <a:latin typeface="Arial" panose="020B0604020202020204"/>
                <a:cs typeface="Arial" panose="020B0604020202020204"/>
              </a:rPr>
              <a:t>B</a:t>
            </a:r>
            <a:r>
              <a:rPr sz="2180" i="1" spc="218" dirty="0">
                <a:latin typeface="Arial" panose="020B0604020202020204"/>
                <a:cs typeface="Arial" panose="020B0604020202020204"/>
              </a:rPr>
              <a:t> </a:t>
            </a:r>
            <a:r>
              <a:rPr sz="2180" b="1" dirty="0">
                <a:latin typeface="Trebuchet MS" panose="020B0603020202020204"/>
                <a:cs typeface="Trebuchet MS" panose="020B0603020202020204"/>
              </a:rPr>
              <a:t>that</a:t>
            </a:r>
            <a:r>
              <a:rPr sz="2180" b="1" spc="10" dirty="0">
                <a:latin typeface="Trebuchet MS" panose="020B0603020202020204"/>
                <a:cs typeface="Trebuchet MS" panose="020B0603020202020204"/>
              </a:rPr>
              <a:t> </a:t>
            </a:r>
            <a:r>
              <a:rPr sz="2180" b="1" spc="-50" dirty="0">
                <a:latin typeface="Trebuchet MS" panose="020B0603020202020204"/>
                <a:cs typeface="Trebuchet MS" panose="020B0603020202020204"/>
              </a:rPr>
              <a:t>we 	</a:t>
            </a:r>
            <a:r>
              <a:rPr sz="2180" b="1" spc="-40" dirty="0">
                <a:latin typeface="Trebuchet MS" panose="020B0603020202020204"/>
                <a:cs typeface="Trebuchet MS" panose="020B0603020202020204"/>
              </a:rPr>
              <a:t>use</a:t>
            </a:r>
            <a:r>
              <a:rPr sz="2180" spc="-40" dirty="0">
                <a:latin typeface="Tahoma" panose="020B0604030504040204"/>
                <a:cs typeface="Tahoma" panose="020B0604030504040204"/>
              </a:rPr>
              <a:t>.</a:t>
            </a:r>
            <a:endParaRPr sz="2180" dirty="0">
              <a:latin typeface="Tahoma" panose="020B0604030504040204"/>
              <a:cs typeface="Tahoma" panose="020B0604030504040204"/>
            </a:endParaRPr>
          </a:p>
          <a:p>
            <a:pPr>
              <a:spcBef>
                <a:spcPts val="1365"/>
              </a:spcBef>
              <a:buFont typeface="Lucida Sans Unicode" panose="020B0602030504020204"/>
              <a:buChar char="•"/>
            </a:pPr>
            <a:endParaRPr sz="2180" dirty="0">
              <a:latin typeface="Tahoma" panose="020B0604030504040204"/>
              <a:cs typeface="Tahoma" panose="020B0604030504040204"/>
            </a:endParaRPr>
          </a:p>
          <a:p>
            <a:pPr marL="284480" indent="-259080">
              <a:buSzPct val="91000"/>
              <a:buFont typeface="Lucida Sans Unicode" panose="020B0602030504020204"/>
              <a:buChar char="•"/>
              <a:tabLst>
                <a:tab pos="283845" algn="l"/>
              </a:tabLst>
            </a:pPr>
            <a:r>
              <a:rPr sz="2180" dirty="0">
                <a:latin typeface="Tahoma" panose="020B0604030504040204"/>
                <a:cs typeface="Tahoma" panose="020B0604030504040204"/>
              </a:rPr>
              <a:t>We</a:t>
            </a:r>
            <a:r>
              <a:rPr sz="2180" spc="-129" dirty="0">
                <a:latin typeface="Tahoma" panose="020B0604030504040204"/>
                <a:cs typeface="Tahoma" panose="020B0604030504040204"/>
              </a:rPr>
              <a:t> </a:t>
            </a:r>
            <a:r>
              <a:rPr sz="2180" dirty="0">
                <a:latin typeface="Tahoma" panose="020B0604030504040204"/>
                <a:cs typeface="Tahoma" panose="020B0604030504040204"/>
              </a:rPr>
              <a:t>will</a:t>
            </a:r>
            <a:r>
              <a:rPr sz="2180" spc="-89" dirty="0">
                <a:latin typeface="Tahoma" panose="020B0604030504040204"/>
                <a:cs typeface="Tahoma" panose="020B0604030504040204"/>
              </a:rPr>
              <a:t> </a:t>
            </a:r>
            <a:r>
              <a:rPr sz="2180" spc="-129" dirty="0">
                <a:latin typeface="Tahoma" panose="020B0604030504040204"/>
                <a:cs typeface="Tahoma" panose="020B0604030504040204"/>
              </a:rPr>
              <a:t>show</a:t>
            </a:r>
            <a:r>
              <a:rPr sz="2180" spc="-40" dirty="0">
                <a:latin typeface="Tahoma" panose="020B0604030504040204"/>
                <a:cs typeface="Tahoma" panose="020B0604030504040204"/>
              </a:rPr>
              <a:t> that</a:t>
            </a:r>
            <a:endParaRPr sz="2180" dirty="0">
              <a:latin typeface="Tahoma" panose="020B0604030504040204"/>
              <a:cs typeface="Tahoma" panose="020B0604030504040204"/>
            </a:endParaRPr>
          </a:p>
          <a:p>
            <a:pPr marL="833120" indent="-276860">
              <a:lnSpc>
                <a:spcPts val="2380"/>
              </a:lnSpc>
              <a:spcBef>
                <a:spcPts val="345"/>
              </a:spcBef>
              <a:buSzPct val="80000"/>
              <a:buFont typeface="Trebuchet MS" panose="020B0603020202020204"/>
              <a:buAutoNum type="arabicPlain"/>
              <a:tabLst>
                <a:tab pos="832485" algn="l"/>
              </a:tabLst>
            </a:pPr>
            <a:r>
              <a:rPr sz="1980" i="1" dirty="0">
                <a:latin typeface="Arial" panose="020B0604020202020204"/>
                <a:cs typeface="Arial" panose="020B0604020202020204"/>
              </a:rPr>
              <a:t>M</a:t>
            </a:r>
            <a:r>
              <a:rPr sz="1980" i="1" spc="198" dirty="0">
                <a:latin typeface="Arial" panose="020B0604020202020204"/>
                <a:cs typeface="Arial" panose="020B0604020202020204"/>
              </a:rPr>
              <a:t> </a:t>
            </a:r>
            <a:r>
              <a:rPr sz="1980" dirty="0">
                <a:latin typeface="Tahoma" panose="020B0604030504040204"/>
                <a:cs typeface="Tahoma" panose="020B0604030504040204"/>
              </a:rPr>
              <a:t>is</a:t>
            </a:r>
            <a:r>
              <a:rPr sz="1980" spc="-20" dirty="0">
                <a:latin typeface="Tahoma" panose="020B0604030504040204"/>
                <a:cs typeface="Tahoma" panose="020B0604030504040204"/>
              </a:rPr>
              <a:t> </a:t>
            </a:r>
            <a:r>
              <a:rPr sz="1980" dirty="0">
                <a:latin typeface="Tahoma" panose="020B0604030504040204"/>
                <a:cs typeface="Tahoma" panose="020B0604030504040204"/>
              </a:rPr>
              <a:t>a</a:t>
            </a:r>
            <a:r>
              <a:rPr sz="1980" spc="-10" dirty="0">
                <a:latin typeface="Tahoma" panose="020B0604030504040204"/>
                <a:cs typeface="Tahoma" panose="020B0604030504040204"/>
              </a:rPr>
              <a:t> </a:t>
            </a:r>
            <a:r>
              <a:rPr sz="1980" spc="-20" dirty="0">
                <a:latin typeface="Tahoma" panose="020B0604030504040204"/>
                <a:cs typeface="Tahoma" panose="020B0604030504040204"/>
              </a:rPr>
              <a:t>matching</a:t>
            </a:r>
            <a:endParaRPr sz="1980" dirty="0">
              <a:latin typeface="Tahoma" panose="020B0604030504040204"/>
              <a:cs typeface="Tahoma" panose="020B0604030504040204"/>
            </a:endParaRPr>
          </a:p>
          <a:p>
            <a:pPr marL="833120" indent="-276860">
              <a:lnSpc>
                <a:spcPts val="2380"/>
              </a:lnSpc>
              <a:buSzPct val="80000"/>
              <a:buFont typeface="Trebuchet MS" panose="020B0603020202020204"/>
              <a:buAutoNum type="arabicPlain"/>
              <a:tabLst>
                <a:tab pos="832485" algn="l"/>
              </a:tabLst>
            </a:pPr>
            <a:r>
              <a:rPr sz="1980" i="1" dirty="0">
                <a:latin typeface="Arial" panose="020B0604020202020204"/>
                <a:cs typeface="Arial" panose="020B0604020202020204"/>
              </a:rPr>
              <a:t>M</a:t>
            </a:r>
            <a:r>
              <a:rPr sz="1980" i="1" spc="168" dirty="0">
                <a:latin typeface="Arial" panose="020B0604020202020204"/>
                <a:cs typeface="Arial" panose="020B0604020202020204"/>
              </a:rPr>
              <a:t> </a:t>
            </a:r>
            <a:r>
              <a:rPr sz="1980" dirty="0">
                <a:latin typeface="Tahoma" panose="020B0604030504040204"/>
                <a:cs typeface="Tahoma" panose="020B0604030504040204"/>
              </a:rPr>
              <a:t>is</a:t>
            </a:r>
            <a:r>
              <a:rPr sz="1980" spc="-50" dirty="0">
                <a:latin typeface="Tahoma" panose="020B0604030504040204"/>
                <a:cs typeface="Tahoma" panose="020B0604030504040204"/>
              </a:rPr>
              <a:t> </a:t>
            </a:r>
            <a:r>
              <a:rPr sz="1980" spc="-20" dirty="0">
                <a:latin typeface="Tahoma" panose="020B0604030504040204"/>
                <a:cs typeface="Tahoma" panose="020B0604030504040204"/>
              </a:rPr>
              <a:t>the</a:t>
            </a:r>
            <a:r>
              <a:rPr sz="1980" spc="-30" dirty="0">
                <a:latin typeface="Tahoma" panose="020B0604030504040204"/>
                <a:cs typeface="Tahoma" panose="020B0604030504040204"/>
              </a:rPr>
              <a:t> </a:t>
            </a:r>
            <a:r>
              <a:rPr sz="1980" spc="-69" dirty="0">
                <a:latin typeface="Tahoma" panose="020B0604030504040204"/>
                <a:cs typeface="Tahoma" panose="020B0604030504040204"/>
              </a:rPr>
              <a:t>largest</a:t>
            </a:r>
            <a:r>
              <a:rPr sz="1980" spc="-40" dirty="0">
                <a:latin typeface="Tahoma" panose="020B0604030504040204"/>
                <a:cs typeface="Tahoma" panose="020B0604030504040204"/>
              </a:rPr>
              <a:t> </a:t>
            </a:r>
            <a:r>
              <a:rPr sz="1980" spc="-69" dirty="0">
                <a:latin typeface="Tahoma" panose="020B0604030504040204"/>
                <a:cs typeface="Tahoma" panose="020B0604030504040204"/>
              </a:rPr>
              <a:t>possible</a:t>
            </a:r>
            <a:r>
              <a:rPr sz="1980" spc="-50" dirty="0">
                <a:latin typeface="Tahoma" panose="020B0604030504040204"/>
                <a:cs typeface="Tahoma" panose="020B0604030504040204"/>
              </a:rPr>
              <a:t> </a:t>
            </a:r>
            <a:r>
              <a:rPr sz="1980" spc="-20" dirty="0">
                <a:latin typeface="Tahoma" panose="020B0604030504040204"/>
                <a:cs typeface="Tahoma" panose="020B0604030504040204"/>
              </a:rPr>
              <a:t>matching</a:t>
            </a:r>
            <a:endParaRPr sz="1980" dirty="0">
              <a:latin typeface="Tahoma" panose="020B0604030504040204"/>
              <a:cs typeface="Tahoma" panose="020B0604030504040204"/>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dissolve">
                                      <p:cBhvr>
                                        <p:cTn id="7" dur="500"/>
                                        <p:tgtEl>
                                          <p:spTgt spid="6">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6">
                                            <p:txEl>
                                              <p:pRg st="2" end="2"/>
                                            </p:txEl>
                                          </p:spTgt>
                                        </p:tgtEl>
                                        <p:attrNameLst>
                                          <p:attrName>style.visibility</p:attrName>
                                        </p:attrNameLst>
                                      </p:cBhvr>
                                      <p:to>
                                        <p:strVal val="visible"/>
                                      </p:to>
                                    </p:set>
                                    <p:animEffect transition="in" filter="dissolve">
                                      <p:cBhvr>
                                        <p:cTn id="10" dur="500"/>
                                        <p:tgtEl>
                                          <p:spTgt spid="6">
                                            <p:txEl>
                                              <p:pRg st="2" end="2"/>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6">
                                            <p:txEl>
                                              <p:pRg st="3" end="3"/>
                                            </p:txEl>
                                          </p:spTgt>
                                        </p:tgtEl>
                                        <p:attrNameLst>
                                          <p:attrName>style.visibility</p:attrName>
                                        </p:attrNameLst>
                                      </p:cBhvr>
                                      <p:to>
                                        <p:strVal val="visible"/>
                                      </p:to>
                                    </p:set>
                                    <p:animEffect transition="in" filter="dissolve">
                                      <p:cBhvr>
                                        <p:cTn id="13" dur="500"/>
                                        <p:tgtEl>
                                          <p:spTgt spid="6">
                                            <p:txEl>
                                              <p:pRg st="3" end="3"/>
                                            </p:txEl>
                                          </p:spTgt>
                                        </p:tgtEl>
                                      </p:cBhvr>
                                    </p:animEffect>
                                  </p:childTnLst>
                                </p:cTn>
                              </p:par>
                              <p:par>
                                <p:cTn id="14" presetID="9" presetClass="entr" presetSubtype="0" fill="hold" nodeType="withEffect">
                                  <p:stCondLst>
                                    <p:cond delay="0"/>
                                  </p:stCondLst>
                                  <p:childTnLst>
                                    <p:set>
                                      <p:cBhvr>
                                        <p:cTn id="15" dur="1" fill="hold">
                                          <p:stCondLst>
                                            <p:cond delay="0"/>
                                          </p:stCondLst>
                                        </p:cTn>
                                        <p:tgtEl>
                                          <p:spTgt spid="6">
                                            <p:txEl>
                                              <p:pRg st="4" end="4"/>
                                            </p:txEl>
                                          </p:spTgt>
                                        </p:tgtEl>
                                        <p:attrNameLst>
                                          <p:attrName>style.visibility</p:attrName>
                                        </p:attrNameLst>
                                      </p:cBhvr>
                                      <p:to>
                                        <p:strVal val="visible"/>
                                      </p:to>
                                    </p:set>
                                    <p:animEffect transition="in" filter="dissolve">
                                      <p:cBhvr>
                                        <p:cTn id="16" dur="500"/>
                                        <p:tgtEl>
                                          <p:spTgt spid="6">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animEffect transition="in" filter="dissolve">
                                      <p:cBhvr>
                                        <p:cTn id="21" dur="500"/>
                                        <p:tgtEl>
                                          <p:spTgt spid="6">
                                            <p:txEl>
                                              <p:pRg st="6" end="6"/>
                                            </p:txEl>
                                          </p:spTgt>
                                        </p:tgtEl>
                                      </p:cBhvr>
                                    </p:animEffect>
                                  </p:childTnLst>
                                </p:cTn>
                              </p:par>
                              <p:par>
                                <p:cTn id="22" presetID="9"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dissolve">
                                      <p:cBhvr>
                                        <p:cTn id="24" dur="500"/>
                                        <p:tgtEl>
                                          <p:spTgt spid="6">
                                            <p:txEl>
                                              <p:pRg st="8" end="8"/>
                                            </p:txEl>
                                          </p:spTgt>
                                        </p:tgtEl>
                                      </p:cBhvr>
                                    </p:animEffect>
                                  </p:childTnLst>
                                </p:cTn>
                              </p:par>
                              <p:par>
                                <p:cTn id="25" presetID="9" presetClass="entr" presetSubtype="0" fill="hold" nodeType="withEffect">
                                  <p:stCondLst>
                                    <p:cond delay="0"/>
                                  </p:stCondLst>
                                  <p:childTnLst>
                                    <p:set>
                                      <p:cBhvr>
                                        <p:cTn id="26" dur="1" fill="hold">
                                          <p:stCondLst>
                                            <p:cond delay="0"/>
                                          </p:stCondLst>
                                        </p:cTn>
                                        <p:tgtEl>
                                          <p:spTgt spid="6">
                                            <p:txEl>
                                              <p:pRg st="9" end="9"/>
                                            </p:txEl>
                                          </p:spTgt>
                                        </p:tgtEl>
                                        <p:attrNameLst>
                                          <p:attrName>style.visibility</p:attrName>
                                        </p:attrNameLst>
                                      </p:cBhvr>
                                      <p:to>
                                        <p:strVal val="visible"/>
                                      </p:to>
                                    </p:set>
                                    <p:animEffect transition="in" filter="dissolve">
                                      <p:cBhvr>
                                        <p:cTn id="27" dur="500"/>
                                        <p:tgtEl>
                                          <p:spTgt spid="6">
                                            <p:txEl>
                                              <p:pRg st="9" end="9"/>
                                            </p:txEl>
                                          </p:spTgt>
                                        </p:tgtEl>
                                      </p:cBhvr>
                                    </p:animEffect>
                                  </p:childTnLst>
                                </p:cTn>
                              </p:par>
                              <p:par>
                                <p:cTn id="28" presetID="9" presetClass="entr" presetSubtype="0" fill="hold" nodeType="withEffect">
                                  <p:stCondLst>
                                    <p:cond delay="0"/>
                                  </p:stCondLst>
                                  <p:childTnLst>
                                    <p:set>
                                      <p:cBhvr>
                                        <p:cTn id="29" dur="1" fill="hold">
                                          <p:stCondLst>
                                            <p:cond delay="0"/>
                                          </p:stCondLst>
                                        </p:cTn>
                                        <p:tgtEl>
                                          <p:spTgt spid="6">
                                            <p:txEl>
                                              <p:pRg st="10" end="10"/>
                                            </p:txEl>
                                          </p:spTgt>
                                        </p:tgtEl>
                                        <p:attrNameLst>
                                          <p:attrName>style.visibility</p:attrName>
                                        </p:attrNameLst>
                                      </p:cBhvr>
                                      <p:to>
                                        <p:strVal val="visible"/>
                                      </p:to>
                                    </p:set>
                                    <p:animEffect transition="in" filter="dissolve">
                                      <p:cBhvr>
                                        <p:cTn id="30"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064" y="110977"/>
            <a:ext cx="20838253" cy="711415"/>
          </a:xfrm>
          <a:prstGeom prst="rect">
            <a:avLst/>
          </a:prstGeom>
        </p:spPr>
        <p:txBody>
          <a:bodyPr vert="horz" wrap="square" lIns="0" tIns="33975" rIns="0" bIns="0" rtlCol="0" anchor="ctr">
            <a:spAutoFit/>
          </a:bodyPr>
          <a:lstStyle/>
          <a:p>
            <a:pPr marL="25400">
              <a:lnSpc>
                <a:spcPct val="100000"/>
              </a:lnSpc>
              <a:spcBef>
                <a:spcPts val="270"/>
              </a:spcBef>
            </a:pPr>
            <a:r>
              <a:rPr i="1" dirty="0">
                <a:latin typeface="Verdana" panose="020B0604030504040204"/>
                <a:cs typeface="Verdana" panose="020B0604030504040204"/>
              </a:rPr>
              <a:t>M</a:t>
            </a:r>
            <a:r>
              <a:rPr i="1" spc="69" dirty="0">
                <a:latin typeface="Verdana" panose="020B0604030504040204"/>
                <a:cs typeface="Verdana" panose="020B0604030504040204"/>
              </a:rPr>
              <a:t> </a:t>
            </a:r>
            <a:r>
              <a:rPr spc="99" dirty="0"/>
              <a:t>is</a:t>
            </a:r>
            <a:r>
              <a:rPr spc="149" dirty="0"/>
              <a:t> </a:t>
            </a:r>
            <a:r>
              <a:rPr spc="178" dirty="0"/>
              <a:t>a</a:t>
            </a:r>
            <a:r>
              <a:rPr spc="139" dirty="0"/>
              <a:t> </a:t>
            </a:r>
            <a:r>
              <a:rPr spc="-20" dirty="0"/>
              <a:t>matching</a:t>
            </a:r>
          </a:p>
        </p:txBody>
      </p:sp>
      <p:sp>
        <p:nvSpPr>
          <p:cNvPr id="3" name="object 3"/>
          <p:cNvSpPr txBox="1"/>
          <p:nvPr/>
        </p:nvSpPr>
        <p:spPr>
          <a:xfrm>
            <a:off x="2216411" y="996307"/>
            <a:ext cx="6679313" cy="1129282"/>
          </a:xfrm>
          <a:prstGeom prst="rect">
            <a:avLst/>
          </a:prstGeom>
        </p:spPr>
        <p:txBody>
          <a:bodyPr vert="horz" wrap="square" lIns="0" tIns="13842" rIns="0" bIns="0" rtlCol="0">
            <a:spAutoFit/>
          </a:bodyPr>
          <a:lstStyle/>
          <a:p>
            <a:pPr marL="25400" marR="10160">
              <a:lnSpc>
                <a:spcPct val="103000"/>
              </a:lnSpc>
              <a:spcBef>
                <a:spcPts val="110"/>
              </a:spcBef>
            </a:pPr>
            <a:r>
              <a:rPr sz="2180" dirty="0">
                <a:latin typeface="Tahoma" panose="020B0604030504040204"/>
                <a:cs typeface="Tahoma" panose="020B0604030504040204"/>
              </a:rPr>
              <a:t>We</a:t>
            </a:r>
            <a:r>
              <a:rPr sz="2180" spc="-109" dirty="0">
                <a:latin typeface="Tahoma" panose="020B0604030504040204"/>
                <a:cs typeface="Tahoma" panose="020B0604030504040204"/>
              </a:rPr>
              <a:t> </a:t>
            </a:r>
            <a:r>
              <a:rPr sz="2180" spc="-59" dirty="0">
                <a:latin typeface="Tahoma" panose="020B0604030504040204"/>
                <a:cs typeface="Tahoma" panose="020B0604030504040204"/>
              </a:rPr>
              <a:t>can</a:t>
            </a:r>
            <a:r>
              <a:rPr sz="2180" spc="-69" dirty="0">
                <a:latin typeface="Tahoma" panose="020B0604030504040204"/>
                <a:cs typeface="Tahoma" panose="020B0604030504040204"/>
              </a:rPr>
              <a:t> </a:t>
            </a:r>
            <a:r>
              <a:rPr sz="2180" spc="-89" dirty="0">
                <a:latin typeface="Tahoma" panose="020B0604030504040204"/>
                <a:cs typeface="Tahoma" panose="020B0604030504040204"/>
              </a:rPr>
              <a:t>choose</a:t>
            </a:r>
            <a:r>
              <a:rPr sz="2180" spc="-69" dirty="0">
                <a:latin typeface="Tahoma" panose="020B0604030504040204"/>
                <a:cs typeface="Tahoma" panose="020B0604030504040204"/>
              </a:rPr>
              <a:t> </a:t>
            </a:r>
            <a:r>
              <a:rPr sz="2180" dirty="0">
                <a:latin typeface="Tahoma" panose="020B0604030504040204"/>
                <a:cs typeface="Tahoma" panose="020B0604030504040204"/>
              </a:rPr>
              <a:t>at</a:t>
            </a:r>
            <a:r>
              <a:rPr sz="2180" spc="-79" dirty="0">
                <a:latin typeface="Tahoma" panose="020B0604030504040204"/>
                <a:cs typeface="Tahoma" panose="020B0604030504040204"/>
              </a:rPr>
              <a:t> </a:t>
            </a:r>
            <a:r>
              <a:rPr sz="2180" spc="-50" dirty="0">
                <a:latin typeface="Tahoma" panose="020B0604030504040204"/>
                <a:cs typeface="Tahoma" panose="020B0604030504040204"/>
              </a:rPr>
              <a:t>most</a:t>
            </a:r>
            <a:r>
              <a:rPr sz="2180" spc="-69" dirty="0">
                <a:latin typeface="Tahoma" panose="020B0604030504040204"/>
                <a:cs typeface="Tahoma" panose="020B0604030504040204"/>
              </a:rPr>
              <a:t> </a:t>
            </a:r>
            <a:r>
              <a:rPr sz="2180" spc="-89" dirty="0">
                <a:latin typeface="Tahoma" panose="020B0604030504040204"/>
                <a:cs typeface="Tahoma" panose="020B0604030504040204"/>
              </a:rPr>
              <a:t>one</a:t>
            </a:r>
            <a:r>
              <a:rPr sz="2180" spc="-69" dirty="0">
                <a:latin typeface="Tahoma" panose="020B0604030504040204"/>
                <a:cs typeface="Tahoma" panose="020B0604030504040204"/>
              </a:rPr>
              <a:t> </a:t>
            </a:r>
            <a:r>
              <a:rPr sz="2180" spc="-139" dirty="0">
                <a:latin typeface="Tahoma" panose="020B0604030504040204"/>
                <a:cs typeface="Tahoma" panose="020B0604030504040204"/>
              </a:rPr>
              <a:t>edge</a:t>
            </a:r>
            <a:r>
              <a:rPr sz="2180" spc="-30" dirty="0">
                <a:latin typeface="Tahoma" panose="020B0604030504040204"/>
                <a:cs typeface="Tahoma" panose="020B0604030504040204"/>
              </a:rPr>
              <a:t> </a:t>
            </a:r>
            <a:r>
              <a:rPr sz="2180" spc="-69" dirty="0">
                <a:latin typeface="Tahoma" panose="020B0604030504040204"/>
                <a:cs typeface="Tahoma" panose="020B0604030504040204"/>
              </a:rPr>
              <a:t>leaving</a:t>
            </a:r>
            <a:r>
              <a:rPr sz="2180" spc="-79" dirty="0">
                <a:latin typeface="Tahoma" panose="020B0604030504040204"/>
                <a:cs typeface="Tahoma" panose="020B0604030504040204"/>
              </a:rPr>
              <a:t> </a:t>
            </a:r>
            <a:r>
              <a:rPr sz="2180" spc="-69" dirty="0">
                <a:latin typeface="Tahoma" panose="020B0604030504040204"/>
                <a:cs typeface="Tahoma" panose="020B0604030504040204"/>
              </a:rPr>
              <a:t>any</a:t>
            </a:r>
            <a:r>
              <a:rPr sz="2180" spc="-79" dirty="0">
                <a:latin typeface="Tahoma" panose="020B0604030504040204"/>
                <a:cs typeface="Tahoma" panose="020B0604030504040204"/>
              </a:rPr>
              <a:t> </a:t>
            </a:r>
            <a:r>
              <a:rPr sz="2180" spc="-89" dirty="0">
                <a:latin typeface="Tahoma" panose="020B0604030504040204"/>
                <a:cs typeface="Tahoma" panose="020B0604030504040204"/>
              </a:rPr>
              <a:t>node</a:t>
            </a:r>
            <a:r>
              <a:rPr sz="2180" spc="-59" dirty="0">
                <a:latin typeface="Tahoma" panose="020B0604030504040204"/>
                <a:cs typeface="Tahoma" panose="020B0604030504040204"/>
              </a:rPr>
              <a:t> </a:t>
            </a:r>
            <a:r>
              <a:rPr sz="2180" dirty="0">
                <a:latin typeface="Tahoma" panose="020B0604030504040204"/>
                <a:cs typeface="Tahoma" panose="020B0604030504040204"/>
              </a:rPr>
              <a:t>in</a:t>
            </a:r>
            <a:r>
              <a:rPr sz="2180" spc="-89" dirty="0">
                <a:latin typeface="Tahoma" panose="020B0604030504040204"/>
                <a:cs typeface="Tahoma" panose="020B0604030504040204"/>
              </a:rPr>
              <a:t> </a:t>
            </a:r>
            <a:r>
              <a:rPr sz="2180" i="1" spc="-50" dirty="0">
                <a:latin typeface="Arial" panose="020B0604020202020204"/>
                <a:cs typeface="Arial" panose="020B0604020202020204"/>
              </a:rPr>
              <a:t>A</a:t>
            </a:r>
            <a:r>
              <a:rPr sz="2180" spc="-50" dirty="0">
                <a:latin typeface="Tahoma" panose="020B0604030504040204"/>
                <a:cs typeface="Tahoma" panose="020B0604030504040204"/>
              </a:rPr>
              <a:t>. </a:t>
            </a:r>
            <a:r>
              <a:rPr sz="2180" dirty="0">
                <a:latin typeface="Tahoma" panose="020B0604030504040204"/>
                <a:cs typeface="Tahoma" panose="020B0604030504040204"/>
              </a:rPr>
              <a:t>We</a:t>
            </a:r>
            <a:r>
              <a:rPr sz="2180" spc="-99" dirty="0">
                <a:latin typeface="Tahoma" panose="020B0604030504040204"/>
                <a:cs typeface="Tahoma" panose="020B0604030504040204"/>
              </a:rPr>
              <a:t> </a:t>
            </a:r>
            <a:r>
              <a:rPr sz="2180" spc="-59" dirty="0">
                <a:latin typeface="Tahoma" panose="020B0604030504040204"/>
                <a:cs typeface="Tahoma" panose="020B0604030504040204"/>
              </a:rPr>
              <a:t>can</a:t>
            </a:r>
            <a:r>
              <a:rPr sz="2180" spc="-69" dirty="0">
                <a:latin typeface="Tahoma" panose="020B0604030504040204"/>
                <a:cs typeface="Tahoma" panose="020B0604030504040204"/>
              </a:rPr>
              <a:t> </a:t>
            </a:r>
            <a:r>
              <a:rPr sz="2180" spc="-89" dirty="0">
                <a:latin typeface="Tahoma" panose="020B0604030504040204"/>
                <a:cs typeface="Tahoma" panose="020B0604030504040204"/>
              </a:rPr>
              <a:t>choose</a:t>
            </a:r>
            <a:r>
              <a:rPr sz="2180" spc="-59" dirty="0">
                <a:latin typeface="Tahoma" panose="020B0604030504040204"/>
                <a:cs typeface="Tahoma" panose="020B0604030504040204"/>
              </a:rPr>
              <a:t> </a:t>
            </a:r>
            <a:r>
              <a:rPr sz="2180" dirty="0">
                <a:latin typeface="Tahoma" panose="020B0604030504040204"/>
                <a:cs typeface="Tahoma" panose="020B0604030504040204"/>
              </a:rPr>
              <a:t>at</a:t>
            </a:r>
            <a:r>
              <a:rPr sz="2180" spc="-69" dirty="0">
                <a:latin typeface="Tahoma" panose="020B0604030504040204"/>
                <a:cs typeface="Tahoma" panose="020B0604030504040204"/>
              </a:rPr>
              <a:t> </a:t>
            </a:r>
            <a:r>
              <a:rPr sz="2180" spc="-50" dirty="0">
                <a:latin typeface="Tahoma" panose="020B0604030504040204"/>
                <a:cs typeface="Tahoma" panose="020B0604030504040204"/>
              </a:rPr>
              <a:t>most</a:t>
            </a:r>
            <a:r>
              <a:rPr sz="2180" spc="-79" dirty="0">
                <a:latin typeface="Tahoma" panose="020B0604030504040204"/>
                <a:cs typeface="Tahoma" panose="020B0604030504040204"/>
              </a:rPr>
              <a:t> </a:t>
            </a:r>
            <a:r>
              <a:rPr sz="2180" spc="-89" dirty="0">
                <a:latin typeface="Tahoma" panose="020B0604030504040204"/>
                <a:cs typeface="Tahoma" panose="020B0604030504040204"/>
              </a:rPr>
              <a:t>one</a:t>
            </a:r>
            <a:r>
              <a:rPr sz="2180" spc="-59" dirty="0">
                <a:latin typeface="Tahoma" panose="020B0604030504040204"/>
                <a:cs typeface="Tahoma" panose="020B0604030504040204"/>
              </a:rPr>
              <a:t> </a:t>
            </a:r>
            <a:r>
              <a:rPr sz="2180" spc="-139" dirty="0">
                <a:latin typeface="Tahoma" panose="020B0604030504040204"/>
                <a:cs typeface="Tahoma" panose="020B0604030504040204"/>
              </a:rPr>
              <a:t>edge</a:t>
            </a:r>
            <a:r>
              <a:rPr sz="2180" spc="-30" dirty="0">
                <a:latin typeface="Tahoma" panose="020B0604030504040204"/>
                <a:cs typeface="Tahoma" panose="020B0604030504040204"/>
              </a:rPr>
              <a:t> </a:t>
            </a:r>
            <a:r>
              <a:rPr sz="2180" spc="-79" dirty="0">
                <a:latin typeface="Tahoma" panose="020B0604030504040204"/>
                <a:cs typeface="Tahoma" panose="020B0604030504040204"/>
              </a:rPr>
              <a:t>entering </a:t>
            </a:r>
            <a:r>
              <a:rPr sz="2180" spc="-69" dirty="0">
                <a:latin typeface="Tahoma" panose="020B0604030504040204"/>
                <a:cs typeface="Tahoma" panose="020B0604030504040204"/>
              </a:rPr>
              <a:t>any </a:t>
            </a:r>
            <a:r>
              <a:rPr sz="2180" spc="-89" dirty="0">
                <a:latin typeface="Tahoma" panose="020B0604030504040204"/>
                <a:cs typeface="Tahoma" panose="020B0604030504040204"/>
              </a:rPr>
              <a:t>node</a:t>
            </a:r>
            <a:r>
              <a:rPr sz="2180" spc="-59" dirty="0">
                <a:latin typeface="Tahoma" panose="020B0604030504040204"/>
                <a:cs typeface="Tahoma" panose="020B0604030504040204"/>
              </a:rPr>
              <a:t> </a:t>
            </a:r>
            <a:r>
              <a:rPr sz="2180" dirty="0">
                <a:latin typeface="Tahoma" panose="020B0604030504040204"/>
                <a:cs typeface="Tahoma" panose="020B0604030504040204"/>
              </a:rPr>
              <a:t>in</a:t>
            </a:r>
            <a:r>
              <a:rPr sz="2180" spc="-69" dirty="0">
                <a:latin typeface="Tahoma" panose="020B0604030504040204"/>
                <a:cs typeface="Tahoma" panose="020B0604030504040204"/>
              </a:rPr>
              <a:t> </a:t>
            </a:r>
            <a:r>
              <a:rPr sz="2180" i="1" spc="-50" dirty="0">
                <a:latin typeface="Arial" panose="020B0604020202020204"/>
                <a:cs typeface="Arial" panose="020B0604020202020204"/>
              </a:rPr>
              <a:t>B</a:t>
            </a:r>
            <a:r>
              <a:rPr sz="2180" spc="-50" dirty="0">
                <a:latin typeface="Tahoma" panose="020B0604030504040204"/>
                <a:cs typeface="Tahoma" panose="020B0604030504040204"/>
              </a:rPr>
              <a:t>.</a:t>
            </a:r>
            <a:endParaRPr sz="2180" dirty="0">
              <a:latin typeface="Tahoma" panose="020B0604030504040204"/>
              <a:cs typeface="Tahoma" panose="020B0604030504040204"/>
            </a:endParaRPr>
          </a:p>
          <a:p>
            <a:pPr marL="1571625">
              <a:spcBef>
                <a:spcPts val="2010"/>
              </a:spcBef>
              <a:tabLst>
                <a:tab pos="3418840" algn="l"/>
              </a:tabLst>
            </a:pPr>
            <a:r>
              <a:rPr sz="1090" spc="-20" dirty="0">
                <a:latin typeface="Arial MT"/>
                <a:cs typeface="Arial MT"/>
              </a:rPr>
              <a:t>People</a:t>
            </a:r>
            <a:r>
              <a:rPr sz="1090" dirty="0">
                <a:latin typeface="Arial MT"/>
                <a:cs typeface="Arial MT"/>
              </a:rPr>
              <a:t>	</a:t>
            </a:r>
            <a:r>
              <a:rPr sz="1090" spc="-20" dirty="0">
                <a:latin typeface="Arial MT"/>
                <a:cs typeface="Arial MT"/>
              </a:rPr>
              <a:t>Tasks</a:t>
            </a:r>
            <a:endParaRPr sz="1090" dirty="0">
              <a:latin typeface="Arial MT"/>
              <a:cs typeface="Arial MT"/>
            </a:endParaRPr>
          </a:p>
        </p:txBody>
      </p:sp>
      <p:pic>
        <p:nvPicPr>
          <p:cNvPr id="4" name="object 4"/>
          <p:cNvPicPr/>
          <p:nvPr/>
        </p:nvPicPr>
        <p:blipFill>
          <a:blip r:embed="rId2" cstate="print"/>
          <a:stretch>
            <a:fillRect/>
          </a:stretch>
        </p:blipFill>
        <p:spPr>
          <a:xfrm>
            <a:off x="3785125" y="2319007"/>
            <a:ext cx="417689" cy="417689"/>
          </a:xfrm>
          <a:prstGeom prst="rect">
            <a:avLst/>
          </a:prstGeom>
        </p:spPr>
      </p:pic>
      <p:sp>
        <p:nvSpPr>
          <p:cNvPr id="5" name="object 5"/>
          <p:cNvSpPr txBox="1"/>
          <p:nvPr/>
        </p:nvSpPr>
        <p:spPr>
          <a:xfrm>
            <a:off x="3921667" y="239826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a</a:t>
            </a:r>
            <a:endParaRPr sz="1090">
              <a:latin typeface="Arial MT"/>
              <a:cs typeface="Arial MT"/>
            </a:endParaRPr>
          </a:p>
        </p:txBody>
      </p:sp>
      <p:pic>
        <p:nvPicPr>
          <p:cNvPr id="6" name="object 6"/>
          <p:cNvPicPr/>
          <p:nvPr/>
        </p:nvPicPr>
        <p:blipFill>
          <a:blip r:embed="rId3" cstate="print"/>
          <a:stretch>
            <a:fillRect/>
          </a:stretch>
        </p:blipFill>
        <p:spPr>
          <a:xfrm>
            <a:off x="3785125" y="3105247"/>
            <a:ext cx="417689" cy="417689"/>
          </a:xfrm>
          <a:prstGeom prst="rect">
            <a:avLst/>
          </a:prstGeom>
        </p:spPr>
      </p:pic>
      <p:sp>
        <p:nvSpPr>
          <p:cNvPr id="7" name="object 7"/>
          <p:cNvSpPr txBox="1"/>
          <p:nvPr/>
        </p:nvSpPr>
        <p:spPr>
          <a:xfrm>
            <a:off x="3921667" y="318450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b</a:t>
            </a:r>
            <a:endParaRPr sz="1090">
              <a:latin typeface="Arial MT"/>
              <a:cs typeface="Arial MT"/>
            </a:endParaRPr>
          </a:p>
        </p:txBody>
      </p:sp>
      <p:pic>
        <p:nvPicPr>
          <p:cNvPr id="8" name="object 8"/>
          <p:cNvPicPr/>
          <p:nvPr/>
        </p:nvPicPr>
        <p:blipFill>
          <a:blip r:embed="rId4" cstate="print"/>
          <a:stretch>
            <a:fillRect/>
          </a:stretch>
        </p:blipFill>
        <p:spPr>
          <a:xfrm>
            <a:off x="3785125" y="3891487"/>
            <a:ext cx="417689" cy="417689"/>
          </a:xfrm>
          <a:prstGeom prst="rect">
            <a:avLst/>
          </a:prstGeom>
        </p:spPr>
      </p:pic>
      <p:sp>
        <p:nvSpPr>
          <p:cNvPr id="9" name="object 9"/>
          <p:cNvSpPr txBox="1"/>
          <p:nvPr/>
        </p:nvSpPr>
        <p:spPr>
          <a:xfrm>
            <a:off x="3925805" y="3970745"/>
            <a:ext cx="124577"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c</a:t>
            </a:r>
            <a:endParaRPr sz="1090">
              <a:latin typeface="Arial MT"/>
              <a:cs typeface="Arial MT"/>
            </a:endParaRPr>
          </a:p>
        </p:txBody>
      </p:sp>
      <p:pic>
        <p:nvPicPr>
          <p:cNvPr id="10" name="object 10"/>
          <p:cNvPicPr/>
          <p:nvPr/>
        </p:nvPicPr>
        <p:blipFill>
          <a:blip r:embed="rId2" cstate="print"/>
          <a:stretch>
            <a:fillRect/>
          </a:stretch>
        </p:blipFill>
        <p:spPr>
          <a:xfrm>
            <a:off x="3785125" y="4677729"/>
            <a:ext cx="417689" cy="417689"/>
          </a:xfrm>
          <a:prstGeom prst="rect">
            <a:avLst/>
          </a:prstGeom>
        </p:spPr>
      </p:pic>
      <p:sp>
        <p:nvSpPr>
          <p:cNvPr id="11" name="object 11"/>
          <p:cNvSpPr txBox="1"/>
          <p:nvPr/>
        </p:nvSpPr>
        <p:spPr>
          <a:xfrm>
            <a:off x="3921667" y="475698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d</a:t>
            </a:r>
            <a:endParaRPr sz="1090">
              <a:latin typeface="Arial MT"/>
              <a:cs typeface="Arial MT"/>
            </a:endParaRPr>
          </a:p>
        </p:txBody>
      </p:sp>
      <p:pic>
        <p:nvPicPr>
          <p:cNvPr id="12" name="object 12"/>
          <p:cNvPicPr/>
          <p:nvPr/>
        </p:nvPicPr>
        <p:blipFill>
          <a:blip r:embed="rId3" cstate="print"/>
          <a:stretch>
            <a:fillRect/>
          </a:stretch>
        </p:blipFill>
        <p:spPr>
          <a:xfrm>
            <a:off x="3785125" y="5463969"/>
            <a:ext cx="417689" cy="417689"/>
          </a:xfrm>
          <a:prstGeom prst="rect">
            <a:avLst/>
          </a:prstGeom>
        </p:spPr>
      </p:pic>
      <p:sp>
        <p:nvSpPr>
          <p:cNvPr id="13" name="object 13"/>
          <p:cNvSpPr txBox="1"/>
          <p:nvPr/>
        </p:nvSpPr>
        <p:spPr>
          <a:xfrm>
            <a:off x="3921667" y="5543227"/>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e</a:t>
            </a:r>
            <a:endParaRPr sz="1090">
              <a:latin typeface="Arial MT"/>
              <a:cs typeface="Arial MT"/>
            </a:endParaRPr>
          </a:p>
        </p:txBody>
      </p:sp>
      <p:pic>
        <p:nvPicPr>
          <p:cNvPr id="14" name="object 14"/>
          <p:cNvPicPr/>
          <p:nvPr/>
        </p:nvPicPr>
        <p:blipFill>
          <a:blip r:embed="rId5" cstate="print"/>
          <a:stretch>
            <a:fillRect/>
          </a:stretch>
        </p:blipFill>
        <p:spPr>
          <a:xfrm>
            <a:off x="5591021" y="2319007"/>
            <a:ext cx="417689" cy="417689"/>
          </a:xfrm>
          <a:prstGeom prst="rect">
            <a:avLst/>
          </a:prstGeom>
        </p:spPr>
      </p:pic>
      <p:sp>
        <p:nvSpPr>
          <p:cNvPr id="15" name="object 15"/>
          <p:cNvSpPr txBox="1"/>
          <p:nvPr/>
        </p:nvSpPr>
        <p:spPr>
          <a:xfrm>
            <a:off x="5727561" y="239826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pic>
        <p:nvPicPr>
          <p:cNvPr id="16" name="object 16"/>
          <p:cNvPicPr/>
          <p:nvPr/>
        </p:nvPicPr>
        <p:blipFill>
          <a:blip r:embed="rId6" cstate="print"/>
          <a:stretch>
            <a:fillRect/>
          </a:stretch>
        </p:blipFill>
        <p:spPr>
          <a:xfrm>
            <a:off x="5591021" y="3105247"/>
            <a:ext cx="417689" cy="417689"/>
          </a:xfrm>
          <a:prstGeom prst="rect">
            <a:avLst/>
          </a:prstGeom>
        </p:spPr>
      </p:pic>
      <p:sp>
        <p:nvSpPr>
          <p:cNvPr id="17" name="object 17"/>
          <p:cNvSpPr txBox="1"/>
          <p:nvPr/>
        </p:nvSpPr>
        <p:spPr>
          <a:xfrm>
            <a:off x="5727561" y="318450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2</a:t>
            </a:r>
            <a:endParaRPr sz="1090">
              <a:latin typeface="Arial MT"/>
              <a:cs typeface="Arial MT"/>
            </a:endParaRPr>
          </a:p>
        </p:txBody>
      </p:sp>
      <p:pic>
        <p:nvPicPr>
          <p:cNvPr id="18" name="object 18"/>
          <p:cNvPicPr/>
          <p:nvPr/>
        </p:nvPicPr>
        <p:blipFill>
          <a:blip r:embed="rId5" cstate="print"/>
          <a:stretch>
            <a:fillRect/>
          </a:stretch>
        </p:blipFill>
        <p:spPr>
          <a:xfrm>
            <a:off x="5591021" y="3891487"/>
            <a:ext cx="417689" cy="417689"/>
          </a:xfrm>
          <a:prstGeom prst="rect">
            <a:avLst/>
          </a:prstGeom>
        </p:spPr>
      </p:pic>
      <p:sp>
        <p:nvSpPr>
          <p:cNvPr id="19" name="object 19"/>
          <p:cNvSpPr txBox="1"/>
          <p:nvPr/>
        </p:nvSpPr>
        <p:spPr>
          <a:xfrm>
            <a:off x="5727561" y="397074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3</a:t>
            </a:r>
            <a:endParaRPr sz="1090">
              <a:latin typeface="Arial MT"/>
              <a:cs typeface="Arial MT"/>
            </a:endParaRPr>
          </a:p>
        </p:txBody>
      </p:sp>
      <p:pic>
        <p:nvPicPr>
          <p:cNvPr id="20" name="object 20"/>
          <p:cNvPicPr/>
          <p:nvPr/>
        </p:nvPicPr>
        <p:blipFill>
          <a:blip r:embed="rId5" cstate="print"/>
          <a:stretch>
            <a:fillRect/>
          </a:stretch>
        </p:blipFill>
        <p:spPr>
          <a:xfrm>
            <a:off x="5591021" y="4677729"/>
            <a:ext cx="417689" cy="417689"/>
          </a:xfrm>
          <a:prstGeom prst="rect">
            <a:avLst/>
          </a:prstGeom>
        </p:spPr>
      </p:pic>
      <p:sp>
        <p:nvSpPr>
          <p:cNvPr id="21" name="object 21"/>
          <p:cNvSpPr txBox="1"/>
          <p:nvPr/>
        </p:nvSpPr>
        <p:spPr>
          <a:xfrm>
            <a:off x="5727561" y="475698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4</a:t>
            </a:r>
            <a:endParaRPr sz="1090">
              <a:latin typeface="Arial MT"/>
              <a:cs typeface="Arial MT"/>
            </a:endParaRPr>
          </a:p>
        </p:txBody>
      </p:sp>
      <p:pic>
        <p:nvPicPr>
          <p:cNvPr id="22" name="object 22"/>
          <p:cNvPicPr/>
          <p:nvPr/>
        </p:nvPicPr>
        <p:blipFill>
          <a:blip r:embed="rId6" cstate="print"/>
          <a:stretch>
            <a:fillRect/>
          </a:stretch>
        </p:blipFill>
        <p:spPr>
          <a:xfrm>
            <a:off x="5591021" y="5463969"/>
            <a:ext cx="417689" cy="417689"/>
          </a:xfrm>
          <a:prstGeom prst="rect">
            <a:avLst/>
          </a:prstGeom>
        </p:spPr>
      </p:pic>
      <p:sp>
        <p:nvSpPr>
          <p:cNvPr id="23" name="object 23"/>
          <p:cNvSpPr txBox="1"/>
          <p:nvPr/>
        </p:nvSpPr>
        <p:spPr>
          <a:xfrm>
            <a:off x="5727561" y="5543227"/>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5</a:t>
            </a:r>
            <a:endParaRPr sz="1090">
              <a:latin typeface="Arial MT"/>
              <a:cs typeface="Arial MT"/>
            </a:endParaRPr>
          </a:p>
        </p:txBody>
      </p:sp>
      <p:grpSp>
        <p:nvGrpSpPr>
          <p:cNvPr id="24" name="object 24"/>
          <p:cNvGrpSpPr/>
          <p:nvPr/>
        </p:nvGrpSpPr>
        <p:grpSpPr>
          <a:xfrm>
            <a:off x="2458344" y="2457828"/>
            <a:ext cx="3135805" cy="3259123"/>
            <a:chOff x="469381" y="1240293"/>
            <a:chExt cx="1582420" cy="1644650"/>
          </a:xfrm>
        </p:grpSpPr>
        <p:sp>
          <p:nvSpPr>
            <p:cNvPr id="25" name="object 25"/>
            <p:cNvSpPr/>
            <p:nvPr/>
          </p:nvSpPr>
          <p:spPr>
            <a:xfrm>
              <a:off x="1340957" y="1317710"/>
              <a:ext cx="662305" cy="288290"/>
            </a:xfrm>
            <a:custGeom>
              <a:avLst/>
              <a:gdLst/>
              <a:ahLst/>
              <a:cxnLst/>
              <a:rect l="l" t="t" r="r" b="b"/>
              <a:pathLst>
                <a:path w="662305" h="288290">
                  <a:moveTo>
                    <a:pt x="0" y="0"/>
                  </a:moveTo>
                  <a:lnTo>
                    <a:pt x="661729" y="288100"/>
                  </a:lnTo>
                </a:path>
              </a:pathLst>
            </a:custGeom>
            <a:ln w="6199">
              <a:solidFill>
                <a:srgbClr val="000000"/>
              </a:solidFill>
            </a:ln>
          </p:spPr>
          <p:txBody>
            <a:bodyPr wrap="square" lIns="0" tIns="0" rIns="0" bIns="0" rtlCol="0"/>
            <a:lstStyle/>
            <a:p>
              <a:endParaRPr sz="3565"/>
            </a:p>
          </p:txBody>
        </p:sp>
        <p:sp>
          <p:nvSpPr>
            <p:cNvPr id="26" name="object 26"/>
            <p:cNvSpPr/>
            <p:nvPr/>
          </p:nvSpPr>
          <p:spPr>
            <a:xfrm>
              <a:off x="1995262" y="1588758"/>
              <a:ext cx="53340" cy="37465"/>
            </a:xfrm>
            <a:custGeom>
              <a:avLst/>
              <a:gdLst/>
              <a:ahLst/>
              <a:cxnLst/>
              <a:rect l="l" t="t" r="r" b="b"/>
              <a:pathLst>
                <a:path w="53339" h="37464">
                  <a:moveTo>
                    <a:pt x="14848" y="0"/>
                  </a:moveTo>
                  <a:lnTo>
                    <a:pt x="0" y="34104"/>
                  </a:lnTo>
                  <a:lnTo>
                    <a:pt x="52896" y="36849"/>
                  </a:lnTo>
                  <a:lnTo>
                    <a:pt x="14848" y="0"/>
                  </a:lnTo>
                  <a:close/>
                </a:path>
              </a:pathLst>
            </a:custGeom>
            <a:solidFill>
              <a:srgbClr val="000000"/>
            </a:solidFill>
          </p:spPr>
          <p:txBody>
            <a:bodyPr wrap="square" lIns="0" tIns="0" rIns="0" bIns="0" rtlCol="0"/>
            <a:lstStyle/>
            <a:p>
              <a:endParaRPr sz="3565"/>
            </a:p>
          </p:txBody>
        </p:sp>
        <p:sp>
          <p:nvSpPr>
            <p:cNvPr id="27" name="object 27"/>
            <p:cNvSpPr/>
            <p:nvPr/>
          </p:nvSpPr>
          <p:spPr>
            <a:xfrm>
              <a:off x="1995262" y="1588758"/>
              <a:ext cx="53340" cy="37465"/>
            </a:xfrm>
            <a:custGeom>
              <a:avLst/>
              <a:gdLst/>
              <a:ahLst/>
              <a:cxnLst/>
              <a:rect l="l" t="t" r="r" b="b"/>
              <a:pathLst>
                <a:path w="53339" h="37464">
                  <a:moveTo>
                    <a:pt x="52896" y="36849"/>
                  </a:moveTo>
                  <a:lnTo>
                    <a:pt x="14848" y="0"/>
                  </a:lnTo>
                  <a:lnTo>
                    <a:pt x="0" y="34104"/>
                  </a:lnTo>
                  <a:lnTo>
                    <a:pt x="52896" y="36849"/>
                  </a:lnTo>
                  <a:close/>
                </a:path>
              </a:pathLst>
            </a:custGeom>
            <a:ln w="6199">
              <a:solidFill>
                <a:srgbClr val="000000"/>
              </a:solidFill>
            </a:ln>
          </p:spPr>
          <p:txBody>
            <a:bodyPr wrap="square" lIns="0" tIns="0" rIns="0" bIns="0" rtlCol="0"/>
            <a:lstStyle/>
            <a:p>
              <a:endParaRPr sz="3565"/>
            </a:p>
          </p:txBody>
        </p:sp>
        <p:sp>
          <p:nvSpPr>
            <p:cNvPr id="28" name="object 28"/>
            <p:cNvSpPr/>
            <p:nvPr/>
          </p:nvSpPr>
          <p:spPr>
            <a:xfrm>
              <a:off x="1349693" y="1275629"/>
              <a:ext cx="601980" cy="0"/>
            </a:xfrm>
            <a:custGeom>
              <a:avLst/>
              <a:gdLst/>
              <a:ahLst/>
              <a:cxnLst/>
              <a:rect l="l" t="t" r="r" b="b"/>
              <a:pathLst>
                <a:path w="601980">
                  <a:moveTo>
                    <a:pt x="337866" y="0"/>
                  </a:moveTo>
                  <a:lnTo>
                    <a:pt x="601959" y="0"/>
                  </a:lnTo>
                </a:path>
                <a:path w="601980">
                  <a:moveTo>
                    <a:pt x="0" y="0"/>
                  </a:moveTo>
                  <a:lnTo>
                    <a:pt x="232476" y="0"/>
                  </a:lnTo>
                </a:path>
              </a:pathLst>
            </a:custGeom>
            <a:ln w="18598">
              <a:solidFill>
                <a:srgbClr val="008F00"/>
              </a:solidFill>
            </a:ln>
          </p:spPr>
          <p:txBody>
            <a:bodyPr wrap="square" lIns="0" tIns="0" rIns="0" bIns="0" rtlCol="0"/>
            <a:lstStyle/>
            <a:p>
              <a:endParaRPr sz="3565"/>
            </a:p>
          </p:txBody>
        </p:sp>
        <p:pic>
          <p:nvPicPr>
            <p:cNvPr id="29" name="object 29"/>
            <p:cNvPicPr/>
            <p:nvPr/>
          </p:nvPicPr>
          <p:blipFill>
            <a:blip r:embed="rId7" cstate="print"/>
            <a:stretch>
              <a:fillRect/>
            </a:stretch>
          </p:blipFill>
          <p:spPr>
            <a:xfrm>
              <a:off x="1942353" y="1240293"/>
              <a:ext cx="88031" cy="70673"/>
            </a:xfrm>
            <a:prstGeom prst="rect">
              <a:avLst/>
            </a:prstGeom>
          </p:spPr>
        </p:pic>
        <p:sp>
          <p:nvSpPr>
            <p:cNvPr id="30" name="object 30"/>
            <p:cNvSpPr/>
            <p:nvPr/>
          </p:nvSpPr>
          <p:spPr>
            <a:xfrm>
              <a:off x="1340957" y="1357057"/>
              <a:ext cx="628015" cy="273685"/>
            </a:xfrm>
            <a:custGeom>
              <a:avLst/>
              <a:gdLst/>
              <a:ahLst/>
              <a:cxnLst/>
              <a:rect l="l" t="t" r="r" b="b"/>
              <a:pathLst>
                <a:path w="628014" h="273685">
                  <a:moveTo>
                    <a:pt x="0" y="273251"/>
                  </a:moveTo>
                  <a:lnTo>
                    <a:pt x="627625" y="0"/>
                  </a:lnTo>
                </a:path>
              </a:pathLst>
            </a:custGeom>
            <a:ln w="18598">
              <a:solidFill>
                <a:srgbClr val="008F00"/>
              </a:solidFill>
            </a:ln>
          </p:spPr>
          <p:txBody>
            <a:bodyPr wrap="square" lIns="0" tIns="0" rIns="0" bIns="0" rtlCol="0"/>
            <a:lstStyle/>
            <a:p>
              <a:endParaRPr sz="3565"/>
            </a:p>
          </p:txBody>
        </p:sp>
        <p:pic>
          <p:nvPicPr>
            <p:cNvPr id="31" name="object 31"/>
            <p:cNvPicPr/>
            <p:nvPr/>
          </p:nvPicPr>
          <p:blipFill>
            <a:blip r:embed="rId8" cstate="print"/>
            <a:stretch>
              <a:fillRect/>
            </a:stretch>
          </p:blipFill>
          <p:spPr>
            <a:xfrm>
              <a:off x="1948889" y="1320042"/>
              <a:ext cx="92652" cy="70187"/>
            </a:xfrm>
            <a:prstGeom prst="rect">
              <a:avLst/>
            </a:prstGeom>
          </p:spPr>
        </p:pic>
        <p:sp>
          <p:nvSpPr>
            <p:cNvPr id="32" name="object 32"/>
            <p:cNvSpPr/>
            <p:nvPr/>
          </p:nvSpPr>
          <p:spPr>
            <a:xfrm>
              <a:off x="1349693" y="2069150"/>
              <a:ext cx="639445" cy="0"/>
            </a:xfrm>
            <a:custGeom>
              <a:avLst/>
              <a:gdLst/>
              <a:ahLst/>
              <a:cxnLst/>
              <a:rect l="l" t="t" r="r" b="b"/>
              <a:pathLst>
                <a:path w="639444">
                  <a:moveTo>
                    <a:pt x="383078" y="0"/>
                  </a:moveTo>
                  <a:lnTo>
                    <a:pt x="639155" y="0"/>
                  </a:lnTo>
                </a:path>
                <a:path w="639444">
                  <a:moveTo>
                    <a:pt x="0" y="0"/>
                  </a:moveTo>
                  <a:lnTo>
                    <a:pt x="277688" y="0"/>
                  </a:lnTo>
                </a:path>
              </a:pathLst>
            </a:custGeom>
            <a:ln w="6199">
              <a:solidFill>
                <a:srgbClr val="000000"/>
              </a:solidFill>
            </a:ln>
          </p:spPr>
          <p:txBody>
            <a:bodyPr wrap="square" lIns="0" tIns="0" rIns="0" bIns="0" rtlCol="0"/>
            <a:lstStyle/>
            <a:p>
              <a:endParaRPr sz="3565"/>
            </a:p>
          </p:txBody>
        </p:sp>
        <p:sp>
          <p:nvSpPr>
            <p:cNvPr id="33" name="object 33"/>
            <p:cNvSpPr/>
            <p:nvPr/>
          </p:nvSpPr>
          <p:spPr>
            <a:xfrm>
              <a:off x="1988849" y="2050552"/>
              <a:ext cx="50165" cy="37465"/>
            </a:xfrm>
            <a:custGeom>
              <a:avLst/>
              <a:gdLst/>
              <a:ahLst/>
              <a:cxnLst/>
              <a:rect l="l" t="t" r="r" b="b"/>
              <a:pathLst>
                <a:path w="50164" h="37464">
                  <a:moveTo>
                    <a:pt x="0" y="0"/>
                  </a:moveTo>
                  <a:lnTo>
                    <a:pt x="0" y="37196"/>
                  </a:lnTo>
                  <a:lnTo>
                    <a:pt x="49595" y="18598"/>
                  </a:lnTo>
                  <a:lnTo>
                    <a:pt x="0" y="0"/>
                  </a:lnTo>
                  <a:close/>
                </a:path>
              </a:pathLst>
            </a:custGeom>
            <a:solidFill>
              <a:srgbClr val="000000"/>
            </a:solidFill>
          </p:spPr>
          <p:txBody>
            <a:bodyPr wrap="square" lIns="0" tIns="0" rIns="0" bIns="0" rtlCol="0"/>
            <a:lstStyle/>
            <a:p>
              <a:endParaRPr sz="3565"/>
            </a:p>
          </p:txBody>
        </p:sp>
        <p:sp>
          <p:nvSpPr>
            <p:cNvPr id="34" name="object 34"/>
            <p:cNvSpPr/>
            <p:nvPr/>
          </p:nvSpPr>
          <p:spPr>
            <a:xfrm>
              <a:off x="1988849" y="2050552"/>
              <a:ext cx="50165" cy="37465"/>
            </a:xfrm>
            <a:custGeom>
              <a:avLst/>
              <a:gdLst/>
              <a:ahLst/>
              <a:cxnLst/>
              <a:rect l="l" t="t" r="r" b="b"/>
              <a:pathLst>
                <a:path w="50164" h="37464">
                  <a:moveTo>
                    <a:pt x="49595" y="18598"/>
                  </a:moveTo>
                  <a:lnTo>
                    <a:pt x="0" y="0"/>
                  </a:lnTo>
                  <a:lnTo>
                    <a:pt x="0" y="37196"/>
                  </a:lnTo>
                  <a:lnTo>
                    <a:pt x="49595" y="18598"/>
                  </a:lnTo>
                  <a:close/>
                </a:path>
              </a:pathLst>
            </a:custGeom>
            <a:ln w="6199">
              <a:solidFill>
                <a:srgbClr val="000000"/>
              </a:solidFill>
            </a:ln>
          </p:spPr>
          <p:txBody>
            <a:bodyPr wrap="square" lIns="0" tIns="0" rIns="0" bIns="0" rtlCol="0"/>
            <a:lstStyle/>
            <a:p>
              <a:endParaRPr sz="3565"/>
            </a:p>
          </p:txBody>
        </p:sp>
        <p:sp>
          <p:nvSpPr>
            <p:cNvPr id="35" name="object 35"/>
            <p:cNvSpPr/>
            <p:nvPr/>
          </p:nvSpPr>
          <p:spPr>
            <a:xfrm>
              <a:off x="1340957" y="1738970"/>
              <a:ext cx="662305" cy="288290"/>
            </a:xfrm>
            <a:custGeom>
              <a:avLst/>
              <a:gdLst/>
              <a:ahLst/>
              <a:cxnLst/>
              <a:rect l="l" t="t" r="r" b="b"/>
              <a:pathLst>
                <a:path w="662305" h="288289">
                  <a:moveTo>
                    <a:pt x="0" y="288099"/>
                  </a:moveTo>
                  <a:lnTo>
                    <a:pt x="661729" y="0"/>
                  </a:lnTo>
                </a:path>
              </a:pathLst>
            </a:custGeom>
            <a:ln w="6199">
              <a:solidFill>
                <a:srgbClr val="000000"/>
              </a:solidFill>
            </a:ln>
          </p:spPr>
          <p:txBody>
            <a:bodyPr wrap="square" lIns="0" tIns="0" rIns="0" bIns="0" rtlCol="0"/>
            <a:lstStyle/>
            <a:p>
              <a:endParaRPr sz="3565"/>
            </a:p>
          </p:txBody>
        </p:sp>
        <p:sp>
          <p:nvSpPr>
            <p:cNvPr id="36" name="object 36"/>
            <p:cNvSpPr/>
            <p:nvPr/>
          </p:nvSpPr>
          <p:spPr>
            <a:xfrm>
              <a:off x="1995262" y="1719172"/>
              <a:ext cx="53340" cy="37465"/>
            </a:xfrm>
            <a:custGeom>
              <a:avLst/>
              <a:gdLst/>
              <a:ahLst/>
              <a:cxnLst/>
              <a:rect l="l" t="t" r="r" b="b"/>
              <a:pathLst>
                <a:path w="53339" h="37464">
                  <a:moveTo>
                    <a:pt x="52896" y="0"/>
                  </a:moveTo>
                  <a:lnTo>
                    <a:pt x="0" y="2745"/>
                  </a:lnTo>
                  <a:lnTo>
                    <a:pt x="14848" y="36849"/>
                  </a:lnTo>
                  <a:lnTo>
                    <a:pt x="52896" y="0"/>
                  </a:lnTo>
                  <a:close/>
                </a:path>
              </a:pathLst>
            </a:custGeom>
            <a:solidFill>
              <a:srgbClr val="000000"/>
            </a:solidFill>
          </p:spPr>
          <p:txBody>
            <a:bodyPr wrap="square" lIns="0" tIns="0" rIns="0" bIns="0" rtlCol="0"/>
            <a:lstStyle/>
            <a:p>
              <a:endParaRPr sz="3565"/>
            </a:p>
          </p:txBody>
        </p:sp>
        <p:sp>
          <p:nvSpPr>
            <p:cNvPr id="37" name="object 37"/>
            <p:cNvSpPr/>
            <p:nvPr/>
          </p:nvSpPr>
          <p:spPr>
            <a:xfrm>
              <a:off x="1995262" y="1719172"/>
              <a:ext cx="53340" cy="37465"/>
            </a:xfrm>
            <a:custGeom>
              <a:avLst/>
              <a:gdLst/>
              <a:ahLst/>
              <a:cxnLst/>
              <a:rect l="l" t="t" r="r" b="b"/>
              <a:pathLst>
                <a:path w="53339" h="37464">
                  <a:moveTo>
                    <a:pt x="52896" y="0"/>
                  </a:moveTo>
                  <a:lnTo>
                    <a:pt x="0" y="2745"/>
                  </a:lnTo>
                  <a:lnTo>
                    <a:pt x="14848" y="36849"/>
                  </a:lnTo>
                  <a:lnTo>
                    <a:pt x="52896" y="0"/>
                  </a:lnTo>
                  <a:close/>
                </a:path>
              </a:pathLst>
            </a:custGeom>
            <a:ln w="6199">
              <a:solidFill>
                <a:srgbClr val="000000"/>
              </a:solidFill>
            </a:ln>
          </p:spPr>
          <p:txBody>
            <a:bodyPr wrap="square" lIns="0" tIns="0" rIns="0" bIns="0" rtlCol="0"/>
            <a:lstStyle/>
            <a:p>
              <a:endParaRPr sz="3565"/>
            </a:p>
          </p:txBody>
        </p:sp>
        <p:sp>
          <p:nvSpPr>
            <p:cNvPr id="38" name="object 38"/>
            <p:cNvSpPr/>
            <p:nvPr/>
          </p:nvSpPr>
          <p:spPr>
            <a:xfrm>
              <a:off x="1349693" y="2465910"/>
              <a:ext cx="601980" cy="0"/>
            </a:xfrm>
            <a:custGeom>
              <a:avLst/>
              <a:gdLst/>
              <a:ahLst/>
              <a:cxnLst/>
              <a:rect l="l" t="t" r="r" b="b"/>
              <a:pathLst>
                <a:path w="601980">
                  <a:moveTo>
                    <a:pt x="0" y="0"/>
                  </a:moveTo>
                  <a:lnTo>
                    <a:pt x="272276" y="0"/>
                  </a:lnTo>
                </a:path>
                <a:path w="601980">
                  <a:moveTo>
                    <a:pt x="377666" y="0"/>
                  </a:moveTo>
                  <a:lnTo>
                    <a:pt x="601959" y="0"/>
                  </a:lnTo>
                </a:path>
              </a:pathLst>
            </a:custGeom>
            <a:ln w="18598">
              <a:solidFill>
                <a:srgbClr val="FF2800"/>
              </a:solidFill>
            </a:ln>
          </p:spPr>
          <p:txBody>
            <a:bodyPr wrap="square" lIns="0" tIns="0" rIns="0" bIns="0" rtlCol="0"/>
            <a:lstStyle/>
            <a:p>
              <a:endParaRPr sz="3565"/>
            </a:p>
          </p:txBody>
        </p:sp>
        <p:pic>
          <p:nvPicPr>
            <p:cNvPr id="39" name="object 39"/>
            <p:cNvPicPr/>
            <p:nvPr/>
          </p:nvPicPr>
          <p:blipFill>
            <a:blip r:embed="rId9" cstate="print"/>
            <a:stretch>
              <a:fillRect/>
            </a:stretch>
          </p:blipFill>
          <p:spPr>
            <a:xfrm>
              <a:off x="1942353" y="2430574"/>
              <a:ext cx="88031" cy="70672"/>
            </a:xfrm>
            <a:prstGeom prst="rect">
              <a:avLst/>
            </a:prstGeom>
          </p:spPr>
        </p:pic>
        <p:sp>
          <p:nvSpPr>
            <p:cNvPr id="40" name="object 40"/>
            <p:cNvSpPr/>
            <p:nvPr/>
          </p:nvSpPr>
          <p:spPr>
            <a:xfrm>
              <a:off x="1340957" y="2150577"/>
              <a:ext cx="628015" cy="273685"/>
            </a:xfrm>
            <a:custGeom>
              <a:avLst/>
              <a:gdLst/>
              <a:ahLst/>
              <a:cxnLst/>
              <a:rect l="l" t="t" r="r" b="b"/>
              <a:pathLst>
                <a:path w="628014" h="273685">
                  <a:moveTo>
                    <a:pt x="0" y="273252"/>
                  </a:moveTo>
                  <a:lnTo>
                    <a:pt x="627625" y="0"/>
                  </a:lnTo>
                </a:path>
              </a:pathLst>
            </a:custGeom>
            <a:ln w="18598">
              <a:solidFill>
                <a:srgbClr val="FF2800"/>
              </a:solidFill>
            </a:ln>
          </p:spPr>
          <p:txBody>
            <a:bodyPr wrap="square" lIns="0" tIns="0" rIns="0" bIns="0" rtlCol="0"/>
            <a:lstStyle/>
            <a:p>
              <a:endParaRPr sz="3565"/>
            </a:p>
          </p:txBody>
        </p:sp>
        <p:pic>
          <p:nvPicPr>
            <p:cNvPr id="41" name="object 41"/>
            <p:cNvPicPr/>
            <p:nvPr/>
          </p:nvPicPr>
          <p:blipFill>
            <a:blip r:embed="rId10" cstate="print"/>
            <a:stretch>
              <a:fillRect/>
            </a:stretch>
          </p:blipFill>
          <p:spPr>
            <a:xfrm>
              <a:off x="1948889" y="2113562"/>
              <a:ext cx="92653" cy="70187"/>
            </a:xfrm>
            <a:prstGeom prst="rect">
              <a:avLst/>
            </a:prstGeom>
          </p:spPr>
        </p:pic>
        <p:sp>
          <p:nvSpPr>
            <p:cNvPr id="42" name="object 42"/>
            <p:cNvSpPr/>
            <p:nvPr/>
          </p:nvSpPr>
          <p:spPr>
            <a:xfrm>
              <a:off x="1349693" y="2862670"/>
              <a:ext cx="639445" cy="0"/>
            </a:xfrm>
            <a:custGeom>
              <a:avLst/>
              <a:gdLst/>
              <a:ahLst/>
              <a:cxnLst/>
              <a:rect l="l" t="t" r="r" b="b"/>
              <a:pathLst>
                <a:path w="639444">
                  <a:moveTo>
                    <a:pt x="0" y="0"/>
                  </a:moveTo>
                  <a:lnTo>
                    <a:pt x="207703" y="0"/>
                  </a:lnTo>
                </a:path>
                <a:path w="639444">
                  <a:moveTo>
                    <a:pt x="313093" y="0"/>
                  </a:moveTo>
                  <a:lnTo>
                    <a:pt x="639155" y="0"/>
                  </a:lnTo>
                </a:path>
              </a:pathLst>
            </a:custGeom>
            <a:ln w="6199">
              <a:solidFill>
                <a:srgbClr val="000000"/>
              </a:solidFill>
            </a:ln>
          </p:spPr>
          <p:txBody>
            <a:bodyPr wrap="square" lIns="0" tIns="0" rIns="0" bIns="0" rtlCol="0"/>
            <a:lstStyle/>
            <a:p>
              <a:endParaRPr sz="3565"/>
            </a:p>
          </p:txBody>
        </p:sp>
        <p:sp>
          <p:nvSpPr>
            <p:cNvPr id="43" name="object 43"/>
            <p:cNvSpPr/>
            <p:nvPr/>
          </p:nvSpPr>
          <p:spPr>
            <a:xfrm>
              <a:off x="1988849" y="2844072"/>
              <a:ext cx="50165" cy="37465"/>
            </a:xfrm>
            <a:custGeom>
              <a:avLst/>
              <a:gdLst/>
              <a:ahLst/>
              <a:cxnLst/>
              <a:rect l="l" t="t" r="r" b="b"/>
              <a:pathLst>
                <a:path w="50164" h="37464">
                  <a:moveTo>
                    <a:pt x="0" y="0"/>
                  </a:moveTo>
                  <a:lnTo>
                    <a:pt x="0" y="37196"/>
                  </a:lnTo>
                  <a:lnTo>
                    <a:pt x="49595" y="18598"/>
                  </a:lnTo>
                  <a:lnTo>
                    <a:pt x="0" y="0"/>
                  </a:lnTo>
                  <a:close/>
                </a:path>
              </a:pathLst>
            </a:custGeom>
            <a:solidFill>
              <a:srgbClr val="000000"/>
            </a:solidFill>
          </p:spPr>
          <p:txBody>
            <a:bodyPr wrap="square" lIns="0" tIns="0" rIns="0" bIns="0" rtlCol="0"/>
            <a:lstStyle/>
            <a:p>
              <a:endParaRPr sz="3565"/>
            </a:p>
          </p:txBody>
        </p:sp>
        <p:sp>
          <p:nvSpPr>
            <p:cNvPr id="44" name="object 44"/>
            <p:cNvSpPr/>
            <p:nvPr/>
          </p:nvSpPr>
          <p:spPr>
            <a:xfrm>
              <a:off x="1988849" y="2844072"/>
              <a:ext cx="50165" cy="37465"/>
            </a:xfrm>
            <a:custGeom>
              <a:avLst/>
              <a:gdLst/>
              <a:ahLst/>
              <a:cxnLst/>
              <a:rect l="l" t="t" r="r" b="b"/>
              <a:pathLst>
                <a:path w="50164" h="37464">
                  <a:moveTo>
                    <a:pt x="49595" y="18598"/>
                  </a:moveTo>
                  <a:lnTo>
                    <a:pt x="0" y="0"/>
                  </a:lnTo>
                  <a:lnTo>
                    <a:pt x="0" y="37196"/>
                  </a:lnTo>
                  <a:lnTo>
                    <a:pt x="49595" y="18598"/>
                  </a:lnTo>
                  <a:close/>
                </a:path>
              </a:pathLst>
            </a:custGeom>
            <a:ln w="6199">
              <a:solidFill>
                <a:srgbClr val="000000"/>
              </a:solidFill>
            </a:ln>
          </p:spPr>
          <p:txBody>
            <a:bodyPr wrap="square" lIns="0" tIns="0" rIns="0" bIns="0" rtlCol="0"/>
            <a:lstStyle/>
            <a:p>
              <a:endParaRPr sz="3565"/>
            </a:p>
          </p:txBody>
        </p:sp>
        <p:sp>
          <p:nvSpPr>
            <p:cNvPr id="45" name="object 45"/>
            <p:cNvSpPr/>
            <p:nvPr/>
          </p:nvSpPr>
          <p:spPr>
            <a:xfrm>
              <a:off x="1340957" y="2507990"/>
              <a:ext cx="662305" cy="288290"/>
            </a:xfrm>
            <a:custGeom>
              <a:avLst/>
              <a:gdLst/>
              <a:ahLst/>
              <a:cxnLst/>
              <a:rect l="l" t="t" r="r" b="b"/>
              <a:pathLst>
                <a:path w="662305" h="288289">
                  <a:moveTo>
                    <a:pt x="0" y="0"/>
                  </a:moveTo>
                  <a:lnTo>
                    <a:pt x="661729" y="288100"/>
                  </a:lnTo>
                </a:path>
              </a:pathLst>
            </a:custGeom>
            <a:ln w="6199">
              <a:solidFill>
                <a:srgbClr val="000000"/>
              </a:solidFill>
            </a:ln>
          </p:spPr>
          <p:txBody>
            <a:bodyPr wrap="square" lIns="0" tIns="0" rIns="0" bIns="0" rtlCol="0"/>
            <a:lstStyle/>
            <a:p>
              <a:endParaRPr sz="3565"/>
            </a:p>
          </p:txBody>
        </p:sp>
        <p:sp>
          <p:nvSpPr>
            <p:cNvPr id="46" name="object 46"/>
            <p:cNvSpPr/>
            <p:nvPr/>
          </p:nvSpPr>
          <p:spPr>
            <a:xfrm>
              <a:off x="1995262" y="2779038"/>
              <a:ext cx="53340" cy="37465"/>
            </a:xfrm>
            <a:custGeom>
              <a:avLst/>
              <a:gdLst/>
              <a:ahLst/>
              <a:cxnLst/>
              <a:rect l="l" t="t" r="r" b="b"/>
              <a:pathLst>
                <a:path w="53339" h="37464">
                  <a:moveTo>
                    <a:pt x="14848" y="0"/>
                  </a:moveTo>
                  <a:lnTo>
                    <a:pt x="0" y="34104"/>
                  </a:lnTo>
                  <a:lnTo>
                    <a:pt x="52896" y="36849"/>
                  </a:lnTo>
                  <a:lnTo>
                    <a:pt x="14848" y="0"/>
                  </a:lnTo>
                  <a:close/>
                </a:path>
              </a:pathLst>
            </a:custGeom>
            <a:solidFill>
              <a:srgbClr val="000000"/>
            </a:solidFill>
          </p:spPr>
          <p:txBody>
            <a:bodyPr wrap="square" lIns="0" tIns="0" rIns="0" bIns="0" rtlCol="0"/>
            <a:lstStyle/>
            <a:p>
              <a:endParaRPr sz="3565"/>
            </a:p>
          </p:txBody>
        </p:sp>
        <p:sp>
          <p:nvSpPr>
            <p:cNvPr id="47" name="object 47"/>
            <p:cNvSpPr/>
            <p:nvPr/>
          </p:nvSpPr>
          <p:spPr>
            <a:xfrm>
              <a:off x="1995262" y="2779038"/>
              <a:ext cx="53340" cy="37465"/>
            </a:xfrm>
            <a:custGeom>
              <a:avLst/>
              <a:gdLst/>
              <a:ahLst/>
              <a:cxnLst/>
              <a:rect l="l" t="t" r="r" b="b"/>
              <a:pathLst>
                <a:path w="53339" h="37464">
                  <a:moveTo>
                    <a:pt x="52896" y="36849"/>
                  </a:moveTo>
                  <a:lnTo>
                    <a:pt x="14848" y="0"/>
                  </a:lnTo>
                  <a:lnTo>
                    <a:pt x="0" y="34104"/>
                  </a:lnTo>
                  <a:lnTo>
                    <a:pt x="52896" y="36849"/>
                  </a:lnTo>
                  <a:close/>
                </a:path>
              </a:pathLst>
            </a:custGeom>
            <a:ln w="6199">
              <a:solidFill>
                <a:srgbClr val="000000"/>
              </a:solidFill>
            </a:ln>
          </p:spPr>
          <p:txBody>
            <a:bodyPr wrap="square" lIns="0" tIns="0" rIns="0" bIns="0" rtlCol="0"/>
            <a:lstStyle/>
            <a:p>
              <a:endParaRPr sz="3565"/>
            </a:p>
          </p:txBody>
        </p:sp>
        <p:pic>
          <p:nvPicPr>
            <p:cNvPr id="48" name="object 48"/>
            <p:cNvPicPr/>
            <p:nvPr/>
          </p:nvPicPr>
          <p:blipFill>
            <a:blip r:embed="rId11" cstate="print"/>
            <a:stretch>
              <a:fillRect/>
            </a:stretch>
          </p:blipFill>
          <p:spPr>
            <a:xfrm>
              <a:off x="469381" y="1963760"/>
              <a:ext cx="210778" cy="210778"/>
            </a:xfrm>
            <a:prstGeom prst="rect">
              <a:avLst/>
            </a:prstGeom>
          </p:spPr>
        </p:pic>
      </p:grpSp>
      <p:sp>
        <p:nvSpPr>
          <p:cNvPr id="49" name="object 49"/>
          <p:cNvSpPr txBox="1"/>
          <p:nvPr/>
        </p:nvSpPr>
        <p:spPr>
          <a:xfrm>
            <a:off x="3914835" y="6040768"/>
            <a:ext cx="147227" cy="231232"/>
          </a:xfrm>
          <a:prstGeom prst="rect">
            <a:avLst/>
          </a:prstGeom>
        </p:spPr>
        <p:txBody>
          <a:bodyPr vert="horz" wrap="square" lIns="0" tIns="32717" rIns="0" bIns="0" rtlCol="0">
            <a:spAutoFit/>
          </a:bodyPr>
          <a:lstStyle/>
          <a:p>
            <a:pPr marL="25400">
              <a:spcBef>
                <a:spcPts val="260"/>
              </a:spcBef>
            </a:pPr>
            <a:r>
              <a:rPr sz="1290" spc="-99" dirty="0">
                <a:latin typeface="Arial MT"/>
                <a:cs typeface="Arial MT"/>
              </a:rPr>
              <a:t>L</a:t>
            </a:r>
            <a:endParaRPr sz="1290">
              <a:latin typeface="Arial MT"/>
              <a:cs typeface="Arial MT"/>
            </a:endParaRPr>
          </a:p>
        </p:txBody>
      </p:sp>
      <p:sp>
        <p:nvSpPr>
          <p:cNvPr id="50" name="object 50"/>
          <p:cNvSpPr txBox="1"/>
          <p:nvPr/>
        </p:nvSpPr>
        <p:spPr>
          <a:xfrm>
            <a:off x="5706454" y="6040768"/>
            <a:ext cx="174910" cy="231232"/>
          </a:xfrm>
          <a:prstGeom prst="rect">
            <a:avLst/>
          </a:prstGeom>
        </p:spPr>
        <p:txBody>
          <a:bodyPr vert="horz" wrap="square" lIns="0" tIns="32717" rIns="0" bIns="0" rtlCol="0">
            <a:spAutoFit/>
          </a:bodyPr>
          <a:lstStyle/>
          <a:p>
            <a:pPr marL="25400">
              <a:spcBef>
                <a:spcPts val="260"/>
              </a:spcBef>
            </a:pPr>
            <a:r>
              <a:rPr sz="1290" spc="-99" dirty="0">
                <a:latin typeface="Arial MT"/>
                <a:cs typeface="Arial MT"/>
              </a:rPr>
              <a:t>R</a:t>
            </a:r>
            <a:endParaRPr sz="1290">
              <a:latin typeface="Arial MT"/>
              <a:cs typeface="Arial MT"/>
            </a:endParaRPr>
          </a:p>
        </p:txBody>
      </p:sp>
      <p:sp>
        <p:nvSpPr>
          <p:cNvPr id="51" name="object 51"/>
          <p:cNvSpPr txBox="1"/>
          <p:nvPr/>
        </p:nvSpPr>
        <p:spPr>
          <a:xfrm>
            <a:off x="2599026" y="3970745"/>
            <a:ext cx="124577"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s</a:t>
            </a:r>
            <a:endParaRPr sz="1090">
              <a:latin typeface="Arial MT"/>
              <a:cs typeface="Arial MT"/>
            </a:endParaRPr>
          </a:p>
        </p:txBody>
      </p:sp>
      <p:pic>
        <p:nvPicPr>
          <p:cNvPr id="52" name="object 52"/>
          <p:cNvPicPr/>
          <p:nvPr/>
        </p:nvPicPr>
        <p:blipFill>
          <a:blip r:embed="rId3" cstate="print"/>
          <a:stretch>
            <a:fillRect/>
          </a:stretch>
        </p:blipFill>
        <p:spPr>
          <a:xfrm>
            <a:off x="7237211" y="3756353"/>
            <a:ext cx="417689" cy="417689"/>
          </a:xfrm>
          <a:prstGeom prst="rect">
            <a:avLst/>
          </a:prstGeom>
        </p:spPr>
      </p:pic>
      <p:sp>
        <p:nvSpPr>
          <p:cNvPr id="53" name="object 53"/>
          <p:cNvSpPr txBox="1"/>
          <p:nvPr/>
        </p:nvSpPr>
        <p:spPr>
          <a:xfrm>
            <a:off x="7394270" y="3835610"/>
            <a:ext cx="91859"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t</a:t>
            </a:r>
            <a:endParaRPr sz="1090">
              <a:latin typeface="Arial MT"/>
              <a:cs typeface="Arial MT"/>
            </a:endParaRPr>
          </a:p>
        </p:txBody>
      </p:sp>
      <p:grpSp>
        <p:nvGrpSpPr>
          <p:cNvPr id="54" name="object 54"/>
          <p:cNvGrpSpPr/>
          <p:nvPr/>
        </p:nvGrpSpPr>
        <p:grpSpPr>
          <a:xfrm>
            <a:off x="2795584" y="2374291"/>
            <a:ext cx="4496080" cy="3154680"/>
            <a:chOff x="639562" y="1198137"/>
            <a:chExt cx="2268855" cy="1591945"/>
          </a:xfrm>
        </p:grpSpPr>
        <p:sp>
          <p:nvSpPr>
            <p:cNvPr id="55" name="object 55"/>
            <p:cNvSpPr/>
            <p:nvPr/>
          </p:nvSpPr>
          <p:spPr>
            <a:xfrm>
              <a:off x="2235002" y="1344947"/>
              <a:ext cx="626110" cy="546735"/>
            </a:xfrm>
            <a:custGeom>
              <a:avLst/>
              <a:gdLst/>
              <a:ahLst/>
              <a:cxnLst/>
              <a:rect l="l" t="t" r="r" b="b"/>
              <a:pathLst>
                <a:path w="626110" h="546735">
                  <a:moveTo>
                    <a:pt x="0" y="0"/>
                  </a:moveTo>
                  <a:lnTo>
                    <a:pt x="625705" y="546324"/>
                  </a:lnTo>
                </a:path>
              </a:pathLst>
            </a:custGeom>
            <a:ln w="6199">
              <a:solidFill>
                <a:srgbClr val="0A31FF"/>
              </a:solidFill>
            </a:ln>
          </p:spPr>
          <p:txBody>
            <a:bodyPr wrap="square" lIns="0" tIns="0" rIns="0" bIns="0" rtlCol="0"/>
            <a:lstStyle/>
            <a:p>
              <a:endParaRPr sz="3565"/>
            </a:p>
          </p:txBody>
        </p:sp>
        <p:sp>
          <p:nvSpPr>
            <p:cNvPr id="56" name="object 56"/>
            <p:cNvSpPr/>
            <p:nvPr/>
          </p:nvSpPr>
          <p:spPr>
            <a:xfrm>
              <a:off x="2848475" y="1877263"/>
              <a:ext cx="50165" cy="46990"/>
            </a:xfrm>
            <a:custGeom>
              <a:avLst/>
              <a:gdLst/>
              <a:ahLst/>
              <a:cxnLst/>
              <a:rect l="l" t="t" r="r" b="b"/>
              <a:pathLst>
                <a:path w="50164" h="46989">
                  <a:moveTo>
                    <a:pt x="24463" y="0"/>
                  </a:moveTo>
                  <a:lnTo>
                    <a:pt x="0" y="28018"/>
                  </a:lnTo>
                  <a:lnTo>
                    <a:pt x="49590" y="46628"/>
                  </a:lnTo>
                  <a:lnTo>
                    <a:pt x="24463" y="0"/>
                  </a:lnTo>
                  <a:close/>
                </a:path>
              </a:pathLst>
            </a:custGeom>
            <a:solidFill>
              <a:srgbClr val="0A31FF"/>
            </a:solidFill>
          </p:spPr>
          <p:txBody>
            <a:bodyPr wrap="square" lIns="0" tIns="0" rIns="0" bIns="0" rtlCol="0"/>
            <a:lstStyle/>
            <a:p>
              <a:endParaRPr sz="3565"/>
            </a:p>
          </p:txBody>
        </p:sp>
        <p:sp>
          <p:nvSpPr>
            <p:cNvPr id="57" name="object 57"/>
            <p:cNvSpPr/>
            <p:nvPr/>
          </p:nvSpPr>
          <p:spPr>
            <a:xfrm>
              <a:off x="2848475" y="1877263"/>
              <a:ext cx="50165" cy="46990"/>
            </a:xfrm>
            <a:custGeom>
              <a:avLst/>
              <a:gdLst/>
              <a:ahLst/>
              <a:cxnLst/>
              <a:rect l="l" t="t" r="r" b="b"/>
              <a:pathLst>
                <a:path w="50164" h="46989">
                  <a:moveTo>
                    <a:pt x="49590" y="46628"/>
                  </a:moveTo>
                  <a:lnTo>
                    <a:pt x="24463" y="0"/>
                  </a:lnTo>
                  <a:lnTo>
                    <a:pt x="0" y="28018"/>
                  </a:lnTo>
                  <a:lnTo>
                    <a:pt x="49590" y="46628"/>
                  </a:lnTo>
                  <a:close/>
                </a:path>
              </a:pathLst>
            </a:custGeom>
            <a:ln w="6199">
              <a:solidFill>
                <a:srgbClr val="0A31FF"/>
              </a:solidFill>
            </a:ln>
          </p:spPr>
          <p:txBody>
            <a:bodyPr wrap="square" lIns="0" tIns="0" rIns="0" bIns="0" rtlCol="0"/>
            <a:lstStyle/>
            <a:p>
              <a:endParaRPr sz="3565"/>
            </a:p>
          </p:txBody>
        </p:sp>
        <p:sp>
          <p:nvSpPr>
            <p:cNvPr id="58" name="object 58"/>
            <p:cNvSpPr/>
            <p:nvPr/>
          </p:nvSpPr>
          <p:spPr>
            <a:xfrm>
              <a:off x="2253638" y="1711161"/>
              <a:ext cx="577850" cy="228600"/>
            </a:xfrm>
            <a:custGeom>
              <a:avLst/>
              <a:gdLst/>
              <a:ahLst/>
              <a:cxnLst/>
              <a:rect l="l" t="t" r="r" b="b"/>
              <a:pathLst>
                <a:path w="577850" h="228600">
                  <a:moveTo>
                    <a:pt x="0" y="0"/>
                  </a:moveTo>
                  <a:lnTo>
                    <a:pt x="577591" y="228450"/>
                  </a:lnTo>
                </a:path>
              </a:pathLst>
            </a:custGeom>
            <a:ln w="6199">
              <a:solidFill>
                <a:srgbClr val="0A31FF"/>
              </a:solidFill>
            </a:ln>
          </p:spPr>
          <p:txBody>
            <a:bodyPr wrap="square" lIns="0" tIns="0" rIns="0" bIns="0" rtlCol="0"/>
            <a:lstStyle/>
            <a:p>
              <a:endParaRPr sz="3565"/>
            </a:p>
          </p:txBody>
        </p:sp>
        <p:sp>
          <p:nvSpPr>
            <p:cNvPr id="59" name="object 59"/>
            <p:cNvSpPr/>
            <p:nvPr/>
          </p:nvSpPr>
          <p:spPr>
            <a:xfrm>
              <a:off x="2824389" y="1922318"/>
              <a:ext cx="53340" cy="35560"/>
            </a:xfrm>
            <a:custGeom>
              <a:avLst/>
              <a:gdLst/>
              <a:ahLst/>
              <a:cxnLst/>
              <a:rect l="l" t="t" r="r" b="b"/>
              <a:pathLst>
                <a:path w="53339" h="35560">
                  <a:moveTo>
                    <a:pt x="13680" y="0"/>
                  </a:moveTo>
                  <a:lnTo>
                    <a:pt x="0" y="34588"/>
                  </a:lnTo>
                  <a:lnTo>
                    <a:pt x="52959" y="35535"/>
                  </a:lnTo>
                  <a:lnTo>
                    <a:pt x="13680" y="0"/>
                  </a:lnTo>
                  <a:close/>
                </a:path>
              </a:pathLst>
            </a:custGeom>
            <a:solidFill>
              <a:srgbClr val="0A31FF"/>
            </a:solidFill>
          </p:spPr>
          <p:txBody>
            <a:bodyPr wrap="square" lIns="0" tIns="0" rIns="0" bIns="0" rtlCol="0"/>
            <a:lstStyle/>
            <a:p>
              <a:endParaRPr sz="3565"/>
            </a:p>
          </p:txBody>
        </p:sp>
        <p:sp>
          <p:nvSpPr>
            <p:cNvPr id="60" name="object 60"/>
            <p:cNvSpPr/>
            <p:nvPr/>
          </p:nvSpPr>
          <p:spPr>
            <a:xfrm>
              <a:off x="2824390" y="1922318"/>
              <a:ext cx="53340" cy="35560"/>
            </a:xfrm>
            <a:custGeom>
              <a:avLst/>
              <a:gdLst/>
              <a:ahLst/>
              <a:cxnLst/>
              <a:rect l="l" t="t" r="r" b="b"/>
              <a:pathLst>
                <a:path w="53339" h="35560">
                  <a:moveTo>
                    <a:pt x="52959" y="35535"/>
                  </a:moveTo>
                  <a:lnTo>
                    <a:pt x="13680" y="0"/>
                  </a:lnTo>
                  <a:lnTo>
                    <a:pt x="0" y="34588"/>
                  </a:lnTo>
                  <a:lnTo>
                    <a:pt x="52959" y="35535"/>
                  </a:lnTo>
                  <a:close/>
                </a:path>
              </a:pathLst>
            </a:custGeom>
            <a:ln w="6199">
              <a:solidFill>
                <a:srgbClr val="0A31FF"/>
              </a:solidFill>
            </a:ln>
          </p:spPr>
          <p:txBody>
            <a:bodyPr wrap="square" lIns="0" tIns="0" rIns="0" bIns="0" rtlCol="0"/>
            <a:lstStyle/>
            <a:p>
              <a:endParaRPr sz="3565"/>
            </a:p>
          </p:txBody>
        </p:sp>
        <p:sp>
          <p:nvSpPr>
            <p:cNvPr id="61" name="object 61"/>
            <p:cNvSpPr/>
            <p:nvPr/>
          </p:nvSpPr>
          <p:spPr>
            <a:xfrm>
              <a:off x="2260650" y="2014600"/>
              <a:ext cx="560070" cy="46355"/>
            </a:xfrm>
            <a:custGeom>
              <a:avLst/>
              <a:gdLst/>
              <a:ahLst/>
              <a:cxnLst/>
              <a:rect l="l" t="t" r="r" b="b"/>
              <a:pathLst>
                <a:path w="560069" h="46355">
                  <a:moveTo>
                    <a:pt x="0" y="45926"/>
                  </a:moveTo>
                  <a:lnTo>
                    <a:pt x="559471" y="0"/>
                  </a:lnTo>
                </a:path>
              </a:pathLst>
            </a:custGeom>
            <a:ln w="6199">
              <a:solidFill>
                <a:srgbClr val="0A31FF"/>
              </a:solidFill>
            </a:ln>
          </p:spPr>
          <p:txBody>
            <a:bodyPr wrap="square" lIns="0" tIns="0" rIns="0" bIns="0" rtlCol="0"/>
            <a:lstStyle/>
            <a:p>
              <a:endParaRPr sz="3565"/>
            </a:p>
          </p:txBody>
        </p:sp>
        <p:sp>
          <p:nvSpPr>
            <p:cNvPr id="62" name="object 62"/>
            <p:cNvSpPr/>
            <p:nvPr/>
          </p:nvSpPr>
          <p:spPr>
            <a:xfrm>
              <a:off x="2818600" y="1996065"/>
              <a:ext cx="51435" cy="37465"/>
            </a:xfrm>
            <a:custGeom>
              <a:avLst/>
              <a:gdLst/>
              <a:ahLst/>
              <a:cxnLst/>
              <a:rect l="l" t="t" r="r" b="b"/>
              <a:pathLst>
                <a:path w="51435" h="37464">
                  <a:moveTo>
                    <a:pt x="0" y="0"/>
                  </a:moveTo>
                  <a:lnTo>
                    <a:pt x="3043" y="37071"/>
                  </a:lnTo>
                  <a:lnTo>
                    <a:pt x="50950" y="14478"/>
                  </a:lnTo>
                  <a:lnTo>
                    <a:pt x="0" y="0"/>
                  </a:lnTo>
                  <a:close/>
                </a:path>
              </a:pathLst>
            </a:custGeom>
            <a:solidFill>
              <a:srgbClr val="0A31FF"/>
            </a:solidFill>
          </p:spPr>
          <p:txBody>
            <a:bodyPr wrap="square" lIns="0" tIns="0" rIns="0" bIns="0" rtlCol="0"/>
            <a:lstStyle/>
            <a:p>
              <a:endParaRPr sz="3565"/>
            </a:p>
          </p:txBody>
        </p:sp>
        <p:sp>
          <p:nvSpPr>
            <p:cNvPr id="63" name="object 63"/>
            <p:cNvSpPr/>
            <p:nvPr/>
          </p:nvSpPr>
          <p:spPr>
            <a:xfrm>
              <a:off x="2818601" y="1996065"/>
              <a:ext cx="51435" cy="37465"/>
            </a:xfrm>
            <a:custGeom>
              <a:avLst/>
              <a:gdLst/>
              <a:ahLst/>
              <a:cxnLst/>
              <a:rect l="l" t="t" r="r" b="b"/>
              <a:pathLst>
                <a:path w="51435" h="37464">
                  <a:moveTo>
                    <a:pt x="50950" y="14478"/>
                  </a:moveTo>
                  <a:lnTo>
                    <a:pt x="0" y="0"/>
                  </a:lnTo>
                  <a:lnTo>
                    <a:pt x="3043" y="37071"/>
                  </a:lnTo>
                  <a:lnTo>
                    <a:pt x="50950" y="14478"/>
                  </a:lnTo>
                  <a:close/>
                </a:path>
              </a:pathLst>
            </a:custGeom>
            <a:ln w="6199">
              <a:solidFill>
                <a:srgbClr val="0A31FF"/>
              </a:solidFill>
            </a:ln>
          </p:spPr>
          <p:txBody>
            <a:bodyPr wrap="square" lIns="0" tIns="0" rIns="0" bIns="0" rtlCol="0"/>
            <a:lstStyle/>
            <a:p>
              <a:endParaRPr sz="3565"/>
            </a:p>
          </p:txBody>
        </p:sp>
        <p:sp>
          <p:nvSpPr>
            <p:cNvPr id="64" name="object 64"/>
            <p:cNvSpPr/>
            <p:nvPr/>
          </p:nvSpPr>
          <p:spPr>
            <a:xfrm>
              <a:off x="2247599" y="2082418"/>
              <a:ext cx="593725" cy="332105"/>
            </a:xfrm>
            <a:custGeom>
              <a:avLst/>
              <a:gdLst/>
              <a:ahLst/>
              <a:cxnLst/>
              <a:rect l="l" t="t" r="r" b="b"/>
              <a:pathLst>
                <a:path w="593725" h="332105">
                  <a:moveTo>
                    <a:pt x="0" y="332007"/>
                  </a:moveTo>
                  <a:lnTo>
                    <a:pt x="593185" y="0"/>
                  </a:lnTo>
                </a:path>
              </a:pathLst>
            </a:custGeom>
            <a:ln w="6199">
              <a:solidFill>
                <a:srgbClr val="0A31FF"/>
              </a:solidFill>
            </a:ln>
          </p:spPr>
          <p:txBody>
            <a:bodyPr wrap="square" lIns="0" tIns="0" rIns="0" bIns="0" rtlCol="0"/>
            <a:lstStyle/>
            <a:p>
              <a:endParaRPr sz="3565"/>
            </a:p>
          </p:txBody>
        </p:sp>
        <p:sp>
          <p:nvSpPr>
            <p:cNvPr id="65" name="object 65"/>
            <p:cNvSpPr/>
            <p:nvPr/>
          </p:nvSpPr>
          <p:spPr>
            <a:xfrm>
              <a:off x="2831702" y="2058195"/>
              <a:ext cx="52705" cy="40640"/>
            </a:xfrm>
            <a:custGeom>
              <a:avLst/>
              <a:gdLst/>
              <a:ahLst/>
              <a:cxnLst/>
              <a:rect l="l" t="t" r="r" b="b"/>
              <a:pathLst>
                <a:path w="52705" h="40639">
                  <a:moveTo>
                    <a:pt x="52361" y="0"/>
                  </a:moveTo>
                  <a:lnTo>
                    <a:pt x="0" y="7993"/>
                  </a:lnTo>
                  <a:lnTo>
                    <a:pt x="18167" y="40451"/>
                  </a:lnTo>
                  <a:lnTo>
                    <a:pt x="52361" y="0"/>
                  </a:lnTo>
                  <a:close/>
                </a:path>
              </a:pathLst>
            </a:custGeom>
            <a:solidFill>
              <a:srgbClr val="0A31FF"/>
            </a:solidFill>
          </p:spPr>
          <p:txBody>
            <a:bodyPr wrap="square" lIns="0" tIns="0" rIns="0" bIns="0" rtlCol="0"/>
            <a:lstStyle/>
            <a:p>
              <a:endParaRPr sz="3565"/>
            </a:p>
          </p:txBody>
        </p:sp>
        <p:sp>
          <p:nvSpPr>
            <p:cNvPr id="66" name="object 66"/>
            <p:cNvSpPr/>
            <p:nvPr/>
          </p:nvSpPr>
          <p:spPr>
            <a:xfrm>
              <a:off x="2831702" y="2058195"/>
              <a:ext cx="52705" cy="40640"/>
            </a:xfrm>
            <a:custGeom>
              <a:avLst/>
              <a:gdLst/>
              <a:ahLst/>
              <a:cxnLst/>
              <a:rect l="l" t="t" r="r" b="b"/>
              <a:pathLst>
                <a:path w="52705" h="40639">
                  <a:moveTo>
                    <a:pt x="52361" y="0"/>
                  </a:moveTo>
                  <a:lnTo>
                    <a:pt x="0" y="7993"/>
                  </a:lnTo>
                  <a:lnTo>
                    <a:pt x="18167" y="40451"/>
                  </a:lnTo>
                  <a:lnTo>
                    <a:pt x="52361" y="0"/>
                  </a:lnTo>
                  <a:close/>
                </a:path>
              </a:pathLst>
            </a:custGeom>
            <a:ln w="6199">
              <a:solidFill>
                <a:srgbClr val="0A31FF"/>
              </a:solidFill>
            </a:ln>
          </p:spPr>
          <p:txBody>
            <a:bodyPr wrap="square" lIns="0" tIns="0" rIns="0" bIns="0" rtlCol="0"/>
            <a:lstStyle/>
            <a:p>
              <a:endParaRPr sz="3565"/>
            </a:p>
          </p:txBody>
        </p:sp>
        <p:sp>
          <p:nvSpPr>
            <p:cNvPr id="67" name="object 67"/>
            <p:cNvSpPr/>
            <p:nvPr/>
          </p:nvSpPr>
          <p:spPr>
            <a:xfrm>
              <a:off x="2228756" y="2121016"/>
              <a:ext cx="641985" cy="666115"/>
            </a:xfrm>
            <a:custGeom>
              <a:avLst/>
              <a:gdLst/>
              <a:ahLst/>
              <a:cxnLst/>
              <a:rect l="l" t="t" r="r" b="b"/>
              <a:pathLst>
                <a:path w="641985" h="666114">
                  <a:moveTo>
                    <a:pt x="0" y="665780"/>
                  </a:moveTo>
                  <a:lnTo>
                    <a:pt x="641831" y="0"/>
                  </a:lnTo>
                </a:path>
              </a:pathLst>
            </a:custGeom>
            <a:ln w="6199">
              <a:solidFill>
                <a:srgbClr val="0A31FF"/>
              </a:solidFill>
            </a:ln>
          </p:spPr>
          <p:txBody>
            <a:bodyPr wrap="square" lIns="0" tIns="0" rIns="0" bIns="0" rtlCol="0"/>
            <a:lstStyle/>
            <a:p>
              <a:endParaRPr sz="3565"/>
            </a:p>
          </p:txBody>
        </p:sp>
        <p:sp>
          <p:nvSpPr>
            <p:cNvPr id="68" name="object 68"/>
            <p:cNvSpPr/>
            <p:nvPr/>
          </p:nvSpPr>
          <p:spPr>
            <a:xfrm>
              <a:off x="2857199" y="2085310"/>
              <a:ext cx="48260" cy="48895"/>
            </a:xfrm>
            <a:custGeom>
              <a:avLst/>
              <a:gdLst/>
              <a:ahLst/>
              <a:cxnLst/>
              <a:rect l="l" t="t" r="r" b="b"/>
              <a:pathLst>
                <a:path w="48260" h="48894">
                  <a:moveTo>
                    <a:pt x="47810" y="0"/>
                  </a:moveTo>
                  <a:lnTo>
                    <a:pt x="0" y="22797"/>
                  </a:lnTo>
                  <a:lnTo>
                    <a:pt x="26778" y="48613"/>
                  </a:lnTo>
                  <a:lnTo>
                    <a:pt x="47810" y="0"/>
                  </a:lnTo>
                  <a:close/>
                </a:path>
              </a:pathLst>
            </a:custGeom>
            <a:solidFill>
              <a:srgbClr val="0A31FF"/>
            </a:solidFill>
          </p:spPr>
          <p:txBody>
            <a:bodyPr wrap="square" lIns="0" tIns="0" rIns="0" bIns="0" rtlCol="0"/>
            <a:lstStyle/>
            <a:p>
              <a:endParaRPr sz="3565"/>
            </a:p>
          </p:txBody>
        </p:sp>
        <p:sp>
          <p:nvSpPr>
            <p:cNvPr id="69" name="object 69"/>
            <p:cNvSpPr/>
            <p:nvPr/>
          </p:nvSpPr>
          <p:spPr>
            <a:xfrm>
              <a:off x="2857199" y="2085310"/>
              <a:ext cx="48260" cy="48895"/>
            </a:xfrm>
            <a:custGeom>
              <a:avLst/>
              <a:gdLst/>
              <a:ahLst/>
              <a:cxnLst/>
              <a:rect l="l" t="t" r="r" b="b"/>
              <a:pathLst>
                <a:path w="48260" h="48894">
                  <a:moveTo>
                    <a:pt x="47810" y="0"/>
                  </a:moveTo>
                  <a:lnTo>
                    <a:pt x="0" y="22797"/>
                  </a:lnTo>
                  <a:lnTo>
                    <a:pt x="26778" y="48613"/>
                  </a:lnTo>
                  <a:lnTo>
                    <a:pt x="47810" y="0"/>
                  </a:lnTo>
                  <a:close/>
                </a:path>
              </a:pathLst>
            </a:custGeom>
            <a:ln w="6199">
              <a:solidFill>
                <a:srgbClr val="0A31FF"/>
              </a:solidFill>
            </a:ln>
          </p:spPr>
          <p:txBody>
            <a:bodyPr wrap="square" lIns="0" tIns="0" rIns="0" bIns="0" rtlCol="0"/>
            <a:lstStyle/>
            <a:p>
              <a:endParaRPr sz="3565"/>
            </a:p>
          </p:txBody>
        </p:sp>
        <p:sp>
          <p:nvSpPr>
            <p:cNvPr id="70" name="object 70"/>
            <p:cNvSpPr/>
            <p:nvPr/>
          </p:nvSpPr>
          <p:spPr>
            <a:xfrm>
              <a:off x="642737" y="1403090"/>
              <a:ext cx="494030" cy="586105"/>
            </a:xfrm>
            <a:custGeom>
              <a:avLst/>
              <a:gdLst/>
              <a:ahLst/>
              <a:cxnLst/>
              <a:rect l="l" t="t" r="r" b="b"/>
              <a:pathLst>
                <a:path w="494030" h="586105">
                  <a:moveTo>
                    <a:pt x="0" y="585507"/>
                  </a:moveTo>
                  <a:lnTo>
                    <a:pt x="494022" y="0"/>
                  </a:lnTo>
                </a:path>
              </a:pathLst>
            </a:custGeom>
            <a:ln w="6199">
              <a:solidFill>
                <a:srgbClr val="0A31FF"/>
              </a:solidFill>
            </a:ln>
          </p:spPr>
          <p:txBody>
            <a:bodyPr wrap="square" lIns="0" tIns="0" rIns="0" bIns="0" rtlCol="0"/>
            <a:lstStyle/>
            <a:p>
              <a:endParaRPr sz="3565"/>
            </a:p>
          </p:txBody>
        </p:sp>
        <p:sp>
          <p:nvSpPr>
            <p:cNvPr id="71" name="object 71"/>
            <p:cNvSpPr/>
            <p:nvPr/>
          </p:nvSpPr>
          <p:spPr>
            <a:xfrm>
              <a:off x="1122544" y="1365185"/>
              <a:ext cx="46355" cy="50165"/>
            </a:xfrm>
            <a:custGeom>
              <a:avLst/>
              <a:gdLst/>
              <a:ahLst/>
              <a:cxnLst/>
              <a:rect l="l" t="t" r="r" b="b"/>
              <a:pathLst>
                <a:path w="46355" h="50165">
                  <a:moveTo>
                    <a:pt x="46197" y="0"/>
                  </a:moveTo>
                  <a:lnTo>
                    <a:pt x="0" y="25911"/>
                  </a:lnTo>
                  <a:lnTo>
                    <a:pt x="28429" y="49898"/>
                  </a:lnTo>
                  <a:lnTo>
                    <a:pt x="46197" y="0"/>
                  </a:lnTo>
                  <a:close/>
                </a:path>
              </a:pathLst>
            </a:custGeom>
            <a:solidFill>
              <a:srgbClr val="0A31FF"/>
            </a:solidFill>
          </p:spPr>
          <p:txBody>
            <a:bodyPr wrap="square" lIns="0" tIns="0" rIns="0" bIns="0" rtlCol="0"/>
            <a:lstStyle/>
            <a:p>
              <a:endParaRPr sz="3565"/>
            </a:p>
          </p:txBody>
        </p:sp>
        <p:sp>
          <p:nvSpPr>
            <p:cNvPr id="72" name="object 72"/>
            <p:cNvSpPr/>
            <p:nvPr/>
          </p:nvSpPr>
          <p:spPr>
            <a:xfrm>
              <a:off x="1122544" y="1365184"/>
              <a:ext cx="46355" cy="50165"/>
            </a:xfrm>
            <a:custGeom>
              <a:avLst/>
              <a:gdLst/>
              <a:ahLst/>
              <a:cxnLst/>
              <a:rect l="l" t="t" r="r" b="b"/>
              <a:pathLst>
                <a:path w="46355" h="50165">
                  <a:moveTo>
                    <a:pt x="46197" y="0"/>
                  </a:moveTo>
                  <a:lnTo>
                    <a:pt x="0" y="25911"/>
                  </a:lnTo>
                  <a:lnTo>
                    <a:pt x="28429" y="49898"/>
                  </a:lnTo>
                  <a:lnTo>
                    <a:pt x="46197" y="0"/>
                  </a:lnTo>
                  <a:close/>
                </a:path>
              </a:pathLst>
            </a:custGeom>
            <a:ln w="6199">
              <a:solidFill>
                <a:srgbClr val="0A31FF"/>
              </a:solidFill>
            </a:ln>
          </p:spPr>
          <p:txBody>
            <a:bodyPr wrap="square" lIns="0" tIns="0" rIns="0" bIns="0" rtlCol="0"/>
            <a:lstStyle/>
            <a:p>
              <a:endParaRPr sz="3565"/>
            </a:p>
          </p:txBody>
        </p:sp>
        <p:sp>
          <p:nvSpPr>
            <p:cNvPr id="73" name="object 73"/>
            <p:cNvSpPr/>
            <p:nvPr/>
          </p:nvSpPr>
          <p:spPr>
            <a:xfrm>
              <a:off x="665457" y="1757418"/>
              <a:ext cx="435609" cy="258445"/>
            </a:xfrm>
            <a:custGeom>
              <a:avLst/>
              <a:gdLst/>
              <a:ahLst/>
              <a:cxnLst/>
              <a:rect l="l" t="t" r="r" b="b"/>
              <a:pathLst>
                <a:path w="435609" h="258444">
                  <a:moveTo>
                    <a:pt x="0" y="257990"/>
                  </a:moveTo>
                  <a:lnTo>
                    <a:pt x="435359" y="0"/>
                  </a:lnTo>
                </a:path>
              </a:pathLst>
            </a:custGeom>
            <a:ln w="6199">
              <a:solidFill>
                <a:srgbClr val="0A31FF"/>
              </a:solidFill>
            </a:ln>
          </p:spPr>
          <p:txBody>
            <a:bodyPr wrap="square" lIns="0" tIns="0" rIns="0" bIns="0" rtlCol="0"/>
            <a:lstStyle/>
            <a:p>
              <a:endParaRPr sz="3565"/>
            </a:p>
          </p:txBody>
        </p:sp>
        <p:sp>
          <p:nvSpPr>
            <p:cNvPr id="74" name="object 74"/>
            <p:cNvSpPr/>
            <p:nvPr/>
          </p:nvSpPr>
          <p:spPr>
            <a:xfrm>
              <a:off x="1091336" y="1732135"/>
              <a:ext cx="52705" cy="41910"/>
            </a:xfrm>
            <a:custGeom>
              <a:avLst/>
              <a:gdLst/>
              <a:ahLst/>
              <a:cxnLst/>
              <a:rect l="l" t="t" r="r" b="b"/>
              <a:pathLst>
                <a:path w="52705" h="41910">
                  <a:moveTo>
                    <a:pt x="52147" y="0"/>
                  </a:moveTo>
                  <a:lnTo>
                    <a:pt x="0" y="9283"/>
                  </a:lnTo>
                  <a:lnTo>
                    <a:pt x="18963" y="41283"/>
                  </a:lnTo>
                  <a:lnTo>
                    <a:pt x="52147" y="0"/>
                  </a:lnTo>
                  <a:close/>
                </a:path>
              </a:pathLst>
            </a:custGeom>
            <a:solidFill>
              <a:srgbClr val="0A31FF"/>
            </a:solidFill>
          </p:spPr>
          <p:txBody>
            <a:bodyPr wrap="square" lIns="0" tIns="0" rIns="0" bIns="0" rtlCol="0"/>
            <a:lstStyle/>
            <a:p>
              <a:endParaRPr sz="3565"/>
            </a:p>
          </p:txBody>
        </p:sp>
        <p:sp>
          <p:nvSpPr>
            <p:cNvPr id="75" name="object 75"/>
            <p:cNvSpPr/>
            <p:nvPr/>
          </p:nvSpPr>
          <p:spPr>
            <a:xfrm>
              <a:off x="1091336" y="1732135"/>
              <a:ext cx="52705" cy="41910"/>
            </a:xfrm>
            <a:custGeom>
              <a:avLst/>
              <a:gdLst/>
              <a:ahLst/>
              <a:cxnLst/>
              <a:rect l="l" t="t" r="r" b="b"/>
              <a:pathLst>
                <a:path w="52705" h="41910">
                  <a:moveTo>
                    <a:pt x="52147" y="0"/>
                  </a:moveTo>
                  <a:lnTo>
                    <a:pt x="0" y="9283"/>
                  </a:lnTo>
                  <a:lnTo>
                    <a:pt x="18963" y="41283"/>
                  </a:lnTo>
                  <a:lnTo>
                    <a:pt x="52147" y="0"/>
                  </a:lnTo>
                  <a:close/>
                </a:path>
              </a:pathLst>
            </a:custGeom>
            <a:ln w="6199">
              <a:solidFill>
                <a:srgbClr val="0A31FF"/>
              </a:solidFill>
            </a:ln>
          </p:spPr>
          <p:txBody>
            <a:bodyPr wrap="square" lIns="0" tIns="0" rIns="0" bIns="0" rtlCol="0"/>
            <a:lstStyle/>
            <a:p>
              <a:endParaRPr sz="3565"/>
            </a:p>
          </p:txBody>
        </p:sp>
        <p:sp>
          <p:nvSpPr>
            <p:cNvPr id="76" name="object 76"/>
            <p:cNvSpPr/>
            <p:nvPr/>
          </p:nvSpPr>
          <p:spPr>
            <a:xfrm>
              <a:off x="680160" y="2069150"/>
              <a:ext cx="397510" cy="0"/>
            </a:xfrm>
            <a:custGeom>
              <a:avLst/>
              <a:gdLst/>
              <a:ahLst/>
              <a:cxnLst/>
              <a:rect l="l" t="t" r="r" b="b"/>
              <a:pathLst>
                <a:path w="397509">
                  <a:moveTo>
                    <a:pt x="0" y="0"/>
                  </a:moveTo>
                  <a:lnTo>
                    <a:pt x="163211" y="0"/>
                  </a:lnTo>
                </a:path>
                <a:path w="397509">
                  <a:moveTo>
                    <a:pt x="268600" y="0"/>
                  </a:moveTo>
                  <a:lnTo>
                    <a:pt x="397380" y="0"/>
                  </a:lnTo>
                </a:path>
              </a:pathLst>
            </a:custGeom>
            <a:ln w="6199">
              <a:solidFill>
                <a:srgbClr val="0A31FF"/>
              </a:solidFill>
            </a:ln>
          </p:spPr>
          <p:txBody>
            <a:bodyPr wrap="square" lIns="0" tIns="0" rIns="0" bIns="0" rtlCol="0"/>
            <a:lstStyle/>
            <a:p>
              <a:endParaRPr sz="3565"/>
            </a:p>
          </p:txBody>
        </p:sp>
        <p:sp>
          <p:nvSpPr>
            <p:cNvPr id="77" name="object 77"/>
            <p:cNvSpPr/>
            <p:nvPr/>
          </p:nvSpPr>
          <p:spPr>
            <a:xfrm>
              <a:off x="1077540" y="2050552"/>
              <a:ext cx="50165" cy="37465"/>
            </a:xfrm>
            <a:custGeom>
              <a:avLst/>
              <a:gdLst/>
              <a:ahLst/>
              <a:cxnLst/>
              <a:rect l="l" t="t" r="r" b="b"/>
              <a:pathLst>
                <a:path w="50165" h="37464">
                  <a:moveTo>
                    <a:pt x="0" y="0"/>
                  </a:moveTo>
                  <a:lnTo>
                    <a:pt x="0" y="37196"/>
                  </a:lnTo>
                  <a:lnTo>
                    <a:pt x="49595" y="18598"/>
                  </a:lnTo>
                  <a:lnTo>
                    <a:pt x="0" y="0"/>
                  </a:lnTo>
                  <a:close/>
                </a:path>
              </a:pathLst>
            </a:custGeom>
            <a:solidFill>
              <a:srgbClr val="0A31FF"/>
            </a:solidFill>
          </p:spPr>
          <p:txBody>
            <a:bodyPr wrap="square" lIns="0" tIns="0" rIns="0" bIns="0" rtlCol="0"/>
            <a:lstStyle/>
            <a:p>
              <a:endParaRPr sz="3565"/>
            </a:p>
          </p:txBody>
        </p:sp>
        <p:sp>
          <p:nvSpPr>
            <p:cNvPr id="78" name="object 78"/>
            <p:cNvSpPr/>
            <p:nvPr/>
          </p:nvSpPr>
          <p:spPr>
            <a:xfrm>
              <a:off x="1077540" y="2050552"/>
              <a:ext cx="50165" cy="37465"/>
            </a:xfrm>
            <a:custGeom>
              <a:avLst/>
              <a:gdLst/>
              <a:ahLst/>
              <a:cxnLst/>
              <a:rect l="l" t="t" r="r" b="b"/>
              <a:pathLst>
                <a:path w="50165" h="37464">
                  <a:moveTo>
                    <a:pt x="49595" y="18598"/>
                  </a:moveTo>
                  <a:lnTo>
                    <a:pt x="0" y="0"/>
                  </a:lnTo>
                  <a:lnTo>
                    <a:pt x="0" y="37196"/>
                  </a:lnTo>
                  <a:lnTo>
                    <a:pt x="49595" y="18598"/>
                  </a:lnTo>
                  <a:close/>
                </a:path>
              </a:pathLst>
            </a:custGeom>
            <a:ln w="6199">
              <a:solidFill>
                <a:srgbClr val="0A31FF"/>
              </a:solidFill>
            </a:ln>
          </p:spPr>
          <p:txBody>
            <a:bodyPr wrap="square" lIns="0" tIns="0" rIns="0" bIns="0" rtlCol="0"/>
            <a:lstStyle/>
            <a:p>
              <a:endParaRPr sz="3565"/>
            </a:p>
          </p:txBody>
        </p:sp>
        <p:sp>
          <p:nvSpPr>
            <p:cNvPr id="79" name="object 79"/>
            <p:cNvSpPr/>
            <p:nvPr/>
          </p:nvSpPr>
          <p:spPr>
            <a:xfrm>
              <a:off x="665457" y="2122890"/>
              <a:ext cx="435609" cy="258445"/>
            </a:xfrm>
            <a:custGeom>
              <a:avLst/>
              <a:gdLst/>
              <a:ahLst/>
              <a:cxnLst/>
              <a:rect l="l" t="t" r="r" b="b"/>
              <a:pathLst>
                <a:path w="435609" h="258444">
                  <a:moveTo>
                    <a:pt x="0" y="0"/>
                  </a:moveTo>
                  <a:lnTo>
                    <a:pt x="435359" y="257990"/>
                  </a:lnTo>
                </a:path>
              </a:pathLst>
            </a:custGeom>
            <a:ln w="6199">
              <a:solidFill>
                <a:srgbClr val="0A31FF"/>
              </a:solidFill>
            </a:ln>
          </p:spPr>
          <p:txBody>
            <a:bodyPr wrap="square" lIns="0" tIns="0" rIns="0" bIns="0" rtlCol="0"/>
            <a:lstStyle/>
            <a:p>
              <a:endParaRPr sz="3565"/>
            </a:p>
          </p:txBody>
        </p:sp>
        <p:sp>
          <p:nvSpPr>
            <p:cNvPr id="80" name="object 80"/>
            <p:cNvSpPr/>
            <p:nvPr/>
          </p:nvSpPr>
          <p:spPr>
            <a:xfrm>
              <a:off x="1091336" y="2364881"/>
              <a:ext cx="52705" cy="41910"/>
            </a:xfrm>
            <a:custGeom>
              <a:avLst/>
              <a:gdLst/>
              <a:ahLst/>
              <a:cxnLst/>
              <a:rect l="l" t="t" r="r" b="b"/>
              <a:pathLst>
                <a:path w="52705" h="41910">
                  <a:moveTo>
                    <a:pt x="18963" y="0"/>
                  </a:moveTo>
                  <a:lnTo>
                    <a:pt x="0" y="31999"/>
                  </a:lnTo>
                  <a:lnTo>
                    <a:pt x="52147" y="41283"/>
                  </a:lnTo>
                  <a:lnTo>
                    <a:pt x="18963" y="0"/>
                  </a:lnTo>
                  <a:close/>
                </a:path>
              </a:pathLst>
            </a:custGeom>
            <a:solidFill>
              <a:srgbClr val="0A31FF"/>
            </a:solidFill>
          </p:spPr>
          <p:txBody>
            <a:bodyPr wrap="square" lIns="0" tIns="0" rIns="0" bIns="0" rtlCol="0"/>
            <a:lstStyle/>
            <a:p>
              <a:endParaRPr sz="3565"/>
            </a:p>
          </p:txBody>
        </p:sp>
        <p:sp>
          <p:nvSpPr>
            <p:cNvPr id="81" name="object 81"/>
            <p:cNvSpPr/>
            <p:nvPr/>
          </p:nvSpPr>
          <p:spPr>
            <a:xfrm>
              <a:off x="1091336" y="2364881"/>
              <a:ext cx="52705" cy="41910"/>
            </a:xfrm>
            <a:custGeom>
              <a:avLst/>
              <a:gdLst/>
              <a:ahLst/>
              <a:cxnLst/>
              <a:rect l="l" t="t" r="r" b="b"/>
              <a:pathLst>
                <a:path w="52705" h="41910">
                  <a:moveTo>
                    <a:pt x="52147" y="41283"/>
                  </a:moveTo>
                  <a:lnTo>
                    <a:pt x="18963" y="0"/>
                  </a:lnTo>
                  <a:lnTo>
                    <a:pt x="0" y="31999"/>
                  </a:lnTo>
                  <a:lnTo>
                    <a:pt x="52147" y="41283"/>
                  </a:lnTo>
                  <a:close/>
                </a:path>
              </a:pathLst>
            </a:custGeom>
            <a:ln w="6199">
              <a:solidFill>
                <a:srgbClr val="0A31FF"/>
              </a:solidFill>
            </a:ln>
          </p:spPr>
          <p:txBody>
            <a:bodyPr wrap="square" lIns="0" tIns="0" rIns="0" bIns="0" rtlCol="0"/>
            <a:lstStyle/>
            <a:p>
              <a:endParaRPr sz="3565"/>
            </a:p>
          </p:txBody>
        </p:sp>
        <p:sp>
          <p:nvSpPr>
            <p:cNvPr id="82" name="object 82"/>
            <p:cNvSpPr/>
            <p:nvPr/>
          </p:nvSpPr>
          <p:spPr>
            <a:xfrm>
              <a:off x="642737" y="2149703"/>
              <a:ext cx="494030" cy="586105"/>
            </a:xfrm>
            <a:custGeom>
              <a:avLst/>
              <a:gdLst/>
              <a:ahLst/>
              <a:cxnLst/>
              <a:rect l="l" t="t" r="r" b="b"/>
              <a:pathLst>
                <a:path w="494030" h="586105">
                  <a:moveTo>
                    <a:pt x="0" y="0"/>
                  </a:moveTo>
                  <a:lnTo>
                    <a:pt x="494022" y="585507"/>
                  </a:lnTo>
                </a:path>
              </a:pathLst>
            </a:custGeom>
            <a:ln w="6199">
              <a:solidFill>
                <a:srgbClr val="0A31FF"/>
              </a:solidFill>
            </a:ln>
          </p:spPr>
          <p:txBody>
            <a:bodyPr wrap="square" lIns="0" tIns="0" rIns="0" bIns="0" rtlCol="0"/>
            <a:lstStyle/>
            <a:p>
              <a:endParaRPr sz="3565"/>
            </a:p>
          </p:txBody>
        </p:sp>
        <p:sp>
          <p:nvSpPr>
            <p:cNvPr id="83" name="object 83"/>
            <p:cNvSpPr/>
            <p:nvPr/>
          </p:nvSpPr>
          <p:spPr>
            <a:xfrm>
              <a:off x="1122544" y="2723217"/>
              <a:ext cx="46355" cy="50165"/>
            </a:xfrm>
            <a:custGeom>
              <a:avLst/>
              <a:gdLst/>
              <a:ahLst/>
              <a:cxnLst/>
              <a:rect l="l" t="t" r="r" b="b"/>
              <a:pathLst>
                <a:path w="46355" h="50164">
                  <a:moveTo>
                    <a:pt x="28429" y="0"/>
                  </a:moveTo>
                  <a:lnTo>
                    <a:pt x="0" y="23986"/>
                  </a:lnTo>
                  <a:lnTo>
                    <a:pt x="46197" y="49898"/>
                  </a:lnTo>
                  <a:lnTo>
                    <a:pt x="28429" y="0"/>
                  </a:lnTo>
                  <a:close/>
                </a:path>
              </a:pathLst>
            </a:custGeom>
            <a:solidFill>
              <a:srgbClr val="0A31FF"/>
            </a:solidFill>
          </p:spPr>
          <p:txBody>
            <a:bodyPr wrap="square" lIns="0" tIns="0" rIns="0" bIns="0" rtlCol="0"/>
            <a:lstStyle/>
            <a:p>
              <a:endParaRPr sz="3565"/>
            </a:p>
          </p:txBody>
        </p:sp>
        <p:sp>
          <p:nvSpPr>
            <p:cNvPr id="84" name="object 84"/>
            <p:cNvSpPr/>
            <p:nvPr/>
          </p:nvSpPr>
          <p:spPr>
            <a:xfrm>
              <a:off x="1122544" y="2723216"/>
              <a:ext cx="46355" cy="50165"/>
            </a:xfrm>
            <a:custGeom>
              <a:avLst/>
              <a:gdLst/>
              <a:ahLst/>
              <a:cxnLst/>
              <a:rect l="l" t="t" r="r" b="b"/>
              <a:pathLst>
                <a:path w="46355" h="50164">
                  <a:moveTo>
                    <a:pt x="46197" y="49898"/>
                  </a:moveTo>
                  <a:lnTo>
                    <a:pt x="28429" y="0"/>
                  </a:lnTo>
                  <a:lnTo>
                    <a:pt x="0" y="23987"/>
                  </a:lnTo>
                  <a:lnTo>
                    <a:pt x="46197" y="49898"/>
                  </a:lnTo>
                  <a:close/>
                </a:path>
              </a:pathLst>
            </a:custGeom>
            <a:ln w="6199">
              <a:solidFill>
                <a:srgbClr val="0A31FF"/>
              </a:solidFill>
            </a:ln>
          </p:spPr>
          <p:txBody>
            <a:bodyPr wrap="square" lIns="0" tIns="0" rIns="0" bIns="0" rtlCol="0"/>
            <a:lstStyle/>
            <a:p>
              <a:endParaRPr sz="3565"/>
            </a:p>
          </p:txBody>
        </p:sp>
        <p:sp>
          <p:nvSpPr>
            <p:cNvPr id="85" name="object 85"/>
            <p:cNvSpPr/>
            <p:nvPr/>
          </p:nvSpPr>
          <p:spPr>
            <a:xfrm>
              <a:off x="1582169" y="1198137"/>
              <a:ext cx="105410" cy="149225"/>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grpSp>
      <p:sp>
        <p:nvSpPr>
          <p:cNvPr id="86" name="object 86"/>
          <p:cNvSpPr txBox="1"/>
          <p:nvPr/>
        </p:nvSpPr>
        <p:spPr>
          <a:xfrm>
            <a:off x="4701764" y="239826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87" name="object 87"/>
          <p:cNvSpPr/>
          <p:nvPr/>
        </p:nvSpPr>
        <p:spPr>
          <a:xfrm>
            <a:off x="4406414" y="2601996"/>
            <a:ext cx="208886" cy="295712"/>
          </a:xfrm>
          <a:custGeom>
            <a:avLst/>
            <a:gdLst/>
            <a:ahLst/>
            <a:cxnLst/>
            <a:rect l="l" t="t" r="r" b="b"/>
            <a:pathLst>
              <a:path w="105409"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88" name="object 88"/>
          <p:cNvSpPr txBox="1"/>
          <p:nvPr/>
        </p:nvSpPr>
        <p:spPr>
          <a:xfrm>
            <a:off x="4444676" y="2625968"/>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89" name="object 89"/>
          <p:cNvSpPr/>
          <p:nvPr/>
        </p:nvSpPr>
        <p:spPr>
          <a:xfrm>
            <a:off x="4375112" y="2946453"/>
            <a:ext cx="208886" cy="295712"/>
          </a:xfrm>
          <a:custGeom>
            <a:avLst/>
            <a:gdLst/>
            <a:ahLst/>
            <a:cxnLst/>
            <a:rect l="l" t="t" r="r" b="b"/>
            <a:pathLst>
              <a:path w="105409"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90" name="object 90"/>
          <p:cNvSpPr txBox="1"/>
          <p:nvPr/>
        </p:nvSpPr>
        <p:spPr>
          <a:xfrm>
            <a:off x="4413374" y="2970427"/>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91" name="object 91"/>
          <p:cNvSpPr/>
          <p:nvPr/>
        </p:nvSpPr>
        <p:spPr>
          <a:xfrm>
            <a:off x="4765382" y="3562780"/>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92" name="object 92"/>
          <p:cNvSpPr txBox="1"/>
          <p:nvPr/>
        </p:nvSpPr>
        <p:spPr>
          <a:xfrm>
            <a:off x="4803644" y="3586752"/>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93" name="object 93"/>
          <p:cNvSpPr/>
          <p:nvPr/>
        </p:nvSpPr>
        <p:spPr>
          <a:xfrm>
            <a:off x="4753096" y="3946773"/>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94" name="object 94"/>
          <p:cNvSpPr txBox="1"/>
          <p:nvPr/>
        </p:nvSpPr>
        <p:spPr>
          <a:xfrm>
            <a:off x="4791358" y="397074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95" name="object 95"/>
          <p:cNvSpPr/>
          <p:nvPr/>
        </p:nvSpPr>
        <p:spPr>
          <a:xfrm>
            <a:off x="4730087" y="4364388"/>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96" name="object 96"/>
          <p:cNvSpPr txBox="1"/>
          <p:nvPr/>
        </p:nvSpPr>
        <p:spPr>
          <a:xfrm>
            <a:off x="4768349" y="4388362"/>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97" name="object 97"/>
          <p:cNvSpPr/>
          <p:nvPr/>
        </p:nvSpPr>
        <p:spPr>
          <a:xfrm>
            <a:off x="4742372" y="4733013"/>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98" name="object 98"/>
          <p:cNvSpPr txBox="1"/>
          <p:nvPr/>
        </p:nvSpPr>
        <p:spPr>
          <a:xfrm>
            <a:off x="4780633" y="475698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99" name="object 99"/>
          <p:cNvSpPr/>
          <p:nvPr/>
        </p:nvSpPr>
        <p:spPr>
          <a:xfrm>
            <a:off x="4700406" y="5088713"/>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00" name="object 100"/>
          <p:cNvSpPr txBox="1"/>
          <p:nvPr/>
        </p:nvSpPr>
        <p:spPr>
          <a:xfrm>
            <a:off x="4738668" y="511268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01" name="object 101"/>
          <p:cNvSpPr/>
          <p:nvPr/>
        </p:nvSpPr>
        <p:spPr>
          <a:xfrm>
            <a:off x="4614412" y="5519253"/>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02" name="object 102"/>
          <p:cNvSpPr txBox="1"/>
          <p:nvPr/>
        </p:nvSpPr>
        <p:spPr>
          <a:xfrm>
            <a:off x="4652674" y="5543227"/>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03" name="object 103"/>
          <p:cNvSpPr/>
          <p:nvPr/>
        </p:nvSpPr>
        <p:spPr>
          <a:xfrm>
            <a:off x="3234695" y="4750420"/>
            <a:ext cx="208886" cy="295712"/>
          </a:xfrm>
          <a:custGeom>
            <a:avLst/>
            <a:gdLst/>
            <a:ahLst/>
            <a:cxnLst/>
            <a:rect l="l" t="t" r="r" b="b"/>
            <a:pathLst>
              <a:path w="105409"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04" name="object 104"/>
          <p:cNvSpPr txBox="1"/>
          <p:nvPr/>
        </p:nvSpPr>
        <p:spPr>
          <a:xfrm>
            <a:off x="3272957" y="4774393"/>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05" name="object 105"/>
          <p:cNvSpPr/>
          <p:nvPr/>
        </p:nvSpPr>
        <p:spPr>
          <a:xfrm>
            <a:off x="3224032" y="4342277"/>
            <a:ext cx="208886" cy="295712"/>
          </a:xfrm>
          <a:custGeom>
            <a:avLst/>
            <a:gdLst/>
            <a:ahLst/>
            <a:cxnLst/>
            <a:rect l="l" t="t" r="r" b="b"/>
            <a:pathLst>
              <a:path w="105409"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06" name="object 106"/>
          <p:cNvSpPr txBox="1"/>
          <p:nvPr/>
        </p:nvSpPr>
        <p:spPr>
          <a:xfrm>
            <a:off x="3262294" y="4366249"/>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07" name="object 107"/>
          <p:cNvSpPr/>
          <p:nvPr/>
        </p:nvSpPr>
        <p:spPr>
          <a:xfrm>
            <a:off x="3199462" y="3946773"/>
            <a:ext cx="208886" cy="295712"/>
          </a:xfrm>
          <a:custGeom>
            <a:avLst/>
            <a:gdLst/>
            <a:ahLst/>
            <a:cxnLst/>
            <a:rect l="l" t="t" r="r" b="b"/>
            <a:pathLst>
              <a:path w="105409"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08" name="object 108"/>
          <p:cNvSpPr txBox="1"/>
          <p:nvPr/>
        </p:nvSpPr>
        <p:spPr>
          <a:xfrm>
            <a:off x="3237724" y="3970745"/>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09" name="object 109"/>
          <p:cNvSpPr/>
          <p:nvPr/>
        </p:nvSpPr>
        <p:spPr>
          <a:xfrm>
            <a:off x="3263061" y="3528135"/>
            <a:ext cx="208886" cy="295712"/>
          </a:xfrm>
          <a:custGeom>
            <a:avLst/>
            <a:gdLst/>
            <a:ahLst/>
            <a:cxnLst/>
            <a:rect l="l" t="t" r="r" b="b"/>
            <a:pathLst>
              <a:path w="105409"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10" name="object 110"/>
          <p:cNvSpPr txBox="1"/>
          <p:nvPr/>
        </p:nvSpPr>
        <p:spPr>
          <a:xfrm>
            <a:off x="3301323" y="3552109"/>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11" name="object 111"/>
          <p:cNvSpPr/>
          <p:nvPr/>
        </p:nvSpPr>
        <p:spPr>
          <a:xfrm>
            <a:off x="3195617" y="3189451"/>
            <a:ext cx="208886" cy="295712"/>
          </a:xfrm>
          <a:custGeom>
            <a:avLst/>
            <a:gdLst/>
            <a:ahLst/>
            <a:cxnLst/>
            <a:rect l="l" t="t" r="r" b="b"/>
            <a:pathLst>
              <a:path w="105409"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12" name="object 112"/>
          <p:cNvSpPr txBox="1"/>
          <p:nvPr/>
        </p:nvSpPr>
        <p:spPr>
          <a:xfrm>
            <a:off x="3233877" y="3213423"/>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13" name="object 113"/>
          <p:cNvSpPr/>
          <p:nvPr/>
        </p:nvSpPr>
        <p:spPr>
          <a:xfrm>
            <a:off x="6462027" y="3048984"/>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14" name="object 114"/>
          <p:cNvSpPr txBox="1"/>
          <p:nvPr/>
        </p:nvSpPr>
        <p:spPr>
          <a:xfrm>
            <a:off x="6500289" y="3072957"/>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15" name="object 115"/>
          <p:cNvSpPr/>
          <p:nvPr/>
        </p:nvSpPr>
        <p:spPr>
          <a:xfrm>
            <a:off x="6365909" y="3428149"/>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16" name="object 116"/>
          <p:cNvSpPr txBox="1"/>
          <p:nvPr/>
        </p:nvSpPr>
        <p:spPr>
          <a:xfrm>
            <a:off x="6404171" y="3452121"/>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17" name="object 117"/>
          <p:cNvSpPr/>
          <p:nvPr/>
        </p:nvSpPr>
        <p:spPr>
          <a:xfrm>
            <a:off x="6283268" y="3898012"/>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18" name="object 118"/>
          <p:cNvSpPr txBox="1"/>
          <p:nvPr/>
        </p:nvSpPr>
        <p:spPr>
          <a:xfrm>
            <a:off x="6321530" y="3921986"/>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19" name="object 119"/>
          <p:cNvSpPr/>
          <p:nvPr/>
        </p:nvSpPr>
        <p:spPr>
          <a:xfrm>
            <a:off x="6359595" y="4357852"/>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20" name="object 120"/>
          <p:cNvSpPr txBox="1"/>
          <p:nvPr/>
        </p:nvSpPr>
        <p:spPr>
          <a:xfrm>
            <a:off x="6397857" y="4381826"/>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sp>
        <p:nvSpPr>
          <p:cNvPr id="121" name="object 121"/>
          <p:cNvSpPr/>
          <p:nvPr/>
        </p:nvSpPr>
        <p:spPr>
          <a:xfrm>
            <a:off x="6428244" y="4752742"/>
            <a:ext cx="208886" cy="295712"/>
          </a:xfrm>
          <a:custGeom>
            <a:avLst/>
            <a:gdLst/>
            <a:ahLst/>
            <a:cxnLst/>
            <a:rect l="l" t="t" r="r" b="b"/>
            <a:pathLst>
              <a:path w="105410" h="149225">
                <a:moveTo>
                  <a:pt x="105389" y="0"/>
                </a:moveTo>
                <a:lnTo>
                  <a:pt x="0" y="0"/>
                </a:lnTo>
                <a:lnTo>
                  <a:pt x="0" y="148785"/>
                </a:lnTo>
                <a:lnTo>
                  <a:pt x="105389" y="148785"/>
                </a:lnTo>
                <a:lnTo>
                  <a:pt x="105389" y="0"/>
                </a:lnTo>
                <a:close/>
              </a:path>
            </a:pathLst>
          </a:custGeom>
          <a:solidFill>
            <a:srgbClr val="FFFFFF"/>
          </a:solidFill>
        </p:spPr>
        <p:txBody>
          <a:bodyPr wrap="square" lIns="0" tIns="0" rIns="0" bIns="0" rtlCol="0"/>
          <a:lstStyle/>
          <a:p>
            <a:endParaRPr sz="3565"/>
          </a:p>
        </p:txBody>
      </p:sp>
      <p:sp>
        <p:nvSpPr>
          <p:cNvPr id="122" name="object 122"/>
          <p:cNvSpPr txBox="1"/>
          <p:nvPr/>
        </p:nvSpPr>
        <p:spPr>
          <a:xfrm>
            <a:off x="6466505" y="4776716"/>
            <a:ext cx="133385" cy="202045"/>
          </a:xfrm>
          <a:prstGeom prst="rect">
            <a:avLst/>
          </a:prstGeom>
        </p:spPr>
        <p:txBody>
          <a:bodyPr vert="horz" wrap="square" lIns="0" tIns="33975" rIns="0" bIns="0" rtlCol="0">
            <a:spAutoFit/>
          </a:bodyPr>
          <a:lstStyle/>
          <a:p>
            <a:pPr marL="25400">
              <a:spcBef>
                <a:spcPts val="270"/>
              </a:spcBef>
            </a:pPr>
            <a:r>
              <a:rPr sz="1090" spc="-99" dirty="0">
                <a:latin typeface="Arial MT"/>
                <a:cs typeface="Arial MT"/>
              </a:rPr>
              <a:t>1</a:t>
            </a:r>
            <a:endParaRPr sz="1090">
              <a:latin typeface="Arial MT"/>
              <a:cs typeface="Arial MT"/>
            </a:endParaRPr>
          </a:p>
        </p:txBody>
      </p:sp>
      <p:grpSp>
        <p:nvGrpSpPr>
          <p:cNvPr id="123" name="object 123"/>
          <p:cNvGrpSpPr/>
          <p:nvPr/>
        </p:nvGrpSpPr>
        <p:grpSpPr>
          <a:xfrm>
            <a:off x="3435003" y="2816551"/>
            <a:ext cx="2836318" cy="1806989"/>
            <a:chOff x="962232" y="1421315"/>
            <a:chExt cx="1431290" cy="911860"/>
          </a:xfrm>
        </p:grpSpPr>
        <p:sp>
          <p:nvSpPr>
            <p:cNvPr id="124" name="object 124"/>
            <p:cNvSpPr/>
            <p:nvPr/>
          </p:nvSpPr>
          <p:spPr>
            <a:xfrm>
              <a:off x="968431" y="2187461"/>
              <a:ext cx="755015" cy="139065"/>
            </a:xfrm>
            <a:custGeom>
              <a:avLst/>
              <a:gdLst/>
              <a:ahLst/>
              <a:cxnLst/>
              <a:rect l="l" t="t" r="r" b="b"/>
              <a:pathLst>
                <a:path w="755014" h="139064">
                  <a:moveTo>
                    <a:pt x="0" y="14975"/>
                  </a:moveTo>
                  <a:lnTo>
                    <a:pt x="40944" y="35207"/>
                  </a:lnTo>
                  <a:lnTo>
                    <a:pt x="79216" y="58802"/>
                  </a:lnTo>
                  <a:lnTo>
                    <a:pt x="116821" y="83238"/>
                  </a:lnTo>
                  <a:lnTo>
                    <a:pt x="155764" y="105994"/>
                  </a:lnTo>
                  <a:lnTo>
                    <a:pt x="198050" y="124547"/>
                  </a:lnTo>
                  <a:lnTo>
                    <a:pt x="245683" y="136377"/>
                  </a:lnTo>
                  <a:lnTo>
                    <a:pt x="300669" y="138962"/>
                  </a:lnTo>
                  <a:lnTo>
                    <a:pt x="342378" y="134526"/>
                  </a:lnTo>
                  <a:lnTo>
                    <a:pt x="387682" y="125575"/>
                  </a:lnTo>
                  <a:lnTo>
                    <a:pt x="435978" y="112865"/>
                  </a:lnTo>
                  <a:lnTo>
                    <a:pt x="486665" y="97151"/>
                  </a:lnTo>
                  <a:lnTo>
                    <a:pt x="539140" y="79190"/>
                  </a:lnTo>
                  <a:lnTo>
                    <a:pt x="592802" y="59739"/>
                  </a:lnTo>
                  <a:lnTo>
                    <a:pt x="647048" y="39552"/>
                  </a:lnTo>
                  <a:lnTo>
                    <a:pt x="701276" y="19387"/>
                  </a:lnTo>
                  <a:lnTo>
                    <a:pt x="754885" y="0"/>
                  </a:lnTo>
                </a:path>
              </a:pathLst>
            </a:custGeom>
            <a:ln w="12398">
              <a:solidFill>
                <a:srgbClr val="531A93"/>
              </a:solidFill>
              <a:prstDash val="dash"/>
            </a:ln>
          </p:spPr>
          <p:txBody>
            <a:bodyPr wrap="square" lIns="0" tIns="0" rIns="0" bIns="0" rtlCol="0"/>
            <a:lstStyle/>
            <a:p>
              <a:endParaRPr sz="3565"/>
            </a:p>
          </p:txBody>
        </p:sp>
        <p:sp>
          <p:nvSpPr>
            <p:cNvPr id="125" name="object 125"/>
            <p:cNvSpPr/>
            <p:nvPr/>
          </p:nvSpPr>
          <p:spPr>
            <a:xfrm>
              <a:off x="1716224" y="2166300"/>
              <a:ext cx="64135" cy="42545"/>
            </a:xfrm>
            <a:custGeom>
              <a:avLst/>
              <a:gdLst/>
              <a:ahLst/>
              <a:cxnLst/>
              <a:rect l="l" t="t" r="r" b="b"/>
              <a:pathLst>
                <a:path w="64135" h="42544">
                  <a:moveTo>
                    <a:pt x="63518" y="2320"/>
                  </a:moveTo>
                  <a:lnTo>
                    <a:pt x="0" y="0"/>
                  </a:lnTo>
                  <a:lnTo>
                    <a:pt x="14136" y="42338"/>
                  </a:lnTo>
                  <a:lnTo>
                    <a:pt x="63518" y="2320"/>
                  </a:lnTo>
                  <a:close/>
                </a:path>
              </a:pathLst>
            </a:custGeom>
            <a:ln w="12398">
              <a:solidFill>
                <a:srgbClr val="531A93"/>
              </a:solidFill>
            </a:ln>
          </p:spPr>
          <p:txBody>
            <a:bodyPr wrap="square" lIns="0" tIns="0" rIns="0" bIns="0" rtlCol="0"/>
            <a:lstStyle/>
            <a:p>
              <a:endParaRPr sz="3565"/>
            </a:p>
          </p:txBody>
        </p:sp>
        <p:sp>
          <p:nvSpPr>
            <p:cNvPr id="126" name="object 126"/>
            <p:cNvSpPr/>
            <p:nvPr/>
          </p:nvSpPr>
          <p:spPr>
            <a:xfrm>
              <a:off x="1625069" y="1427514"/>
              <a:ext cx="717550" cy="180340"/>
            </a:xfrm>
            <a:custGeom>
              <a:avLst/>
              <a:gdLst/>
              <a:ahLst/>
              <a:cxnLst/>
              <a:rect l="l" t="t" r="r" b="b"/>
              <a:pathLst>
                <a:path w="717550" h="180340">
                  <a:moveTo>
                    <a:pt x="0" y="179781"/>
                  </a:moveTo>
                  <a:lnTo>
                    <a:pt x="45936" y="162042"/>
                  </a:lnTo>
                  <a:lnTo>
                    <a:pt x="93169" y="142066"/>
                  </a:lnTo>
                  <a:lnTo>
                    <a:pt x="141213" y="120692"/>
                  </a:lnTo>
                  <a:lnTo>
                    <a:pt x="189580" y="98759"/>
                  </a:lnTo>
                  <a:lnTo>
                    <a:pt x="237787" y="77105"/>
                  </a:lnTo>
                  <a:lnTo>
                    <a:pt x="285347" y="56569"/>
                  </a:lnTo>
                  <a:lnTo>
                    <a:pt x="331775" y="37989"/>
                  </a:lnTo>
                  <a:lnTo>
                    <a:pt x="376584" y="22204"/>
                  </a:lnTo>
                  <a:lnTo>
                    <a:pt x="419289" y="10051"/>
                  </a:lnTo>
                  <a:lnTo>
                    <a:pt x="459405" y="2370"/>
                  </a:lnTo>
                  <a:lnTo>
                    <a:pt x="496446" y="0"/>
                  </a:lnTo>
                  <a:lnTo>
                    <a:pt x="542937" y="6506"/>
                  </a:lnTo>
                  <a:lnTo>
                    <a:pt x="583723" y="22874"/>
                  </a:lnTo>
                  <a:lnTo>
                    <a:pt x="620160" y="46757"/>
                  </a:lnTo>
                  <a:lnTo>
                    <a:pt x="653606" y="75811"/>
                  </a:lnTo>
                  <a:lnTo>
                    <a:pt x="685416" y="107689"/>
                  </a:lnTo>
                  <a:lnTo>
                    <a:pt x="716948" y="140047"/>
                  </a:lnTo>
                </a:path>
              </a:pathLst>
            </a:custGeom>
            <a:ln w="12398">
              <a:solidFill>
                <a:srgbClr val="531A93"/>
              </a:solidFill>
              <a:prstDash val="dash"/>
            </a:ln>
          </p:spPr>
          <p:txBody>
            <a:bodyPr wrap="square" lIns="0" tIns="0" rIns="0" bIns="0" rtlCol="0"/>
            <a:lstStyle/>
            <a:p>
              <a:endParaRPr sz="3565"/>
            </a:p>
          </p:txBody>
        </p:sp>
        <p:sp>
          <p:nvSpPr>
            <p:cNvPr id="127" name="object 127"/>
            <p:cNvSpPr/>
            <p:nvPr/>
          </p:nvSpPr>
          <p:spPr>
            <a:xfrm>
              <a:off x="2327462" y="1550634"/>
              <a:ext cx="59690" cy="55880"/>
            </a:xfrm>
            <a:custGeom>
              <a:avLst/>
              <a:gdLst/>
              <a:ahLst/>
              <a:cxnLst/>
              <a:rect l="l" t="t" r="r" b="b"/>
              <a:pathLst>
                <a:path w="59689" h="55880">
                  <a:moveTo>
                    <a:pt x="59677" y="55723"/>
                  </a:moveTo>
                  <a:lnTo>
                    <a:pt x="29100" y="0"/>
                  </a:lnTo>
                  <a:lnTo>
                    <a:pt x="0" y="33844"/>
                  </a:lnTo>
                  <a:lnTo>
                    <a:pt x="59677" y="55723"/>
                  </a:lnTo>
                  <a:close/>
                </a:path>
              </a:pathLst>
            </a:custGeom>
            <a:ln w="12398">
              <a:solidFill>
                <a:srgbClr val="531A93"/>
              </a:solidFill>
            </a:ln>
          </p:spPr>
          <p:txBody>
            <a:bodyPr wrap="square" lIns="0" tIns="0" rIns="0" bIns="0" rtlCol="0"/>
            <a:lstStyle/>
            <a:p>
              <a:endParaRPr sz="3565"/>
            </a:p>
          </p:txBody>
        </p:sp>
      </p:grpSp>
      <p:sp>
        <p:nvSpPr>
          <p:cNvPr id="128" name="object 128"/>
          <p:cNvSpPr txBox="1"/>
          <p:nvPr/>
        </p:nvSpPr>
        <p:spPr>
          <a:xfrm>
            <a:off x="7847470" y="3449735"/>
            <a:ext cx="2296486" cy="1021689"/>
          </a:xfrm>
          <a:prstGeom prst="rect">
            <a:avLst/>
          </a:prstGeom>
        </p:spPr>
        <p:txBody>
          <a:bodyPr vert="horz" wrap="square" lIns="0" tIns="13842" rIns="0" bIns="0" rtlCol="0">
            <a:spAutoFit/>
          </a:bodyPr>
          <a:lstStyle/>
          <a:p>
            <a:pPr marL="25400" marR="10160">
              <a:lnSpc>
                <a:spcPct val="103000"/>
              </a:lnSpc>
              <a:spcBef>
                <a:spcPts val="110"/>
              </a:spcBef>
            </a:pPr>
            <a:r>
              <a:rPr sz="2180" spc="-69" dirty="0">
                <a:latin typeface="Tahoma" panose="020B0604030504040204"/>
                <a:cs typeface="Tahoma" panose="020B0604030504040204"/>
              </a:rPr>
              <a:t>If</a:t>
            </a:r>
            <a:r>
              <a:rPr sz="2180" spc="-89" dirty="0">
                <a:latin typeface="Tahoma" panose="020B0604030504040204"/>
                <a:cs typeface="Tahoma" panose="020B0604030504040204"/>
              </a:rPr>
              <a:t> </a:t>
            </a:r>
            <a:r>
              <a:rPr sz="2180" spc="-188" dirty="0">
                <a:latin typeface="Tahoma" panose="020B0604030504040204"/>
                <a:cs typeface="Tahoma" panose="020B0604030504040204"/>
              </a:rPr>
              <a:t>we</a:t>
            </a:r>
            <a:r>
              <a:rPr sz="2180" spc="10" dirty="0">
                <a:latin typeface="Tahoma" panose="020B0604030504040204"/>
                <a:cs typeface="Tahoma" panose="020B0604030504040204"/>
              </a:rPr>
              <a:t> </a:t>
            </a:r>
            <a:r>
              <a:rPr sz="2180" spc="-109" dirty="0">
                <a:latin typeface="Tahoma" panose="020B0604030504040204"/>
                <a:cs typeface="Tahoma" panose="020B0604030504040204"/>
              </a:rPr>
              <a:t>chose</a:t>
            </a:r>
            <a:r>
              <a:rPr sz="2180" spc="-30" dirty="0">
                <a:latin typeface="Tahoma" panose="020B0604030504040204"/>
                <a:cs typeface="Tahoma" panose="020B0604030504040204"/>
              </a:rPr>
              <a:t> </a:t>
            </a:r>
            <a:r>
              <a:rPr sz="2180" spc="-40" dirty="0">
                <a:latin typeface="Tahoma" panose="020B0604030504040204"/>
                <a:cs typeface="Tahoma" panose="020B0604030504040204"/>
              </a:rPr>
              <a:t>more than</a:t>
            </a:r>
            <a:r>
              <a:rPr sz="2180" spc="-139" dirty="0">
                <a:latin typeface="Tahoma" panose="020B0604030504040204"/>
                <a:cs typeface="Tahoma" panose="020B0604030504040204"/>
              </a:rPr>
              <a:t> </a:t>
            </a:r>
            <a:r>
              <a:rPr sz="2180" dirty="0">
                <a:latin typeface="Tahoma" panose="020B0604030504040204"/>
                <a:cs typeface="Tahoma" panose="020B0604030504040204"/>
              </a:rPr>
              <a:t>1,</a:t>
            </a:r>
            <a:r>
              <a:rPr sz="2180" spc="-119" dirty="0">
                <a:latin typeface="Tahoma" panose="020B0604030504040204"/>
                <a:cs typeface="Tahoma" panose="020B0604030504040204"/>
              </a:rPr>
              <a:t> </a:t>
            </a:r>
            <a:r>
              <a:rPr sz="2180" spc="-188" dirty="0">
                <a:latin typeface="Tahoma" panose="020B0604030504040204"/>
                <a:cs typeface="Tahoma" panose="020B0604030504040204"/>
              </a:rPr>
              <a:t>we</a:t>
            </a:r>
            <a:r>
              <a:rPr sz="2180" spc="20" dirty="0">
                <a:latin typeface="Tahoma" panose="020B0604030504040204"/>
                <a:cs typeface="Tahoma" panose="020B0604030504040204"/>
              </a:rPr>
              <a:t> </a:t>
            </a:r>
            <a:r>
              <a:rPr sz="2180" spc="-20" dirty="0">
                <a:latin typeface="Tahoma" panose="020B0604030504040204"/>
                <a:cs typeface="Tahoma" panose="020B0604030504040204"/>
              </a:rPr>
              <a:t>couldn’t </a:t>
            </a:r>
            <a:r>
              <a:rPr sz="2180" spc="-109" dirty="0">
                <a:latin typeface="Tahoma" panose="020B0604030504040204"/>
                <a:cs typeface="Tahoma" panose="020B0604030504040204"/>
              </a:rPr>
              <a:t>have</a:t>
            </a:r>
            <a:r>
              <a:rPr sz="2180" spc="20" dirty="0">
                <a:latin typeface="Tahoma" panose="020B0604030504040204"/>
                <a:cs typeface="Tahoma" panose="020B0604030504040204"/>
              </a:rPr>
              <a:t> </a:t>
            </a:r>
            <a:r>
              <a:rPr sz="2180" spc="-109" dirty="0">
                <a:latin typeface="Tahoma" panose="020B0604030504040204"/>
                <a:cs typeface="Tahoma" panose="020B0604030504040204"/>
              </a:rPr>
              <a:t>balanced</a:t>
            </a:r>
            <a:r>
              <a:rPr sz="2180" spc="20" dirty="0">
                <a:latin typeface="Tahoma" panose="020B0604030504040204"/>
                <a:cs typeface="Tahoma" panose="020B0604030504040204"/>
              </a:rPr>
              <a:t> </a:t>
            </a:r>
            <a:r>
              <a:rPr sz="2180" spc="-79" dirty="0">
                <a:latin typeface="Tahoma" panose="020B0604030504040204"/>
                <a:cs typeface="Tahoma" panose="020B0604030504040204"/>
              </a:rPr>
              <a:t>flow.</a:t>
            </a:r>
            <a:endParaRPr sz="2180" dirty="0">
              <a:latin typeface="Tahoma" panose="020B0604030504040204"/>
              <a:cs typeface="Tahoma" panose="020B0604030504040204"/>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dissolve">
                                      <p:cBhvr>
                                        <p:cTn id="15" dur="500"/>
                                        <p:tgtEl>
                                          <p:spTgt spid="5"/>
                                        </p:tgtEl>
                                      </p:cBhvr>
                                    </p:animEffect>
                                  </p:childTnLst>
                                </p:cTn>
                              </p:par>
                              <p:par>
                                <p:cTn id="16" presetID="9"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par>
                                <p:cTn id="70" presetID="9"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animEffect transition="in" filter="dissolve">
                                      <p:cBhvr>
                                        <p:cTn id="75" dur="500"/>
                                        <p:tgtEl>
                                          <p:spTgt spid="49"/>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50"/>
                                        </p:tgtEl>
                                        <p:attrNameLst>
                                          <p:attrName>style.visibility</p:attrName>
                                        </p:attrNameLst>
                                      </p:cBhvr>
                                      <p:to>
                                        <p:strVal val="visible"/>
                                      </p:to>
                                    </p:set>
                                    <p:animEffect transition="in" filter="dissolve">
                                      <p:cBhvr>
                                        <p:cTn id="78" dur="500"/>
                                        <p:tgtEl>
                                          <p:spTgt spid="50"/>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dissolve">
                                      <p:cBhvr>
                                        <p:cTn id="81" dur="500"/>
                                        <p:tgtEl>
                                          <p:spTgt spid="51"/>
                                        </p:tgtEl>
                                      </p:cBhvr>
                                    </p:animEffect>
                                  </p:childTnLst>
                                </p:cTn>
                              </p:par>
                              <p:par>
                                <p:cTn id="82" presetID="9" presetClass="entr" presetSubtype="0" fill="hold" nodeType="withEffect">
                                  <p:stCondLst>
                                    <p:cond delay="0"/>
                                  </p:stCondLst>
                                  <p:childTnLst>
                                    <p:set>
                                      <p:cBhvr>
                                        <p:cTn id="83" dur="1" fill="hold">
                                          <p:stCondLst>
                                            <p:cond delay="0"/>
                                          </p:stCondLst>
                                        </p:cTn>
                                        <p:tgtEl>
                                          <p:spTgt spid="52"/>
                                        </p:tgtEl>
                                        <p:attrNameLst>
                                          <p:attrName>style.visibility</p:attrName>
                                        </p:attrNameLst>
                                      </p:cBhvr>
                                      <p:to>
                                        <p:strVal val="visible"/>
                                      </p:to>
                                    </p:set>
                                    <p:animEffect transition="in" filter="dissolve">
                                      <p:cBhvr>
                                        <p:cTn id="84" dur="500"/>
                                        <p:tgtEl>
                                          <p:spTgt spid="52"/>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53"/>
                                        </p:tgtEl>
                                        <p:attrNameLst>
                                          <p:attrName>style.visibility</p:attrName>
                                        </p:attrNameLst>
                                      </p:cBhvr>
                                      <p:to>
                                        <p:strVal val="visible"/>
                                      </p:to>
                                    </p:set>
                                    <p:animEffect transition="in" filter="dissolve">
                                      <p:cBhvr>
                                        <p:cTn id="87" dur="500"/>
                                        <p:tgtEl>
                                          <p:spTgt spid="53"/>
                                        </p:tgtEl>
                                      </p:cBhvr>
                                    </p:animEffect>
                                  </p:childTnLst>
                                </p:cTn>
                              </p:par>
                              <p:par>
                                <p:cTn id="88" presetID="9" presetClass="entr" presetSubtype="0" fill="hold" nodeType="withEffect">
                                  <p:stCondLst>
                                    <p:cond delay="0"/>
                                  </p:stCondLst>
                                  <p:childTnLst>
                                    <p:set>
                                      <p:cBhvr>
                                        <p:cTn id="89" dur="1" fill="hold">
                                          <p:stCondLst>
                                            <p:cond delay="0"/>
                                          </p:stCondLst>
                                        </p:cTn>
                                        <p:tgtEl>
                                          <p:spTgt spid="54"/>
                                        </p:tgtEl>
                                        <p:attrNameLst>
                                          <p:attrName>style.visibility</p:attrName>
                                        </p:attrNameLst>
                                      </p:cBhvr>
                                      <p:to>
                                        <p:strVal val="visible"/>
                                      </p:to>
                                    </p:set>
                                    <p:animEffect transition="in" filter="dissolve">
                                      <p:cBhvr>
                                        <p:cTn id="90" dur="500"/>
                                        <p:tgtEl>
                                          <p:spTgt spid="54"/>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86"/>
                                        </p:tgtEl>
                                        <p:attrNameLst>
                                          <p:attrName>style.visibility</p:attrName>
                                        </p:attrNameLst>
                                      </p:cBhvr>
                                      <p:to>
                                        <p:strVal val="visible"/>
                                      </p:to>
                                    </p:set>
                                    <p:animEffect transition="in" filter="dissolve">
                                      <p:cBhvr>
                                        <p:cTn id="93" dur="500"/>
                                        <p:tgtEl>
                                          <p:spTgt spid="86"/>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87"/>
                                        </p:tgtEl>
                                        <p:attrNameLst>
                                          <p:attrName>style.visibility</p:attrName>
                                        </p:attrNameLst>
                                      </p:cBhvr>
                                      <p:to>
                                        <p:strVal val="visible"/>
                                      </p:to>
                                    </p:set>
                                    <p:animEffect transition="in" filter="dissolve">
                                      <p:cBhvr>
                                        <p:cTn id="96" dur="500"/>
                                        <p:tgtEl>
                                          <p:spTgt spid="87"/>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88"/>
                                        </p:tgtEl>
                                        <p:attrNameLst>
                                          <p:attrName>style.visibility</p:attrName>
                                        </p:attrNameLst>
                                      </p:cBhvr>
                                      <p:to>
                                        <p:strVal val="visible"/>
                                      </p:to>
                                    </p:set>
                                    <p:animEffect transition="in" filter="dissolve">
                                      <p:cBhvr>
                                        <p:cTn id="99" dur="500"/>
                                        <p:tgtEl>
                                          <p:spTgt spid="88"/>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89"/>
                                        </p:tgtEl>
                                        <p:attrNameLst>
                                          <p:attrName>style.visibility</p:attrName>
                                        </p:attrNameLst>
                                      </p:cBhvr>
                                      <p:to>
                                        <p:strVal val="visible"/>
                                      </p:to>
                                    </p:set>
                                    <p:animEffect transition="in" filter="dissolve">
                                      <p:cBhvr>
                                        <p:cTn id="102" dur="500"/>
                                        <p:tgtEl>
                                          <p:spTgt spid="89"/>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90"/>
                                        </p:tgtEl>
                                        <p:attrNameLst>
                                          <p:attrName>style.visibility</p:attrName>
                                        </p:attrNameLst>
                                      </p:cBhvr>
                                      <p:to>
                                        <p:strVal val="visible"/>
                                      </p:to>
                                    </p:set>
                                    <p:animEffect transition="in" filter="dissolve">
                                      <p:cBhvr>
                                        <p:cTn id="105" dur="500"/>
                                        <p:tgtEl>
                                          <p:spTgt spid="90"/>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91"/>
                                        </p:tgtEl>
                                        <p:attrNameLst>
                                          <p:attrName>style.visibility</p:attrName>
                                        </p:attrNameLst>
                                      </p:cBhvr>
                                      <p:to>
                                        <p:strVal val="visible"/>
                                      </p:to>
                                    </p:set>
                                    <p:animEffect transition="in" filter="dissolve">
                                      <p:cBhvr>
                                        <p:cTn id="108" dur="500"/>
                                        <p:tgtEl>
                                          <p:spTgt spid="91"/>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92"/>
                                        </p:tgtEl>
                                        <p:attrNameLst>
                                          <p:attrName>style.visibility</p:attrName>
                                        </p:attrNameLst>
                                      </p:cBhvr>
                                      <p:to>
                                        <p:strVal val="visible"/>
                                      </p:to>
                                    </p:set>
                                    <p:animEffect transition="in" filter="dissolve">
                                      <p:cBhvr>
                                        <p:cTn id="111" dur="500"/>
                                        <p:tgtEl>
                                          <p:spTgt spid="92"/>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93"/>
                                        </p:tgtEl>
                                        <p:attrNameLst>
                                          <p:attrName>style.visibility</p:attrName>
                                        </p:attrNameLst>
                                      </p:cBhvr>
                                      <p:to>
                                        <p:strVal val="visible"/>
                                      </p:to>
                                    </p:set>
                                    <p:animEffect transition="in" filter="dissolve">
                                      <p:cBhvr>
                                        <p:cTn id="114" dur="500"/>
                                        <p:tgtEl>
                                          <p:spTgt spid="9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94"/>
                                        </p:tgtEl>
                                        <p:attrNameLst>
                                          <p:attrName>style.visibility</p:attrName>
                                        </p:attrNameLst>
                                      </p:cBhvr>
                                      <p:to>
                                        <p:strVal val="visible"/>
                                      </p:to>
                                    </p:set>
                                    <p:animEffect transition="in" filter="dissolve">
                                      <p:cBhvr>
                                        <p:cTn id="117" dur="500"/>
                                        <p:tgtEl>
                                          <p:spTgt spid="94"/>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95"/>
                                        </p:tgtEl>
                                        <p:attrNameLst>
                                          <p:attrName>style.visibility</p:attrName>
                                        </p:attrNameLst>
                                      </p:cBhvr>
                                      <p:to>
                                        <p:strVal val="visible"/>
                                      </p:to>
                                    </p:set>
                                    <p:animEffect transition="in" filter="dissolve">
                                      <p:cBhvr>
                                        <p:cTn id="120" dur="500"/>
                                        <p:tgtEl>
                                          <p:spTgt spid="95"/>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96"/>
                                        </p:tgtEl>
                                        <p:attrNameLst>
                                          <p:attrName>style.visibility</p:attrName>
                                        </p:attrNameLst>
                                      </p:cBhvr>
                                      <p:to>
                                        <p:strVal val="visible"/>
                                      </p:to>
                                    </p:set>
                                    <p:animEffect transition="in" filter="dissolve">
                                      <p:cBhvr>
                                        <p:cTn id="123" dur="500"/>
                                        <p:tgtEl>
                                          <p:spTgt spid="9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97"/>
                                        </p:tgtEl>
                                        <p:attrNameLst>
                                          <p:attrName>style.visibility</p:attrName>
                                        </p:attrNameLst>
                                      </p:cBhvr>
                                      <p:to>
                                        <p:strVal val="visible"/>
                                      </p:to>
                                    </p:set>
                                    <p:animEffect transition="in" filter="dissolve">
                                      <p:cBhvr>
                                        <p:cTn id="126" dur="500"/>
                                        <p:tgtEl>
                                          <p:spTgt spid="9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98"/>
                                        </p:tgtEl>
                                        <p:attrNameLst>
                                          <p:attrName>style.visibility</p:attrName>
                                        </p:attrNameLst>
                                      </p:cBhvr>
                                      <p:to>
                                        <p:strVal val="visible"/>
                                      </p:to>
                                    </p:set>
                                    <p:animEffect transition="in" filter="dissolve">
                                      <p:cBhvr>
                                        <p:cTn id="129" dur="500"/>
                                        <p:tgtEl>
                                          <p:spTgt spid="9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99"/>
                                        </p:tgtEl>
                                        <p:attrNameLst>
                                          <p:attrName>style.visibility</p:attrName>
                                        </p:attrNameLst>
                                      </p:cBhvr>
                                      <p:to>
                                        <p:strVal val="visible"/>
                                      </p:to>
                                    </p:set>
                                    <p:animEffect transition="in" filter="dissolve">
                                      <p:cBhvr>
                                        <p:cTn id="132" dur="500"/>
                                        <p:tgtEl>
                                          <p:spTgt spid="9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00"/>
                                        </p:tgtEl>
                                        <p:attrNameLst>
                                          <p:attrName>style.visibility</p:attrName>
                                        </p:attrNameLst>
                                      </p:cBhvr>
                                      <p:to>
                                        <p:strVal val="visible"/>
                                      </p:to>
                                    </p:set>
                                    <p:animEffect transition="in" filter="dissolve">
                                      <p:cBhvr>
                                        <p:cTn id="135" dur="500"/>
                                        <p:tgtEl>
                                          <p:spTgt spid="100"/>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01"/>
                                        </p:tgtEl>
                                        <p:attrNameLst>
                                          <p:attrName>style.visibility</p:attrName>
                                        </p:attrNameLst>
                                      </p:cBhvr>
                                      <p:to>
                                        <p:strVal val="visible"/>
                                      </p:to>
                                    </p:set>
                                    <p:animEffect transition="in" filter="dissolve">
                                      <p:cBhvr>
                                        <p:cTn id="138" dur="500"/>
                                        <p:tgtEl>
                                          <p:spTgt spid="10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02"/>
                                        </p:tgtEl>
                                        <p:attrNameLst>
                                          <p:attrName>style.visibility</p:attrName>
                                        </p:attrNameLst>
                                      </p:cBhvr>
                                      <p:to>
                                        <p:strVal val="visible"/>
                                      </p:to>
                                    </p:set>
                                    <p:animEffect transition="in" filter="dissolve">
                                      <p:cBhvr>
                                        <p:cTn id="141" dur="500"/>
                                        <p:tgtEl>
                                          <p:spTgt spid="10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03"/>
                                        </p:tgtEl>
                                        <p:attrNameLst>
                                          <p:attrName>style.visibility</p:attrName>
                                        </p:attrNameLst>
                                      </p:cBhvr>
                                      <p:to>
                                        <p:strVal val="visible"/>
                                      </p:to>
                                    </p:set>
                                    <p:animEffect transition="in" filter="dissolve">
                                      <p:cBhvr>
                                        <p:cTn id="144" dur="500"/>
                                        <p:tgtEl>
                                          <p:spTgt spid="10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04"/>
                                        </p:tgtEl>
                                        <p:attrNameLst>
                                          <p:attrName>style.visibility</p:attrName>
                                        </p:attrNameLst>
                                      </p:cBhvr>
                                      <p:to>
                                        <p:strVal val="visible"/>
                                      </p:to>
                                    </p:set>
                                    <p:animEffect transition="in" filter="dissolve">
                                      <p:cBhvr>
                                        <p:cTn id="147" dur="500"/>
                                        <p:tgtEl>
                                          <p:spTgt spid="10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05"/>
                                        </p:tgtEl>
                                        <p:attrNameLst>
                                          <p:attrName>style.visibility</p:attrName>
                                        </p:attrNameLst>
                                      </p:cBhvr>
                                      <p:to>
                                        <p:strVal val="visible"/>
                                      </p:to>
                                    </p:set>
                                    <p:animEffect transition="in" filter="dissolve">
                                      <p:cBhvr>
                                        <p:cTn id="150" dur="500"/>
                                        <p:tgtEl>
                                          <p:spTgt spid="10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06"/>
                                        </p:tgtEl>
                                        <p:attrNameLst>
                                          <p:attrName>style.visibility</p:attrName>
                                        </p:attrNameLst>
                                      </p:cBhvr>
                                      <p:to>
                                        <p:strVal val="visible"/>
                                      </p:to>
                                    </p:set>
                                    <p:animEffect transition="in" filter="dissolve">
                                      <p:cBhvr>
                                        <p:cTn id="153" dur="500"/>
                                        <p:tgtEl>
                                          <p:spTgt spid="10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07"/>
                                        </p:tgtEl>
                                        <p:attrNameLst>
                                          <p:attrName>style.visibility</p:attrName>
                                        </p:attrNameLst>
                                      </p:cBhvr>
                                      <p:to>
                                        <p:strVal val="visible"/>
                                      </p:to>
                                    </p:set>
                                    <p:animEffect transition="in" filter="dissolve">
                                      <p:cBhvr>
                                        <p:cTn id="156" dur="500"/>
                                        <p:tgtEl>
                                          <p:spTgt spid="107"/>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08"/>
                                        </p:tgtEl>
                                        <p:attrNameLst>
                                          <p:attrName>style.visibility</p:attrName>
                                        </p:attrNameLst>
                                      </p:cBhvr>
                                      <p:to>
                                        <p:strVal val="visible"/>
                                      </p:to>
                                    </p:set>
                                    <p:animEffect transition="in" filter="dissolve">
                                      <p:cBhvr>
                                        <p:cTn id="159" dur="500"/>
                                        <p:tgtEl>
                                          <p:spTgt spid="108"/>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109"/>
                                        </p:tgtEl>
                                        <p:attrNameLst>
                                          <p:attrName>style.visibility</p:attrName>
                                        </p:attrNameLst>
                                      </p:cBhvr>
                                      <p:to>
                                        <p:strVal val="visible"/>
                                      </p:to>
                                    </p:set>
                                    <p:animEffect transition="in" filter="dissolve">
                                      <p:cBhvr>
                                        <p:cTn id="162" dur="500"/>
                                        <p:tgtEl>
                                          <p:spTgt spid="109"/>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10"/>
                                        </p:tgtEl>
                                        <p:attrNameLst>
                                          <p:attrName>style.visibility</p:attrName>
                                        </p:attrNameLst>
                                      </p:cBhvr>
                                      <p:to>
                                        <p:strVal val="visible"/>
                                      </p:to>
                                    </p:set>
                                    <p:animEffect transition="in" filter="dissolve">
                                      <p:cBhvr>
                                        <p:cTn id="165" dur="500"/>
                                        <p:tgtEl>
                                          <p:spTgt spid="110"/>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11"/>
                                        </p:tgtEl>
                                        <p:attrNameLst>
                                          <p:attrName>style.visibility</p:attrName>
                                        </p:attrNameLst>
                                      </p:cBhvr>
                                      <p:to>
                                        <p:strVal val="visible"/>
                                      </p:to>
                                    </p:set>
                                    <p:animEffect transition="in" filter="dissolve">
                                      <p:cBhvr>
                                        <p:cTn id="168" dur="500"/>
                                        <p:tgtEl>
                                          <p:spTgt spid="111"/>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12"/>
                                        </p:tgtEl>
                                        <p:attrNameLst>
                                          <p:attrName>style.visibility</p:attrName>
                                        </p:attrNameLst>
                                      </p:cBhvr>
                                      <p:to>
                                        <p:strVal val="visible"/>
                                      </p:to>
                                    </p:set>
                                    <p:animEffect transition="in" filter="dissolve">
                                      <p:cBhvr>
                                        <p:cTn id="171" dur="500"/>
                                        <p:tgtEl>
                                          <p:spTgt spid="112"/>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13"/>
                                        </p:tgtEl>
                                        <p:attrNameLst>
                                          <p:attrName>style.visibility</p:attrName>
                                        </p:attrNameLst>
                                      </p:cBhvr>
                                      <p:to>
                                        <p:strVal val="visible"/>
                                      </p:to>
                                    </p:set>
                                    <p:animEffect transition="in" filter="dissolve">
                                      <p:cBhvr>
                                        <p:cTn id="174" dur="500"/>
                                        <p:tgtEl>
                                          <p:spTgt spid="113"/>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14"/>
                                        </p:tgtEl>
                                        <p:attrNameLst>
                                          <p:attrName>style.visibility</p:attrName>
                                        </p:attrNameLst>
                                      </p:cBhvr>
                                      <p:to>
                                        <p:strVal val="visible"/>
                                      </p:to>
                                    </p:set>
                                    <p:animEffect transition="in" filter="dissolve">
                                      <p:cBhvr>
                                        <p:cTn id="177" dur="500"/>
                                        <p:tgtEl>
                                          <p:spTgt spid="114"/>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15"/>
                                        </p:tgtEl>
                                        <p:attrNameLst>
                                          <p:attrName>style.visibility</p:attrName>
                                        </p:attrNameLst>
                                      </p:cBhvr>
                                      <p:to>
                                        <p:strVal val="visible"/>
                                      </p:to>
                                    </p:set>
                                    <p:animEffect transition="in" filter="dissolve">
                                      <p:cBhvr>
                                        <p:cTn id="180" dur="500"/>
                                        <p:tgtEl>
                                          <p:spTgt spid="115"/>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16"/>
                                        </p:tgtEl>
                                        <p:attrNameLst>
                                          <p:attrName>style.visibility</p:attrName>
                                        </p:attrNameLst>
                                      </p:cBhvr>
                                      <p:to>
                                        <p:strVal val="visible"/>
                                      </p:to>
                                    </p:set>
                                    <p:animEffect transition="in" filter="dissolve">
                                      <p:cBhvr>
                                        <p:cTn id="183" dur="500"/>
                                        <p:tgtEl>
                                          <p:spTgt spid="116"/>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17"/>
                                        </p:tgtEl>
                                        <p:attrNameLst>
                                          <p:attrName>style.visibility</p:attrName>
                                        </p:attrNameLst>
                                      </p:cBhvr>
                                      <p:to>
                                        <p:strVal val="visible"/>
                                      </p:to>
                                    </p:set>
                                    <p:animEffect transition="in" filter="dissolve">
                                      <p:cBhvr>
                                        <p:cTn id="186" dur="500"/>
                                        <p:tgtEl>
                                          <p:spTgt spid="117"/>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18"/>
                                        </p:tgtEl>
                                        <p:attrNameLst>
                                          <p:attrName>style.visibility</p:attrName>
                                        </p:attrNameLst>
                                      </p:cBhvr>
                                      <p:to>
                                        <p:strVal val="visible"/>
                                      </p:to>
                                    </p:set>
                                    <p:animEffect transition="in" filter="dissolve">
                                      <p:cBhvr>
                                        <p:cTn id="189" dur="500"/>
                                        <p:tgtEl>
                                          <p:spTgt spid="118"/>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19"/>
                                        </p:tgtEl>
                                        <p:attrNameLst>
                                          <p:attrName>style.visibility</p:attrName>
                                        </p:attrNameLst>
                                      </p:cBhvr>
                                      <p:to>
                                        <p:strVal val="visible"/>
                                      </p:to>
                                    </p:set>
                                    <p:animEffect transition="in" filter="dissolve">
                                      <p:cBhvr>
                                        <p:cTn id="192" dur="500"/>
                                        <p:tgtEl>
                                          <p:spTgt spid="119"/>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20"/>
                                        </p:tgtEl>
                                        <p:attrNameLst>
                                          <p:attrName>style.visibility</p:attrName>
                                        </p:attrNameLst>
                                      </p:cBhvr>
                                      <p:to>
                                        <p:strVal val="visible"/>
                                      </p:to>
                                    </p:set>
                                    <p:animEffect transition="in" filter="dissolve">
                                      <p:cBhvr>
                                        <p:cTn id="195" dur="500"/>
                                        <p:tgtEl>
                                          <p:spTgt spid="120"/>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21"/>
                                        </p:tgtEl>
                                        <p:attrNameLst>
                                          <p:attrName>style.visibility</p:attrName>
                                        </p:attrNameLst>
                                      </p:cBhvr>
                                      <p:to>
                                        <p:strVal val="visible"/>
                                      </p:to>
                                    </p:set>
                                    <p:animEffect transition="in" filter="dissolve">
                                      <p:cBhvr>
                                        <p:cTn id="198" dur="500"/>
                                        <p:tgtEl>
                                          <p:spTgt spid="121"/>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22"/>
                                        </p:tgtEl>
                                        <p:attrNameLst>
                                          <p:attrName>style.visibility</p:attrName>
                                        </p:attrNameLst>
                                      </p:cBhvr>
                                      <p:to>
                                        <p:strVal val="visible"/>
                                      </p:to>
                                    </p:set>
                                    <p:animEffect transition="in" filter="dissolve">
                                      <p:cBhvr>
                                        <p:cTn id="201" dur="500"/>
                                        <p:tgtEl>
                                          <p:spTgt spid="122"/>
                                        </p:tgtEl>
                                      </p:cBhvr>
                                    </p:animEffect>
                                  </p:childTnLst>
                                </p:cTn>
                              </p:par>
                              <p:par>
                                <p:cTn id="202" presetID="9" presetClass="entr" presetSubtype="0" fill="hold" nodeType="withEffect">
                                  <p:stCondLst>
                                    <p:cond delay="0"/>
                                  </p:stCondLst>
                                  <p:childTnLst>
                                    <p:set>
                                      <p:cBhvr>
                                        <p:cTn id="203" dur="1" fill="hold">
                                          <p:stCondLst>
                                            <p:cond delay="0"/>
                                          </p:stCondLst>
                                        </p:cTn>
                                        <p:tgtEl>
                                          <p:spTgt spid="123"/>
                                        </p:tgtEl>
                                        <p:attrNameLst>
                                          <p:attrName>style.visibility</p:attrName>
                                        </p:attrNameLst>
                                      </p:cBhvr>
                                      <p:to>
                                        <p:strVal val="visible"/>
                                      </p:to>
                                    </p:set>
                                    <p:animEffect transition="in" filter="dissolve">
                                      <p:cBhvr>
                                        <p:cTn id="204" dur="500"/>
                                        <p:tgtEl>
                                          <p:spTgt spid="123"/>
                                        </p:tgtEl>
                                      </p:cBhvr>
                                    </p:animEffect>
                                  </p:childTnLst>
                                </p:cTn>
                              </p:par>
                            </p:childTnLst>
                          </p:cTn>
                        </p:par>
                        <p:par>
                          <p:cTn id="205" fill="hold">
                            <p:stCondLst>
                              <p:cond delay="500"/>
                            </p:stCondLst>
                            <p:childTnLst>
                              <p:par>
                                <p:cTn id="206" presetID="14" presetClass="entr" presetSubtype="10" fill="hold" grpId="0" nodeType="afterEffect">
                                  <p:stCondLst>
                                    <p:cond delay="0"/>
                                  </p:stCondLst>
                                  <p:childTnLst>
                                    <p:set>
                                      <p:cBhvr>
                                        <p:cTn id="207" dur="1" fill="hold">
                                          <p:stCondLst>
                                            <p:cond delay="0"/>
                                          </p:stCondLst>
                                        </p:cTn>
                                        <p:tgtEl>
                                          <p:spTgt spid="128"/>
                                        </p:tgtEl>
                                        <p:attrNameLst>
                                          <p:attrName>style.visibility</p:attrName>
                                        </p:attrNameLst>
                                      </p:cBhvr>
                                      <p:to>
                                        <p:strVal val="visible"/>
                                      </p:to>
                                    </p:set>
                                    <p:animEffect transition="in" filter="randombar(horizontal)">
                                      <p:cBhvr>
                                        <p:cTn id="208" dur="500"/>
                                        <p:tgtEl>
                                          <p:spTgt spid="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P spid="11" grpId="0"/>
      <p:bldP spid="13" grpId="0"/>
      <p:bldP spid="15" grpId="0"/>
      <p:bldP spid="17" grpId="0"/>
      <p:bldP spid="19" grpId="0"/>
      <p:bldP spid="21" grpId="0"/>
      <p:bldP spid="23" grpId="0"/>
      <p:bldP spid="49" grpId="0"/>
      <p:bldP spid="50" grpId="0"/>
      <p:bldP spid="51" grpId="0"/>
      <p:bldP spid="53" grpId="0"/>
      <p:bldP spid="86" grpId="0"/>
      <p:bldP spid="87" grpId="0" animBg="1"/>
      <p:bldP spid="88" grpId="0"/>
      <p:bldP spid="89" grpId="0" animBg="1"/>
      <p:bldP spid="90" grpId="0"/>
      <p:bldP spid="91" grpId="0" animBg="1"/>
      <p:bldP spid="92" grpId="0"/>
      <p:bldP spid="93" grpId="0" animBg="1"/>
      <p:bldP spid="94" grpId="0"/>
      <p:bldP spid="95" grpId="0" animBg="1"/>
      <p:bldP spid="96" grpId="0"/>
      <p:bldP spid="97" grpId="0" animBg="1"/>
      <p:bldP spid="98" grpId="0"/>
      <p:bldP spid="99" grpId="0" animBg="1"/>
      <p:bldP spid="100" grpId="0"/>
      <p:bldP spid="101" grpId="0" animBg="1"/>
      <p:bldP spid="102" grpId="0"/>
      <p:bldP spid="103" grpId="0" animBg="1"/>
      <p:bldP spid="104" grpId="0"/>
      <p:bldP spid="105" grpId="0" animBg="1"/>
      <p:bldP spid="106" grpId="0"/>
      <p:bldP spid="107" grpId="0" animBg="1"/>
      <p:bldP spid="108" grpId="0"/>
      <p:bldP spid="109" grpId="0" animBg="1"/>
      <p:bldP spid="110" grpId="0"/>
      <p:bldP spid="111" grpId="0" animBg="1"/>
      <p:bldP spid="112" grpId="0"/>
      <p:bldP spid="113" grpId="0" animBg="1"/>
      <p:bldP spid="114" grpId="0"/>
      <p:bldP spid="115" grpId="0" animBg="1"/>
      <p:bldP spid="116" grpId="0"/>
      <p:bldP spid="117" grpId="0" animBg="1"/>
      <p:bldP spid="118" grpId="0"/>
      <p:bldP spid="119" grpId="0" animBg="1"/>
      <p:bldP spid="120" grpId="0"/>
      <p:bldP spid="121" grpId="0" animBg="1"/>
      <p:bldP spid="122" grpId="0"/>
      <p:bldP spid="128"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17804" y="105014"/>
            <a:ext cx="20838253" cy="711415"/>
          </a:xfrm>
          <a:prstGeom prst="rect">
            <a:avLst/>
          </a:prstGeom>
        </p:spPr>
        <p:txBody>
          <a:bodyPr vert="horz" wrap="square" lIns="0" tIns="33975" rIns="0" bIns="0" rtlCol="0" anchor="ctr">
            <a:spAutoFit/>
          </a:bodyPr>
          <a:lstStyle/>
          <a:p>
            <a:pPr marL="25400">
              <a:lnSpc>
                <a:spcPct val="100000"/>
              </a:lnSpc>
              <a:spcBef>
                <a:spcPts val="270"/>
              </a:spcBef>
            </a:pPr>
            <a:r>
              <a:rPr spc="20" dirty="0"/>
              <a:t>Correspondence</a:t>
            </a:r>
            <a:r>
              <a:rPr spc="454" dirty="0"/>
              <a:t> </a:t>
            </a:r>
            <a:r>
              <a:rPr spc="20" dirty="0"/>
              <a:t>between</a:t>
            </a:r>
            <a:r>
              <a:rPr spc="466" dirty="0"/>
              <a:t> </a:t>
            </a:r>
            <a:r>
              <a:rPr spc="20" dirty="0"/>
              <a:t>flows</a:t>
            </a:r>
            <a:r>
              <a:rPr spc="466" dirty="0"/>
              <a:t> </a:t>
            </a:r>
            <a:r>
              <a:rPr spc="99" dirty="0"/>
              <a:t>and</a:t>
            </a:r>
            <a:r>
              <a:rPr spc="466" dirty="0"/>
              <a:t> </a:t>
            </a:r>
            <a:r>
              <a:rPr spc="-20" dirty="0"/>
              <a:t>matchings</a:t>
            </a:r>
          </a:p>
        </p:txBody>
      </p:sp>
      <p:sp>
        <p:nvSpPr>
          <p:cNvPr id="3" name="object 3"/>
          <p:cNvSpPr txBox="1"/>
          <p:nvPr/>
        </p:nvSpPr>
        <p:spPr>
          <a:xfrm>
            <a:off x="2265084" y="1194650"/>
            <a:ext cx="2779692" cy="1026690"/>
          </a:xfrm>
          <a:prstGeom prst="rect">
            <a:avLst/>
          </a:prstGeom>
        </p:spPr>
        <p:txBody>
          <a:bodyPr vert="horz" wrap="square" lIns="0" tIns="13842" rIns="0" bIns="0" rtlCol="0">
            <a:spAutoFit/>
          </a:bodyPr>
          <a:lstStyle/>
          <a:p>
            <a:pPr marL="283210" marR="10160" indent="-259080" algn="just">
              <a:lnSpc>
                <a:spcPct val="103000"/>
              </a:lnSpc>
              <a:spcBef>
                <a:spcPts val="110"/>
              </a:spcBef>
              <a:buSzPct val="91000"/>
              <a:buFont typeface="Lucida Sans Unicode" panose="020B0602030504020204"/>
              <a:buChar char="•"/>
              <a:tabLst>
                <a:tab pos="286385" algn="l"/>
              </a:tabLst>
            </a:pPr>
            <a:r>
              <a:rPr sz="2180" spc="-69" dirty="0">
                <a:latin typeface="Tahoma" panose="020B0604030504040204"/>
                <a:cs typeface="Tahoma" panose="020B0604030504040204"/>
              </a:rPr>
              <a:t>If</a:t>
            </a:r>
            <a:r>
              <a:rPr sz="2180" spc="-99" dirty="0">
                <a:latin typeface="Tahoma" panose="020B0604030504040204"/>
                <a:cs typeface="Tahoma" panose="020B0604030504040204"/>
              </a:rPr>
              <a:t> </a:t>
            </a:r>
            <a:r>
              <a:rPr sz="2180" spc="-59" dirty="0">
                <a:latin typeface="Tahoma" panose="020B0604030504040204"/>
                <a:cs typeface="Tahoma" panose="020B0604030504040204"/>
              </a:rPr>
              <a:t>there</a:t>
            </a:r>
            <a:r>
              <a:rPr sz="2180" spc="-89" dirty="0">
                <a:latin typeface="Tahoma" panose="020B0604030504040204"/>
                <a:cs typeface="Tahoma" panose="020B0604030504040204"/>
              </a:rPr>
              <a:t> </a:t>
            </a:r>
            <a:r>
              <a:rPr sz="2180" dirty="0">
                <a:latin typeface="Tahoma" panose="020B0604030504040204"/>
                <a:cs typeface="Tahoma" panose="020B0604030504040204"/>
              </a:rPr>
              <a:t>is</a:t>
            </a:r>
            <a:r>
              <a:rPr sz="2180" spc="-89" dirty="0">
                <a:latin typeface="Tahoma" panose="020B0604030504040204"/>
                <a:cs typeface="Tahoma" panose="020B0604030504040204"/>
              </a:rPr>
              <a:t> </a:t>
            </a:r>
            <a:r>
              <a:rPr sz="2180" dirty="0">
                <a:latin typeface="Tahoma" panose="020B0604030504040204"/>
                <a:cs typeface="Tahoma" panose="020B0604030504040204"/>
              </a:rPr>
              <a:t>a</a:t>
            </a:r>
            <a:r>
              <a:rPr sz="2180" spc="-99" dirty="0">
                <a:latin typeface="Tahoma" panose="020B0604030504040204"/>
                <a:cs typeface="Tahoma" panose="020B0604030504040204"/>
              </a:rPr>
              <a:t> </a:t>
            </a:r>
            <a:r>
              <a:rPr sz="2180" spc="-79" dirty="0">
                <a:latin typeface="Tahoma" panose="020B0604030504040204"/>
                <a:cs typeface="Tahoma" panose="020B0604030504040204"/>
              </a:rPr>
              <a:t>matching 	</a:t>
            </a:r>
            <a:r>
              <a:rPr sz="2180" dirty="0">
                <a:latin typeface="Tahoma" panose="020B0604030504040204"/>
                <a:cs typeface="Tahoma" panose="020B0604030504040204"/>
              </a:rPr>
              <a:t>of</a:t>
            </a:r>
            <a:r>
              <a:rPr sz="2180" spc="-99" dirty="0">
                <a:latin typeface="Tahoma" panose="020B0604030504040204"/>
                <a:cs typeface="Tahoma" panose="020B0604030504040204"/>
              </a:rPr>
              <a:t> </a:t>
            </a:r>
            <a:r>
              <a:rPr sz="2180" i="1" dirty="0">
                <a:latin typeface="Arial" panose="020B0604020202020204"/>
                <a:cs typeface="Arial" panose="020B0604020202020204"/>
              </a:rPr>
              <a:t>k</a:t>
            </a:r>
            <a:r>
              <a:rPr sz="2180" i="1" spc="188" dirty="0">
                <a:latin typeface="Arial" panose="020B0604020202020204"/>
                <a:cs typeface="Arial" panose="020B0604020202020204"/>
              </a:rPr>
              <a:t> </a:t>
            </a:r>
            <a:r>
              <a:rPr sz="2180" spc="-149" dirty="0">
                <a:latin typeface="Tahoma" panose="020B0604030504040204"/>
                <a:cs typeface="Tahoma" panose="020B0604030504040204"/>
              </a:rPr>
              <a:t>edges,</a:t>
            </a:r>
            <a:r>
              <a:rPr sz="2180" spc="-30" dirty="0">
                <a:latin typeface="Tahoma" panose="020B0604030504040204"/>
                <a:cs typeface="Tahoma" panose="020B0604030504040204"/>
              </a:rPr>
              <a:t> </a:t>
            </a:r>
            <a:r>
              <a:rPr sz="2180" spc="-59" dirty="0">
                <a:latin typeface="Tahoma" panose="020B0604030504040204"/>
                <a:cs typeface="Tahoma" panose="020B0604030504040204"/>
              </a:rPr>
              <a:t>there</a:t>
            </a:r>
            <a:r>
              <a:rPr sz="2180" spc="-50" dirty="0">
                <a:latin typeface="Tahoma" panose="020B0604030504040204"/>
                <a:cs typeface="Tahoma" panose="020B0604030504040204"/>
              </a:rPr>
              <a:t> </a:t>
            </a:r>
            <a:r>
              <a:rPr sz="2180" dirty="0">
                <a:latin typeface="Tahoma" panose="020B0604030504040204"/>
                <a:cs typeface="Tahoma" panose="020B0604030504040204"/>
              </a:rPr>
              <a:t>is</a:t>
            </a:r>
            <a:r>
              <a:rPr sz="2180" spc="-59" dirty="0">
                <a:latin typeface="Tahoma" panose="020B0604030504040204"/>
                <a:cs typeface="Tahoma" panose="020B0604030504040204"/>
              </a:rPr>
              <a:t> </a:t>
            </a:r>
            <a:r>
              <a:rPr sz="2180" spc="-99" dirty="0">
                <a:latin typeface="Tahoma" panose="020B0604030504040204"/>
                <a:cs typeface="Tahoma" panose="020B0604030504040204"/>
              </a:rPr>
              <a:t>a 	</a:t>
            </a:r>
            <a:r>
              <a:rPr sz="2180" spc="-50" dirty="0">
                <a:latin typeface="Tahoma" panose="020B0604030504040204"/>
                <a:cs typeface="Tahoma" panose="020B0604030504040204"/>
              </a:rPr>
              <a:t>flow </a:t>
            </a:r>
            <a:r>
              <a:rPr sz="2180" i="1" dirty="0">
                <a:latin typeface="Arial" panose="020B0604020202020204"/>
                <a:cs typeface="Arial" panose="020B0604020202020204"/>
              </a:rPr>
              <a:t>f</a:t>
            </a:r>
            <a:r>
              <a:rPr sz="2180" i="1" spc="446" dirty="0">
                <a:latin typeface="Arial" panose="020B0604020202020204"/>
                <a:cs typeface="Arial" panose="020B0604020202020204"/>
              </a:rPr>
              <a:t> </a:t>
            </a:r>
            <a:r>
              <a:rPr sz="2180" dirty="0">
                <a:latin typeface="Tahoma" panose="020B0604030504040204"/>
                <a:cs typeface="Tahoma" panose="020B0604030504040204"/>
              </a:rPr>
              <a:t>of</a:t>
            </a:r>
            <a:r>
              <a:rPr sz="2180" spc="-50" dirty="0">
                <a:latin typeface="Tahoma" panose="020B0604030504040204"/>
                <a:cs typeface="Tahoma" panose="020B0604030504040204"/>
              </a:rPr>
              <a:t> </a:t>
            </a:r>
            <a:r>
              <a:rPr sz="2180" spc="-69" dirty="0">
                <a:latin typeface="Tahoma" panose="020B0604030504040204"/>
                <a:cs typeface="Tahoma" panose="020B0604030504040204"/>
              </a:rPr>
              <a:t>value</a:t>
            </a:r>
            <a:r>
              <a:rPr sz="2180" spc="-50" dirty="0">
                <a:latin typeface="Tahoma" panose="020B0604030504040204"/>
                <a:cs typeface="Tahoma" panose="020B0604030504040204"/>
              </a:rPr>
              <a:t> </a:t>
            </a:r>
            <a:r>
              <a:rPr sz="2180" i="1" spc="-50" dirty="0">
                <a:latin typeface="Arial" panose="020B0604020202020204"/>
                <a:cs typeface="Arial" panose="020B0604020202020204"/>
              </a:rPr>
              <a:t>k</a:t>
            </a:r>
            <a:r>
              <a:rPr sz="2180" spc="-50" dirty="0">
                <a:latin typeface="Tahoma" panose="020B0604030504040204"/>
                <a:cs typeface="Tahoma" panose="020B0604030504040204"/>
              </a:rPr>
              <a:t>.</a:t>
            </a:r>
            <a:endParaRPr sz="2180" dirty="0">
              <a:latin typeface="Tahoma" panose="020B0604030504040204"/>
              <a:cs typeface="Tahoma" panose="020B0604030504040204"/>
            </a:endParaRPr>
          </a:p>
        </p:txBody>
      </p:sp>
      <p:sp>
        <p:nvSpPr>
          <p:cNvPr id="4" name="object 4"/>
          <p:cNvSpPr txBox="1"/>
          <p:nvPr/>
        </p:nvSpPr>
        <p:spPr>
          <a:xfrm>
            <a:off x="2265084" y="4424050"/>
            <a:ext cx="2733133" cy="1372234"/>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spc="-69" dirty="0">
                <a:latin typeface="Tahoma" panose="020B0604030504040204"/>
                <a:cs typeface="Tahoma" panose="020B0604030504040204"/>
              </a:rPr>
              <a:t>If</a:t>
            </a:r>
            <a:r>
              <a:rPr sz="2180" spc="-59" dirty="0">
                <a:latin typeface="Tahoma" panose="020B0604030504040204"/>
                <a:cs typeface="Tahoma" panose="020B0604030504040204"/>
              </a:rPr>
              <a:t> there</a:t>
            </a:r>
            <a:r>
              <a:rPr sz="2180" spc="-50" dirty="0">
                <a:latin typeface="Tahoma" panose="020B0604030504040204"/>
                <a:cs typeface="Tahoma" panose="020B0604030504040204"/>
              </a:rPr>
              <a:t> </a:t>
            </a:r>
            <a:r>
              <a:rPr sz="2180" dirty="0">
                <a:latin typeface="Tahoma" panose="020B0604030504040204"/>
                <a:cs typeface="Tahoma" panose="020B0604030504040204"/>
              </a:rPr>
              <a:t>is</a:t>
            </a:r>
            <a:r>
              <a:rPr sz="2180" spc="-59" dirty="0">
                <a:latin typeface="Tahoma" panose="020B0604030504040204"/>
                <a:cs typeface="Tahoma" panose="020B0604030504040204"/>
              </a:rPr>
              <a:t> </a:t>
            </a:r>
            <a:r>
              <a:rPr sz="2180" dirty="0">
                <a:latin typeface="Tahoma" panose="020B0604030504040204"/>
                <a:cs typeface="Tahoma" panose="020B0604030504040204"/>
              </a:rPr>
              <a:t>a</a:t>
            </a:r>
            <a:r>
              <a:rPr sz="2180" spc="-59" dirty="0">
                <a:latin typeface="Tahoma" panose="020B0604030504040204"/>
                <a:cs typeface="Tahoma" panose="020B0604030504040204"/>
              </a:rPr>
              <a:t> </a:t>
            </a:r>
            <a:r>
              <a:rPr sz="2180" spc="-50" dirty="0">
                <a:latin typeface="Tahoma" panose="020B0604030504040204"/>
                <a:cs typeface="Tahoma" panose="020B0604030504040204"/>
              </a:rPr>
              <a:t>flow</a:t>
            </a:r>
            <a:r>
              <a:rPr sz="2180" spc="-59" dirty="0">
                <a:latin typeface="Tahoma" panose="020B0604030504040204"/>
                <a:cs typeface="Tahoma" panose="020B0604030504040204"/>
              </a:rPr>
              <a:t> </a:t>
            </a:r>
            <a:r>
              <a:rPr sz="2180" i="1" dirty="0">
                <a:latin typeface="Arial" panose="020B0604020202020204"/>
                <a:cs typeface="Arial" panose="020B0604020202020204"/>
              </a:rPr>
              <a:t>f</a:t>
            </a:r>
            <a:r>
              <a:rPr sz="2180" i="1" spc="426" dirty="0">
                <a:latin typeface="Arial" panose="020B0604020202020204"/>
                <a:cs typeface="Arial" panose="020B0604020202020204"/>
              </a:rPr>
              <a:t> </a:t>
            </a:r>
            <a:r>
              <a:rPr sz="2180" spc="-79" dirty="0">
                <a:latin typeface="Tahoma" panose="020B0604030504040204"/>
                <a:cs typeface="Tahoma" panose="020B0604030504040204"/>
              </a:rPr>
              <a:t>of 	</a:t>
            </a:r>
            <a:r>
              <a:rPr sz="2180" spc="-69" dirty="0">
                <a:latin typeface="Tahoma" panose="020B0604030504040204"/>
                <a:cs typeface="Tahoma" panose="020B0604030504040204"/>
              </a:rPr>
              <a:t>value</a:t>
            </a:r>
            <a:r>
              <a:rPr sz="2180" spc="-59" dirty="0">
                <a:latin typeface="Tahoma" panose="020B0604030504040204"/>
                <a:cs typeface="Tahoma" panose="020B0604030504040204"/>
              </a:rPr>
              <a:t> </a:t>
            </a:r>
            <a:r>
              <a:rPr sz="2180" i="1" dirty="0">
                <a:latin typeface="Arial" panose="020B0604020202020204"/>
                <a:cs typeface="Arial" panose="020B0604020202020204"/>
              </a:rPr>
              <a:t>k</a:t>
            </a:r>
            <a:r>
              <a:rPr sz="2180" dirty="0">
                <a:latin typeface="Tahoma" panose="020B0604030504040204"/>
                <a:cs typeface="Tahoma" panose="020B0604030504040204"/>
              </a:rPr>
              <a:t>,</a:t>
            </a:r>
            <a:r>
              <a:rPr sz="2180" spc="-50" dirty="0">
                <a:latin typeface="Tahoma" panose="020B0604030504040204"/>
                <a:cs typeface="Tahoma" panose="020B0604030504040204"/>
              </a:rPr>
              <a:t> </a:t>
            </a:r>
            <a:r>
              <a:rPr sz="2180" spc="-59" dirty="0">
                <a:latin typeface="Tahoma" panose="020B0604030504040204"/>
                <a:cs typeface="Tahoma" panose="020B0604030504040204"/>
              </a:rPr>
              <a:t>there</a:t>
            </a:r>
            <a:r>
              <a:rPr sz="2180" spc="-40" dirty="0">
                <a:latin typeface="Tahoma" panose="020B0604030504040204"/>
                <a:cs typeface="Tahoma" panose="020B0604030504040204"/>
              </a:rPr>
              <a:t> </a:t>
            </a:r>
            <a:r>
              <a:rPr sz="2180" dirty="0">
                <a:latin typeface="Tahoma" panose="020B0604030504040204"/>
                <a:cs typeface="Tahoma" panose="020B0604030504040204"/>
              </a:rPr>
              <a:t>is</a:t>
            </a:r>
            <a:r>
              <a:rPr sz="2180" spc="-50" dirty="0">
                <a:latin typeface="Tahoma" panose="020B0604030504040204"/>
                <a:cs typeface="Tahoma" panose="020B0604030504040204"/>
              </a:rPr>
              <a:t> </a:t>
            </a:r>
            <a:r>
              <a:rPr sz="2180" spc="-99" dirty="0">
                <a:latin typeface="Tahoma" panose="020B0604030504040204"/>
                <a:cs typeface="Tahoma" panose="020B0604030504040204"/>
              </a:rPr>
              <a:t>a 	</a:t>
            </a:r>
            <a:r>
              <a:rPr sz="2180" spc="-59" dirty="0">
                <a:latin typeface="Tahoma" panose="020B0604030504040204"/>
                <a:cs typeface="Tahoma" panose="020B0604030504040204"/>
              </a:rPr>
              <a:t>matching</a:t>
            </a:r>
            <a:r>
              <a:rPr sz="2180" spc="-99" dirty="0">
                <a:latin typeface="Tahoma" panose="020B0604030504040204"/>
                <a:cs typeface="Tahoma" panose="020B0604030504040204"/>
              </a:rPr>
              <a:t> </a:t>
            </a:r>
            <a:r>
              <a:rPr sz="2180" dirty="0">
                <a:latin typeface="Tahoma" panose="020B0604030504040204"/>
                <a:cs typeface="Tahoma" panose="020B0604030504040204"/>
              </a:rPr>
              <a:t>with</a:t>
            </a:r>
            <a:r>
              <a:rPr sz="2180" spc="-79" dirty="0">
                <a:latin typeface="Tahoma" panose="020B0604030504040204"/>
                <a:cs typeface="Tahoma" panose="020B0604030504040204"/>
              </a:rPr>
              <a:t> </a:t>
            </a:r>
            <a:r>
              <a:rPr sz="2180" i="1" spc="-99" dirty="0">
                <a:latin typeface="Arial" panose="020B0604020202020204"/>
                <a:cs typeface="Arial" panose="020B0604020202020204"/>
              </a:rPr>
              <a:t>k 	</a:t>
            </a:r>
            <a:r>
              <a:rPr sz="2180" spc="-20" dirty="0">
                <a:latin typeface="Tahoma" panose="020B0604030504040204"/>
                <a:cs typeface="Tahoma" panose="020B0604030504040204"/>
              </a:rPr>
              <a:t>edges.</a:t>
            </a:r>
            <a:endParaRPr sz="2180" dirty="0">
              <a:latin typeface="Tahoma" panose="020B0604030504040204"/>
              <a:cs typeface="Tahoma" panose="020B0604030504040204"/>
            </a:endParaRPr>
          </a:p>
        </p:txBody>
      </p:sp>
      <p:grpSp>
        <p:nvGrpSpPr>
          <p:cNvPr id="5" name="object 5"/>
          <p:cNvGrpSpPr/>
          <p:nvPr/>
        </p:nvGrpSpPr>
        <p:grpSpPr>
          <a:xfrm>
            <a:off x="5561701" y="1573950"/>
            <a:ext cx="2851418" cy="4314877"/>
            <a:chOff x="2035427" y="794261"/>
            <a:chExt cx="1438910" cy="2177415"/>
          </a:xfrm>
        </p:grpSpPr>
        <p:sp>
          <p:nvSpPr>
            <p:cNvPr id="6" name="object 6"/>
            <p:cNvSpPr/>
            <p:nvPr/>
          </p:nvSpPr>
          <p:spPr>
            <a:xfrm>
              <a:off x="2035427" y="794261"/>
              <a:ext cx="1438910" cy="2177415"/>
            </a:xfrm>
            <a:custGeom>
              <a:avLst/>
              <a:gdLst/>
              <a:ahLst/>
              <a:cxnLst/>
              <a:rect l="l" t="t" r="r" b="b"/>
              <a:pathLst>
                <a:path w="1438910" h="2177415">
                  <a:moveTo>
                    <a:pt x="1108872" y="0"/>
                  </a:moveTo>
                  <a:lnTo>
                    <a:pt x="1067379" y="369"/>
                  </a:lnTo>
                  <a:lnTo>
                    <a:pt x="1023115" y="6352"/>
                  </a:lnTo>
                  <a:lnTo>
                    <a:pt x="975971" y="17120"/>
                  </a:lnTo>
                  <a:lnTo>
                    <a:pt x="925837" y="31845"/>
                  </a:lnTo>
                  <a:lnTo>
                    <a:pt x="872604" y="49697"/>
                  </a:lnTo>
                  <a:lnTo>
                    <a:pt x="816161" y="69848"/>
                  </a:lnTo>
                  <a:lnTo>
                    <a:pt x="750268" y="98002"/>
                  </a:lnTo>
                  <a:lnTo>
                    <a:pt x="712185" y="117009"/>
                  </a:lnTo>
                  <a:lnTo>
                    <a:pt x="671318" y="138932"/>
                  </a:lnTo>
                  <a:lnTo>
                    <a:pt x="628147" y="163496"/>
                  </a:lnTo>
                  <a:lnTo>
                    <a:pt x="583152" y="190422"/>
                  </a:lnTo>
                  <a:lnTo>
                    <a:pt x="536812" y="219432"/>
                  </a:lnTo>
                  <a:lnTo>
                    <a:pt x="489609" y="250251"/>
                  </a:lnTo>
                  <a:lnTo>
                    <a:pt x="442022" y="282599"/>
                  </a:lnTo>
                  <a:lnTo>
                    <a:pt x="394530" y="316201"/>
                  </a:lnTo>
                  <a:lnTo>
                    <a:pt x="347615" y="350778"/>
                  </a:lnTo>
                  <a:lnTo>
                    <a:pt x="301755" y="386054"/>
                  </a:lnTo>
                  <a:lnTo>
                    <a:pt x="257432" y="421751"/>
                  </a:lnTo>
                  <a:lnTo>
                    <a:pt x="215125" y="457591"/>
                  </a:lnTo>
                  <a:lnTo>
                    <a:pt x="175314" y="493298"/>
                  </a:lnTo>
                  <a:lnTo>
                    <a:pt x="138480" y="528593"/>
                  </a:lnTo>
                  <a:lnTo>
                    <a:pt x="105102" y="563201"/>
                  </a:lnTo>
                  <a:lnTo>
                    <a:pt x="75660" y="596842"/>
                  </a:lnTo>
                  <a:lnTo>
                    <a:pt x="50634" y="629241"/>
                  </a:lnTo>
                  <a:lnTo>
                    <a:pt x="15752" y="689200"/>
                  </a:lnTo>
                  <a:lnTo>
                    <a:pt x="2268" y="745602"/>
                  </a:lnTo>
                  <a:lnTo>
                    <a:pt x="0" y="823380"/>
                  </a:lnTo>
                  <a:lnTo>
                    <a:pt x="2037" y="870339"/>
                  </a:lnTo>
                  <a:lnTo>
                    <a:pt x="6001" y="921728"/>
                  </a:lnTo>
                  <a:lnTo>
                    <a:pt x="11752" y="976836"/>
                  </a:lnTo>
                  <a:lnTo>
                    <a:pt x="19148" y="1034951"/>
                  </a:lnTo>
                  <a:lnTo>
                    <a:pt x="28050" y="1095362"/>
                  </a:lnTo>
                  <a:lnTo>
                    <a:pt x="38316" y="1157357"/>
                  </a:lnTo>
                  <a:lnTo>
                    <a:pt x="49807" y="1220223"/>
                  </a:lnTo>
                  <a:lnTo>
                    <a:pt x="62381" y="1283251"/>
                  </a:lnTo>
                  <a:lnTo>
                    <a:pt x="75898" y="1345726"/>
                  </a:lnTo>
                  <a:lnTo>
                    <a:pt x="90217" y="1406939"/>
                  </a:lnTo>
                  <a:lnTo>
                    <a:pt x="105198" y="1466177"/>
                  </a:lnTo>
                  <a:lnTo>
                    <a:pt x="120700" y="1522728"/>
                  </a:lnTo>
                  <a:lnTo>
                    <a:pt x="136583" y="1575882"/>
                  </a:lnTo>
                  <a:lnTo>
                    <a:pt x="152706" y="1624925"/>
                  </a:lnTo>
                  <a:lnTo>
                    <a:pt x="168928" y="1669147"/>
                  </a:lnTo>
                  <a:lnTo>
                    <a:pt x="185109" y="1707835"/>
                  </a:lnTo>
                  <a:lnTo>
                    <a:pt x="216786" y="1765765"/>
                  </a:lnTo>
                  <a:lnTo>
                    <a:pt x="247800" y="1796534"/>
                  </a:lnTo>
                  <a:lnTo>
                    <a:pt x="296939" y="1829464"/>
                  </a:lnTo>
                  <a:lnTo>
                    <a:pt x="366294" y="1869796"/>
                  </a:lnTo>
                  <a:lnTo>
                    <a:pt x="407363" y="1891998"/>
                  </a:lnTo>
                  <a:lnTo>
                    <a:pt x="452060" y="1915164"/>
                  </a:lnTo>
                  <a:lnTo>
                    <a:pt x="499907" y="1938997"/>
                  </a:lnTo>
                  <a:lnTo>
                    <a:pt x="550430" y="1963204"/>
                  </a:lnTo>
                  <a:lnTo>
                    <a:pt x="603153" y="1987487"/>
                  </a:lnTo>
                  <a:lnTo>
                    <a:pt x="657600" y="2011551"/>
                  </a:lnTo>
                  <a:lnTo>
                    <a:pt x="713295" y="2035101"/>
                  </a:lnTo>
                  <a:lnTo>
                    <a:pt x="769763" y="2057842"/>
                  </a:lnTo>
                  <a:lnTo>
                    <a:pt x="826528" y="2079477"/>
                  </a:lnTo>
                  <a:lnTo>
                    <a:pt x="883115" y="2099711"/>
                  </a:lnTo>
                  <a:lnTo>
                    <a:pt x="939047" y="2118249"/>
                  </a:lnTo>
                  <a:lnTo>
                    <a:pt x="993849" y="2134795"/>
                  </a:lnTo>
                  <a:lnTo>
                    <a:pt x="1047046" y="2149054"/>
                  </a:lnTo>
                  <a:lnTo>
                    <a:pt x="1098161" y="2160730"/>
                  </a:lnTo>
                  <a:lnTo>
                    <a:pt x="1146718" y="2169527"/>
                  </a:lnTo>
                  <a:lnTo>
                    <a:pt x="1192243" y="2175149"/>
                  </a:lnTo>
                  <a:lnTo>
                    <a:pt x="1234260" y="2177303"/>
                  </a:lnTo>
                  <a:lnTo>
                    <a:pt x="1272292" y="2175691"/>
                  </a:lnTo>
                  <a:lnTo>
                    <a:pt x="1334501" y="2159989"/>
                  </a:lnTo>
                  <a:lnTo>
                    <a:pt x="1369778" y="2132089"/>
                  </a:lnTo>
                  <a:lnTo>
                    <a:pt x="1390650" y="2090628"/>
                  </a:lnTo>
                  <a:lnTo>
                    <a:pt x="1407417" y="2030824"/>
                  </a:lnTo>
                  <a:lnTo>
                    <a:pt x="1420325" y="1954702"/>
                  </a:lnTo>
                  <a:lnTo>
                    <a:pt x="1425408" y="1911154"/>
                  </a:lnTo>
                  <a:lnTo>
                    <a:pt x="1429618" y="1864286"/>
                  </a:lnTo>
                  <a:lnTo>
                    <a:pt x="1432985" y="1814351"/>
                  </a:lnTo>
                  <a:lnTo>
                    <a:pt x="1435540" y="1761601"/>
                  </a:lnTo>
                  <a:lnTo>
                    <a:pt x="1437313" y="1706291"/>
                  </a:lnTo>
                  <a:lnTo>
                    <a:pt x="1438336" y="1648672"/>
                  </a:lnTo>
                  <a:lnTo>
                    <a:pt x="1438555" y="1575882"/>
                  </a:lnTo>
                  <a:lnTo>
                    <a:pt x="1438249" y="1527523"/>
                  </a:lnTo>
                  <a:lnTo>
                    <a:pt x="1437202" y="1464499"/>
                  </a:lnTo>
                  <a:lnTo>
                    <a:pt x="1435526" y="1400179"/>
                  </a:lnTo>
                  <a:lnTo>
                    <a:pt x="1433251" y="1334817"/>
                  </a:lnTo>
                  <a:lnTo>
                    <a:pt x="1430409" y="1268665"/>
                  </a:lnTo>
                  <a:lnTo>
                    <a:pt x="1427030" y="1201977"/>
                  </a:lnTo>
                  <a:lnTo>
                    <a:pt x="1423144" y="1135005"/>
                  </a:lnTo>
                  <a:lnTo>
                    <a:pt x="1418782" y="1068003"/>
                  </a:lnTo>
                  <a:lnTo>
                    <a:pt x="1413974" y="1001224"/>
                  </a:lnTo>
                  <a:lnTo>
                    <a:pt x="1408752" y="934921"/>
                  </a:lnTo>
                  <a:lnTo>
                    <a:pt x="1403145" y="869347"/>
                  </a:lnTo>
                  <a:lnTo>
                    <a:pt x="1397184" y="804754"/>
                  </a:lnTo>
                  <a:lnTo>
                    <a:pt x="1390900" y="741397"/>
                  </a:lnTo>
                  <a:lnTo>
                    <a:pt x="1384323" y="679529"/>
                  </a:lnTo>
                  <a:lnTo>
                    <a:pt x="1377484" y="619401"/>
                  </a:lnTo>
                  <a:lnTo>
                    <a:pt x="1370414" y="561268"/>
                  </a:lnTo>
                  <a:lnTo>
                    <a:pt x="1363142" y="505383"/>
                  </a:lnTo>
                  <a:lnTo>
                    <a:pt x="1355700" y="451998"/>
                  </a:lnTo>
                  <a:lnTo>
                    <a:pt x="1348118" y="401366"/>
                  </a:lnTo>
                  <a:lnTo>
                    <a:pt x="1340426" y="353742"/>
                  </a:lnTo>
                  <a:lnTo>
                    <a:pt x="1332656" y="309377"/>
                  </a:lnTo>
                  <a:lnTo>
                    <a:pt x="1324837" y="268525"/>
                  </a:lnTo>
                  <a:lnTo>
                    <a:pt x="1309177" y="198372"/>
                  </a:lnTo>
                  <a:lnTo>
                    <a:pt x="1293690" y="145308"/>
                  </a:lnTo>
                  <a:lnTo>
                    <a:pt x="1249335" y="71230"/>
                  </a:lnTo>
                  <a:lnTo>
                    <a:pt x="1217827" y="40858"/>
                  </a:lnTo>
                  <a:lnTo>
                    <a:pt x="1183986" y="19416"/>
                  </a:lnTo>
                  <a:lnTo>
                    <a:pt x="1147705" y="6072"/>
                  </a:lnTo>
                  <a:lnTo>
                    <a:pt x="1108872" y="0"/>
                  </a:lnTo>
                  <a:close/>
                </a:path>
              </a:pathLst>
            </a:custGeom>
            <a:solidFill>
              <a:srgbClr val="C0C0C0"/>
            </a:solidFill>
          </p:spPr>
          <p:txBody>
            <a:bodyPr wrap="square" lIns="0" tIns="0" rIns="0" bIns="0" rtlCol="0"/>
            <a:lstStyle/>
            <a:p>
              <a:endParaRPr sz="3565"/>
            </a:p>
          </p:txBody>
        </p:sp>
        <p:pic>
          <p:nvPicPr>
            <p:cNvPr id="7" name="object 7"/>
            <p:cNvPicPr/>
            <p:nvPr/>
          </p:nvPicPr>
          <p:blipFill>
            <a:blip r:embed="rId2" cstate="print"/>
            <a:stretch>
              <a:fillRect/>
            </a:stretch>
          </p:blipFill>
          <p:spPr>
            <a:xfrm>
              <a:off x="2740831" y="930066"/>
              <a:ext cx="201616" cy="201616"/>
            </a:xfrm>
            <a:prstGeom prst="rect">
              <a:avLst/>
            </a:prstGeom>
          </p:spPr>
        </p:pic>
      </p:grpSp>
      <p:sp>
        <p:nvSpPr>
          <p:cNvPr id="8" name="object 8"/>
          <p:cNvSpPr txBox="1"/>
          <p:nvPr/>
        </p:nvSpPr>
        <p:spPr>
          <a:xfrm>
            <a:off x="7089078" y="1917784"/>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a</a:t>
            </a:r>
            <a:endParaRPr sz="1090">
              <a:latin typeface="Arial MT"/>
              <a:cs typeface="Arial MT"/>
            </a:endParaRPr>
          </a:p>
        </p:txBody>
      </p:sp>
      <p:pic>
        <p:nvPicPr>
          <p:cNvPr id="9" name="object 9"/>
          <p:cNvPicPr/>
          <p:nvPr/>
        </p:nvPicPr>
        <p:blipFill>
          <a:blip r:embed="rId3" cstate="print"/>
          <a:stretch>
            <a:fillRect/>
          </a:stretch>
        </p:blipFill>
        <p:spPr>
          <a:xfrm>
            <a:off x="6959566" y="2595130"/>
            <a:ext cx="399533" cy="399531"/>
          </a:xfrm>
          <a:prstGeom prst="rect">
            <a:avLst/>
          </a:prstGeom>
        </p:spPr>
      </p:pic>
      <p:sp>
        <p:nvSpPr>
          <p:cNvPr id="10" name="object 10"/>
          <p:cNvSpPr txBox="1"/>
          <p:nvPr/>
        </p:nvSpPr>
        <p:spPr>
          <a:xfrm>
            <a:off x="7089078" y="2669846"/>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b</a:t>
            </a:r>
            <a:endParaRPr sz="1090">
              <a:latin typeface="Arial MT"/>
              <a:cs typeface="Arial MT"/>
            </a:endParaRPr>
          </a:p>
        </p:txBody>
      </p:sp>
      <p:pic>
        <p:nvPicPr>
          <p:cNvPr id="11" name="object 11"/>
          <p:cNvPicPr/>
          <p:nvPr/>
        </p:nvPicPr>
        <p:blipFill>
          <a:blip r:embed="rId4" cstate="print"/>
          <a:stretch>
            <a:fillRect/>
          </a:stretch>
        </p:blipFill>
        <p:spPr>
          <a:xfrm>
            <a:off x="6959566" y="3347189"/>
            <a:ext cx="399533" cy="399533"/>
          </a:xfrm>
          <a:prstGeom prst="rect">
            <a:avLst/>
          </a:prstGeom>
        </p:spPr>
      </p:pic>
      <p:sp>
        <p:nvSpPr>
          <p:cNvPr id="12" name="object 12"/>
          <p:cNvSpPr txBox="1"/>
          <p:nvPr/>
        </p:nvSpPr>
        <p:spPr>
          <a:xfrm>
            <a:off x="7093036" y="3421907"/>
            <a:ext cx="122058"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c</a:t>
            </a:r>
            <a:endParaRPr sz="1090">
              <a:latin typeface="Arial MT"/>
              <a:cs typeface="Arial MT"/>
            </a:endParaRPr>
          </a:p>
        </p:txBody>
      </p:sp>
      <p:pic>
        <p:nvPicPr>
          <p:cNvPr id="13" name="object 13"/>
          <p:cNvPicPr/>
          <p:nvPr/>
        </p:nvPicPr>
        <p:blipFill>
          <a:blip r:embed="rId2" cstate="print"/>
          <a:stretch>
            <a:fillRect/>
          </a:stretch>
        </p:blipFill>
        <p:spPr>
          <a:xfrm>
            <a:off x="6959566" y="4099253"/>
            <a:ext cx="399533" cy="399531"/>
          </a:xfrm>
          <a:prstGeom prst="rect">
            <a:avLst/>
          </a:prstGeom>
        </p:spPr>
      </p:pic>
      <p:sp>
        <p:nvSpPr>
          <p:cNvPr id="14" name="object 14"/>
          <p:cNvSpPr txBox="1"/>
          <p:nvPr/>
        </p:nvSpPr>
        <p:spPr>
          <a:xfrm>
            <a:off x="7089078" y="4173969"/>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d</a:t>
            </a:r>
            <a:endParaRPr sz="1090">
              <a:latin typeface="Arial MT"/>
              <a:cs typeface="Arial MT"/>
            </a:endParaRPr>
          </a:p>
        </p:txBody>
      </p:sp>
      <p:pic>
        <p:nvPicPr>
          <p:cNvPr id="15" name="object 15"/>
          <p:cNvPicPr/>
          <p:nvPr/>
        </p:nvPicPr>
        <p:blipFill>
          <a:blip r:embed="rId3" cstate="print"/>
          <a:stretch>
            <a:fillRect/>
          </a:stretch>
        </p:blipFill>
        <p:spPr>
          <a:xfrm>
            <a:off x="6959566" y="4851315"/>
            <a:ext cx="399533" cy="399531"/>
          </a:xfrm>
          <a:prstGeom prst="rect">
            <a:avLst/>
          </a:prstGeom>
        </p:spPr>
      </p:pic>
      <p:sp>
        <p:nvSpPr>
          <p:cNvPr id="16" name="object 16"/>
          <p:cNvSpPr txBox="1"/>
          <p:nvPr/>
        </p:nvSpPr>
        <p:spPr>
          <a:xfrm>
            <a:off x="7089078" y="4926032"/>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e</a:t>
            </a:r>
            <a:endParaRPr sz="1090">
              <a:latin typeface="Arial MT"/>
              <a:cs typeface="Arial MT"/>
            </a:endParaRPr>
          </a:p>
        </p:txBody>
      </p:sp>
      <p:pic>
        <p:nvPicPr>
          <p:cNvPr id="17" name="object 17"/>
          <p:cNvPicPr/>
          <p:nvPr/>
        </p:nvPicPr>
        <p:blipFill>
          <a:blip r:embed="rId5" cstate="print"/>
          <a:stretch>
            <a:fillRect/>
          </a:stretch>
        </p:blipFill>
        <p:spPr>
          <a:xfrm>
            <a:off x="8686958" y="1843066"/>
            <a:ext cx="399531" cy="399533"/>
          </a:xfrm>
          <a:prstGeom prst="rect">
            <a:avLst/>
          </a:prstGeom>
        </p:spPr>
      </p:pic>
      <p:sp>
        <p:nvSpPr>
          <p:cNvPr id="18" name="object 18"/>
          <p:cNvSpPr txBox="1"/>
          <p:nvPr/>
        </p:nvSpPr>
        <p:spPr>
          <a:xfrm>
            <a:off x="8816469" y="1917784"/>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1</a:t>
            </a:r>
            <a:endParaRPr sz="1090">
              <a:latin typeface="Arial MT"/>
              <a:cs typeface="Arial MT"/>
            </a:endParaRPr>
          </a:p>
        </p:txBody>
      </p:sp>
      <p:pic>
        <p:nvPicPr>
          <p:cNvPr id="19" name="object 19"/>
          <p:cNvPicPr/>
          <p:nvPr/>
        </p:nvPicPr>
        <p:blipFill>
          <a:blip r:embed="rId6" cstate="print"/>
          <a:stretch>
            <a:fillRect/>
          </a:stretch>
        </p:blipFill>
        <p:spPr>
          <a:xfrm>
            <a:off x="8686958" y="2595130"/>
            <a:ext cx="399531" cy="399531"/>
          </a:xfrm>
          <a:prstGeom prst="rect">
            <a:avLst/>
          </a:prstGeom>
        </p:spPr>
      </p:pic>
      <p:sp>
        <p:nvSpPr>
          <p:cNvPr id="20" name="object 20"/>
          <p:cNvSpPr txBox="1"/>
          <p:nvPr/>
        </p:nvSpPr>
        <p:spPr>
          <a:xfrm>
            <a:off x="8816469" y="2669846"/>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2</a:t>
            </a:r>
            <a:endParaRPr sz="1090">
              <a:latin typeface="Arial MT"/>
              <a:cs typeface="Arial MT"/>
            </a:endParaRPr>
          </a:p>
        </p:txBody>
      </p:sp>
      <p:pic>
        <p:nvPicPr>
          <p:cNvPr id="21" name="object 21"/>
          <p:cNvPicPr/>
          <p:nvPr/>
        </p:nvPicPr>
        <p:blipFill>
          <a:blip r:embed="rId5" cstate="print"/>
          <a:stretch>
            <a:fillRect/>
          </a:stretch>
        </p:blipFill>
        <p:spPr>
          <a:xfrm>
            <a:off x="8686958" y="3347189"/>
            <a:ext cx="399531" cy="399533"/>
          </a:xfrm>
          <a:prstGeom prst="rect">
            <a:avLst/>
          </a:prstGeom>
        </p:spPr>
      </p:pic>
      <p:sp>
        <p:nvSpPr>
          <p:cNvPr id="22" name="object 22"/>
          <p:cNvSpPr txBox="1"/>
          <p:nvPr/>
        </p:nvSpPr>
        <p:spPr>
          <a:xfrm>
            <a:off x="8816469" y="3421907"/>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3</a:t>
            </a:r>
            <a:endParaRPr sz="1090">
              <a:latin typeface="Arial MT"/>
              <a:cs typeface="Arial MT"/>
            </a:endParaRPr>
          </a:p>
        </p:txBody>
      </p:sp>
      <p:pic>
        <p:nvPicPr>
          <p:cNvPr id="23" name="object 23"/>
          <p:cNvPicPr/>
          <p:nvPr/>
        </p:nvPicPr>
        <p:blipFill>
          <a:blip r:embed="rId5" cstate="print"/>
          <a:stretch>
            <a:fillRect/>
          </a:stretch>
        </p:blipFill>
        <p:spPr>
          <a:xfrm>
            <a:off x="8686958" y="4099253"/>
            <a:ext cx="399531" cy="399531"/>
          </a:xfrm>
          <a:prstGeom prst="rect">
            <a:avLst/>
          </a:prstGeom>
        </p:spPr>
      </p:pic>
      <p:sp>
        <p:nvSpPr>
          <p:cNvPr id="24" name="object 24"/>
          <p:cNvSpPr txBox="1"/>
          <p:nvPr/>
        </p:nvSpPr>
        <p:spPr>
          <a:xfrm>
            <a:off x="8816469" y="4173969"/>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4</a:t>
            </a:r>
            <a:endParaRPr sz="1090">
              <a:latin typeface="Arial MT"/>
              <a:cs typeface="Arial MT"/>
            </a:endParaRPr>
          </a:p>
        </p:txBody>
      </p:sp>
      <p:pic>
        <p:nvPicPr>
          <p:cNvPr id="25" name="object 25"/>
          <p:cNvPicPr/>
          <p:nvPr/>
        </p:nvPicPr>
        <p:blipFill>
          <a:blip r:embed="rId6" cstate="print"/>
          <a:stretch>
            <a:fillRect/>
          </a:stretch>
        </p:blipFill>
        <p:spPr>
          <a:xfrm>
            <a:off x="8686958" y="4851315"/>
            <a:ext cx="399531" cy="399531"/>
          </a:xfrm>
          <a:prstGeom prst="rect">
            <a:avLst/>
          </a:prstGeom>
        </p:spPr>
      </p:pic>
      <p:sp>
        <p:nvSpPr>
          <p:cNvPr id="26" name="object 26"/>
          <p:cNvSpPr txBox="1"/>
          <p:nvPr/>
        </p:nvSpPr>
        <p:spPr>
          <a:xfrm>
            <a:off x="8816469" y="4926032"/>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5</a:t>
            </a:r>
            <a:endParaRPr sz="1090">
              <a:latin typeface="Arial MT"/>
              <a:cs typeface="Arial MT"/>
            </a:endParaRPr>
          </a:p>
        </p:txBody>
      </p:sp>
      <p:grpSp>
        <p:nvGrpSpPr>
          <p:cNvPr id="27" name="object 27"/>
          <p:cNvGrpSpPr/>
          <p:nvPr/>
        </p:nvGrpSpPr>
        <p:grpSpPr>
          <a:xfrm>
            <a:off x="7330584" y="2001290"/>
            <a:ext cx="1359017" cy="3091763"/>
            <a:chOff x="2928058" y="1009910"/>
            <a:chExt cx="685800" cy="1560195"/>
          </a:xfrm>
        </p:grpSpPr>
        <p:sp>
          <p:nvSpPr>
            <p:cNvPr id="28" name="object 28"/>
            <p:cNvSpPr/>
            <p:nvPr/>
          </p:nvSpPr>
          <p:spPr>
            <a:xfrm>
              <a:off x="2934091" y="1071126"/>
              <a:ext cx="617220" cy="268605"/>
            </a:xfrm>
            <a:custGeom>
              <a:avLst/>
              <a:gdLst/>
              <a:ahLst/>
              <a:cxnLst/>
              <a:rect l="l" t="t" r="r" b="b"/>
              <a:pathLst>
                <a:path w="617220" h="268605">
                  <a:moveTo>
                    <a:pt x="0" y="0"/>
                  </a:moveTo>
                  <a:lnTo>
                    <a:pt x="616652" y="268474"/>
                  </a:lnTo>
                </a:path>
              </a:pathLst>
            </a:custGeom>
            <a:ln w="11859">
              <a:solidFill>
                <a:srgbClr val="FF2800"/>
              </a:solidFill>
            </a:ln>
          </p:spPr>
          <p:txBody>
            <a:bodyPr wrap="square" lIns="0" tIns="0" rIns="0" bIns="0" rtlCol="0"/>
            <a:lstStyle/>
            <a:p>
              <a:endParaRPr sz="3565"/>
            </a:p>
          </p:txBody>
        </p:sp>
        <p:sp>
          <p:nvSpPr>
            <p:cNvPr id="29" name="object 29"/>
            <p:cNvSpPr/>
            <p:nvPr/>
          </p:nvSpPr>
          <p:spPr>
            <a:xfrm>
              <a:off x="3542222" y="1320027"/>
              <a:ext cx="60960" cy="42545"/>
            </a:xfrm>
            <a:custGeom>
              <a:avLst/>
              <a:gdLst/>
              <a:ahLst/>
              <a:cxnLst/>
              <a:rect l="l" t="t" r="r" b="b"/>
              <a:pathLst>
                <a:path w="60960" h="42544">
                  <a:moveTo>
                    <a:pt x="17043" y="0"/>
                  </a:moveTo>
                  <a:lnTo>
                    <a:pt x="0" y="39145"/>
                  </a:lnTo>
                  <a:lnTo>
                    <a:pt x="60716" y="42296"/>
                  </a:lnTo>
                  <a:lnTo>
                    <a:pt x="17043" y="0"/>
                  </a:lnTo>
                  <a:close/>
                </a:path>
              </a:pathLst>
            </a:custGeom>
            <a:solidFill>
              <a:srgbClr val="FF2800"/>
            </a:solidFill>
          </p:spPr>
          <p:txBody>
            <a:bodyPr wrap="square" lIns="0" tIns="0" rIns="0" bIns="0" rtlCol="0"/>
            <a:lstStyle/>
            <a:p>
              <a:endParaRPr sz="3565"/>
            </a:p>
          </p:txBody>
        </p:sp>
        <p:sp>
          <p:nvSpPr>
            <p:cNvPr id="30" name="object 30"/>
            <p:cNvSpPr/>
            <p:nvPr/>
          </p:nvSpPr>
          <p:spPr>
            <a:xfrm>
              <a:off x="3542222" y="1320027"/>
              <a:ext cx="60960" cy="42545"/>
            </a:xfrm>
            <a:custGeom>
              <a:avLst/>
              <a:gdLst/>
              <a:ahLst/>
              <a:cxnLst/>
              <a:rect l="l" t="t" r="r" b="b"/>
              <a:pathLst>
                <a:path w="60960" h="42544">
                  <a:moveTo>
                    <a:pt x="60716" y="42296"/>
                  </a:moveTo>
                  <a:lnTo>
                    <a:pt x="17043" y="0"/>
                  </a:lnTo>
                  <a:lnTo>
                    <a:pt x="0" y="39145"/>
                  </a:lnTo>
                  <a:lnTo>
                    <a:pt x="60716" y="42296"/>
                  </a:lnTo>
                  <a:close/>
                </a:path>
              </a:pathLst>
            </a:custGeom>
            <a:ln w="11859">
              <a:solidFill>
                <a:srgbClr val="FF2800"/>
              </a:solidFill>
            </a:ln>
          </p:spPr>
          <p:txBody>
            <a:bodyPr wrap="square" lIns="0" tIns="0" rIns="0" bIns="0" rtlCol="0"/>
            <a:lstStyle/>
            <a:p>
              <a:endParaRPr sz="3565"/>
            </a:p>
          </p:txBody>
        </p:sp>
        <p:sp>
          <p:nvSpPr>
            <p:cNvPr id="31" name="object 31"/>
            <p:cNvSpPr/>
            <p:nvPr/>
          </p:nvSpPr>
          <p:spPr>
            <a:xfrm>
              <a:off x="2942447" y="1030874"/>
              <a:ext cx="611505" cy="0"/>
            </a:xfrm>
            <a:custGeom>
              <a:avLst/>
              <a:gdLst/>
              <a:ahLst/>
              <a:cxnLst/>
              <a:rect l="l" t="t" r="r" b="b"/>
              <a:pathLst>
                <a:path w="611504">
                  <a:moveTo>
                    <a:pt x="0" y="0"/>
                  </a:moveTo>
                  <a:lnTo>
                    <a:pt x="611371" y="0"/>
                  </a:lnTo>
                </a:path>
              </a:pathLst>
            </a:custGeom>
            <a:ln w="5929">
              <a:solidFill>
                <a:srgbClr val="000000"/>
              </a:solidFill>
            </a:ln>
          </p:spPr>
          <p:txBody>
            <a:bodyPr wrap="square" lIns="0" tIns="0" rIns="0" bIns="0" rtlCol="0"/>
            <a:lstStyle/>
            <a:p>
              <a:endParaRPr sz="3565"/>
            </a:p>
          </p:txBody>
        </p:sp>
        <p:sp>
          <p:nvSpPr>
            <p:cNvPr id="32" name="object 32"/>
            <p:cNvSpPr/>
            <p:nvPr/>
          </p:nvSpPr>
          <p:spPr>
            <a:xfrm>
              <a:off x="3553818" y="1013085"/>
              <a:ext cx="47625" cy="36195"/>
            </a:xfrm>
            <a:custGeom>
              <a:avLst/>
              <a:gdLst/>
              <a:ahLst/>
              <a:cxnLst/>
              <a:rect l="l" t="t" r="r" b="b"/>
              <a:pathLst>
                <a:path w="47625" h="36194">
                  <a:moveTo>
                    <a:pt x="0" y="0"/>
                  </a:moveTo>
                  <a:lnTo>
                    <a:pt x="0" y="35579"/>
                  </a:lnTo>
                  <a:lnTo>
                    <a:pt x="47439" y="17789"/>
                  </a:lnTo>
                  <a:lnTo>
                    <a:pt x="0" y="0"/>
                  </a:lnTo>
                  <a:close/>
                </a:path>
              </a:pathLst>
            </a:custGeom>
            <a:solidFill>
              <a:srgbClr val="000000"/>
            </a:solidFill>
          </p:spPr>
          <p:txBody>
            <a:bodyPr wrap="square" lIns="0" tIns="0" rIns="0" bIns="0" rtlCol="0"/>
            <a:lstStyle/>
            <a:p>
              <a:endParaRPr sz="3565"/>
            </a:p>
          </p:txBody>
        </p:sp>
        <p:sp>
          <p:nvSpPr>
            <p:cNvPr id="33" name="object 33"/>
            <p:cNvSpPr/>
            <p:nvPr/>
          </p:nvSpPr>
          <p:spPr>
            <a:xfrm>
              <a:off x="3553818" y="1013085"/>
              <a:ext cx="47625" cy="36195"/>
            </a:xfrm>
            <a:custGeom>
              <a:avLst/>
              <a:gdLst/>
              <a:ahLst/>
              <a:cxnLst/>
              <a:rect l="l" t="t" r="r" b="b"/>
              <a:pathLst>
                <a:path w="47625" h="36194">
                  <a:moveTo>
                    <a:pt x="47439" y="17789"/>
                  </a:moveTo>
                  <a:lnTo>
                    <a:pt x="0" y="0"/>
                  </a:lnTo>
                  <a:lnTo>
                    <a:pt x="0" y="35579"/>
                  </a:lnTo>
                  <a:lnTo>
                    <a:pt x="47439" y="17789"/>
                  </a:lnTo>
                  <a:close/>
                </a:path>
              </a:pathLst>
            </a:custGeom>
            <a:ln w="5929">
              <a:solidFill>
                <a:srgbClr val="000000"/>
              </a:solidFill>
            </a:ln>
          </p:spPr>
          <p:txBody>
            <a:bodyPr wrap="square" lIns="0" tIns="0" rIns="0" bIns="0" rtlCol="0"/>
            <a:lstStyle/>
            <a:p>
              <a:endParaRPr sz="3565"/>
            </a:p>
          </p:txBody>
        </p:sp>
        <p:sp>
          <p:nvSpPr>
            <p:cNvPr id="34" name="object 34"/>
            <p:cNvSpPr/>
            <p:nvPr/>
          </p:nvSpPr>
          <p:spPr>
            <a:xfrm>
              <a:off x="2934091" y="1101661"/>
              <a:ext cx="617220" cy="268605"/>
            </a:xfrm>
            <a:custGeom>
              <a:avLst/>
              <a:gdLst/>
              <a:ahLst/>
              <a:cxnLst/>
              <a:rect l="l" t="t" r="r" b="b"/>
              <a:pathLst>
                <a:path w="617220" h="268605">
                  <a:moveTo>
                    <a:pt x="0" y="268474"/>
                  </a:moveTo>
                  <a:lnTo>
                    <a:pt x="616652" y="0"/>
                  </a:lnTo>
                </a:path>
              </a:pathLst>
            </a:custGeom>
            <a:ln w="11859">
              <a:solidFill>
                <a:srgbClr val="FF2800"/>
              </a:solidFill>
            </a:ln>
          </p:spPr>
          <p:txBody>
            <a:bodyPr wrap="square" lIns="0" tIns="0" rIns="0" bIns="0" rtlCol="0"/>
            <a:lstStyle/>
            <a:p>
              <a:endParaRPr sz="3565"/>
            </a:p>
          </p:txBody>
        </p:sp>
        <p:sp>
          <p:nvSpPr>
            <p:cNvPr id="35" name="object 35"/>
            <p:cNvSpPr/>
            <p:nvPr/>
          </p:nvSpPr>
          <p:spPr>
            <a:xfrm>
              <a:off x="3542221" y="1078937"/>
              <a:ext cx="60960" cy="42545"/>
            </a:xfrm>
            <a:custGeom>
              <a:avLst/>
              <a:gdLst/>
              <a:ahLst/>
              <a:cxnLst/>
              <a:rect l="l" t="t" r="r" b="b"/>
              <a:pathLst>
                <a:path w="60960" h="42544">
                  <a:moveTo>
                    <a:pt x="60716" y="0"/>
                  </a:moveTo>
                  <a:lnTo>
                    <a:pt x="0" y="3151"/>
                  </a:lnTo>
                  <a:lnTo>
                    <a:pt x="17043" y="42296"/>
                  </a:lnTo>
                  <a:lnTo>
                    <a:pt x="60716" y="0"/>
                  </a:lnTo>
                  <a:close/>
                </a:path>
              </a:pathLst>
            </a:custGeom>
            <a:solidFill>
              <a:srgbClr val="FF2800"/>
            </a:solidFill>
          </p:spPr>
          <p:txBody>
            <a:bodyPr wrap="square" lIns="0" tIns="0" rIns="0" bIns="0" rtlCol="0"/>
            <a:lstStyle/>
            <a:p>
              <a:endParaRPr sz="3565"/>
            </a:p>
          </p:txBody>
        </p:sp>
        <p:sp>
          <p:nvSpPr>
            <p:cNvPr id="36" name="object 36"/>
            <p:cNvSpPr/>
            <p:nvPr/>
          </p:nvSpPr>
          <p:spPr>
            <a:xfrm>
              <a:off x="3542221" y="1078937"/>
              <a:ext cx="60960" cy="42545"/>
            </a:xfrm>
            <a:custGeom>
              <a:avLst/>
              <a:gdLst/>
              <a:ahLst/>
              <a:cxnLst/>
              <a:rect l="l" t="t" r="r" b="b"/>
              <a:pathLst>
                <a:path w="60960" h="42544">
                  <a:moveTo>
                    <a:pt x="60716" y="0"/>
                  </a:moveTo>
                  <a:lnTo>
                    <a:pt x="0" y="3151"/>
                  </a:lnTo>
                  <a:lnTo>
                    <a:pt x="17043" y="42297"/>
                  </a:lnTo>
                  <a:lnTo>
                    <a:pt x="60716" y="0"/>
                  </a:lnTo>
                  <a:close/>
                </a:path>
              </a:pathLst>
            </a:custGeom>
            <a:ln w="11859">
              <a:solidFill>
                <a:srgbClr val="FF2800"/>
              </a:solidFill>
            </a:ln>
          </p:spPr>
          <p:txBody>
            <a:bodyPr wrap="square" lIns="0" tIns="0" rIns="0" bIns="0" rtlCol="0"/>
            <a:lstStyle/>
            <a:p>
              <a:endParaRPr sz="3565"/>
            </a:p>
          </p:txBody>
        </p:sp>
        <p:sp>
          <p:nvSpPr>
            <p:cNvPr id="37" name="object 37"/>
            <p:cNvSpPr/>
            <p:nvPr/>
          </p:nvSpPr>
          <p:spPr>
            <a:xfrm>
              <a:off x="2942447" y="1789899"/>
              <a:ext cx="593725" cy="0"/>
            </a:xfrm>
            <a:custGeom>
              <a:avLst/>
              <a:gdLst/>
              <a:ahLst/>
              <a:cxnLst/>
              <a:rect l="l" t="t" r="r" b="b"/>
              <a:pathLst>
                <a:path w="593725">
                  <a:moveTo>
                    <a:pt x="0" y="0"/>
                  </a:moveTo>
                  <a:lnTo>
                    <a:pt x="593581" y="0"/>
                  </a:lnTo>
                </a:path>
              </a:pathLst>
            </a:custGeom>
            <a:ln w="11859">
              <a:solidFill>
                <a:srgbClr val="FF2800"/>
              </a:solidFill>
            </a:ln>
          </p:spPr>
          <p:txBody>
            <a:bodyPr wrap="square" lIns="0" tIns="0" rIns="0" bIns="0" rtlCol="0"/>
            <a:lstStyle/>
            <a:p>
              <a:endParaRPr sz="3565"/>
            </a:p>
          </p:txBody>
        </p:sp>
        <p:sp>
          <p:nvSpPr>
            <p:cNvPr id="38" name="object 38"/>
            <p:cNvSpPr/>
            <p:nvPr/>
          </p:nvSpPr>
          <p:spPr>
            <a:xfrm>
              <a:off x="3536028" y="1768552"/>
              <a:ext cx="57150" cy="43180"/>
            </a:xfrm>
            <a:custGeom>
              <a:avLst/>
              <a:gdLst/>
              <a:ahLst/>
              <a:cxnLst/>
              <a:rect l="l" t="t" r="r" b="b"/>
              <a:pathLst>
                <a:path w="57150" h="43180">
                  <a:moveTo>
                    <a:pt x="0" y="0"/>
                  </a:moveTo>
                  <a:lnTo>
                    <a:pt x="0" y="42695"/>
                  </a:lnTo>
                  <a:lnTo>
                    <a:pt x="56926" y="21347"/>
                  </a:lnTo>
                  <a:lnTo>
                    <a:pt x="0" y="0"/>
                  </a:lnTo>
                  <a:close/>
                </a:path>
              </a:pathLst>
            </a:custGeom>
            <a:solidFill>
              <a:srgbClr val="FF2800"/>
            </a:solidFill>
          </p:spPr>
          <p:txBody>
            <a:bodyPr wrap="square" lIns="0" tIns="0" rIns="0" bIns="0" rtlCol="0"/>
            <a:lstStyle/>
            <a:p>
              <a:endParaRPr sz="3565"/>
            </a:p>
          </p:txBody>
        </p:sp>
        <p:sp>
          <p:nvSpPr>
            <p:cNvPr id="39" name="object 39"/>
            <p:cNvSpPr/>
            <p:nvPr/>
          </p:nvSpPr>
          <p:spPr>
            <a:xfrm>
              <a:off x="3536028" y="1768552"/>
              <a:ext cx="57150" cy="43180"/>
            </a:xfrm>
            <a:custGeom>
              <a:avLst/>
              <a:gdLst/>
              <a:ahLst/>
              <a:cxnLst/>
              <a:rect l="l" t="t" r="r" b="b"/>
              <a:pathLst>
                <a:path w="57150" h="43180">
                  <a:moveTo>
                    <a:pt x="56926" y="21347"/>
                  </a:moveTo>
                  <a:lnTo>
                    <a:pt x="0" y="0"/>
                  </a:lnTo>
                  <a:lnTo>
                    <a:pt x="0" y="42695"/>
                  </a:lnTo>
                  <a:lnTo>
                    <a:pt x="56926" y="21347"/>
                  </a:lnTo>
                  <a:close/>
                </a:path>
              </a:pathLst>
            </a:custGeom>
            <a:ln w="11859">
              <a:solidFill>
                <a:srgbClr val="FF2800"/>
              </a:solidFill>
            </a:ln>
          </p:spPr>
          <p:txBody>
            <a:bodyPr wrap="square" lIns="0" tIns="0" rIns="0" bIns="0" rtlCol="0"/>
            <a:lstStyle/>
            <a:p>
              <a:endParaRPr sz="3565"/>
            </a:p>
          </p:txBody>
        </p:sp>
        <p:sp>
          <p:nvSpPr>
            <p:cNvPr id="40" name="object 40"/>
            <p:cNvSpPr/>
            <p:nvPr/>
          </p:nvSpPr>
          <p:spPr>
            <a:xfrm>
              <a:off x="2934091" y="1474073"/>
              <a:ext cx="633095" cy="275590"/>
            </a:xfrm>
            <a:custGeom>
              <a:avLst/>
              <a:gdLst/>
              <a:ahLst/>
              <a:cxnLst/>
              <a:rect l="l" t="t" r="r" b="b"/>
              <a:pathLst>
                <a:path w="633095" h="275589">
                  <a:moveTo>
                    <a:pt x="0" y="275575"/>
                  </a:moveTo>
                  <a:lnTo>
                    <a:pt x="632962" y="0"/>
                  </a:lnTo>
                </a:path>
              </a:pathLst>
            </a:custGeom>
            <a:ln w="5929">
              <a:solidFill>
                <a:srgbClr val="000000"/>
              </a:solidFill>
            </a:ln>
          </p:spPr>
          <p:txBody>
            <a:bodyPr wrap="square" lIns="0" tIns="0" rIns="0" bIns="0" rtlCol="0"/>
            <a:lstStyle/>
            <a:p>
              <a:endParaRPr sz="3565"/>
            </a:p>
          </p:txBody>
        </p:sp>
        <p:sp>
          <p:nvSpPr>
            <p:cNvPr id="41" name="object 41"/>
            <p:cNvSpPr/>
            <p:nvPr/>
          </p:nvSpPr>
          <p:spPr>
            <a:xfrm>
              <a:off x="3559952" y="1455136"/>
              <a:ext cx="50800" cy="35560"/>
            </a:xfrm>
            <a:custGeom>
              <a:avLst/>
              <a:gdLst/>
              <a:ahLst/>
              <a:cxnLst/>
              <a:rect l="l" t="t" r="r" b="b"/>
              <a:pathLst>
                <a:path w="50800" h="35559">
                  <a:moveTo>
                    <a:pt x="50597" y="0"/>
                  </a:moveTo>
                  <a:lnTo>
                    <a:pt x="0" y="2625"/>
                  </a:lnTo>
                  <a:lnTo>
                    <a:pt x="14202" y="35247"/>
                  </a:lnTo>
                  <a:lnTo>
                    <a:pt x="50597" y="0"/>
                  </a:lnTo>
                  <a:close/>
                </a:path>
              </a:pathLst>
            </a:custGeom>
            <a:solidFill>
              <a:srgbClr val="000000"/>
            </a:solidFill>
          </p:spPr>
          <p:txBody>
            <a:bodyPr wrap="square" lIns="0" tIns="0" rIns="0" bIns="0" rtlCol="0"/>
            <a:lstStyle/>
            <a:p>
              <a:endParaRPr sz="3565"/>
            </a:p>
          </p:txBody>
        </p:sp>
        <p:sp>
          <p:nvSpPr>
            <p:cNvPr id="42" name="object 42"/>
            <p:cNvSpPr/>
            <p:nvPr/>
          </p:nvSpPr>
          <p:spPr>
            <a:xfrm>
              <a:off x="3559952" y="1455136"/>
              <a:ext cx="50800" cy="35560"/>
            </a:xfrm>
            <a:custGeom>
              <a:avLst/>
              <a:gdLst/>
              <a:ahLst/>
              <a:cxnLst/>
              <a:rect l="l" t="t" r="r" b="b"/>
              <a:pathLst>
                <a:path w="50800" h="35559">
                  <a:moveTo>
                    <a:pt x="50597" y="0"/>
                  </a:moveTo>
                  <a:lnTo>
                    <a:pt x="0" y="2625"/>
                  </a:lnTo>
                  <a:lnTo>
                    <a:pt x="14202" y="35247"/>
                  </a:lnTo>
                  <a:lnTo>
                    <a:pt x="50597" y="0"/>
                  </a:lnTo>
                  <a:close/>
                </a:path>
              </a:pathLst>
            </a:custGeom>
            <a:ln w="5929">
              <a:solidFill>
                <a:srgbClr val="000000"/>
              </a:solidFill>
            </a:ln>
          </p:spPr>
          <p:txBody>
            <a:bodyPr wrap="square" lIns="0" tIns="0" rIns="0" bIns="0" rtlCol="0"/>
            <a:lstStyle/>
            <a:p>
              <a:endParaRPr sz="3565"/>
            </a:p>
          </p:txBody>
        </p:sp>
        <p:sp>
          <p:nvSpPr>
            <p:cNvPr id="43" name="object 43"/>
            <p:cNvSpPr/>
            <p:nvPr/>
          </p:nvSpPr>
          <p:spPr>
            <a:xfrm>
              <a:off x="2942447" y="2169412"/>
              <a:ext cx="611505" cy="0"/>
            </a:xfrm>
            <a:custGeom>
              <a:avLst/>
              <a:gdLst/>
              <a:ahLst/>
              <a:cxnLst/>
              <a:rect l="l" t="t" r="r" b="b"/>
              <a:pathLst>
                <a:path w="611504">
                  <a:moveTo>
                    <a:pt x="0" y="0"/>
                  </a:moveTo>
                  <a:lnTo>
                    <a:pt x="611371" y="0"/>
                  </a:lnTo>
                </a:path>
              </a:pathLst>
            </a:custGeom>
            <a:ln w="5929">
              <a:solidFill>
                <a:srgbClr val="000000"/>
              </a:solidFill>
            </a:ln>
          </p:spPr>
          <p:txBody>
            <a:bodyPr wrap="square" lIns="0" tIns="0" rIns="0" bIns="0" rtlCol="0"/>
            <a:lstStyle/>
            <a:p>
              <a:endParaRPr sz="3565"/>
            </a:p>
          </p:txBody>
        </p:sp>
        <p:sp>
          <p:nvSpPr>
            <p:cNvPr id="44" name="object 44"/>
            <p:cNvSpPr/>
            <p:nvPr/>
          </p:nvSpPr>
          <p:spPr>
            <a:xfrm>
              <a:off x="3553818" y="2151622"/>
              <a:ext cx="47625" cy="36195"/>
            </a:xfrm>
            <a:custGeom>
              <a:avLst/>
              <a:gdLst/>
              <a:ahLst/>
              <a:cxnLst/>
              <a:rect l="l" t="t" r="r" b="b"/>
              <a:pathLst>
                <a:path w="47625" h="36194">
                  <a:moveTo>
                    <a:pt x="0" y="0"/>
                  </a:moveTo>
                  <a:lnTo>
                    <a:pt x="0" y="35579"/>
                  </a:lnTo>
                  <a:lnTo>
                    <a:pt x="47439" y="17789"/>
                  </a:lnTo>
                  <a:lnTo>
                    <a:pt x="0" y="0"/>
                  </a:lnTo>
                  <a:close/>
                </a:path>
              </a:pathLst>
            </a:custGeom>
            <a:solidFill>
              <a:srgbClr val="000000"/>
            </a:solidFill>
          </p:spPr>
          <p:txBody>
            <a:bodyPr wrap="square" lIns="0" tIns="0" rIns="0" bIns="0" rtlCol="0"/>
            <a:lstStyle/>
            <a:p>
              <a:endParaRPr sz="3565"/>
            </a:p>
          </p:txBody>
        </p:sp>
        <p:sp>
          <p:nvSpPr>
            <p:cNvPr id="45" name="object 45"/>
            <p:cNvSpPr/>
            <p:nvPr/>
          </p:nvSpPr>
          <p:spPr>
            <a:xfrm>
              <a:off x="3553818" y="2151622"/>
              <a:ext cx="47625" cy="36195"/>
            </a:xfrm>
            <a:custGeom>
              <a:avLst/>
              <a:gdLst/>
              <a:ahLst/>
              <a:cxnLst/>
              <a:rect l="l" t="t" r="r" b="b"/>
              <a:pathLst>
                <a:path w="47625" h="36194">
                  <a:moveTo>
                    <a:pt x="47439" y="17789"/>
                  </a:moveTo>
                  <a:lnTo>
                    <a:pt x="0" y="0"/>
                  </a:lnTo>
                  <a:lnTo>
                    <a:pt x="0" y="35579"/>
                  </a:lnTo>
                  <a:lnTo>
                    <a:pt x="47439" y="17789"/>
                  </a:lnTo>
                  <a:close/>
                </a:path>
              </a:pathLst>
            </a:custGeom>
            <a:ln w="5929">
              <a:solidFill>
                <a:srgbClr val="000000"/>
              </a:solidFill>
            </a:ln>
          </p:spPr>
          <p:txBody>
            <a:bodyPr wrap="square" lIns="0" tIns="0" rIns="0" bIns="0" rtlCol="0"/>
            <a:lstStyle/>
            <a:p>
              <a:endParaRPr sz="3565"/>
            </a:p>
          </p:txBody>
        </p:sp>
        <p:sp>
          <p:nvSpPr>
            <p:cNvPr id="46" name="object 46"/>
            <p:cNvSpPr/>
            <p:nvPr/>
          </p:nvSpPr>
          <p:spPr>
            <a:xfrm>
              <a:off x="2934091" y="1853585"/>
              <a:ext cx="633095" cy="275590"/>
            </a:xfrm>
            <a:custGeom>
              <a:avLst/>
              <a:gdLst/>
              <a:ahLst/>
              <a:cxnLst/>
              <a:rect l="l" t="t" r="r" b="b"/>
              <a:pathLst>
                <a:path w="633095" h="275589">
                  <a:moveTo>
                    <a:pt x="0" y="275576"/>
                  </a:moveTo>
                  <a:lnTo>
                    <a:pt x="632962" y="0"/>
                  </a:lnTo>
                </a:path>
              </a:pathLst>
            </a:custGeom>
            <a:ln w="5929">
              <a:solidFill>
                <a:srgbClr val="000000"/>
              </a:solidFill>
            </a:ln>
          </p:spPr>
          <p:txBody>
            <a:bodyPr wrap="square" lIns="0" tIns="0" rIns="0" bIns="0" rtlCol="0"/>
            <a:lstStyle/>
            <a:p>
              <a:endParaRPr sz="3565"/>
            </a:p>
          </p:txBody>
        </p:sp>
        <p:sp>
          <p:nvSpPr>
            <p:cNvPr id="47" name="object 47"/>
            <p:cNvSpPr/>
            <p:nvPr/>
          </p:nvSpPr>
          <p:spPr>
            <a:xfrm>
              <a:off x="3559953" y="1834648"/>
              <a:ext cx="50800" cy="35560"/>
            </a:xfrm>
            <a:custGeom>
              <a:avLst/>
              <a:gdLst/>
              <a:ahLst/>
              <a:cxnLst/>
              <a:rect l="l" t="t" r="r" b="b"/>
              <a:pathLst>
                <a:path w="50800" h="35560">
                  <a:moveTo>
                    <a:pt x="50596" y="0"/>
                  </a:moveTo>
                  <a:lnTo>
                    <a:pt x="0" y="2625"/>
                  </a:lnTo>
                  <a:lnTo>
                    <a:pt x="14202" y="35247"/>
                  </a:lnTo>
                  <a:lnTo>
                    <a:pt x="50596" y="0"/>
                  </a:lnTo>
                  <a:close/>
                </a:path>
              </a:pathLst>
            </a:custGeom>
            <a:solidFill>
              <a:srgbClr val="000000"/>
            </a:solidFill>
          </p:spPr>
          <p:txBody>
            <a:bodyPr wrap="square" lIns="0" tIns="0" rIns="0" bIns="0" rtlCol="0"/>
            <a:lstStyle/>
            <a:p>
              <a:endParaRPr sz="3565"/>
            </a:p>
          </p:txBody>
        </p:sp>
        <p:sp>
          <p:nvSpPr>
            <p:cNvPr id="48" name="object 48"/>
            <p:cNvSpPr/>
            <p:nvPr/>
          </p:nvSpPr>
          <p:spPr>
            <a:xfrm>
              <a:off x="3559953" y="1834648"/>
              <a:ext cx="50800" cy="35560"/>
            </a:xfrm>
            <a:custGeom>
              <a:avLst/>
              <a:gdLst/>
              <a:ahLst/>
              <a:cxnLst/>
              <a:rect l="l" t="t" r="r" b="b"/>
              <a:pathLst>
                <a:path w="50800" h="35560">
                  <a:moveTo>
                    <a:pt x="50596" y="0"/>
                  </a:moveTo>
                  <a:lnTo>
                    <a:pt x="0" y="2625"/>
                  </a:lnTo>
                  <a:lnTo>
                    <a:pt x="14202" y="35247"/>
                  </a:lnTo>
                  <a:lnTo>
                    <a:pt x="50596" y="0"/>
                  </a:lnTo>
                  <a:close/>
                </a:path>
              </a:pathLst>
            </a:custGeom>
            <a:ln w="5929">
              <a:solidFill>
                <a:srgbClr val="000000"/>
              </a:solidFill>
            </a:ln>
          </p:spPr>
          <p:txBody>
            <a:bodyPr wrap="square" lIns="0" tIns="0" rIns="0" bIns="0" rtlCol="0"/>
            <a:lstStyle/>
            <a:p>
              <a:endParaRPr sz="3565"/>
            </a:p>
          </p:txBody>
        </p:sp>
        <p:sp>
          <p:nvSpPr>
            <p:cNvPr id="49" name="object 49"/>
            <p:cNvSpPr/>
            <p:nvPr/>
          </p:nvSpPr>
          <p:spPr>
            <a:xfrm>
              <a:off x="2942447" y="2548925"/>
              <a:ext cx="611505" cy="0"/>
            </a:xfrm>
            <a:custGeom>
              <a:avLst/>
              <a:gdLst/>
              <a:ahLst/>
              <a:cxnLst/>
              <a:rect l="l" t="t" r="r" b="b"/>
              <a:pathLst>
                <a:path w="611504">
                  <a:moveTo>
                    <a:pt x="0" y="0"/>
                  </a:moveTo>
                  <a:lnTo>
                    <a:pt x="611371" y="0"/>
                  </a:lnTo>
                </a:path>
              </a:pathLst>
            </a:custGeom>
            <a:ln w="5929">
              <a:solidFill>
                <a:srgbClr val="000000"/>
              </a:solidFill>
            </a:ln>
          </p:spPr>
          <p:txBody>
            <a:bodyPr wrap="square" lIns="0" tIns="0" rIns="0" bIns="0" rtlCol="0"/>
            <a:lstStyle/>
            <a:p>
              <a:endParaRPr sz="3565"/>
            </a:p>
          </p:txBody>
        </p:sp>
        <p:sp>
          <p:nvSpPr>
            <p:cNvPr id="50" name="object 50"/>
            <p:cNvSpPr/>
            <p:nvPr/>
          </p:nvSpPr>
          <p:spPr>
            <a:xfrm>
              <a:off x="3553818" y="2531135"/>
              <a:ext cx="47625" cy="36195"/>
            </a:xfrm>
            <a:custGeom>
              <a:avLst/>
              <a:gdLst/>
              <a:ahLst/>
              <a:cxnLst/>
              <a:rect l="l" t="t" r="r" b="b"/>
              <a:pathLst>
                <a:path w="47625" h="36194">
                  <a:moveTo>
                    <a:pt x="0" y="0"/>
                  </a:moveTo>
                  <a:lnTo>
                    <a:pt x="0" y="35579"/>
                  </a:lnTo>
                  <a:lnTo>
                    <a:pt x="47439" y="17789"/>
                  </a:lnTo>
                  <a:lnTo>
                    <a:pt x="0" y="0"/>
                  </a:lnTo>
                  <a:close/>
                </a:path>
              </a:pathLst>
            </a:custGeom>
            <a:solidFill>
              <a:srgbClr val="000000"/>
            </a:solidFill>
          </p:spPr>
          <p:txBody>
            <a:bodyPr wrap="square" lIns="0" tIns="0" rIns="0" bIns="0" rtlCol="0"/>
            <a:lstStyle/>
            <a:p>
              <a:endParaRPr sz="3565"/>
            </a:p>
          </p:txBody>
        </p:sp>
        <p:sp>
          <p:nvSpPr>
            <p:cNvPr id="51" name="object 51"/>
            <p:cNvSpPr/>
            <p:nvPr/>
          </p:nvSpPr>
          <p:spPr>
            <a:xfrm>
              <a:off x="3553818" y="2531135"/>
              <a:ext cx="47625" cy="36195"/>
            </a:xfrm>
            <a:custGeom>
              <a:avLst/>
              <a:gdLst/>
              <a:ahLst/>
              <a:cxnLst/>
              <a:rect l="l" t="t" r="r" b="b"/>
              <a:pathLst>
                <a:path w="47625" h="36194">
                  <a:moveTo>
                    <a:pt x="47439" y="17789"/>
                  </a:moveTo>
                  <a:lnTo>
                    <a:pt x="0" y="0"/>
                  </a:lnTo>
                  <a:lnTo>
                    <a:pt x="0" y="35579"/>
                  </a:lnTo>
                  <a:lnTo>
                    <a:pt x="47439" y="17789"/>
                  </a:lnTo>
                  <a:close/>
                </a:path>
              </a:pathLst>
            </a:custGeom>
            <a:ln w="5929">
              <a:solidFill>
                <a:srgbClr val="000000"/>
              </a:solidFill>
            </a:ln>
          </p:spPr>
          <p:txBody>
            <a:bodyPr wrap="square" lIns="0" tIns="0" rIns="0" bIns="0" rtlCol="0"/>
            <a:lstStyle/>
            <a:p>
              <a:endParaRPr sz="3565"/>
            </a:p>
          </p:txBody>
        </p:sp>
        <p:sp>
          <p:nvSpPr>
            <p:cNvPr id="52" name="object 52"/>
            <p:cNvSpPr/>
            <p:nvPr/>
          </p:nvSpPr>
          <p:spPr>
            <a:xfrm>
              <a:off x="2934091" y="2209663"/>
              <a:ext cx="617220" cy="268605"/>
            </a:xfrm>
            <a:custGeom>
              <a:avLst/>
              <a:gdLst/>
              <a:ahLst/>
              <a:cxnLst/>
              <a:rect l="l" t="t" r="r" b="b"/>
              <a:pathLst>
                <a:path w="617220" h="268605">
                  <a:moveTo>
                    <a:pt x="0" y="0"/>
                  </a:moveTo>
                  <a:lnTo>
                    <a:pt x="616652" y="268474"/>
                  </a:lnTo>
                </a:path>
              </a:pathLst>
            </a:custGeom>
            <a:ln w="11859">
              <a:solidFill>
                <a:srgbClr val="FF2800"/>
              </a:solidFill>
            </a:ln>
          </p:spPr>
          <p:txBody>
            <a:bodyPr wrap="square" lIns="0" tIns="0" rIns="0" bIns="0" rtlCol="0"/>
            <a:lstStyle/>
            <a:p>
              <a:endParaRPr sz="3565"/>
            </a:p>
          </p:txBody>
        </p:sp>
        <p:sp>
          <p:nvSpPr>
            <p:cNvPr id="53" name="object 53"/>
            <p:cNvSpPr/>
            <p:nvPr/>
          </p:nvSpPr>
          <p:spPr>
            <a:xfrm>
              <a:off x="3542222" y="2458565"/>
              <a:ext cx="60960" cy="42545"/>
            </a:xfrm>
            <a:custGeom>
              <a:avLst/>
              <a:gdLst/>
              <a:ahLst/>
              <a:cxnLst/>
              <a:rect l="l" t="t" r="r" b="b"/>
              <a:pathLst>
                <a:path w="60960" h="42544">
                  <a:moveTo>
                    <a:pt x="17043" y="0"/>
                  </a:moveTo>
                  <a:lnTo>
                    <a:pt x="0" y="39145"/>
                  </a:lnTo>
                  <a:lnTo>
                    <a:pt x="60716" y="42297"/>
                  </a:lnTo>
                  <a:lnTo>
                    <a:pt x="17043" y="0"/>
                  </a:lnTo>
                  <a:close/>
                </a:path>
              </a:pathLst>
            </a:custGeom>
            <a:solidFill>
              <a:srgbClr val="FF2800"/>
            </a:solidFill>
          </p:spPr>
          <p:txBody>
            <a:bodyPr wrap="square" lIns="0" tIns="0" rIns="0" bIns="0" rtlCol="0"/>
            <a:lstStyle/>
            <a:p>
              <a:endParaRPr sz="3565"/>
            </a:p>
          </p:txBody>
        </p:sp>
        <p:sp>
          <p:nvSpPr>
            <p:cNvPr id="54" name="object 54"/>
            <p:cNvSpPr/>
            <p:nvPr/>
          </p:nvSpPr>
          <p:spPr>
            <a:xfrm>
              <a:off x="3542222" y="2458565"/>
              <a:ext cx="60960" cy="42545"/>
            </a:xfrm>
            <a:custGeom>
              <a:avLst/>
              <a:gdLst/>
              <a:ahLst/>
              <a:cxnLst/>
              <a:rect l="l" t="t" r="r" b="b"/>
              <a:pathLst>
                <a:path w="60960" h="42544">
                  <a:moveTo>
                    <a:pt x="60716" y="42297"/>
                  </a:moveTo>
                  <a:lnTo>
                    <a:pt x="17043" y="0"/>
                  </a:lnTo>
                  <a:lnTo>
                    <a:pt x="0" y="39146"/>
                  </a:lnTo>
                  <a:lnTo>
                    <a:pt x="60716" y="42297"/>
                  </a:lnTo>
                  <a:close/>
                </a:path>
              </a:pathLst>
            </a:custGeom>
            <a:ln w="11859">
              <a:solidFill>
                <a:srgbClr val="FF2800"/>
              </a:solidFill>
            </a:ln>
          </p:spPr>
          <p:txBody>
            <a:bodyPr wrap="square" lIns="0" tIns="0" rIns="0" bIns="0" rtlCol="0"/>
            <a:lstStyle/>
            <a:p>
              <a:endParaRPr sz="3565"/>
            </a:p>
          </p:txBody>
        </p:sp>
      </p:grpSp>
      <p:sp>
        <p:nvSpPr>
          <p:cNvPr id="55" name="object 55"/>
          <p:cNvSpPr txBox="1"/>
          <p:nvPr/>
        </p:nvSpPr>
        <p:spPr>
          <a:xfrm>
            <a:off x="6150975" y="4879026"/>
            <a:ext cx="161069" cy="223609"/>
          </a:xfrm>
          <a:prstGeom prst="rect">
            <a:avLst/>
          </a:prstGeom>
        </p:spPr>
        <p:txBody>
          <a:bodyPr vert="horz" wrap="square" lIns="0" tIns="25167" rIns="0" bIns="0" rtlCol="0">
            <a:spAutoFit/>
          </a:bodyPr>
          <a:lstStyle/>
          <a:p>
            <a:pPr marL="25400">
              <a:spcBef>
                <a:spcPts val="200"/>
              </a:spcBef>
            </a:pPr>
            <a:r>
              <a:rPr sz="1290" spc="-99" dirty="0">
                <a:latin typeface="Arial MT"/>
                <a:cs typeface="Arial MT"/>
              </a:rPr>
              <a:t>A</a:t>
            </a:r>
            <a:endParaRPr sz="1290">
              <a:latin typeface="Arial MT"/>
              <a:cs typeface="Arial MT"/>
            </a:endParaRPr>
          </a:p>
        </p:txBody>
      </p:sp>
      <p:sp>
        <p:nvSpPr>
          <p:cNvPr id="56" name="object 56"/>
          <p:cNvSpPr txBox="1"/>
          <p:nvPr/>
        </p:nvSpPr>
        <p:spPr>
          <a:xfrm>
            <a:off x="10017040" y="4438364"/>
            <a:ext cx="161069" cy="223609"/>
          </a:xfrm>
          <a:prstGeom prst="rect">
            <a:avLst/>
          </a:prstGeom>
        </p:spPr>
        <p:txBody>
          <a:bodyPr vert="horz" wrap="square" lIns="0" tIns="25167" rIns="0" bIns="0" rtlCol="0">
            <a:spAutoFit/>
          </a:bodyPr>
          <a:lstStyle/>
          <a:p>
            <a:pPr marL="25400">
              <a:spcBef>
                <a:spcPts val="200"/>
              </a:spcBef>
            </a:pPr>
            <a:r>
              <a:rPr sz="1290" spc="-99" dirty="0">
                <a:latin typeface="Arial MT"/>
                <a:cs typeface="Arial MT"/>
              </a:rPr>
              <a:t>B</a:t>
            </a:r>
            <a:endParaRPr sz="1290">
              <a:latin typeface="Arial MT"/>
              <a:cs typeface="Arial MT"/>
            </a:endParaRPr>
          </a:p>
        </p:txBody>
      </p:sp>
      <p:pic>
        <p:nvPicPr>
          <p:cNvPr id="57" name="object 57"/>
          <p:cNvPicPr/>
          <p:nvPr/>
        </p:nvPicPr>
        <p:blipFill>
          <a:blip r:embed="rId4" cstate="print"/>
          <a:stretch>
            <a:fillRect/>
          </a:stretch>
        </p:blipFill>
        <p:spPr>
          <a:xfrm>
            <a:off x="5690461" y="3347189"/>
            <a:ext cx="399533" cy="399533"/>
          </a:xfrm>
          <a:prstGeom prst="rect">
            <a:avLst/>
          </a:prstGeom>
        </p:spPr>
      </p:pic>
      <p:sp>
        <p:nvSpPr>
          <p:cNvPr id="58" name="object 58"/>
          <p:cNvSpPr txBox="1"/>
          <p:nvPr/>
        </p:nvSpPr>
        <p:spPr>
          <a:xfrm>
            <a:off x="5823933" y="3421907"/>
            <a:ext cx="122058"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s</a:t>
            </a:r>
            <a:endParaRPr sz="1090">
              <a:latin typeface="Arial MT"/>
              <a:cs typeface="Arial MT"/>
            </a:endParaRPr>
          </a:p>
        </p:txBody>
      </p:sp>
      <p:pic>
        <p:nvPicPr>
          <p:cNvPr id="59" name="object 59"/>
          <p:cNvPicPr/>
          <p:nvPr/>
        </p:nvPicPr>
        <p:blipFill>
          <a:blip r:embed="rId5" cstate="print"/>
          <a:stretch>
            <a:fillRect/>
          </a:stretch>
        </p:blipFill>
        <p:spPr>
          <a:xfrm>
            <a:off x="10038318" y="3253182"/>
            <a:ext cx="399531" cy="399533"/>
          </a:xfrm>
          <a:prstGeom prst="rect">
            <a:avLst/>
          </a:prstGeom>
        </p:spPr>
      </p:pic>
      <p:sp>
        <p:nvSpPr>
          <p:cNvPr id="60" name="object 60"/>
          <p:cNvSpPr txBox="1"/>
          <p:nvPr/>
        </p:nvSpPr>
        <p:spPr>
          <a:xfrm>
            <a:off x="10187452" y="3327899"/>
            <a:ext cx="90601"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t</a:t>
            </a:r>
            <a:endParaRPr sz="1090">
              <a:latin typeface="Arial MT"/>
              <a:cs typeface="Arial MT"/>
            </a:endParaRPr>
          </a:p>
        </p:txBody>
      </p:sp>
      <p:grpSp>
        <p:nvGrpSpPr>
          <p:cNvPr id="61" name="object 61"/>
          <p:cNvGrpSpPr/>
          <p:nvPr/>
        </p:nvGrpSpPr>
        <p:grpSpPr>
          <a:xfrm>
            <a:off x="6007307" y="2175312"/>
            <a:ext cx="4089633" cy="2735650"/>
            <a:chOff x="2260293" y="1097727"/>
            <a:chExt cx="2063750" cy="1380490"/>
          </a:xfrm>
        </p:grpSpPr>
        <p:sp>
          <p:nvSpPr>
            <p:cNvPr id="62" name="object 62"/>
            <p:cNvSpPr/>
            <p:nvPr/>
          </p:nvSpPr>
          <p:spPr>
            <a:xfrm>
              <a:off x="3783081" y="1103657"/>
              <a:ext cx="489584" cy="511175"/>
            </a:xfrm>
            <a:custGeom>
              <a:avLst/>
              <a:gdLst/>
              <a:ahLst/>
              <a:cxnLst/>
              <a:rect l="l" t="t" r="r" b="b"/>
              <a:pathLst>
                <a:path w="489585" h="511175">
                  <a:moveTo>
                    <a:pt x="0" y="0"/>
                  </a:moveTo>
                  <a:lnTo>
                    <a:pt x="489509" y="510792"/>
                  </a:lnTo>
                </a:path>
              </a:pathLst>
            </a:custGeom>
            <a:ln w="11859">
              <a:solidFill>
                <a:srgbClr val="FF2800"/>
              </a:solidFill>
            </a:ln>
          </p:spPr>
          <p:txBody>
            <a:bodyPr wrap="square" lIns="0" tIns="0" rIns="0" bIns="0" rtlCol="0"/>
            <a:lstStyle/>
            <a:p>
              <a:endParaRPr sz="3565"/>
            </a:p>
          </p:txBody>
        </p:sp>
        <p:pic>
          <p:nvPicPr>
            <p:cNvPr id="63" name="object 63"/>
            <p:cNvPicPr/>
            <p:nvPr/>
          </p:nvPicPr>
          <p:blipFill>
            <a:blip r:embed="rId7" cstate="print"/>
            <a:stretch>
              <a:fillRect/>
            </a:stretch>
          </p:blipFill>
          <p:spPr>
            <a:xfrm>
              <a:off x="4251249" y="1593749"/>
              <a:ext cx="66660" cy="67730"/>
            </a:xfrm>
            <a:prstGeom prst="rect">
              <a:avLst/>
            </a:prstGeom>
          </p:spPr>
        </p:pic>
        <p:sp>
          <p:nvSpPr>
            <p:cNvPr id="64" name="object 64"/>
            <p:cNvSpPr/>
            <p:nvPr/>
          </p:nvSpPr>
          <p:spPr>
            <a:xfrm>
              <a:off x="3803989" y="1454533"/>
              <a:ext cx="432434" cy="210820"/>
            </a:xfrm>
            <a:custGeom>
              <a:avLst/>
              <a:gdLst/>
              <a:ahLst/>
              <a:cxnLst/>
              <a:rect l="l" t="t" r="r" b="b"/>
              <a:pathLst>
                <a:path w="432435" h="210819">
                  <a:moveTo>
                    <a:pt x="0" y="0"/>
                  </a:moveTo>
                  <a:lnTo>
                    <a:pt x="431847" y="210290"/>
                  </a:lnTo>
                </a:path>
              </a:pathLst>
            </a:custGeom>
            <a:ln w="11859">
              <a:solidFill>
                <a:srgbClr val="FF2800"/>
              </a:solidFill>
            </a:ln>
          </p:spPr>
          <p:txBody>
            <a:bodyPr wrap="square" lIns="0" tIns="0" rIns="0" bIns="0" rtlCol="0"/>
            <a:lstStyle/>
            <a:p>
              <a:endParaRPr sz="3565"/>
            </a:p>
          </p:txBody>
        </p:sp>
        <p:sp>
          <p:nvSpPr>
            <p:cNvPr id="65" name="object 65"/>
            <p:cNvSpPr/>
            <p:nvPr/>
          </p:nvSpPr>
          <p:spPr>
            <a:xfrm>
              <a:off x="4226490" y="1645631"/>
              <a:ext cx="60960" cy="44450"/>
            </a:xfrm>
            <a:custGeom>
              <a:avLst/>
              <a:gdLst/>
              <a:ahLst/>
              <a:cxnLst/>
              <a:rect l="l" t="t" r="r" b="b"/>
              <a:pathLst>
                <a:path w="60960" h="44450">
                  <a:moveTo>
                    <a:pt x="18692" y="0"/>
                  </a:moveTo>
                  <a:lnTo>
                    <a:pt x="0" y="38385"/>
                  </a:lnTo>
                  <a:lnTo>
                    <a:pt x="60527" y="44115"/>
                  </a:lnTo>
                  <a:lnTo>
                    <a:pt x="18692" y="0"/>
                  </a:lnTo>
                  <a:close/>
                </a:path>
              </a:pathLst>
            </a:custGeom>
            <a:solidFill>
              <a:srgbClr val="FF2800"/>
            </a:solidFill>
          </p:spPr>
          <p:txBody>
            <a:bodyPr wrap="square" lIns="0" tIns="0" rIns="0" bIns="0" rtlCol="0"/>
            <a:lstStyle/>
            <a:p>
              <a:endParaRPr sz="3565"/>
            </a:p>
          </p:txBody>
        </p:sp>
        <p:sp>
          <p:nvSpPr>
            <p:cNvPr id="66" name="object 66"/>
            <p:cNvSpPr/>
            <p:nvPr/>
          </p:nvSpPr>
          <p:spPr>
            <a:xfrm>
              <a:off x="4226490" y="1645631"/>
              <a:ext cx="60960" cy="44450"/>
            </a:xfrm>
            <a:custGeom>
              <a:avLst/>
              <a:gdLst/>
              <a:ahLst/>
              <a:cxnLst/>
              <a:rect l="l" t="t" r="r" b="b"/>
              <a:pathLst>
                <a:path w="60960" h="44450">
                  <a:moveTo>
                    <a:pt x="60527" y="44115"/>
                  </a:moveTo>
                  <a:lnTo>
                    <a:pt x="18692" y="0"/>
                  </a:lnTo>
                  <a:lnTo>
                    <a:pt x="0" y="38385"/>
                  </a:lnTo>
                  <a:lnTo>
                    <a:pt x="60527" y="44115"/>
                  </a:lnTo>
                  <a:close/>
                </a:path>
              </a:pathLst>
            </a:custGeom>
            <a:ln w="11859">
              <a:solidFill>
                <a:srgbClr val="FF2800"/>
              </a:solidFill>
            </a:ln>
          </p:spPr>
          <p:txBody>
            <a:bodyPr wrap="square" lIns="0" tIns="0" rIns="0" bIns="0" rtlCol="0"/>
            <a:lstStyle/>
            <a:p>
              <a:endParaRPr sz="3565"/>
            </a:p>
          </p:txBody>
        </p:sp>
        <p:sp>
          <p:nvSpPr>
            <p:cNvPr id="67" name="object 67"/>
            <p:cNvSpPr/>
            <p:nvPr/>
          </p:nvSpPr>
          <p:spPr>
            <a:xfrm>
              <a:off x="3813898" y="1754765"/>
              <a:ext cx="404495" cy="28575"/>
            </a:xfrm>
            <a:custGeom>
              <a:avLst/>
              <a:gdLst/>
              <a:ahLst/>
              <a:cxnLst/>
              <a:rect l="l" t="t" r="r" b="b"/>
              <a:pathLst>
                <a:path w="404495" h="28575">
                  <a:moveTo>
                    <a:pt x="0" y="28138"/>
                  </a:moveTo>
                  <a:lnTo>
                    <a:pt x="404492" y="0"/>
                  </a:lnTo>
                </a:path>
              </a:pathLst>
            </a:custGeom>
            <a:ln w="11859">
              <a:solidFill>
                <a:srgbClr val="FF2800"/>
              </a:solidFill>
            </a:ln>
          </p:spPr>
          <p:txBody>
            <a:bodyPr wrap="square" lIns="0" tIns="0" rIns="0" bIns="0" rtlCol="0"/>
            <a:lstStyle/>
            <a:p>
              <a:endParaRPr sz="3565"/>
            </a:p>
          </p:txBody>
        </p:sp>
        <p:sp>
          <p:nvSpPr>
            <p:cNvPr id="68" name="object 68"/>
            <p:cNvSpPr/>
            <p:nvPr/>
          </p:nvSpPr>
          <p:spPr>
            <a:xfrm>
              <a:off x="4216909" y="1733469"/>
              <a:ext cx="58419" cy="43180"/>
            </a:xfrm>
            <a:custGeom>
              <a:avLst/>
              <a:gdLst/>
              <a:ahLst/>
              <a:cxnLst/>
              <a:rect l="l" t="t" r="r" b="b"/>
              <a:pathLst>
                <a:path w="58420" h="43180">
                  <a:moveTo>
                    <a:pt x="0" y="0"/>
                  </a:moveTo>
                  <a:lnTo>
                    <a:pt x="2963" y="42591"/>
                  </a:lnTo>
                  <a:lnTo>
                    <a:pt x="58271" y="17345"/>
                  </a:lnTo>
                  <a:lnTo>
                    <a:pt x="0" y="0"/>
                  </a:lnTo>
                  <a:close/>
                </a:path>
              </a:pathLst>
            </a:custGeom>
            <a:solidFill>
              <a:srgbClr val="FF2800"/>
            </a:solidFill>
          </p:spPr>
          <p:txBody>
            <a:bodyPr wrap="square" lIns="0" tIns="0" rIns="0" bIns="0" rtlCol="0"/>
            <a:lstStyle/>
            <a:p>
              <a:endParaRPr sz="3565"/>
            </a:p>
          </p:txBody>
        </p:sp>
        <p:sp>
          <p:nvSpPr>
            <p:cNvPr id="69" name="object 69"/>
            <p:cNvSpPr/>
            <p:nvPr/>
          </p:nvSpPr>
          <p:spPr>
            <a:xfrm>
              <a:off x="4216909" y="1733469"/>
              <a:ext cx="58419" cy="43180"/>
            </a:xfrm>
            <a:custGeom>
              <a:avLst/>
              <a:gdLst/>
              <a:ahLst/>
              <a:cxnLst/>
              <a:rect l="l" t="t" r="r" b="b"/>
              <a:pathLst>
                <a:path w="58420" h="43180">
                  <a:moveTo>
                    <a:pt x="58271" y="17345"/>
                  </a:moveTo>
                  <a:lnTo>
                    <a:pt x="0" y="0"/>
                  </a:lnTo>
                  <a:lnTo>
                    <a:pt x="2963" y="42591"/>
                  </a:lnTo>
                  <a:lnTo>
                    <a:pt x="58271" y="17345"/>
                  </a:lnTo>
                  <a:close/>
                </a:path>
              </a:pathLst>
            </a:custGeom>
            <a:ln w="11859">
              <a:solidFill>
                <a:srgbClr val="FF2800"/>
              </a:solidFill>
            </a:ln>
          </p:spPr>
          <p:txBody>
            <a:bodyPr wrap="square" lIns="0" tIns="0" rIns="0" bIns="0" rtlCol="0"/>
            <a:lstStyle/>
            <a:p>
              <a:endParaRPr sz="3565"/>
            </a:p>
          </p:txBody>
        </p:sp>
        <p:sp>
          <p:nvSpPr>
            <p:cNvPr id="70" name="object 70"/>
            <p:cNvSpPr/>
            <p:nvPr/>
          </p:nvSpPr>
          <p:spPr>
            <a:xfrm>
              <a:off x="3798793" y="1827120"/>
              <a:ext cx="461645" cy="288925"/>
            </a:xfrm>
            <a:custGeom>
              <a:avLst/>
              <a:gdLst/>
              <a:ahLst/>
              <a:cxnLst/>
              <a:rect l="l" t="t" r="r" b="b"/>
              <a:pathLst>
                <a:path w="461645" h="288925">
                  <a:moveTo>
                    <a:pt x="0" y="288785"/>
                  </a:moveTo>
                  <a:lnTo>
                    <a:pt x="461255" y="0"/>
                  </a:lnTo>
                </a:path>
              </a:pathLst>
            </a:custGeom>
            <a:ln w="5929">
              <a:solidFill>
                <a:srgbClr val="0A31FF"/>
              </a:solidFill>
            </a:ln>
          </p:spPr>
          <p:txBody>
            <a:bodyPr wrap="square" lIns="0" tIns="0" rIns="0" bIns="0" rtlCol="0"/>
            <a:lstStyle/>
            <a:p>
              <a:endParaRPr sz="3565"/>
            </a:p>
          </p:txBody>
        </p:sp>
        <p:sp>
          <p:nvSpPr>
            <p:cNvPr id="71" name="object 71"/>
            <p:cNvSpPr/>
            <p:nvPr/>
          </p:nvSpPr>
          <p:spPr>
            <a:xfrm>
              <a:off x="4250608" y="1801946"/>
              <a:ext cx="50165" cy="40640"/>
            </a:xfrm>
            <a:custGeom>
              <a:avLst/>
              <a:gdLst/>
              <a:ahLst/>
              <a:cxnLst/>
              <a:rect l="l" t="t" r="r" b="b"/>
              <a:pathLst>
                <a:path w="50164" h="40639">
                  <a:moveTo>
                    <a:pt x="49649" y="0"/>
                  </a:moveTo>
                  <a:lnTo>
                    <a:pt x="0" y="10096"/>
                  </a:lnTo>
                  <a:lnTo>
                    <a:pt x="18880" y="40252"/>
                  </a:lnTo>
                  <a:lnTo>
                    <a:pt x="49649" y="0"/>
                  </a:lnTo>
                  <a:close/>
                </a:path>
              </a:pathLst>
            </a:custGeom>
            <a:solidFill>
              <a:srgbClr val="0A31FF"/>
            </a:solidFill>
          </p:spPr>
          <p:txBody>
            <a:bodyPr wrap="square" lIns="0" tIns="0" rIns="0" bIns="0" rtlCol="0"/>
            <a:lstStyle/>
            <a:p>
              <a:endParaRPr sz="3565"/>
            </a:p>
          </p:txBody>
        </p:sp>
        <p:sp>
          <p:nvSpPr>
            <p:cNvPr id="72" name="object 72"/>
            <p:cNvSpPr/>
            <p:nvPr/>
          </p:nvSpPr>
          <p:spPr>
            <a:xfrm>
              <a:off x="4250608" y="1801945"/>
              <a:ext cx="50165" cy="40640"/>
            </a:xfrm>
            <a:custGeom>
              <a:avLst/>
              <a:gdLst/>
              <a:ahLst/>
              <a:cxnLst/>
              <a:rect l="l" t="t" r="r" b="b"/>
              <a:pathLst>
                <a:path w="50164" h="40639">
                  <a:moveTo>
                    <a:pt x="49649" y="0"/>
                  </a:moveTo>
                  <a:lnTo>
                    <a:pt x="0" y="10096"/>
                  </a:lnTo>
                  <a:lnTo>
                    <a:pt x="18880" y="40252"/>
                  </a:lnTo>
                  <a:lnTo>
                    <a:pt x="49649" y="0"/>
                  </a:lnTo>
                  <a:close/>
                </a:path>
              </a:pathLst>
            </a:custGeom>
            <a:ln w="5929">
              <a:solidFill>
                <a:srgbClr val="0A31FF"/>
              </a:solidFill>
            </a:ln>
          </p:spPr>
          <p:txBody>
            <a:bodyPr wrap="square" lIns="0" tIns="0" rIns="0" bIns="0" rtlCol="0"/>
            <a:lstStyle/>
            <a:p>
              <a:endParaRPr sz="3565"/>
            </a:p>
          </p:txBody>
        </p:sp>
        <p:sp>
          <p:nvSpPr>
            <p:cNvPr id="73" name="object 73"/>
            <p:cNvSpPr/>
            <p:nvPr/>
          </p:nvSpPr>
          <p:spPr>
            <a:xfrm>
              <a:off x="3778426" y="1877853"/>
              <a:ext cx="502920" cy="594360"/>
            </a:xfrm>
            <a:custGeom>
              <a:avLst/>
              <a:gdLst/>
              <a:ahLst/>
              <a:cxnLst/>
              <a:rect l="l" t="t" r="r" b="b"/>
              <a:pathLst>
                <a:path w="502920" h="594360">
                  <a:moveTo>
                    <a:pt x="0" y="594090"/>
                  </a:moveTo>
                  <a:lnTo>
                    <a:pt x="502356" y="0"/>
                  </a:lnTo>
                </a:path>
              </a:pathLst>
            </a:custGeom>
            <a:ln w="11859">
              <a:solidFill>
                <a:srgbClr val="FF2800"/>
              </a:solidFill>
            </a:ln>
          </p:spPr>
          <p:txBody>
            <a:bodyPr wrap="square" lIns="0" tIns="0" rIns="0" bIns="0" rtlCol="0"/>
            <a:lstStyle/>
            <a:p>
              <a:endParaRPr sz="3565"/>
            </a:p>
          </p:txBody>
        </p:sp>
        <p:pic>
          <p:nvPicPr>
            <p:cNvPr id="74" name="object 74"/>
            <p:cNvPicPr/>
            <p:nvPr/>
          </p:nvPicPr>
          <p:blipFill>
            <a:blip r:embed="rId8" cstate="print"/>
            <a:stretch>
              <a:fillRect/>
            </a:stretch>
          </p:blipFill>
          <p:spPr>
            <a:xfrm>
              <a:off x="4258551" y="1828454"/>
              <a:ext cx="64917" cy="69112"/>
            </a:xfrm>
            <a:prstGeom prst="rect">
              <a:avLst/>
            </a:prstGeom>
          </p:spPr>
        </p:pic>
        <p:sp>
          <p:nvSpPr>
            <p:cNvPr id="75" name="object 75"/>
            <p:cNvSpPr/>
            <p:nvPr/>
          </p:nvSpPr>
          <p:spPr>
            <a:xfrm>
              <a:off x="2266223" y="1166390"/>
              <a:ext cx="461645" cy="546735"/>
            </a:xfrm>
            <a:custGeom>
              <a:avLst/>
              <a:gdLst/>
              <a:ahLst/>
              <a:cxnLst/>
              <a:rect l="l" t="t" r="r" b="b"/>
              <a:pathLst>
                <a:path w="461644" h="546735">
                  <a:moveTo>
                    <a:pt x="0" y="546458"/>
                  </a:moveTo>
                  <a:lnTo>
                    <a:pt x="461074" y="0"/>
                  </a:lnTo>
                </a:path>
              </a:pathLst>
            </a:custGeom>
            <a:ln w="11859">
              <a:solidFill>
                <a:srgbClr val="FF2800"/>
              </a:solidFill>
            </a:ln>
          </p:spPr>
          <p:txBody>
            <a:bodyPr wrap="square" lIns="0" tIns="0" rIns="0" bIns="0" rtlCol="0"/>
            <a:lstStyle/>
            <a:p>
              <a:endParaRPr sz="3565"/>
            </a:p>
          </p:txBody>
        </p:sp>
        <p:pic>
          <p:nvPicPr>
            <p:cNvPr id="76" name="object 76"/>
            <p:cNvPicPr/>
            <p:nvPr/>
          </p:nvPicPr>
          <p:blipFill>
            <a:blip r:embed="rId9" cstate="print"/>
            <a:stretch>
              <a:fillRect/>
            </a:stretch>
          </p:blipFill>
          <p:spPr>
            <a:xfrm>
              <a:off x="2705052" y="1116951"/>
              <a:ext cx="64885" cy="69135"/>
            </a:xfrm>
            <a:prstGeom prst="rect">
              <a:avLst/>
            </a:prstGeom>
          </p:spPr>
        </p:pic>
        <p:sp>
          <p:nvSpPr>
            <p:cNvPr id="77" name="object 77"/>
            <p:cNvSpPr/>
            <p:nvPr/>
          </p:nvSpPr>
          <p:spPr>
            <a:xfrm>
              <a:off x="2287956" y="1500789"/>
              <a:ext cx="401320" cy="238125"/>
            </a:xfrm>
            <a:custGeom>
              <a:avLst/>
              <a:gdLst/>
              <a:ahLst/>
              <a:cxnLst/>
              <a:rect l="l" t="t" r="r" b="b"/>
              <a:pathLst>
                <a:path w="401319" h="238125">
                  <a:moveTo>
                    <a:pt x="0" y="237706"/>
                  </a:moveTo>
                  <a:lnTo>
                    <a:pt x="401129" y="0"/>
                  </a:lnTo>
                </a:path>
              </a:pathLst>
            </a:custGeom>
            <a:ln w="11859">
              <a:solidFill>
                <a:srgbClr val="FF2800"/>
              </a:solidFill>
            </a:ln>
          </p:spPr>
          <p:txBody>
            <a:bodyPr wrap="square" lIns="0" tIns="0" rIns="0" bIns="0" rtlCol="0"/>
            <a:lstStyle/>
            <a:p>
              <a:endParaRPr sz="3565"/>
            </a:p>
          </p:txBody>
        </p:sp>
        <p:sp>
          <p:nvSpPr>
            <p:cNvPr id="78" name="object 78"/>
            <p:cNvSpPr/>
            <p:nvPr/>
          </p:nvSpPr>
          <p:spPr>
            <a:xfrm>
              <a:off x="2678203" y="1471767"/>
              <a:ext cx="60325" cy="47625"/>
            </a:xfrm>
            <a:custGeom>
              <a:avLst/>
              <a:gdLst/>
              <a:ahLst/>
              <a:cxnLst/>
              <a:rect l="l" t="t" r="r" b="b"/>
              <a:pathLst>
                <a:path w="60325" h="47625">
                  <a:moveTo>
                    <a:pt x="59856" y="0"/>
                  </a:moveTo>
                  <a:lnTo>
                    <a:pt x="0" y="10656"/>
                  </a:lnTo>
                  <a:lnTo>
                    <a:pt x="21766" y="47386"/>
                  </a:lnTo>
                  <a:lnTo>
                    <a:pt x="59856" y="0"/>
                  </a:lnTo>
                  <a:close/>
                </a:path>
              </a:pathLst>
            </a:custGeom>
            <a:solidFill>
              <a:srgbClr val="FF2800"/>
            </a:solidFill>
          </p:spPr>
          <p:txBody>
            <a:bodyPr wrap="square" lIns="0" tIns="0" rIns="0" bIns="0" rtlCol="0"/>
            <a:lstStyle/>
            <a:p>
              <a:endParaRPr sz="3565"/>
            </a:p>
          </p:txBody>
        </p:sp>
        <p:sp>
          <p:nvSpPr>
            <p:cNvPr id="79" name="object 79"/>
            <p:cNvSpPr/>
            <p:nvPr/>
          </p:nvSpPr>
          <p:spPr>
            <a:xfrm>
              <a:off x="2678203" y="1471767"/>
              <a:ext cx="60325" cy="47625"/>
            </a:xfrm>
            <a:custGeom>
              <a:avLst/>
              <a:gdLst/>
              <a:ahLst/>
              <a:cxnLst/>
              <a:rect l="l" t="t" r="r" b="b"/>
              <a:pathLst>
                <a:path w="60325" h="47625">
                  <a:moveTo>
                    <a:pt x="59856" y="0"/>
                  </a:moveTo>
                  <a:lnTo>
                    <a:pt x="0" y="10656"/>
                  </a:lnTo>
                  <a:lnTo>
                    <a:pt x="21766" y="47386"/>
                  </a:lnTo>
                  <a:lnTo>
                    <a:pt x="59856" y="0"/>
                  </a:lnTo>
                  <a:close/>
                </a:path>
              </a:pathLst>
            </a:custGeom>
            <a:ln w="11859">
              <a:solidFill>
                <a:srgbClr val="FF2800"/>
              </a:solidFill>
            </a:ln>
          </p:spPr>
          <p:txBody>
            <a:bodyPr wrap="square" lIns="0" tIns="0" rIns="0" bIns="0" rtlCol="0"/>
            <a:lstStyle/>
            <a:p>
              <a:endParaRPr sz="3565"/>
            </a:p>
          </p:txBody>
        </p:sp>
        <p:sp>
          <p:nvSpPr>
            <p:cNvPr id="80" name="object 80"/>
            <p:cNvSpPr/>
            <p:nvPr/>
          </p:nvSpPr>
          <p:spPr>
            <a:xfrm>
              <a:off x="2302019" y="1789900"/>
              <a:ext cx="362585" cy="0"/>
            </a:xfrm>
            <a:custGeom>
              <a:avLst/>
              <a:gdLst/>
              <a:ahLst/>
              <a:cxnLst/>
              <a:rect l="l" t="t" r="r" b="b"/>
              <a:pathLst>
                <a:path w="362585">
                  <a:moveTo>
                    <a:pt x="0" y="0"/>
                  </a:moveTo>
                  <a:lnTo>
                    <a:pt x="362315" y="0"/>
                  </a:lnTo>
                </a:path>
              </a:pathLst>
            </a:custGeom>
            <a:ln w="11859">
              <a:solidFill>
                <a:srgbClr val="FF2800"/>
              </a:solidFill>
            </a:ln>
          </p:spPr>
          <p:txBody>
            <a:bodyPr wrap="square" lIns="0" tIns="0" rIns="0" bIns="0" rtlCol="0"/>
            <a:lstStyle/>
            <a:p>
              <a:endParaRPr sz="3565"/>
            </a:p>
          </p:txBody>
        </p:sp>
        <p:sp>
          <p:nvSpPr>
            <p:cNvPr id="81" name="object 81"/>
            <p:cNvSpPr/>
            <p:nvPr/>
          </p:nvSpPr>
          <p:spPr>
            <a:xfrm>
              <a:off x="2664335" y="1768552"/>
              <a:ext cx="57150" cy="43180"/>
            </a:xfrm>
            <a:custGeom>
              <a:avLst/>
              <a:gdLst/>
              <a:ahLst/>
              <a:cxnLst/>
              <a:rect l="l" t="t" r="r" b="b"/>
              <a:pathLst>
                <a:path w="57150" h="43180">
                  <a:moveTo>
                    <a:pt x="0" y="0"/>
                  </a:moveTo>
                  <a:lnTo>
                    <a:pt x="0" y="42695"/>
                  </a:lnTo>
                  <a:lnTo>
                    <a:pt x="56926" y="21347"/>
                  </a:lnTo>
                  <a:lnTo>
                    <a:pt x="0" y="0"/>
                  </a:lnTo>
                  <a:close/>
                </a:path>
              </a:pathLst>
            </a:custGeom>
            <a:solidFill>
              <a:srgbClr val="FF2800"/>
            </a:solidFill>
          </p:spPr>
          <p:txBody>
            <a:bodyPr wrap="square" lIns="0" tIns="0" rIns="0" bIns="0" rtlCol="0"/>
            <a:lstStyle/>
            <a:p>
              <a:endParaRPr sz="3565"/>
            </a:p>
          </p:txBody>
        </p:sp>
        <p:sp>
          <p:nvSpPr>
            <p:cNvPr id="82" name="object 82"/>
            <p:cNvSpPr/>
            <p:nvPr/>
          </p:nvSpPr>
          <p:spPr>
            <a:xfrm>
              <a:off x="2664335" y="1768552"/>
              <a:ext cx="57150" cy="43180"/>
            </a:xfrm>
            <a:custGeom>
              <a:avLst/>
              <a:gdLst/>
              <a:ahLst/>
              <a:cxnLst/>
              <a:rect l="l" t="t" r="r" b="b"/>
              <a:pathLst>
                <a:path w="57150" h="43180">
                  <a:moveTo>
                    <a:pt x="56926" y="21347"/>
                  </a:moveTo>
                  <a:lnTo>
                    <a:pt x="0" y="0"/>
                  </a:lnTo>
                  <a:lnTo>
                    <a:pt x="0" y="42695"/>
                  </a:lnTo>
                  <a:lnTo>
                    <a:pt x="56926" y="21347"/>
                  </a:lnTo>
                  <a:close/>
                </a:path>
              </a:pathLst>
            </a:custGeom>
            <a:ln w="11859">
              <a:solidFill>
                <a:srgbClr val="FF2800"/>
              </a:solidFill>
            </a:ln>
          </p:spPr>
          <p:txBody>
            <a:bodyPr wrap="square" lIns="0" tIns="0" rIns="0" bIns="0" rtlCol="0"/>
            <a:lstStyle/>
            <a:p>
              <a:endParaRPr sz="3565"/>
            </a:p>
          </p:txBody>
        </p:sp>
        <p:sp>
          <p:nvSpPr>
            <p:cNvPr id="83" name="object 83"/>
            <p:cNvSpPr/>
            <p:nvPr/>
          </p:nvSpPr>
          <p:spPr>
            <a:xfrm>
              <a:off x="2287956" y="1841304"/>
              <a:ext cx="401320" cy="238125"/>
            </a:xfrm>
            <a:custGeom>
              <a:avLst/>
              <a:gdLst/>
              <a:ahLst/>
              <a:cxnLst/>
              <a:rect l="l" t="t" r="r" b="b"/>
              <a:pathLst>
                <a:path w="401319" h="238125">
                  <a:moveTo>
                    <a:pt x="0" y="0"/>
                  </a:moveTo>
                  <a:lnTo>
                    <a:pt x="401129" y="237706"/>
                  </a:lnTo>
                </a:path>
              </a:pathLst>
            </a:custGeom>
            <a:ln w="11859">
              <a:solidFill>
                <a:srgbClr val="FF2800"/>
              </a:solidFill>
            </a:ln>
          </p:spPr>
          <p:txBody>
            <a:bodyPr wrap="square" lIns="0" tIns="0" rIns="0" bIns="0" rtlCol="0"/>
            <a:lstStyle/>
            <a:p>
              <a:endParaRPr sz="3565"/>
            </a:p>
          </p:txBody>
        </p:sp>
        <p:sp>
          <p:nvSpPr>
            <p:cNvPr id="84" name="object 84"/>
            <p:cNvSpPr/>
            <p:nvPr/>
          </p:nvSpPr>
          <p:spPr>
            <a:xfrm>
              <a:off x="2678203" y="2060645"/>
              <a:ext cx="60325" cy="47625"/>
            </a:xfrm>
            <a:custGeom>
              <a:avLst/>
              <a:gdLst/>
              <a:ahLst/>
              <a:cxnLst/>
              <a:rect l="l" t="t" r="r" b="b"/>
              <a:pathLst>
                <a:path w="60325" h="47625">
                  <a:moveTo>
                    <a:pt x="21766" y="0"/>
                  </a:moveTo>
                  <a:lnTo>
                    <a:pt x="0" y="36730"/>
                  </a:lnTo>
                  <a:lnTo>
                    <a:pt x="59856" y="47386"/>
                  </a:lnTo>
                  <a:lnTo>
                    <a:pt x="21766" y="0"/>
                  </a:lnTo>
                  <a:close/>
                </a:path>
              </a:pathLst>
            </a:custGeom>
            <a:solidFill>
              <a:srgbClr val="FF2800"/>
            </a:solidFill>
          </p:spPr>
          <p:txBody>
            <a:bodyPr wrap="square" lIns="0" tIns="0" rIns="0" bIns="0" rtlCol="0"/>
            <a:lstStyle/>
            <a:p>
              <a:endParaRPr sz="3565"/>
            </a:p>
          </p:txBody>
        </p:sp>
        <p:sp>
          <p:nvSpPr>
            <p:cNvPr id="85" name="object 85"/>
            <p:cNvSpPr/>
            <p:nvPr/>
          </p:nvSpPr>
          <p:spPr>
            <a:xfrm>
              <a:off x="2678203" y="2060645"/>
              <a:ext cx="60325" cy="47625"/>
            </a:xfrm>
            <a:custGeom>
              <a:avLst/>
              <a:gdLst/>
              <a:ahLst/>
              <a:cxnLst/>
              <a:rect l="l" t="t" r="r" b="b"/>
              <a:pathLst>
                <a:path w="60325" h="47625">
                  <a:moveTo>
                    <a:pt x="59856" y="47386"/>
                  </a:moveTo>
                  <a:lnTo>
                    <a:pt x="21766" y="0"/>
                  </a:lnTo>
                  <a:lnTo>
                    <a:pt x="0" y="36730"/>
                  </a:lnTo>
                  <a:lnTo>
                    <a:pt x="59856" y="47386"/>
                  </a:lnTo>
                  <a:close/>
                </a:path>
              </a:pathLst>
            </a:custGeom>
            <a:ln w="11859">
              <a:solidFill>
                <a:srgbClr val="FF2800"/>
              </a:solidFill>
            </a:ln>
          </p:spPr>
          <p:txBody>
            <a:bodyPr wrap="square" lIns="0" tIns="0" rIns="0" bIns="0" rtlCol="0"/>
            <a:lstStyle/>
            <a:p>
              <a:endParaRPr sz="3565"/>
            </a:p>
          </p:txBody>
        </p:sp>
        <p:sp>
          <p:nvSpPr>
            <p:cNvPr id="86" name="object 86"/>
            <p:cNvSpPr/>
            <p:nvPr/>
          </p:nvSpPr>
          <p:spPr>
            <a:xfrm>
              <a:off x="2266223" y="1866951"/>
              <a:ext cx="473075" cy="560070"/>
            </a:xfrm>
            <a:custGeom>
              <a:avLst/>
              <a:gdLst/>
              <a:ahLst/>
              <a:cxnLst/>
              <a:rect l="l" t="t" r="r" b="b"/>
              <a:pathLst>
                <a:path w="473075" h="560069">
                  <a:moveTo>
                    <a:pt x="0" y="0"/>
                  </a:moveTo>
                  <a:lnTo>
                    <a:pt x="472546" y="560054"/>
                  </a:lnTo>
                </a:path>
              </a:pathLst>
            </a:custGeom>
            <a:ln w="5929">
              <a:solidFill>
                <a:srgbClr val="0A31FF"/>
              </a:solidFill>
            </a:ln>
          </p:spPr>
          <p:txBody>
            <a:bodyPr wrap="square" lIns="0" tIns="0" rIns="0" bIns="0" rtlCol="0"/>
            <a:lstStyle/>
            <a:p>
              <a:endParaRPr sz="3565"/>
            </a:p>
          </p:txBody>
        </p:sp>
        <p:sp>
          <p:nvSpPr>
            <p:cNvPr id="87" name="object 87"/>
            <p:cNvSpPr/>
            <p:nvPr/>
          </p:nvSpPr>
          <p:spPr>
            <a:xfrm>
              <a:off x="2725173" y="2415533"/>
              <a:ext cx="44450" cy="48260"/>
            </a:xfrm>
            <a:custGeom>
              <a:avLst/>
              <a:gdLst/>
              <a:ahLst/>
              <a:cxnLst/>
              <a:rect l="l" t="t" r="r" b="b"/>
              <a:pathLst>
                <a:path w="44450" h="48260">
                  <a:moveTo>
                    <a:pt x="27193" y="0"/>
                  </a:moveTo>
                  <a:lnTo>
                    <a:pt x="0" y="22944"/>
                  </a:lnTo>
                  <a:lnTo>
                    <a:pt x="44188" y="47729"/>
                  </a:lnTo>
                  <a:lnTo>
                    <a:pt x="27193" y="0"/>
                  </a:lnTo>
                  <a:close/>
                </a:path>
              </a:pathLst>
            </a:custGeom>
            <a:solidFill>
              <a:srgbClr val="0A31FF"/>
            </a:solidFill>
          </p:spPr>
          <p:txBody>
            <a:bodyPr wrap="square" lIns="0" tIns="0" rIns="0" bIns="0" rtlCol="0"/>
            <a:lstStyle/>
            <a:p>
              <a:endParaRPr sz="3565"/>
            </a:p>
          </p:txBody>
        </p:sp>
        <p:sp>
          <p:nvSpPr>
            <p:cNvPr id="88" name="object 88"/>
            <p:cNvSpPr/>
            <p:nvPr/>
          </p:nvSpPr>
          <p:spPr>
            <a:xfrm>
              <a:off x="2725173" y="2415533"/>
              <a:ext cx="44450" cy="48260"/>
            </a:xfrm>
            <a:custGeom>
              <a:avLst/>
              <a:gdLst/>
              <a:ahLst/>
              <a:cxnLst/>
              <a:rect l="l" t="t" r="r" b="b"/>
              <a:pathLst>
                <a:path w="44450" h="48260">
                  <a:moveTo>
                    <a:pt x="44188" y="47729"/>
                  </a:moveTo>
                  <a:lnTo>
                    <a:pt x="27193" y="0"/>
                  </a:lnTo>
                  <a:lnTo>
                    <a:pt x="0" y="22944"/>
                  </a:lnTo>
                  <a:lnTo>
                    <a:pt x="44188" y="47729"/>
                  </a:lnTo>
                  <a:close/>
                </a:path>
              </a:pathLst>
            </a:custGeom>
            <a:ln w="5929">
              <a:solidFill>
                <a:srgbClr val="0A31FF"/>
              </a:solidFill>
            </a:ln>
          </p:spPr>
          <p:txBody>
            <a:bodyPr wrap="square" lIns="0" tIns="0" rIns="0" bIns="0" rtlCol="0"/>
            <a:lstStyle/>
            <a:p>
              <a:endParaRPr sz="3565"/>
            </a:p>
          </p:txBody>
        </p:sp>
      </p:grpSp>
      <p:sp>
        <p:nvSpPr>
          <p:cNvPr id="89" name="object 89"/>
          <p:cNvSpPr txBox="1"/>
          <p:nvPr/>
        </p:nvSpPr>
        <p:spPr>
          <a:xfrm>
            <a:off x="8472310" y="5490076"/>
            <a:ext cx="1652212" cy="223609"/>
          </a:xfrm>
          <a:prstGeom prst="rect">
            <a:avLst/>
          </a:prstGeom>
        </p:spPr>
        <p:txBody>
          <a:bodyPr vert="horz" wrap="square" lIns="0" tIns="25167" rIns="0" bIns="0" rtlCol="0">
            <a:spAutoFit/>
          </a:bodyPr>
          <a:lstStyle/>
          <a:p>
            <a:pPr marL="75565">
              <a:spcBef>
                <a:spcPts val="200"/>
              </a:spcBef>
            </a:pPr>
            <a:r>
              <a:rPr sz="1290" b="1" dirty="0">
                <a:latin typeface="Arial" panose="020B0604020202020204"/>
                <a:cs typeface="Arial" panose="020B0604020202020204"/>
              </a:rPr>
              <a:t>v(</a:t>
            </a:r>
            <a:r>
              <a:rPr sz="1290" b="1" dirty="0">
                <a:solidFill>
                  <a:srgbClr val="FF2800"/>
                </a:solidFill>
                <a:latin typeface="Arial" panose="020B0604020202020204"/>
                <a:cs typeface="Arial" panose="020B0604020202020204"/>
              </a:rPr>
              <a:t>f</a:t>
            </a:r>
            <a:r>
              <a:rPr sz="1290" b="1" dirty="0">
                <a:latin typeface="Arial" panose="020B0604020202020204"/>
                <a:cs typeface="Arial" panose="020B0604020202020204"/>
              </a:rPr>
              <a:t>)</a:t>
            </a:r>
            <a:r>
              <a:rPr sz="1290" b="1" spc="10" dirty="0">
                <a:latin typeface="Arial" panose="020B0604020202020204"/>
                <a:cs typeface="Arial" panose="020B0604020202020204"/>
              </a:rPr>
              <a:t> </a:t>
            </a:r>
            <a:r>
              <a:rPr sz="1290" b="1" dirty="0">
                <a:latin typeface="Arial" panose="020B0604020202020204"/>
                <a:cs typeface="Arial" panose="020B0604020202020204"/>
              </a:rPr>
              <a:t>=</a:t>
            </a:r>
            <a:r>
              <a:rPr sz="1290" b="1" spc="10" dirty="0">
                <a:latin typeface="Arial" panose="020B0604020202020204"/>
                <a:cs typeface="Arial" panose="020B0604020202020204"/>
              </a:rPr>
              <a:t> </a:t>
            </a:r>
            <a:r>
              <a:rPr sz="1290" b="1" dirty="0">
                <a:solidFill>
                  <a:srgbClr val="FF2800"/>
                </a:solidFill>
                <a:latin typeface="Arial" panose="020B0604020202020204"/>
                <a:cs typeface="Arial" panose="020B0604020202020204"/>
              </a:rPr>
              <a:t>f</a:t>
            </a:r>
            <a:r>
              <a:rPr sz="1635" b="1" baseline="30000" dirty="0">
                <a:latin typeface="Arial" panose="020B0604020202020204"/>
                <a:cs typeface="Arial" panose="020B0604020202020204"/>
              </a:rPr>
              <a:t>out</a:t>
            </a:r>
            <a:r>
              <a:rPr sz="1290" b="1" dirty="0">
                <a:latin typeface="Arial" panose="020B0604020202020204"/>
                <a:cs typeface="Arial" panose="020B0604020202020204"/>
              </a:rPr>
              <a:t>(A)</a:t>
            </a:r>
            <a:r>
              <a:rPr sz="1290" b="1" spc="10" dirty="0">
                <a:latin typeface="Arial" panose="020B0604020202020204"/>
                <a:cs typeface="Arial" panose="020B0604020202020204"/>
              </a:rPr>
              <a:t> </a:t>
            </a:r>
            <a:r>
              <a:rPr sz="1290" b="1" dirty="0">
                <a:latin typeface="Arial" panose="020B0604020202020204"/>
                <a:cs typeface="Arial" panose="020B0604020202020204"/>
              </a:rPr>
              <a:t>-</a:t>
            </a:r>
            <a:r>
              <a:rPr sz="1290" b="1" spc="20" dirty="0">
                <a:latin typeface="Arial" panose="020B0604020202020204"/>
                <a:cs typeface="Arial" panose="020B0604020202020204"/>
              </a:rPr>
              <a:t> </a:t>
            </a:r>
            <a:r>
              <a:rPr sz="1290" b="1" spc="-20" dirty="0">
                <a:solidFill>
                  <a:srgbClr val="FF2800"/>
                </a:solidFill>
                <a:latin typeface="Arial" panose="020B0604020202020204"/>
                <a:cs typeface="Arial" panose="020B0604020202020204"/>
              </a:rPr>
              <a:t>f</a:t>
            </a:r>
            <a:r>
              <a:rPr sz="1635" b="1" spc="-30" baseline="30000" dirty="0">
                <a:latin typeface="Arial" panose="020B0604020202020204"/>
                <a:cs typeface="Arial" panose="020B0604020202020204"/>
              </a:rPr>
              <a:t>in</a:t>
            </a:r>
            <a:r>
              <a:rPr sz="1290" b="1" spc="-20" dirty="0">
                <a:latin typeface="Arial" panose="020B0604020202020204"/>
                <a:cs typeface="Arial" panose="020B0604020202020204"/>
              </a:rPr>
              <a:t>(A)</a:t>
            </a:r>
            <a:endParaRPr sz="1290">
              <a:latin typeface="Arial" panose="020B0604020202020204"/>
              <a:cs typeface="Arial" panose="020B0604020202020204"/>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heckerboard(across)">
                                      <p:cBhvr>
                                        <p:cTn id="12" dur="500"/>
                                        <p:tgtEl>
                                          <p:spTgt spid="5"/>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checkerboard(across)">
                                      <p:cBhvr>
                                        <p:cTn id="15" dur="500"/>
                                        <p:tgtEl>
                                          <p:spTgt spid="8"/>
                                        </p:tgtEl>
                                      </p:cBhvr>
                                    </p:animEffect>
                                  </p:childTnLst>
                                </p:cTn>
                              </p:par>
                              <p:par>
                                <p:cTn id="16" presetID="5"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checkerboard(across)">
                                      <p:cBhvr>
                                        <p:cTn id="18" dur="500"/>
                                        <p:tgtEl>
                                          <p:spTgt spid="9"/>
                                        </p:tgtEl>
                                      </p:cBhvr>
                                    </p:animEffect>
                                  </p:childTnLst>
                                </p:cTn>
                              </p:par>
                              <p:par>
                                <p:cTn id="19" presetID="5"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checkerboard(across)">
                                      <p:cBhvr>
                                        <p:cTn id="21" dur="500"/>
                                        <p:tgtEl>
                                          <p:spTgt spid="10"/>
                                        </p:tgtEl>
                                      </p:cBhvr>
                                    </p:animEffect>
                                  </p:childTnLst>
                                </p:cTn>
                              </p:par>
                              <p:par>
                                <p:cTn id="22" presetID="5" presetClass="entr" presetSubtype="1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checkerboard(across)">
                                      <p:cBhvr>
                                        <p:cTn id="24" dur="500"/>
                                        <p:tgtEl>
                                          <p:spTgt spid="11"/>
                                        </p:tgtEl>
                                      </p:cBhvr>
                                    </p:animEffect>
                                  </p:childTnLst>
                                </p:cTn>
                              </p:par>
                              <p:par>
                                <p:cTn id="25" presetID="5"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checkerboard(across)">
                                      <p:cBhvr>
                                        <p:cTn id="27" dur="500"/>
                                        <p:tgtEl>
                                          <p:spTgt spid="12"/>
                                        </p:tgtEl>
                                      </p:cBhvr>
                                    </p:animEffect>
                                  </p:childTnLst>
                                </p:cTn>
                              </p:par>
                              <p:par>
                                <p:cTn id="28" presetID="5" presetClass="entr" presetSubtype="10" fill="hold"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checkerboard(across)">
                                      <p:cBhvr>
                                        <p:cTn id="30" dur="500"/>
                                        <p:tgtEl>
                                          <p:spTgt spid="13"/>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checkerboard(across)">
                                      <p:cBhvr>
                                        <p:cTn id="33" dur="500"/>
                                        <p:tgtEl>
                                          <p:spTgt spid="14"/>
                                        </p:tgtEl>
                                      </p:cBhvr>
                                    </p:animEffect>
                                  </p:childTnLst>
                                </p:cTn>
                              </p:par>
                              <p:par>
                                <p:cTn id="34" presetID="5" presetClass="entr" presetSubtype="10" fill="hold"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checkerboard(across)">
                                      <p:cBhvr>
                                        <p:cTn id="36" dur="500"/>
                                        <p:tgtEl>
                                          <p:spTgt spid="15"/>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checkerboard(across)">
                                      <p:cBhvr>
                                        <p:cTn id="39" dur="500"/>
                                        <p:tgtEl>
                                          <p:spTgt spid="16"/>
                                        </p:tgtEl>
                                      </p:cBhvr>
                                    </p:animEffect>
                                  </p:childTnLst>
                                </p:cTn>
                              </p:par>
                              <p:par>
                                <p:cTn id="40" presetID="5" presetClass="entr" presetSubtype="1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checkerboard(across)">
                                      <p:cBhvr>
                                        <p:cTn id="42" dur="500"/>
                                        <p:tgtEl>
                                          <p:spTgt spid="17"/>
                                        </p:tgtEl>
                                      </p:cBhvr>
                                    </p:animEffect>
                                  </p:childTnLst>
                                </p:cTn>
                              </p:par>
                              <p:par>
                                <p:cTn id="43" presetID="5" presetClass="entr" presetSubtype="1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checkerboard(across)">
                                      <p:cBhvr>
                                        <p:cTn id="45" dur="500"/>
                                        <p:tgtEl>
                                          <p:spTgt spid="18"/>
                                        </p:tgtEl>
                                      </p:cBhvr>
                                    </p:animEffect>
                                  </p:childTnLst>
                                </p:cTn>
                              </p:par>
                              <p:par>
                                <p:cTn id="46" presetID="5" presetClass="entr" presetSubtype="10"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checkerboard(across)">
                                      <p:cBhvr>
                                        <p:cTn id="48" dur="500"/>
                                        <p:tgtEl>
                                          <p:spTgt spid="19"/>
                                        </p:tgtEl>
                                      </p:cBhvr>
                                    </p:animEffect>
                                  </p:childTnLst>
                                </p:cTn>
                              </p:par>
                              <p:par>
                                <p:cTn id="49" presetID="5" presetClass="entr" presetSubtype="10" fill="hold" grpId="0" nodeType="with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checkerboard(across)">
                                      <p:cBhvr>
                                        <p:cTn id="51" dur="500"/>
                                        <p:tgtEl>
                                          <p:spTgt spid="20"/>
                                        </p:tgtEl>
                                      </p:cBhvr>
                                    </p:animEffect>
                                  </p:childTnLst>
                                </p:cTn>
                              </p:par>
                              <p:par>
                                <p:cTn id="52" presetID="5" presetClass="entr" presetSubtype="10" fill="hold" nodeType="withEffect">
                                  <p:stCondLst>
                                    <p:cond delay="0"/>
                                  </p:stCondLst>
                                  <p:childTnLst>
                                    <p:set>
                                      <p:cBhvr>
                                        <p:cTn id="53" dur="1" fill="hold">
                                          <p:stCondLst>
                                            <p:cond delay="0"/>
                                          </p:stCondLst>
                                        </p:cTn>
                                        <p:tgtEl>
                                          <p:spTgt spid="21"/>
                                        </p:tgtEl>
                                        <p:attrNameLst>
                                          <p:attrName>style.visibility</p:attrName>
                                        </p:attrNameLst>
                                      </p:cBhvr>
                                      <p:to>
                                        <p:strVal val="visible"/>
                                      </p:to>
                                    </p:set>
                                    <p:animEffect transition="in" filter="checkerboard(across)">
                                      <p:cBhvr>
                                        <p:cTn id="54" dur="500"/>
                                        <p:tgtEl>
                                          <p:spTgt spid="21"/>
                                        </p:tgtEl>
                                      </p:cBhvr>
                                    </p:animEffect>
                                  </p:childTnLst>
                                </p:cTn>
                              </p:par>
                              <p:par>
                                <p:cTn id="55" presetID="5" presetClass="entr" presetSubtype="10" fill="hold" grpId="0"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checkerboard(across)">
                                      <p:cBhvr>
                                        <p:cTn id="57" dur="500"/>
                                        <p:tgtEl>
                                          <p:spTgt spid="22"/>
                                        </p:tgtEl>
                                      </p:cBhvr>
                                    </p:animEffect>
                                  </p:childTnLst>
                                </p:cTn>
                              </p:par>
                              <p:par>
                                <p:cTn id="58" presetID="5" presetClass="entr" presetSubtype="10" fill="hold" nodeType="withEffect">
                                  <p:stCondLst>
                                    <p:cond delay="0"/>
                                  </p:stCondLst>
                                  <p:childTnLst>
                                    <p:set>
                                      <p:cBhvr>
                                        <p:cTn id="59" dur="1" fill="hold">
                                          <p:stCondLst>
                                            <p:cond delay="0"/>
                                          </p:stCondLst>
                                        </p:cTn>
                                        <p:tgtEl>
                                          <p:spTgt spid="23"/>
                                        </p:tgtEl>
                                        <p:attrNameLst>
                                          <p:attrName>style.visibility</p:attrName>
                                        </p:attrNameLst>
                                      </p:cBhvr>
                                      <p:to>
                                        <p:strVal val="visible"/>
                                      </p:to>
                                    </p:set>
                                    <p:animEffect transition="in" filter="checkerboard(across)">
                                      <p:cBhvr>
                                        <p:cTn id="60" dur="500"/>
                                        <p:tgtEl>
                                          <p:spTgt spid="23"/>
                                        </p:tgtEl>
                                      </p:cBhvr>
                                    </p:animEffect>
                                  </p:childTnLst>
                                </p:cTn>
                              </p:par>
                              <p:par>
                                <p:cTn id="61" presetID="5" presetClass="entr" presetSubtype="10" fill="hold" grpId="0" nodeType="withEffect">
                                  <p:stCondLst>
                                    <p:cond delay="0"/>
                                  </p:stCondLst>
                                  <p:childTnLst>
                                    <p:set>
                                      <p:cBhvr>
                                        <p:cTn id="62" dur="1" fill="hold">
                                          <p:stCondLst>
                                            <p:cond delay="0"/>
                                          </p:stCondLst>
                                        </p:cTn>
                                        <p:tgtEl>
                                          <p:spTgt spid="24"/>
                                        </p:tgtEl>
                                        <p:attrNameLst>
                                          <p:attrName>style.visibility</p:attrName>
                                        </p:attrNameLst>
                                      </p:cBhvr>
                                      <p:to>
                                        <p:strVal val="visible"/>
                                      </p:to>
                                    </p:set>
                                    <p:animEffect transition="in" filter="checkerboard(across)">
                                      <p:cBhvr>
                                        <p:cTn id="63" dur="500"/>
                                        <p:tgtEl>
                                          <p:spTgt spid="24"/>
                                        </p:tgtEl>
                                      </p:cBhvr>
                                    </p:animEffect>
                                  </p:childTnLst>
                                </p:cTn>
                              </p:par>
                              <p:par>
                                <p:cTn id="64" presetID="5" presetClass="entr" presetSubtype="10" fill="hold" nodeType="with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checkerboard(across)">
                                      <p:cBhvr>
                                        <p:cTn id="66" dur="500"/>
                                        <p:tgtEl>
                                          <p:spTgt spid="25"/>
                                        </p:tgtEl>
                                      </p:cBhvr>
                                    </p:animEffect>
                                  </p:childTnLst>
                                </p:cTn>
                              </p:par>
                              <p:par>
                                <p:cTn id="67" presetID="5" presetClass="entr" presetSubtype="10" fill="hold" grpId="0" nodeType="with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checkerboard(across)">
                                      <p:cBhvr>
                                        <p:cTn id="69" dur="500"/>
                                        <p:tgtEl>
                                          <p:spTgt spid="26"/>
                                        </p:tgtEl>
                                      </p:cBhvr>
                                    </p:animEffect>
                                  </p:childTnLst>
                                </p:cTn>
                              </p:par>
                              <p:par>
                                <p:cTn id="70" presetID="5" presetClass="entr" presetSubtype="10" fill="hold" nodeType="withEffect">
                                  <p:stCondLst>
                                    <p:cond delay="0"/>
                                  </p:stCondLst>
                                  <p:childTnLst>
                                    <p:set>
                                      <p:cBhvr>
                                        <p:cTn id="71" dur="1" fill="hold">
                                          <p:stCondLst>
                                            <p:cond delay="0"/>
                                          </p:stCondLst>
                                        </p:cTn>
                                        <p:tgtEl>
                                          <p:spTgt spid="27"/>
                                        </p:tgtEl>
                                        <p:attrNameLst>
                                          <p:attrName>style.visibility</p:attrName>
                                        </p:attrNameLst>
                                      </p:cBhvr>
                                      <p:to>
                                        <p:strVal val="visible"/>
                                      </p:to>
                                    </p:set>
                                    <p:animEffect transition="in" filter="checkerboard(across)">
                                      <p:cBhvr>
                                        <p:cTn id="72" dur="500"/>
                                        <p:tgtEl>
                                          <p:spTgt spid="27"/>
                                        </p:tgtEl>
                                      </p:cBhvr>
                                    </p:animEffect>
                                  </p:childTnLst>
                                </p:cTn>
                              </p:par>
                              <p:par>
                                <p:cTn id="73" presetID="5" presetClass="entr" presetSubtype="10" fill="hold" grpId="0" nodeType="with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checkerboard(across)">
                                      <p:cBhvr>
                                        <p:cTn id="75" dur="500"/>
                                        <p:tgtEl>
                                          <p:spTgt spid="55"/>
                                        </p:tgtEl>
                                      </p:cBhvr>
                                    </p:animEffect>
                                  </p:childTnLst>
                                </p:cTn>
                              </p:par>
                              <p:par>
                                <p:cTn id="76" presetID="5" presetClass="entr" presetSubtype="10" fill="hold" grpId="0" nodeType="withEffect">
                                  <p:stCondLst>
                                    <p:cond delay="0"/>
                                  </p:stCondLst>
                                  <p:childTnLst>
                                    <p:set>
                                      <p:cBhvr>
                                        <p:cTn id="77" dur="1" fill="hold">
                                          <p:stCondLst>
                                            <p:cond delay="0"/>
                                          </p:stCondLst>
                                        </p:cTn>
                                        <p:tgtEl>
                                          <p:spTgt spid="56"/>
                                        </p:tgtEl>
                                        <p:attrNameLst>
                                          <p:attrName>style.visibility</p:attrName>
                                        </p:attrNameLst>
                                      </p:cBhvr>
                                      <p:to>
                                        <p:strVal val="visible"/>
                                      </p:to>
                                    </p:set>
                                    <p:animEffect transition="in" filter="checkerboard(across)">
                                      <p:cBhvr>
                                        <p:cTn id="78" dur="500"/>
                                        <p:tgtEl>
                                          <p:spTgt spid="56"/>
                                        </p:tgtEl>
                                      </p:cBhvr>
                                    </p:animEffect>
                                  </p:childTnLst>
                                </p:cTn>
                              </p:par>
                              <p:par>
                                <p:cTn id="79" presetID="5" presetClass="entr" presetSubtype="1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animEffect transition="in" filter="checkerboard(across)">
                                      <p:cBhvr>
                                        <p:cTn id="81" dur="500"/>
                                        <p:tgtEl>
                                          <p:spTgt spid="57"/>
                                        </p:tgtEl>
                                      </p:cBhvr>
                                    </p:animEffect>
                                  </p:childTnLst>
                                </p:cTn>
                              </p:par>
                              <p:par>
                                <p:cTn id="82" presetID="5" presetClass="entr" presetSubtype="10" fill="hold" grpId="0" nodeType="withEffect">
                                  <p:stCondLst>
                                    <p:cond delay="0"/>
                                  </p:stCondLst>
                                  <p:childTnLst>
                                    <p:set>
                                      <p:cBhvr>
                                        <p:cTn id="83" dur="1" fill="hold">
                                          <p:stCondLst>
                                            <p:cond delay="0"/>
                                          </p:stCondLst>
                                        </p:cTn>
                                        <p:tgtEl>
                                          <p:spTgt spid="58"/>
                                        </p:tgtEl>
                                        <p:attrNameLst>
                                          <p:attrName>style.visibility</p:attrName>
                                        </p:attrNameLst>
                                      </p:cBhvr>
                                      <p:to>
                                        <p:strVal val="visible"/>
                                      </p:to>
                                    </p:set>
                                    <p:animEffect transition="in" filter="checkerboard(across)">
                                      <p:cBhvr>
                                        <p:cTn id="84" dur="500"/>
                                        <p:tgtEl>
                                          <p:spTgt spid="58"/>
                                        </p:tgtEl>
                                      </p:cBhvr>
                                    </p:animEffect>
                                  </p:childTnLst>
                                </p:cTn>
                              </p:par>
                              <p:par>
                                <p:cTn id="85" presetID="5" presetClass="entr" presetSubtype="10" fill="hold" nodeType="withEffect">
                                  <p:stCondLst>
                                    <p:cond delay="0"/>
                                  </p:stCondLst>
                                  <p:childTnLst>
                                    <p:set>
                                      <p:cBhvr>
                                        <p:cTn id="86" dur="1" fill="hold">
                                          <p:stCondLst>
                                            <p:cond delay="0"/>
                                          </p:stCondLst>
                                        </p:cTn>
                                        <p:tgtEl>
                                          <p:spTgt spid="59"/>
                                        </p:tgtEl>
                                        <p:attrNameLst>
                                          <p:attrName>style.visibility</p:attrName>
                                        </p:attrNameLst>
                                      </p:cBhvr>
                                      <p:to>
                                        <p:strVal val="visible"/>
                                      </p:to>
                                    </p:set>
                                    <p:animEffect transition="in" filter="checkerboard(across)">
                                      <p:cBhvr>
                                        <p:cTn id="87" dur="500"/>
                                        <p:tgtEl>
                                          <p:spTgt spid="59"/>
                                        </p:tgtEl>
                                      </p:cBhvr>
                                    </p:animEffect>
                                  </p:childTnLst>
                                </p:cTn>
                              </p:par>
                              <p:par>
                                <p:cTn id="88" presetID="5" presetClass="entr" presetSubtype="10" fill="hold" grpId="0" nodeType="withEffect">
                                  <p:stCondLst>
                                    <p:cond delay="0"/>
                                  </p:stCondLst>
                                  <p:childTnLst>
                                    <p:set>
                                      <p:cBhvr>
                                        <p:cTn id="89" dur="1" fill="hold">
                                          <p:stCondLst>
                                            <p:cond delay="0"/>
                                          </p:stCondLst>
                                        </p:cTn>
                                        <p:tgtEl>
                                          <p:spTgt spid="60"/>
                                        </p:tgtEl>
                                        <p:attrNameLst>
                                          <p:attrName>style.visibility</p:attrName>
                                        </p:attrNameLst>
                                      </p:cBhvr>
                                      <p:to>
                                        <p:strVal val="visible"/>
                                      </p:to>
                                    </p:set>
                                    <p:animEffect transition="in" filter="checkerboard(across)">
                                      <p:cBhvr>
                                        <p:cTn id="90" dur="500"/>
                                        <p:tgtEl>
                                          <p:spTgt spid="60"/>
                                        </p:tgtEl>
                                      </p:cBhvr>
                                    </p:animEffect>
                                  </p:childTnLst>
                                </p:cTn>
                              </p:par>
                              <p:par>
                                <p:cTn id="91" presetID="5" presetClass="entr" presetSubtype="10" fill="hold" nodeType="withEffect">
                                  <p:stCondLst>
                                    <p:cond delay="0"/>
                                  </p:stCondLst>
                                  <p:childTnLst>
                                    <p:set>
                                      <p:cBhvr>
                                        <p:cTn id="92" dur="1" fill="hold">
                                          <p:stCondLst>
                                            <p:cond delay="0"/>
                                          </p:stCondLst>
                                        </p:cTn>
                                        <p:tgtEl>
                                          <p:spTgt spid="61"/>
                                        </p:tgtEl>
                                        <p:attrNameLst>
                                          <p:attrName>style.visibility</p:attrName>
                                        </p:attrNameLst>
                                      </p:cBhvr>
                                      <p:to>
                                        <p:strVal val="visible"/>
                                      </p:to>
                                    </p:set>
                                    <p:animEffect transition="in" filter="checkerboard(across)">
                                      <p:cBhvr>
                                        <p:cTn id="93" dur="500"/>
                                        <p:tgtEl>
                                          <p:spTgt spid="61"/>
                                        </p:tgtEl>
                                      </p:cBhvr>
                                    </p:animEffect>
                                  </p:childTnLst>
                                </p:cTn>
                              </p:par>
                              <p:par>
                                <p:cTn id="94" presetID="5" presetClass="entr" presetSubtype="10" fill="hold" grpId="0" nodeType="withEffect">
                                  <p:stCondLst>
                                    <p:cond delay="0"/>
                                  </p:stCondLst>
                                  <p:childTnLst>
                                    <p:set>
                                      <p:cBhvr>
                                        <p:cTn id="95" dur="1" fill="hold">
                                          <p:stCondLst>
                                            <p:cond delay="0"/>
                                          </p:stCondLst>
                                        </p:cTn>
                                        <p:tgtEl>
                                          <p:spTgt spid="89"/>
                                        </p:tgtEl>
                                        <p:attrNameLst>
                                          <p:attrName>style.visibility</p:attrName>
                                        </p:attrNameLst>
                                      </p:cBhvr>
                                      <p:to>
                                        <p:strVal val="visible"/>
                                      </p:to>
                                    </p:set>
                                    <p:animEffect transition="in" filter="checkerboard(across)">
                                      <p:cBhvr>
                                        <p:cTn id="96" dur="500"/>
                                        <p:tgtEl>
                                          <p:spTgt spid="89"/>
                                        </p:tgtEl>
                                      </p:cBhvr>
                                    </p:animEffect>
                                  </p:childTnLst>
                                </p:cTn>
                              </p:par>
                            </p:childTnLst>
                          </p:cTn>
                        </p:par>
                      </p:childTnLst>
                    </p:cTn>
                  </p:par>
                  <p:par>
                    <p:cTn id="97" fill="hold">
                      <p:stCondLst>
                        <p:cond delay="indefinite"/>
                      </p:stCondLst>
                      <p:childTnLst>
                        <p:par>
                          <p:cTn id="98" fill="hold">
                            <p:stCondLst>
                              <p:cond delay="0"/>
                            </p:stCondLst>
                            <p:childTnLst>
                              <p:par>
                                <p:cTn id="99" presetID="16" presetClass="entr" presetSubtype="21" fill="hold" nodeType="clickEffect">
                                  <p:stCondLst>
                                    <p:cond delay="0"/>
                                  </p:stCondLst>
                                  <p:childTnLst>
                                    <p:set>
                                      <p:cBhvr>
                                        <p:cTn id="100" dur="1" fill="hold">
                                          <p:stCondLst>
                                            <p:cond delay="0"/>
                                          </p:stCondLst>
                                        </p:cTn>
                                        <p:tgtEl>
                                          <p:spTgt spid="4">
                                            <p:txEl>
                                              <p:pRg st="0" end="0"/>
                                            </p:txEl>
                                          </p:spTgt>
                                        </p:tgtEl>
                                        <p:attrNameLst>
                                          <p:attrName>style.visibility</p:attrName>
                                        </p:attrNameLst>
                                      </p:cBhvr>
                                      <p:to>
                                        <p:strVal val="visible"/>
                                      </p:to>
                                    </p:set>
                                    <p:animEffect transition="in" filter="barn(inVertical)">
                                      <p:cBhvr>
                                        <p:cTn id="101"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P spid="10" grpId="0"/>
      <p:bldP spid="12" grpId="0"/>
      <p:bldP spid="14" grpId="0"/>
      <p:bldP spid="16" grpId="0"/>
      <p:bldP spid="18" grpId="0"/>
      <p:bldP spid="20" grpId="0"/>
      <p:bldP spid="22" grpId="0"/>
      <p:bldP spid="24" grpId="0"/>
      <p:bldP spid="26" grpId="0"/>
      <p:bldP spid="55" grpId="0"/>
      <p:bldP spid="56" grpId="0"/>
      <p:bldP spid="58" grpId="0"/>
      <p:bldP spid="60" grpId="0"/>
      <p:bldP spid="89"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064" y="-12413"/>
            <a:ext cx="20838253" cy="711415"/>
          </a:xfrm>
          <a:prstGeom prst="rect">
            <a:avLst/>
          </a:prstGeom>
        </p:spPr>
        <p:txBody>
          <a:bodyPr vert="horz" wrap="square" lIns="0" tIns="33975" rIns="0" bIns="0" rtlCol="0" anchor="ctr">
            <a:spAutoFit/>
          </a:bodyPr>
          <a:lstStyle/>
          <a:p>
            <a:pPr marL="25400">
              <a:lnSpc>
                <a:spcPct val="100000"/>
              </a:lnSpc>
              <a:spcBef>
                <a:spcPts val="270"/>
              </a:spcBef>
            </a:pPr>
            <a:r>
              <a:rPr spc="20" dirty="0"/>
              <a:t>Correspondence</a:t>
            </a:r>
            <a:r>
              <a:rPr spc="454" dirty="0"/>
              <a:t> </a:t>
            </a:r>
            <a:r>
              <a:rPr spc="20" dirty="0"/>
              <a:t>between</a:t>
            </a:r>
            <a:r>
              <a:rPr spc="466" dirty="0"/>
              <a:t> </a:t>
            </a:r>
            <a:r>
              <a:rPr spc="20" dirty="0"/>
              <a:t>flows</a:t>
            </a:r>
            <a:r>
              <a:rPr spc="466" dirty="0"/>
              <a:t> </a:t>
            </a:r>
            <a:r>
              <a:rPr spc="99" dirty="0"/>
              <a:t>and</a:t>
            </a:r>
            <a:r>
              <a:rPr spc="466" dirty="0"/>
              <a:t> </a:t>
            </a:r>
            <a:r>
              <a:rPr spc="-20" dirty="0"/>
              <a:t>matchings</a:t>
            </a:r>
          </a:p>
        </p:txBody>
      </p:sp>
      <p:sp>
        <p:nvSpPr>
          <p:cNvPr id="3" name="object 3"/>
          <p:cNvSpPr txBox="1"/>
          <p:nvPr/>
        </p:nvSpPr>
        <p:spPr>
          <a:xfrm>
            <a:off x="2265083" y="1194648"/>
            <a:ext cx="2846385" cy="4636525"/>
          </a:xfrm>
          <a:prstGeom prst="rect">
            <a:avLst/>
          </a:prstGeom>
        </p:spPr>
        <p:txBody>
          <a:bodyPr vert="horz" wrap="square" lIns="0" tIns="13842" rIns="0" bIns="0" rtlCol="0">
            <a:spAutoFit/>
          </a:bodyPr>
          <a:lstStyle/>
          <a:p>
            <a:pPr marL="283210" marR="76835" indent="-259080" algn="just">
              <a:lnSpc>
                <a:spcPct val="103000"/>
              </a:lnSpc>
              <a:spcBef>
                <a:spcPts val="110"/>
              </a:spcBef>
              <a:buSzPct val="91000"/>
              <a:buFont typeface="Lucida Sans Unicode" panose="020B0602030504020204"/>
              <a:buChar char="•"/>
              <a:tabLst>
                <a:tab pos="286385" algn="l"/>
              </a:tabLst>
            </a:pPr>
            <a:r>
              <a:rPr sz="2180" spc="-69" dirty="0">
                <a:latin typeface="Tahoma" panose="020B0604030504040204"/>
                <a:cs typeface="Tahoma" panose="020B0604030504040204"/>
              </a:rPr>
              <a:t>If</a:t>
            </a:r>
            <a:r>
              <a:rPr sz="2180" spc="-99" dirty="0">
                <a:latin typeface="Tahoma" panose="020B0604030504040204"/>
                <a:cs typeface="Tahoma" panose="020B0604030504040204"/>
              </a:rPr>
              <a:t> </a:t>
            </a:r>
            <a:r>
              <a:rPr sz="2180" spc="-59" dirty="0">
                <a:latin typeface="Tahoma" panose="020B0604030504040204"/>
                <a:cs typeface="Tahoma" panose="020B0604030504040204"/>
              </a:rPr>
              <a:t>there</a:t>
            </a:r>
            <a:r>
              <a:rPr sz="2180" spc="-89" dirty="0">
                <a:latin typeface="Tahoma" panose="020B0604030504040204"/>
                <a:cs typeface="Tahoma" panose="020B0604030504040204"/>
              </a:rPr>
              <a:t> </a:t>
            </a:r>
            <a:r>
              <a:rPr sz="2180" dirty="0">
                <a:latin typeface="Tahoma" panose="020B0604030504040204"/>
                <a:cs typeface="Tahoma" panose="020B0604030504040204"/>
              </a:rPr>
              <a:t>is</a:t>
            </a:r>
            <a:r>
              <a:rPr sz="2180" spc="-89" dirty="0">
                <a:latin typeface="Tahoma" panose="020B0604030504040204"/>
                <a:cs typeface="Tahoma" panose="020B0604030504040204"/>
              </a:rPr>
              <a:t> </a:t>
            </a:r>
            <a:r>
              <a:rPr sz="2180" dirty="0">
                <a:latin typeface="Tahoma" panose="020B0604030504040204"/>
                <a:cs typeface="Tahoma" panose="020B0604030504040204"/>
              </a:rPr>
              <a:t>a</a:t>
            </a:r>
            <a:r>
              <a:rPr sz="2180" spc="-99" dirty="0">
                <a:latin typeface="Tahoma" panose="020B0604030504040204"/>
                <a:cs typeface="Tahoma" panose="020B0604030504040204"/>
              </a:rPr>
              <a:t> </a:t>
            </a:r>
            <a:r>
              <a:rPr sz="2180" spc="-79" dirty="0">
                <a:latin typeface="Tahoma" panose="020B0604030504040204"/>
                <a:cs typeface="Tahoma" panose="020B0604030504040204"/>
              </a:rPr>
              <a:t>matching 	</a:t>
            </a:r>
            <a:r>
              <a:rPr sz="2180" dirty="0">
                <a:latin typeface="Tahoma" panose="020B0604030504040204"/>
                <a:cs typeface="Tahoma" panose="020B0604030504040204"/>
              </a:rPr>
              <a:t>of</a:t>
            </a:r>
            <a:r>
              <a:rPr sz="2180" spc="-99" dirty="0">
                <a:latin typeface="Tahoma" panose="020B0604030504040204"/>
                <a:cs typeface="Tahoma" panose="020B0604030504040204"/>
              </a:rPr>
              <a:t> </a:t>
            </a:r>
            <a:r>
              <a:rPr sz="2180" i="1" dirty="0">
                <a:latin typeface="Arial" panose="020B0604020202020204"/>
                <a:cs typeface="Arial" panose="020B0604020202020204"/>
              </a:rPr>
              <a:t>k</a:t>
            </a:r>
            <a:r>
              <a:rPr sz="2180" i="1" spc="188" dirty="0">
                <a:latin typeface="Arial" panose="020B0604020202020204"/>
                <a:cs typeface="Arial" panose="020B0604020202020204"/>
              </a:rPr>
              <a:t> </a:t>
            </a:r>
            <a:r>
              <a:rPr sz="2180" spc="-149" dirty="0">
                <a:latin typeface="Tahoma" panose="020B0604030504040204"/>
                <a:cs typeface="Tahoma" panose="020B0604030504040204"/>
              </a:rPr>
              <a:t>edges,</a:t>
            </a:r>
            <a:r>
              <a:rPr sz="2180" spc="-30" dirty="0">
                <a:latin typeface="Tahoma" panose="020B0604030504040204"/>
                <a:cs typeface="Tahoma" panose="020B0604030504040204"/>
              </a:rPr>
              <a:t> </a:t>
            </a:r>
            <a:r>
              <a:rPr sz="2180" spc="-59" dirty="0">
                <a:latin typeface="Tahoma" panose="020B0604030504040204"/>
                <a:cs typeface="Tahoma" panose="020B0604030504040204"/>
              </a:rPr>
              <a:t>there</a:t>
            </a:r>
            <a:r>
              <a:rPr sz="2180" spc="-50" dirty="0">
                <a:latin typeface="Tahoma" panose="020B0604030504040204"/>
                <a:cs typeface="Tahoma" panose="020B0604030504040204"/>
              </a:rPr>
              <a:t> </a:t>
            </a:r>
            <a:r>
              <a:rPr sz="2180" dirty="0">
                <a:latin typeface="Tahoma" panose="020B0604030504040204"/>
                <a:cs typeface="Tahoma" panose="020B0604030504040204"/>
              </a:rPr>
              <a:t>is</a:t>
            </a:r>
            <a:r>
              <a:rPr sz="2180" spc="-59" dirty="0">
                <a:latin typeface="Tahoma" panose="020B0604030504040204"/>
                <a:cs typeface="Tahoma" panose="020B0604030504040204"/>
              </a:rPr>
              <a:t> </a:t>
            </a:r>
            <a:r>
              <a:rPr sz="2180" spc="-99" dirty="0">
                <a:latin typeface="Tahoma" panose="020B0604030504040204"/>
                <a:cs typeface="Tahoma" panose="020B0604030504040204"/>
              </a:rPr>
              <a:t>a 	</a:t>
            </a:r>
            <a:r>
              <a:rPr sz="2180" spc="-50" dirty="0">
                <a:latin typeface="Tahoma" panose="020B0604030504040204"/>
                <a:cs typeface="Tahoma" panose="020B0604030504040204"/>
              </a:rPr>
              <a:t>flow </a:t>
            </a:r>
            <a:r>
              <a:rPr sz="2180" i="1" dirty="0">
                <a:latin typeface="Arial" panose="020B0604020202020204"/>
                <a:cs typeface="Arial" panose="020B0604020202020204"/>
              </a:rPr>
              <a:t>f</a:t>
            </a:r>
            <a:r>
              <a:rPr sz="2180" i="1" spc="446" dirty="0">
                <a:latin typeface="Arial" panose="020B0604020202020204"/>
                <a:cs typeface="Arial" panose="020B0604020202020204"/>
              </a:rPr>
              <a:t> </a:t>
            </a:r>
            <a:r>
              <a:rPr sz="2180" dirty="0">
                <a:latin typeface="Tahoma" panose="020B0604030504040204"/>
                <a:cs typeface="Tahoma" panose="020B0604030504040204"/>
              </a:rPr>
              <a:t>of</a:t>
            </a:r>
            <a:r>
              <a:rPr sz="2180" spc="-50" dirty="0">
                <a:latin typeface="Tahoma" panose="020B0604030504040204"/>
                <a:cs typeface="Tahoma" panose="020B0604030504040204"/>
              </a:rPr>
              <a:t> </a:t>
            </a:r>
            <a:r>
              <a:rPr sz="2180" spc="-69" dirty="0">
                <a:latin typeface="Tahoma" panose="020B0604030504040204"/>
                <a:cs typeface="Tahoma" panose="020B0604030504040204"/>
              </a:rPr>
              <a:t>value</a:t>
            </a:r>
            <a:r>
              <a:rPr sz="2180" spc="-50" dirty="0">
                <a:latin typeface="Tahoma" panose="020B0604030504040204"/>
                <a:cs typeface="Tahoma" panose="020B0604030504040204"/>
              </a:rPr>
              <a:t> </a:t>
            </a:r>
            <a:r>
              <a:rPr sz="2180" i="1" spc="-50" dirty="0">
                <a:latin typeface="Arial" panose="020B0604020202020204"/>
                <a:cs typeface="Arial" panose="020B0604020202020204"/>
              </a:rPr>
              <a:t>k</a:t>
            </a:r>
            <a:r>
              <a:rPr sz="2180" spc="-50" dirty="0">
                <a:latin typeface="Tahoma" panose="020B0604030504040204"/>
                <a:cs typeface="Tahoma" panose="020B0604030504040204"/>
              </a:rPr>
              <a:t>.</a:t>
            </a:r>
            <a:endParaRPr sz="2180" dirty="0">
              <a:latin typeface="Tahoma" panose="020B0604030504040204"/>
              <a:cs typeface="Tahoma" panose="020B0604030504040204"/>
            </a:endParaRPr>
          </a:p>
          <a:p>
            <a:pPr marL="836930" marR="10160" lvl="1" indent="-254000">
              <a:spcBef>
                <a:spcPts val="940"/>
              </a:spcBef>
              <a:buClr>
                <a:srgbClr val="000000"/>
              </a:buClr>
              <a:buSzPct val="90000"/>
              <a:buChar char="•"/>
              <a:tabLst>
                <a:tab pos="836295" algn="l"/>
              </a:tabLst>
            </a:pPr>
            <a:r>
              <a:rPr sz="1980" i="1" dirty="0">
                <a:solidFill>
                  <a:srgbClr val="0000FF"/>
                </a:solidFill>
                <a:latin typeface="Arial" panose="020B0604020202020204"/>
                <a:cs typeface="Arial" panose="020B0604020202020204"/>
              </a:rPr>
              <a:t>f</a:t>
            </a:r>
            <a:r>
              <a:rPr sz="1980" i="1" spc="426" dirty="0">
                <a:solidFill>
                  <a:srgbClr val="0000FF"/>
                </a:solidFill>
                <a:latin typeface="Arial" panose="020B0604020202020204"/>
                <a:cs typeface="Arial" panose="020B0604020202020204"/>
              </a:rPr>
              <a:t> </a:t>
            </a:r>
            <a:r>
              <a:rPr sz="1980" spc="-89" dirty="0">
                <a:solidFill>
                  <a:srgbClr val="0000FF"/>
                </a:solidFill>
                <a:latin typeface="Tahoma" panose="020B0604030504040204"/>
                <a:cs typeface="Tahoma" panose="020B0604030504040204"/>
              </a:rPr>
              <a:t>has</a:t>
            </a:r>
            <a:r>
              <a:rPr sz="1980" spc="-20" dirty="0">
                <a:solidFill>
                  <a:srgbClr val="0000FF"/>
                </a:solidFill>
                <a:latin typeface="Tahoma" panose="020B0604030504040204"/>
                <a:cs typeface="Tahoma" panose="020B0604030504040204"/>
              </a:rPr>
              <a:t> </a:t>
            </a:r>
            <a:r>
              <a:rPr sz="1980" dirty="0">
                <a:solidFill>
                  <a:srgbClr val="0000FF"/>
                </a:solidFill>
                <a:latin typeface="Tahoma" panose="020B0604030504040204"/>
                <a:cs typeface="Tahoma" panose="020B0604030504040204"/>
              </a:rPr>
              <a:t>1</a:t>
            </a:r>
            <a:r>
              <a:rPr sz="1980" spc="-20" dirty="0">
                <a:solidFill>
                  <a:srgbClr val="0000FF"/>
                </a:solidFill>
                <a:latin typeface="Tahoma" panose="020B0604030504040204"/>
                <a:cs typeface="Tahoma" panose="020B0604030504040204"/>
              </a:rPr>
              <a:t> </a:t>
            </a:r>
            <a:r>
              <a:rPr sz="1980" dirty="0">
                <a:solidFill>
                  <a:srgbClr val="0000FF"/>
                </a:solidFill>
                <a:latin typeface="Tahoma" panose="020B0604030504040204"/>
                <a:cs typeface="Tahoma" panose="020B0604030504040204"/>
              </a:rPr>
              <a:t>unit</a:t>
            </a:r>
            <a:r>
              <a:rPr sz="1980" spc="-20" dirty="0">
                <a:solidFill>
                  <a:srgbClr val="0000FF"/>
                </a:solidFill>
                <a:latin typeface="Tahoma" panose="020B0604030504040204"/>
                <a:cs typeface="Tahoma" panose="020B0604030504040204"/>
              </a:rPr>
              <a:t> </a:t>
            </a:r>
            <a:r>
              <a:rPr sz="1980" spc="-50" dirty="0">
                <a:solidFill>
                  <a:srgbClr val="0000FF"/>
                </a:solidFill>
                <a:latin typeface="Tahoma" panose="020B0604030504040204"/>
                <a:cs typeface="Tahoma" panose="020B0604030504040204"/>
              </a:rPr>
              <a:t>of </a:t>
            </a:r>
            <a:r>
              <a:rPr sz="1980" spc="-40" dirty="0">
                <a:solidFill>
                  <a:srgbClr val="0000FF"/>
                </a:solidFill>
                <a:latin typeface="Tahoma" panose="020B0604030504040204"/>
                <a:cs typeface="Tahoma" panose="020B0604030504040204"/>
              </a:rPr>
              <a:t>flow</a:t>
            </a:r>
            <a:r>
              <a:rPr sz="1980" spc="-59" dirty="0">
                <a:solidFill>
                  <a:srgbClr val="0000FF"/>
                </a:solidFill>
                <a:latin typeface="Tahoma" panose="020B0604030504040204"/>
                <a:cs typeface="Tahoma" panose="020B0604030504040204"/>
              </a:rPr>
              <a:t> </a:t>
            </a:r>
            <a:r>
              <a:rPr sz="1980" spc="-79" dirty="0">
                <a:solidFill>
                  <a:srgbClr val="0000FF"/>
                </a:solidFill>
                <a:latin typeface="Tahoma" panose="020B0604030504040204"/>
                <a:cs typeface="Tahoma" panose="020B0604030504040204"/>
              </a:rPr>
              <a:t>across</a:t>
            </a:r>
            <a:r>
              <a:rPr sz="1980" spc="-50" dirty="0">
                <a:solidFill>
                  <a:srgbClr val="0000FF"/>
                </a:solidFill>
                <a:latin typeface="Tahoma" panose="020B0604030504040204"/>
                <a:cs typeface="Tahoma" panose="020B0604030504040204"/>
              </a:rPr>
              <a:t> </a:t>
            </a:r>
            <a:r>
              <a:rPr sz="1980" spc="-89" dirty="0">
                <a:solidFill>
                  <a:srgbClr val="0000FF"/>
                </a:solidFill>
                <a:latin typeface="Tahoma" panose="020B0604030504040204"/>
                <a:cs typeface="Tahoma" panose="020B0604030504040204"/>
              </a:rPr>
              <a:t>each</a:t>
            </a:r>
            <a:r>
              <a:rPr sz="1980" spc="-50" dirty="0">
                <a:solidFill>
                  <a:srgbClr val="0000FF"/>
                </a:solidFill>
                <a:latin typeface="Tahoma" panose="020B0604030504040204"/>
                <a:cs typeface="Tahoma" panose="020B0604030504040204"/>
              </a:rPr>
              <a:t> of </a:t>
            </a:r>
            <a:r>
              <a:rPr sz="1980" spc="-40" dirty="0">
                <a:solidFill>
                  <a:srgbClr val="0000FF"/>
                </a:solidFill>
                <a:latin typeface="Tahoma" panose="020B0604030504040204"/>
                <a:cs typeface="Tahoma" panose="020B0604030504040204"/>
              </a:rPr>
              <a:t>the </a:t>
            </a:r>
            <a:r>
              <a:rPr sz="1980" i="1" dirty="0">
                <a:solidFill>
                  <a:srgbClr val="0000FF"/>
                </a:solidFill>
                <a:latin typeface="Arial" panose="020B0604020202020204"/>
                <a:cs typeface="Arial" panose="020B0604020202020204"/>
              </a:rPr>
              <a:t>k</a:t>
            </a:r>
            <a:r>
              <a:rPr sz="1980" i="1" spc="198" dirty="0">
                <a:solidFill>
                  <a:srgbClr val="0000FF"/>
                </a:solidFill>
                <a:latin typeface="Arial" panose="020B0604020202020204"/>
                <a:cs typeface="Arial" panose="020B0604020202020204"/>
              </a:rPr>
              <a:t> </a:t>
            </a:r>
            <a:r>
              <a:rPr sz="1980" spc="-20" dirty="0">
                <a:solidFill>
                  <a:srgbClr val="0000FF"/>
                </a:solidFill>
                <a:latin typeface="Tahoma" panose="020B0604030504040204"/>
                <a:cs typeface="Tahoma" panose="020B0604030504040204"/>
              </a:rPr>
              <a:t>edges.</a:t>
            </a:r>
            <a:endParaRPr sz="1980" dirty="0">
              <a:latin typeface="Tahoma" panose="020B0604030504040204"/>
              <a:cs typeface="Tahoma" panose="020B0604030504040204"/>
            </a:endParaRPr>
          </a:p>
          <a:p>
            <a:pPr marL="836930" marR="137160" lvl="1" indent="-254000">
              <a:spcBef>
                <a:spcPts val="1160"/>
              </a:spcBef>
              <a:buClr>
                <a:srgbClr val="000000"/>
              </a:buClr>
              <a:buSzPct val="90000"/>
              <a:buFont typeface="Arial" panose="020B0604020202020204"/>
              <a:buChar char="•"/>
              <a:tabLst>
                <a:tab pos="836295" algn="l"/>
              </a:tabLst>
            </a:pPr>
            <a:r>
              <a:rPr sz="1980" dirty="0">
                <a:solidFill>
                  <a:srgbClr val="0000FF"/>
                </a:solidFill>
                <a:latin typeface="Lucida Sans Unicode" panose="020B0602030504020204"/>
                <a:cs typeface="Lucida Sans Unicode" panose="020B0602030504020204"/>
              </a:rPr>
              <a:t>≤</a:t>
            </a:r>
            <a:r>
              <a:rPr sz="1980" spc="-159" dirty="0">
                <a:solidFill>
                  <a:srgbClr val="0000FF"/>
                </a:solidFill>
                <a:latin typeface="Lucida Sans Unicode" panose="020B0602030504020204"/>
                <a:cs typeface="Lucida Sans Unicode" panose="020B0602030504020204"/>
              </a:rPr>
              <a:t> </a:t>
            </a:r>
            <a:r>
              <a:rPr sz="1980" dirty="0">
                <a:solidFill>
                  <a:srgbClr val="0000FF"/>
                </a:solidFill>
                <a:latin typeface="Tahoma" panose="020B0604030504040204"/>
                <a:cs typeface="Tahoma" panose="020B0604030504040204"/>
              </a:rPr>
              <a:t>1</a:t>
            </a:r>
            <a:r>
              <a:rPr sz="1980" spc="-50" dirty="0">
                <a:solidFill>
                  <a:srgbClr val="0000FF"/>
                </a:solidFill>
                <a:latin typeface="Tahoma" panose="020B0604030504040204"/>
                <a:cs typeface="Tahoma" panose="020B0604030504040204"/>
              </a:rPr>
              <a:t> </a:t>
            </a:r>
            <a:r>
              <a:rPr sz="1980" dirty="0">
                <a:solidFill>
                  <a:srgbClr val="0000FF"/>
                </a:solidFill>
                <a:latin typeface="Tahoma" panose="020B0604030504040204"/>
                <a:cs typeface="Tahoma" panose="020B0604030504040204"/>
              </a:rPr>
              <a:t>unit</a:t>
            </a:r>
            <a:r>
              <a:rPr sz="1980" spc="-40" dirty="0">
                <a:solidFill>
                  <a:srgbClr val="0000FF"/>
                </a:solidFill>
                <a:latin typeface="Tahoma" panose="020B0604030504040204"/>
                <a:cs typeface="Tahoma" panose="020B0604030504040204"/>
              </a:rPr>
              <a:t> </a:t>
            </a:r>
            <a:r>
              <a:rPr sz="1980" spc="-109" dirty="0">
                <a:solidFill>
                  <a:srgbClr val="0000FF"/>
                </a:solidFill>
                <a:latin typeface="Tahoma" panose="020B0604030504040204"/>
                <a:cs typeface="Tahoma" panose="020B0604030504040204"/>
              </a:rPr>
              <a:t>leaves</a:t>
            </a:r>
            <a:r>
              <a:rPr sz="1980" spc="-40" dirty="0">
                <a:solidFill>
                  <a:srgbClr val="0000FF"/>
                </a:solidFill>
                <a:latin typeface="Tahoma" panose="020B0604030504040204"/>
                <a:cs typeface="Tahoma" panose="020B0604030504040204"/>
              </a:rPr>
              <a:t> </a:t>
            </a:r>
            <a:r>
              <a:rPr sz="1980" spc="40" dirty="0">
                <a:solidFill>
                  <a:srgbClr val="0000FF"/>
                </a:solidFill>
                <a:latin typeface="Tahoma" panose="020B0604030504040204"/>
                <a:cs typeface="Tahoma" panose="020B0604030504040204"/>
              </a:rPr>
              <a:t>&amp; </a:t>
            </a:r>
            <a:r>
              <a:rPr sz="1980" spc="-89" dirty="0">
                <a:solidFill>
                  <a:srgbClr val="0000FF"/>
                </a:solidFill>
                <a:latin typeface="Tahoma" panose="020B0604030504040204"/>
                <a:cs typeface="Tahoma" panose="020B0604030504040204"/>
              </a:rPr>
              <a:t>enters</a:t>
            </a:r>
            <a:r>
              <a:rPr sz="1980" spc="-30" dirty="0">
                <a:solidFill>
                  <a:srgbClr val="0000FF"/>
                </a:solidFill>
                <a:latin typeface="Tahoma" panose="020B0604030504040204"/>
                <a:cs typeface="Tahoma" panose="020B0604030504040204"/>
              </a:rPr>
              <a:t> </a:t>
            </a:r>
            <a:r>
              <a:rPr sz="1980" spc="-99" dirty="0">
                <a:solidFill>
                  <a:srgbClr val="0000FF"/>
                </a:solidFill>
                <a:latin typeface="Tahoma" panose="020B0604030504040204"/>
                <a:cs typeface="Tahoma" panose="020B0604030504040204"/>
              </a:rPr>
              <a:t>each</a:t>
            </a:r>
            <a:r>
              <a:rPr sz="1980" spc="-20" dirty="0">
                <a:solidFill>
                  <a:srgbClr val="0000FF"/>
                </a:solidFill>
                <a:latin typeface="Tahoma" panose="020B0604030504040204"/>
                <a:cs typeface="Tahoma" panose="020B0604030504040204"/>
              </a:rPr>
              <a:t> </a:t>
            </a:r>
            <a:r>
              <a:rPr sz="1980" spc="-40" dirty="0">
                <a:solidFill>
                  <a:srgbClr val="0000FF"/>
                </a:solidFill>
                <a:latin typeface="Tahoma" panose="020B0604030504040204"/>
                <a:cs typeface="Tahoma" panose="020B0604030504040204"/>
              </a:rPr>
              <a:t>node </a:t>
            </a:r>
            <a:r>
              <a:rPr sz="1980" spc="-59" dirty="0">
                <a:solidFill>
                  <a:srgbClr val="0000FF"/>
                </a:solidFill>
                <a:latin typeface="Tahoma" panose="020B0604030504040204"/>
                <a:cs typeface="Tahoma" panose="020B0604030504040204"/>
              </a:rPr>
              <a:t>(except</a:t>
            </a:r>
            <a:r>
              <a:rPr sz="1980" spc="-30" dirty="0">
                <a:solidFill>
                  <a:srgbClr val="0000FF"/>
                </a:solidFill>
                <a:latin typeface="Tahoma" panose="020B0604030504040204"/>
                <a:cs typeface="Tahoma" panose="020B0604030504040204"/>
              </a:rPr>
              <a:t> </a:t>
            </a:r>
            <a:r>
              <a:rPr sz="1980" i="1" spc="-149" dirty="0">
                <a:solidFill>
                  <a:srgbClr val="0000FF"/>
                </a:solidFill>
                <a:latin typeface="Arial" panose="020B0604020202020204"/>
                <a:cs typeface="Arial" panose="020B0604020202020204"/>
              </a:rPr>
              <a:t>s</a:t>
            </a:r>
            <a:r>
              <a:rPr sz="1980" i="1" spc="-149" dirty="0">
                <a:solidFill>
                  <a:srgbClr val="0000FF"/>
                </a:solidFill>
                <a:latin typeface="Verdana" panose="020B0604030504040204"/>
                <a:cs typeface="Verdana" panose="020B0604030504040204"/>
              </a:rPr>
              <a:t>,</a:t>
            </a:r>
            <a:r>
              <a:rPr sz="1980" i="1" spc="-377" dirty="0">
                <a:solidFill>
                  <a:srgbClr val="0000FF"/>
                </a:solidFill>
                <a:latin typeface="Verdana" panose="020B0604030504040204"/>
                <a:cs typeface="Verdana" panose="020B0604030504040204"/>
              </a:rPr>
              <a:t> </a:t>
            </a:r>
            <a:r>
              <a:rPr sz="1980" i="1" spc="99" dirty="0">
                <a:solidFill>
                  <a:srgbClr val="0000FF"/>
                </a:solidFill>
                <a:latin typeface="Arial" panose="020B0604020202020204"/>
                <a:cs typeface="Arial" panose="020B0604020202020204"/>
              </a:rPr>
              <a:t>t</a:t>
            </a:r>
            <a:r>
              <a:rPr sz="1980" spc="99" dirty="0">
                <a:solidFill>
                  <a:srgbClr val="0000FF"/>
                </a:solidFill>
                <a:latin typeface="Tahoma" panose="020B0604030504040204"/>
                <a:cs typeface="Tahoma" panose="020B0604030504040204"/>
              </a:rPr>
              <a:t>)</a:t>
            </a:r>
            <a:endParaRPr sz="1980" dirty="0">
              <a:latin typeface="Tahoma" panose="020B0604030504040204"/>
              <a:cs typeface="Tahoma" panose="020B0604030504040204"/>
            </a:endParaRPr>
          </a:p>
          <a:p>
            <a:pPr marL="283210" marR="121920" indent="-259080">
              <a:lnSpc>
                <a:spcPct val="103000"/>
              </a:lnSpc>
              <a:spcBef>
                <a:spcPts val="1010"/>
              </a:spcBef>
              <a:buSzPct val="91000"/>
              <a:buFont typeface="Lucida Sans Unicode" panose="020B0602030504020204"/>
              <a:buChar char="•"/>
              <a:tabLst>
                <a:tab pos="286385" algn="l"/>
              </a:tabLst>
            </a:pPr>
            <a:r>
              <a:rPr sz="2180" spc="-69" dirty="0">
                <a:latin typeface="Tahoma" panose="020B0604030504040204"/>
                <a:cs typeface="Tahoma" panose="020B0604030504040204"/>
              </a:rPr>
              <a:t>If</a:t>
            </a:r>
            <a:r>
              <a:rPr sz="2180" spc="-59" dirty="0">
                <a:latin typeface="Tahoma" panose="020B0604030504040204"/>
                <a:cs typeface="Tahoma" panose="020B0604030504040204"/>
              </a:rPr>
              <a:t> there</a:t>
            </a:r>
            <a:r>
              <a:rPr sz="2180" spc="-50" dirty="0">
                <a:latin typeface="Tahoma" panose="020B0604030504040204"/>
                <a:cs typeface="Tahoma" panose="020B0604030504040204"/>
              </a:rPr>
              <a:t> </a:t>
            </a:r>
            <a:r>
              <a:rPr sz="2180" dirty="0">
                <a:latin typeface="Tahoma" panose="020B0604030504040204"/>
                <a:cs typeface="Tahoma" panose="020B0604030504040204"/>
              </a:rPr>
              <a:t>is</a:t>
            </a:r>
            <a:r>
              <a:rPr sz="2180" spc="-59" dirty="0">
                <a:latin typeface="Tahoma" panose="020B0604030504040204"/>
                <a:cs typeface="Tahoma" panose="020B0604030504040204"/>
              </a:rPr>
              <a:t> </a:t>
            </a:r>
            <a:r>
              <a:rPr sz="2180" dirty="0">
                <a:latin typeface="Tahoma" panose="020B0604030504040204"/>
                <a:cs typeface="Tahoma" panose="020B0604030504040204"/>
              </a:rPr>
              <a:t>a</a:t>
            </a:r>
            <a:r>
              <a:rPr sz="2180" spc="-59" dirty="0">
                <a:latin typeface="Tahoma" panose="020B0604030504040204"/>
                <a:cs typeface="Tahoma" panose="020B0604030504040204"/>
              </a:rPr>
              <a:t> </a:t>
            </a:r>
            <a:r>
              <a:rPr sz="2180" spc="-50" dirty="0">
                <a:latin typeface="Tahoma" panose="020B0604030504040204"/>
                <a:cs typeface="Tahoma" panose="020B0604030504040204"/>
              </a:rPr>
              <a:t>flow</a:t>
            </a:r>
            <a:r>
              <a:rPr sz="2180" spc="-59" dirty="0">
                <a:latin typeface="Tahoma" panose="020B0604030504040204"/>
                <a:cs typeface="Tahoma" panose="020B0604030504040204"/>
              </a:rPr>
              <a:t> </a:t>
            </a:r>
            <a:r>
              <a:rPr sz="2180" i="1" dirty="0">
                <a:latin typeface="Arial" panose="020B0604020202020204"/>
                <a:cs typeface="Arial" panose="020B0604020202020204"/>
              </a:rPr>
              <a:t>f</a:t>
            </a:r>
            <a:r>
              <a:rPr sz="2180" i="1" spc="426" dirty="0">
                <a:latin typeface="Arial" panose="020B0604020202020204"/>
                <a:cs typeface="Arial" panose="020B0604020202020204"/>
              </a:rPr>
              <a:t> </a:t>
            </a:r>
            <a:r>
              <a:rPr sz="2180" spc="-79" dirty="0">
                <a:latin typeface="Tahoma" panose="020B0604030504040204"/>
                <a:cs typeface="Tahoma" panose="020B0604030504040204"/>
              </a:rPr>
              <a:t>of 	</a:t>
            </a:r>
            <a:r>
              <a:rPr sz="2180" spc="-69" dirty="0">
                <a:latin typeface="Tahoma" panose="020B0604030504040204"/>
                <a:cs typeface="Tahoma" panose="020B0604030504040204"/>
              </a:rPr>
              <a:t>value</a:t>
            </a:r>
            <a:r>
              <a:rPr sz="2180" spc="-59" dirty="0">
                <a:latin typeface="Tahoma" panose="020B0604030504040204"/>
                <a:cs typeface="Tahoma" panose="020B0604030504040204"/>
              </a:rPr>
              <a:t> </a:t>
            </a:r>
            <a:r>
              <a:rPr sz="2180" i="1" dirty="0">
                <a:latin typeface="Arial" panose="020B0604020202020204"/>
                <a:cs typeface="Arial" panose="020B0604020202020204"/>
              </a:rPr>
              <a:t>k</a:t>
            </a:r>
            <a:r>
              <a:rPr sz="2180" dirty="0">
                <a:latin typeface="Tahoma" panose="020B0604030504040204"/>
                <a:cs typeface="Tahoma" panose="020B0604030504040204"/>
              </a:rPr>
              <a:t>,</a:t>
            </a:r>
            <a:r>
              <a:rPr sz="2180" spc="-50" dirty="0">
                <a:latin typeface="Tahoma" panose="020B0604030504040204"/>
                <a:cs typeface="Tahoma" panose="020B0604030504040204"/>
              </a:rPr>
              <a:t> </a:t>
            </a:r>
            <a:r>
              <a:rPr sz="2180" spc="-59" dirty="0">
                <a:latin typeface="Tahoma" panose="020B0604030504040204"/>
                <a:cs typeface="Tahoma" panose="020B0604030504040204"/>
              </a:rPr>
              <a:t>there</a:t>
            </a:r>
            <a:r>
              <a:rPr sz="2180" spc="-40" dirty="0">
                <a:latin typeface="Tahoma" panose="020B0604030504040204"/>
                <a:cs typeface="Tahoma" panose="020B0604030504040204"/>
              </a:rPr>
              <a:t> </a:t>
            </a:r>
            <a:r>
              <a:rPr sz="2180" dirty="0">
                <a:latin typeface="Tahoma" panose="020B0604030504040204"/>
                <a:cs typeface="Tahoma" panose="020B0604030504040204"/>
              </a:rPr>
              <a:t>is</a:t>
            </a:r>
            <a:r>
              <a:rPr sz="2180" spc="-50" dirty="0">
                <a:latin typeface="Tahoma" panose="020B0604030504040204"/>
                <a:cs typeface="Tahoma" panose="020B0604030504040204"/>
              </a:rPr>
              <a:t> </a:t>
            </a:r>
            <a:r>
              <a:rPr sz="2180" spc="-99" dirty="0">
                <a:latin typeface="Tahoma" panose="020B0604030504040204"/>
                <a:cs typeface="Tahoma" panose="020B0604030504040204"/>
              </a:rPr>
              <a:t>a 	</a:t>
            </a:r>
            <a:r>
              <a:rPr sz="2180" spc="-59" dirty="0">
                <a:latin typeface="Tahoma" panose="020B0604030504040204"/>
                <a:cs typeface="Tahoma" panose="020B0604030504040204"/>
              </a:rPr>
              <a:t>matching</a:t>
            </a:r>
            <a:r>
              <a:rPr sz="2180" spc="-99" dirty="0">
                <a:latin typeface="Tahoma" panose="020B0604030504040204"/>
                <a:cs typeface="Tahoma" panose="020B0604030504040204"/>
              </a:rPr>
              <a:t> </a:t>
            </a:r>
            <a:r>
              <a:rPr sz="2180" dirty="0">
                <a:latin typeface="Tahoma" panose="020B0604030504040204"/>
                <a:cs typeface="Tahoma" panose="020B0604030504040204"/>
              </a:rPr>
              <a:t>with</a:t>
            </a:r>
            <a:r>
              <a:rPr sz="2180" spc="-79" dirty="0">
                <a:latin typeface="Tahoma" panose="020B0604030504040204"/>
                <a:cs typeface="Tahoma" panose="020B0604030504040204"/>
              </a:rPr>
              <a:t> </a:t>
            </a:r>
            <a:r>
              <a:rPr sz="2180" i="1" spc="-99" dirty="0">
                <a:latin typeface="Arial" panose="020B0604020202020204"/>
                <a:cs typeface="Arial" panose="020B0604020202020204"/>
              </a:rPr>
              <a:t>k 	</a:t>
            </a:r>
            <a:r>
              <a:rPr sz="2180" spc="-20" dirty="0">
                <a:latin typeface="Tahoma" panose="020B0604030504040204"/>
                <a:cs typeface="Tahoma" panose="020B0604030504040204"/>
              </a:rPr>
              <a:t>edges.</a:t>
            </a:r>
            <a:endParaRPr sz="2180" dirty="0">
              <a:latin typeface="Tahoma" panose="020B0604030504040204"/>
              <a:cs typeface="Tahoma" panose="020B0604030504040204"/>
            </a:endParaRPr>
          </a:p>
        </p:txBody>
      </p:sp>
      <p:grpSp>
        <p:nvGrpSpPr>
          <p:cNvPr id="4" name="object 4"/>
          <p:cNvGrpSpPr/>
          <p:nvPr/>
        </p:nvGrpSpPr>
        <p:grpSpPr>
          <a:xfrm>
            <a:off x="5561701" y="1573950"/>
            <a:ext cx="2851418" cy="4314877"/>
            <a:chOff x="2035427" y="794261"/>
            <a:chExt cx="1438910" cy="2177415"/>
          </a:xfrm>
        </p:grpSpPr>
        <p:sp>
          <p:nvSpPr>
            <p:cNvPr id="5" name="object 5"/>
            <p:cNvSpPr/>
            <p:nvPr/>
          </p:nvSpPr>
          <p:spPr>
            <a:xfrm>
              <a:off x="2035427" y="794261"/>
              <a:ext cx="1438910" cy="2177415"/>
            </a:xfrm>
            <a:custGeom>
              <a:avLst/>
              <a:gdLst/>
              <a:ahLst/>
              <a:cxnLst/>
              <a:rect l="l" t="t" r="r" b="b"/>
              <a:pathLst>
                <a:path w="1438910" h="2177415">
                  <a:moveTo>
                    <a:pt x="1108872" y="0"/>
                  </a:moveTo>
                  <a:lnTo>
                    <a:pt x="1067379" y="369"/>
                  </a:lnTo>
                  <a:lnTo>
                    <a:pt x="1023115" y="6352"/>
                  </a:lnTo>
                  <a:lnTo>
                    <a:pt x="975971" y="17120"/>
                  </a:lnTo>
                  <a:lnTo>
                    <a:pt x="925837" y="31845"/>
                  </a:lnTo>
                  <a:lnTo>
                    <a:pt x="872604" y="49697"/>
                  </a:lnTo>
                  <a:lnTo>
                    <a:pt x="816161" y="69848"/>
                  </a:lnTo>
                  <a:lnTo>
                    <a:pt x="750268" y="98002"/>
                  </a:lnTo>
                  <a:lnTo>
                    <a:pt x="712185" y="117009"/>
                  </a:lnTo>
                  <a:lnTo>
                    <a:pt x="671318" y="138932"/>
                  </a:lnTo>
                  <a:lnTo>
                    <a:pt x="628147" y="163496"/>
                  </a:lnTo>
                  <a:lnTo>
                    <a:pt x="583152" y="190422"/>
                  </a:lnTo>
                  <a:lnTo>
                    <a:pt x="536812" y="219432"/>
                  </a:lnTo>
                  <a:lnTo>
                    <a:pt x="489609" y="250251"/>
                  </a:lnTo>
                  <a:lnTo>
                    <a:pt x="442022" y="282599"/>
                  </a:lnTo>
                  <a:lnTo>
                    <a:pt x="394530" y="316201"/>
                  </a:lnTo>
                  <a:lnTo>
                    <a:pt x="347615" y="350778"/>
                  </a:lnTo>
                  <a:lnTo>
                    <a:pt x="301755" y="386054"/>
                  </a:lnTo>
                  <a:lnTo>
                    <a:pt x="257432" y="421751"/>
                  </a:lnTo>
                  <a:lnTo>
                    <a:pt x="215125" y="457591"/>
                  </a:lnTo>
                  <a:lnTo>
                    <a:pt x="175314" y="493298"/>
                  </a:lnTo>
                  <a:lnTo>
                    <a:pt x="138480" y="528593"/>
                  </a:lnTo>
                  <a:lnTo>
                    <a:pt x="105102" y="563201"/>
                  </a:lnTo>
                  <a:lnTo>
                    <a:pt x="75660" y="596842"/>
                  </a:lnTo>
                  <a:lnTo>
                    <a:pt x="50634" y="629241"/>
                  </a:lnTo>
                  <a:lnTo>
                    <a:pt x="15752" y="689200"/>
                  </a:lnTo>
                  <a:lnTo>
                    <a:pt x="2268" y="745602"/>
                  </a:lnTo>
                  <a:lnTo>
                    <a:pt x="0" y="823380"/>
                  </a:lnTo>
                  <a:lnTo>
                    <a:pt x="2037" y="870339"/>
                  </a:lnTo>
                  <a:lnTo>
                    <a:pt x="6001" y="921728"/>
                  </a:lnTo>
                  <a:lnTo>
                    <a:pt x="11752" y="976836"/>
                  </a:lnTo>
                  <a:lnTo>
                    <a:pt x="19148" y="1034951"/>
                  </a:lnTo>
                  <a:lnTo>
                    <a:pt x="28050" y="1095362"/>
                  </a:lnTo>
                  <a:lnTo>
                    <a:pt x="38316" y="1157357"/>
                  </a:lnTo>
                  <a:lnTo>
                    <a:pt x="49807" y="1220223"/>
                  </a:lnTo>
                  <a:lnTo>
                    <a:pt x="62381" y="1283251"/>
                  </a:lnTo>
                  <a:lnTo>
                    <a:pt x="75898" y="1345726"/>
                  </a:lnTo>
                  <a:lnTo>
                    <a:pt x="90217" y="1406939"/>
                  </a:lnTo>
                  <a:lnTo>
                    <a:pt x="105198" y="1466177"/>
                  </a:lnTo>
                  <a:lnTo>
                    <a:pt x="120700" y="1522728"/>
                  </a:lnTo>
                  <a:lnTo>
                    <a:pt x="136583" y="1575882"/>
                  </a:lnTo>
                  <a:lnTo>
                    <a:pt x="152706" y="1624925"/>
                  </a:lnTo>
                  <a:lnTo>
                    <a:pt x="168928" y="1669147"/>
                  </a:lnTo>
                  <a:lnTo>
                    <a:pt x="185109" y="1707835"/>
                  </a:lnTo>
                  <a:lnTo>
                    <a:pt x="216786" y="1765765"/>
                  </a:lnTo>
                  <a:lnTo>
                    <a:pt x="247800" y="1796534"/>
                  </a:lnTo>
                  <a:lnTo>
                    <a:pt x="296939" y="1829464"/>
                  </a:lnTo>
                  <a:lnTo>
                    <a:pt x="366294" y="1869796"/>
                  </a:lnTo>
                  <a:lnTo>
                    <a:pt x="407363" y="1891998"/>
                  </a:lnTo>
                  <a:lnTo>
                    <a:pt x="452060" y="1915164"/>
                  </a:lnTo>
                  <a:lnTo>
                    <a:pt x="499907" y="1938997"/>
                  </a:lnTo>
                  <a:lnTo>
                    <a:pt x="550430" y="1963204"/>
                  </a:lnTo>
                  <a:lnTo>
                    <a:pt x="603153" y="1987487"/>
                  </a:lnTo>
                  <a:lnTo>
                    <a:pt x="657600" y="2011551"/>
                  </a:lnTo>
                  <a:lnTo>
                    <a:pt x="713295" y="2035101"/>
                  </a:lnTo>
                  <a:lnTo>
                    <a:pt x="769763" y="2057842"/>
                  </a:lnTo>
                  <a:lnTo>
                    <a:pt x="826528" y="2079477"/>
                  </a:lnTo>
                  <a:lnTo>
                    <a:pt x="883115" y="2099711"/>
                  </a:lnTo>
                  <a:lnTo>
                    <a:pt x="939047" y="2118249"/>
                  </a:lnTo>
                  <a:lnTo>
                    <a:pt x="993849" y="2134795"/>
                  </a:lnTo>
                  <a:lnTo>
                    <a:pt x="1047046" y="2149054"/>
                  </a:lnTo>
                  <a:lnTo>
                    <a:pt x="1098161" y="2160730"/>
                  </a:lnTo>
                  <a:lnTo>
                    <a:pt x="1146718" y="2169527"/>
                  </a:lnTo>
                  <a:lnTo>
                    <a:pt x="1192243" y="2175149"/>
                  </a:lnTo>
                  <a:lnTo>
                    <a:pt x="1234260" y="2177303"/>
                  </a:lnTo>
                  <a:lnTo>
                    <a:pt x="1272292" y="2175691"/>
                  </a:lnTo>
                  <a:lnTo>
                    <a:pt x="1334501" y="2159989"/>
                  </a:lnTo>
                  <a:lnTo>
                    <a:pt x="1369778" y="2132089"/>
                  </a:lnTo>
                  <a:lnTo>
                    <a:pt x="1390650" y="2090628"/>
                  </a:lnTo>
                  <a:lnTo>
                    <a:pt x="1407417" y="2030824"/>
                  </a:lnTo>
                  <a:lnTo>
                    <a:pt x="1420325" y="1954702"/>
                  </a:lnTo>
                  <a:lnTo>
                    <a:pt x="1425408" y="1911154"/>
                  </a:lnTo>
                  <a:lnTo>
                    <a:pt x="1429618" y="1864286"/>
                  </a:lnTo>
                  <a:lnTo>
                    <a:pt x="1432985" y="1814351"/>
                  </a:lnTo>
                  <a:lnTo>
                    <a:pt x="1435540" y="1761601"/>
                  </a:lnTo>
                  <a:lnTo>
                    <a:pt x="1437313" y="1706291"/>
                  </a:lnTo>
                  <a:lnTo>
                    <a:pt x="1438336" y="1648672"/>
                  </a:lnTo>
                  <a:lnTo>
                    <a:pt x="1438555" y="1575882"/>
                  </a:lnTo>
                  <a:lnTo>
                    <a:pt x="1438249" y="1527523"/>
                  </a:lnTo>
                  <a:lnTo>
                    <a:pt x="1437202" y="1464499"/>
                  </a:lnTo>
                  <a:lnTo>
                    <a:pt x="1435526" y="1400179"/>
                  </a:lnTo>
                  <a:lnTo>
                    <a:pt x="1433251" y="1334817"/>
                  </a:lnTo>
                  <a:lnTo>
                    <a:pt x="1430409" y="1268665"/>
                  </a:lnTo>
                  <a:lnTo>
                    <a:pt x="1427030" y="1201977"/>
                  </a:lnTo>
                  <a:lnTo>
                    <a:pt x="1423144" y="1135005"/>
                  </a:lnTo>
                  <a:lnTo>
                    <a:pt x="1418782" y="1068003"/>
                  </a:lnTo>
                  <a:lnTo>
                    <a:pt x="1413974" y="1001224"/>
                  </a:lnTo>
                  <a:lnTo>
                    <a:pt x="1408752" y="934921"/>
                  </a:lnTo>
                  <a:lnTo>
                    <a:pt x="1403145" y="869347"/>
                  </a:lnTo>
                  <a:lnTo>
                    <a:pt x="1397184" y="804754"/>
                  </a:lnTo>
                  <a:lnTo>
                    <a:pt x="1390900" y="741397"/>
                  </a:lnTo>
                  <a:lnTo>
                    <a:pt x="1384323" y="679529"/>
                  </a:lnTo>
                  <a:lnTo>
                    <a:pt x="1377484" y="619401"/>
                  </a:lnTo>
                  <a:lnTo>
                    <a:pt x="1370414" y="561268"/>
                  </a:lnTo>
                  <a:lnTo>
                    <a:pt x="1363142" y="505383"/>
                  </a:lnTo>
                  <a:lnTo>
                    <a:pt x="1355700" y="451998"/>
                  </a:lnTo>
                  <a:lnTo>
                    <a:pt x="1348118" y="401366"/>
                  </a:lnTo>
                  <a:lnTo>
                    <a:pt x="1340426" y="353742"/>
                  </a:lnTo>
                  <a:lnTo>
                    <a:pt x="1332656" y="309377"/>
                  </a:lnTo>
                  <a:lnTo>
                    <a:pt x="1324837" y="268525"/>
                  </a:lnTo>
                  <a:lnTo>
                    <a:pt x="1309177" y="198372"/>
                  </a:lnTo>
                  <a:lnTo>
                    <a:pt x="1293690" y="145308"/>
                  </a:lnTo>
                  <a:lnTo>
                    <a:pt x="1249335" y="71230"/>
                  </a:lnTo>
                  <a:lnTo>
                    <a:pt x="1217827" y="40858"/>
                  </a:lnTo>
                  <a:lnTo>
                    <a:pt x="1183986" y="19416"/>
                  </a:lnTo>
                  <a:lnTo>
                    <a:pt x="1147705" y="6072"/>
                  </a:lnTo>
                  <a:lnTo>
                    <a:pt x="1108872" y="0"/>
                  </a:lnTo>
                  <a:close/>
                </a:path>
              </a:pathLst>
            </a:custGeom>
            <a:solidFill>
              <a:srgbClr val="C0C0C0"/>
            </a:solidFill>
          </p:spPr>
          <p:txBody>
            <a:bodyPr wrap="square" lIns="0" tIns="0" rIns="0" bIns="0" rtlCol="0"/>
            <a:lstStyle/>
            <a:p>
              <a:endParaRPr sz="3565"/>
            </a:p>
          </p:txBody>
        </p:sp>
        <p:pic>
          <p:nvPicPr>
            <p:cNvPr id="6" name="object 6"/>
            <p:cNvPicPr/>
            <p:nvPr/>
          </p:nvPicPr>
          <p:blipFill>
            <a:blip r:embed="rId2" cstate="print"/>
            <a:stretch>
              <a:fillRect/>
            </a:stretch>
          </p:blipFill>
          <p:spPr>
            <a:xfrm>
              <a:off x="2740831" y="930066"/>
              <a:ext cx="201616" cy="201616"/>
            </a:xfrm>
            <a:prstGeom prst="rect">
              <a:avLst/>
            </a:prstGeom>
          </p:spPr>
        </p:pic>
      </p:grpSp>
      <p:sp>
        <p:nvSpPr>
          <p:cNvPr id="7" name="object 7"/>
          <p:cNvSpPr txBox="1"/>
          <p:nvPr/>
        </p:nvSpPr>
        <p:spPr>
          <a:xfrm>
            <a:off x="7089078" y="1917784"/>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a</a:t>
            </a:r>
            <a:endParaRPr sz="1090">
              <a:latin typeface="Arial MT"/>
              <a:cs typeface="Arial MT"/>
            </a:endParaRPr>
          </a:p>
        </p:txBody>
      </p:sp>
      <p:pic>
        <p:nvPicPr>
          <p:cNvPr id="8" name="object 8"/>
          <p:cNvPicPr/>
          <p:nvPr/>
        </p:nvPicPr>
        <p:blipFill>
          <a:blip r:embed="rId3" cstate="print"/>
          <a:stretch>
            <a:fillRect/>
          </a:stretch>
        </p:blipFill>
        <p:spPr>
          <a:xfrm>
            <a:off x="6959566" y="2595130"/>
            <a:ext cx="399533" cy="399531"/>
          </a:xfrm>
          <a:prstGeom prst="rect">
            <a:avLst/>
          </a:prstGeom>
        </p:spPr>
      </p:pic>
      <p:sp>
        <p:nvSpPr>
          <p:cNvPr id="9" name="object 9"/>
          <p:cNvSpPr txBox="1"/>
          <p:nvPr/>
        </p:nvSpPr>
        <p:spPr>
          <a:xfrm>
            <a:off x="7089078" y="2669846"/>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b</a:t>
            </a:r>
            <a:endParaRPr sz="1090">
              <a:latin typeface="Arial MT"/>
              <a:cs typeface="Arial MT"/>
            </a:endParaRPr>
          </a:p>
        </p:txBody>
      </p:sp>
      <p:pic>
        <p:nvPicPr>
          <p:cNvPr id="10" name="object 10"/>
          <p:cNvPicPr/>
          <p:nvPr/>
        </p:nvPicPr>
        <p:blipFill>
          <a:blip r:embed="rId4" cstate="print"/>
          <a:stretch>
            <a:fillRect/>
          </a:stretch>
        </p:blipFill>
        <p:spPr>
          <a:xfrm>
            <a:off x="6959566" y="3347189"/>
            <a:ext cx="399533" cy="399533"/>
          </a:xfrm>
          <a:prstGeom prst="rect">
            <a:avLst/>
          </a:prstGeom>
        </p:spPr>
      </p:pic>
      <p:sp>
        <p:nvSpPr>
          <p:cNvPr id="11" name="object 11"/>
          <p:cNvSpPr txBox="1"/>
          <p:nvPr/>
        </p:nvSpPr>
        <p:spPr>
          <a:xfrm>
            <a:off x="7093036" y="3421907"/>
            <a:ext cx="122058"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c</a:t>
            </a:r>
            <a:endParaRPr sz="1090">
              <a:latin typeface="Arial MT"/>
              <a:cs typeface="Arial MT"/>
            </a:endParaRPr>
          </a:p>
        </p:txBody>
      </p:sp>
      <p:pic>
        <p:nvPicPr>
          <p:cNvPr id="12" name="object 12"/>
          <p:cNvPicPr/>
          <p:nvPr/>
        </p:nvPicPr>
        <p:blipFill>
          <a:blip r:embed="rId2" cstate="print"/>
          <a:stretch>
            <a:fillRect/>
          </a:stretch>
        </p:blipFill>
        <p:spPr>
          <a:xfrm>
            <a:off x="6959566" y="4099253"/>
            <a:ext cx="399533" cy="399531"/>
          </a:xfrm>
          <a:prstGeom prst="rect">
            <a:avLst/>
          </a:prstGeom>
        </p:spPr>
      </p:pic>
      <p:sp>
        <p:nvSpPr>
          <p:cNvPr id="13" name="object 13"/>
          <p:cNvSpPr txBox="1"/>
          <p:nvPr/>
        </p:nvSpPr>
        <p:spPr>
          <a:xfrm>
            <a:off x="7089078" y="4173969"/>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d</a:t>
            </a:r>
            <a:endParaRPr sz="1090">
              <a:latin typeface="Arial MT"/>
              <a:cs typeface="Arial MT"/>
            </a:endParaRPr>
          </a:p>
        </p:txBody>
      </p:sp>
      <p:pic>
        <p:nvPicPr>
          <p:cNvPr id="14" name="object 14"/>
          <p:cNvPicPr/>
          <p:nvPr/>
        </p:nvPicPr>
        <p:blipFill>
          <a:blip r:embed="rId3" cstate="print"/>
          <a:stretch>
            <a:fillRect/>
          </a:stretch>
        </p:blipFill>
        <p:spPr>
          <a:xfrm>
            <a:off x="6959566" y="4851315"/>
            <a:ext cx="399533" cy="399531"/>
          </a:xfrm>
          <a:prstGeom prst="rect">
            <a:avLst/>
          </a:prstGeom>
        </p:spPr>
      </p:pic>
      <p:sp>
        <p:nvSpPr>
          <p:cNvPr id="15" name="object 15"/>
          <p:cNvSpPr txBox="1"/>
          <p:nvPr/>
        </p:nvSpPr>
        <p:spPr>
          <a:xfrm>
            <a:off x="7089078" y="4926032"/>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e</a:t>
            </a:r>
            <a:endParaRPr sz="1090">
              <a:latin typeface="Arial MT"/>
              <a:cs typeface="Arial MT"/>
            </a:endParaRPr>
          </a:p>
        </p:txBody>
      </p:sp>
      <p:pic>
        <p:nvPicPr>
          <p:cNvPr id="16" name="object 16"/>
          <p:cNvPicPr/>
          <p:nvPr/>
        </p:nvPicPr>
        <p:blipFill>
          <a:blip r:embed="rId5" cstate="print"/>
          <a:stretch>
            <a:fillRect/>
          </a:stretch>
        </p:blipFill>
        <p:spPr>
          <a:xfrm>
            <a:off x="8686958" y="1843066"/>
            <a:ext cx="399531" cy="399533"/>
          </a:xfrm>
          <a:prstGeom prst="rect">
            <a:avLst/>
          </a:prstGeom>
        </p:spPr>
      </p:pic>
      <p:sp>
        <p:nvSpPr>
          <p:cNvPr id="17" name="object 17"/>
          <p:cNvSpPr txBox="1"/>
          <p:nvPr/>
        </p:nvSpPr>
        <p:spPr>
          <a:xfrm>
            <a:off x="8816469" y="1917784"/>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1</a:t>
            </a:r>
            <a:endParaRPr sz="1090">
              <a:latin typeface="Arial MT"/>
              <a:cs typeface="Arial MT"/>
            </a:endParaRPr>
          </a:p>
        </p:txBody>
      </p:sp>
      <p:pic>
        <p:nvPicPr>
          <p:cNvPr id="18" name="object 18"/>
          <p:cNvPicPr/>
          <p:nvPr/>
        </p:nvPicPr>
        <p:blipFill>
          <a:blip r:embed="rId6" cstate="print"/>
          <a:stretch>
            <a:fillRect/>
          </a:stretch>
        </p:blipFill>
        <p:spPr>
          <a:xfrm>
            <a:off x="8686958" y="2595130"/>
            <a:ext cx="399531" cy="399531"/>
          </a:xfrm>
          <a:prstGeom prst="rect">
            <a:avLst/>
          </a:prstGeom>
        </p:spPr>
      </p:pic>
      <p:sp>
        <p:nvSpPr>
          <p:cNvPr id="19" name="object 19"/>
          <p:cNvSpPr txBox="1"/>
          <p:nvPr/>
        </p:nvSpPr>
        <p:spPr>
          <a:xfrm>
            <a:off x="8816469" y="2669846"/>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2</a:t>
            </a:r>
            <a:endParaRPr sz="1090">
              <a:latin typeface="Arial MT"/>
              <a:cs typeface="Arial MT"/>
            </a:endParaRPr>
          </a:p>
        </p:txBody>
      </p:sp>
      <p:pic>
        <p:nvPicPr>
          <p:cNvPr id="20" name="object 20"/>
          <p:cNvPicPr/>
          <p:nvPr/>
        </p:nvPicPr>
        <p:blipFill>
          <a:blip r:embed="rId5" cstate="print"/>
          <a:stretch>
            <a:fillRect/>
          </a:stretch>
        </p:blipFill>
        <p:spPr>
          <a:xfrm>
            <a:off x="8686958" y="3347189"/>
            <a:ext cx="399531" cy="399533"/>
          </a:xfrm>
          <a:prstGeom prst="rect">
            <a:avLst/>
          </a:prstGeom>
        </p:spPr>
      </p:pic>
      <p:sp>
        <p:nvSpPr>
          <p:cNvPr id="21" name="object 21"/>
          <p:cNvSpPr txBox="1"/>
          <p:nvPr/>
        </p:nvSpPr>
        <p:spPr>
          <a:xfrm>
            <a:off x="8816469" y="3421907"/>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3</a:t>
            </a:r>
            <a:endParaRPr sz="1090">
              <a:latin typeface="Arial MT"/>
              <a:cs typeface="Arial MT"/>
            </a:endParaRPr>
          </a:p>
        </p:txBody>
      </p:sp>
      <p:pic>
        <p:nvPicPr>
          <p:cNvPr id="22" name="object 22"/>
          <p:cNvPicPr/>
          <p:nvPr/>
        </p:nvPicPr>
        <p:blipFill>
          <a:blip r:embed="rId5" cstate="print"/>
          <a:stretch>
            <a:fillRect/>
          </a:stretch>
        </p:blipFill>
        <p:spPr>
          <a:xfrm>
            <a:off x="8686958" y="4099253"/>
            <a:ext cx="399531" cy="399531"/>
          </a:xfrm>
          <a:prstGeom prst="rect">
            <a:avLst/>
          </a:prstGeom>
        </p:spPr>
      </p:pic>
      <p:sp>
        <p:nvSpPr>
          <p:cNvPr id="23" name="object 23"/>
          <p:cNvSpPr txBox="1"/>
          <p:nvPr/>
        </p:nvSpPr>
        <p:spPr>
          <a:xfrm>
            <a:off x="8816469" y="4173969"/>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4</a:t>
            </a:r>
            <a:endParaRPr sz="1090">
              <a:latin typeface="Arial MT"/>
              <a:cs typeface="Arial MT"/>
            </a:endParaRPr>
          </a:p>
        </p:txBody>
      </p:sp>
      <p:grpSp>
        <p:nvGrpSpPr>
          <p:cNvPr id="24" name="object 24"/>
          <p:cNvGrpSpPr/>
          <p:nvPr/>
        </p:nvGrpSpPr>
        <p:grpSpPr>
          <a:xfrm>
            <a:off x="7330585" y="2001291"/>
            <a:ext cx="1756655" cy="3250314"/>
            <a:chOff x="2928058" y="1009910"/>
            <a:chExt cx="886460" cy="1640205"/>
          </a:xfrm>
        </p:grpSpPr>
        <p:pic>
          <p:nvPicPr>
            <p:cNvPr id="25" name="object 25"/>
            <p:cNvPicPr/>
            <p:nvPr/>
          </p:nvPicPr>
          <p:blipFill>
            <a:blip r:embed="rId6" cstate="print"/>
            <a:stretch>
              <a:fillRect/>
            </a:stretch>
          </p:blipFill>
          <p:spPr>
            <a:xfrm>
              <a:off x="3612524" y="2448117"/>
              <a:ext cx="201615" cy="201615"/>
            </a:xfrm>
            <a:prstGeom prst="rect">
              <a:avLst/>
            </a:prstGeom>
          </p:spPr>
        </p:pic>
        <p:sp>
          <p:nvSpPr>
            <p:cNvPr id="26" name="object 26"/>
            <p:cNvSpPr/>
            <p:nvPr/>
          </p:nvSpPr>
          <p:spPr>
            <a:xfrm>
              <a:off x="2934091" y="1071126"/>
              <a:ext cx="617220" cy="268605"/>
            </a:xfrm>
            <a:custGeom>
              <a:avLst/>
              <a:gdLst/>
              <a:ahLst/>
              <a:cxnLst/>
              <a:rect l="l" t="t" r="r" b="b"/>
              <a:pathLst>
                <a:path w="617220" h="268605">
                  <a:moveTo>
                    <a:pt x="0" y="0"/>
                  </a:moveTo>
                  <a:lnTo>
                    <a:pt x="616652" y="268474"/>
                  </a:lnTo>
                </a:path>
              </a:pathLst>
            </a:custGeom>
            <a:ln w="11859">
              <a:solidFill>
                <a:srgbClr val="FF2800"/>
              </a:solidFill>
            </a:ln>
          </p:spPr>
          <p:txBody>
            <a:bodyPr wrap="square" lIns="0" tIns="0" rIns="0" bIns="0" rtlCol="0"/>
            <a:lstStyle/>
            <a:p>
              <a:endParaRPr sz="3565"/>
            </a:p>
          </p:txBody>
        </p:sp>
        <p:sp>
          <p:nvSpPr>
            <p:cNvPr id="27" name="object 27"/>
            <p:cNvSpPr/>
            <p:nvPr/>
          </p:nvSpPr>
          <p:spPr>
            <a:xfrm>
              <a:off x="3542222" y="1320027"/>
              <a:ext cx="60960" cy="42545"/>
            </a:xfrm>
            <a:custGeom>
              <a:avLst/>
              <a:gdLst/>
              <a:ahLst/>
              <a:cxnLst/>
              <a:rect l="l" t="t" r="r" b="b"/>
              <a:pathLst>
                <a:path w="60960" h="42544">
                  <a:moveTo>
                    <a:pt x="17043" y="0"/>
                  </a:moveTo>
                  <a:lnTo>
                    <a:pt x="0" y="39145"/>
                  </a:lnTo>
                  <a:lnTo>
                    <a:pt x="60716" y="42296"/>
                  </a:lnTo>
                  <a:lnTo>
                    <a:pt x="17043" y="0"/>
                  </a:lnTo>
                  <a:close/>
                </a:path>
              </a:pathLst>
            </a:custGeom>
            <a:solidFill>
              <a:srgbClr val="FF2800"/>
            </a:solidFill>
          </p:spPr>
          <p:txBody>
            <a:bodyPr wrap="square" lIns="0" tIns="0" rIns="0" bIns="0" rtlCol="0"/>
            <a:lstStyle/>
            <a:p>
              <a:endParaRPr sz="3565"/>
            </a:p>
          </p:txBody>
        </p:sp>
        <p:sp>
          <p:nvSpPr>
            <p:cNvPr id="28" name="object 28"/>
            <p:cNvSpPr/>
            <p:nvPr/>
          </p:nvSpPr>
          <p:spPr>
            <a:xfrm>
              <a:off x="3542222" y="1320027"/>
              <a:ext cx="60960" cy="42545"/>
            </a:xfrm>
            <a:custGeom>
              <a:avLst/>
              <a:gdLst/>
              <a:ahLst/>
              <a:cxnLst/>
              <a:rect l="l" t="t" r="r" b="b"/>
              <a:pathLst>
                <a:path w="60960" h="42544">
                  <a:moveTo>
                    <a:pt x="60716" y="42296"/>
                  </a:moveTo>
                  <a:lnTo>
                    <a:pt x="17043" y="0"/>
                  </a:lnTo>
                  <a:lnTo>
                    <a:pt x="0" y="39145"/>
                  </a:lnTo>
                  <a:lnTo>
                    <a:pt x="60716" y="42296"/>
                  </a:lnTo>
                  <a:close/>
                </a:path>
              </a:pathLst>
            </a:custGeom>
            <a:ln w="11859">
              <a:solidFill>
                <a:srgbClr val="FF2800"/>
              </a:solidFill>
            </a:ln>
          </p:spPr>
          <p:txBody>
            <a:bodyPr wrap="square" lIns="0" tIns="0" rIns="0" bIns="0" rtlCol="0"/>
            <a:lstStyle/>
            <a:p>
              <a:endParaRPr sz="3565"/>
            </a:p>
          </p:txBody>
        </p:sp>
        <p:sp>
          <p:nvSpPr>
            <p:cNvPr id="29" name="object 29"/>
            <p:cNvSpPr/>
            <p:nvPr/>
          </p:nvSpPr>
          <p:spPr>
            <a:xfrm>
              <a:off x="2942447" y="1030874"/>
              <a:ext cx="611505" cy="0"/>
            </a:xfrm>
            <a:custGeom>
              <a:avLst/>
              <a:gdLst/>
              <a:ahLst/>
              <a:cxnLst/>
              <a:rect l="l" t="t" r="r" b="b"/>
              <a:pathLst>
                <a:path w="611504">
                  <a:moveTo>
                    <a:pt x="0" y="0"/>
                  </a:moveTo>
                  <a:lnTo>
                    <a:pt x="611371" y="0"/>
                  </a:lnTo>
                </a:path>
              </a:pathLst>
            </a:custGeom>
            <a:ln w="5929">
              <a:solidFill>
                <a:srgbClr val="000000"/>
              </a:solidFill>
            </a:ln>
          </p:spPr>
          <p:txBody>
            <a:bodyPr wrap="square" lIns="0" tIns="0" rIns="0" bIns="0" rtlCol="0"/>
            <a:lstStyle/>
            <a:p>
              <a:endParaRPr sz="3565"/>
            </a:p>
          </p:txBody>
        </p:sp>
        <p:sp>
          <p:nvSpPr>
            <p:cNvPr id="30" name="object 30"/>
            <p:cNvSpPr/>
            <p:nvPr/>
          </p:nvSpPr>
          <p:spPr>
            <a:xfrm>
              <a:off x="3553818" y="1013085"/>
              <a:ext cx="47625" cy="36195"/>
            </a:xfrm>
            <a:custGeom>
              <a:avLst/>
              <a:gdLst/>
              <a:ahLst/>
              <a:cxnLst/>
              <a:rect l="l" t="t" r="r" b="b"/>
              <a:pathLst>
                <a:path w="47625" h="36194">
                  <a:moveTo>
                    <a:pt x="0" y="0"/>
                  </a:moveTo>
                  <a:lnTo>
                    <a:pt x="0" y="35579"/>
                  </a:lnTo>
                  <a:lnTo>
                    <a:pt x="47439" y="17789"/>
                  </a:lnTo>
                  <a:lnTo>
                    <a:pt x="0" y="0"/>
                  </a:lnTo>
                  <a:close/>
                </a:path>
              </a:pathLst>
            </a:custGeom>
            <a:solidFill>
              <a:srgbClr val="000000"/>
            </a:solidFill>
          </p:spPr>
          <p:txBody>
            <a:bodyPr wrap="square" lIns="0" tIns="0" rIns="0" bIns="0" rtlCol="0"/>
            <a:lstStyle/>
            <a:p>
              <a:endParaRPr sz="3565"/>
            </a:p>
          </p:txBody>
        </p:sp>
        <p:sp>
          <p:nvSpPr>
            <p:cNvPr id="31" name="object 31"/>
            <p:cNvSpPr/>
            <p:nvPr/>
          </p:nvSpPr>
          <p:spPr>
            <a:xfrm>
              <a:off x="3553818" y="1013085"/>
              <a:ext cx="47625" cy="36195"/>
            </a:xfrm>
            <a:custGeom>
              <a:avLst/>
              <a:gdLst/>
              <a:ahLst/>
              <a:cxnLst/>
              <a:rect l="l" t="t" r="r" b="b"/>
              <a:pathLst>
                <a:path w="47625" h="36194">
                  <a:moveTo>
                    <a:pt x="47439" y="17789"/>
                  </a:moveTo>
                  <a:lnTo>
                    <a:pt x="0" y="0"/>
                  </a:lnTo>
                  <a:lnTo>
                    <a:pt x="0" y="35579"/>
                  </a:lnTo>
                  <a:lnTo>
                    <a:pt x="47439" y="17789"/>
                  </a:lnTo>
                  <a:close/>
                </a:path>
              </a:pathLst>
            </a:custGeom>
            <a:ln w="5929">
              <a:solidFill>
                <a:srgbClr val="000000"/>
              </a:solidFill>
            </a:ln>
          </p:spPr>
          <p:txBody>
            <a:bodyPr wrap="square" lIns="0" tIns="0" rIns="0" bIns="0" rtlCol="0"/>
            <a:lstStyle/>
            <a:p>
              <a:endParaRPr sz="3565"/>
            </a:p>
          </p:txBody>
        </p:sp>
        <p:sp>
          <p:nvSpPr>
            <p:cNvPr id="32" name="object 32"/>
            <p:cNvSpPr/>
            <p:nvPr/>
          </p:nvSpPr>
          <p:spPr>
            <a:xfrm>
              <a:off x="2934091" y="1101661"/>
              <a:ext cx="617220" cy="268605"/>
            </a:xfrm>
            <a:custGeom>
              <a:avLst/>
              <a:gdLst/>
              <a:ahLst/>
              <a:cxnLst/>
              <a:rect l="l" t="t" r="r" b="b"/>
              <a:pathLst>
                <a:path w="617220" h="268605">
                  <a:moveTo>
                    <a:pt x="0" y="268474"/>
                  </a:moveTo>
                  <a:lnTo>
                    <a:pt x="616652" y="0"/>
                  </a:lnTo>
                </a:path>
              </a:pathLst>
            </a:custGeom>
            <a:ln w="11859">
              <a:solidFill>
                <a:srgbClr val="FF2800"/>
              </a:solidFill>
            </a:ln>
          </p:spPr>
          <p:txBody>
            <a:bodyPr wrap="square" lIns="0" tIns="0" rIns="0" bIns="0" rtlCol="0"/>
            <a:lstStyle/>
            <a:p>
              <a:endParaRPr sz="3565"/>
            </a:p>
          </p:txBody>
        </p:sp>
        <p:sp>
          <p:nvSpPr>
            <p:cNvPr id="33" name="object 33"/>
            <p:cNvSpPr/>
            <p:nvPr/>
          </p:nvSpPr>
          <p:spPr>
            <a:xfrm>
              <a:off x="3542221" y="1078937"/>
              <a:ext cx="60960" cy="42545"/>
            </a:xfrm>
            <a:custGeom>
              <a:avLst/>
              <a:gdLst/>
              <a:ahLst/>
              <a:cxnLst/>
              <a:rect l="l" t="t" r="r" b="b"/>
              <a:pathLst>
                <a:path w="60960" h="42544">
                  <a:moveTo>
                    <a:pt x="60716" y="0"/>
                  </a:moveTo>
                  <a:lnTo>
                    <a:pt x="0" y="3151"/>
                  </a:lnTo>
                  <a:lnTo>
                    <a:pt x="17043" y="42296"/>
                  </a:lnTo>
                  <a:lnTo>
                    <a:pt x="60716" y="0"/>
                  </a:lnTo>
                  <a:close/>
                </a:path>
              </a:pathLst>
            </a:custGeom>
            <a:solidFill>
              <a:srgbClr val="FF2800"/>
            </a:solidFill>
          </p:spPr>
          <p:txBody>
            <a:bodyPr wrap="square" lIns="0" tIns="0" rIns="0" bIns="0" rtlCol="0"/>
            <a:lstStyle/>
            <a:p>
              <a:endParaRPr sz="3565"/>
            </a:p>
          </p:txBody>
        </p:sp>
        <p:sp>
          <p:nvSpPr>
            <p:cNvPr id="34" name="object 34"/>
            <p:cNvSpPr/>
            <p:nvPr/>
          </p:nvSpPr>
          <p:spPr>
            <a:xfrm>
              <a:off x="3542221" y="1078937"/>
              <a:ext cx="60960" cy="42545"/>
            </a:xfrm>
            <a:custGeom>
              <a:avLst/>
              <a:gdLst/>
              <a:ahLst/>
              <a:cxnLst/>
              <a:rect l="l" t="t" r="r" b="b"/>
              <a:pathLst>
                <a:path w="60960" h="42544">
                  <a:moveTo>
                    <a:pt x="60716" y="0"/>
                  </a:moveTo>
                  <a:lnTo>
                    <a:pt x="0" y="3151"/>
                  </a:lnTo>
                  <a:lnTo>
                    <a:pt x="17043" y="42297"/>
                  </a:lnTo>
                  <a:lnTo>
                    <a:pt x="60716" y="0"/>
                  </a:lnTo>
                  <a:close/>
                </a:path>
              </a:pathLst>
            </a:custGeom>
            <a:ln w="11859">
              <a:solidFill>
                <a:srgbClr val="FF2800"/>
              </a:solidFill>
            </a:ln>
          </p:spPr>
          <p:txBody>
            <a:bodyPr wrap="square" lIns="0" tIns="0" rIns="0" bIns="0" rtlCol="0"/>
            <a:lstStyle/>
            <a:p>
              <a:endParaRPr sz="3565"/>
            </a:p>
          </p:txBody>
        </p:sp>
        <p:sp>
          <p:nvSpPr>
            <p:cNvPr id="35" name="object 35"/>
            <p:cNvSpPr/>
            <p:nvPr/>
          </p:nvSpPr>
          <p:spPr>
            <a:xfrm>
              <a:off x="2942447" y="1789899"/>
              <a:ext cx="593725" cy="0"/>
            </a:xfrm>
            <a:custGeom>
              <a:avLst/>
              <a:gdLst/>
              <a:ahLst/>
              <a:cxnLst/>
              <a:rect l="l" t="t" r="r" b="b"/>
              <a:pathLst>
                <a:path w="593725">
                  <a:moveTo>
                    <a:pt x="0" y="0"/>
                  </a:moveTo>
                  <a:lnTo>
                    <a:pt x="593581" y="0"/>
                  </a:lnTo>
                </a:path>
              </a:pathLst>
            </a:custGeom>
            <a:ln w="11859">
              <a:solidFill>
                <a:srgbClr val="FF2800"/>
              </a:solidFill>
            </a:ln>
          </p:spPr>
          <p:txBody>
            <a:bodyPr wrap="square" lIns="0" tIns="0" rIns="0" bIns="0" rtlCol="0"/>
            <a:lstStyle/>
            <a:p>
              <a:endParaRPr sz="3565"/>
            </a:p>
          </p:txBody>
        </p:sp>
        <p:sp>
          <p:nvSpPr>
            <p:cNvPr id="36" name="object 36"/>
            <p:cNvSpPr/>
            <p:nvPr/>
          </p:nvSpPr>
          <p:spPr>
            <a:xfrm>
              <a:off x="3536028" y="1768552"/>
              <a:ext cx="57150" cy="43180"/>
            </a:xfrm>
            <a:custGeom>
              <a:avLst/>
              <a:gdLst/>
              <a:ahLst/>
              <a:cxnLst/>
              <a:rect l="l" t="t" r="r" b="b"/>
              <a:pathLst>
                <a:path w="57150" h="43180">
                  <a:moveTo>
                    <a:pt x="0" y="0"/>
                  </a:moveTo>
                  <a:lnTo>
                    <a:pt x="0" y="42695"/>
                  </a:lnTo>
                  <a:lnTo>
                    <a:pt x="56926" y="21347"/>
                  </a:lnTo>
                  <a:lnTo>
                    <a:pt x="0" y="0"/>
                  </a:lnTo>
                  <a:close/>
                </a:path>
              </a:pathLst>
            </a:custGeom>
            <a:solidFill>
              <a:srgbClr val="FF2800"/>
            </a:solidFill>
          </p:spPr>
          <p:txBody>
            <a:bodyPr wrap="square" lIns="0" tIns="0" rIns="0" bIns="0" rtlCol="0"/>
            <a:lstStyle/>
            <a:p>
              <a:endParaRPr sz="3565"/>
            </a:p>
          </p:txBody>
        </p:sp>
        <p:sp>
          <p:nvSpPr>
            <p:cNvPr id="37" name="object 37"/>
            <p:cNvSpPr/>
            <p:nvPr/>
          </p:nvSpPr>
          <p:spPr>
            <a:xfrm>
              <a:off x="3536028" y="1768552"/>
              <a:ext cx="57150" cy="43180"/>
            </a:xfrm>
            <a:custGeom>
              <a:avLst/>
              <a:gdLst/>
              <a:ahLst/>
              <a:cxnLst/>
              <a:rect l="l" t="t" r="r" b="b"/>
              <a:pathLst>
                <a:path w="57150" h="43180">
                  <a:moveTo>
                    <a:pt x="56926" y="21347"/>
                  </a:moveTo>
                  <a:lnTo>
                    <a:pt x="0" y="0"/>
                  </a:lnTo>
                  <a:lnTo>
                    <a:pt x="0" y="42695"/>
                  </a:lnTo>
                  <a:lnTo>
                    <a:pt x="56926" y="21347"/>
                  </a:lnTo>
                  <a:close/>
                </a:path>
              </a:pathLst>
            </a:custGeom>
            <a:ln w="11859">
              <a:solidFill>
                <a:srgbClr val="FF2800"/>
              </a:solidFill>
            </a:ln>
          </p:spPr>
          <p:txBody>
            <a:bodyPr wrap="square" lIns="0" tIns="0" rIns="0" bIns="0" rtlCol="0"/>
            <a:lstStyle/>
            <a:p>
              <a:endParaRPr sz="3565"/>
            </a:p>
          </p:txBody>
        </p:sp>
        <p:sp>
          <p:nvSpPr>
            <p:cNvPr id="38" name="object 38"/>
            <p:cNvSpPr/>
            <p:nvPr/>
          </p:nvSpPr>
          <p:spPr>
            <a:xfrm>
              <a:off x="2934091" y="1474073"/>
              <a:ext cx="633095" cy="275590"/>
            </a:xfrm>
            <a:custGeom>
              <a:avLst/>
              <a:gdLst/>
              <a:ahLst/>
              <a:cxnLst/>
              <a:rect l="l" t="t" r="r" b="b"/>
              <a:pathLst>
                <a:path w="633095" h="275589">
                  <a:moveTo>
                    <a:pt x="0" y="275575"/>
                  </a:moveTo>
                  <a:lnTo>
                    <a:pt x="632962" y="0"/>
                  </a:lnTo>
                </a:path>
              </a:pathLst>
            </a:custGeom>
            <a:ln w="5929">
              <a:solidFill>
                <a:srgbClr val="000000"/>
              </a:solidFill>
            </a:ln>
          </p:spPr>
          <p:txBody>
            <a:bodyPr wrap="square" lIns="0" tIns="0" rIns="0" bIns="0" rtlCol="0"/>
            <a:lstStyle/>
            <a:p>
              <a:endParaRPr sz="3565"/>
            </a:p>
          </p:txBody>
        </p:sp>
        <p:sp>
          <p:nvSpPr>
            <p:cNvPr id="39" name="object 39"/>
            <p:cNvSpPr/>
            <p:nvPr/>
          </p:nvSpPr>
          <p:spPr>
            <a:xfrm>
              <a:off x="3559952" y="1455136"/>
              <a:ext cx="50800" cy="35560"/>
            </a:xfrm>
            <a:custGeom>
              <a:avLst/>
              <a:gdLst/>
              <a:ahLst/>
              <a:cxnLst/>
              <a:rect l="l" t="t" r="r" b="b"/>
              <a:pathLst>
                <a:path w="50800" h="35559">
                  <a:moveTo>
                    <a:pt x="50597" y="0"/>
                  </a:moveTo>
                  <a:lnTo>
                    <a:pt x="0" y="2625"/>
                  </a:lnTo>
                  <a:lnTo>
                    <a:pt x="14202" y="35247"/>
                  </a:lnTo>
                  <a:lnTo>
                    <a:pt x="50597" y="0"/>
                  </a:lnTo>
                  <a:close/>
                </a:path>
              </a:pathLst>
            </a:custGeom>
            <a:solidFill>
              <a:srgbClr val="000000"/>
            </a:solidFill>
          </p:spPr>
          <p:txBody>
            <a:bodyPr wrap="square" lIns="0" tIns="0" rIns="0" bIns="0" rtlCol="0"/>
            <a:lstStyle/>
            <a:p>
              <a:endParaRPr sz="3565"/>
            </a:p>
          </p:txBody>
        </p:sp>
        <p:sp>
          <p:nvSpPr>
            <p:cNvPr id="40" name="object 40"/>
            <p:cNvSpPr/>
            <p:nvPr/>
          </p:nvSpPr>
          <p:spPr>
            <a:xfrm>
              <a:off x="3559952" y="1455136"/>
              <a:ext cx="50800" cy="35560"/>
            </a:xfrm>
            <a:custGeom>
              <a:avLst/>
              <a:gdLst/>
              <a:ahLst/>
              <a:cxnLst/>
              <a:rect l="l" t="t" r="r" b="b"/>
              <a:pathLst>
                <a:path w="50800" h="35559">
                  <a:moveTo>
                    <a:pt x="50597" y="0"/>
                  </a:moveTo>
                  <a:lnTo>
                    <a:pt x="0" y="2625"/>
                  </a:lnTo>
                  <a:lnTo>
                    <a:pt x="14202" y="35247"/>
                  </a:lnTo>
                  <a:lnTo>
                    <a:pt x="50597" y="0"/>
                  </a:lnTo>
                  <a:close/>
                </a:path>
              </a:pathLst>
            </a:custGeom>
            <a:ln w="5929">
              <a:solidFill>
                <a:srgbClr val="000000"/>
              </a:solidFill>
            </a:ln>
          </p:spPr>
          <p:txBody>
            <a:bodyPr wrap="square" lIns="0" tIns="0" rIns="0" bIns="0" rtlCol="0"/>
            <a:lstStyle/>
            <a:p>
              <a:endParaRPr sz="3565"/>
            </a:p>
          </p:txBody>
        </p:sp>
        <p:sp>
          <p:nvSpPr>
            <p:cNvPr id="41" name="object 41"/>
            <p:cNvSpPr/>
            <p:nvPr/>
          </p:nvSpPr>
          <p:spPr>
            <a:xfrm>
              <a:off x="2942447" y="2169412"/>
              <a:ext cx="611505" cy="0"/>
            </a:xfrm>
            <a:custGeom>
              <a:avLst/>
              <a:gdLst/>
              <a:ahLst/>
              <a:cxnLst/>
              <a:rect l="l" t="t" r="r" b="b"/>
              <a:pathLst>
                <a:path w="611504">
                  <a:moveTo>
                    <a:pt x="0" y="0"/>
                  </a:moveTo>
                  <a:lnTo>
                    <a:pt x="611371" y="0"/>
                  </a:lnTo>
                </a:path>
              </a:pathLst>
            </a:custGeom>
            <a:ln w="5929">
              <a:solidFill>
                <a:srgbClr val="000000"/>
              </a:solidFill>
            </a:ln>
          </p:spPr>
          <p:txBody>
            <a:bodyPr wrap="square" lIns="0" tIns="0" rIns="0" bIns="0" rtlCol="0"/>
            <a:lstStyle/>
            <a:p>
              <a:endParaRPr sz="3565"/>
            </a:p>
          </p:txBody>
        </p:sp>
        <p:sp>
          <p:nvSpPr>
            <p:cNvPr id="42" name="object 42"/>
            <p:cNvSpPr/>
            <p:nvPr/>
          </p:nvSpPr>
          <p:spPr>
            <a:xfrm>
              <a:off x="3553818" y="2151622"/>
              <a:ext cx="47625" cy="36195"/>
            </a:xfrm>
            <a:custGeom>
              <a:avLst/>
              <a:gdLst/>
              <a:ahLst/>
              <a:cxnLst/>
              <a:rect l="l" t="t" r="r" b="b"/>
              <a:pathLst>
                <a:path w="47625" h="36194">
                  <a:moveTo>
                    <a:pt x="0" y="0"/>
                  </a:moveTo>
                  <a:lnTo>
                    <a:pt x="0" y="35579"/>
                  </a:lnTo>
                  <a:lnTo>
                    <a:pt x="47439" y="17789"/>
                  </a:lnTo>
                  <a:lnTo>
                    <a:pt x="0" y="0"/>
                  </a:lnTo>
                  <a:close/>
                </a:path>
              </a:pathLst>
            </a:custGeom>
            <a:solidFill>
              <a:srgbClr val="000000"/>
            </a:solidFill>
          </p:spPr>
          <p:txBody>
            <a:bodyPr wrap="square" lIns="0" tIns="0" rIns="0" bIns="0" rtlCol="0"/>
            <a:lstStyle/>
            <a:p>
              <a:endParaRPr sz="3565"/>
            </a:p>
          </p:txBody>
        </p:sp>
        <p:sp>
          <p:nvSpPr>
            <p:cNvPr id="43" name="object 43"/>
            <p:cNvSpPr/>
            <p:nvPr/>
          </p:nvSpPr>
          <p:spPr>
            <a:xfrm>
              <a:off x="3553818" y="2151622"/>
              <a:ext cx="47625" cy="36195"/>
            </a:xfrm>
            <a:custGeom>
              <a:avLst/>
              <a:gdLst/>
              <a:ahLst/>
              <a:cxnLst/>
              <a:rect l="l" t="t" r="r" b="b"/>
              <a:pathLst>
                <a:path w="47625" h="36194">
                  <a:moveTo>
                    <a:pt x="47439" y="17789"/>
                  </a:moveTo>
                  <a:lnTo>
                    <a:pt x="0" y="0"/>
                  </a:lnTo>
                  <a:lnTo>
                    <a:pt x="0" y="35579"/>
                  </a:lnTo>
                  <a:lnTo>
                    <a:pt x="47439" y="17789"/>
                  </a:lnTo>
                  <a:close/>
                </a:path>
              </a:pathLst>
            </a:custGeom>
            <a:ln w="5929">
              <a:solidFill>
                <a:srgbClr val="000000"/>
              </a:solidFill>
            </a:ln>
          </p:spPr>
          <p:txBody>
            <a:bodyPr wrap="square" lIns="0" tIns="0" rIns="0" bIns="0" rtlCol="0"/>
            <a:lstStyle/>
            <a:p>
              <a:endParaRPr sz="3565"/>
            </a:p>
          </p:txBody>
        </p:sp>
        <p:sp>
          <p:nvSpPr>
            <p:cNvPr id="44" name="object 44"/>
            <p:cNvSpPr/>
            <p:nvPr/>
          </p:nvSpPr>
          <p:spPr>
            <a:xfrm>
              <a:off x="2934091" y="1853585"/>
              <a:ext cx="633095" cy="275590"/>
            </a:xfrm>
            <a:custGeom>
              <a:avLst/>
              <a:gdLst/>
              <a:ahLst/>
              <a:cxnLst/>
              <a:rect l="l" t="t" r="r" b="b"/>
              <a:pathLst>
                <a:path w="633095" h="275589">
                  <a:moveTo>
                    <a:pt x="0" y="275576"/>
                  </a:moveTo>
                  <a:lnTo>
                    <a:pt x="632962" y="0"/>
                  </a:lnTo>
                </a:path>
              </a:pathLst>
            </a:custGeom>
            <a:ln w="5929">
              <a:solidFill>
                <a:srgbClr val="000000"/>
              </a:solidFill>
            </a:ln>
          </p:spPr>
          <p:txBody>
            <a:bodyPr wrap="square" lIns="0" tIns="0" rIns="0" bIns="0" rtlCol="0"/>
            <a:lstStyle/>
            <a:p>
              <a:endParaRPr sz="3565"/>
            </a:p>
          </p:txBody>
        </p:sp>
        <p:sp>
          <p:nvSpPr>
            <p:cNvPr id="45" name="object 45"/>
            <p:cNvSpPr/>
            <p:nvPr/>
          </p:nvSpPr>
          <p:spPr>
            <a:xfrm>
              <a:off x="3559953" y="1834648"/>
              <a:ext cx="50800" cy="35560"/>
            </a:xfrm>
            <a:custGeom>
              <a:avLst/>
              <a:gdLst/>
              <a:ahLst/>
              <a:cxnLst/>
              <a:rect l="l" t="t" r="r" b="b"/>
              <a:pathLst>
                <a:path w="50800" h="35560">
                  <a:moveTo>
                    <a:pt x="50596" y="0"/>
                  </a:moveTo>
                  <a:lnTo>
                    <a:pt x="0" y="2625"/>
                  </a:lnTo>
                  <a:lnTo>
                    <a:pt x="14202" y="35247"/>
                  </a:lnTo>
                  <a:lnTo>
                    <a:pt x="50596" y="0"/>
                  </a:lnTo>
                  <a:close/>
                </a:path>
              </a:pathLst>
            </a:custGeom>
            <a:solidFill>
              <a:srgbClr val="000000"/>
            </a:solidFill>
          </p:spPr>
          <p:txBody>
            <a:bodyPr wrap="square" lIns="0" tIns="0" rIns="0" bIns="0" rtlCol="0"/>
            <a:lstStyle/>
            <a:p>
              <a:endParaRPr sz="3565"/>
            </a:p>
          </p:txBody>
        </p:sp>
        <p:sp>
          <p:nvSpPr>
            <p:cNvPr id="46" name="object 46"/>
            <p:cNvSpPr/>
            <p:nvPr/>
          </p:nvSpPr>
          <p:spPr>
            <a:xfrm>
              <a:off x="3559953" y="1834648"/>
              <a:ext cx="50800" cy="35560"/>
            </a:xfrm>
            <a:custGeom>
              <a:avLst/>
              <a:gdLst/>
              <a:ahLst/>
              <a:cxnLst/>
              <a:rect l="l" t="t" r="r" b="b"/>
              <a:pathLst>
                <a:path w="50800" h="35560">
                  <a:moveTo>
                    <a:pt x="50596" y="0"/>
                  </a:moveTo>
                  <a:lnTo>
                    <a:pt x="0" y="2625"/>
                  </a:lnTo>
                  <a:lnTo>
                    <a:pt x="14202" y="35247"/>
                  </a:lnTo>
                  <a:lnTo>
                    <a:pt x="50596" y="0"/>
                  </a:lnTo>
                  <a:close/>
                </a:path>
              </a:pathLst>
            </a:custGeom>
            <a:ln w="5929">
              <a:solidFill>
                <a:srgbClr val="000000"/>
              </a:solidFill>
            </a:ln>
          </p:spPr>
          <p:txBody>
            <a:bodyPr wrap="square" lIns="0" tIns="0" rIns="0" bIns="0" rtlCol="0"/>
            <a:lstStyle/>
            <a:p>
              <a:endParaRPr sz="3565"/>
            </a:p>
          </p:txBody>
        </p:sp>
        <p:sp>
          <p:nvSpPr>
            <p:cNvPr id="47" name="object 47"/>
            <p:cNvSpPr/>
            <p:nvPr/>
          </p:nvSpPr>
          <p:spPr>
            <a:xfrm>
              <a:off x="2942447" y="2548925"/>
              <a:ext cx="611505" cy="0"/>
            </a:xfrm>
            <a:custGeom>
              <a:avLst/>
              <a:gdLst/>
              <a:ahLst/>
              <a:cxnLst/>
              <a:rect l="l" t="t" r="r" b="b"/>
              <a:pathLst>
                <a:path w="611504">
                  <a:moveTo>
                    <a:pt x="0" y="0"/>
                  </a:moveTo>
                  <a:lnTo>
                    <a:pt x="611371" y="0"/>
                  </a:lnTo>
                </a:path>
              </a:pathLst>
            </a:custGeom>
            <a:ln w="5929">
              <a:solidFill>
                <a:srgbClr val="000000"/>
              </a:solidFill>
            </a:ln>
          </p:spPr>
          <p:txBody>
            <a:bodyPr wrap="square" lIns="0" tIns="0" rIns="0" bIns="0" rtlCol="0"/>
            <a:lstStyle/>
            <a:p>
              <a:endParaRPr sz="3565"/>
            </a:p>
          </p:txBody>
        </p:sp>
        <p:sp>
          <p:nvSpPr>
            <p:cNvPr id="48" name="object 48"/>
            <p:cNvSpPr/>
            <p:nvPr/>
          </p:nvSpPr>
          <p:spPr>
            <a:xfrm>
              <a:off x="3553818" y="2531135"/>
              <a:ext cx="47625" cy="36195"/>
            </a:xfrm>
            <a:custGeom>
              <a:avLst/>
              <a:gdLst/>
              <a:ahLst/>
              <a:cxnLst/>
              <a:rect l="l" t="t" r="r" b="b"/>
              <a:pathLst>
                <a:path w="47625" h="36194">
                  <a:moveTo>
                    <a:pt x="0" y="0"/>
                  </a:moveTo>
                  <a:lnTo>
                    <a:pt x="0" y="35579"/>
                  </a:lnTo>
                  <a:lnTo>
                    <a:pt x="47439" y="17789"/>
                  </a:lnTo>
                  <a:lnTo>
                    <a:pt x="0" y="0"/>
                  </a:lnTo>
                  <a:close/>
                </a:path>
              </a:pathLst>
            </a:custGeom>
            <a:solidFill>
              <a:srgbClr val="000000"/>
            </a:solidFill>
          </p:spPr>
          <p:txBody>
            <a:bodyPr wrap="square" lIns="0" tIns="0" rIns="0" bIns="0" rtlCol="0"/>
            <a:lstStyle/>
            <a:p>
              <a:endParaRPr sz="3565"/>
            </a:p>
          </p:txBody>
        </p:sp>
        <p:sp>
          <p:nvSpPr>
            <p:cNvPr id="49" name="object 49"/>
            <p:cNvSpPr/>
            <p:nvPr/>
          </p:nvSpPr>
          <p:spPr>
            <a:xfrm>
              <a:off x="3553818" y="2531135"/>
              <a:ext cx="47625" cy="36195"/>
            </a:xfrm>
            <a:custGeom>
              <a:avLst/>
              <a:gdLst/>
              <a:ahLst/>
              <a:cxnLst/>
              <a:rect l="l" t="t" r="r" b="b"/>
              <a:pathLst>
                <a:path w="47625" h="36194">
                  <a:moveTo>
                    <a:pt x="47439" y="17789"/>
                  </a:moveTo>
                  <a:lnTo>
                    <a:pt x="0" y="0"/>
                  </a:lnTo>
                  <a:lnTo>
                    <a:pt x="0" y="35579"/>
                  </a:lnTo>
                  <a:lnTo>
                    <a:pt x="47439" y="17789"/>
                  </a:lnTo>
                  <a:close/>
                </a:path>
              </a:pathLst>
            </a:custGeom>
            <a:ln w="5929">
              <a:solidFill>
                <a:srgbClr val="000000"/>
              </a:solidFill>
            </a:ln>
          </p:spPr>
          <p:txBody>
            <a:bodyPr wrap="square" lIns="0" tIns="0" rIns="0" bIns="0" rtlCol="0"/>
            <a:lstStyle/>
            <a:p>
              <a:endParaRPr sz="3565"/>
            </a:p>
          </p:txBody>
        </p:sp>
        <p:sp>
          <p:nvSpPr>
            <p:cNvPr id="50" name="object 50"/>
            <p:cNvSpPr/>
            <p:nvPr/>
          </p:nvSpPr>
          <p:spPr>
            <a:xfrm>
              <a:off x="2934091" y="2209663"/>
              <a:ext cx="617220" cy="268605"/>
            </a:xfrm>
            <a:custGeom>
              <a:avLst/>
              <a:gdLst/>
              <a:ahLst/>
              <a:cxnLst/>
              <a:rect l="l" t="t" r="r" b="b"/>
              <a:pathLst>
                <a:path w="617220" h="268605">
                  <a:moveTo>
                    <a:pt x="0" y="0"/>
                  </a:moveTo>
                  <a:lnTo>
                    <a:pt x="616652" y="268474"/>
                  </a:lnTo>
                </a:path>
              </a:pathLst>
            </a:custGeom>
            <a:ln w="11859">
              <a:solidFill>
                <a:srgbClr val="FF2800"/>
              </a:solidFill>
            </a:ln>
          </p:spPr>
          <p:txBody>
            <a:bodyPr wrap="square" lIns="0" tIns="0" rIns="0" bIns="0" rtlCol="0"/>
            <a:lstStyle/>
            <a:p>
              <a:endParaRPr sz="3565"/>
            </a:p>
          </p:txBody>
        </p:sp>
        <p:sp>
          <p:nvSpPr>
            <p:cNvPr id="51" name="object 51"/>
            <p:cNvSpPr/>
            <p:nvPr/>
          </p:nvSpPr>
          <p:spPr>
            <a:xfrm>
              <a:off x="3542222" y="2458565"/>
              <a:ext cx="60960" cy="42545"/>
            </a:xfrm>
            <a:custGeom>
              <a:avLst/>
              <a:gdLst/>
              <a:ahLst/>
              <a:cxnLst/>
              <a:rect l="l" t="t" r="r" b="b"/>
              <a:pathLst>
                <a:path w="60960" h="42544">
                  <a:moveTo>
                    <a:pt x="17043" y="0"/>
                  </a:moveTo>
                  <a:lnTo>
                    <a:pt x="0" y="39145"/>
                  </a:lnTo>
                  <a:lnTo>
                    <a:pt x="60716" y="42297"/>
                  </a:lnTo>
                  <a:lnTo>
                    <a:pt x="17043" y="0"/>
                  </a:lnTo>
                  <a:close/>
                </a:path>
              </a:pathLst>
            </a:custGeom>
            <a:solidFill>
              <a:srgbClr val="FF2800"/>
            </a:solidFill>
          </p:spPr>
          <p:txBody>
            <a:bodyPr wrap="square" lIns="0" tIns="0" rIns="0" bIns="0" rtlCol="0"/>
            <a:lstStyle/>
            <a:p>
              <a:endParaRPr sz="3565"/>
            </a:p>
          </p:txBody>
        </p:sp>
        <p:sp>
          <p:nvSpPr>
            <p:cNvPr id="52" name="object 52"/>
            <p:cNvSpPr/>
            <p:nvPr/>
          </p:nvSpPr>
          <p:spPr>
            <a:xfrm>
              <a:off x="3542222" y="2458565"/>
              <a:ext cx="60960" cy="42545"/>
            </a:xfrm>
            <a:custGeom>
              <a:avLst/>
              <a:gdLst/>
              <a:ahLst/>
              <a:cxnLst/>
              <a:rect l="l" t="t" r="r" b="b"/>
              <a:pathLst>
                <a:path w="60960" h="42544">
                  <a:moveTo>
                    <a:pt x="60716" y="42297"/>
                  </a:moveTo>
                  <a:lnTo>
                    <a:pt x="17043" y="0"/>
                  </a:lnTo>
                  <a:lnTo>
                    <a:pt x="0" y="39146"/>
                  </a:lnTo>
                  <a:lnTo>
                    <a:pt x="60716" y="42297"/>
                  </a:lnTo>
                  <a:close/>
                </a:path>
              </a:pathLst>
            </a:custGeom>
            <a:ln w="11859">
              <a:solidFill>
                <a:srgbClr val="FF2800"/>
              </a:solidFill>
            </a:ln>
          </p:spPr>
          <p:txBody>
            <a:bodyPr wrap="square" lIns="0" tIns="0" rIns="0" bIns="0" rtlCol="0"/>
            <a:lstStyle/>
            <a:p>
              <a:endParaRPr sz="3565"/>
            </a:p>
          </p:txBody>
        </p:sp>
      </p:grpSp>
      <p:sp>
        <p:nvSpPr>
          <p:cNvPr id="53" name="object 53"/>
          <p:cNvSpPr txBox="1"/>
          <p:nvPr/>
        </p:nvSpPr>
        <p:spPr>
          <a:xfrm>
            <a:off x="8816469" y="4926032"/>
            <a:ext cx="129610"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5</a:t>
            </a:r>
            <a:endParaRPr sz="1090">
              <a:latin typeface="Arial MT"/>
              <a:cs typeface="Arial MT"/>
            </a:endParaRPr>
          </a:p>
        </p:txBody>
      </p:sp>
      <p:sp>
        <p:nvSpPr>
          <p:cNvPr id="54" name="object 54"/>
          <p:cNvSpPr txBox="1"/>
          <p:nvPr/>
        </p:nvSpPr>
        <p:spPr>
          <a:xfrm>
            <a:off x="6150975" y="4879026"/>
            <a:ext cx="161069" cy="223609"/>
          </a:xfrm>
          <a:prstGeom prst="rect">
            <a:avLst/>
          </a:prstGeom>
        </p:spPr>
        <p:txBody>
          <a:bodyPr vert="horz" wrap="square" lIns="0" tIns="25167" rIns="0" bIns="0" rtlCol="0">
            <a:spAutoFit/>
          </a:bodyPr>
          <a:lstStyle/>
          <a:p>
            <a:pPr marL="25400">
              <a:spcBef>
                <a:spcPts val="200"/>
              </a:spcBef>
            </a:pPr>
            <a:r>
              <a:rPr sz="1290" spc="-99" dirty="0">
                <a:latin typeface="Arial MT"/>
                <a:cs typeface="Arial MT"/>
              </a:rPr>
              <a:t>A</a:t>
            </a:r>
            <a:endParaRPr sz="1290">
              <a:latin typeface="Arial MT"/>
              <a:cs typeface="Arial MT"/>
            </a:endParaRPr>
          </a:p>
        </p:txBody>
      </p:sp>
      <p:sp>
        <p:nvSpPr>
          <p:cNvPr id="55" name="object 55"/>
          <p:cNvSpPr txBox="1"/>
          <p:nvPr/>
        </p:nvSpPr>
        <p:spPr>
          <a:xfrm>
            <a:off x="10017040" y="4438364"/>
            <a:ext cx="161069" cy="223609"/>
          </a:xfrm>
          <a:prstGeom prst="rect">
            <a:avLst/>
          </a:prstGeom>
        </p:spPr>
        <p:txBody>
          <a:bodyPr vert="horz" wrap="square" lIns="0" tIns="25167" rIns="0" bIns="0" rtlCol="0">
            <a:spAutoFit/>
          </a:bodyPr>
          <a:lstStyle/>
          <a:p>
            <a:pPr marL="25400">
              <a:spcBef>
                <a:spcPts val="200"/>
              </a:spcBef>
            </a:pPr>
            <a:r>
              <a:rPr sz="1290" spc="-99" dirty="0">
                <a:latin typeface="Arial MT"/>
                <a:cs typeface="Arial MT"/>
              </a:rPr>
              <a:t>B</a:t>
            </a:r>
            <a:endParaRPr sz="1290">
              <a:latin typeface="Arial MT"/>
              <a:cs typeface="Arial MT"/>
            </a:endParaRPr>
          </a:p>
        </p:txBody>
      </p:sp>
      <p:pic>
        <p:nvPicPr>
          <p:cNvPr id="56" name="object 56"/>
          <p:cNvPicPr/>
          <p:nvPr/>
        </p:nvPicPr>
        <p:blipFill>
          <a:blip r:embed="rId4" cstate="print"/>
          <a:stretch>
            <a:fillRect/>
          </a:stretch>
        </p:blipFill>
        <p:spPr>
          <a:xfrm>
            <a:off x="5690461" y="3347189"/>
            <a:ext cx="399533" cy="399533"/>
          </a:xfrm>
          <a:prstGeom prst="rect">
            <a:avLst/>
          </a:prstGeom>
        </p:spPr>
      </p:pic>
      <p:sp>
        <p:nvSpPr>
          <p:cNvPr id="57" name="object 57"/>
          <p:cNvSpPr txBox="1"/>
          <p:nvPr/>
        </p:nvSpPr>
        <p:spPr>
          <a:xfrm>
            <a:off x="5823933" y="3421907"/>
            <a:ext cx="122058"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s</a:t>
            </a:r>
            <a:endParaRPr sz="1090">
              <a:latin typeface="Arial MT"/>
              <a:cs typeface="Arial MT"/>
            </a:endParaRPr>
          </a:p>
        </p:txBody>
      </p:sp>
      <p:pic>
        <p:nvPicPr>
          <p:cNvPr id="58" name="object 58"/>
          <p:cNvPicPr/>
          <p:nvPr/>
        </p:nvPicPr>
        <p:blipFill>
          <a:blip r:embed="rId5" cstate="print"/>
          <a:stretch>
            <a:fillRect/>
          </a:stretch>
        </p:blipFill>
        <p:spPr>
          <a:xfrm>
            <a:off x="10038318" y="3253182"/>
            <a:ext cx="399531" cy="399533"/>
          </a:xfrm>
          <a:prstGeom prst="rect">
            <a:avLst/>
          </a:prstGeom>
        </p:spPr>
      </p:pic>
      <p:sp>
        <p:nvSpPr>
          <p:cNvPr id="59" name="object 59"/>
          <p:cNvSpPr txBox="1"/>
          <p:nvPr/>
        </p:nvSpPr>
        <p:spPr>
          <a:xfrm>
            <a:off x="10187452" y="3327899"/>
            <a:ext cx="90601" cy="195693"/>
          </a:xfrm>
          <a:prstGeom prst="rect">
            <a:avLst/>
          </a:prstGeom>
        </p:spPr>
        <p:txBody>
          <a:bodyPr vert="horz" wrap="square" lIns="0" tIns="27684" rIns="0" bIns="0" rtlCol="0">
            <a:spAutoFit/>
          </a:bodyPr>
          <a:lstStyle/>
          <a:p>
            <a:pPr marL="25400">
              <a:spcBef>
                <a:spcPts val="220"/>
              </a:spcBef>
            </a:pPr>
            <a:r>
              <a:rPr sz="1090" spc="-99" dirty="0">
                <a:latin typeface="Arial MT"/>
                <a:cs typeface="Arial MT"/>
              </a:rPr>
              <a:t>t</a:t>
            </a:r>
            <a:endParaRPr sz="1090">
              <a:latin typeface="Arial MT"/>
              <a:cs typeface="Arial MT"/>
            </a:endParaRPr>
          </a:p>
        </p:txBody>
      </p:sp>
      <p:grpSp>
        <p:nvGrpSpPr>
          <p:cNvPr id="60" name="object 60"/>
          <p:cNvGrpSpPr/>
          <p:nvPr/>
        </p:nvGrpSpPr>
        <p:grpSpPr>
          <a:xfrm>
            <a:off x="6007307" y="2175312"/>
            <a:ext cx="4089633" cy="2735650"/>
            <a:chOff x="2260293" y="1097727"/>
            <a:chExt cx="2063750" cy="1380490"/>
          </a:xfrm>
        </p:grpSpPr>
        <p:sp>
          <p:nvSpPr>
            <p:cNvPr id="61" name="object 61"/>
            <p:cNvSpPr/>
            <p:nvPr/>
          </p:nvSpPr>
          <p:spPr>
            <a:xfrm>
              <a:off x="3783081" y="1103657"/>
              <a:ext cx="489584" cy="511175"/>
            </a:xfrm>
            <a:custGeom>
              <a:avLst/>
              <a:gdLst/>
              <a:ahLst/>
              <a:cxnLst/>
              <a:rect l="l" t="t" r="r" b="b"/>
              <a:pathLst>
                <a:path w="489585" h="511175">
                  <a:moveTo>
                    <a:pt x="0" y="0"/>
                  </a:moveTo>
                  <a:lnTo>
                    <a:pt x="489509" y="510792"/>
                  </a:lnTo>
                </a:path>
              </a:pathLst>
            </a:custGeom>
            <a:ln w="11859">
              <a:solidFill>
                <a:srgbClr val="FF2800"/>
              </a:solidFill>
            </a:ln>
          </p:spPr>
          <p:txBody>
            <a:bodyPr wrap="square" lIns="0" tIns="0" rIns="0" bIns="0" rtlCol="0"/>
            <a:lstStyle/>
            <a:p>
              <a:endParaRPr sz="3565"/>
            </a:p>
          </p:txBody>
        </p:sp>
        <p:pic>
          <p:nvPicPr>
            <p:cNvPr id="62" name="object 62"/>
            <p:cNvPicPr/>
            <p:nvPr/>
          </p:nvPicPr>
          <p:blipFill>
            <a:blip r:embed="rId7" cstate="print"/>
            <a:stretch>
              <a:fillRect/>
            </a:stretch>
          </p:blipFill>
          <p:spPr>
            <a:xfrm>
              <a:off x="4251249" y="1593749"/>
              <a:ext cx="66660" cy="67730"/>
            </a:xfrm>
            <a:prstGeom prst="rect">
              <a:avLst/>
            </a:prstGeom>
          </p:spPr>
        </p:pic>
        <p:sp>
          <p:nvSpPr>
            <p:cNvPr id="63" name="object 63"/>
            <p:cNvSpPr/>
            <p:nvPr/>
          </p:nvSpPr>
          <p:spPr>
            <a:xfrm>
              <a:off x="3803989" y="1454533"/>
              <a:ext cx="432434" cy="210820"/>
            </a:xfrm>
            <a:custGeom>
              <a:avLst/>
              <a:gdLst/>
              <a:ahLst/>
              <a:cxnLst/>
              <a:rect l="l" t="t" r="r" b="b"/>
              <a:pathLst>
                <a:path w="432435" h="210819">
                  <a:moveTo>
                    <a:pt x="0" y="0"/>
                  </a:moveTo>
                  <a:lnTo>
                    <a:pt x="431847" y="210290"/>
                  </a:lnTo>
                </a:path>
              </a:pathLst>
            </a:custGeom>
            <a:ln w="11859">
              <a:solidFill>
                <a:srgbClr val="FF2800"/>
              </a:solidFill>
            </a:ln>
          </p:spPr>
          <p:txBody>
            <a:bodyPr wrap="square" lIns="0" tIns="0" rIns="0" bIns="0" rtlCol="0"/>
            <a:lstStyle/>
            <a:p>
              <a:endParaRPr sz="3565"/>
            </a:p>
          </p:txBody>
        </p:sp>
        <p:sp>
          <p:nvSpPr>
            <p:cNvPr id="64" name="object 64"/>
            <p:cNvSpPr/>
            <p:nvPr/>
          </p:nvSpPr>
          <p:spPr>
            <a:xfrm>
              <a:off x="4226490" y="1645631"/>
              <a:ext cx="60960" cy="44450"/>
            </a:xfrm>
            <a:custGeom>
              <a:avLst/>
              <a:gdLst/>
              <a:ahLst/>
              <a:cxnLst/>
              <a:rect l="l" t="t" r="r" b="b"/>
              <a:pathLst>
                <a:path w="60960" h="44450">
                  <a:moveTo>
                    <a:pt x="18692" y="0"/>
                  </a:moveTo>
                  <a:lnTo>
                    <a:pt x="0" y="38385"/>
                  </a:lnTo>
                  <a:lnTo>
                    <a:pt x="60527" y="44115"/>
                  </a:lnTo>
                  <a:lnTo>
                    <a:pt x="18692" y="0"/>
                  </a:lnTo>
                  <a:close/>
                </a:path>
              </a:pathLst>
            </a:custGeom>
            <a:solidFill>
              <a:srgbClr val="FF2800"/>
            </a:solidFill>
          </p:spPr>
          <p:txBody>
            <a:bodyPr wrap="square" lIns="0" tIns="0" rIns="0" bIns="0" rtlCol="0"/>
            <a:lstStyle/>
            <a:p>
              <a:endParaRPr sz="3565"/>
            </a:p>
          </p:txBody>
        </p:sp>
        <p:sp>
          <p:nvSpPr>
            <p:cNvPr id="65" name="object 65"/>
            <p:cNvSpPr/>
            <p:nvPr/>
          </p:nvSpPr>
          <p:spPr>
            <a:xfrm>
              <a:off x="4226490" y="1645631"/>
              <a:ext cx="60960" cy="44450"/>
            </a:xfrm>
            <a:custGeom>
              <a:avLst/>
              <a:gdLst/>
              <a:ahLst/>
              <a:cxnLst/>
              <a:rect l="l" t="t" r="r" b="b"/>
              <a:pathLst>
                <a:path w="60960" h="44450">
                  <a:moveTo>
                    <a:pt x="60527" y="44115"/>
                  </a:moveTo>
                  <a:lnTo>
                    <a:pt x="18692" y="0"/>
                  </a:lnTo>
                  <a:lnTo>
                    <a:pt x="0" y="38385"/>
                  </a:lnTo>
                  <a:lnTo>
                    <a:pt x="60527" y="44115"/>
                  </a:lnTo>
                  <a:close/>
                </a:path>
              </a:pathLst>
            </a:custGeom>
            <a:ln w="11859">
              <a:solidFill>
                <a:srgbClr val="FF2800"/>
              </a:solidFill>
            </a:ln>
          </p:spPr>
          <p:txBody>
            <a:bodyPr wrap="square" lIns="0" tIns="0" rIns="0" bIns="0" rtlCol="0"/>
            <a:lstStyle/>
            <a:p>
              <a:endParaRPr sz="3565"/>
            </a:p>
          </p:txBody>
        </p:sp>
        <p:sp>
          <p:nvSpPr>
            <p:cNvPr id="66" name="object 66"/>
            <p:cNvSpPr/>
            <p:nvPr/>
          </p:nvSpPr>
          <p:spPr>
            <a:xfrm>
              <a:off x="3813898" y="1754765"/>
              <a:ext cx="404495" cy="28575"/>
            </a:xfrm>
            <a:custGeom>
              <a:avLst/>
              <a:gdLst/>
              <a:ahLst/>
              <a:cxnLst/>
              <a:rect l="l" t="t" r="r" b="b"/>
              <a:pathLst>
                <a:path w="404495" h="28575">
                  <a:moveTo>
                    <a:pt x="0" y="28138"/>
                  </a:moveTo>
                  <a:lnTo>
                    <a:pt x="404492" y="0"/>
                  </a:lnTo>
                </a:path>
              </a:pathLst>
            </a:custGeom>
            <a:ln w="11859">
              <a:solidFill>
                <a:srgbClr val="FF2800"/>
              </a:solidFill>
            </a:ln>
          </p:spPr>
          <p:txBody>
            <a:bodyPr wrap="square" lIns="0" tIns="0" rIns="0" bIns="0" rtlCol="0"/>
            <a:lstStyle/>
            <a:p>
              <a:endParaRPr sz="3565"/>
            </a:p>
          </p:txBody>
        </p:sp>
        <p:sp>
          <p:nvSpPr>
            <p:cNvPr id="67" name="object 67"/>
            <p:cNvSpPr/>
            <p:nvPr/>
          </p:nvSpPr>
          <p:spPr>
            <a:xfrm>
              <a:off x="4216909" y="1733469"/>
              <a:ext cx="58419" cy="43180"/>
            </a:xfrm>
            <a:custGeom>
              <a:avLst/>
              <a:gdLst/>
              <a:ahLst/>
              <a:cxnLst/>
              <a:rect l="l" t="t" r="r" b="b"/>
              <a:pathLst>
                <a:path w="58420" h="43180">
                  <a:moveTo>
                    <a:pt x="0" y="0"/>
                  </a:moveTo>
                  <a:lnTo>
                    <a:pt x="2963" y="42591"/>
                  </a:lnTo>
                  <a:lnTo>
                    <a:pt x="58271" y="17345"/>
                  </a:lnTo>
                  <a:lnTo>
                    <a:pt x="0" y="0"/>
                  </a:lnTo>
                  <a:close/>
                </a:path>
              </a:pathLst>
            </a:custGeom>
            <a:solidFill>
              <a:srgbClr val="FF2800"/>
            </a:solidFill>
          </p:spPr>
          <p:txBody>
            <a:bodyPr wrap="square" lIns="0" tIns="0" rIns="0" bIns="0" rtlCol="0"/>
            <a:lstStyle/>
            <a:p>
              <a:endParaRPr sz="3565"/>
            </a:p>
          </p:txBody>
        </p:sp>
        <p:sp>
          <p:nvSpPr>
            <p:cNvPr id="68" name="object 68"/>
            <p:cNvSpPr/>
            <p:nvPr/>
          </p:nvSpPr>
          <p:spPr>
            <a:xfrm>
              <a:off x="4216909" y="1733469"/>
              <a:ext cx="58419" cy="43180"/>
            </a:xfrm>
            <a:custGeom>
              <a:avLst/>
              <a:gdLst/>
              <a:ahLst/>
              <a:cxnLst/>
              <a:rect l="l" t="t" r="r" b="b"/>
              <a:pathLst>
                <a:path w="58420" h="43180">
                  <a:moveTo>
                    <a:pt x="58271" y="17345"/>
                  </a:moveTo>
                  <a:lnTo>
                    <a:pt x="0" y="0"/>
                  </a:lnTo>
                  <a:lnTo>
                    <a:pt x="2963" y="42591"/>
                  </a:lnTo>
                  <a:lnTo>
                    <a:pt x="58271" y="17345"/>
                  </a:lnTo>
                  <a:close/>
                </a:path>
              </a:pathLst>
            </a:custGeom>
            <a:ln w="11859">
              <a:solidFill>
                <a:srgbClr val="FF2800"/>
              </a:solidFill>
            </a:ln>
          </p:spPr>
          <p:txBody>
            <a:bodyPr wrap="square" lIns="0" tIns="0" rIns="0" bIns="0" rtlCol="0"/>
            <a:lstStyle/>
            <a:p>
              <a:endParaRPr sz="3565"/>
            </a:p>
          </p:txBody>
        </p:sp>
        <p:sp>
          <p:nvSpPr>
            <p:cNvPr id="69" name="object 69"/>
            <p:cNvSpPr/>
            <p:nvPr/>
          </p:nvSpPr>
          <p:spPr>
            <a:xfrm>
              <a:off x="3798793" y="1827120"/>
              <a:ext cx="461645" cy="288925"/>
            </a:xfrm>
            <a:custGeom>
              <a:avLst/>
              <a:gdLst/>
              <a:ahLst/>
              <a:cxnLst/>
              <a:rect l="l" t="t" r="r" b="b"/>
              <a:pathLst>
                <a:path w="461645" h="288925">
                  <a:moveTo>
                    <a:pt x="0" y="288785"/>
                  </a:moveTo>
                  <a:lnTo>
                    <a:pt x="461255" y="0"/>
                  </a:lnTo>
                </a:path>
              </a:pathLst>
            </a:custGeom>
            <a:ln w="5929">
              <a:solidFill>
                <a:srgbClr val="0A31FF"/>
              </a:solidFill>
            </a:ln>
          </p:spPr>
          <p:txBody>
            <a:bodyPr wrap="square" lIns="0" tIns="0" rIns="0" bIns="0" rtlCol="0"/>
            <a:lstStyle/>
            <a:p>
              <a:endParaRPr sz="3565"/>
            </a:p>
          </p:txBody>
        </p:sp>
        <p:sp>
          <p:nvSpPr>
            <p:cNvPr id="70" name="object 70"/>
            <p:cNvSpPr/>
            <p:nvPr/>
          </p:nvSpPr>
          <p:spPr>
            <a:xfrm>
              <a:off x="4250608" y="1801946"/>
              <a:ext cx="50165" cy="40640"/>
            </a:xfrm>
            <a:custGeom>
              <a:avLst/>
              <a:gdLst/>
              <a:ahLst/>
              <a:cxnLst/>
              <a:rect l="l" t="t" r="r" b="b"/>
              <a:pathLst>
                <a:path w="50164" h="40639">
                  <a:moveTo>
                    <a:pt x="49649" y="0"/>
                  </a:moveTo>
                  <a:lnTo>
                    <a:pt x="0" y="10096"/>
                  </a:lnTo>
                  <a:lnTo>
                    <a:pt x="18880" y="40252"/>
                  </a:lnTo>
                  <a:lnTo>
                    <a:pt x="49649" y="0"/>
                  </a:lnTo>
                  <a:close/>
                </a:path>
              </a:pathLst>
            </a:custGeom>
            <a:solidFill>
              <a:srgbClr val="0A31FF"/>
            </a:solidFill>
          </p:spPr>
          <p:txBody>
            <a:bodyPr wrap="square" lIns="0" tIns="0" rIns="0" bIns="0" rtlCol="0"/>
            <a:lstStyle/>
            <a:p>
              <a:endParaRPr sz="3565"/>
            </a:p>
          </p:txBody>
        </p:sp>
        <p:sp>
          <p:nvSpPr>
            <p:cNvPr id="71" name="object 71"/>
            <p:cNvSpPr/>
            <p:nvPr/>
          </p:nvSpPr>
          <p:spPr>
            <a:xfrm>
              <a:off x="4250608" y="1801945"/>
              <a:ext cx="50165" cy="40640"/>
            </a:xfrm>
            <a:custGeom>
              <a:avLst/>
              <a:gdLst/>
              <a:ahLst/>
              <a:cxnLst/>
              <a:rect l="l" t="t" r="r" b="b"/>
              <a:pathLst>
                <a:path w="50164" h="40639">
                  <a:moveTo>
                    <a:pt x="49649" y="0"/>
                  </a:moveTo>
                  <a:lnTo>
                    <a:pt x="0" y="10096"/>
                  </a:lnTo>
                  <a:lnTo>
                    <a:pt x="18880" y="40252"/>
                  </a:lnTo>
                  <a:lnTo>
                    <a:pt x="49649" y="0"/>
                  </a:lnTo>
                  <a:close/>
                </a:path>
              </a:pathLst>
            </a:custGeom>
            <a:ln w="5929">
              <a:solidFill>
                <a:srgbClr val="0A31FF"/>
              </a:solidFill>
            </a:ln>
          </p:spPr>
          <p:txBody>
            <a:bodyPr wrap="square" lIns="0" tIns="0" rIns="0" bIns="0" rtlCol="0"/>
            <a:lstStyle/>
            <a:p>
              <a:endParaRPr sz="3565"/>
            </a:p>
          </p:txBody>
        </p:sp>
        <p:sp>
          <p:nvSpPr>
            <p:cNvPr id="72" name="object 72"/>
            <p:cNvSpPr/>
            <p:nvPr/>
          </p:nvSpPr>
          <p:spPr>
            <a:xfrm>
              <a:off x="3778426" y="1877853"/>
              <a:ext cx="502920" cy="594360"/>
            </a:xfrm>
            <a:custGeom>
              <a:avLst/>
              <a:gdLst/>
              <a:ahLst/>
              <a:cxnLst/>
              <a:rect l="l" t="t" r="r" b="b"/>
              <a:pathLst>
                <a:path w="502920" h="594360">
                  <a:moveTo>
                    <a:pt x="0" y="594090"/>
                  </a:moveTo>
                  <a:lnTo>
                    <a:pt x="502356" y="0"/>
                  </a:lnTo>
                </a:path>
              </a:pathLst>
            </a:custGeom>
            <a:ln w="11859">
              <a:solidFill>
                <a:srgbClr val="FF2800"/>
              </a:solidFill>
            </a:ln>
          </p:spPr>
          <p:txBody>
            <a:bodyPr wrap="square" lIns="0" tIns="0" rIns="0" bIns="0" rtlCol="0"/>
            <a:lstStyle/>
            <a:p>
              <a:endParaRPr sz="3565"/>
            </a:p>
          </p:txBody>
        </p:sp>
        <p:pic>
          <p:nvPicPr>
            <p:cNvPr id="73" name="object 73"/>
            <p:cNvPicPr/>
            <p:nvPr/>
          </p:nvPicPr>
          <p:blipFill>
            <a:blip r:embed="rId8" cstate="print"/>
            <a:stretch>
              <a:fillRect/>
            </a:stretch>
          </p:blipFill>
          <p:spPr>
            <a:xfrm>
              <a:off x="4258551" y="1828454"/>
              <a:ext cx="64917" cy="69112"/>
            </a:xfrm>
            <a:prstGeom prst="rect">
              <a:avLst/>
            </a:prstGeom>
          </p:spPr>
        </p:pic>
        <p:sp>
          <p:nvSpPr>
            <p:cNvPr id="74" name="object 74"/>
            <p:cNvSpPr/>
            <p:nvPr/>
          </p:nvSpPr>
          <p:spPr>
            <a:xfrm>
              <a:off x="2266223" y="1166390"/>
              <a:ext cx="461645" cy="546735"/>
            </a:xfrm>
            <a:custGeom>
              <a:avLst/>
              <a:gdLst/>
              <a:ahLst/>
              <a:cxnLst/>
              <a:rect l="l" t="t" r="r" b="b"/>
              <a:pathLst>
                <a:path w="461644" h="546735">
                  <a:moveTo>
                    <a:pt x="0" y="546458"/>
                  </a:moveTo>
                  <a:lnTo>
                    <a:pt x="461074" y="0"/>
                  </a:lnTo>
                </a:path>
              </a:pathLst>
            </a:custGeom>
            <a:ln w="11859">
              <a:solidFill>
                <a:srgbClr val="FF2800"/>
              </a:solidFill>
            </a:ln>
          </p:spPr>
          <p:txBody>
            <a:bodyPr wrap="square" lIns="0" tIns="0" rIns="0" bIns="0" rtlCol="0"/>
            <a:lstStyle/>
            <a:p>
              <a:endParaRPr sz="3565"/>
            </a:p>
          </p:txBody>
        </p:sp>
        <p:pic>
          <p:nvPicPr>
            <p:cNvPr id="75" name="object 75"/>
            <p:cNvPicPr/>
            <p:nvPr/>
          </p:nvPicPr>
          <p:blipFill>
            <a:blip r:embed="rId9" cstate="print"/>
            <a:stretch>
              <a:fillRect/>
            </a:stretch>
          </p:blipFill>
          <p:spPr>
            <a:xfrm>
              <a:off x="2705052" y="1116951"/>
              <a:ext cx="64885" cy="69135"/>
            </a:xfrm>
            <a:prstGeom prst="rect">
              <a:avLst/>
            </a:prstGeom>
          </p:spPr>
        </p:pic>
        <p:sp>
          <p:nvSpPr>
            <p:cNvPr id="76" name="object 76"/>
            <p:cNvSpPr/>
            <p:nvPr/>
          </p:nvSpPr>
          <p:spPr>
            <a:xfrm>
              <a:off x="2287956" y="1500789"/>
              <a:ext cx="401320" cy="238125"/>
            </a:xfrm>
            <a:custGeom>
              <a:avLst/>
              <a:gdLst/>
              <a:ahLst/>
              <a:cxnLst/>
              <a:rect l="l" t="t" r="r" b="b"/>
              <a:pathLst>
                <a:path w="401319" h="238125">
                  <a:moveTo>
                    <a:pt x="0" y="237706"/>
                  </a:moveTo>
                  <a:lnTo>
                    <a:pt x="401129" y="0"/>
                  </a:lnTo>
                </a:path>
              </a:pathLst>
            </a:custGeom>
            <a:ln w="11859">
              <a:solidFill>
                <a:srgbClr val="FF2800"/>
              </a:solidFill>
            </a:ln>
          </p:spPr>
          <p:txBody>
            <a:bodyPr wrap="square" lIns="0" tIns="0" rIns="0" bIns="0" rtlCol="0"/>
            <a:lstStyle/>
            <a:p>
              <a:endParaRPr sz="3565"/>
            </a:p>
          </p:txBody>
        </p:sp>
        <p:sp>
          <p:nvSpPr>
            <p:cNvPr id="77" name="object 77"/>
            <p:cNvSpPr/>
            <p:nvPr/>
          </p:nvSpPr>
          <p:spPr>
            <a:xfrm>
              <a:off x="2678203" y="1471767"/>
              <a:ext cx="60325" cy="47625"/>
            </a:xfrm>
            <a:custGeom>
              <a:avLst/>
              <a:gdLst/>
              <a:ahLst/>
              <a:cxnLst/>
              <a:rect l="l" t="t" r="r" b="b"/>
              <a:pathLst>
                <a:path w="60325" h="47625">
                  <a:moveTo>
                    <a:pt x="59856" y="0"/>
                  </a:moveTo>
                  <a:lnTo>
                    <a:pt x="0" y="10656"/>
                  </a:lnTo>
                  <a:lnTo>
                    <a:pt x="21766" y="47386"/>
                  </a:lnTo>
                  <a:lnTo>
                    <a:pt x="59856" y="0"/>
                  </a:lnTo>
                  <a:close/>
                </a:path>
              </a:pathLst>
            </a:custGeom>
            <a:solidFill>
              <a:srgbClr val="FF2800"/>
            </a:solidFill>
          </p:spPr>
          <p:txBody>
            <a:bodyPr wrap="square" lIns="0" tIns="0" rIns="0" bIns="0" rtlCol="0"/>
            <a:lstStyle/>
            <a:p>
              <a:endParaRPr sz="3565"/>
            </a:p>
          </p:txBody>
        </p:sp>
        <p:sp>
          <p:nvSpPr>
            <p:cNvPr id="78" name="object 78"/>
            <p:cNvSpPr/>
            <p:nvPr/>
          </p:nvSpPr>
          <p:spPr>
            <a:xfrm>
              <a:off x="2678203" y="1471767"/>
              <a:ext cx="60325" cy="47625"/>
            </a:xfrm>
            <a:custGeom>
              <a:avLst/>
              <a:gdLst/>
              <a:ahLst/>
              <a:cxnLst/>
              <a:rect l="l" t="t" r="r" b="b"/>
              <a:pathLst>
                <a:path w="60325" h="47625">
                  <a:moveTo>
                    <a:pt x="59856" y="0"/>
                  </a:moveTo>
                  <a:lnTo>
                    <a:pt x="0" y="10656"/>
                  </a:lnTo>
                  <a:lnTo>
                    <a:pt x="21766" y="47386"/>
                  </a:lnTo>
                  <a:lnTo>
                    <a:pt x="59856" y="0"/>
                  </a:lnTo>
                  <a:close/>
                </a:path>
              </a:pathLst>
            </a:custGeom>
            <a:ln w="11859">
              <a:solidFill>
                <a:srgbClr val="FF2800"/>
              </a:solidFill>
            </a:ln>
          </p:spPr>
          <p:txBody>
            <a:bodyPr wrap="square" lIns="0" tIns="0" rIns="0" bIns="0" rtlCol="0"/>
            <a:lstStyle/>
            <a:p>
              <a:endParaRPr sz="3565"/>
            </a:p>
          </p:txBody>
        </p:sp>
        <p:sp>
          <p:nvSpPr>
            <p:cNvPr id="79" name="object 79"/>
            <p:cNvSpPr/>
            <p:nvPr/>
          </p:nvSpPr>
          <p:spPr>
            <a:xfrm>
              <a:off x="2302019" y="1789900"/>
              <a:ext cx="362585" cy="0"/>
            </a:xfrm>
            <a:custGeom>
              <a:avLst/>
              <a:gdLst/>
              <a:ahLst/>
              <a:cxnLst/>
              <a:rect l="l" t="t" r="r" b="b"/>
              <a:pathLst>
                <a:path w="362585">
                  <a:moveTo>
                    <a:pt x="0" y="0"/>
                  </a:moveTo>
                  <a:lnTo>
                    <a:pt x="362315" y="0"/>
                  </a:lnTo>
                </a:path>
              </a:pathLst>
            </a:custGeom>
            <a:ln w="11859">
              <a:solidFill>
                <a:srgbClr val="FF2800"/>
              </a:solidFill>
            </a:ln>
          </p:spPr>
          <p:txBody>
            <a:bodyPr wrap="square" lIns="0" tIns="0" rIns="0" bIns="0" rtlCol="0"/>
            <a:lstStyle/>
            <a:p>
              <a:endParaRPr sz="3565"/>
            </a:p>
          </p:txBody>
        </p:sp>
        <p:sp>
          <p:nvSpPr>
            <p:cNvPr id="80" name="object 80"/>
            <p:cNvSpPr/>
            <p:nvPr/>
          </p:nvSpPr>
          <p:spPr>
            <a:xfrm>
              <a:off x="2664335" y="1768552"/>
              <a:ext cx="57150" cy="43180"/>
            </a:xfrm>
            <a:custGeom>
              <a:avLst/>
              <a:gdLst/>
              <a:ahLst/>
              <a:cxnLst/>
              <a:rect l="l" t="t" r="r" b="b"/>
              <a:pathLst>
                <a:path w="57150" h="43180">
                  <a:moveTo>
                    <a:pt x="0" y="0"/>
                  </a:moveTo>
                  <a:lnTo>
                    <a:pt x="0" y="42695"/>
                  </a:lnTo>
                  <a:lnTo>
                    <a:pt x="56926" y="21347"/>
                  </a:lnTo>
                  <a:lnTo>
                    <a:pt x="0" y="0"/>
                  </a:lnTo>
                  <a:close/>
                </a:path>
              </a:pathLst>
            </a:custGeom>
            <a:solidFill>
              <a:srgbClr val="FF2800"/>
            </a:solidFill>
          </p:spPr>
          <p:txBody>
            <a:bodyPr wrap="square" lIns="0" tIns="0" rIns="0" bIns="0" rtlCol="0"/>
            <a:lstStyle/>
            <a:p>
              <a:endParaRPr sz="3565"/>
            </a:p>
          </p:txBody>
        </p:sp>
        <p:sp>
          <p:nvSpPr>
            <p:cNvPr id="81" name="object 81"/>
            <p:cNvSpPr/>
            <p:nvPr/>
          </p:nvSpPr>
          <p:spPr>
            <a:xfrm>
              <a:off x="2664335" y="1768552"/>
              <a:ext cx="57150" cy="43180"/>
            </a:xfrm>
            <a:custGeom>
              <a:avLst/>
              <a:gdLst/>
              <a:ahLst/>
              <a:cxnLst/>
              <a:rect l="l" t="t" r="r" b="b"/>
              <a:pathLst>
                <a:path w="57150" h="43180">
                  <a:moveTo>
                    <a:pt x="56926" y="21347"/>
                  </a:moveTo>
                  <a:lnTo>
                    <a:pt x="0" y="0"/>
                  </a:lnTo>
                  <a:lnTo>
                    <a:pt x="0" y="42695"/>
                  </a:lnTo>
                  <a:lnTo>
                    <a:pt x="56926" y="21347"/>
                  </a:lnTo>
                  <a:close/>
                </a:path>
              </a:pathLst>
            </a:custGeom>
            <a:ln w="11859">
              <a:solidFill>
                <a:srgbClr val="FF2800"/>
              </a:solidFill>
            </a:ln>
          </p:spPr>
          <p:txBody>
            <a:bodyPr wrap="square" lIns="0" tIns="0" rIns="0" bIns="0" rtlCol="0"/>
            <a:lstStyle/>
            <a:p>
              <a:endParaRPr sz="3565"/>
            </a:p>
          </p:txBody>
        </p:sp>
        <p:sp>
          <p:nvSpPr>
            <p:cNvPr id="82" name="object 82"/>
            <p:cNvSpPr/>
            <p:nvPr/>
          </p:nvSpPr>
          <p:spPr>
            <a:xfrm>
              <a:off x="2287956" y="1841304"/>
              <a:ext cx="401320" cy="238125"/>
            </a:xfrm>
            <a:custGeom>
              <a:avLst/>
              <a:gdLst/>
              <a:ahLst/>
              <a:cxnLst/>
              <a:rect l="l" t="t" r="r" b="b"/>
              <a:pathLst>
                <a:path w="401319" h="238125">
                  <a:moveTo>
                    <a:pt x="0" y="0"/>
                  </a:moveTo>
                  <a:lnTo>
                    <a:pt x="401129" y="237706"/>
                  </a:lnTo>
                </a:path>
              </a:pathLst>
            </a:custGeom>
            <a:ln w="11859">
              <a:solidFill>
                <a:srgbClr val="FF2800"/>
              </a:solidFill>
            </a:ln>
          </p:spPr>
          <p:txBody>
            <a:bodyPr wrap="square" lIns="0" tIns="0" rIns="0" bIns="0" rtlCol="0"/>
            <a:lstStyle/>
            <a:p>
              <a:endParaRPr sz="3565"/>
            </a:p>
          </p:txBody>
        </p:sp>
        <p:sp>
          <p:nvSpPr>
            <p:cNvPr id="83" name="object 83"/>
            <p:cNvSpPr/>
            <p:nvPr/>
          </p:nvSpPr>
          <p:spPr>
            <a:xfrm>
              <a:off x="2678203" y="2060645"/>
              <a:ext cx="60325" cy="47625"/>
            </a:xfrm>
            <a:custGeom>
              <a:avLst/>
              <a:gdLst/>
              <a:ahLst/>
              <a:cxnLst/>
              <a:rect l="l" t="t" r="r" b="b"/>
              <a:pathLst>
                <a:path w="60325" h="47625">
                  <a:moveTo>
                    <a:pt x="21766" y="0"/>
                  </a:moveTo>
                  <a:lnTo>
                    <a:pt x="0" y="36730"/>
                  </a:lnTo>
                  <a:lnTo>
                    <a:pt x="59856" y="47386"/>
                  </a:lnTo>
                  <a:lnTo>
                    <a:pt x="21766" y="0"/>
                  </a:lnTo>
                  <a:close/>
                </a:path>
              </a:pathLst>
            </a:custGeom>
            <a:solidFill>
              <a:srgbClr val="FF2800"/>
            </a:solidFill>
          </p:spPr>
          <p:txBody>
            <a:bodyPr wrap="square" lIns="0" tIns="0" rIns="0" bIns="0" rtlCol="0"/>
            <a:lstStyle/>
            <a:p>
              <a:endParaRPr sz="3565"/>
            </a:p>
          </p:txBody>
        </p:sp>
        <p:sp>
          <p:nvSpPr>
            <p:cNvPr id="84" name="object 84"/>
            <p:cNvSpPr/>
            <p:nvPr/>
          </p:nvSpPr>
          <p:spPr>
            <a:xfrm>
              <a:off x="2678203" y="2060645"/>
              <a:ext cx="60325" cy="47625"/>
            </a:xfrm>
            <a:custGeom>
              <a:avLst/>
              <a:gdLst/>
              <a:ahLst/>
              <a:cxnLst/>
              <a:rect l="l" t="t" r="r" b="b"/>
              <a:pathLst>
                <a:path w="60325" h="47625">
                  <a:moveTo>
                    <a:pt x="59856" y="47386"/>
                  </a:moveTo>
                  <a:lnTo>
                    <a:pt x="21766" y="0"/>
                  </a:lnTo>
                  <a:lnTo>
                    <a:pt x="0" y="36730"/>
                  </a:lnTo>
                  <a:lnTo>
                    <a:pt x="59856" y="47386"/>
                  </a:lnTo>
                  <a:close/>
                </a:path>
              </a:pathLst>
            </a:custGeom>
            <a:ln w="11859">
              <a:solidFill>
                <a:srgbClr val="FF2800"/>
              </a:solidFill>
            </a:ln>
          </p:spPr>
          <p:txBody>
            <a:bodyPr wrap="square" lIns="0" tIns="0" rIns="0" bIns="0" rtlCol="0"/>
            <a:lstStyle/>
            <a:p>
              <a:endParaRPr sz="3565"/>
            </a:p>
          </p:txBody>
        </p:sp>
        <p:sp>
          <p:nvSpPr>
            <p:cNvPr id="85" name="object 85"/>
            <p:cNvSpPr/>
            <p:nvPr/>
          </p:nvSpPr>
          <p:spPr>
            <a:xfrm>
              <a:off x="2266223" y="1866951"/>
              <a:ext cx="473075" cy="560070"/>
            </a:xfrm>
            <a:custGeom>
              <a:avLst/>
              <a:gdLst/>
              <a:ahLst/>
              <a:cxnLst/>
              <a:rect l="l" t="t" r="r" b="b"/>
              <a:pathLst>
                <a:path w="473075" h="560069">
                  <a:moveTo>
                    <a:pt x="0" y="0"/>
                  </a:moveTo>
                  <a:lnTo>
                    <a:pt x="472546" y="560054"/>
                  </a:lnTo>
                </a:path>
              </a:pathLst>
            </a:custGeom>
            <a:ln w="5929">
              <a:solidFill>
                <a:srgbClr val="0A31FF"/>
              </a:solidFill>
            </a:ln>
          </p:spPr>
          <p:txBody>
            <a:bodyPr wrap="square" lIns="0" tIns="0" rIns="0" bIns="0" rtlCol="0"/>
            <a:lstStyle/>
            <a:p>
              <a:endParaRPr sz="3565"/>
            </a:p>
          </p:txBody>
        </p:sp>
        <p:sp>
          <p:nvSpPr>
            <p:cNvPr id="86" name="object 86"/>
            <p:cNvSpPr/>
            <p:nvPr/>
          </p:nvSpPr>
          <p:spPr>
            <a:xfrm>
              <a:off x="2725173" y="2415533"/>
              <a:ext cx="44450" cy="48260"/>
            </a:xfrm>
            <a:custGeom>
              <a:avLst/>
              <a:gdLst/>
              <a:ahLst/>
              <a:cxnLst/>
              <a:rect l="l" t="t" r="r" b="b"/>
              <a:pathLst>
                <a:path w="44450" h="48260">
                  <a:moveTo>
                    <a:pt x="27193" y="0"/>
                  </a:moveTo>
                  <a:lnTo>
                    <a:pt x="0" y="22944"/>
                  </a:lnTo>
                  <a:lnTo>
                    <a:pt x="44188" y="47729"/>
                  </a:lnTo>
                  <a:lnTo>
                    <a:pt x="27193" y="0"/>
                  </a:lnTo>
                  <a:close/>
                </a:path>
              </a:pathLst>
            </a:custGeom>
            <a:solidFill>
              <a:srgbClr val="0A31FF"/>
            </a:solidFill>
          </p:spPr>
          <p:txBody>
            <a:bodyPr wrap="square" lIns="0" tIns="0" rIns="0" bIns="0" rtlCol="0"/>
            <a:lstStyle/>
            <a:p>
              <a:endParaRPr sz="3565"/>
            </a:p>
          </p:txBody>
        </p:sp>
        <p:sp>
          <p:nvSpPr>
            <p:cNvPr id="87" name="object 87"/>
            <p:cNvSpPr/>
            <p:nvPr/>
          </p:nvSpPr>
          <p:spPr>
            <a:xfrm>
              <a:off x="2725173" y="2415533"/>
              <a:ext cx="44450" cy="48260"/>
            </a:xfrm>
            <a:custGeom>
              <a:avLst/>
              <a:gdLst/>
              <a:ahLst/>
              <a:cxnLst/>
              <a:rect l="l" t="t" r="r" b="b"/>
              <a:pathLst>
                <a:path w="44450" h="48260">
                  <a:moveTo>
                    <a:pt x="44188" y="47729"/>
                  </a:moveTo>
                  <a:lnTo>
                    <a:pt x="27193" y="0"/>
                  </a:lnTo>
                  <a:lnTo>
                    <a:pt x="0" y="22944"/>
                  </a:lnTo>
                  <a:lnTo>
                    <a:pt x="44188" y="47729"/>
                  </a:lnTo>
                  <a:close/>
                </a:path>
              </a:pathLst>
            </a:custGeom>
            <a:ln w="5929">
              <a:solidFill>
                <a:srgbClr val="0A31FF"/>
              </a:solidFill>
            </a:ln>
          </p:spPr>
          <p:txBody>
            <a:bodyPr wrap="square" lIns="0" tIns="0" rIns="0" bIns="0" rtlCol="0"/>
            <a:lstStyle/>
            <a:p>
              <a:endParaRPr sz="3565"/>
            </a:p>
          </p:txBody>
        </p:sp>
      </p:grpSp>
      <p:sp>
        <p:nvSpPr>
          <p:cNvPr id="88" name="object 88"/>
          <p:cNvSpPr txBox="1"/>
          <p:nvPr/>
        </p:nvSpPr>
        <p:spPr>
          <a:xfrm>
            <a:off x="8472310" y="5490076"/>
            <a:ext cx="1652212" cy="223609"/>
          </a:xfrm>
          <a:prstGeom prst="rect">
            <a:avLst/>
          </a:prstGeom>
        </p:spPr>
        <p:txBody>
          <a:bodyPr vert="horz" wrap="square" lIns="0" tIns="25167" rIns="0" bIns="0" rtlCol="0">
            <a:spAutoFit/>
          </a:bodyPr>
          <a:lstStyle/>
          <a:p>
            <a:pPr marL="75565">
              <a:spcBef>
                <a:spcPts val="200"/>
              </a:spcBef>
            </a:pPr>
            <a:r>
              <a:rPr sz="1290" b="1" dirty="0">
                <a:latin typeface="Arial" panose="020B0604020202020204"/>
                <a:cs typeface="Arial" panose="020B0604020202020204"/>
              </a:rPr>
              <a:t>v(</a:t>
            </a:r>
            <a:r>
              <a:rPr sz="1290" b="1" dirty="0">
                <a:solidFill>
                  <a:srgbClr val="FF2800"/>
                </a:solidFill>
                <a:latin typeface="Arial" panose="020B0604020202020204"/>
                <a:cs typeface="Arial" panose="020B0604020202020204"/>
              </a:rPr>
              <a:t>f</a:t>
            </a:r>
            <a:r>
              <a:rPr sz="1290" b="1" dirty="0">
                <a:latin typeface="Arial" panose="020B0604020202020204"/>
                <a:cs typeface="Arial" panose="020B0604020202020204"/>
              </a:rPr>
              <a:t>)</a:t>
            </a:r>
            <a:r>
              <a:rPr sz="1290" b="1" spc="10" dirty="0">
                <a:latin typeface="Arial" panose="020B0604020202020204"/>
                <a:cs typeface="Arial" panose="020B0604020202020204"/>
              </a:rPr>
              <a:t> </a:t>
            </a:r>
            <a:r>
              <a:rPr sz="1290" b="1" dirty="0">
                <a:latin typeface="Arial" panose="020B0604020202020204"/>
                <a:cs typeface="Arial" panose="020B0604020202020204"/>
              </a:rPr>
              <a:t>=</a:t>
            </a:r>
            <a:r>
              <a:rPr sz="1290" b="1" spc="10" dirty="0">
                <a:latin typeface="Arial" panose="020B0604020202020204"/>
                <a:cs typeface="Arial" panose="020B0604020202020204"/>
              </a:rPr>
              <a:t> </a:t>
            </a:r>
            <a:r>
              <a:rPr sz="1290" b="1" dirty="0">
                <a:solidFill>
                  <a:srgbClr val="FF2800"/>
                </a:solidFill>
                <a:latin typeface="Arial" panose="020B0604020202020204"/>
                <a:cs typeface="Arial" panose="020B0604020202020204"/>
              </a:rPr>
              <a:t>f</a:t>
            </a:r>
            <a:r>
              <a:rPr sz="1635" b="1" baseline="30000" dirty="0">
                <a:latin typeface="Arial" panose="020B0604020202020204"/>
                <a:cs typeface="Arial" panose="020B0604020202020204"/>
              </a:rPr>
              <a:t>out</a:t>
            </a:r>
            <a:r>
              <a:rPr sz="1290" b="1" dirty="0">
                <a:latin typeface="Arial" panose="020B0604020202020204"/>
                <a:cs typeface="Arial" panose="020B0604020202020204"/>
              </a:rPr>
              <a:t>(A)</a:t>
            </a:r>
            <a:r>
              <a:rPr sz="1290" b="1" spc="10" dirty="0">
                <a:latin typeface="Arial" panose="020B0604020202020204"/>
                <a:cs typeface="Arial" panose="020B0604020202020204"/>
              </a:rPr>
              <a:t> </a:t>
            </a:r>
            <a:r>
              <a:rPr sz="1290" b="1" dirty="0">
                <a:latin typeface="Arial" panose="020B0604020202020204"/>
                <a:cs typeface="Arial" panose="020B0604020202020204"/>
              </a:rPr>
              <a:t>-</a:t>
            </a:r>
            <a:r>
              <a:rPr sz="1290" b="1" spc="20" dirty="0">
                <a:latin typeface="Arial" panose="020B0604020202020204"/>
                <a:cs typeface="Arial" panose="020B0604020202020204"/>
              </a:rPr>
              <a:t> </a:t>
            </a:r>
            <a:r>
              <a:rPr sz="1290" b="1" spc="-20" dirty="0">
                <a:solidFill>
                  <a:srgbClr val="FF2800"/>
                </a:solidFill>
                <a:latin typeface="Arial" panose="020B0604020202020204"/>
                <a:cs typeface="Arial" panose="020B0604020202020204"/>
              </a:rPr>
              <a:t>f</a:t>
            </a:r>
            <a:r>
              <a:rPr sz="1635" b="1" spc="-30" baseline="30000" dirty="0">
                <a:latin typeface="Arial" panose="020B0604020202020204"/>
                <a:cs typeface="Arial" panose="020B0604020202020204"/>
              </a:rPr>
              <a:t>in</a:t>
            </a:r>
            <a:r>
              <a:rPr sz="1290" b="1" spc="-20" dirty="0">
                <a:latin typeface="Arial" panose="020B0604020202020204"/>
                <a:cs typeface="Arial" panose="020B0604020202020204"/>
              </a:rPr>
              <a:t>(A)</a:t>
            </a:r>
            <a:endParaRPr sz="1290">
              <a:latin typeface="Arial" panose="020B0604020202020204"/>
              <a:cs typeface="Arial" panose="020B0604020202020204"/>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checkerboard(across)">
                                      <p:cBhvr>
                                        <p:cTn id="10" dur="500"/>
                                        <p:tgtEl>
                                          <p:spTgt spid="7"/>
                                        </p:tgtEl>
                                      </p:cBhvr>
                                    </p:animEffect>
                                  </p:childTnLst>
                                </p:cTn>
                              </p:par>
                              <p:par>
                                <p:cTn id="11" presetID="5" presetClass="entr" presetSubtype="1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checkerboard(across)">
                                      <p:cBhvr>
                                        <p:cTn id="13" dur="500"/>
                                        <p:tgtEl>
                                          <p:spTgt spid="8"/>
                                        </p:tgtEl>
                                      </p:cBhvr>
                                    </p:animEffect>
                                  </p:childTnLst>
                                </p:cTn>
                              </p:par>
                              <p:par>
                                <p:cTn id="14" presetID="5" presetClass="entr" presetSubtype="1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checkerboard(across)">
                                      <p:cBhvr>
                                        <p:cTn id="16" dur="500"/>
                                        <p:tgtEl>
                                          <p:spTgt spid="9"/>
                                        </p:tgtEl>
                                      </p:cBhvr>
                                    </p:animEffect>
                                  </p:childTnLst>
                                </p:cTn>
                              </p:par>
                              <p:par>
                                <p:cTn id="17" presetID="5" presetClass="entr" presetSubtype="1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checkerboard(across)">
                                      <p:cBhvr>
                                        <p:cTn id="19" dur="500"/>
                                        <p:tgtEl>
                                          <p:spTgt spid="10"/>
                                        </p:tgtEl>
                                      </p:cBhvr>
                                    </p:animEffect>
                                  </p:childTnLst>
                                </p:cTn>
                              </p:par>
                              <p:par>
                                <p:cTn id="20" presetID="5" presetClass="entr" presetSubtype="10"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checkerboard(across)">
                                      <p:cBhvr>
                                        <p:cTn id="22" dur="500"/>
                                        <p:tgtEl>
                                          <p:spTgt spid="11"/>
                                        </p:tgtEl>
                                      </p:cBhvr>
                                    </p:animEffect>
                                  </p:childTnLst>
                                </p:cTn>
                              </p:par>
                              <p:par>
                                <p:cTn id="23" presetID="5" presetClass="entr" presetSubtype="1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checkerboard(across)">
                                      <p:cBhvr>
                                        <p:cTn id="25" dur="500"/>
                                        <p:tgtEl>
                                          <p:spTgt spid="12"/>
                                        </p:tgtEl>
                                      </p:cBhvr>
                                    </p:animEffect>
                                  </p:childTnLst>
                                </p:cTn>
                              </p:par>
                              <p:par>
                                <p:cTn id="26" presetID="5"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checkerboard(across)">
                                      <p:cBhvr>
                                        <p:cTn id="28" dur="500"/>
                                        <p:tgtEl>
                                          <p:spTgt spid="13"/>
                                        </p:tgtEl>
                                      </p:cBhvr>
                                    </p:animEffect>
                                  </p:childTnLst>
                                </p:cTn>
                              </p:par>
                              <p:par>
                                <p:cTn id="29" presetID="5" presetClass="entr" presetSubtype="10"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checkerboard(across)">
                                      <p:cBhvr>
                                        <p:cTn id="31" dur="500"/>
                                        <p:tgtEl>
                                          <p:spTgt spid="14"/>
                                        </p:tgtEl>
                                      </p:cBhvr>
                                    </p:animEffect>
                                  </p:childTnLst>
                                </p:cTn>
                              </p:par>
                              <p:par>
                                <p:cTn id="32" presetID="5" presetClass="entr" presetSubtype="10" fill="hold" grpId="0" nodeType="with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checkerboard(across)">
                                      <p:cBhvr>
                                        <p:cTn id="34" dur="500"/>
                                        <p:tgtEl>
                                          <p:spTgt spid="15"/>
                                        </p:tgtEl>
                                      </p:cBhvr>
                                    </p:animEffect>
                                  </p:childTnLst>
                                </p:cTn>
                              </p:par>
                              <p:par>
                                <p:cTn id="35" presetID="5" presetClass="entr" presetSubtype="10"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checkerboard(across)">
                                      <p:cBhvr>
                                        <p:cTn id="37" dur="500"/>
                                        <p:tgtEl>
                                          <p:spTgt spid="16"/>
                                        </p:tgtEl>
                                      </p:cBhvr>
                                    </p:animEffect>
                                  </p:childTnLst>
                                </p:cTn>
                              </p:par>
                              <p:par>
                                <p:cTn id="38" presetID="5" presetClass="entr" presetSubtype="10" fill="hold" grpId="0" nodeType="with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checkerboard(across)">
                                      <p:cBhvr>
                                        <p:cTn id="40" dur="500"/>
                                        <p:tgtEl>
                                          <p:spTgt spid="17"/>
                                        </p:tgtEl>
                                      </p:cBhvr>
                                    </p:animEffect>
                                  </p:childTnLst>
                                </p:cTn>
                              </p:par>
                              <p:par>
                                <p:cTn id="41" presetID="5" presetClass="entr" presetSubtype="10" fill="hold" nodeType="with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checkerboard(across)">
                                      <p:cBhvr>
                                        <p:cTn id="43" dur="500"/>
                                        <p:tgtEl>
                                          <p:spTgt spid="18"/>
                                        </p:tgtEl>
                                      </p:cBhvr>
                                    </p:animEffect>
                                  </p:childTnLst>
                                </p:cTn>
                              </p:par>
                              <p:par>
                                <p:cTn id="44" presetID="5" presetClass="entr" presetSubtype="10" fill="hold" grpId="0" nodeType="with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checkerboard(across)">
                                      <p:cBhvr>
                                        <p:cTn id="46" dur="500"/>
                                        <p:tgtEl>
                                          <p:spTgt spid="19"/>
                                        </p:tgtEl>
                                      </p:cBhvr>
                                    </p:animEffect>
                                  </p:childTnLst>
                                </p:cTn>
                              </p:par>
                              <p:par>
                                <p:cTn id="47" presetID="5" presetClass="entr" presetSubtype="10" fill="hold" nodeType="with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checkerboard(across)">
                                      <p:cBhvr>
                                        <p:cTn id="49" dur="500"/>
                                        <p:tgtEl>
                                          <p:spTgt spid="20"/>
                                        </p:tgtEl>
                                      </p:cBhvr>
                                    </p:animEffect>
                                  </p:childTnLst>
                                </p:cTn>
                              </p:par>
                              <p:par>
                                <p:cTn id="50" presetID="5" presetClass="entr" presetSubtype="10" fill="hold" grpId="0" nodeType="withEffect">
                                  <p:stCondLst>
                                    <p:cond delay="0"/>
                                  </p:stCondLst>
                                  <p:childTnLst>
                                    <p:set>
                                      <p:cBhvr>
                                        <p:cTn id="51" dur="1" fill="hold">
                                          <p:stCondLst>
                                            <p:cond delay="0"/>
                                          </p:stCondLst>
                                        </p:cTn>
                                        <p:tgtEl>
                                          <p:spTgt spid="21"/>
                                        </p:tgtEl>
                                        <p:attrNameLst>
                                          <p:attrName>style.visibility</p:attrName>
                                        </p:attrNameLst>
                                      </p:cBhvr>
                                      <p:to>
                                        <p:strVal val="visible"/>
                                      </p:to>
                                    </p:set>
                                    <p:animEffect transition="in" filter="checkerboard(across)">
                                      <p:cBhvr>
                                        <p:cTn id="52" dur="500"/>
                                        <p:tgtEl>
                                          <p:spTgt spid="21"/>
                                        </p:tgtEl>
                                      </p:cBhvr>
                                    </p:animEffect>
                                  </p:childTnLst>
                                </p:cTn>
                              </p:par>
                              <p:par>
                                <p:cTn id="53" presetID="5" presetClass="entr" presetSubtype="10" fill="hold" nodeType="withEffect">
                                  <p:stCondLst>
                                    <p:cond delay="0"/>
                                  </p:stCondLst>
                                  <p:childTnLst>
                                    <p:set>
                                      <p:cBhvr>
                                        <p:cTn id="54" dur="1" fill="hold">
                                          <p:stCondLst>
                                            <p:cond delay="0"/>
                                          </p:stCondLst>
                                        </p:cTn>
                                        <p:tgtEl>
                                          <p:spTgt spid="22"/>
                                        </p:tgtEl>
                                        <p:attrNameLst>
                                          <p:attrName>style.visibility</p:attrName>
                                        </p:attrNameLst>
                                      </p:cBhvr>
                                      <p:to>
                                        <p:strVal val="visible"/>
                                      </p:to>
                                    </p:set>
                                    <p:animEffect transition="in" filter="checkerboard(across)">
                                      <p:cBhvr>
                                        <p:cTn id="55" dur="500"/>
                                        <p:tgtEl>
                                          <p:spTgt spid="22"/>
                                        </p:tgtEl>
                                      </p:cBhvr>
                                    </p:animEffect>
                                  </p:childTnLst>
                                </p:cTn>
                              </p:par>
                              <p:par>
                                <p:cTn id="56" presetID="5" presetClass="entr" presetSubtype="10" fill="hold" grpId="0" nodeType="withEffect">
                                  <p:stCondLst>
                                    <p:cond delay="0"/>
                                  </p:stCondLst>
                                  <p:childTnLst>
                                    <p:set>
                                      <p:cBhvr>
                                        <p:cTn id="57" dur="1" fill="hold">
                                          <p:stCondLst>
                                            <p:cond delay="0"/>
                                          </p:stCondLst>
                                        </p:cTn>
                                        <p:tgtEl>
                                          <p:spTgt spid="23"/>
                                        </p:tgtEl>
                                        <p:attrNameLst>
                                          <p:attrName>style.visibility</p:attrName>
                                        </p:attrNameLst>
                                      </p:cBhvr>
                                      <p:to>
                                        <p:strVal val="visible"/>
                                      </p:to>
                                    </p:set>
                                    <p:animEffect transition="in" filter="checkerboard(across)">
                                      <p:cBhvr>
                                        <p:cTn id="58" dur="500"/>
                                        <p:tgtEl>
                                          <p:spTgt spid="23"/>
                                        </p:tgtEl>
                                      </p:cBhvr>
                                    </p:animEffect>
                                  </p:childTnLst>
                                </p:cTn>
                              </p:par>
                              <p:par>
                                <p:cTn id="59" presetID="5" presetClass="entr" presetSubtype="1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checkerboard(across)">
                                      <p:cBhvr>
                                        <p:cTn id="61" dur="500"/>
                                        <p:tgtEl>
                                          <p:spTgt spid="24"/>
                                        </p:tgtEl>
                                      </p:cBhvr>
                                    </p:animEffect>
                                  </p:childTnLst>
                                </p:cTn>
                              </p:par>
                              <p:par>
                                <p:cTn id="62" presetID="5" presetClass="entr" presetSubtype="10" fill="hold" grpId="0" nodeType="withEffect">
                                  <p:stCondLst>
                                    <p:cond delay="0"/>
                                  </p:stCondLst>
                                  <p:childTnLst>
                                    <p:set>
                                      <p:cBhvr>
                                        <p:cTn id="63" dur="1" fill="hold">
                                          <p:stCondLst>
                                            <p:cond delay="0"/>
                                          </p:stCondLst>
                                        </p:cTn>
                                        <p:tgtEl>
                                          <p:spTgt spid="53"/>
                                        </p:tgtEl>
                                        <p:attrNameLst>
                                          <p:attrName>style.visibility</p:attrName>
                                        </p:attrNameLst>
                                      </p:cBhvr>
                                      <p:to>
                                        <p:strVal val="visible"/>
                                      </p:to>
                                    </p:set>
                                    <p:animEffect transition="in" filter="checkerboard(across)">
                                      <p:cBhvr>
                                        <p:cTn id="64" dur="500"/>
                                        <p:tgtEl>
                                          <p:spTgt spid="53"/>
                                        </p:tgtEl>
                                      </p:cBhvr>
                                    </p:animEffect>
                                  </p:childTnLst>
                                </p:cTn>
                              </p:par>
                              <p:par>
                                <p:cTn id="65" presetID="5" presetClass="entr" presetSubtype="10"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Effect transition="in" filter="checkerboard(across)">
                                      <p:cBhvr>
                                        <p:cTn id="67" dur="500"/>
                                        <p:tgtEl>
                                          <p:spTgt spid="54"/>
                                        </p:tgtEl>
                                      </p:cBhvr>
                                    </p:animEffect>
                                  </p:childTnLst>
                                </p:cTn>
                              </p:par>
                              <p:par>
                                <p:cTn id="68" presetID="5" presetClass="entr" presetSubtype="10" fill="hold" grpId="0" nodeType="withEffect">
                                  <p:stCondLst>
                                    <p:cond delay="0"/>
                                  </p:stCondLst>
                                  <p:childTnLst>
                                    <p:set>
                                      <p:cBhvr>
                                        <p:cTn id="69" dur="1" fill="hold">
                                          <p:stCondLst>
                                            <p:cond delay="0"/>
                                          </p:stCondLst>
                                        </p:cTn>
                                        <p:tgtEl>
                                          <p:spTgt spid="55"/>
                                        </p:tgtEl>
                                        <p:attrNameLst>
                                          <p:attrName>style.visibility</p:attrName>
                                        </p:attrNameLst>
                                      </p:cBhvr>
                                      <p:to>
                                        <p:strVal val="visible"/>
                                      </p:to>
                                    </p:set>
                                    <p:animEffect transition="in" filter="checkerboard(across)">
                                      <p:cBhvr>
                                        <p:cTn id="70" dur="500"/>
                                        <p:tgtEl>
                                          <p:spTgt spid="55"/>
                                        </p:tgtEl>
                                      </p:cBhvr>
                                    </p:animEffect>
                                  </p:childTnLst>
                                </p:cTn>
                              </p:par>
                              <p:par>
                                <p:cTn id="71" presetID="5" presetClass="entr" presetSubtype="10" fill="hold" nodeType="with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checkerboard(across)">
                                      <p:cBhvr>
                                        <p:cTn id="73" dur="500"/>
                                        <p:tgtEl>
                                          <p:spTgt spid="56"/>
                                        </p:tgtEl>
                                      </p:cBhvr>
                                    </p:animEffect>
                                  </p:childTnLst>
                                </p:cTn>
                              </p:par>
                              <p:par>
                                <p:cTn id="74" presetID="5" presetClass="entr" presetSubtype="10" fill="hold" grpId="0" nodeType="withEffect">
                                  <p:stCondLst>
                                    <p:cond delay="0"/>
                                  </p:stCondLst>
                                  <p:childTnLst>
                                    <p:set>
                                      <p:cBhvr>
                                        <p:cTn id="75" dur="1" fill="hold">
                                          <p:stCondLst>
                                            <p:cond delay="0"/>
                                          </p:stCondLst>
                                        </p:cTn>
                                        <p:tgtEl>
                                          <p:spTgt spid="57"/>
                                        </p:tgtEl>
                                        <p:attrNameLst>
                                          <p:attrName>style.visibility</p:attrName>
                                        </p:attrNameLst>
                                      </p:cBhvr>
                                      <p:to>
                                        <p:strVal val="visible"/>
                                      </p:to>
                                    </p:set>
                                    <p:animEffect transition="in" filter="checkerboard(across)">
                                      <p:cBhvr>
                                        <p:cTn id="76" dur="500"/>
                                        <p:tgtEl>
                                          <p:spTgt spid="57"/>
                                        </p:tgtEl>
                                      </p:cBhvr>
                                    </p:animEffect>
                                  </p:childTnLst>
                                </p:cTn>
                              </p:par>
                              <p:par>
                                <p:cTn id="77" presetID="5" presetClass="entr" presetSubtype="10" fill="hold" nodeType="withEffect">
                                  <p:stCondLst>
                                    <p:cond delay="0"/>
                                  </p:stCondLst>
                                  <p:childTnLst>
                                    <p:set>
                                      <p:cBhvr>
                                        <p:cTn id="78" dur="1" fill="hold">
                                          <p:stCondLst>
                                            <p:cond delay="0"/>
                                          </p:stCondLst>
                                        </p:cTn>
                                        <p:tgtEl>
                                          <p:spTgt spid="58"/>
                                        </p:tgtEl>
                                        <p:attrNameLst>
                                          <p:attrName>style.visibility</p:attrName>
                                        </p:attrNameLst>
                                      </p:cBhvr>
                                      <p:to>
                                        <p:strVal val="visible"/>
                                      </p:to>
                                    </p:set>
                                    <p:animEffect transition="in" filter="checkerboard(across)">
                                      <p:cBhvr>
                                        <p:cTn id="79" dur="500"/>
                                        <p:tgtEl>
                                          <p:spTgt spid="58"/>
                                        </p:tgtEl>
                                      </p:cBhvr>
                                    </p:animEffect>
                                  </p:childTnLst>
                                </p:cTn>
                              </p:par>
                              <p:par>
                                <p:cTn id="80" presetID="5" presetClass="entr" presetSubtype="10" fill="hold" grpId="0" nodeType="withEffect">
                                  <p:stCondLst>
                                    <p:cond delay="0"/>
                                  </p:stCondLst>
                                  <p:childTnLst>
                                    <p:set>
                                      <p:cBhvr>
                                        <p:cTn id="81" dur="1" fill="hold">
                                          <p:stCondLst>
                                            <p:cond delay="0"/>
                                          </p:stCondLst>
                                        </p:cTn>
                                        <p:tgtEl>
                                          <p:spTgt spid="59"/>
                                        </p:tgtEl>
                                        <p:attrNameLst>
                                          <p:attrName>style.visibility</p:attrName>
                                        </p:attrNameLst>
                                      </p:cBhvr>
                                      <p:to>
                                        <p:strVal val="visible"/>
                                      </p:to>
                                    </p:set>
                                    <p:animEffect transition="in" filter="checkerboard(across)">
                                      <p:cBhvr>
                                        <p:cTn id="82" dur="500"/>
                                        <p:tgtEl>
                                          <p:spTgt spid="59"/>
                                        </p:tgtEl>
                                      </p:cBhvr>
                                    </p:animEffect>
                                  </p:childTnLst>
                                </p:cTn>
                              </p:par>
                              <p:par>
                                <p:cTn id="83" presetID="5" presetClass="entr" presetSubtype="10" fill="hold" nodeType="withEffect">
                                  <p:stCondLst>
                                    <p:cond delay="0"/>
                                  </p:stCondLst>
                                  <p:childTnLst>
                                    <p:set>
                                      <p:cBhvr>
                                        <p:cTn id="84" dur="1" fill="hold">
                                          <p:stCondLst>
                                            <p:cond delay="0"/>
                                          </p:stCondLst>
                                        </p:cTn>
                                        <p:tgtEl>
                                          <p:spTgt spid="60"/>
                                        </p:tgtEl>
                                        <p:attrNameLst>
                                          <p:attrName>style.visibility</p:attrName>
                                        </p:attrNameLst>
                                      </p:cBhvr>
                                      <p:to>
                                        <p:strVal val="visible"/>
                                      </p:to>
                                    </p:set>
                                    <p:animEffect transition="in" filter="checkerboard(across)">
                                      <p:cBhvr>
                                        <p:cTn id="85" dur="500"/>
                                        <p:tgtEl>
                                          <p:spTgt spid="60"/>
                                        </p:tgtEl>
                                      </p:cBhvr>
                                    </p:animEffect>
                                  </p:childTnLst>
                                </p:cTn>
                              </p:par>
                              <p:par>
                                <p:cTn id="86" presetID="5" presetClass="entr" presetSubtype="10" fill="hold" grpId="0" nodeType="withEffect">
                                  <p:stCondLst>
                                    <p:cond delay="0"/>
                                  </p:stCondLst>
                                  <p:childTnLst>
                                    <p:set>
                                      <p:cBhvr>
                                        <p:cTn id="87" dur="1" fill="hold">
                                          <p:stCondLst>
                                            <p:cond delay="0"/>
                                          </p:stCondLst>
                                        </p:cTn>
                                        <p:tgtEl>
                                          <p:spTgt spid="88"/>
                                        </p:tgtEl>
                                        <p:attrNameLst>
                                          <p:attrName>style.visibility</p:attrName>
                                        </p:attrNameLst>
                                      </p:cBhvr>
                                      <p:to>
                                        <p:strVal val="visible"/>
                                      </p:to>
                                    </p:set>
                                    <p:animEffect transition="in" filter="checkerboard(across)">
                                      <p:cBhvr>
                                        <p:cTn id="88" dur="500"/>
                                        <p:tgtEl>
                                          <p:spTgt spid="88"/>
                                        </p:tgtEl>
                                      </p:cBhvr>
                                    </p:animEffect>
                                  </p:childTnLst>
                                </p:cTn>
                              </p:par>
                            </p:childTnLst>
                          </p:cTn>
                        </p:par>
                        <p:par>
                          <p:cTn id="89" fill="hold">
                            <p:stCondLst>
                              <p:cond delay="500"/>
                            </p:stCondLst>
                            <p:childTnLst>
                              <p:par>
                                <p:cTn id="90" presetID="14" presetClass="entr" presetSubtype="10" fill="hold" nodeType="afterEffect">
                                  <p:stCondLst>
                                    <p:cond delay="0"/>
                                  </p:stCondLst>
                                  <p:childTnLst>
                                    <p:set>
                                      <p:cBhvr>
                                        <p:cTn id="9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92" dur="500"/>
                                        <p:tgtEl>
                                          <p:spTgt spid="3">
                                            <p:txEl>
                                              <p:pRg st="0" end="0"/>
                                            </p:txEl>
                                          </p:spTgt>
                                        </p:tgtEl>
                                      </p:cBhvr>
                                    </p:animEffect>
                                  </p:childTnLst>
                                </p:cTn>
                              </p:par>
                            </p:childTnLst>
                          </p:cTn>
                        </p:par>
                        <p:par>
                          <p:cTn id="93" fill="hold">
                            <p:stCondLst>
                              <p:cond delay="1000"/>
                            </p:stCondLst>
                            <p:childTnLst>
                              <p:par>
                                <p:cTn id="94" presetID="14" presetClass="entr" presetSubtype="10" fill="hold" nodeType="afterEffect">
                                  <p:stCondLst>
                                    <p:cond delay="0"/>
                                  </p:stCondLst>
                                  <p:childTnLst>
                                    <p:set>
                                      <p:cBhvr>
                                        <p:cTn id="95" dur="1" fill="hold">
                                          <p:stCondLst>
                                            <p:cond delay="0"/>
                                          </p:stCondLst>
                                        </p:cTn>
                                        <p:tgtEl>
                                          <p:spTgt spid="3">
                                            <p:txEl>
                                              <p:pRg st="1" end="1"/>
                                            </p:txEl>
                                          </p:spTgt>
                                        </p:tgtEl>
                                        <p:attrNameLst>
                                          <p:attrName>style.visibility</p:attrName>
                                        </p:attrNameLst>
                                      </p:cBhvr>
                                      <p:to>
                                        <p:strVal val="visible"/>
                                      </p:to>
                                    </p:set>
                                    <p:animEffect transition="in" filter="randombar(horizontal)">
                                      <p:cBhvr>
                                        <p:cTn id="96" dur="500"/>
                                        <p:tgtEl>
                                          <p:spTgt spid="3">
                                            <p:txEl>
                                              <p:pRg st="1" end="1"/>
                                            </p:txEl>
                                          </p:spTgt>
                                        </p:tgtEl>
                                      </p:cBhvr>
                                    </p:animEffect>
                                  </p:childTnLst>
                                </p:cTn>
                              </p:par>
                            </p:childTnLst>
                          </p:cTn>
                        </p:par>
                        <p:par>
                          <p:cTn id="97" fill="hold">
                            <p:stCondLst>
                              <p:cond delay="1500"/>
                            </p:stCondLst>
                            <p:childTnLst>
                              <p:par>
                                <p:cTn id="98" presetID="14" presetClass="entr" presetSubtype="10" fill="hold" nodeType="afterEffect">
                                  <p:stCondLst>
                                    <p:cond delay="0"/>
                                  </p:stCondLst>
                                  <p:childTnLst>
                                    <p:set>
                                      <p:cBhvr>
                                        <p:cTn id="99"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0" dur="500"/>
                                        <p:tgtEl>
                                          <p:spTgt spid="3">
                                            <p:txEl>
                                              <p:pRg st="2" end="2"/>
                                            </p:txEl>
                                          </p:spTgt>
                                        </p:tgtEl>
                                      </p:cBhvr>
                                    </p:animEffect>
                                  </p:childTnLst>
                                </p:cTn>
                              </p:par>
                            </p:childTnLst>
                          </p:cTn>
                        </p:par>
                        <p:par>
                          <p:cTn id="101" fill="hold">
                            <p:stCondLst>
                              <p:cond delay="2000"/>
                            </p:stCondLst>
                            <p:childTnLst>
                              <p:par>
                                <p:cTn id="102" presetID="14" presetClass="entr" presetSubtype="10" fill="hold" nodeType="afterEffect">
                                  <p:stCondLst>
                                    <p:cond delay="0"/>
                                  </p:stCondLst>
                                  <p:childTnLst>
                                    <p:set>
                                      <p:cBhvr>
                                        <p:cTn id="103" dur="1" fill="hold">
                                          <p:stCondLst>
                                            <p:cond delay="0"/>
                                          </p:stCondLst>
                                        </p:cTn>
                                        <p:tgtEl>
                                          <p:spTgt spid="3">
                                            <p:txEl>
                                              <p:pRg st="3" end="3"/>
                                            </p:txEl>
                                          </p:spTgt>
                                        </p:tgtEl>
                                        <p:attrNameLst>
                                          <p:attrName>style.visibility</p:attrName>
                                        </p:attrNameLst>
                                      </p:cBhvr>
                                      <p:to>
                                        <p:strVal val="visible"/>
                                      </p:to>
                                    </p:set>
                                    <p:animEffect transition="in" filter="randombar(horizontal)">
                                      <p:cBhvr>
                                        <p:cTn id="104"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13" grpId="0"/>
      <p:bldP spid="15" grpId="0"/>
      <p:bldP spid="17" grpId="0"/>
      <p:bldP spid="19" grpId="0"/>
      <p:bldP spid="21" grpId="0"/>
      <p:bldP spid="23" grpId="0"/>
      <p:bldP spid="53" grpId="0"/>
      <p:bldP spid="54" grpId="0"/>
      <p:bldP spid="55" grpId="0"/>
      <p:bldP spid="57" grpId="0"/>
      <p:bldP spid="59" grpId="0"/>
      <p:bldP spid="88"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6063" y="153896"/>
            <a:ext cx="20838253" cy="711415"/>
          </a:xfrm>
          <a:prstGeom prst="rect">
            <a:avLst/>
          </a:prstGeom>
        </p:spPr>
        <p:txBody>
          <a:bodyPr vert="horz" wrap="square" lIns="0" tIns="33975" rIns="0" bIns="0" rtlCol="0" anchor="ctr">
            <a:spAutoFit/>
          </a:bodyPr>
          <a:lstStyle/>
          <a:p>
            <a:pPr marL="25400">
              <a:lnSpc>
                <a:spcPct val="100000"/>
              </a:lnSpc>
              <a:spcBef>
                <a:spcPts val="270"/>
              </a:spcBef>
            </a:pPr>
            <a:r>
              <a:rPr i="1" dirty="0">
                <a:latin typeface="Verdana" panose="020B0604030504040204"/>
                <a:cs typeface="Verdana" panose="020B0604030504040204"/>
              </a:rPr>
              <a:t>M</a:t>
            </a:r>
            <a:r>
              <a:rPr i="1" spc="69" dirty="0">
                <a:latin typeface="Verdana" panose="020B0604030504040204"/>
                <a:cs typeface="Verdana" panose="020B0604030504040204"/>
              </a:rPr>
              <a:t> </a:t>
            </a:r>
            <a:r>
              <a:rPr spc="99" dirty="0"/>
              <a:t>is</a:t>
            </a:r>
            <a:r>
              <a:rPr spc="139" dirty="0"/>
              <a:t> </a:t>
            </a:r>
            <a:r>
              <a:rPr spc="149" dirty="0"/>
              <a:t>as</a:t>
            </a:r>
            <a:r>
              <a:rPr spc="139" dirty="0"/>
              <a:t> </a:t>
            </a:r>
            <a:r>
              <a:rPr spc="119" dirty="0"/>
              <a:t>large</a:t>
            </a:r>
            <a:r>
              <a:rPr spc="139" dirty="0"/>
              <a:t> </a:t>
            </a:r>
            <a:r>
              <a:rPr spc="149" dirty="0"/>
              <a:t>as</a:t>
            </a:r>
            <a:r>
              <a:rPr spc="139" dirty="0"/>
              <a:t> </a:t>
            </a:r>
            <a:r>
              <a:rPr spc="-20" dirty="0"/>
              <a:t>possible</a:t>
            </a:r>
          </a:p>
        </p:txBody>
      </p:sp>
      <p:sp>
        <p:nvSpPr>
          <p:cNvPr id="3" name="object 3"/>
          <p:cNvSpPr txBox="1">
            <a:spLocks noGrp="1"/>
          </p:cNvSpPr>
          <p:nvPr>
            <p:ph type="body" idx="1"/>
          </p:nvPr>
        </p:nvSpPr>
        <p:spPr>
          <a:xfrm>
            <a:off x="456062" y="1336776"/>
            <a:ext cx="10355963" cy="4964352"/>
          </a:xfrm>
          <a:prstGeom prst="rect">
            <a:avLst/>
          </a:prstGeom>
        </p:spPr>
        <p:txBody>
          <a:bodyPr vert="horz" wrap="square" lIns="0" tIns="22650" rIns="0" bIns="0" rtlCol="0">
            <a:spAutoFit/>
          </a:bodyPr>
          <a:lstStyle/>
          <a:p>
            <a:pPr marL="284480" indent="-259080">
              <a:lnSpc>
                <a:spcPct val="100000"/>
              </a:lnSpc>
              <a:spcBef>
                <a:spcPts val="180"/>
              </a:spcBef>
              <a:buSzPct val="91000"/>
              <a:buFont typeface="Lucida Sans Unicode" panose="020B0602030504020204"/>
              <a:buChar char="•"/>
              <a:tabLst>
                <a:tab pos="283845" algn="l"/>
              </a:tabLst>
            </a:pPr>
            <a:r>
              <a:rPr sz="2180" dirty="0"/>
              <a:t>We</a:t>
            </a:r>
            <a:r>
              <a:rPr sz="2180" spc="-59" dirty="0"/>
              <a:t> </a:t>
            </a:r>
            <a:r>
              <a:rPr sz="2180" spc="-40" dirty="0"/>
              <a:t>find</a:t>
            </a:r>
            <a:r>
              <a:rPr sz="2180" spc="-69" dirty="0"/>
              <a:t> </a:t>
            </a:r>
            <a:r>
              <a:rPr sz="2180" spc="-20" dirty="0"/>
              <a:t>the</a:t>
            </a:r>
            <a:r>
              <a:rPr sz="2180" spc="-69" dirty="0"/>
              <a:t> </a:t>
            </a:r>
            <a:r>
              <a:rPr sz="2180" b="1" spc="-50" dirty="0">
                <a:latin typeface="Trebuchet MS" panose="020B0603020202020204"/>
                <a:cs typeface="Trebuchet MS" panose="020B0603020202020204"/>
              </a:rPr>
              <a:t>maximum</a:t>
            </a:r>
            <a:r>
              <a:rPr sz="2180" b="1" spc="-30" dirty="0">
                <a:latin typeface="Trebuchet MS" panose="020B0603020202020204"/>
                <a:cs typeface="Trebuchet MS" panose="020B0603020202020204"/>
              </a:rPr>
              <a:t> </a:t>
            </a:r>
            <a:r>
              <a:rPr sz="2180" spc="-50" dirty="0"/>
              <a:t>flow</a:t>
            </a:r>
            <a:r>
              <a:rPr sz="2180" spc="-59" dirty="0"/>
              <a:t> </a:t>
            </a:r>
            <a:r>
              <a:rPr sz="2180" i="1" dirty="0">
                <a:latin typeface="Arial" panose="020B0604020202020204"/>
                <a:cs typeface="Arial" panose="020B0604020202020204"/>
              </a:rPr>
              <a:t>f</a:t>
            </a:r>
            <a:r>
              <a:rPr sz="2180" i="1" spc="404" dirty="0">
                <a:latin typeface="Arial" panose="020B0604020202020204"/>
                <a:cs typeface="Arial" panose="020B0604020202020204"/>
              </a:rPr>
              <a:t> </a:t>
            </a:r>
            <a:r>
              <a:rPr sz="2180" spc="-99" dirty="0"/>
              <a:t>(say</a:t>
            </a:r>
            <a:r>
              <a:rPr sz="2180" spc="-59" dirty="0"/>
              <a:t> </a:t>
            </a:r>
            <a:r>
              <a:rPr sz="2180" dirty="0"/>
              <a:t>with</a:t>
            </a:r>
            <a:r>
              <a:rPr sz="2180" spc="-50" dirty="0"/>
              <a:t> </a:t>
            </a:r>
            <a:r>
              <a:rPr sz="2180" i="1" dirty="0">
                <a:latin typeface="Arial" panose="020B0604020202020204"/>
                <a:cs typeface="Arial" panose="020B0604020202020204"/>
              </a:rPr>
              <a:t>k</a:t>
            </a:r>
            <a:r>
              <a:rPr sz="2180" i="1" spc="168" dirty="0">
                <a:latin typeface="Arial" panose="020B0604020202020204"/>
                <a:cs typeface="Arial" panose="020B0604020202020204"/>
              </a:rPr>
              <a:t> </a:t>
            </a:r>
            <a:r>
              <a:rPr sz="2180" spc="-20" dirty="0"/>
              <a:t>edges).</a:t>
            </a:r>
            <a:endParaRPr sz="2180" dirty="0">
              <a:latin typeface="Arial" panose="020B0604020202020204"/>
              <a:cs typeface="Arial" panose="020B0604020202020204"/>
            </a:endParaRPr>
          </a:p>
          <a:p>
            <a:pPr>
              <a:lnSpc>
                <a:spcPct val="100000"/>
              </a:lnSpc>
              <a:buFont typeface="Lucida Sans Unicode" panose="020B0602030504020204"/>
              <a:buChar char="•"/>
            </a:pPr>
            <a:endParaRPr sz="2180" dirty="0">
              <a:latin typeface="Arial" panose="020B0604020202020204"/>
              <a:cs typeface="Arial" panose="020B0604020202020204"/>
            </a:endParaRPr>
          </a:p>
          <a:p>
            <a:pPr>
              <a:lnSpc>
                <a:spcPct val="100000"/>
              </a:lnSpc>
              <a:spcBef>
                <a:spcPts val="900"/>
              </a:spcBef>
              <a:buFont typeface="Lucida Sans Unicode" panose="020B0602030504020204"/>
              <a:buChar char="•"/>
            </a:pPr>
            <a:endParaRPr sz="2180" dirty="0">
              <a:latin typeface="Arial" panose="020B0604020202020204"/>
              <a:cs typeface="Arial" panose="020B0604020202020204"/>
            </a:endParaRPr>
          </a:p>
          <a:p>
            <a:pPr marL="284480" indent="-259080">
              <a:lnSpc>
                <a:spcPct val="100000"/>
              </a:lnSpc>
              <a:buSzPct val="91000"/>
              <a:buFont typeface="Lucida Sans Unicode" panose="020B0602030504020204"/>
              <a:buChar char="•"/>
              <a:tabLst>
                <a:tab pos="283845" algn="l"/>
              </a:tabLst>
            </a:pPr>
            <a:r>
              <a:rPr sz="2180" dirty="0"/>
              <a:t>This</a:t>
            </a:r>
            <a:r>
              <a:rPr sz="2180" spc="-30" dirty="0"/>
              <a:t> </a:t>
            </a:r>
            <a:r>
              <a:rPr sz="2180" spc="-99" dirty="0"/>
              <a:t>corresponds</a:t>
            </a:r>
            <a:r>
              <a:rPr sz="2180" spc="-20" dirty="0"/>
              <a:t> </a:t>
            </a:r>
            <a:r>
              <a:rPr sz="2180" dirty="0"/>
              <a:t>to</a:t>
            </a:r>
            <a:r>
              <a:rPr sz="2180" spc="-30" dirty="0"/>
              <a:t> </a:t>
            </a:r>
            <a:r>
              <a:rPr sz="2180" dirty="0"/>
              <a:t>a</a:t>
            </a:r>
            <a:r>
              <a:rPr sz="2180" spc="-20" dirty="0"/>
              <a:t> </a:t>
            </a:r>
            <a:r>
              <a:rPr sz="2180" spc="-59" dirty="0"/>
              <a:t>matching</a:t>
            </a:r>
            <a:r>
              <a:rPr sz="2180" spc="-30" dirty="0"/>
              <a:t> </a:t>
            </a:r>
            <a:r>
              <a:rPr sz="2180" i="1" dirty="0">
                <a:latin typeface="Arial" panose="020B0604020202020204"/>
                <a:cs typeface="Arial" panose="020B0604020202020204"/>
              </a:rPr>
              <a:t>M</a:t>
            </a:r>
            <a:r>
              <a:rPr sz="2180" i="1" spc="218" dirty="0">
                <a:latin typeface="Arial" panose="020B0604020202020204"/>
                <a:cs typeface="Arial" panose="020B0604020202020204"/>
              </a:rPr>
              <a:t> </a:t>
            </a:r>
            <a:r>
              <a:rPr sz="2180" dirty="0"/>
              <a:t>of</a:t>
            </a:r>
            <a:r>
              <a:rPr sz="2180" spc="-30" dirty="0"/>
              <a:t> </a:t>
            </a:r>
            <a:r>
              <a:rPr sz="2180" i="1" dirty="0">
                <a:latin typeface="Arial" panose="020B0604020202020204"/>
                <a:cs typeface="Arial" panose="020B0604020202020204"/>
              </a:rPr>
              <a:t>k</a:t>
            </a:r>
            <a:r>
              <a:rPr sz="2180" i="1" spc="218" dirty="0">
                <a:latin typeface="Arial" panose="020B0604020202020204"/>
                <a:cs typeface="Arial" panose="020B0604020202020204"/>
              </a:rPr>
              <a:t> </a:t>
            </a:r>
            <a:r>
              <a:rPr sz="2180" spc="-20" dirty="0"/>
              <a:t>edges.</a:t>
            </a:r>
            <a:endParaRPr sz="2180" dirty="0">
              <a:latin typeface="Arial" panose="020B0604020202020204"/>
              <a:cs typeface="Arial" panose="020B0604020202020204"/>
            </a:endParaRPr>
          </a:p>
          <a:p>
            <a:pPr>
              <a:lnSpc>
                <a:spcPct val="100000"/>
              </a:lnSpc>
              <a:buFont typeface="Lucida Sans Unicode" panose="020B0602030504020204"/>
              <a:buChar char="•"/>
            </a:pPr>
            <a:endParaRPr sz="2180" dirty="0">
              <a:latin typeface="Arial" panose="020B0604020202020204"/>
              <a:cs typeface="Arial" panose="020B0604020202020204"/>
            </a:endParaRPr>
          </a:p>
          <a:p>
            <a:pPr>
              <a:lnSpc>
                <a:spcPct val="100000"/>
              </a:lnSpc>
              <a:spcBef>
                <a:spcPts val="830"/>
              </a:spcBef>
              <a:buFont typeface="Lucida Sans Unicode" panose="020B0602030504020204"/>
              <a:buChar char="•"/>
            </a:pPr>
            <a:endParaRPr sz="2180" dirty="0">
              <a:latin typeface="Arial" panose="020B0604020202020204"/>
              <a:cs typeface="Arial" panose="020B0604020202020204"/>
            </a:endParaRPr>
          </a:p>
          <a:p>
            <a:pPr marL="283210" marR="10160" indent="-259080">
              <a:lnSpc>
                <a:spcPct val="103000"/>
              </a:lnSpc>
              <a:buSzPct val="91000"/>
              <a:buFont typeface="Lucida Sans Unicode" panose="020B0602030504020204"/>
              <a:buChar char="•"/>
              <a:tabLst>
                <a:tab pos="286385" algn="l"/>
              </a:tabLst>
            </a:pPr>
            <a:r>
              <a:rPr sz="2180" spc="-129" dirty="0"/>
              <a:t>If</a:t>
            </a:r>
            <a:r>
              <a:rPr sz="2180" spc="-50" dirty="0"/>
              <a:t> </a:t>
            </a:r>
            <a:r>
              <a:rPr sz="2180" spc="-79" dirty="0"/>
              <a:t>there</a:t>
            </a:r>
            <a:r>
              <a:rPr sz="2180" spc="-89" dirty="0"/>
              <a:t> </a:t>
            </a:r>
            <a:r>
              <a:rPr sz="2180" spc="-168" dirty="0"/>
              <a:t>were</a:t>
            </a:r>
            <a:r>
              <a:rPr sz="2180" spc="-20" dirty="0"/>
              <a:t> </a:t>
            </a:r>
            <a:r>
              <a:rPr sz="2180" dirty="0"/>
              <a:t>a</a:t>
            </a:r>
            <a:r>
              <a:rPr sz="2180" spc="-99" dirty="0"/>
              <a:t> </a:t>
            </a:r>
            <a:r>
              <a:rPr sz="2180" spc="-59" dirty="0"/>
              <a:t>matching</a:t>
            </a:r>
            <a:r>
              <a:rPr sz="2180" spc="-40" dirty="0"/>
              <a:t> </a:t>
            </a:r>
            <a:r>
              <a:rPr sz="2180" spc="-20" dirty="0"/>
              <a:t>with</a:t>
            </a:r>
            <a:r>
              <a:rPr sz="2180" spc="-59" dirty="0"/>
              <a:t> </a:t>
            </a:r>
            <a:r>
              <a:rPr sz="2180" i="1" spc="-119" dirty="0">
                <a:latin typeface="Verdana" panose="020B0604030504040204"/>
                <a:cs typeface="Verdana" panose="020B0604030504040204"/>
              </a:rPr>
              <a:t>&gt;</a:t>
            </a:r>
            <a:r>
              <a:rPr sz="2180" i="1" spc="-168" dirty="0">
                <a:latin typeface="Verdana" panose="020B0604030504040204"/>
                <a:cs typeface="Verdana" panose="020B0604030504040204"/>
              </a:rPr>
              <a:t> </a:t>
            </a:r>
            <a:r>
              <a:rPr sz="2180" i="1" dirty="0">
                <a:latin typeface="Arial" panose="020B0604020202020204"/>
                <a:cs typeface="Arial" panose="020B0604020202020204"/>
              </a:rPr>
              <a:t>k</a:t>
            </a:r>
            <a:r>
              <a:rPr sz="2180" i="1" spc="198" dirty="0">
                <a:latin typeface="Arial" panose="020B0604020202020204"/>
                <a:cs typeface="Arial" panose="020B0604020202020204"/>
              </a:rPr>
              <a:t> </a:t>
            </a:r>
            <a:r>
              <a:rPr sz="2180" spc="-149" dirty="0"/>
              <a:t>edges,</a:t>
            </a:r>
            <a:r>
              <a:rPr sz="2180" spc="-20" dirty="0"/>
              <a:t> </a:t>
            </a:r>
            <a:r>
              <a:rPr sz="2180" spc="-218" dirty="0"/>
              <a:t>we</a:t>
            </a:r>
            <a:r>
              <a:rPr sz="2180" spc="-20" dirty="0"/>
              <a:t> </a:t>
            </a:r>
            <a:r>
              <a:rPr sz="2180" spc="-109" dirty="0"/>
              <a:t>would</a:t>
            </a:r>
            <a:r>
              <a:rPr sz="2180" spc="-59" dirty="0"/>
              <a:t> </a:t>
            </a:r>
            <a:r>
              <a:rPr sz="2180" spc="-119" dirty="0"/>
              <a:t>have</a:t>
            </a:r>
            <a:r>
              <a:rPr sz="2180" spc="-40" dirty="0"/>
              <a:t> </a:t>
            </a:r>
            <a:r>
              <a:rPr sz="2180" spc="-50" dirty="0"/>
              <a:t>found</a:t>
            </a:r>
            <a:r>
              <a:rPr lang="en-IN" sz="2180" spc="-50" dirty="0"/>
              <a:t> </a:t>
            </a:r>
            <a:r>
              <a:rPr sz="2180" dirty="0"/>
              <a:t>a</a:t>
            </a:r>
            <a:r>
              <a:rPr sz="2180" spc="-69" dirty="0"/>
              <a:t> </a:t>
            </a:r>
            <a:r>
              <a:rPr sz="2180" spc="-50" dirty="0"/>
              <a:t>flow</a:t>
            </a:r>
            <a:r>
              <a:rPr sz="2180" spc="-20" dirty="0"/>
              <a:t> </a:t>
            </a:r>
            <a:r>
              <a:rPr sz="2180" dirty="0"/>
              <a:t>with</a:t>
            </a:r>
            <a:r>
              <a:rPr sz="2180" spc="-20" dirty="0"/>
              <a:t> </a:t>
            </a:r>
            <a:r>
              <a:rPr sz="2180" spc="-69" dirty="0"/>
              <a:t>value</a:t>
            </a:r>
            <a:r>
              <a:rPr sz="2180" spc="-20" dirty="0"/>
              <a:t> </a:t>
            </a:r>
            <a:r>
              <a:rPr sz="2180" i="1" spc="-119" dirty="0">
                <a:latin typeface="Verdana" panose="020B0604030504040204"/>
                <a:cs typeface="Verdana" panose="020B0604030504040204"/>
              </a:rPr>
              <a:t>&gt;</a:t>
            </a:r>
            <a:r>
              <a:rPr sz="2180" i="1" spc="-168" dirty="0">
                <a:latin typeface="Verdana" panose="020B0604030504040204"/>
                <a:cs typeface="Verdana" panose="020B0604030504040204"/>
              </a:rPr>
              <a:t> </a:t>
            </a:r>
            <a:r>
              <a:rPr sz="2180" i="1" dirty="0">
                <a:latin typeface="Arial" panose="020B0604020202020204"/>
                <a:cs typeface="Arial" panose="020B0604020202020204"/>
              </a:rPr>
              <a:t>k</a:t>
            </a:r>
            <a:r>
              <a:rPr sz="2180" dirty="0"/>
              <a:t>,</a:t>
            </a:r>
            <a:r>
              <a:rPr sz="2180" spc="-30" dirty="0"/>
              <a:t> </a:t>
            </a:r>
            <a:r>
              <a:rPr sz="2180" spc="-59" dirty="0"/>
              <a:t>contradicting</a:t>
            </a:r>
            <a:r>
              <a:rPr sz="2180" spc="-10" dirty="0"/>
              <a:t> </a:t>
            </a:r>
            <a:r>
              <a:rPr sz="2180" dirty="0"/>
              <a:t>that</a:t>
            </a:r>
            <a:r>
              <a:rPr sz="2180" spc="-20" dirty="0"/>
              <a:t> </a:t>
            </a:r>
            <a:r>
              <a:rPr sz="2180" i="1" dirty="0">
                <a:latin typeface="Arial" panose="020B0604020202020204"/>
                <a:cs typeface="Arial" panose="020B0604020202020204"/>
              </a:rPr>
              <a:t>f</a:t>
            </a:r>
            <a:r>
              <a:rPr sz="2180" i="1" spc="476" dirty="0">
                <a:latin typeface="Arial" panose="020B0604020202020204"/>
                <a:cs typeface="Arial" panose="020B0604020202020204"/>
              </a:rPr>
              <a:t> </a:t>
            </a:r>
            <a:r>
              <a:rPr sz="2180" spc="-129" dirty="0"/>
              <a:t>was</a:t>
            </a:r>
            <a:r>
              <a:rPr sz="2180" spc="-10" dirty="0"/>
              <a:t> </a:t>
            </a:r>
            <a:r>
              <a:rPr sz="2180" spc="-20" dirty="0"/>
              <a:t>maximum.</a:t>
            </a:r>
            <a:endParaRPr sz="2180" dirty="0">
              <a:latin typeface="Arial" panose="020B0604020202020204"/>
              <a:cs typeface="Arial" panose="020B0604020202020204"/>
            </a:endParaRPr>
          </a:p>
          <a:p>
            <a:pPr>
              <a:lnSpc>
                <a:spcPct val="100000"/>
              </a:lnSpc>
              <a:buFont typeface="Lucida Sans Unicode" panose="020B0602030504020204"/>
              <a:buChar char="•"/>
            </a:pPr>
            <a:endParaRPr sz="2180" dirty="0">
              <a:latin typeface="Arial" panose="020B0604020202020204"/>
              <a:cs typeface="Arial" panose="020B0604020202020204"/>
            </a:endParaRPr>
          </a:p>
          <a:p>
            <a:pPr marL="0" indent="0">
              <a:lnSpc>
                <a:spcPct val="100000"/>
              </a:lnSpc>
              <a:spcBef>
                <a:spcPts val="900"/>
              </a:spcBef>
              <a:buNone/>
            </a:pPr>
            <a:endParaRPr sz="2180" dirty="0">
              <a:latin typeface="Arial" panose="020B0604020202020204"/>
              <a:cs typeface="Arial" panose="020B0604020202020204"/>
            </a:endParaRPr>
          </a:p>
          <a:p>
            <a:pPr marL="284480" indent="-259080">
              <a:lnSpc>
                <a:spcPct val="100000"/>
              </a:lnSpc>
              <a:buSzPct val="91000"/>
              <a:buFont typeface="Lucida Sans Unicode" panose="020B0602030504020204"/>
              <a:buChar char="•"/>
              <a:tabLst>
                <a:tab pos="283845" algn="l"/>
              </a:tabLst>
            </a:pPr>
            <a:r>
              <a:rPr sz="2180" spc="-79" dirty="0"/>
              <a:t>Hence,</a:t>
            </a:r>
            <a:r>
              <a:rPr sz="2180" spc="-10" dirty="0"/>
              <a:t> </a:t>
            </a:r>
            <a:r>
              <a:rPr sz="2180" i="1" dirty="0">
                <a:latin typeface="Arial" panose="020B0604020202020204"/>
                <a:cs typeface="Arial" panose="020B0604020202020204"/>
              </a:rPr>
              <a:t>M</a:t>
            </a:r>
            <a:r>
              <a:rPr sz="2180" i="1" spc="226" dirty="0">
                <a:latin typeface="Arial" panose="020B0604020202020204"/>
                <a:cs typeface="Arial" panose="020B0604020202020204"/>
              </a:rPr>
              <a:t> </a:t>
            </a:r>
            <a:r>
              <a:rPr sz="2180" dirty="0"/>
              <a:t>is</a:t>
            </a:r>
            <a:r>
              <a:rPr sz="2180" spc="-20" dirty="0"/>
              <a:t> maximum.</a:t>
            </a:r>
            <a:endParaRPr sz="2180" dirty="0">
              <a:latin typeface="Arial" panose="020B0604020202020204"/>
              <a:cs typeface="Arial" panose="020B0604020202020204"/>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dissolve">
                                      <p:cBhvr>
                                        <p:cTn id="7" dur="500"/>
                                        <p:tgtEl>
                                          <p:spTgt spid="3">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Effect transition="in" filter="dissolve">
                                      <p:cBhvr>
                                        <p:cTn id="11" dur="500"/>
                                        <p:tgtEl>
                                          <p:spTgt spid="3">
                                            <p:txEl>
                                              <p:pRg st="3" end="3"/>
                                            </p:txEl>
                                          </p:spTgt>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dissolve">
                                      <p:cBhvr>
                                        <p:cTn id="15" dur="500"/>
                                        <p:tgtEl>
                                          <p:spTgt spid="3">
                                            <p:txEl>
                                              <p:pRg st="6" end="6"/>
                                            </p:txEl>
                                          </p:spTgt>
                                        </p:tgtEl>
                                      </p:cBhvr>
                                    </p:animEffect>
                                  </p:childTnLst>
                                </p:cTn>
                              </p:par>
                            </p:childTnLst>
                          </p:cTn>
                        </p:par>
                        <p:par>
                          <p:cTn id="16" fill="hold">
                            <p:stCondLst>
                              <p:cond delay="1500"/>
                            </p:stCondLst>
                            <p:childTnLst>
                              <p:par>
                                <p:cTn id="17" presetID="9" presetClass="entr" presetSubtype="0" fill="hold" nodeType="after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dissolve">
                                      <p:cBhvr>
                                        <p:cTn id="19"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6015" y="35006"/>
            <a:ext cx="20838253" cy="711415"/>
          </a:xfrm>
          <a:prstGeom prst="rect">
            <a:avLst/>
          </a:prstGeom>
        </p:spPr>
        <p:txBody>
          <a:bodyPr vert="horz" wrap="square" lIns="0" tIns="33975" rIns="0" bIns="0" rtlCol="0" anchor="ctr">
            <a:spAutoFit/>
          </a:bodyPr>
          <a:lstStyle/>
          <a:p>
            <a:pPr marL="25400">
              <a:lnSpc>
                <a:spcPct val="100000"/>
              </a:lnSpc>
              <a:spcBef>
                <a:spcPts val="270"/>
              </a:spcBef>
            </a:pPr>
            <a:r>
              <a:rPr dirty="0"/>
              <a:t>Running</a:t>
            </a:r>
            <a:r>
              <a:rPr spc="753" dirty="0"/>
              <a:t> </a:t>
            </a:r>
            <a:r>
              <a:rPr spc="-40" dirty="0"/>
              <a:t>Time</a:t>
            </a:r>
          </a:p>
        </p:txBody>
      </p:sp>
      <p:grpSp>
        <p:nvGrpSpPr>
          <p:cNvPr id="3" name="object 3"/>
          <p:cNvGrpSpPr/>
          <p:nvPr/>
        </p:nvGrpSpPr>
        <p:grpSpPr>
          <a:xfrm>
            <a:off x="2140907" y="5502531"/>
            <a:ext cx="8006870" cy="931178"/>
            <a:chOff x="309193" y="2776740"/>
            <a:chExt cx="4040504" cy="469900"/>
          </a:xfrm>
        </p:grpSpPr>
        <p:sp>
          <p:nvSpPr>
            <p:cNvPr id="4" name="object 4"/>
            <p:cNvSpPr/>
            <p:nvPr/>
          </p:nvSpPr>
          <p:spPr>
            <a:xfrm>
              <a:off x="309193" y="2776740"/>
              <a:ext cx="3989704" cy="179070"/>
            </a:xfrm>
            <a:custGeom>
              <a:avLst/>
              <a:gdLst/>
              <a:ahLst/>
              <a:cxnLst/>
              <a:rect l="l" t="t" r="r" b="b"/>
              <a:pathLst>
                <a:path w="3989704" h="179069">
                  <a:moveTo>
                    <a:pt x="3938852" y="0"/>
                  </a:moveTo>
                  <a:lnTo>
                    <a:pt x="50800" y="0"/>
                  </a:lnTo>
                  <a:lnTo>
                    <a:pt x="31075" y="4008"/>
                  </a:lnTo>
                  <a:lnTo>
                    <a:pt x="14922" y="14922"/>
                  </a:lnTo>
                  <a:lnTo>
                    <a:pt x="4008" y="31075"/>
                  </a:lnTo>
                  <a:lnTo>
                    <a:pt x="0" y="50800"/>
                  </a:lnTo>
                  <a:lnTo>
                    <a:pt x="0" y="178597"/>
                  </a:lnTo>
                  <a:lnTo>
                    <a:pt x="3989652" y="178597"/>
                  </a:lnTo>
                  <a:lnTo>
                    <a:pt x="3989652" y="50800"/>
                  </a:lnTo>
                  <a:lnTo>
                    <a:pt x="3985644" y="31075"/>
                  </a:lnTo>
                  <a:lnTo>
                    <a:pt x="3974729" y="14922"/>
                  </a:lnTo>
                  <a:lnTo>
                    <a:pt x="3958576" y="4008"/>
                  </a:lnTo>
                  <a:lnTo>
                    <a:pt x="3938852" y="0"/>
                  </a:lnTo>
                  <a:close/>
                </a:path>
              </a:pathLst>
            </a:custGeom>
            <a:solidFill>
              <a:srgbClr val="CCCCCC"/>
            </a:solidFill>
          </p:spPr>
          <p:txBody>
            <a:bodyPr wrap="square" lIns="0" tIns="0" rIns="0" bIns="0" rtlCol="0"/>
            <a:lstStyle/>
            <a:p>
              <a:endParaRPr sz="3565"/>
            </a:p>
          </p:txBody>
        </p:sp>
        <p:pic>
          <p:nvPicPr>
            <p:cNvPr id="5" name="object 5"/>
            <p:cNvPicPr/>
            <p:nvPr/>
          </p:nvPicPr>
          <p:blipFill>
            <a:blip r:embed="rId2" cstate="print"/>
            <a:stretch>
              <a:fillRect/>
            </a:stretch>
          </p:blipFill>
          <p:spPr>
            <a:xfrm>
              <a:off x="309194" y="2942691"/>
              <a:ext cx="3989651" cy="50609"/>
            </a:xfrm>
            <a:prstGeom prst="rect">
              <a:avLst/>
            </a:prstGeom>
          </p:spPr>
        </p:pic>
        <p:pic>
          <p:nvPicPr>
            <p:cNvPr id="6" name="object 6"/>
            <p:cNvPicPr/>
            <p:nvPr/>
          </p:nvPicPr>
          <p:blipFill>
            <a:blip r:embed="rId3" cstate="print"/>
            <a:stretch>
              <a:fillRect/>
            </a:stretch>
          </p:blipFill>
          <p:spPr>
            <a:xfrm>
              <a:off x="359994" y="3144443"/>
              <a:ext cx="101600" cy="101600"/>
            </a:xfrm>
            <a:prstGeom prst="rect">
              <a:avLst/>
            </a:prstGeom>
          </p:spPr>
        </p:pic>
        <p:pic>
          <p:nvPicPr>
            <p:cNvPr id="7" name="object 7"/>
            <p:cNvPicPr/>
            <p:nvPr/>
          </p:nvPicPr>
          <p:blipFill>
            <a:blip r:embed="rId4" cstate="print"/>
            <a:stretch>
              <a:fillRect/>
            </a:stretch>
          </p:blipFill>
          <p:spPr>
            <a:xfrm>
              <a:off x="410794" y="3131743"/>
              <a:ext cx="3938802" cy="114300"/>
            </a:xfrm>
            <a:prstGeom prst="rect">
              <a:avLst/>
            </a:prstGeom>
          </p:spPr>
        </p:pic>
        <p:pic>
          <p:nvPicPr>
            <p:cNvPr id="8" name="object 8"/>
            <p:cNvPicPr/>
            <p:nvPr/>
          </p:nvPicPr>
          <p:blipFill>
            <a:blip r:embed="rId5" cstate="print"/>
            <a:stretch>
              <a:fillRect/>
            </a:stretch>
          </p:blipFill>
          <p:spPr>
            <a:xfrm>
              <a:off x="4298846" y="2820974"/>
              <a:ext cx="50751" cy="323469"/>
            </a:xfrm>
            <a:prstGeom prst="rect">
              <a:avLst/>
            </a:prstGeom>
          </p:spPr>
        </p:pic>
        <p:sp>
          <p:nvSpPr>
            <p:cNvPr id="9" name="object 9"/>
            <p:cNvSpPr/>
            <p:nvPr/>
          </p:nvSpPr>
          <p:spPr>
            <a:xfrm>
              <a:off x="309193" y="2986965"/>
              <a:ext cx="3989704" cy="208279"/>
            </a:xfrm>
            <a:custGeom>
              <a:avLst/>
              <a:gdLst/>
              <a:ahLst/>
              <a:cxnLst/>
              <a:rect l="l" t="t" r="r" b="b"/>
              <a:pathLst>
                <a:path w="3989704" h="208280">
                  <a:moveTo>
                    <a:pt x="3989652" y="0"/>
                  </a:moveTo>
                  <a:lnTo>
                    <a:pt x="0" y="0"/>
                  </a:lnTo>
                  <a:lnTo>
                    <a:pt x="0" y="157478"/>
                  </a:lnTo>
                  <a:lnTo>
                    <a:pt x="4008" y="177203"/>
                  </a:lnTo>
                  <a:lnTo>
                    <a:pt x="14922" y="193356"/>
                  </a:lnTo>
                  <a:lnTo>
                    <a:pt x="31075" y="204270"/>
                  </a:lnTo>
                  <a:lnTo>
                    <a:pt x="50800" y="208279"/>
                  </a:lnTo>
                  <a:lnTo>
                    <a:pt x="3938852" y="208279"/>
                  </a:lnTo>
                  <a:lnTo>
                    <a:pt x="3958576" y="204270"/>
                  </a:lnTo>
                  <a:lnTo>
                    <a:pt x="3974729" y="193356"/>
                  </a:lnTo>
                  <a:lnTo>
                    <a:pt x="3985644" y="177203"/>
                  </a:lnTo>
                  <a:lnTo>
                    <a:pt x="3989652" y="157478"/>
                  </a:lnTo>
                  <a:lnTo>
                    <a:pt x="3989652" y="0"/>
                  </a:lnTo>
                  <a:close/>
                </a:path>
              </a:pathLst>
            </a:custGeom>
            <a:solidFill>
              <a:srgbClr val="E5E5E5"/>
            </a:solidFill>
          </p:spPr>
          <p:txBody>
            <a:bodyPr wrap="square" lIns="0" tIns="0" rIns="0" bIns="0" rtlCol="0"/>
            <a:lstStyle/>
            <a:p>
              <a:endParaRPr sz="3565"/>
            </a:p>
          </p:txBody>
        </p:sp>
        <p:sp>
          <p:nvSpPr>
            <p:cNvPr id="10" name="object 10"/>
            <p:cNvSpPr/>
            <p:nvPr/>
          </p:nvSpPr>
          <p:spPr>
            <a:xfrm>
              <a:off x="4298846" y="2859072"/>
              <a:ext cx="0" cy="304800"/>
            </a:xfrm>
            <a:custGeom>
              <a:avLst/>
              <a:gdLst/>
              <a:ahLst/>
              <a:cxnLst/>
              <a:rect l="l" t="t" r="r" b="b"/>
              <a:pathLst>
                <a:path h="304800">
                  <a:moveTo>
                    <a:pt x="0" y="304420"/>
                  </a:moveTo>
                  <a:lnTo>
                    <a:pt x="0" y="0"/>
                  </a:lnTo>
                </a:path>
              </a:pathLst>
            </a:custGeom>
            <a:ln w="3175">
              <a:solidFill>
                <a:srgbClr val="7F7F7F"/>
              </a:solidFill>
            </a:ln>
          </p:spPr>
          <p:txBody>
            <a:bodyPr wrap="square" lIns="0" tIns="0" rIns="0" bIns="0" rtlCol="0"/>
            <a:lstStyle/>
            <a:p>
              <a:endParaRPr sz="3565"/>
            </a:p>
          </p:txBody>
        </p:sp>
        <p:sp>
          <p:nvSpPr>
            <p:cNvPr id="11" name="object 11"/>
            <p:cNvSpPr/>
            <p:nvPr/>
          </p:nvSpPr>
          <p:spPr>
            <a:xfrm>
              <a:off x="4298846" y="2846372"/>
              <a:ext cx="0" cy="12700"/>
            </a:xfrm>
            <a:custGeom>
              <a:avLst/>
              <a:gdLst/>
              <a:ahLst/>
              <a:cxnLst/>
              <a:rect l="l" t="t" r="r" b="b"/>
              <a:pathLst>
                <a:path h="12700">
                  <a:moveTo>
                    <a:pt x="0" y="12700"/>
                  </a:moveTo>
                  <a:lnTo>
                    <a:pt x="0" y="0"/>
                  </a:lnTo>
                </a:path>
              </a:pathLst>
            </a:custGeom>
            <a:ln w="3175">
              <a:solidFill>
                <a:srgbClr val="AFAFAF"/>
              </a:solidFill>
            </a:ln>
          </p:spPr>
          <p:txBody>
            <a:bodyPr wrap="square" lIns="0" tIns="0" rIns="0" bIns="0" rtlCol="0"/>
            <a:lstStyle/>
            <a:p>
              <a:endParaRPr sz="3565"/>
            </a:p>
          </p:txBody>
        </p:sp>
        <p:sp>
          <p:nvSpPr>
            <p:cNvPr id="12" name="object 12"/>
            <p:cNvSpPr/>
            <p:nvPr/>
          </p:nvSpPr>
          <p:spPr>
            <a:xfrm>
              <a:off x="4298846" y="2833672"/>
              <a:ext cx="0" cy="12700"/>
            </a:xfrm>
            <a:custGeom>
              <a:avLst/>
              <a:gdLst/>
              <a:ahLst/>
              <a:cxnLst/>
              <a:rect l="l" t="t" r="r" b="b"/>
              <a:pathLst>
                <a:path h="12700">
                  <a:moveTo>
                    <a:pt x="0" y="12700"/>
                  </a:moveTo>
                  <a:lnTo>
                    <a:pt x="0" y="0"/>
                  </a:lnTo>
                </a:path>
              </a:pathLst>
            </a:custGeom>
            <a:ln w="3175">
              <a:solidFill>
                <a:srgbClr val="CECECE"/>
              </a:solidFill>
            </a:ln>
          </p:spPr>
          <p:txBody>
            <a:bodyPr wrap="square" lIns="0" tIns="0" rIns="0" bIns="0" rtlCol="0"/>
            <a:lstStyle/>
            <a:p>
              <a:endParaRPr sz="3565"/>
            </a:p>
          </p:txBody>
        </p:sp>
        <p:sp>
          <p:nvSpPr>
            <p:cNvPr id="13" name="object 13"/>
            <p:cNvSpPr/>
            <p:nvPr/>
          </p:nvSpPr>
          <p:spPr>
            <a:xfrm>
              <a:off x="4298846" y="2820972"/>
              <a:ext cx="0" cy="12700"/>
            </a:xfrm>
            <a:custGeom>
              <a:avLst/>
              <a:gdLst/>
              <a:ahLst/>
              <a:cxnLst/>
              <a:rect l="l" t="t" r="r" b="b"/>
              <a:pathLst>
                <a:path h="12700">
                  <a:moveTo>
                    <a:pt x="0" y="12699"/>
                  </a:moveTo>
                  <a:lnTo>
                    <a:pt x="0" y="0"/>
                  </a:lnTo>
                </a:path>
              </a:pathLst>
            </a:custGeom>
            <a:ln w="3175">
              <a:solidFill>
                <a:srgbClr val="EFEFEF"/>
              </a:solidFill>
            </a:ln>
          </p:spPr>
          <p:txBody>
            <a:bodyPr wrap="square" lIns="0" tIns="0" rIns="0" bIns="0" rtlCol="0"/>
            <a:lstStyle/>
            <a:p>
              <a:endParaRPr sz="3565"/>
            </a:p>
          </p:txBody>
        </p:sp>
      </p:grpSp>
      <p:sp>
        <p:nvSpPr>
          <p:cNvPr id="14" name="object 14"/>
          <p:cNvSpPr txBox="1"/>
          <p:nvPr/>
        </p:nvSpPr>
        <p:spPr>
          <a:xfrm>
            <a:off x="2166077" y="1041758"/>
            <a:ext cx="7770303" cy="5247891"/>
          </a:xfrm>
          <a:prstGeom prst="rect">
            <a:avLst/>
          </a:prstGeom>
        </p:spPr>
        <p:txBody>
          <a:bodyPr vert="horz" wrap="square" lIns="0" tIns="22650" rIns="0" bIns="0" rtlCol="0">
            <a:spAutoFit/>
          </a:bodyPr>
          <a:lstStyle/>
          <a:p>
            <a:pPr marL="620395" indent="-259080">
              <a:spcBef>
                <a:spcPts val="180"/>
              </a:spcBef>
              <a:buSzPct val="91000"/>
              <a:buFont typeface="Lucida Sans Unicode" panose="020B0602030504020204"/>
              <a:buChar char="•"/>
              <a:tabLst>
                <a:tab pos="619760" algn="l"/>
              </a:tabLst>
            </a:pPr>
            <a:r>
              <a:rPr sz="2180" spc="-40" dirty="0">
                <a:latin typeface="Tahoma" panose="020B0604030504040204"/>
                <a:cs typeface="Tahoma" panose="020B0604030504040204"/>
              </a:rPr>
              <a:t>How</a:t>
            </a:r>
            <a:r>
              <a:rPr sz="2180" spc="-59" dirty="0">
                <a:latin typeface="Tahoma" panose="020B0604030504040204"/>
                <a:cs typeface="Tahoma" panose="020B0604030504040204"/>
              </a:rPr>
              <a:t> </a:t>
            </a:r>
            <a:r>
              <a:rPr sz="2180" spc="-50" dirty="0">
                <a:latin typeface="Tahoma" panose="020B0604030504040204"/>
                <a:cs typeface="Tahoma" panose="020B0604030504040204"/>
              </a:rPr>
              <a:t>long</a:t>
            </a:r>
            <a:r>
              <a:rPr sz="2180" spc="-59" dirty="0">
                <a:latin typeface="Tahoma" panose="020B0604030504040204"/>
                <a:cs typeface="Tahoma" panose="020B0604030504040204"/>
              </a:rPr>
              <a:t> </a:t>
            </a:r>
            <a:r>
              <a:rPr sz="2180" spc="-109" dirty="0">
                <a:latin typeface="Tahoma" panose="020B0604030504040204"/>
                <a:cs typeface="Tahoma" panose="020B0604030504040204"/>
              </a:rPr>
              <a:t>does</a:t>
            </a:r>
            <a:r>
              <a:rPr sz="2180" spc="-59" dirty="0">
                <a:latin typeface="Tahoma" panose="020B0604030504040204"/>
                <a:cs typeface="Tahoma" panose="020B0604030504040204"/>
              </a:rPr>
              <a:t> </a:t>
            </a:r>
            <a:r>
              <a:rPr sz="2180" dirty="0">
                <a:latin typeface="Tahoma" panose="020B0604030504040204"/>
                <a:cs typeface="Tahoma" panose="020B0604030504040204"/>
              </a:rPr>
              <a:t>it</a:t>
            </a:r>
            <a:r>
              <a:rPr sz="2180" spc="-59" dirty="0">
                <a:latin typeface="Tahoma" panose="020B0604030504040204"/>
                <a:cs typeface="Tahoma" panose="020B0604030504040204"/>
              </a:rPr>
              <a:t> </a:t>
            </a:r>
            <a:r>
              <a:rPr sz="2180" spc="-50" dirty="0">
                <a:latin typeface="Tahoma" panose="020B0604030504040204"/>
                <a:cs typeface="Tahoma" panose="020B0604030504040204"/>
              </a:rPr>
              <a:t>take </a:t>
            </a:r>
            <a:r>
              <a:rPr sz="2180" dirty="0">
                <a:latin typeface="Tahoma" panose="020B0604030504040204"/>
                <a:cs typeface="Tahoma" panose="020B0604030504040204"/>
              </a:rPr>
              <a:t>to</a:t>
            </a:r>
            <a:r>
              <a:rPr sz="2180" spc="-59" dirty="0">
                <a:latin typeface="Tahoma" panose="020B0604030504040204"/>
                <a:cs typeface="Tahoma" panose="020B0604030504040204"/>
              </a:rPr>
              <a:t> </a:t>
            </a:r>
            <a:r>
              <a:rPr sz="2180" spc="-99" dirty="0">
                <a:latin typeface="Tahoma" panose="020B0604030504040204"/>
                <a:cs typeface="Tahoma" panose="020B0604030504040204"/>
              </a:rPr>
              <a:t>solve</a:t>
            </a:r>
            <a:r>
              <a:rPr sz="2180" spc="-50" dirty="0">
                <a:latin typeface="Tahoma" panose="020B0604030504040204"/>
                <a:cs typeface="Tahoma" panose="020B0604030504040204"/>
              </a:rPr>
              <a:t> </a:t>
            </a:r>
            <a:r>
              <a:rPr sz="2180" spc="-20" dirty="0">
                <a:latin typeface="Tahoma" panose="020B0604030504040204"/>
                <a:cs typeface="Tahoma" panose="020B0604030504040204"/>
              </a:rPr>
              <a:t>the</a:t>
            </a:r>
            <a:r>
              <a:rPr sz="2180" spc="-50" dirty="0">
                <a:latin typeface="Tahoma" panose="020B0604030504040204"/>
                <a:cs typeface="Tahoma" panose="020B0604030504040204"/>
              </a:rPr>
              <a:t> </a:t>
            </a:r>
            <a:r>
              <a:rPr sz="2180" spc="-99" dirty="0">
                <a:latin typeface="Tahoma" panose="020B0604030504040204"/>
                <a:cs typeface="Tahoma" panose="020B0604030504040204"/>
              </a:rPr>
              <a:t>network</a:t>
            </a:r>
            <a:r>
              <a:rPr sz="2180" spc="-59" dirty="0">
                <a:latin typeface="Tahoma" panose="020B0604030504040204"/>
                <a:cs typeface="Tahoma" panose="020B0604030504040204"/>
              </a:rPr>
              <a:t> </a:t>
            </a:r>
            <a:r>
              <a:rPr sz="2180" spc="-50" dirty="0">
                <a:latin typeface="Tahoma" panose="020B0604030504040204"/>
                <a:cs typeface="Tahoma" panose="020B0604030504040204"/>
              </a:rPr>
              <a:t>flow </a:t>
            </a:r>
            <a:r>
              <a:rPr sz="2180" spc="-89" dirty="0">
                <a:latin typeface="Tahoma" panose="020B0604030504040204"/>
                <a:cs typeface="Tahoma" panose="020B0604030504040204"/>
              </a:rPr>
              <a:t>problem</a:t>
            </a:r>
            <a:r>
              <a:rPr sz="2180" spc="-59" dirty="0">
                <a:latin typeface="Tahoma" panose="020B0604030504040204"/>
                <a:cs typeface="Tahoma" panose="020B0604030504040204"/>
              </a:rPr>
              <a:t> </a:t>
            </a:r>
            <a:r>
              <a:rPr sz="2180" spc="-50" dirty="0">
                <a:latin typeface="Tahoma" panose="020B0604030504040204"/>
                <a:cs typeface="Tahoma" panose="020B0604030504040204"/>
              </a:rPr>
              <a:t>on</a:t>
            </a:r>
            <a:endParaRPr sz="2180" dirty="0">
              <a:latin typeface="Tahoma" panose="020B0604030504040204"/>
              <a:cs typeface="Tahoma" panose="020B0604030504040204"/>
            </a:endParaRPr>
          </a:p>
          <a:p>
            <a:pPr marL="624205">
              <a:spcBef>
                <a:spcPts val="70"/>
              </a:spcBef>
            </a:pPr>
            <a:r>
              <a:rPr sz="2180" i="1" spc="-50" dirty="0">
                <a:latin typeface="Arial" panose="020B0604020202020204"/>
                <a:cs typeface="Arial" panose="020B0604020202020204"/>
              </a:rPr>
              <a:t>G</a:t>
            </a:r>
            <a:r>
              <a:rPr sz="2380" i="1" spc="-73" baseline="28000" dirty="0">
                <a:latin typeface="Sitka Text"/>
                <a:cs typeface="Sitka Text"/>
              </a:rPr>
              <a:t>'</a:t>
            </a:r>
            <a:r>
              <a:rPr sz="2180" spc="-50" dirty="0">
                <a:latin typeface="Tahoma" panose="020B0604030504040204"/>
                <a:cs typeface="Tahoma" panose="020B0604030504040204"/>
              </a:rPr>
              <a:t>?</a:t>
            </a:r>
            <a:endParaRPr sz="2180" dirty="0">
              <a:latin typeface="Tahoma" panose="020B0604030504040204"/>
              <a:cs typeface="Tahoma" panose="020B0604030504040204"/>
            </a:endParaRPr>
          </a:p>
          <a:p>
            <a:pPr marL="620395" marR="335915" indent="-259080">
              <a:lnSpc>
                <a:spcPts val="2675"/>
              </a:lnSpc>
              <a:spcBef>
                <a:spcPts val="2360"/>
              </a:spcBef>
              <a:buSzPct val="91000"/>
              <a:buFont typeface="Lucida Sans Unicode" panose="020B0602030504020204"/>
              <a:buChar char="•"/>
              <a:tabLst>
                <a:tab pos="623570" algn="l"/>
                <a:tab pos="5567045" algn="l"/>
              </a:tabLst>
            </a:pPr>
            <a:r>
              <a:rPr sz="2180" dirty="0">
                <a:latin typeface="Tahoma" panose="020B0604030504040204"/>
                <a:cs typeface="Tahoma" panose="020B0604030504040204"/>
              </a:rPr>
              <a:t>The</a:t>
            </a:r>
            <a:r>
              <a:rPr sz="2180" spc="-59" dirty="0">
                <a:latin typeface="Tahoma" panose="020B0604030504040204"/>
                <a:cs typeface="Tahoma" panose="020B0604030504040204"/>
              </a:rPr>
              <a:t> </a:t>
            </a:r>
            <a:r>
              <a:rPr sz="2180" spc="-69" dirty="0">
                <a:latin typeface="Tahoma" panose="020B0604030504040204"/>
                <a:cs typeface="Tahoma" panose="020B0604030504040204"/>
              </a:rPr>
              <a:t>running</a:t>
            </a:r>
            <a:r>
              <a:rPr sz="2180" spc="-30" dirty="0">
                <a:latin typeface="Tahoma" panose="020B0604030504040204"/>
                <a:cs typeface="Tahoma" panose="020B0604030504040204"/>
              </a:rPr>
              <a:t> </a:t>
            </a:r>
            <a:r>
              <a:rPr sz="2180" spc="-20" dirty="0">
                <a:latin typeface="Tahoma" panose="020B0604030504040204"/>
                <a:cs typeface="Tahoma" panose="020B0604030504040204"/>
              </a:rPr>
              <a:t>time</a:t>
            </a:r>
            <a:r>
              <a:rPr sz="2180" spc="-30" dirty="0">
                <a:latin typeface="Tahoma" panose="020B0604030504040204"/>
                <a:cs typeface="Tahoma" panose="020B0604030504040204"/>
              </a:rPr>
              <a:t> </a:t>
            </a:r>
            <a:r>
              <a:rPr sz="2180" dirty="0">
                <a:latin typeface="Tahoma" panose="020B0604030504040204"/>
                <a:cs typeface="Tahoma" panose="020B0604030504040204"/>
              </a:rPr>
              <a:t>of</a:t>
            </a:r>
            <a:r>
              <a:rPr sz="2180" spc="-40" dirty="0">
                <a:latin typeface="Tahoma" panose="020B0604030504040204"/>
                <a:cs typeface="Tahoma" panose="020B0604030504040204"/>
              </a:rPr>
              <a:t> </a:t>
            </a:r>
            <a:r>
              <a:rPr sz="2180" spc="-69" dirty="0">
                <a:latin typeface="Tahoma" panose="020B0604030504040204"/>
                <a:cs typeface="Tahoma" panose="020B0604030504040204"/>
              </a:rPr>
              <a:t>Ford-</a:t>
            </a:r>
            <a:r>
              <a:rPr sz="2180" spc="-99" dirty="0">
                <a:latin typeface="Tahoma" panose="020B0604030504040204"/>
                <a:cs typeface="Tahoma" panose="020B0604030504040204"/>
              </a:rPr>
              <a:t>Fulkerson</a:t>
            </a:r>
            <a:r>
              <a:rPr sz="2180" spc="-30" dirty="0">
                <a:latin typeface="Tahoma" panose="020B0604030504040204"/>
                <a:cs typeface="Tahoma" panose="020B0604030504040204"/>
              </a:rPr>
              <a:t> </a:t>
            </a:r>
            <a:r>
              <a:rPr sz="2180" dirty="0">
                <a:latin typeface="Tahoma" panose="020B0604030504040204"/>
                <a:cs typeface="Tahoma" panose="020B0604030504040204"/>
              </a:rPr>
              <a:t>is</a:t>
            </a:r>
            <a:r>
              <a:rPr sz="2180" spc="-40" dirty="0">
                <a:latin typeface="Tahoma" panose="020B0604030504040204"/>
                <a:cs typeface="Tahoma" panose="020B0604030504040204"/>
              </a:rPr>
              <a:t> </a:t>
            </a:r>
            <a:r>
              <a:rPr sz="2180" i="1" spc="-40" dirty="0">
                <a:latin typeface="Arial" panose="020B0604020202020204"/>
                <a:cs typeface="Arial" panose="020B0604020202020204"/>
              </a:rPr>
              <a:t>O</a:t>
            </a:r>
            <a:r>
              <a:rPr sz="2180" spc="-40" dirty="0">
                <a:latin typeface="Tahoma" panose="020B0604030504040204"/>
                <a:cs typeface="Tahoma" panose="020B0604030504040204"/>
              </a:rPr>
              <a:t>(</a:t>
            </a:r>
            <a:r>
              <a:rPr sz="2180" i="1" spc="-40" dirty="0">
                <a:solidFill>
                  <a:srgbClr val="0000FF"/>
                </a:solidFill>
                <a:latin typeface="Arial" panose="020B0604020202020204"/>
                <a:cs typeface="Arial" panose="020B0604020202020204"/>
              </a:rPr>
              <a:t>m</a:t>
            </a:r>
            <a:r>
              <a:rPr sz="2380" i="1" spc="-59" baseline="28000" dirty="0">
                <a:solidFill>
                  <a:srgbClr val="0000FF"/>
                </a:solidFill>
                <a:latin typeface="Sitka Text"/>
                <a:cs typeface="Sitka Text"/>
              </a:rPr>
              <a:t>'</a:t>
            </a:r>
            <a:r>
              <a:rPr sz="2180" i="1" spc="-40" dirty="0">
                <a:solidFill>
                  <a:srgbClr val="FF0000"/>
                </a:solidFill>
                <a:latin typeface="Arial" panose="020B0604020202020204"/>
                <a:cs typeface="Arial" panose="020B0604020202020204"/>
              </a:rPr>
              <a:t>C</a:t>
            </a:r>
            <a:r>
              <a:rPr sz="2180" i="1" spc="-347" dirty="0">
                <a:solidFill>
                  <a:srgbClr val="FF0000"/>
                </a:solidFill>
                <a:latin typeface="Arial" panose="020B0604020202020204"/>
                <a:cs typeface="Arial" panose="020B0604020202020204"/>
              </a:rPr>
              <a:t> </a:t>
            </a:r>
            <a:r>
              <a:rPr sz="2180" dirty="0">
                <a:latin typeface="Tahoma" panose="020B0604030504040204"/>
                <a:cs typeface="Tahoma" panose="020B0604030504040204"/>
              </a:rPr>
              <a:t>)</a:t>
            </a:r>
            <a:r>
              <a:rPr sz="2180" spc="-40" dirty="0">
                <a:latin typeface="Tahoma" panose="020B0604030504040204"/>
                <a:cs typeface="Tahoma" panose="020B0604030504040204"/>
              </a:rPr>
              <a:t> </a:t>
            </a:r>
            <a:r>
              <a:rPr sz="2180" spc="-129" dirty="0">
                <a:latin typeface="Tahoma" panose="020B0604030504040204"/>
                <a:cs typeface="Tahoma" panose="020B0604030504040204"/>
              </a:rPr>
              <a:t>where</a:t>
            </a:r>
            <a:r>
              <a:rPr sz="2180" spc="-30" dirty="0">
                <a:latin typeface="Tahoma" panose="020B0604030504040204"/>
                <a:cs typeface="Tahoma" panose="020B0604030504040204"/>
              </a:rPr>
              <a:t> </a:t>
            </a:r>
            <a:r>
              <a:rPr sz="2180" i="1" dirty="0">
                <a:solidFill>
                  <a:srgbClr val="0000FF"/>
                </a:solidFill>
                <a:latin typeface="Arial" panose="020B0604020202020204"/>
                <a:cs typeface="Arial" panose="020B0604020202020204"/>
              </a:rPr>
              <a:t>m</a:t>
            </a:r>
            <a:r>
              <a:rPr sz="2380" i="1" baseline="28000" dirty="0">
                <a:solidFill>
                  <a:srgbClr val="0000FF"/>
                </a:solidFill>
                <a:latin typeface="Sitka Text"/>
                <a:cs typeface="Sitka Text"/>
              </a:rPr>
              <a:t>'</a:t>
            </a:r>
            <a:r>
              <a:rPr sz="2380" i="1" spc="414" baseline="28000" dirty="0">
                <a:solidFill>
                  <a:srgbClr val="0000FF"/>
                </a:solidFill>
                <a:latin typeface="Sitka Text"/>
                <a:cs typeface="Sitka Text"/>
              </a:rPr>
              <a:t> </a:t>
            </a:r>
            <a:r>
              <a:rPr sz="2180" spc="-50" dirty="0">
                <a:latin typeface="Tahoma" panose="020B0604030504040204"/>
                <a:cs typeface="Tahoma" panose="020B0604030504040204"/>
              </a:rPr>
              <a:t>is 	</a:t>
            </a:r>
            <a:r>
              <a:rPr sz="2180" spc="-20" dirty="0">
                <a:latin typeface="Tahoma" panose="020B0604030504040204"/>
                <a:cs typeface="Tahoma" panose="020B0604030504040204"/>
              </a:rPr>
              <a:t>the</a:t>
            </a:r>
            <a:r>
              <a:rPr sz="2180" spc="-59" dirty="0">
                <a:latin typeface="Tahoma" panose="020B0604030504040204"/>
                <a:cs typeface="Tahoma" panose="020B0604030504040204"/>
              </a:rPr>
              <a:t> </a:t>
            </a:r>
            <a:r>
              <a:rPr sz="2180" spc="-109" dirty="0">
                <a:latin typeface="Tahoma" panose="020B0604030504040204"/>
                <a:cs typeface="Tahoma" panose="020B0604030504040204"/>
              </a:rPr>
              <a:t>number</a:t>
            </a:r>
            <a:r>
              <a:rPr sz="2180" spc="-50" dirty="0">
                <a:latin typeface="Tahoma" panose="020B0604030504040204"/>
                <a:cs typeface="Tahoma" panose="020B0604030504040204"/>
              </a:rPr>
              <a:t> </a:t>
            </a:r>
            <a:r>
              <a:rPr sz="2180" dirty="0">
                <a:latin typeface="Tahoma" panose="020B0604030504040204"/>
                <a:cs typeface="Tahoma" panose="020B0604030504040204"/>
              </a:rPr>
              <a:t>of</a:t>
            </a:r>
            <a:r>
              <a:rPr sz="2180" spc="-30" dirty="0">
                <a:latin typeface="Tahoma" panose="020B0604030504040204"/>
                <a:cs typeface="Tahoma" panose="020B0604030504040204"/>
              </a:rPr>
              <a:t> </a:t>
            </a:r>
            <a:r>
              <a:rPr sz="2180" spc="-149" dirty="0">
                <a:latin typeface="Tahoma" panose="020B0604030504040204"/>
                <a:cs typeface="Tahoma" panose="020B0604030504040204"/>
              </a:rPr>
              <a:t>edges,</a:t>
            </a:r>
            <a:r>
              <a:rPr sz="2180" spc="-30" dirty="0">
                <a:latin typeface="Tahoma" panose="020B0604030504040204"/>
                <a:cs typeface="Tahoma" panose="020B0604030504040204"/>
              </a:rPr>
              <a:t> </a:t>
            </a:r>
            <a:r>
              <a:rPr sz="2180" spc="-79" dirty="0">
                <a:latin typeface="Tahoma" panose="020B0604030504040204"/>
                <a:cs typeface="Tahoma" panose="020B0604030504040204"/>
              </a:rPr>
              <a:t>and</a:t>
            </a:r>
            <a:r>
              <a:rPr sz="2180" spc="-40" dirty="0">
                <a:latin typeface="Tahoma" panose="020B0604030504040204"/>
                <a:cs typeface="Tahoma" panose="020B0604030504040204"/>
              </a:rPr>
              <a:t> </a:t>
            </a:r>
            <a:r>
              <a:rPr sz="2180" i="1" dirty="0">
                <a:solidFill>
                  <a:srgbClr val="FF0000"/>
                </a:solidFill>
                <a:latin typeface="Arial" panose="020B0604020202020204"/>
                <a:cs typeface="Arial" panose="020B0604020202020204"/>
              </a:rPr>
              <a:t>C</a:t>
            </a:r>
            <a:r>
              <a:rPr sz="2180" i="1" spc="168" dirty="0">
                <a:solidFill>
                  <a:srgbClr val="FF0000"/>
                </a:solidFill>
                <a:latin typeface="Arial" panose="020B0604020202020204"/>
                <a:cs typeface="Arial" panose="020B0604020202020204"/>
              </a:rPr>
              <a:t> </a:t>
            </a:r>
            <a:r>
              <a:rPr sz="2180" dirty="0">
                <a:solidFill>
                  <a:srgbClr val="FF0000"/>
                </a:solidFill>
                <a:latin typeface="Tahoma" panose="020B0604030504040204"/>
                <a:cs typeface="Tahoma" panose="020B0604030504040204"/>
              </a:rPr>
              <a:t>=</a:t>
            </a:r>
            <a:r>
              <a:rPr sz="2180" spc="-159" dirty="0">
                <a:solidFill>
                  <a:srgbClr val="FF0000"/>
                </a:solidFill>
                <a:latin typeface="Tahoma" panose="020B0604030504040204"/>
                <a:cs typeface="Tahoma" panose="020B0604030504040204"/>
              </a:rPr>
              <a:t> </a:t>
            </a:r>
            <a:r>
              <a:rPr sz="3270" spc="1338" baseline="40000" dirty="0">
                <a:solidFill>
                  <a:srgbClr val="FF0000"/>
                </a:solidFill>
                <a:latin typeface="Lucida Sans Unicode" panose="020B0602030504020204"/>
                <a:cs typeface="Lucida Sans Unicode" panose="020B0602030504020204"/>
              </a:rPr>
              <a:t>Σ</a:t>
            </a:r>
            <a:r>
              <a:rPr sz="3270" baseline="40000" dirty="0">
                <a:solidFill>
                  <a:srgbClr val="FF0000"/>
                </a:solidFill>
                <a:latin typeface="Lucida Sans Unicode" panose="020B0602030504020204"/>
                <a:cs typeface="Lucida Sans Unicode" panose="020B0602030504020204"/>
              </a:rPr>
              <a:t>	</a:t>
            </a:r>
            <a:r>
              <a:rPr sz="2180" i="1" spc="-129" dirty="0">
                <a:solidFill>
                  <a:srgbClr val="FF0000"/>
                </a:solidFill>
                <a:latin typeface="Arial" panose="020B0604020202020204"/>
                <a:cs typeface="Arial" panose="020B0604020202020204"/>
              </a:rPr>
              <a:t>c</a:t>
            </a:r>
            <a:r>
              <a:rPr sz="2380" i="1" spc="-192" baseline="-10000" dirty="0">
                <a:solidFill>
                  <a:srgbClr val="FF0000"/>
                </a:solidFill>
                <a:latin typeface="Trebuchet MS" panose="020B0603020202020204"/>
                <a:cs typeface="Trebuchet MS" panose="020B0603020202020204"/>
              </a:rPr>
              <a:t>e</a:t>
            </a:r>
            <a:r>
              <a:rPr sz="2380" i="1" spc="-386" baseline="-10000" dirty="0">
                <a:solidFill>
                  <a:srgbClr val="FF0000"/>
                </a:solidFill>
                <a:latin typeface="Trebuchet MS" panose="020B0603020202020204"/>
                <a:cs typeface="Trebuchet MS" panose="020B0603020202020204"/>
              </a:rPr>
              <a:t> </a:t>
            </a:r>
            <a:r>
              <a:rPr sz="2180" spc="-99" dirty="0">
                <a:latin typeface="Tahoma" panose="020B0604030504040204"/>
                <a:cs typeface="Tahoma" panose="020B0604030504040204"/>
              </a:rPr>
              <a:t>.</a:t>
            </a:r>
            <a:endParaRPr sz="2180" dirty="0">
              <a:latin typeface="Tahoma" panose="020B0604030504040204"/>
              <a:cs typeface="Tahoma" panose="020B0604030504040204"/>
            </a:endParaRPr>
          </a:p>
          <a:p>
            <a:pPr marL="4517390">
              <a:lnSpc>
                <a:spcPts val="425"/>
              </a:lnSpc>
            </a:pPr>
            <a:r>
              <a:rPr sz="1585" i="1" dirty="0">
                <a:solidFill>
                  <a:srgbClr val="FF0000"/>
                </a:solidFill>
                <a:latin typeface="Trebuchet MS" panose="020B0603020202020204"/>
                <a:cs typeface="Trebuchet MS" panose="020B0603020202020204"/>
              </a:rPr>
              <a:t>e</a:t>
            </a:r>
            <a:r>
              <a:rPr sz="1585" i="1" spc="139" dirty="0">
                <a:solidFill>
                  <a:srgbClr val="FF0000"/>
                </a:solidFill>
                <a:latin typeface="Trebuchet MS" panose="020B0603020202020204"/>
                <a:cs typeface="Trebuchet MS" panose="020B0603020202020204"/>
              </a:rPr>
              <a:t> </a:t>
            </a:r>
            <a:r>
              <a:rPr sz="1585" dirty="0">
                <a:solidFill>
                  <a:srgbClr val="FF0000"/>
                </a:solidFill>
                <a:latin typeface="Georgia" panose="02040502050405020303"/>
                <a:cs typeface="Georgia" panose="02040502050405020303"/>
              </a:rPr>
              <a:t>leaving</a:t>
            </a:r>
            <a:r>
              <a:rPr sz="1585" spc="119" dirty="0">
                <a:solidFill>
                  <a:srgbClr val="FF0000"/>
                </a:solidFill>
                <a:latin typeface="Georgia" panose="02040502050405020303"/>
                <a:cs typeface="Georgia" panose="02040502050405020303"/>
              </a:rPr>
              <a:t> </a:t>
            </a:r>
            <a:r>
              <a:rPr sz="1585" i="1" spc="-99" dirty="0">
                <a:solidFill>
                  <a:srgbClr val="FF0000"/>
                </a:solidFill>
                <a:latin typeface="Trebuchet MS" panose="020B0603020202020204"/>
                <a:cs typeface="Trebuchet MS" panose="020B0603020202020204"/>
              </a:rPr>
              <a:t>s</a:t>
            </a:r>
            <a:endParaRPr sz="1585" dirty="0">
              <a:latin typeface="Trebuchet MS" panose="020B0603020202020204"/>
              <a:cs typeface="Trebuchet MS" panose="020B0603020202020204"/>
            </a:endParaRPr>
          </a:p>
          <a:p>
            <a:pPr marL="620395" indent="-259080">
              <a:spcBef>
                <a:spcPts val="1805"/>
              </a:spcBef>
              <a:buClr>
                <a:srgbClr val="000000"/>
              </a:buClr>
              <a:buSzPct val="91000"/>
              <a:buFont typeface="Lucida Sans Unicode" panose="020B0602030504020204"/>
              <a:buChar char="•"/>
              <a:tabLst>
                <a:tab pos="619760" algn="l"/>
              </a:tabLst>
            </a:pPr>
            <a:r>
              <a:rPr sz="2180" i="1" dirty="0">
                <a:solidFill>
                  <a:srgbClr val="FF0000"/>
                </a:solidFill>
                <a:latin typeface="Arial" panose="020B0604020202020204"/>
                <a:cs typeface="Arial" panose="020B0604020202020204"/>
              </a:rPr>
              <a:t>C</a:t>
            </a:r>
            <a:r>
              <a:rPr sz="2180" i="1" spc="248" dirty="0">
                <a:solidFill>
                  <a:srgbClr val="FF0000"/>
                </a:solidFill>
                <a:latin typeface="Arial" panose="020B0604020202020204"/>
                <a:cs typeface="Arial" panose="020B0604020202020204"/>
              </a:rPr>
              <a:t> </a:t>
            </a:r>
            <a:r>
              <a:rPr sz="2180" dirty="0">
                <a:latin typeface="Tahoma" panose="020B0604030504040204"/>
                <a:cs typeface="Tahoma" panose="020B0604030504040204"/>
              </a:rPr>
              <a:t>=</a:t>
            </a:r>
            <a:r>
              <a:rPr sz="2180" spc="-79" dirty="0">
                <a:latin typeface="Tahoma" panose="020B0604030504040204"/>
                <a:cs typeface="Tahoma" panose="020B0604030504040204"/>
              </a:rPr>
              <a:t> </a:t>
            </a:r>
            <a:r>
              <a:rPr sz="2180" spc="-178" dirty="0">
                <a:latin typeface="Lucida Sans Unicode" panose="020B0602030504020204"/>
                <a:cs typeface="Lucida Sans Unicode" panose="020B0602030504020204"/>
              </a:rPr>
              <a:t>|</a:t>
            </a:r>
            <a:r>
              <a:rPr sz="2180" i="1" spc="-178" dirty="0">
                <a:latin typeface="Arial" panose="020B0604020202020204"/>
                <a:cs typeface="Arial" panose="020B0604020202020204"/>
              </a:rPr>
              <a:t>A</a:t>
            </a:r>
            <a:r>
              <a:rPr sz="2180" spc="-178" dirty="0">
                <a:latin typeface="Lucida Sans Unicode" panose="020B0602030504020204"/>
                <a:cs typeface="Lucida Sans Unicode" panose="020B0602030504020204"/>
              </a:rPr>
              <a:t>|</a:t>
            </a:r>
            <a:r>
              <a:rPr sz="2180" spc="-89" dirty="0">
                <a:latin typeface="Lucida Sans Unicode" panose="020B0602030504020204"/>
                <a:cs typeface="Lucida Sans Unicode" panose="020B0602030504020204"/>
              </a:rPr>
              <a:t> </a:t>
            </a:r>
            <a:r>
              <a:rPr sz="2180" dirty="0">
                <a:latin typeface="Tahoma" panose="020B0604030504040204"/>
                <a:cs typeface="Tahoma" panose="020B0604030504040204"/>
              </a:rPr>
              <a:t>=</a:t>
            </a:r>
            <a:r>
              <a:rPr sz="2180" spc="-89" dirty="0">
                <a:latin typeface="Tahoma" panose="020B0604030504040204"/>
                <a:cs typeface="Tahoma" panose="020B0604030504040204"/>
              </a:rPr>
              <a:t> </a:t>
            </a:r>
            <a:r>
              <a:rPr sz="2180" i="1" spc="-50" dirty="0">
                <a:latin typeface="Arial" panose="020B0604020202020204"/>
                <a:cs typeface="Arial" panose="020B0604020202020204"/>
              </a:rPr>
              <a:t>n</a:t>
            </a:r>
            <a:r>
              <a:rPr sz="2180" spc="-50" dirty="0">
                <a:latin typeface="Tahoma" panose="020B0604030504040204"/>
                <a:cs typeface="Tahoma" panose="020B0604030504040204"/>
              </a:rPr>
              <a:t>.</a:t>
            </a:r>
            <a:endParaRPr sz="2180" dirty="0">
              <a:latin typeface="Tahoma" panose="020B0604030504040204"/>
              <a:cs typeface="Tahoma" panose="020B0604030504040204"/>
            </a:endParaRPr>
          </a:p>
          <a:p>
            <a:pPr marL="620395" indent="-259080">
              <a:spcBef>
                <a:spcPts val="2320"/>
              </a:spcBef>
              <a:buSzPct val="91000"/>
              <a:buFont typeface="Lucida Sans Unicode" panose="020B0602030504020204"/>
              <a:buChar char="•"/>
              <a:tabLst>
                <a:tab pos="619760" algn="l"/>
              </a:tabLst>
            </a:pPr>
            <a:r>
              <a:rPr sz="2180" dirty="0">
                <a:latin typeface="Tahoma" panose="020B0604030504040204"/>
                <a:cs typeface="Tahoma" panose="020B0604030504040204"/>
              </a:rPr>
              <a:t>The</a:t>
            </a:r>
            <a:r>
              <a:rPr sz="2180" spc="-40" dirty="0">
                <a:latin typeface="Tahoma" panose="020B0604030504040204"/>
                <a:cs typeface="Tahoma" panose="020B0604030504040204"/>
              </a:rPr>
              <a:t> </a:t>
            </a:r>
            <a:r>
              <a:rPr sz="2180" spc="-109" dirty="0">
                <a:latin typeface="Tahoma" panose="020B0604030504040204"/>
                <a:cs typeface="Tahoma" panose="020B0604030504040204"/>
              </a:rPr>
              <a:t>number</a:t>
            </a:r>
            <a:r>
              <a:rPr sz="2180" spc="-40" dirty="0">
                <a:latin typeface="Tahoma" panose="020B0604030504040204"/>
                <a:cs typeface="Tahoma" panose="020B0604030504040204"/>
              </a:rPr>
              <a:t> </a:t>
            </a:r>
            <a:r>
              <a:rPr sz="2180" dirty="0">
                <a:latin typeface="Tahoma" panose="020B0604030504040204"/>
                <a:cs typeface="Tahoma" panose="020B0604030504040204"/>
              </a:rPr>
              <a:t>of</a:t>
            </a:r>
            <a:r>
              <a:rPr sz="2180" spc="-40" dirty="0">
                <a:latin typeface="Tahoma" panose="020B0604030504040204"/>
                <a:cs typeface="Tahoma" panose="020B0604030504040204"/>
              </a:rPr>
              <a:t> </a:t>
            </a:r>
            <a:r>
              <a:rPr sz="2180" spc="-139" dirty="0">
                <a:latin typeface="Tahoma" panose="020B0604030504040204"/>
                <a:cs typeface="Tahoma" panose="020B0604030504040204"/>
              </a:rPr>
              <a:t>edges</a:t>
            </a:r>
            <a:r>
              <a:rPr sz="2180" spc="-30" dirty="0">
                <a:latin typeface="Tahoma" panose="020B0604030504040204"/>
                <a:cs typeface="Tahoma" panose="020B0604030504040204"/>
              </a:rPr>
              <a:t> </a:t>
            </a:r>
            <a:r>
              <a:rPr sz="2180" dirty="0">
                <a:latin typeface="Tahoma" panose="020B0604030504040204"/>
                <a:cs typeface="Tahoma" panose="020B0604030504040204"/>
              </a:rPr>
              <a:t>in</a:t>
            </a:r>
            <a:r>
              <a:rPr sz="2180" spc="-40" dirty="0">
                <a:latin typeface="Tahoma" panose="020B0604030504040204"/>
                <a:cs typeface="Tahoma" panose="020B0604030504040204"/>
              </a:rPr>
              <a:t> </a:t>
            </a:r>
            <a:r>
              <a:rPr sz="2180" i="1" dirty="0">
                <a:latin typeface="Arial" panose="020B0604020202020204"/>
                <a:cs typeface="Arial" panose="020B0604020202020204"/>
              </a:rPr>
              <a:t>G</a:t>
            </a:r>
            <a:r>
              <a:rPr sz="2380" i="1" baseline="28000" dirty="0">
                <a:latin typeface="Sitka Text"/>
                <a:cs typeface="Sitka Text"/>
              </a:rPr>
              <a:t>'</a:t>
            </a:r>
            <a:r>
              <a:rPr sz="2380" i="1" spc="414" baseline="28000" dirty="0">
                <a:latin typeface="Sitka Text"/>
                <a:cs typeface="Sitka Text"/>
              </a:rPr>
              <a:t> </a:t>
            </a:r>
            <a:r>
              <a:rPr sz="2180" dirty="0">
                <a:latin typeface="Tahoma" panose="020B0604030504040204"/>
                <a:cs typeface="Tahoma" panose="020B0604030504040204"/>
              </a:rPr>
              <a:t>is</a:t>
            </a:r>
            <a:r>
              <a:rPr sz="2180" spc="-40" dirty="0">
                <a:latin typeface="Tahoma" panose="020B0604030504040204"/>
                <a:cs typeface="Tahoma" panose="020B0604030504040204"/>
              </a:rPr>
              <a:t> </a:t>
            </a:r>
            <a:r>
              <a:rPr sz="2180" spc="-89" dirty="0">
                <a:latin typeface="Tahoma" panose="020B0604030504040204"/>
                <a:cs typeface="Tahoma" panose="020B0604030504040204"/>
              </a:rPr>
              <a:t>equal</a:t>
            </a:r>
            <a:r>
              <a:rPr sz="2180" spc="-30" dirty="0">
                <a:latin typeface="Tahoma" panose="020B0604030504040204"/>
                <a:cs typeface="Tahoma" panose="020B0604030504040204"/>
              </a:rPr>
              <a:t> </a:t>
            </a:r>
            <a:r>
              <a:rPr sz="2180" dirty="0">
                <a:latin typeface="Tahoma" panose="020B0604030504040204"/>
                <a:cs typeface="Tahoma" panose="020B0604030504040204"/>
              </a:rPr>
              <a:t>to</a:t>
            </a:r>
            <a:r>
              <a:rPr sz="2180" spc="-40" dirty="0">
                <a:latin typeface="Tahoma" panose="020B0604030504040204"/>
                <a:cs typeface="Tahoma" panose="020B0604030504040204"/>
              </a:rPr>
              <a:t> </a:t>
            </a:r>
            <a:r>
              <a:rPr sz="2180" spc="-109" dirty="0">
                <a:latin typeface="Tahoma" panose="020B0604030504040204"/>
                <a:cs typeface="Tahoma" panose="020B0604030504040204"/>
              </a:rPr>
              <a:t>number</a:t>
            </a:r>
            <a:r>
              <a:rPr sz="2180" spc="-40" dirty="0">
                <a:latin typeface="Tahoma" panose="020B0604030504040204"/>
                <a:cs typeface="Tahoma" panose="020B0604030504040204"/>
              </a:rPr>
              <a:t> </a:t>
            </a:r>
            <a:r>
              <a:rPr sz="2180" dirty="0">
                <a:latin typeface="Tahoma" panose="020B0604030504040204"/>
                <a:cs typeface="Tahoma" panose="020B0604030504040204"/>
              </a:rPr>
              <a:t>of</a:t>
            </a:r>
            <a:r>
              <a:rPr sz="2180" spc="-40" dirty="0">
                <a:latin typeface="Tahoma" panose="020B0604030504040204"/>
                <a:cs typeface="Tahoma" panose="020B0604030504040204"/>
              </a:rPr>
              <a:t> </a:t>
            </a:r>
            <a:r>
              <a:rPr sz="2180" spc="-139" dirty="0">
                <a:latin typeface="Tahoma" panose="020B0604030504040204"/>
                <a:cs typeface="Tahoma" panose="020B0604030504040204"/>
              </a:rPr>
              <a:t>edges</a:t>
            </a:r>
            <a:r>
              <a:rPr sz="2180" spc="-40" dirty="0">
                <a:latin typeface="Tahoma" panose="020B0604030504040204"/>
                <a:cs typeface="Tahoma" panose="020B0604030504040204"/>
              </a:rPr>
              <a:t> </a:t>
            </a:r>
            <a:r>
              <a:rPr sz="2180" dirty="0">
                <a:latin typeface="Tahoma" panose="020B0604030504040204"/>
                <a:cs typeface="Tahoma" panose="020B0604030504040204"/>
              </a:rPr>
              <a:t>in</a:t>
            </a:r>
            <a:r>
              <a:rPr sz="2180" spc="-30" dirty="0">
                <a:latin typeface="Tahoma" panose="020B0604030504040204"/>
                <a:cs typeface="Tahoma" panose="020B0604030504040204"/>
              </a:rPr>
              <a:t> </a:t>
            </a:r>
            <a:r>
              <a:rPr sz="2180" i="1" spc="-99" dirty="0">
                <a:latin typeface="Arial" panose="020B0604020202020204"/>
                <a:cs typeface="Arial" panose="020B0604020202020204"/>
              </a:rPr>
              <a:t>G</a:t>
            </a:r>
            <a:endParaRPr sz="2180" dirty="0">
              <a:latin typeface="Arial" panose="020B0604020202020204"/>
              <a:cs typeface="Arial" panose="020B0604020202020204"/>
            </a:endParaRPr>
          </a:p>
          <a:p>
            <a:pPr marL="624205">
              <a:spcBef>
                <a:spcPts val="70"/>
              </a:spcBef>
            </a:pPr>
            <a:r>
              <a:rPr sz="2180" dirty="0">
                <a:latin typeface="Tahoma" panose="020B0604030504040204"/>
                <a:cs typeface="Tahoma" panose="020B0604030504040204"/>
              </a:rPr>
              <a:t>(</a:t>
            </a:r>
            <a:r>
              <a:rPr sz="2180" i="1" dirty="0">
                <a:latin typeface="Arial" panose="020B0604020202020204"/>
                <a:cs typeface="Arial" panose="020B0604020202020204"/>
              </a:rPr>
              <a:t>m</a:t>
            </a:r>
            <a:r>
              <a:rPr sz="2180" dirty="0">
                <a:latin typeface="Tahoma" panose="020B0604030504040204"/>
                <a:cs typeface="Tahoma" panose="020B0604030504040204"/>
              </a:rPr>
              <a:t>)</a:t>
            </a:r>
            <a:r>
              <a:rPr sz="2180" spc="-99" dirty="0">
                <a:latin typeface="Tahoma" panose="020B0604030504040204"/>
                <a:cs typeface="Tahoma" panose="020B0604030504040204"/>
              </a:rPr>
              <a:t> </a:t>
            </a:r>
            <a:r>
              <a:rPr sz="2180" spc="-40" dirty="0">
                <a:latin typeface="Tahoma" panose="020B0604030504040204"/>
                <a:cs typeface="Tahoma" panose="020B0604030504040204"/>
              </a:rPr>
              <a:t>plus</a:t>
            </a:r>
            <a:r>
              <a:rPr sz="2180" spc="-99" dirty="0">
                <a:latin typeface="Tahoma" panose="020B0604030504040204"/>
                <a:cs typeface="Tahoma" panose="020B0604030504040204"/>
              </a:rPr>
              <a:t> </a:t>
            </a:r>
            <a:r>
              <a:rPr sz="2180" spc="-50" dirty="0">
                <a:latin typeface="Tahoma" panose="020B0604030504040204"/>
                <a:cs typeface="Tahoma" panose="020B0604030504040204"/>
              </a:rPr>
              <a:t>2</a:t>
            </a:r>
            <a:r>
              <a:rPr sz="2180" i="1" spc="-50" dirty="0">
                <a:latin typeface="Arial" panose="020B0604020202020204"/>
                <a:cs typeface="Arial" panose="020B0604020202020204"/>
              </a:rPr>
              <a:t>n</a:t>
            </a:r>
            <a:r>
              <a:rPr sz="2180" spc="-50" dirty="0">
                <a:latin typeface="Tahoma" panose="020B0604030504040204"/>
                <a:cs typeface="Tahoma" panose="020B0604030504040204"/>
              </a:rPr>
              <a:t>.</a:t>
            </a:r>
            <a:endParaRPr sz="2180" dirty="0">
              <a:latin typeface="Tahoma" panose="020B0604030504040204"/>
              <a:cs typeface="Tahoma" panose="020B0604030504040204"/>
            </a:endParaRPr>
          </a:p>
          <a:p>
            <a:pPr marL="620395" indent="-259080">
              <a:spcBef>
                <a:spcPts val="2320"/>
              </a:spcBef>
              <a:buSzPct val="91000"/>
              <a:buFont typeface="Lucida Sans Unicode" panose="020B0602030504020204"/>
              <a:buChar char="•"/>
              <a:tabLst>
                <a:tab pos="619760" algn="l"/>
              </a:tabLst>
            </a:pPr>
            <a:r>
              <a:rPr sz="2180" spc="-20" dirty="0">
                <a:latin typeface="Tahoma" panose="020B0604030504040204"/>
                <a:cs typeface="Tahoma" panose="020B0604030504040204"/>
              </a:rPr>
              <a:t>So, </a:t>
            </a:r>
            <a:r>
              <a:rPr sz="2180" spc="-69" dirty="0">
                <a:latin typeface="Tahoma" panose="020B0604030504040204"/>
                <a:cs typeface="Tahoma" panose="020B0604030504040204"/>
              </a:rPr>
              <a:t>running</a:t>
            </a:r>
            <a:r>
              <a:rPr sz="2180" spc="10" dirty="0">
                <a:latin typeface="Tahoma" panose="020B0604030504040204"/>
                <a:cs typeface="Tahoma" panose="020B0604030504040204"/>
              </a:rPr>
              <a:t> </a:t>
            </a:r>
            <a:r>
              <a:rPr sz="2180" spc="-20" dirty="0">
                <a:latin typeface="Tahoma" panose="020B0604030504040204"/>
                <a:cs typeface="Tahoma" panose="020B0604030504040204"/>
              </a:rPr>
              <a:t>time</a:t>
            </a:r>
            <a:r>
              <a:rPr sz="2180" spc="30" dirty="0">
                <a:latin typeface="Tahoma" panose="020B0604030504040204"/>
                <a:cs typeface="Tahoma" panose="020B0604030504040204"/>
              </a:rPr>
              <a:t> </a:t>
            </a:r>
            <a:r>
              <a:rPr sz="2180" dirty="0">
                <a:latin typeface="Tahoma" panose="020B0604030504040204"/>
                <a:cs typeface="Tahoma" panose="020B0604030504040204"/>
              </a:rPr>
              <a:t>is</a:t>
            </a:r>
            <a:r>
              <a:rPr sz="2180" spc="10" dirty="0">
                <a:latin typeface="Tahoma" panose="020B0604030504040204"/>
                <a:cs typeface="Tahoma" panose="020B0604030504040204"/>
              </a:rPr>
              <a:t> </a:t>
            </a:r>
            <a:r>
              <a:rPr sz="2180" i="1" spc="-20" dirty="0">
                <a:latin typeface="Arial" panose="020B0604020202020204"/>
                <a:cs typeface="Arial" panose="020B0604020202020204"/>
              </a:rPr>
              <a:t>O</a:t>
            </a:r>
            <a:r>
              <a:rPr sz="2180" spc="-20" dirty="0">
                <a:latin typeface="Tahoma" panose="020B0604030504040204"/>
                <a:cs typeface="Tahoma" panose="020B0604030504040204"/>
              </a:rPr>
              <a:t>(</a:t>
            </a:r>
            <a:r>
              <a:rPr sz="2180" spc="-20" dirty="0">
                <a:solidFill>
                  <a:srgbClr val="0000FF"/>
                </a:solidFill>
                <a:latin typeface="Tahoma" panose="020B0604030504040204"/>
                <a:cs typeface="Tahoma" panose="020B0604030504040204"/>
              </a:rPr>
              <a:t>(</a:t>
            </a:r>
            <a:r>
              <a:rPr sz="2180" i="1" spc="-20" dirty="0">
                <a:solidFill>
                  <a:srgbClr val="0000FF"/>
                </a:solidFill>
                <a:latin typeface="Arial" panose="020B0604020202020204"/>
                <a:cs typeface="Arial" panose="020B0604020202020204"/>
              </a:rPr>
              <a:t>m</a:t>
            </a:r>
            <a:r>
              <a:rPr sz="2180" i="1" spc="-99" dirty="0">
                <a:solidFill>
                  <a:srgbClr val="0000FF"/>
                </a:solidFill>
                <a:latin typeface="Arial" panose="020B0604020202020204"/>
                <a:cs typeface="Arial" panose="020B0604020202020204"/>
              </a:rPr>
              <a:t> </a:t>
            </a:r>
            <a:r>
              <a:rPr sz="2180" dirty="0">
                <a:solidFill>
                  <a:srgbClr val="0000FF"/>
                </a:solidFill>
                <a:latin typeface="Tahoma" panose="020B0604030504040204"/>
                <a:cs typeface="Tahoma" panose="020B0604030504040204"/>
              </a:rPr>
              <a:t>+</a:t>
            </a:r>
            <a:r>
              <a:rPr sz="2180" spc="-208" dirty="0">
                <a:solidFill>
                  <a:srgbClr val="0000FF"/>
                </a:solidFill>
                <a:latin typeface="Tahoma" panose="020B0604030504040204"/>
                <a:cs typeface="Tahoma" panose="020B0604030504040204"/>
              </a:rPr>
              <a:t> </a:t>
            </a:r>
            <a:r>
              <a:rPr sz="2180" spc="-50" dirty="0">
                <a:solidFill>
                  <a:srgbClr val="0000FF"/>
                </a:solidFill>
                <a:latin typeface="Tahoma" panose="020B0604030504040204"/>
                <a:cs typeface="Tahoma" panose="020B0604030504040204"/>
              </a:rPr>
              <a:t>2</a:t>
            </a:r>
            <a:r>
              <a:rPr sz="2180" i="1" spc="-50" dirty="0">
                <a:solidFill>
                  <a:srgbClr val="0000FF"/>
                </a:solidFill>
                <a:latin typeface="Arial" panose="020B0604020202020204"/>
                <a:cs typeface="Arial" panose="020B0604020202020204"/>
              </a:rPr>
              <a:t>n</a:t>
            </a:r>
            <a:r>
              <a:rPr sz="2180" spc="-50" dirty="0">
                <a:solidFill>
                  <a:srgbClr val="0000FF"/>
                </a:solidFill>
                <a:latin typeface="Tahoma" panose="020B0604030504040204"/>
                <a:cs typeface="Tahoma" panose="020B0604030504040204"/>
              </a:rPr>
              <a:t>)</a:t>
            </a:r>
            <a:r>
              <a:rPr sz="2180" i="1" spc="-50" dirty="0">
                <a:solidFill>
                  <a:srgbClr val="FF0000"/>
                </a:solidFill>
                <a:latin typeface="Arial" panose="020B0604020202020204"/>
                <a:cs typeface="Arial" panose="020B0604020202020204"/>
              </a:rPr>
              <a:t>n</a:t>
            </a:r>
            <a:r>
              <a:rPr sz="2180" spc="-50" dirty="0">
                <a:latin typeface="Tahoma" panose="020B0604030504040204"/>
                <a:cs typeface="Tahoma" panose="020B0604030504040204"/>
              </a:rPr>
              <a:t>)</a:t>
            </a:r>
            <a:r>
              <a:rPr sz="2180" spc="-99" dirty="0">
                <a:latin typeface="Tahoma" panose="020B0604030504040204"/>
                <a:cs typeface="Tahoma" panose="020B0604030504040204"/>
              </a:rPr>
              <a:t> </a:t>
            </a:r>
            <a:r>
              <a:rPr sz="2180" dirty="0">
                <a:latin typeface="Tahoma" panose="020B0604030504040204"/>
                <a:cs typeface="Tahoma" panose="020B0604030504040204"/>
              </a:rPr>
              <a:t>=</a:t>
            </a:r>
            <a:r>
              <a:rPr sz="2180" spc="-109" dirty="0">
                <a:latin typeface="Tahoma" panose="020B0604030504040204"/>
                <a:cs typeface="Tahoma" panose="020B0604030504040204"/>
              </a:rPr>
              <a:t> </a:t>
            </a:r>
            <a:r>
              <a:rPr sz="2180" spc="-99" dirty="0">
                <a:latin typeface="Tahoma" panose="020B0604030504040204"/>
                <a:cs typeface="Tahoma" panose="020B0604030504040204"/>
              </a:rPr>
              <a:t>(</a:t>
            </a:r>
            <a:r>
              <a:rPr sz="2180" i="1" spc="-99" dirty="0">
                <a:latin typeface="Arial" panose="020B0604020202020204"/>
                <a:cs typeface="Arial" panose="020B0604020202020204"/>
              </a:rPr>
              <a:t>mn</a:t>
            </a:r>
            <a:r>
              <a:rPr sz="2180" i="1" spc="-89" dirty="0">
                <a:latin typeface="Arial" panose="020B0604020202020204"/>
                <a:cs typeface="Arial" panose="020B0604020202020204"/>
              </a:rPr>
              <a:t> </a:t>
            </a:r>
            <a:r>
              <a:rPr sz="2180" dirty="0">
                <a:latin typeface="Tahoma" panose="020B0604030504040204"/>
                <a:cs typeface="Tahoma" panose="020B0604030504040204"/>
              </a:rPr>
              <a:t>+</a:t>
            </a:r>
            <a:r>
              <a:rPr sz="2180" spc="-208" dirty="0">
                <a:latin typeface="Tahoma" panose="020B0604030504040204"/>
                <a:cs typeface="Tahoma" panose="020B0604030504040204"/>
              </a:rPr>
              <a:t> </a:t>
            </a:r>
            <a:r>
              <a:rPr sz="2180" i="1" dirty="0">
                <a:latin typeface="Arial" panose="020B0604020202020204"/>
                <a:cs typeface="Arial" panose="020B0604020202020204"/>
              </a:rPr>
              <a:t>n</a:t>
            </a:r>
            <a:r>
              <a:rPr sz="2380" baseline="28000" dirty="0">
                <a:latin typeface="Trebuchet MS" panose="020B0603020202020204"/>
                <a:cs typeface="Trebuchet MS" panose="020B0603020202020204"/>
              </a:rPr>
              <a:t>2</a:t>
            </a:r>
            <a:r>
              <a:rPr sz="2180" dirty="0">
                <a:latin typeface="Tahoma" panose="020B0604030504040204"/>
                <a:cs typeface="Tahoma" panose="020B0604030504040204"/>
              </a:rPr>
              <a:t>)</a:t>
            </a:r>
            <a:r>
              <a:rPr sz="2180" spc="-99" dirty="0">
                <a:latin typeface="Tahoma" panose="020B0604030504040204"/>
                <a:cs typeface="Tahoma" panose="020B0604030504040204"/>
              </a:rPr>
              <a:t> </a:t>
            </a:r>
            <a:r>
              <a:rPr sz="2180" dirty="0">
                <a:latin typeface="Tahoma" panose="020B0604030504040204"/>
                <a:cs typeface="Tahoma" panose="020B0604030504040204"/>
              </a:rPr>
              <a:t>=</a:t>
            </a:r>
            <a:r>
              <a:rPr sz="2180" spc="-99" dirty="0">
                <a:latin typeface="Tahoma" panose="020B0604030504040204"/>
                <a:cs typeface="Tahoma" panose="020B0604030504040204"/>
              </a:rPr>
              <a:t> </a:t>
            </a:r>
            <a:r>
              <a:rPr sz="2180" i="1" spc="-20" dirty="0">
                <a:latin typeface="Arial" panose="020B0604020202020204"/>
                <a:cs typeface="Arial" panose="020B0604020202020204"/>
              </a:rPr>
              <a:t>O</a:t>
            </a:r>
            <a:r>
              <a:rPr sz="2180" spc="-20" dirty="0">
                <a:latin typeface="Tahoma" panose="020B0604030504040204"/>
                <a:cs typeface="Tahoma" panose="020B0604030504040204"/>
              </a:rPr>
              <a:t>(</a:t>
            </a:r>
            <a:r>
              <a:rPr sz="2180" i="1" spc="-20" dirty="0">
                <a:latin typeface="Arial" panose="020B0604020202020204"/>
                <a:cs typeface="Arial" panose="020B0604020202020204"/>
              </a:rPr>
              <a:t>mn</a:t>
            </a:r>
            <a:r>
              <a:rPr sz="2180" spc="-20" dirty="0">
                <a:latin typeface="Tahoma" panose="020B0604030504040204"/>
                <a:cs typeface="Tahoma" panose="020B0604030504040204"/>
              </a:rPr>
              <a:t>)</a:t>
            </a:r>
            <a:endParaRPr sz="2180" dirty="0">
              <a:latin typeface="Tahoma" panose="020B0604030504040204"/>
              <a:cs typeface="Tahoma" panose="020B0604030504040204"/>
            </a:endParaRPr>
          </a:p>
          <a:p>
            <a:pPr>
              <a:spcBef>
                <a:spcPts val="1815"/>
              </a:spcBef>
            </a:pPr>
            <a:endParaRPr sz="2180" dirty="0">
              <a:latin typeface="Tahoma" panose="020B0604030504040204"/>
              <a:cs typeface="Tahoma" panose="020B0604030504040204"/>
            </a:endParaRPr>
          </a:p>
          <a:p>
            <a:pPr marL="75565"/>
            <a:r>
              <a:rPr sz="2180" spc="-20" dirty="0">
                <a:latin typeface="Tahoma" panose="020B0604030504040204"/>
                <a:cs typeface="Tahoma" panose="020B0604030504040204"/>
              </a:rPr>
              <a:t>Theorem</a:t>
            </a:r>
            <a:endParaRPr sz="2180" dirty="0">
              <a:latin typeface="Tahoma" panose="020B0604030504040204"/>
              <a:cs typeface="Tahoma" panose="020B0604030504040204"/>
            </a:endParaRPr>
          </a:p>
          <a:p>
            <a:pPr marL="75565">
              <a:spcBef>
                <a:spcPts val="585"/>
              </a:spcBef>
            </a:pPr>
            <a:r>
              <a:rPr sz="2180" i="1" spc="-99" dirty="0">
                <a:latin typeface="Arial" panose="020B0604020202020204"/>
                <a:cs typeface="Arial" panose="020B0604020202020204"/>
              </a:rPr>
              <a:t>We</a:t>
            </a:r>
            <a:r>
              <a:rPr sz="2180" i="1" spc="-40" dirty="0">
                <a:latin typeface="Arial" panose="020B0604020202020204"/>
                <a:cs typeface="Arial" panose="020B0604020202020204"/>
              </a:rPr>
              <a:t> </a:t>
            </a:r>
            <a:r>
              <a:rPr sz="2180" i="1" spc="-99" dirty="0">
                <a:latin typeface="Arial" panose="020B0604020202020204"/>
                <a:cs typeface="Arial" panose="020B0604020202020204"/>
              </a:rPr>
              <a:t>can</a:t>
            </a:r>
            <a:r>
              <a:rPr sz="2180" i="1" spc="-40" dirty="0">
                <a:latin typeface="Arial" panose="020B0604020202020204"/>
                <a:cs typeface="Arial" panose="020B0604020202020204"/>
              </a:rPr>
              <a:t> </a:t>
            </a:r>
            <a:r>
              <a:rPr sz="2180" i="1" dirty="0">
                <a:latin typeface="Arial" panose="020B0604020202020204"/>
                <a:cs typeface="Arial" panose="020B0604020202020204"/>
              </a:rPr>
              <a:t>find</a:t>
            </a:r>
            <a:r>
              <a:rPr sz="2180" i="1" spc="-40" dirty="0">
                <a:latin typeface="Arial" panose="020B0604020202020204"/>
                <a:cs typeface="Arial" panose="020B0604020202020204"/>
              </a:rPr>
              <a:t> </a:t>
            </a:r>
            <a:r>
              <a:rPr sz="2180" i="1" spc="-69" dirty="0">
                <a:latin typeface="Arial" panose="020B0604020202020204"/>
                <a:cs typeface="Arial" panose="020B0604020202020204"/>
              </a:rPr>
              <a:t>maximum</a:t>
            </a:r>
            <a:r>
              <a:rPr sz="2180" i="1" spc="-40" dirty="0">
                <a:latin typeface="Arial" panose="020B0604020202020204"/>
                <a:cs typeface="Arial" panose="020B0604020202020204"/>
              </a:rPr>
              <a:t> </a:t>
            </a:r>
            <a:r>
              <a:rPr sz="2180" i="1" spc="-20" dirty="0">
                <a:latin typeface="Arial" panose="020B0604020202020204"/>
                <a:cs typeface="Arial" panose="020B0604020202020204"/>
              </a:rPr>
              <a:t>bipartite</a:t>
            </a:r>
            <a:r>
              <a:rPr sz="2180" i="1" spc="-40" dirty="0">
                <a:latin typeface="Arial" panose="020B0604020202020204"/>
                <a:cs typeface="Arial" panose="020B0604020202020204"/>
              </a:rPr>
              <a:t> </a:t>
            </a:r>
            <a:r>
              <a:rPr sz="2180" i="1" spc="-50" dirty="0">
                <a:latin typeface="Arial" panose="020B0604020202020204"/>
                <a:cs typeface="Arial" panose="020B0604020202020204"/>
              </a:rPr>
              <a:t>matching</a:t>
            </a:r>
            <a:r>
              <a:rPr sz="2180" i="1" spc="-40" dirty="0">
                <a:latin typeface="Arial" panose="020B0604020202020204"/>
                <a:cs typeface="Arial" panose="020B0604020202020204"/>
              </a:rPr>
              <a:t> </a:t>
            </a:r>
            <a:r>
              <a:rPr sz="2180" i="1" dirty="0">
                <a:latin typeface="Arial" panose="020B0604020202020204"/>
                <a:cs typeface="Arial" panose="020B0604020202020204"/>
              </a:rPr>
              <a:t>in</a:t>
            </a:r>
            <a:r>
              <a:rPr sz="2180" i="1" spc="-40" dirty="0">
                <a:latin typeface="Arial" panose="020B0604020202020204"/>
                <a:cs typeface="Arial" panose="020B0604020202020204"/>
              </a:rPr>
              <a:t> </a:t>
            </a:r>
            <a:r>
              <a:rPr sz="2180" i="1" dirty="0">
                <a:latin typeface="Arial" panose="020B0604020202020204"/>
                <a:cs typeface="Arial" panose="020B0604020202020204"/>
              </a:rPr>
              <a:t>O</a:t>
            </a:r>
            <a:r>
              <a:rPr sz="2180" dirty="0">
                <a:latin typeface="Tahoma" panose="020B0604030504040204"/>
                <a:cs typeface="Tahoma" panose="020B0604030504040204"/>
              </a:rPr>
              <a:t>(</a:t>
            </a:r>
            <a:r>
              <a:rPr sz="2180" i="1" dirty="0">
                <a:latin typeface="Arial" panose="020B0604020202020204"/>
                <a:cs typeface="Arial" panose="020B0604020202020204"/>
              </a:rPr>
              <a:t>mn</a:t>
            </a:r>
            <a:r>
              <a:rPr sz="2180" dirty="0">
                <a:latin typeface="Tahoma" panose="020B0604030504040204"/>
                <a:cs typeface="Tahoma" panose="020B0604030504040204"/>
              </a:rPr>
              <a:t>)</a:t>
            </a:r>
            <a:r>
              <a:rPr sz="2180" spc="-119" dirty="0">
                <a:latin typeface="Tahoma" panose="020B0604030504040204"/>
                <a:cs typeface="Tahoma" panose="020B0604030504040204"/>
              </a:rPr>
              <a:t> </a:t>
            </a:r>
            <a:r>
              <a:rPr sz="2180" i="1" spc="-20" dirty="0">
                <a:latin typeface="Arial" panose="020B0604020202020204"/>
                <a:cs typeface="Arial" panose="020B0604020202020204"/>
              </a:rPr>
              <a:t>time.</a:t>
            </a:r>
            <a:endParaRPr sz="2180" dirty="0">
              <a:latin typeface="Arial" panose="020B0604020202020204"/>
              <a:cs typeface="Arial" panose="020B0604020202020204"/>
            </a:endParaRPr>
          </a:p>
        </p:txBody>
      </p:sp>
    </p:spTree>
  </p:cSld>
  <p:clrMapOvr>
    <a:masterClrMapping/>
  </p:clrMapOvr>
  <p:transition>
    <p:cu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8094" y="206145"/>
            <a:ext cx="20838253" cy="711415"/>
          </a:xfrm>
          <a:prstGeom prst="rect">
            <a:avLst/>
          </a:prstGeom>
        </p:spPr>
        <p:txBody>
          <a:bodyPr vert="horz" wrap="square" lIns="0" tIns="33975" rIns="0" bIns="0" rtlCol="0" anchor="ctr">
            <a:spAutoFit/>
          </a:bodyPr>
          <a:lstStyle/>
          <a:p>
            <a:pPr marL="25400">
              <a:lnSpc>
                <a:spcPct val="100000"/>
              </a:lnSpc>
              <a:spcBef>
                <a:spcPts val="270"/>
              </a:spcBef>
            </a:pPr>
            <a:r>
              <a:rPr spc="109" dirty="0"/>
              <a:t>Summary:</a:t>
            </a:r>
            <a:r>
              <a:rPr spc="327" dirty="0"/>
              <a:t> </a:t>
            </a:r>
            <a:r>
              <a:rPr spc="119" dirty="0"/>
              <a:t>Bipartite</a:t>
            </a:r>
            <a:r>
              <a:rPr spc="129" dirty="0"/>
              <a:t> </a:t>
            </a:r>
            <a:r>
              <a:rPr spc="79" dirty="0"/>
              <a:t>Matching</a:t>
            </a:r>
          </a:p>
        </p:txBody>
      </p:sp>
      <p:sp>
        <p:nvSpPr>
          <p:cNvPr id="3" name="object 3"/>
          <p:cNvSpPr txBox="1"/>
          <p:nvPr/>
        </p:nvSpPr>
        <p:spPr>
          <a:xfrm>
            <a:off x="2265084" y="1889608"/>
            <a:ext cx="3215081" cy="1367233"/>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spc="-40" dirty="0">
                <a:latin typeface="Tahoma" panose="020B0604030504040204"/>
                <a:cs typeface="Tahoma" panose="020B0604030504040204"/>
              </a:rPr>
              <a:t>Fold-</a:t>
            </a:r>
            <a:r>
              <a:rPr sz="2180" spc="-99" dirty="0">
                <a:latin typeface="Tahoma" panose="020B0604030504040204"/>
                <a:cs typeface="Tahoma" panose="020B0604030504040204"/>
              </a:rPr>
              <a:t>Fulkerson</a:t>
            </a:r>
            <a:r>
              <a:rPr sz="2180" spc="-40" dirty="0">
                <a:latin typeface="Tahoma" panose="020B0604030504040204"/>
                <a:cs typeface="Tahoma" panose="020B0604030504040204"/>
              </a:rPr>
              <a:t> </a:t>
            </a:r>
            <a:r>
              <a:rPr sz="2180" spc="-59" dirty="0">
                <a:latin typeface="Tahoma" panose="020B0604030504040204"/>
                <a:cs typeface="Tahoma" panose="020B0604030504040204"/>
              </a:rPr>
              <a:t>can</a:t>
            </a:r>
            <a:r>
              <a:rPr sz="2180" spc="-40" dirty="0">
                <a:latin typeface="Tahoma" panose="020B0604030504040204"/>
                <a:cs typeface="Tahoma" panose="020B0604030504040204"/>
              </a:rPr>
              <a:t> find</a:t>
            </a:r>
            <a:r>
              <a:rPr sz="2180" spc="-30" dirty="0">
                <a:latin typeface="Tahoma" panose="020B0604030504040204"/>
                <a:cs typeface="Tahoma" panose="020B0604030504040204"/>
              </a:rPr>
              <a:t> </a:t>
            </a:r>
            <a:r>
              <a:rPr sz="2180" spc="-99" dirty="0">
                <a:latin typeface="Tahoma" panose="020B0604030504040204"/>
                <a:cs typeface="Tahoma" panose="020B0604030504040204"/>
              </a:rPr>
              <a:t>a 	</a:t>
            </a:r>
            <a:r>
              <a:rPr sz="2180" spc="-79" dirty="0">
                <a:latin typeface="Tahoma" panose="020B0604030504040204"/>
                <a:cs typeface="Tahoma" panose="020B0604030504040204"/>
              </a:rPr>
              <a:t>maximum</a:t>
            </a:r>
            <a:r>
              <a:rPr sz="2180" spc="-50" dirty="0">
                <a:latin typeface="Tahoma" panose="020B0604030504040204"/>
                <a:cs typeface="Tahoma" panose="020B0604030504040204"/>
              </a:rPr>
              <a:t> </a:t>
            </a:r>
            <a:r>
              <a:rPr sz="2180" spc="-59" dirty="0">
                <a:latin typeface="Tahoma" panose="020B0604030504040204"/>
                <a:cs typeface="Tahoma" panose="020B0604030504040204"/>
              </a:rPr>
              <a:t>matching</a:t>
            </a:r>
            <a:r>
              <a:rPr sz="2180" spc="-50" dirty="0">
                <a:latin typeface="Tahoma" panose="020B0604030504040204"/>
                <a:cs typeface="Tahoma" panose="020B0604030504040204"/>
              </a:rPr>
              <a:t> </a:t>
            </a:r>
            <a:r>
              <a:rPr sz="2180" dirty="0">
                <a:latin typeface="Tahoma" panose="020B0604030504040204"/>
                <a:cs typeface="Tahoma" panose="020B0604030504040204"/>
              </a:rPr>
              <a:t>in</a:t>
            </a:r>
            <a:r>
              <a:rPr sz="2180" spc="-50" dirty="0">
                <a:latin typeface="Tahoma" panose="020B0604030504040204"/>
                <a:cs typeface="Tahoma" panose="020B0604030504040204"/>
              </a:rPr>
              <a:t> </a:t>
            </a:r>
            <a:r>
              <a:rPr sz="2180" spc="-99" dirty="0">
                <a:latin typeface="Tahoma" panose="020B0604030504040204"/>
                <a:cs typeface="Tahoma" panose="020B0604030504040204"/>
              </a:rPr>
              <a:t>a 	</a:t>
            </a:r>
            <a:r>
              <a:rPr sz="2180" spc="-50" dirty="0">
                <a:latin typeface="Tahoma" panose="020B0604030504040204"/>
                <a:cs typeface="Tahoma" panose="020B0604030504040204"/>
              </a:rPr>
              <a:t>bipartite</a:t>
            </a:r>
            <a:r>
              <a:rPr sz="2180" spc="-30" dirty="0">
                <a:latin typeface="Tahoma" panose="020B0604030504040204"/>
                <a:cs typeface="Tahoma" panose="020B0604030504040204"/>
              </a:rPr>
              <a:t> </a:t>
            </a:r>
            <a:r>
              <a:rPr sz="2180" spc="-99" dirty="0">
                <a:latin typeface="Tahoma" panose="020B0604030504040204"/>
                <a:cs typeface="Tahoma" panose="020B0604030504040204"/>
              </a:rPr>
              <a:t>graph</a:t>
            </a:r>
            <a:r>
              <a:rPr sz="2180" spc="-30" dirty="0">
                <a:latin typeface="Tahoma" panose="020B0604030504040204"/>
                <a:cs typeface="Tahoma" panose="020B0604030504040204"/>
              </a:rPr>
              <a:t> </a:t>
            </a:r>
            <a:r>
              <a:rPr sz="2180" dirty="0">
                <a:latin typeface="Tahoma" panose="020B0604030504040204"/>
                <a:cs typeface="Tahoma" panose="020B0604030504040204"/>
              </a:rPr>
              <a:t>in</a:t>
            </a:r>
            <a:r>
              <a:rPr sz="2180" spc="-30" dirty="0">
                <a:latin typeface="Tahoma" panose="020B0604030504040204"/>
                <a:cs typeface="Tahoma" panose="020B0604030504040204"/>
              </a:rPr>
              <a:t> </a:t>
            </a:r>
            <a:r>
              <a:rPr sz="2180" i="1" spc="-40" dirty="0">
                <a:latin typeface="Arial" panose="020B0604020202020204"/>
                <a:cs typeface="Arial" panose="020B0604020202020204"/>
              </a:rPr>
              <a:t>O</a:t>
            </a:r>
            <a:r>
              <a:rPr sz="2180" spc="-40" dirty="0">
                <a:latin typeface="Tahoma" panose="020B0604030504040204"/>
                <a:cs typeface="Tahoma" panose="020B0604030504040204"/>
              </a:rPr>
              <a:t>(</a:t>
            </a:r>
            <a:r>
              <a:rPr sz="2180" i="1" spc="-40" dirty="0">
                <a:latin typeface="Arial" panose="020B0604020202020204"/>
                <a:cs typeface="Arial" panose="020B0604020202020204"/>
              </a:rPr>
              <a:t>mn</a:t>
            </a:r>
            <a:r>
              <a:rPr sz="2180" spc="-40" dirty="0">
                <a:latin typeface="Tahoma" panose="020B0604030504040204"/>
                <a:cs typeface="Tahoma" panose="020B0604030504040204"/>
              </a:rPr>
              <a:t>) 	</a:t>
            </a:r>
            <a:r>
              <a:rPr sz="2180" spc="-20" dirty="0">
                <a:latin typeface="Tahoma" panose="020B0604030504040204"/>
                <a:cs typeface="Tahoma" panose="020B0604030504040204"/>
              </a:rPr>
              <a:t>time.</a:t>
            </a:r>
            <a:endParaRPr sz="2180" dirty="0">
              <a:latin typeface="Tahoma" panose="020B0604030504040204"/>
              <a:cs typeface="Tahoma" panose="020B0604030504040204"/>
            </a:endParaRPr>
          </a:p>
        </p:txBody>
      </p:sp>
      <p:sp>
        <p:nvSpPr>
          <p:cNvPr id="4" name="object 4"/>
          <p:cNvSpPr txBox="1"/>
          <p:nvPr/>
        </p:nvSpPr>
        <p:spPr>
          <a:xfrm>
            <a:off x="2265084" y="3629679"/>
            <a:ext cx="3519601" cy="1367233"/>
          </a:xfrm>
          <a:prstGeom prst="rect">
            <a:avLst/>
          </a:prstGeom>
        </p:spPr>
        <p:txBody>
          <a:bodyPr vert="horz" wrap="square" lIns="0" tIns="13842" rIns="0" bIns="0" rtlCol="0">
            <a:spAutoFit/>
          </a:bodyPr>
          <a:lstStyle/>
          <a:p>
            <a:pPr marL="283210" marR="10160" indent="-259080">
              <a:lnSpc>
                <a:spcPct val="103000"/>
              </a:lnSpc>
              <a:spcBef>
                <a:spcPts val="110"/>
              </a:spcBef>
              <a:buSzPct val="91000"/>
              <a:buFont typeface="Lucida Sans Unicode" panose="020B0602030504020204"/>
              <a:buChar char="•"/>
              <a:tabLst>
                <a:tab pos="286385" algn="l"/>
              </a:tabLst>
            </a:pPr>
            <a:r>
              <a:rPr sz="2180" dirty="0">
                <a:latin typeface="Tahoma" panose="020B0604030504040204"/>
                <a:cs typeface="Tahoma" panose="020B0604030504040204"/>
              </a:rPr>
              <a:t>We</a:t>
            </a:r>
            <a:r>
              <a:rPr sz="2180" spc="-119" dirty="0">
                <a:latin typeface="Tahoma" panose="020B0604030504040204"/>
                <a:cs typeface="Tahoma" panose="020B0604030504040204"/>
              </a:rPr>
              <a:t> </a:t>
            </a:r>
            <a:r>
              <a:rPr sz="2180" spc="-20" dirty="0">
                <a:latin typeface="Tahoma" panose="020B0604030504040204"/>
                <a:cs typeface="Tahoma" panose="020B0604030504040204"/>
              </a:rPr>
              <a:t>do</a:t>
            </a:r>
            <a:r>
              <a:rPr sz="2180" spc="-109" dirty="0">
                <a:latin typeface="Tahoma" panose="020B0604030504040204"/>
                <a:cs typeface="Tahoma" panose="020B0604030504040204"/>
              </a:rPr>
              <a:t> </a:t>
            </a:r>
            <a:r>
              <a:rPr sz="2180" dirty="0">
                <a:latin typeface="Tahoma" panose="020B0604030504040204"/>
                <a:cs typeface="Tahoma" panose="020B0604030504040204"/>
              </a:rPr>
              <a:t>this</a:t>
            </a:r>
            <a:r>
              <a:rPr sz="2180" spc="-119" dirty="0">
                <a:latin typeface="Tahoma" panose="020B0604030504040204"/>
                <a:cs typeface="Tahoma" panose="020B0604030504040204"/>
              </a:rPr>
              <a:t> </a:t>
            </a:r>
            <a:r>
              <a:rPr sz="2180" spc="-69" dirty="0">
                <a:latin typeface="Tahoma" panose="020B0604030504040204"/>
                <a:cs typeface="Tahoma" panose="020B0604030504040204"/>
              </a:rPr>
              <a:t>by</a:t>
            </a:r>
            <a:r>
              <a:rPr sz="2180" spc="-99" dirty="0">
                <a:latin typeface="Tahoma" panose="020B0604030504040204"/>
                <a:cs typeface="Tahoma" panose="020B0604030504040204"/>
              </a:rPr>
              <a:t> </a:t>
            </a:r>
            <a:r>
              <a:rPr sz="2180" b="1" spc="-69" dirty="0">
                <a:latin typeface="Trebuchet MS" panose="020B0603020202020204"/>
                <a:cs typeface="Trebuchet MS" panose="020B0603020202020204"/>
              </a:rPr>
              <a:t>reducing</a:t>
            </a:r>
            <a:r>
              <a:rPr sz="2180" b="1" spc="-79" dirty="0">
                <a:latin typeface="Trebuchet MS" panose="020B0603020202020204"/>
                <a:cs typeface="Trebuchet MS" panose="020B0603020202020204"/>
              </a:rPr>
              <a:t> </a:t>
            </a:r>
            <a:r>
              <a:rPr sz="2180" spc="-59" dirty="0">
                <a:latin typeface="Tahoma" panose="020B0604030504040204"/>
                <a:cs typeface="Tahoma" panose="020B0604030504040204"/>
              </a:rPr>
              <a:t>the 	</a:t>
            </a:r>
            <a:r>
              <a:rPr sz="2180" spc="-89" dirty="0">
                <a:latin typeface="Tahoma" panose="020B0604030504040204"/>
                <a:cs typeface="Tahoma" panose="020B0604030504040204"/>
              </a:rPr>
              <a:t>problem</a:t>
            </a:r>
            <a:r>
              <a:rPr sz="2180" spc="-79" dirty="0">
                <a:latin typeface="Tahoma" panose="020B0604030504040204"/>
                <a:cs typeface="Tahoma" panose="020B0604030504040204"/>
              </a:rPr>
              <a:t> </a:t>
            </a:r>
            <a:r>
              <a:rPr sz="2180" dirty="0">
                <a:latin typeface="Tahoma" panose="020B0604030504040204"/>
                <a:cs typeface="Tahoma" panose="020B0604030504040204"/>
              </a:rPr>
              <a:t>of</a:t>
            </a:r>
            <a:r>
              <a:rPr sz="2180" spc="-89" dirty="0">
                <a:latin typeface="Tahoma" panose="020B0604030504040204"/>
                <a:cs typeface="Tahoma" panose="020B0604030504040204"/>
              </a:rPr>
              <a:t> </a:t>
            </a:r>
            <a:r>
              <a:rPr sz="2180" spc="-20" dirty="0">
                <a:latin typeface="Tahoma" panose="020B0604030504040204"/>
                <a:cs typeface="Tahoma" panose="020B0604030504040204"/>
              </a:rPr>
              <a:t>maximum 	</a:t>
            </a:r>
            <a:r>
              <a:rPr sz="2180" spc="-50" dirty="0">
                <a:latin typeface="Tahoma" panose="020B0604030504040204"/>
                <a:cs typeface="Tahoma" panose="020B0604030504040204"/>
              </a:rPr>
              <a:t>bipartite</a:t>
            </a:r>
            <a:r>
              <a:rPr sz="2180" spc="-40" dirty="0">
                <a:latin typeface="Tahoma" panose="020B0604030504040204"/>
                <a:cs typeface="Tahoma" panose="020B0604030504040204"/>
              </a:rPr>
              <a:t> </a:t>
            </a:r>
            <a:r>
              <a:rPr sz="2180" spc="-59" dirty="0">
                <a:latin typeface="Tahoma" panose="020B0604030504040204"/>
                <a:cs typeface="Tahoma" panose="020B0604030504040204"/>
              </a:rPr>
              <a:t>matching</a:t>
            </a:r>
            <a:r>
              <a:rPr sz="2180" spc="-40" dirty="0">
                <a:latin typeface="Tahoma" panose="020B0604030504040204"/>
                <a:cs typeface="Tahoma" panose="020B0604030504040204"/>
              </a:rPr>
              <a:t> </a:t>
            </a:r>
            <a:r>
              <a:rPr sz="2180" spc="-50" dirty="0">
                <a:latin typeface="Tahoma" panose="020B0604030504040204"/>
                <a:cs typeface="Tahoma" panose="020B0604030504040204"/>
              </a:rPr>
              <a:t>to 	</a:t>
            </a:r>
            <a:r>
              <a:rPr sz="2180" spc="-99" dirty="0">
                <a:latin typeface="Tahoma" panose="020B0604030504040204"/>
                <a:cs typeface="Tahoma" panose="020B0604030504040204"/>
              </a:rPr>
              <a:t>network</a:t>
            </a:r>
            <a:r>
              <a:rPr sz="2180" spc="-59" dirty="0">
                <a:latin typeface="Tahoma" panose="020B0604030504040204"/>
                <a:cs typeface="Tahoma" panose="020B0604030504040204"/>
              </a:rPr>
              <a:t> </a:t>
            </a:r>
            <a:r>
              <a:rPr sz="2180" spc="-20" dirty="0">
                <a:latin typeface="Tahoma" panose="020B0604030504040204"/>
                <a:cs typeface="Tahoma" panose="020B0604030504040204"/>
              </a:rPr>
              <a:t>flow.</a:t>
            </a:r>
            <a:endParaRPr sz="2180" dirty="0">
              <a:latin typeface="Tahoma" panose="020B0604030504040204"/>
              <a:cs typeface="Tahoma" panose="020B0604030504040204"/>
            </a:endParaRPr>
          </a:p>
        </p:txBody>
      </p:sp>
      <p:grpSp>
        <p:nvGrpSpPr>
          <p:cNvPr id="5" name="object 5"/>
          <p:cNvGrpSpPr/>
          <p:nvPr/>
        </p:nvGrpSpPr>
        <p:grpSpPr>
          <a:xfrm>
            <a:off x="6341799" y="945743"/>
            <a:ext cx="3842995" cy="2078792"/>
            <a:chOff x="2429087" y="477250"/>
            <a:chExt cx="1939289" cy="1049020"/>
          </a:xfrm>
        </p:grpSpPr>
        <p:pic>
          <p:nvPicPr>
            <p:cNvPr id="6" name="object 6"/>
            <p:cNvPicPr/>
            <p:nvPr/>
          </p:nvPicPr>
          <p:blipFill>
            <a:blip r:embed="rId2" cstate="print"/>
            <a:stretch>
              <a:fillRect/>
            </a:stretch>
          </p:blipFill>
          <p:spPr>
            <a:xfrm>
              <a:off x="2429087" y="477250"/>
              <a:ext cx="1939036" cy="1048402"/>
            </a:xfrm>
            <a:prstGeom prst="rect">
              <a:avLst/>
            </a:prstGeom>
          </p:spPr>
        </p:pic>
        <p:sp>
          <p:nvSpPr>
            <p:cNvPr id="7" name="object 7"/>
            <p:cNvSpPr/>
            <p:nvPr/>
          </p:nvSpPr>
          <p:spPr>
            <a:xfrm>
              <a:off x="2541052" y="548501"/>
              <a:ext cx="1720214" cy="824865"/>
            </a:xfrm>
            <a:custGeom>
              <a:avLst/>
              <a:gdLst/>
              <a:ahLst/>
              <a:cxnLst/>
              <a:rect l="l" t="t" r="r" b="b"/>
              <a:pathLst>
                <a:path w="1720214" h="824865">
                  <a:moveTo>
                    <a:pt x="1462165" y="0"/>
                  </a:moveTo>
                  <a:lnTo>
                    <a:pt x="258029" y="0"/>
                  </a:lnTo>
                  <a:lnTo>
                    <a:pt x="223031" y="3765"/>
                  </a:lnTo>
                  <a:lnTo>
                    <a:pt x="157623" y="32412"/>
                  </a:lnTo>
                  <a:lnTo>
                    <a:pt x="127829" y="56308"/>
                  </a:lnTo>
                  <a:lnTo>
                    <a:pt x="100386" y="85930"/>
                  </a:lnTo>
                  <a:lnTo>
                    <a:pt x="75602" y="120785"/>
                  </a:lnTo>
                  <a:lnTo>
                    <a:pt x="53785" y="160380"/>
                  </a:lnTo>
                  <a:lnTo>
                    <a:pt x="35244" y="204224"/>
                  </a:lnTo>
                  <a:lnTo>
                    <a:pt x="20287" y="251824"/>
                  </a:lnTo>
                  <a:lnTo>
                    <a:pt x="9222" y="302688"/>
                  </a:lnTo>
                  <a:lnTo>
                    <a:pt x="2356" y="356322"/>
                  </a:lnTo>
                  <a:lnTo>
                    <a:pt x="0" y="412236"/>
                  </a:lnTo>
                  <a:lnTo>
                    <a:pt x="2356" y="468149"/>
                  </a:lnTo>
                  <a:lnTo>
                    <a:pt x="9222" y="521784"/>
                  </a:lnTo>
                  <a:lnTo>
                    <a:pt x="20287" y="572647"/>
                  </a:lnTo>
                  <a:lnTo>
                    <a:pt x="35244" y="620247"/>
                  </a:lnTo>
                  <a:lnTo>
                    <a:pt x="53785" y="664091"/>
                  </a:lnTo>
                  <a:lnTo>
                    <a:pt x="75602" y="703686"/>
                  </a:lnTo>
                  <a:lnTo>
                    <a:pt x="100386" y="738541"/>
                  </a:lnTo>
                  <a:lnTo>
                    <a:pt x="127829" y="768163"/>
                  </a:lnTo>
                  <a:lnTo>
                    <a:pt x="157623" y="792060"/>
                  </a:lnTo>
                  <a:lnTo>
                    <a:pt x="223031" y="820706"/>
                  </a:lnTo>
                  <a:lnTo>
                    <a:pt x="258029" y="824472"/>
                  </a:lnTo>
                  <a:lnTo>
                    <a:pt x="1462165" y="824472"/>
                  </a:lnTo>
                  <a:lnTo>
                    <a:pt x="1530734" y="809738"/>
                  </a:lnTo>
                  <a:lnTo>
                    <a:pt x="1592365" y="768163"/>
                  </a:lnTo>
                  <a:lnTo>
                    <a:pt x="1619808" y="738541"/>
                  </a:lnTo>
                  <a:lnTo>
                    <a:pt x="1644592" y="703686"/>
                  </a:lnTo>
                  <a:lnTo>
                    <a:pt x="1666409" y="664091"/>
                  </a:lnTo>
                  <a:lnTo>
                    <a:pt x="1684950" y="620247"/>
                  </a:lnTo>
                  <a:lnTo>
                    <a:pt x="1699907" y="572647"/>
                  </a:lnTo>
                  <a:lnTo>
                    <a:pt x="1710972" y="521784"/>
                  </a:lnTo>
                  <a:lnTo>
                    <a:pt x="1717838" y="468149"/>
                  </a:lnTo>
                  <a:lnTo>
                    <a:pt x="1720195" y="412236"/>
                  </a:lnTo>
                  <a:lnTo>
                    <a:pt x="1717838" y="356322"/>
                  </a:lnTo>
                  <a:lnTo>
                    <a:pt x="1710972" y="302688"/>
                  </a:lnTo>
                  <a:lnTo>
                    <a:pt x="1699907" y="251824"/>
                  </a:lnTo>
                  <a:lnTo>
                    <a:pt x="1684950" y="204224"/>
                  </a:lnTo>
                  <a:lnTo>
                    <a:pt x="1666409" y="160380"/>
                  </a:lnTo>
                  <a:lnTo>
                    <a:pt x="1644592" y="120785"/>
                  </a:lnTo>
                  <a:lnTo>
                    <a:pt x="1619808" y="85930"/>
                  </a:lnTo>
                  <a:lnTo>
                    <a:pt x="1592365" y="56308"/>
                  </a:lnTo>
                  <a:lnTo>
                    <a:pt x="1562571" y="32412"/>
                  </a:lnTo>
                  <a:lnTo>
                    <a:pt x="1497163" y="3765"/>
                  </a:lnTo>
                  <a:lnTo>
                    <a:pt x="1462165" y="0"/>
                  </a:lnTo>
                  <a:close/>
                </a:path>
              </a:pathLst>
            </a:custGeom>
            <a:solidFill>
              <a:srgbClr val="FFFFFF"/>
            </a:solidFill>
          </p:spPr>
          <p:txBody>
            <a:bodyPr wrap="square" lIns="0" tIns="0" rIns="0" bIns="0" rtlCol="0"/>
            <a:lstStyle/>
            <a:p>
              <a:endParaRPr sz="3565"/>
            </a:p>
          </p:txBody>
        </p:sp>
        <p:sp>
          <p:nvSpPr>
            <p:cNvPr id="8" name="object 8"/>
            <p:cNvSpPr/>
            <p:nvPr/>
          </p:nvSpPr>
          <p:spPr>
            <a:xfrm>
              <a:off x="2541052" y="548501"/>
              <a:ext cx="1720214" cy="824865"/>
            </a:xfrm>
            <a:custGeom>
              <a:avLst/>
              <a:gdLst/>
              <a:ahLst/>
              <a:cxnLst/>
              <a:rect l="l" t="t" r="r" b="b"/>
              <a:pathLst>
                <a:path w="1720214" h="824865">
                  <a:moveTo>
                    <a:pt x="258029" y="0"/>
                  </a:moveTo>
                  <a:lnTo>
                    <a:pt x="1462165" y="0"/>
                  </a:lnTo>
                  <a:lnTo>
                    <a:pt x="1497163" y="3765"/>
                  </a:lnTo>
                  <a:lnTo>
                    <a:pt x="1562571" y="32412"/>
                  </a:lnTo>
                  <a:lnTo>
                    <a:pt x="1592365" y="56308"/>
                  </a:lnTo>
                  <a:lnTo>
                    <a:pt x="1619808" y="85930"/>
                  </a:lnTo>
                  <a:lnTo>
                    <a:pt x="1644592" y="120785"/>
                  </a:lnTo>
                  <a:lnTo>
                    <a:pt x="1666409" y="160380"/>
                  </a:lnTo>
                  <a:lnTo>
                    <a:pt x="1684950" y="204224"/>
                  </a:lnTo>
                  <a:lnTo>
                    <a:pt x="1699907" y="251824"/>
                  </a:lnTo>
                  <a:lnTo>
                    <a:pt x="1710972" y="302688"/>
                  </a:lnTo>
                  <a:lnTo>
                    <a:pt x="1717838" y="356322"/>
                  </a:lnTo>
                  <a:lnTo>
                    <a:pt x="1720195" y="412236"/>
                  </a:lnTo>
                  <a:lnTo>
                    <a:pt x="1717838" y="468149"/>
                  </a:lnTo>
                  <a:lnTo>
                    <a:pt x="1710972" y="521784"/>
                  </a:lnTo>
                  <a:lnTo>
                    <a:pt x="1699907" y="572647"/>
                  </a:lnTo>
                  <a:lnTo>
                    <a:pt x="1684950" y="620247"/>
                  </a:lnTo>
                  <a:lnTo>
                    <a:pt x="1666409" y="664091"/>
                  </a:lnTo>
                  <a:lnTo>
                    <a:pt x="1644592" y="703686"/>
                  </a:lnTo>
                  <a:lnTo>
                    <a:pt x="1619808" y="738541"/>
                  </a:lnTo>
                  <a:lnTo>
                    <a:pt x="1592365" y="768163"/>
                  </a:lnTo>
                  <a:lnTo>
                    <a:pt x="1562571" y="792060"/>
                  </a:lnTo>
                  <a:lnTo>
                    <a:pt x="1497163" y="820706"/>
                  </a:lnTo>
                  <a:lnTo>
                    <a:pt x="1462165" y="824472"/>
                  </a:lnTo>
                  <a:lnTo>
                    <a:pt x="258029" y="824472"/>
                  </a:lnTo>
                  <a:lnTo>
                    <a:pt x="189460" y="809738"/>
                  </a:lnTo>
                  <a:lnTo>
                    <a:pt x="127829" y="768163"/>
                  </a:lnTo>
                  <a:lnTo>
                    <a:pt x="100386" y="738541"/>
                  </a:lnTo>
                  <a:lnTo>
                    <a:pt x="75602" y="703686"/>
                  </a:lnTo>
                  <a:lnTo>
                    <a:pt x="53785" y="664091"/>
                  </a:lnTo>
                  <a:lnTo>
                    <a:pt x="35244" y="620247"/>
                  </a:lnTo>
                  <a:lnTo>
                    <a:pt x="20287" y="572647"/>
                  </a:lnTo>
                  <a:lnTo>
                    <a:pt x="9222" y="521784"/>
                  </a:lnTo>
                  <a:lnTo>
                    <a:pt x="2356" y="468149"/>
                  </a:lnTo>
                  <a:lnTo>
                    <a:pt x="0" y="412236"/>
                  </a:lnTo>
                  <a:lnTo>
                    <a:pt x="2356" y="356322"/>
                  </a:lnTo>
                  <a:lnTo>
                    <a:pt x="9222" y="302688"/>
                  </a:lnTo>
                  <a:lnTo>
                    <a:pt x="20287" y="251824"/>
                  </a:lnTo>
                  <a:lnTo>
                    <a:pt x="35244" y="204224"/>
                  </a:lnTo>
                  <a:lnTo>
                    <a:pt x="53785" y="160380"/>
                  </a:lnTo>
                  <a:lnTo>
                    <a:pt x="75602" y="120785"/>
                  </a:lnTo>
                  <a:lnTo>
                    <a:pt x="100386" y="85930"/>
                  </a:lnTo>
                  <a:lnTo>
                    <a:pt x="127829" y="56308"/>
                  </a:lnTo>
                  <a:lnTo>
                    <a:pt x="157623" y="32412"/>
                  </a:lnTo>
                  <a:lnTo>
                    <a:pt x="223031" y="3765"/>
                  </a:lnTo>
                  <a:lnTo>
                    <a:pt x="258029" y="0"/>
                  </a:lnTo>
                </a:path>
              </a:pathLst>
            </a:custGeom>
            <a:ln w="10178">
              <a:solidFill>
                <a:srgbClr val="000000"/>
              </a:solidFill>
            </a:ln>
          </p:spPr>
          <p:txBody>
            <a:bodyPr wrap="square" lIns="0" tIns="0" rIns="0" bIns="0" rtlCol="0"/>
            <a:lstStyle/>
            <a:p>
              <a:endParaRPr sz="3565"/>
            </a:p>
          </p:txBody>
        </p:sp>
      </p:grpSp>
      <p:grpSp>
        <p:nvGrpSpPr>
          <p:cNvPr id="9" name="object 9"/>
          <p:cNvGrpSpPr/>
          <p:nvPr/>
        </p:nvGrpSpPr>
        <p:grpSpPr>
          <a:xfrm>
            <a:off x="6341799" y="4273887"/>
            <a:ext cx="3842995" cy="2068725"/>
            <a:chOff x="2429087" y="2156730"/>
            <a:chExt cx="1939289" cy="1043940"/>
          </a:xfrm>
        </p:grpSpPr>
        <p:pic>
          <p:nvPicPr>
            <p:cNvPr id="10" name="object 10"/>
            <p:cNvPicPr/>
            <p:nvPr/>
          </p:nvPicPr>
          <p:blipFill>
            <a:blip r:embed="rId2" cstate="print"/>
            <a:stretch>
              <a:fillRect/>
            </a:stretch>
          </p:blipFill>
          <p:spPr>
            <a:xfrm>
              <a:off x="2429087" y="2156730"/>
              <a:ext cx="1939036" cy="1043313"/>
            </a:xfrm>
            <a:prstGeom prst="rect">
              <a:avLst/>
            </a:prstGeom>
          </p:spPr>
        </p:pic>
        <p:sp>
          <p:nvSpPr>
            <p:cNvPr id="11" name="object 11"/>
            <p:cNvSpPr/>
            <p:nvPr/>
          </p:nvSpPr>
          <p:spPr>
            <a:xfrm>
              <a:off x="2541052" y="2227981"/>
              <a:ext cx="1720214" cy="824865"/>
            </a:xfrm>
            <a:custGeom>
              <a:avLst/>
              <a:gdLst/>
              <a:ahLst/>
              <a:cxnLst/>
              <a:rect l="l" t="t" r="r" b="b"/>
              <a:pathLst>
                <a:path w="1720214" h="824864">
                  <a:moveTo>
                    <a:pt x="1462165" y="0"/>
                  </a:moveTo>
                  <a:lnTo>
                    <a:pt x="258029" y="0"/>
                  </a:lnTo>
                  <a:lnTo>
                    <a:pt x="223031" y="3765"/>
                  </a:lnTo>
                  <a:lnTo>
                    <a:pt x="157623" y="32412"/>
                  </a:lnTo>
                  <a:lnTo>
                    <a:pt x="127829" y="56308"/>
                  </a:lnTo>
                  <a:lnTo>
                    <a:pt x="100386" y="85930"/>
                  </a:lnTo>
                  <a:lnTo>
                    <a:pt x="75602" y="120785"/>
                  </a:lnTo>
                  <a:lnTo>
                    <a:pt x="53785" y="160380"/>
                  </a:lnTo>
                  <a:lnTo>
                    <a:pt x="35244" y="204224"/>
                  </a:lnTo>
                  <a:lnTo>
                    <a:pt x="20287" y="251824"/>
                  </a:lnTo>
                  <a:lnTo>
                    <a:pt x="9222" y="302688"/>
                  </a:lnTo>
                  <a:lnTo>
                    <a:pt x="2356" y="356322"/>
                  </a:lnTo>
                  <a:lnTo>
                    <a:pt x="0" y="412236"/>
                  </a:lnTo>
                  <a:lnTo>
                    <a:pt x="2356" y="468149"/>
                  </a:lnTo>
                  <a:lnTo>
                    <a:pt x="9222" y="521783"/>
                  </a:lnTo>
                  <a:lnTo>
                    <a:pt x="20287" y="572647"/>
                  </a:lnTo>
                  <a:lnTo>
                    <a:pt x="35244" y="620247"/>
                  </a:lnTo>
                  <a:lnTo>
                    <a:pt x="53785" y="664091"/>
                  </a:lnTo>
                  <a:lnTo>
                    <a:pt x="75602" y="703686"/>
                  </a:lnTo>
                  <a:lnTo>
                    <a:pt x="100386" y="738541"/>
                  </a:lnTo>
                  <a:lnTo>
                    <a:pt x="127829" y="768163"/>
                  </a:lnTo>
                  <a:lnTo>
                    <a:pt x="157623" y="792060"/>
                  </a:lnTo>
                  <a:lnTo>
                    <a:pt x="223031" y="820706"/>
                  </a:lnTo>
                  <a:lnTo>
                    <a:pt x="258029" y="824472"/>
                  </a:lnTo>
                  <a:lnTo>
                    <a:pt x="1462165" y="824472"/>
                  </a:lnTo>
                  <a:lnTo>
                    <a:pt x="1530734" y="809738"/>
                  </a:lnTo>
                  <a:lnTo>
                    <a:pt x="1592365" y="768163"/>
                  </a:lnTo>
                  <a:lnTo>
                    <a:pt x="1619808" y="738541"/>
                  </a:lnTo>
                  <a:lnTo>
                    <a:pt x="1644592" y="703686"/>
                  </a:lnTo>
                  <a:lnTo>
                    <a:pt x="1666409" y="664091"/>
                  </a:lnTo>
                  <a:lnTo>
                    <a:pt x="1684950" y="620247"/>
                  </a:lnTo>
                  <a:lnTo>
                    <a:pt x="1699907" y="572647"/>
                  </a:lnTo>
                  <a:lnTo>
                    <a:pt x="1710972" y="521783"/>
                  </a:lnTo>
                  <a:lnTo>
                    <a:pt x="1717838" y="468149"/>
                  </a:lnTo>
                  <a:lnTo>
                    <a:pt x="1720195" y="412236"/>
                  </a:lnTo>
                  <a:lnTo>
                    <a:pt x="1717838" y="356322"/>
                  </a:lnTo>
                  <a:lnTo>
                    <a:pt x="1710972" y="302688"/>
                  </a:lnTo>
                  <a:lnTo>
                    <a:pt x="1699907" y="251824"/>
                  </a:lnTo>
                  <a:lnTo>
                    <a:pt x="1684950" y="204224"/>
                  </a:lnTo>
                  <a:lnTo>
                    <a:pt x="1666409" y="160380"/>
                  </a:lnTo>
                  <a:lnTo>
                    <a:pt x="1644592" y="120785"/>
                  </a:lnTo>
                  <a:lnTo>
                    <a:pt x="1619808" y="85930"/>
                  </a:lnTo>
                  <a:lnTo>
                    <a:pt x="1592365" y="56308"/>
                  </a:lnTo>
                  <a:lnTo>
                    <a:pt x="1562571" y="32412"/>
                  </a:lnTo>
                  <a:lnTo>
                    <a:pt x="1497163" y="3765"/>
                  </a:lnTo>
                  <a:lnTo>
                    <a:pt x="1462165" y="0"/>
                  </a:lnTo>
                  <a:close/>
                </a:path>
              </a:pathLst>
            </a:custGeom>
            <a:solidFill>
              <a:srgbClr val="FFFFFF"/>
            </a:solidFill>
          </p:spPr>
          <p:txBody>
            <a:bodyPr wrap="square" lIns="0" tIns="0" rIns="0" bIns="0" rtlCol="0"/>
            <a:lstStyle/>
            <a:p>
              <a:endParaRPr sz="3565"/>
            </a:p>
          </p:txBody>
        </p:sp>
        <p:sp>
          <p:nvSpPr>
            <p:cNvPr id="12" name="object 12"/>
            <p:cNvSpPr/>
            <p:nvPr/>
          </p:nvSpPr>
          <p:spPr>
            <a:xfrm>
              <a:off x="2541052" y="2227981"/>
              <a:ext cx="1720214" cy="824865"/>
            </a:xfrm>
            <a:custGeom>
              <a:avLst/>
              <a:gdLst/>
              <a:ahLst/>
              <a:cxnLst/>
              <a:rect l="l" t="t" r="r" b="b"/>
              <a:pathLst>
                <a:path w="1720214" h="824864">
                  <a:moveTo>
                    <a:pt x="258029" y="0"/>
                  </a:moveTo>
                  <a:lnTo>
                    <a:pt x="1462165" y="0"/>
                  </a:lnTo>
                  <a:lnTo>
                    <a:pt x="1497163" y="3765"/>
                  </a:lnTo>
                  <a:lnTo>
                    <a:pt x="1562571" y="32412"/>
                  </a:lnTo>
                  <a:lnTo>
                    <a:pt x="1592365" y="56308"/>
                  </a:lnTo>
                  <a:lnTo>
                    <a:pt x="1619808" y="85930"/>
                  </a:lnTo>
                  <a:lnTo>
                    <a:pt x="1644592" y="120785"/>
                  </a:lnTo>
                  <a:lnTo>
                    <a:pt x="1666409" y="160380"/>
                  </a:lnTo>
                  <a:lnTo>
                    <a:pt x="1684950" y="204224"/>
                  </a:lnTo>
                  <a:lnTo>
                    <a:pt x="1699907" y="251824"/>
                  </a:lnTo>
                  <a:lnTo>
                    <a:pt x="1710972" y="302688"/>
                  </a:lnTo>
                  <a:lnTo>
                    <a:pt x="1717838" y="356322"/>
                  </a:lnTo>
                  <a:lnTo>
                    <a:pt x="1720195" y="412236"/>
                  </a:lnTo>
                  <a:lnTo>
                    <a:pt x="1717838" y="468149"/>
                  </a:lnTo>
                  <a:lnTo>
                    <a:pt x="1710972" y="521784"/>
                  </a:lnTo>
                  <a:lnTo>
                    <a:pt x="1699907" y="572647"/>
                  </a:lnTo>
                  <a:lnTo>
                    <a:pt x="1684950" y="620247"/>
                  </a:lnTo>
                  <a:lnTo>
                    <a:pt x="1666409" y="664091"/>
                  </a:lnTo>
                  <a:lnTo>
                    <a:pt x="1644592" y="703686"/>
                  </a:lnTo>
                  <a:lnTo>
                    <a:pt x="1619808" y="738541"/>
                  </a:lnTo>
                  <a:lnTo>
                    <a:pt x="1592365" y="768163"/>
                  </a:lnTo>
                  <a:lnTo>
                    <a:pt x="1562571" y="792060"/>
                  </a:lnTo>
                  <a:lnTo>
                    <a:pt x="1497163" y="820706"/>
                  </a:lnTo>
                  <a:lnTo>
                    <a:pt x="1462165" y="824472"/>
                  </a:lnTo>
                  <a:lnTo>
                    <a:pt x="258029" y="824472"/>
                  </a:lnTo>
                  <a:lnTo>
                    <a:pt x="189460" y="809738"/>
                  </a:lnTo>
                  <a:lnTo>
                    <a:pt x="127829" y="768163"/>
                  </a:lnTo>
                  <a:lnTo>
                    <a:pt x="100386" y="738541"/>
                  </a:lnTo>
                  <a:lnTo>
                    <a:pt x="75602" y="703686"/>
                  </a:lnTo>
                  <a:lnTo>
                    <a:pt x="53785" y="664091"/>
                  </a:lnTo>
                  <a:lnTo>
                    <a:pt x="35244" y="620247"/>
                  </a:lnTo>
                  <a:lnTo>
                    <a:pt x="20287" y="572647"/>
                  </a:lnTo>
                  <a:lnTo>
                    <a:pt x="9222" y="521784"/>
                  </a:lnTo>
                  <a:lnTo>
                    <a:pt x="2356" y="468149"/>
                  </a:lnTo>
                  <a:lnTo>
                    <a:pt x="0" y="412236"/>
                  </a:lnTo>
                  <a:lnTo>
                    <a:pt x="2356" y="356322"/>
                  </a:lnTo>
                  <a:lnTo>
                    <a:pt x="9222" y="302688"/>
                  </a:lnTo>
                  <a:lnTo>
                    <a:pt x="20287" y="251824"/>
                  </a:lnTo>
                  <a:lnTo>
                    <a:pt x="35244" y="204224"/>
                  </a:lnTo>
                  <a:lnTo>
                    <a:pt x="53785" y="160380"/>
                  </a:lnTo>
                  <a:lnTo>
                    <a:pt x="75602" y="120785"/>
                  </a:lnTo>
                  <a:lnTo>
                    <a:pt x="100386" y="85930"/>
                  </a:lnTo>
                  <a:lnTo>
                    <a:pt x="127829" y="56308"/>
                  </a:lnTo>
                  <a:lnTo>
                    <a:pt x="157623" y="32412"/>
                  </a:lnTo>
                  <a:lnTo>
                    <a:pt x="223031" y="3765"/>
                  </a:lnTo>
                  <a:lnTo>
                    <a:pt x="258029" y="0"/>
                  </a:lnTo>
                </a:path>
              </a:pathLst>
            </a:custGeom>
            <a:ln w="10178">
              <a:solidFill>
                <a:srgbClr val="000000"/>
              </a:solidFill>
            </a:ln>
          </p:spPr>
          <p:txBody>
            <a:bodyPr wrap="square" lIns="0" tIns="0" rIns="0" bIns="0" rtlCol="0"/>
            <a:lstStyle/>
            <a:p>
              <a:endParaRPr sz="3565"/>
            </a:p>
          </p:txBody>
        </p:sp>
      </p:grpSp>
      <p:sp>
        <p:nvSpPr>
          <p:cNvPr id="13" name="object 13"/>
          <p:cNvSpPr txBox="1"/>
          <p:nvPr/>
        </p:nvSpPr>
        <p:spPr>
          <a:xfrm>
            <a:off x="7082700" y="1566035"/>
            <a:ext cx="2350595" cy="606189"/>
          </a:xfrm>
          <a:prstGeom prst="rect">
            <a:avLst/>
          </a:prstGeom>
        </p:spPr>
        <p:txBody>
          <a:bodyPr vert="horz" wrap="square" lIns="0" tIns="41526" rIns="0" bIns="0" rtlCol="0">
            <a:spAutoFit/>
          </a:bodyPr>
          <a:lstStyle/>
          <a:p>
            <a:pPr marL="206375" marR="10160" indent="-182245">
              <a:lnSpc>
                <a:spcPts val="2220"/>
              </a:lnSpc>
              <a:spcBef>
                <a:spcPts val="325"/>
              </a:spcBef>
            </a:pPr>
            <a:r>
              <a:rPr sz="1885" dirty="0">
                <a:latin typeface="Arial MT"/>
                <a:cs typeface="Arial MT"/>
              </a:rPr>
              <a:t>Instance of</a:t>
            </a:r>
            <a:r>
              <a:rPr sz="1885" spc="10" dirty="0">
                <a:latin typeface="Arial MT"/>
                <a:cs typeface="Arial MT"/>
              </a:rPr>
              <a:t> </a:t>
            </a:r>
            <a:r>
              <a:rPr sz="1885" spc="-20" dirty="0">
                <a:latin typeface="Arial MT"/>
                <a:cs typeface="Arial MT"/>
              </a:rPr>
              <a:t>Maximum </a:t>
            </a:r>
            <a:r>
              <a:rPr sz="1885" dirty="0">
                <a:latin typeface="Arial MT"/>
                <a:cs typeface="Arial MT"/>
              </a:rPr>
              <a:t>Bipartite</a:t>
            </a:r>
            <a:r>
              <a:rPr sz="1885" spc="-20" dirty="0">
                <a:latin typeface="Arial MT"/>
                <a:cs typeface="Arial MT"/>
              </a:rPr>
              <a:t> Matching</a:t>
            </a:r>
            <a:endParaRPr sz="1885" dirty="0">
              <a:latin typeface="Arial MT"/>
              <a:cs typeface="Arial MT"/>
            </a:endParaRPr>
          </a:p>
        </p:txBody>
      </p:sp>
      <p:sp>
        <p:nvSpPr>
          <p:cNvPr id="14" name="object 14"/>
          <p:cNvSpPr txBox="1"/>
          <p:nvPr/>
        </p:nvSpPr>
        <p:spPr>
          <a:xfrm>
            <a:off x="7163303" y="4894181"/>
            <a:ext cx="2189527" cy="606189"/>
          </a:xfrm>
          <a:prstGeom prst="rect">
            <a:avLst/>
          </a:prstGeom>
        </p:spPr>
        <p:txBody>
          <a:bodyPr vert="horz" wrap="square" lIns="0" tIns="41526" rIns="0" bIns="0" rtlCol="0">
            <a:spAutoFit/>
          </a:bodyPr>
          <a:lstStyle/>
          <a:p>
            <a:pPr marL="838200" marR="10160" indent="-814070">
              <a:lnSpc>
                <a:spcPts val="2220"/>
              </a:lnSpc>
              <a:spcBef>
                <a:spcPts val="325"/>
              </a:spcBef>
            </a:pPr>
            <a:r>
              <a:rPr sz="1885" dirty="0">
                <a:latin typeface="Arial MT"/>
                <a:cs typeface="Arial MT"/>
              </a:rPr>
              <a:t>Instance of</a:t>
            </a:r>
            <a:r>
              <a:rPr sz="1885" spc="10" dirty="0">
                <a:latin typeface="Arial MT"/>
                <a:cs typeface="Arial MT"/>
              </a:rPr>
              <a:t> </a:t>
            </a:r>
            <a:r>
              <a:rPr sz="1885" spc="-20" dirty="0">
                <a:latin typeface="Arial MT"/>
                <a:cs typeface="Arial MT"/>
              </a:rPr>
              <a:t>Network </a:t>
            </a:r>
            <a:r>
              <a:rPr sz="1885" spc="-40" dirty="0">
                <a:latin typeface="Arial MT"/>
                <a:cs typeface="Arial MT"/>
              </a:rPr>
              <a:t>Flow</a:t>
            </a:r>
            <a:endParaRPr sz="1885">
              <a:latin typeface="Arial MT"/>
              <a:cs typeface="Arial MT"/>
            </a:endParaRPr>
          </a:p>
        </p:txBody>
      </p:sp>
      <p:sp>
        <p:nvSpPr>
          <p:cNvPr id="15" name="object 15"/>
          <p:cNvSpPr/>
          <p:nvPr/>
        </p:nvSpPr>
        <p:spPr>
          <a:xfrm>
            <a:off x="8268088" y="2730840"/>
            <a:ext cx="0" cy="424063"/>
          </a:xfrm>
          <a:custGeom>
            <a:avLst/>
            <a:gdLst/>
            <a:ahLst/>
            <a:cxnLst/>
            <a:rect l="l" t="t" r="r" b="b"/>
            <a:pathLst>
              <a:path h="213994">
                <a:moveTo>
                  <a:pt x="0" y="0"/>
                </a:moveTo>
                <a:lnTo>
                  <a:pt x="0" y="213752"/>
                </a:lnTo>
              </a:path>
            </a:pathLst>
          </a:custGeom>
          <a:ln w="30536">
            <a:solidFill>
              <a:srgbClr val="000000"/>
            </a:solidFill>
          </a:ln>
        </p:spPr>
        <p:txBody>
          <a:bodyPr wrap="square" lIns="0" tIns="0" rIns="0" bIns="0" rtlCol="0"/>
          <a:lstStyle/>
          <a:p>
            <a:endParaRPr sz="3565"/>
          </a:p>
        </p:txBody>
      </p:sp>
      <p:grpSp>
        <p:nvGrpSpPr>
          <p:cNvPr id="16" name="object 16"/>
          <p:cNvGrpSpPr/>
          <p:nvPr/>
        </p:nvGrpSpPr>
        <p:grpSpPr>
          <a:xfrm>
            <a:off x="8153116" y="3719197"/>
            <a:ext cx="230278" cy="621624"/>
            <a:chOff x="3343131" y="1876817"/>
            <a:chExt cx="116205" cy="313690"/>
          </a:xfrm>
        </p:grpSpPr>
        <p:sp>
          <p:nvSpPr>
            <p:cNvPr id="17" name="object 17"/>
            <p:cNvSpPr/>
            <p:nvPr/>
          </p:nvSpPr>
          <p:spPr>
            <a:xfrm>
              <a:off x="3401150" y="1876817"/>
              <a:ext cx="0" cy="184785"/>
            </a:xfrm>
            <a:custGeom>
              <a:avLst/>
              <a:gdLst/>
              <a:ahLst/>
              <a:cxnLst/>
              <a:rect l="l" t="t" r="r" b="b"/>
              <a:pathLst>
                <a:path h="184785">
                  <a:moveTo>
                    <a:pt x="0" y="0"/>
                  </a:moveTo>
                  <a:lnTo>
                    <a:pt x="0" y="184233"/>
                  </a:lnTo>
                </a:path>
              </a:pathLst>
            </a:custGeom>
            <a:ln w="30536">
              <a:solidFill>
                <a:srgbClr val="000000"/>
              </a:solidFill>
            </a:ln>
          </p:spPr>
          <p:txBody>
            <a:bodyPr wrap="square" lIns="0" tIns="0" rIns="0" bIns="0" rtlCol="0"/>
            <a:lstStyle/>
            <a:p>
              <a:endParaRPr sz="3565"/>
            </a:p>
          </p:txBody>
        </p:sp>
        <p:pic>
          <p:nvPicPr>
            <p:cNvPr id="18" name="object 18"/>
            <p:cNvPicPr/>
            <p:nvPr/>
          </p:nvPicPr>
          <p:blipFill>
            <a:blip r:embed="rId3" cstate="print"/>
            <a:stretch>
              <a:fillRect/>
            </a:stretch>
          </p:blipFill>
          <p:spPr>
            <a:xfrm>
              <a:off x="3343131" y="2045783"/>
              <a:ext cx="116036" cy="144537"/>
            </a:xfrm>
            <a:prstGeom prst="rect">
              <a:avLst/>
            </a:prstGeom>
          </p:spPr>
        </p:pic>
      </p:grpSp>
      <p:sp>
        <p:nvSpPr>
          <p:cNvPr id="19" name="object 19"/>
          <p:cNvSpPr txBox="1"/>
          <p:nvPr/>
        </p:nvSpPr>
        <p:spPr>
          <a:xfrm>
            <a:off x="7634041" y="3109084"/>
            <a:ext cx="1248282" cy="606189"/>
          </a:xfrm>
          <a:prstGeom prst="rect">
            <a:avLst/>
          </a:prstGeom>
        </p:spPr>
        <p:txBody>
          <a:bodyPr vert="horz" wrap="square" lIns="0" tIns="41526" rIns="0" bIns="0" rtlCol="0">
            <a:spAutoFit/>
          </a:bodyPr>
          <a:lstStyle/>
          <a:p>
            <a:pPr marL="25400" marR="10160" indent="52705">
              <a:lnSpc>
                <a:spcPts val="2220"/>
              </a:lnSpc>
              <a:spcBef>
                <a:spcPts val="325"/>
              </a:spcBef>
            </a:pPr>
            <a:r>
              <a:rPr sz="1885" spc="-20" dirty="0">
                <a:latin typeface="Arial MT"/>
                <a:cs typeface="Arial MT"/>
              </a:rPr>
              <a:t>transform, </a:t>
            </a:r>
            <a:r>
              <a:rPr sz="1885" dirty="0">
                <a:latin typeface="Arial MT"/>
                <a:cs typeface="Arial MT"/>
              </a:rPr>
              <a:t>aka</a:t>
            </a:r>
            <a:r>
              <a:rPr sz="1885" spc="10" dirty="0">
                <a:latin typeface="Arial MT"/>
                <a:cs typeface="Arial MT"/>
              </a:rPr>
              <a:t> </a:t>
            </a:r>
            <a:r>
              <a:rPr sz="1885" spc="-20" dirty="0">
                <a:latin typeface="Arial MT"/>
                <a:cs typeface="Arial MT"/>
              </a:rPr>
              <a:t>reduce</a:t>
            </a:r>
            <a:endParaRPr sz="1885">
              <a:latin typeface="Arial MT"/>
              <a:cs typeface="Arial MT"/>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p:cTn id="17" dur="500" fill="hold"/>
                                        <p:tgtEl>
                                          <p:spTgt spid="13"/>
                                        </p:tgtEl>
                                        <p:attrNameLst>
                                          <p:attrName>ppt_w</p:attrName>
                                        </p:attrNameLst>
                                      </p:cBhvr>
                                      <p:tavLst>
                                        <p:tav tm="0">
                                          <p:val>
                                            <p:fltVal val="0"/>
                                          </p:val>
                                        </p:tav>
                                        <p:tav tm="100000">
                                          <p:val>
                                            <p:strVal val="#ppt_w"/>
                                          </p:val>
                                        </p:tav>
                                      </p:tavLst>
                                    </p:anim>
                                    <p:anim calcmode="lin" valueType="num">
                                      <p:cBhvr>
                                        <p:cTn id="18" dur="500" fill="hold"/>
                                        <p:tgtEl>
                                          <p:spTgt spid="13"/>
                                        </p:tgtEl>
                                        <p:attrNameLst>
                                          <p:attrName>ppt_h</p:attrName>
                                        </p:attrNameLst>
                                      </p:cBhvr>
                                      <p:tavLst>
                                        <p:tav tm="0">
                                          <p:val>
                                            <p:fltVal val="0"/>
                                          </p:val>
                                        </p:tav>
                                        <p:tav tm="100000">
                                          <p:val>
                                            <p:strVal val="#ppt_h"/>
                                          </p:val>
                                        </p:tav>
                                      </p:tavLst>
                                    </p:anim>
                                    <p:animEffect transition="in" filter="fade">
                                      <p:cBhvr>
                                        <p:cTn id="19" dur="500"/>
                                        <p:tgtEl>
                                          <p:spTgt spid="1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p:cTn id="22" dur="500" fill="hold"/>
                                        <p:tgtEl>
                                          <p:spTgt spid="14"/>
                                        </p:tgtEl>
                                        <p:attrNameLst>
                                          <p:attrName>ppt_w</p:attrName>
                                        </p:attrNameLst>
                                      </p:cBhvr>
                                      <p:tavLst>
                                        <p:tav tm="0">
                                          <p:val>
                                            <p:fltVal val="0"/>
                                          </p:val>
                                        </p:tav>
                                        <p:tav tm="100000">
                                          <p:val>
                                            <p:strVal val="#ppt_w"/>
                                          </p:val>
                                        </p:tav>
                                      </p:tavLst>
                                    </p:anim>
                                    <p:anim calcmode="lin" valueType="num">
                                      <p:cBhvr>
                                        <p:cTn id="23" dur="500" fill="hold"/>
                                        <p:tgtEl>
                                          <p:spTgt spid="14"/>
                                        </p:tgtEl>
                                        <p:attrNameLst>
                                          <p:attrName>ppt_h</p:attrName>
                                        </p:attrNameLst>
                                      </p:cBhvr>
                                      <p:tavLst>
                                        <p:tav tm="0">
                                          <p:val>
                                            <p:fltVal val="0"/>
                                          </p:val>
                                        </p:tav>
                                        <p:tav tm="100000">
                                          <p:val>
                                            <p:strVal val="#ppt_h"/>
                                          </p:val>
                                        </p:tav>
                                      </p:tavLst>
                                    </p:anim>
                                    <p:animEffect transition="in" filter="fade">
                                      <p:cBhvr>
                                        <p:cTn id="24" dur="500"/>
                                        <p:tgtEl>
                                          <p:spTgt spid="1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p:cTn id="27" dur="500" fill="hold"/>
                                        <p:tgtEl>
                                          <p:spTgt spid="15"/>
                                        </p:tgtEl>
                                        <p:attrNameLst>
                                          <p:attrName>ppt_w</p:attrName>
                                        </p:attrNameLst>
                                      </p:cBhvr>
                                      <p:tavLst>
                                        <p:tav tm="0">
                                          <p:val>
                                            <p:fltVal val="0"/>
                                          </p:val>
                                        </p:tav>
                                        <p:tav tm="100000">
                                          <p:val>
                                            <p:strVal val="#ppt_w"/>
                                          </p:val>
                                        </p:tav>
                                      </p:tavLst>
                                    </p:anim>
                                    <p:anim calcmode="lin" valueType="num">
                                      <p:cBhvr>
                                        <p:cTn id="28" dur="500" fill="hold"/>
                                        <p:tgtEl>
                                          <p:spTgt spid="15"/>
                                        </p:tgtEl>
                                        <p:attrNameLst>
                                          <p:attrName>ppt_h</p:attrName>
                                        </p:attrNameLst>
                                      </p:cBhvr>
                                      <p:tavLst>
                                        <p:tav tm="0">
                                          <p:val>
                                            <p:fltVal val="0"/>
                                          </p:val>
                                        </p:tav>
                                        <p:tav tm="100000">
                                          <p:val>
                                            <p:strVal val="#ppt_h"/>
                                          </p:val>
                                        </p:tav>
                                      </p:tavLst>
                                    </p:anim>
                                    <p:animEffect transition="in" filter="fade">
                                      <p:cBhvr>
                                        <p:cTn id="29" dur="500"/>
                                        <p:tgtEl>
                                          <p:spTgt spid="15"/>
                                        </p:tgtEl>
                                      </p:cBhvr>
                                    </p:animEffect>
                                  </p:childTnLst>
                                </p:cTn>
                              </p:par>
                              <p:par>
                                <p:cTn id="30" presetID="53" presetClass="entr" presetSubtype="16" fill="hold" nodeType="with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Effect transition="in" filter="fade">
                                      <p:cBhvr>
                                        <p:cTn id="34" dur="500"/>
                                        <p:tgtEl>
                                          <p:spTgt spid="16"/>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500" fill="hold"/>
                                        <p:tgtEl>
                                          <p:spTgt spid="19"/>
                                        </p:tgtEl>
                                        <p:attrNameLst>
                                          <p:attrName>ppt_w</p:attrName>
                                        </p:attrNameLst>
                                      </p:cBhvr>
                                      <p:tavLst>
                                        <p:tav tm="0">
                                          <p:val>
                                            <p:fltVal val="0"/>
                                          </p:val>
                                        </p:tav>
                                        <p:tav tm="100000">
                                          <p:val>
                                            <p:strVal val="#ppt_w"/>
                                          </p:val>
                                        </p:tav>
                                      </p:tavLst>
                                    </p:anim>
                                    <p:anim calcmode="lin" valueType="num">
                                      <p:cBhvr>
                                        <p:cTn id="38" dur="500" fill="hold"/>
                                        <p:tgtEl>
                                          <p:spTgt spid="19"/>
                                        </p:tgtEl>
                                        <p:attrNameLst>
                                          <p:attrName>ppt_h</p:attrName>
                                        </p:attrNameLst>
                                      </p:cBhvr>
                                      <p:tavLst>
                                        <p:tav tm="0">
                                          <p:val>
                                            <p:fltVal val="0"/>
                                          </p:val>
                                        </p:tav>
                                        <p:tav tm="100000">
                                          <p:val>
                                            <p:strVal val="#ppt_h"/>
                                          </p:val>
                                        </p:tav>
                                      </p:tavLst>
                                    </p:anim>
                                    <p:animEffect transition="in" filter="fade">
                                      <p:cBhvr>
                                        <p:cTn id="39" dur="500"/>
                                        <p:tgtEl>
                                          <p:spTgt spid="19"/>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barn(inVertical)">
                                      <p:cBhvr>
                                        <p:cTn id="44"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animBg="1"/>
      <p:bldP spid="1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2282" y="1345774"/>
            <a:ext cx="10982633" cy="1200329"/>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The Ford-Fulkerson algorithm solves </a:t>
            </a:r>
            <a:r>
              <a:rPr lang="en-US" b="0" i="0" dirty="0">
                <a:solidFill>
                  <a:srgbClr val="000000"/>
                </a:solidFill>
                <a:effectLst/>
                <a:latin typeface="Verdana" panose="020B0604030504040204" pitchFamily="34" charset="0"/>
                <a:hlinkClick r:id="rId2"/>
              </a:rPr>
              <a:t>the maximum flow problem</a:t>
            </a:r>
            <a:r>
              <a:rPr lang="en-US" b="0" i="0" dirty="0">
                <a:solidFill>
                  <a:srgbClr val="000000"/>
                </a:solidFill>
                <a:effectLst/>
                <a:latin typeface="Verdana" panose="020B0604030504040204" pitchFamily="34" charset="0"/>
              </a:rPr>
              <a:t> for a directed graph.</a:t>
            </a:r>
          </a:p>
          <a:p>
            <a:pPr algn="l"/>
            <a:endParaRPr lang="en-US" b="0" i="0" dirty="0">
              <a:solidFill>
                <a:srgbClr val="000000"/>
              </a:solidFill>
              <a:effectLst/>
              <a:latin typeface="Verdana" panose="020B0604030504040204" pitchFamily="34" charset="0"/>
            </a:endParaRPr>
          </a:p>
          <a:p>
            <a:pPr algn="l"/>
            <a:r>
              <a:rPr lang="en-US" b="0" i="0" dirty="0">
                <a:solidFill>
                  <a:srgbClr val="000000"/>
                </a:solidFill>
                <a:effectLst/>
                <a:latin typeface="Verdana" panose="020B0604030504040204" pitchFamily="34" charset="0"/>
              </a:rPr>
              <a:t>The flow comes from a source vertex (s) and ends up in a sink vertex (t), and each edge in the graph allows a flow, limited by a capacity.</a:t>
            </a:r>
          </a:p>
        </p:txBody>
      </p:sp>
      <p:sp>
        <p:nvSpPr>
          <p:cNvPr id="5" name="TextBox 4"/>
          <p:cNvSpPr txBox="1"/>
          <p:nvPr/>
        </p:nvSpPr>
        <p:spPr>
          <a:xfrm>
            <a:off x="452282" y="3049185"/>
            <a:ext cx="11484080" cy="1754326"/>
          </a:xfrm>
          <a:prstGeom prst="rect">
            <a:avLst/>
          </a:prstGeom>
          <a:noFill/>
        </p:spPr>
        <p:txBody>
          <a:bodyPr wrap="square">
            <a:spAutoFit/>
          </a:bodyPr>
          <a:lstStyle/>
          <a:p>
            <a:pPr algn="just"/>
            <a:r>
              <a:rPr lang="en-US" b="0" i="0" dirty="0">
                <a:solidFill>
                  <a:srgbClr val="000000"/>
                </a:solidFill>
                <a:effectLst/>
                <a:latin typeface="Verdana" panose="020B0604030504040204" pitchFamily="34" charset="0"/>
              </a:rPr>
              <a:t>The Ford-Fulkerson algorithm works by looking for a path with available capacity from the source to the sink (called an </a:t>
            </a:r>
            <a:r>
              <a:rPr lang="en-US" b="0" i="1" dirty="0">
                <a:solidFill>
                  <a:srgbClr val="000000"/>
                </a:solidFill>
                <a:effectLst/>
                <a:latin typeface="Verdana" panose="020B0604030504040204" pitchFamily="34" charset="0"/>
              </a:rPr>
              <a:t>augmented path</a:t>
            </a:r>
            <a:r>
              <a:rPr lang="en-US" b="0" i="0" dirty="0">
                <a:solidFill>
                  <a:srgbClr val="000000"/>
                </a:solidFill>
                <a:effectLst/>
                <a:latin typeface="Verdana" panose="020B0604030504040204" pitchFamily="34" charset="0"/>
              </a:rPr>
              <a:t>), </a:t>
            </a:r>
          </a:p>
          <a:p>
            <a:pPr algn="just"/>
            <a:r>
              <a:rPr lang="en-US" b="0" i="0" dirty="0">
                <a:solidFill>
                  <a:srgbClr val="000000"/>
                </a:solidFill>
                <a:effectLst/>
                <a:latin typeface="Verdana" panose="020B0604030504040204" pitchFamily="34" charset="0"/>
              </a:rPr>
              <a:t>and then sends as much flow as possible through that path.</a:t>
            </a:r>
          </a:p>
          <a:p>
            <a:pPr algn="just"/>
            <a:endParaRPr lang="en-US" b="0" i="0" dirty="0">
              <a:solidFill>
                <a:srgbClr val="000000"/>
              </a:solidFill>
              <a:effectLst/>
              <a:latin typeface="Verdana" panose="020B0604030504040204" pitchFamily="34" charset="0"/>
            </a:endParaRPr>
          </a:p>
          <a:p>
            <a:pPr algn="just"/>
            <a:r>
              <a:rPr lang="en-US" b="0" i="0" dirty="0">
                <a:solidFill>
                  <a:srgbClr val="000000"/>
                </a:solidFill>
                <a:effectLst/>
                <a:latin typeface="Verdana" panose="020B0604030504040204" pitchFamily="34" charset="0"/>
              </a:rPr>
              <a:t>The Ford-Fulkerson algorithm continues to find new paths to send more flow through until the maximum flow is reached.</a:t>
            </a:r>
          </a:p>
        </p:txBody>
      </p:sp>
      <p:sp>
        <p:nvSpPr>
          <p:cNvPr id="6" name="Rectangle 5"/>
          <p:cNvSpPr/>
          <p:nvPr/>
        </p:nvSpPr>
        <p:spPr>
          <a:xfrm>
            <a:off x="378063" y="386347"/>
            <a:ext cx="6106800" cy="707886"/>
          </a:xfrm>
          <a:prstGeom prst="rect">
            <a:avLst/>
          </a:prstGeom>
          <a:noFill/>
        </p:spPr>
        <p:txBody>
          <a:bodyPr wrap="none" lIns="91440" tIns="45720" rIns="91440" bIns="45720">
            <a:spAutoFit/>
            <a:scene3d>
              <a:camera prst="orthographicFront"/>
              <a:lightRig rig="soft" dir="t">
                <a:rot lat="0" lon="0" rev="15600000"/>
              </a:lightRig>
            </a:scene3d>
            <a:sp3d extrusionH="57150" prstMaterial="softEdge">
              <a:bevelT w="25400" h="38100"/>
            </a:sp3d>
          </a:bodyPr>
          <a:lstStyle/>
          <a:p>
            <a:pPr algn="ctr"/>
            <a:r>
              <a:rPr lang="en-US" sz="4000" b="1" cap="none" spc="0" dirty="0">
                <a:solidFill>
                  <a:schemeClr val="accent4"/>
                </a:solidFill>
                <a:effectLst/>
              </a:rPr>
              <a:t>Ford-Fulkerson Algorithm</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25908" y="1074369"/>
            <a:ext cx="11061291" cy="2585323"/>
          </a:xfrm>
          <a:prstGeom prst="rect">
            <a:avLst/>
          </a:prstGeom>
          <a:noFill/>
        </p:spPr>
        <p:txBody>
          <a:bodyPr wrap="square">
            <a:spAutoFit/>
          </a:bodyPr>
          <a:lstStyle/>
          <a:p>
            <a:r>
              <a:rPr lang="en-US" b="1" dirty="0">
                <a:effectLst>
                  <a:outerShdw blurRad="38100" dist="38100" dir="2700000" algn="tl">
                    <a:srgbClr val="000000">
                      <a:alpha val="43137"/>
                    </a:srgbClr>
                  </a:outerShdw>
                </a:effectLst>
              </a:rPr>
              <a:t>Berge's lemma</a:t>
            </a:r>
          </a:p>
          <a:p>
            <a:endParaRPr lang="en-US" dirty="0"/>
          </a:p>
          <a:p>
            <a:r>
              <a:rPr lang="en-US" dirty="0"/>
              <a:t>This lemma was proven by the French mathematician Claude Berge in 1957, </a:t>
            </a:r>
          </a:p>
          <a:p>
            <a:r>
              <a:rPr lang="en-US" dirty="0"/>
              <a:t>although it already was observed by the Danish mathematician Julius Petersen in 1891 </a:t>
            </a:r>
          </a:p>
          <a:p>
            <a:r>
              <a:rPr lang="en-US" dirty="0"/>
              <a:t>and the Hungarian mathematician </a:t>
            </a:r>
            <a:r>
              <a:rPr lang="en-US" dirty="0" err="1"/>
              <a:t>Denés</a:t>
            </a:r>
            <a:r>
              <a:rPr lang="en-US" dirty="0"/>
              <a:t> </a:t>
            </a:r>
            <a:r>
              <a:rPr lang="en-US" dirty="0" err="1"/>
              <a:t>Kőnig</a:t>
            </a:r>
            <a:r>
              <a:rPr lang="en-US" dirty="0"/>
              <a:t> in 1931.</a:t>
            </a:r>
          </a:p>
          <a:p>
            <a:endParaRPr lang="en-US" dirty="0"/>
          </a:p>
          <a:p>
            <a:r>
              <a:rPr lang="en-US" dirty="0"/>
              <a:t>Formulation</a:t>
            </a:r>
          </a:p>
          <a:p>
            <a:endParaRPr lang="en-US" dirty="0"/>
          </a:p>
          <a:p>
            <a:r>
              <a:rPr lang="en-US" dirty="0"/>
              <a:t>A matching  M is maximum  </a:t>
            </a:r>
            <a:r>
              <a:rPr lang="en-US" dirty="0">
                <a:sym typeface="Wingdings" panose="05000000000000000000" pitchFamily="2" charset="2"/>
              </a:rPr>
              <a:t> </a:t>
            </a:r>
            <a:r>
              <a:rPr lang="en-US" dirty="0"/>
              <a:t>there is no augmenting path relative to the matching  M.</a:t>
            </a:r>
            <a:endParaRPr lang="en-IN" dirty="0"/>
          </a:p>
        </p:txBody>
      </p:sp>
      <p:sp>
        <p:nvSpPr>
          <p:cNvPr id="7" name="Rectangle 6"/>
          <p:cNvSpPr/>
          <p:nvPr/>
        </p:nvSpPr>
        <p:spPr>
          <a:xfrm>
            <a:off x="825908" y="108155"/>
            <a:ext cx="3831177" cy="707886"/>
          </a:xfrm>
          <a:prstGeom prst="rect">
            <a:avLst/>
          </a:prstGeom>
          <a:noFill/>
        </p:spPr>
        <p:txBody>
          <a:bodyPr wrap="none" lIns="91440" tIns="45720" rIns="91440" bIns="45720">
            <a:spAutoFit/>
          </a:bodyPr>
          <a:lstStyle/>
          <a:p>
            <a:pPr algn="ctr"/>
            <a:r>
              <a:rPr lang="en-US" sz="4000" b="1" cap="none" spc="50" dirty="0">
                <a:ln w="0">
                  <a:solidFill>
                    <a:schemeClr val="accent4">
                      <a:lumMod val="50000"/>
                    </a:schemeClr>
                  </a:solidFill>
                </a:ln>
                <a:solidFill>
                  <a:schemeClr val="accent5">
                    <a:lumMod val="60000"/>
                    <a:lumOff val="40000"/>
                  </a:schemeClr>
                </a:solidFill>
                <a:effectLst>
                  <a:innerShdw blurRad="63500" dist="50800" dir="13500000">
                    <a:srgbClr val="000000">
                      <a:alpha val="50000"/>
                    </a:srgbClr>
                  </a:innerShdw>
                </a:effectLst>
              </a:rPr>
              <a:t>Berge’s Lemma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down)">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2" dur="500"/>
                                        <p:tgtEl>
                                          <p:spTgt spid="5">
                                            <p:txEl>
                                              <p:pRg st="2" end="2"/>
                                            </p:txEl>
                                          </p:spTgt>
                                        </p:tgtEl>
                                      </p:cBhvr>
                                    </p:animEffect>
                                  </p:childTnLst>
                                </p:cTn>
                              </p:par>
                              <p:par>
                                <p:cTn id="13" presetID="14" presetClass="entr" presetSubtype="1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randombar(horizontal)">
                                      <p:cBhvr>
                                        <p:cTn id="15" dur="500"/>
                                        <p:tgtEl>
                                          <p:spTgt spid="5">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randombar(horizontal)">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blinds(horizontal)">
                                      <p:cBhvr>
                                        <p:cTn id="23" dur="500"/>
                                        <p:tgtEl>
                                          <p:spTgt spid="5">
                                            <p:txEl>
                                              <p:pRg st="6" end="6"/>
                                            </p:txEl>
                                          </p:spTgt>
                                        </p:tgtEl>
                                      </p:cBhvr>
                                    </p:animEffect>
                                  </p:childTnLst>
                                </p:cTn>
                              </p:par>
                              <p:par>
                                <p:cTn id="24" presetID="3" presetClass="entr" presetSubtype="10" fill="hold" nodeType="withEffect">
                                  <p:stCondLst>
                                    <p:cond delay="0"/>
                                  </p:stCondLst>
                                  <p:childTnLst>
                                    <p:set>
                                      <p:cBhvr>
                                        <p:cTn id="25" dur="1" fill="hold">
                                          <p:stCondLst>
                                            <p:cond delay="0"/>
                                          </p:stCondLst>
                                        </p:cTn>
                                        <p:tgtEl>
                                          <p:spTgt spid="5">
                                            <p:txEl>
                                              <p:pRg st="8" end="8"/>
                                            </p:txEl>
                                          </p:spTgt>
                                        </p:tgtEl>
                                        <p:attrNameLst>
                                          <p:attrName>style.visibility</p:attrName>
                                        </p:attrNameLst>
                                      </p:cBhvr>
                                      <p:to>
                                        <p:strVal val="visible"/>
                                      </p:to>
                                    </p:set>
                                    <p:animEffect transition="in" filter="blinds(horizontal)">
                                      <p:cBhvr>
                                        <p:cTn id="26"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44013" y="1305341"/>
            <a:ext cx="10903974" cy="4247317"/>
          </a:xfrm>
          <a:prstGeom prst="rect">
            <a:avLst/>
          </a:prstGeom>
          <a:noFill/>
        </p:spPr>
        <p:txBody>
          <a:bodyPr wrap="square">
            <a:spAutoFit/>
          </a:bodyPr>
          <a:lstStyle/>
          <a:p>
            <a:r>
              <a:rPr lang="en-US" dirty="0"/>
              <a:t>Kuhn's algorithm is a direct application of Berge's lemma. It is essentially described as follows:</a:t>
            </a:r>
          </a:p>
          <a:p>
            <a:endParaRPr lang="en-US" dirty="0"/>
          </a:p>
          <a:p>
            <a:r>
              <a:rPr lang="en-US" dirty="0"/>
              <a:t>First, we take an empty matching. </a:t>
            </a:r>
          </a:p>
          <a:p>
            <a:r>
              <a:rPr lang="en-US" dirty="0"/>
              <a:t>Then, while there is an augmenting path, </a:t>
            </a:r>
          </a:p>
          <a:p>
            <a:r>
              <a:rPr lang="en-US" dirty="0"/>
              <a:t>    we update the matching by alternating it along this path </a:t>
            </a:r>
          </a:p>
          <a:p>
            <a:r>
              <a:rPr lang="en-US" dirty="0"/>
              <a:t>    and repeat the process of finding the augmenting path. </a:t>
            </a:r>
          </a:p>
          <a:p>
            <a:endParaRPr lang="en-US" dirty="0"/>
          </a:p>
          <a:p>
            <a:r>
              <a:rPr lang="en-US" dirty="0"/>
              <a:t>As soon as it is not possible to find such a path, we stop the process </a:t>
            </a:r>
          </a:p>
          <a:p>
            <a:pPr marL="285750" indent="-285750">
              <a:buFontTx/>
              <a:buChar char="-"/>
            </a:pPr>
            <a:r>
              <a:rPr lang="en-US" dirty="0"/>
              <a:t>the current matching is the maximum.</a:t>
            </a:r>
          </a:p>
          <a:p>
            <a:pPr marL="285750" indent="-285750">
              <a:buFontTx/>
              <a:buChar char="-"/>
            </a:pPr>
            <a:endParaRPr lang="en-US" dirty="0"/>
          </a:p>
          <a:p>
            <a:pPr marL="285750" indent="-285750">
              <a:buFontTx/>
              <a:buChar char="-"/>
            </a:pPr>
            <a:endParaRPr lang="en-US" dirty="0"/>
          </a:p>
          <a:p>
            <a:r>
              <a:rPr lang="en-US" dirty="0"/>
              <a:t>Kuhn's algorithm simply searches for any of these paths using depth-first or breadth-first traversal. </a:t>
            </a:r>
          </a:p>
          <a:p>
            <a:endParaRPr lang="en-US" dirty="0"/>
          </a:p>
          <a:p>
            <a:r>
              <a:rPr lang="en-US" dirty="0"/>
              <a:t>The algorithm looks through all the vertices of the graph in turn, starting each traversal from it, trying to find an augmenting path starting at this vertex.</a:t>
            </a:r>
            <a:endParaRPr lang="en-IN" dirty="0"/>
          </a:p>
        </p:txBody>
      </p:sp>
      <p:sp>
        <p:nvSpPr>
          <p:cNvPr id="4" name="Rectangle 3"/>
          <p:cNvSpPr/>
          <p:nvPr/>
        </p:nvSpPr>
        <p:spPr>
          <a:xfrm>
            <a:off x="644013" y="348636"/>
            <a:ext cx="3359959" cy="584775"/>
          </a:xfrm>
          <a:prstGeom prst="rect">
            <a:avLst/>
          </a:prstGeom>
          <a:noFill/>
        </p:spPr>
        <p:txBody>
          <a:bodyPr wrap="none" lIns="91440" tIns="45720" rIns="91440" bIns="45720">
            <a:spAutoFit/>
          </a:bodyPr>
          <a:lstStyle/>
          <a:p>
            <a:pPr algn="ct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Kuhn’s Algorithm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righ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par>
                          <p:cTn id="13" fill="hold">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par>
                          <p:cTn id="17" fill="hold">
                            <p:stCondLst>
                              <p:cond delay="1000"/>
                            </p:stCondLst>
                            <p:childTnLst>
                              <p:par>
                                <p:cTn id="18" presetID="3" presetClass="entr" presetSubtype="10" fill="hold" nodeType="afterEffect">
                                  <p:stCondLst>
                                    <p:cond delay="0"/>
                                  </p:stCondLst>
                                  <p:childTnLst>
                                    <p:set>
                                      <p:cBhvr>
                                        <p:cTn id="19" dur="1" fill="hold">
                                          <p:stCondLst>
                                            <p:cond delay="0"/>
                                          </p:stCondLst>
                                        </p:cTn>
                                        <p:tgtEl>
                                          <p:spTgt spid="3">
                                            <p:txEl>
                                              <p:pRg st="4" end="4"/>
                                            </p:txEl>
                                          </p:spTgt>
                                        </p:tgtEl>
                                        <p:attrNameLst>
                                          <p:attrName>style.visibility</p:attrName>
                                        </p:attrNameLst>
                                      </p:cBhvr>
                                      <p:to>
                                        <p:strVal val="visible"/>
                                      </p:to>
                                    </p:set>
                                    <p:animEffect transition="in" filter="blinds(horizontal)">
                                      <p:cBhvr>
                                        <p:cTn id="20" dur="500"/>
                                        <p:tgtEl>
                                          <p:spTgt spid="3">
                                            <p:txEl>
                                              <p:pRg st="4" end="4"/>
                                            </p:txEl>
                                          </p:spTgt>
                                        </p:tgtEl>
                                      </p:cBhvr>
                                    </p:animEffect>
                                  </p:childTnLst>
                                </p:cTn>
                              </p:par>
                            </p:childTnLst>
                          </p:cTn>
                        </p:par>
                        <p:par>
                          <p:cTn id="21" fill="hold">
                            <p:stCondLst>
                              <p:cond delay="1500"/>
                            </p:stCondLst>
                            <p:childTnLst>
                              <p:par>
                                <p:cTn id="22" presetID="3" presetClass="entr" presetSubtype="10" fill="hold" nodeType="after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wipe(left)">
                                      <p:cBhvr>
                                        <p:cTn id="29" dur="500"/>
                                        <p:tgtEl>
                                          <p:spTgt spid="3">
                                            <p:txEl>
                                              <p:pRg st="7" end="7"/>
                                            </p:txEl>
                                          </p:spTgt>
                                        </p:tgtEl>
                                      </p:cBhvr>
                                    </p:animEffect>
                                  </p:childTnLst>
                                </p:cTn>
                              </p:par>
                              <p:par>
                                <p:cTn id="30" presetID="22" presetClass="entr" presetSubtype="8"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wipe(left)">
                                      <p:cBhvr>
                                        <p:cTn id="32" dur="500"/>
                                        <p:tgtEl>
                                          <p:spTgt spid="3">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animEffect transition="in" filter="dissolve">
                                      <p:cBhvr>
                                        <p:cTn id="37" dur="500"/>
                                        <p:tgtEl>
                                          <p:spTgt spid="3">
                                            <p:txEl>
                                              <p:pRg st="11" end="11"/>
                                            </p:txEl>
                                          </p:spTgt>
                                        </p:tgtEl>
                                      </p:cBhvr>
                                    </p:animEffect>
                                  </p:childTnLst>
                                </p:cTn>
                              </p:par>
                            </p:childTnLst>
                          </p:cTn>
                        </p:par>
                        <p:par>
                          <p:cTn id="38" fill="hold">
                            <p:stCondLst>
                              <p:cond delay="500"/>
                            </p:stCondLst>
                            <p:childTnLst>
                              <p:par>
                                <p:cTn id="39" presetID="9" presetClass="entr" presetSubtype="0" fill="hold" nodeType="after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animEffect transition="in" filter="dissolve">
                                      <p:cBhvr>
                                        <p:cTn id="41"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53961" y="1305341"/>
            <a:ext cx="10962967" cy="4247317"/>
          </a:xfrm>
          <a:prstGeom prst="rect">
            <a:avLst/>
          </a:prstGeom>
          <a:noFill/>
        </p:spPr>
        <p:txBody>
          <a:bodyPr wrap="square">
            <a:spAutoFit/>
          </a:bodyPr>
          <a:lstStyle/>
          <a:p>
            <a:r>
              <a:rPr lang="en-US" dirty="0"/>
              <a:t>The Indian Premier League (IPL in short) is a professional club cricket league played by 8 teams in India. The tournament is divided into two main stages, which are the group stage and the playoffs. The top 4 teams qualify for the playoffs. </a:t>
            </a:r>
          </a:p>
          <a:p>
            <a:r>
              <a:rPr lang="en-US" dirty="0"/>
              <a:t>We will limit our scenario to just the group stage, and define our problem statement as:</a:t>
            </a:r>
          </a:p>
          <a:p>
            <a:endParaRPr lang="en-US" dirty="0"/>
          </a:p>
          <a:p>
            <a:r>
              <a:rPr lang="en-US" dirty="0"/>
              <a:t>Which teams have a chance of finishing the season with the most wins?</a:t>
            </a:r>
          </a:p>
          <a:p>
            <a:endParaRPr lang="en-US" dirty="0"/>
          </a:p>
          <a:p>
            <a:r>
              <a:rPr lang="en-US" dirty="0"/>
              <a:t>While the teams in the IPL play only 16 games in the group stages and it may be fairly easy to figure out which team cannot finish with the most wins just by observation, </a:t>
            </a:r>
          </a:p>
          <a:p>
            <a:r>
              <a:rPr lang="en-US" dirty="0"/>
              <a:t>we will extend the number of games each team plays to 162. </a:t>
            </a:r>
          </a:p>
          <a:p>
            <a:endParaRPr lang="en-US" dirty="0"/>
          </a:p>
          <a:p>
            <a:r>
              <a:rPr lang="en-US" dirty="0"/>
              <a:t>Also, for simplicity, I am cutting down the number of teams contending to just 4. </a:t>
            </a:r>
          </a:p>
          <a:p>
            <a:endParaRPr lang="en-US" dirty="0"/>
          </a:p>
          <a:p>
            <a:r>
              <a:rPr lang="en-US" dirty="0"/>
              <a:t>Consider the following league table towards the end of the season. We want to figure out which teams are eliminated from finishing first (not eliminated from qualifying for the playoffs — don’t be confused).</a:t>
            </a:r>
            <a:endParaRPr lang="en-IN" dirty="0"/>
          </a:p>
        </p:txBody>
      </p:sp>
      <p:sp>
        <p:nvSpPr>
          <p:cNvPr id="4" name="Rectangle 3"/>
          <p:cNvSpPr/>
          <p:nvPr/>
        </p:nvSpPr>
        <p:spPr>
          <a:xfrm>
            <a:off x="176092" y="86482"/>
            <a:ext cx="7232493" cy="923330"/>
          </a:xfrm>
          <a:prstGeom prst="rect">
            <a:avLst/>
          </a:prstGeom>
          <a:noFill/>
        </p:spPr>
        <p:txBody>
          <a:bodyPr wrap="none" lIns="91440" tIns="45720" rIns="91440" bIns="45720">
            <a:spAutoFit/>
          </a:bodyPr>
          <a:lstStyle/>
          <a:p>
            <a:pPr algn="ctr"/>
            <a:r>
              <a:rPr lang="en-US" sz="54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Max Flow- Assignment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Grp="1" noUngrp="1" noRot="1" noChangeAspect="1" noMove="1" noResize="1"/>
          </p:cNvGrpSpPr>
          <p:nvPr/>
        </p:nvGrpSpPr>
        <p:grpSpPr>
          <a:xfrm flipH="1">
            <a:off x="10964637" y="2358"/>
            <a:ext cx="1876653" cy="1766008"/>
            <a:chOff x="-648769" y="2358"/>
            <a:chExt cx="1876653" cy="1766008"/>
          </a:xfrm>
        </p:grpSpPr>
        <p:sp>
          <p:nvSpPr>
            <p:cNvPr id="10" name="Freeform: Shape 9"/>
            <p:cNvSpPr/>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angle 12"/>
          <p:cNvSpPr>
            <a:spLocks noGrp="1" noRot="1" noChangeAspect="1" noMove="1" noResize="1" noEditPoints="1" noAdjustHandles="1" noChangeArrowheads="1" noChangeShapeType="1" noTextEdit="1"/>
          </p:cNvSpPr>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Isosceles Triangle 14"/>
          <p:cNvSpPr>
            <a:spLocks noGrp="1" noRot="1" noChangeAspect="1" noMove="1" noResize="1" noEditPoints="1" noAdjustHandles="1" noChangeArrowheads="1" noChangeShapeType="1" noTextEdit="1"/>
          </p:cNvSpPr>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table with text and numbers&#10;&#10;Description automatically generated"/>
          <p:cNvPicPr>
            <a:picLocks noChangeAspect="1"/>
          </p:cNvPicPr>
          <p:nvPr/>
        </p:nvPicPr>
        <p:blipFill>
          <a:blip r:embed="rId2"/>
          <a:stretch>
            <a:fillRect/>
          </a:stretch>
        </p:blipFill>
        <p:spPr>
          <a:xfrm>
            <a:off x="400025" y="1525577"/>
            <a:ext cx="10905066" cy="1799336"/>
          </a:xfrm>
          <a:prstGeom prst="rect">
            <a:avLst/>
          </a:prstGeom>
          <a:ln>
            <a:noFill/>
          </a:ln>
        </p:spPr>
      </p:pic>
      <p:sp>
        <p:nvSpPr>
          <p:cNvPr id="4" name="TextBox 3"/>
          <p:cNvSpPr txBox="1"/>
          <p:nvPr/>
        </p:nvSpPr>
        <p:spPr>
          <a:xfrm>
            <a:off x="3279177" y="952224"/>
            <a:ext cx="6099348" cy="369332"/>
          </a:xfrm>
          <a:prstGeom prst="rect">
            <a:avLst/>
          </a:prstGeom>
          <a:noFill/>
        </p:spPr>
        <p:txBody>
          <a:bodyPr wrap="square">
            <a:spAutoFit/>
          </a:bodyPr>
          <a:lstStyle/>
          <a:p>
            <a:r>
              <a:rPr lang="en-IN" b="1" dirty="0">
                <a:effectLst>
                  <a:outerShdw blurRad="38100" dist="38100" dir="2700000" algn="tl">
                    <a:srgbClr val="000000">
                      <a:alpha val="43137"/>
                    </a:srgbClr>
                  </a:outerShdw>
                </a:effectLst>
              </a:rPr>
              <a:t>IPL League Table</a:t>
            </a:r>
          </a:p>
        </p:txBody>
      </p:sp>
      <p:sp>
        <p:nvSpPr>
          <p:cNvPr id="6" name="TextBox 5"/>
          <p:cNvSpPr txBox="1"/>
          <p:nvPr/>
        </p:nvSpPr>
        <p:spPr>
          <a:xfrm>
            <a:off x="1044677" y="3668269"/>
            <a:ext cx="9888794" cy="1477328"/>
          </a:xfrm>
          <a:prstGeom prst="rect">
            <a:avLst/>
          </a:prstGeom>
          <a:noFill/>
        </p:spPr>
        <p:txBody>
          <a:bodyPr wrap="square">
            <a:spAutoFit/>
          </a:bodyPr>
          <a:lstStyle/>
          <a:p>
            <a:r>
              <a:rPr lang="en-US" dirty="0"/>
              <a:t>The above table shows the 4 teams: </a:t>
            </a:r>
          </a:p>
          <a:p>
            <a:r>
              <a:rPr lang="en-US" dirty="0"/>
              <a:t>Mumbai Indian (MI), Chennai Super Kings (CSK), Kolkata Knight Riders (KKR), &amp; DC. </a:t>
            </a:r>
          </a:p>
          <a:p>
            <a:r>
              <a:rPr lang="en-US" dirty="0"/>
              <a:t>It shows the win/loss record for each team, the number of games each team has left, and who these remaining games are to be played against. </a:t>
            </a:r>
          </a:p>
          <a:p>
            <a:r>
              <a:rPr lang="en-US" dirty="0"/>
              <a:t>We now, want to determine which of the teams is eliminated from the race to finish first.</a:t>
            </a:r>
            <a:endParaRPr lang="en-IN"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63561" y="800761"/>
            <a:ext cx="10579510" cy="3693319"/>
          </a:xfrm>
          <a:prstGeom prst="rect">
            <a:avLst/>
          </a:prstGeom>
          <a:noFill/>
        </p:spPr>
        <p:txBody>
          <a:bodyPr wrap="square">
            <a:spAutoFit/>
          </a:bodyPr>
          <a:lstStyle/>
          <a:p>
            <a:r>
              <a:rPr lang="en-US" dirty="0"/>
              <a:t>We have:</a:t>
            </a:r>
          </a:p>
          <a:p>
            <a:endParaRPr lang="en-US" dirty="0"/>
          </a:p>
          <a:p>
            <a:r>
              <a:rPr lang="en-US" dirty="0"/>
              <a:t>set of teams S</a:t>
            </a:r>
          </a:p>
          <a:p>
            <a:endParaRPr lang="en-US" dirty="0"/>
          </a:p>
          <a:p>
            <a:r>
              <a:rPr lang="en-US" dirty="0"/>
              <a:t>a particular team z in set S</a:t>
            </a:r>
          </a:p>
          <a:p>
            <a:endParaRPr lang="en-US" dirty="0"/>
          </a:p>
          <a:p>
            <a:r>
              <a:rPr lang="en-US" dirty="0"/>
              <a:t>team x has won </a:t>
            </a:r>
            <a:r>
              <a:rPr lang="en-US" dirty="0" err="1"/>
              <a:t>w_x</a:t>
            </a:r>
            <a:r>
              <a:rPr lang="en-US" dirty="0"/>
              <a:t> games (for all teams x other than w)</a:t>
            </a:r>
          </a:p>
          <a:p>
            <a:r>
              <a:rPr lang="en-US" dirty="0"/>
              <a:t>teams x and y have to play each other </a:t>
            </a:r>
            <a:r>
              <a:rPr lang="en-US" dirty="0" err="1"/>
              <a:t>r_xy</a:t>
            </a:r>
            <a:r>
              <a:rPr lang="en-US" dirty="0"/>
              <a:t> times more (for all teams x, y (x != y) other than w)</a:t>
            </a:r>
          </a:p>
          <a:p>
            <a:endParaRPr lang="en-US" dirty="0"/>
          </a:p>
          <a:p>
            <a:endParaRPr lang="en-US" dirty="0"/>
          </a:p>
          <a:p>
            <a:r>
              <a:rPr lang="en-US" dirty="0"/>
              <a:t>Refined Problem Statement: </a:t>
            </a:r>
          </a:p>
          <a:p>
            <a:r>
              <a:rPr lang="en-US" dirty="0"/>
              <a:t>we want to see if given a scenario of the standings, can team z finish with the  most number of wins </a:t>
            </a:r>
          </a:p>
          <a:p>
            <a:r>
              <a:rPr lang="en-US" dirty="0"/>
              <a:t>(can be tied as well)?</a:t>
            </a:r>
            <a:endParaRPr lang="en-IN"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91613" y="811101"/>
            <a:ext cx="11002298" cy="4247317"/>
          </a:xfrm>
          <a:prstGeom prst="rect">
            <a:avLst/>
          </a:prstGeom>
          <a:noFill/>
        </p:spPr>
        <p:txBody>
          <a:bodyPr wrap="square">
            <a:spAutoFit/>
          </a:bodyPr>
          <a:lstStyle/>
          <a:p>
            <a:r>
              <a:rPr lang="en-US" dirty="0"/>
              <a:t>Let us now reduce the Cricket Elimination problem so that it can be represented by a Flow Graph:</a:t>
            </a:r>
          </a:p>
          <a:p>
            <a:endParaRPr lang="en-US" dirty="0"/>
          </a:p>
          <a:p>
            <a:r>
              <a:rPr lang="en-US" dirty="0"/>
              <a:t>First, consider team z. </a:t>
            </a:r>
          </a:p>
          <a:p>
            <a:r>
              <a:rPr lang="en-US" dirty="0"/>
              <a:t>Assume team z wins all their remaining games, giving them a win total of </a:t>
            </a:r>
            <a:r>
              <a:rPr lang="en-US" dirty="0" err="1"/>
              <a:t>w_z</a:t>
            </a:r>
            <a:r>
              <a:rPr lang="en-US" dirty="0"/>
              <a:t> + </a:t>
            </a:r>
            <a:r>
              <a:rPr lang="en-US" dirty="0" err="1"/>
              <a:t>r_z</a:t>
            </a:r>
            <a:r>
              <a:rPr lang="en-US" dirty="0"/>
              <a:t>.</a:t>
            </a:r>
          </a:p>
          <a:p>
            <a:endParaRPr lang="en-US" dirty="0"/>
          </a:p>
          <a:p>
            <a:r>
              <a:rPr lang="en-US" dirty="0"/>
              <a:t>We have arbitrary source and sink nodes: s and t</a:t>
            </a:r>
          </a:p>
          <a:p>
            <a:r>
              <a:rPr lang="en-US" dirty="0"/>
              <a:t>Add edges from s to “game” nodes, which represent the games left between team x and team y. These edges have capacity </a:t>
            </a:r>
            <a:r>
              <a:rPr lang="en-US" dirty="0" err="1"/>
              <a:t>r_xy</a:t>
            </a:r>
            <a:r>
              <a:rPr lang="en-US" dirty="0"/>
              <a:t> (as defined earlier). (This is for all teams barring team z.)</a:t>
            </a:r>
          </a:p>
          <a:p>
            <a:r>
              <a:rPr lang="en-US" dirty="0"/>
              <a:t>Add edges between the game nodes and the team nodes for the games that correspond to a particular team. So each game node should have exactly two outgoing edges. </a:t>
            </a:r>
          </a:p>
          <a:p>
            <a:r>
              <a:rPr lang="en-US" dirty="0"/>
              <a:t>The capacities on the edges must be set to infinity. This is for all teams barring team z.</a:t>
            </a:r>
          </a:p>
          <a:p>
            <a:r>
              <a:rPr lang="en-US" dirty="0"/>
              <a:t>Lastly, we add edges from the team nodes to the sink node t. These edges will have capacity </a:t>
            </a:r>
            <a:r>
              <a:rPr lang="en-US" dirty="0" err="1"/>
              <a:t>w_z</a:t>
            </a:r>
            <a:r>
              <a:rPr lang="en-US" dirty="0"/>
              <a:t> + </a:t>
            </a:r>
            <a:r>
              <a:rPr lang="en-US" dirty="0" err="1"/>
              <a:t>r_z</a:t>
            </a:r>
            <a:r>
              <a:rPr lang="en-US" dirty="0"/>
              <a:t> — </a:t>
            </a:r>
            <a:r>
              <a:rPr lang="en-US" dirty="0" err="1"/>
              <a:t>w_x</a:t>
            </a:r>
            <a:r>
              <a:rPr lang="en-US" dirty="0"/>
              <a:t>. This indicates the number of games that team x can still win so that team z still ends up first.</a:t>
            </a:r>
          </a:p>
          <a:p>
            <a:r>
              <a:rPr lang="en-US" dirty="0"/>
              <a:t>For the example given in the table above, and for CSK as team z (</a:t>
            </a:r>
            <a:r>
              <a:rPr lang="en-US" dirty="0" err="1"/>
              <a:t>w_CSK</a:t>
            </a:r>
            <a:r>
              <a:rPr lang="en-US" dirty="0"/>
              <a:t> + </a:t>
            </a:r>
            <a:r>
              <a:rPr lang="en-US" dirty="0" err="1"/>
              <a:t>r_CSK</a:t>
            </a:r>
            <a:r>
              <a:rPr lang="en-US" dirty="0"/>
              <a:t> = 83), the flow network looks like:</a:t>
            </a:r>
            <a:endParaRPr lang="en-IN"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18728" y="643466"/>
            <a:ext cx="7354543" cy="5571067"/>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47859" y="915411"/>
            <a:ext cx="10442695" cy="3139321"/>
          </a:xfrm>
          <a:prstGeom prst="rect">
            <a:avLst/>
          </a:prstGeom>
          <a:noFill/>
        </p:spPr>
        <p:txBody>
          <a:bodyPr wrap="square">
            <a:spAutoFit/>
          </a:bodyPr>
          <a:lstStyle/>
          <a:p>
            <a:r>
              <a:rPr lang="en-US" dirty="0"/>
              <a:t>We have drawn out our reduction, but we still have not answered our question. </a:t>
            </a:r>
          </a:p>
          <a:p>
            <a:r>
              <a:rPr lang="en-US" dirty="0"/>
              <a:t>How does the above reduction tell us that CSK is indeed eliminated? </a:t>
            </a:r>
          </a:p>
          <a:p>
            <a:r>
              <a:rPr lang="en-US" dirty="0"/>
              <a:t>The theorem that validates this reduction states that: team z is eliminated if and only the max flow saturates all edges leaving the source node s. </a:t>
            </a:r>
          </a:p>
          <a:p>
            <a:endParaRPr lang="en-US" dirty="0"/>
          </a:p>
          <a:p>
            <a:r>
              <a:rPr lang="en-US" dirty="0"/>
              <a:t>While I won’t dive into the math behind the proof of this theorem, I will give a brief overview of it. The way in which we set up the flow graph ensures the following:</a:t>
            </a:r>
          </a:p>
          <a:p>
            <a:endParaRPr lang="en-US" dirty="0"/>
          </a:p>
          <a:p>
            <a:r>
              <a:rPr lang="en-US" dirty="0"/>
              <a:t>All the remaining games between teams x and y (other than team z) are added to the number of wins for x AND y (infinite edge capacities).</a:t>
            </a:r>
          </a:p>
          <a:p>
            <a:r>
              <a:rPr lang="en-US" dirty="0"/>
              <a:t>Capacity on the (x, t) edges ensures that no team wins too many games, preventing team z from winning.</a:t>
            </a:r>
            <a:endParaRPr lang="en-IN"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9045" y="883659"/>
            <a:ext cx="11493910" cy="1477328"/>
          </a:xfrm>
          <a:prstGeom prst="rect">
            <a:avLst/>
          </a:prstGeom>
          <a:noFill/>
        </p:spPr>
        <p:txBody>
          <a:bodyPr wrap="square">
            <a:spAutoFit/>
          </a:bodyPr>
          <a:lstStyle/>
          <a:p>
            <a:r>
              <a:rPr lang="en-US" b="0" i="0" dirty="0">
                <a:solidFill>
                  <a:srgbClr val="242424"/>
                </a:solidFill>
                <a:effectLst/>
                <a:latin typeface="source-serif-pro"/>
              </a:rPr>
              <a:t>Now, to check if </a:t>
            </a:r>
            <a:r>
              <a:rPr lang="en-US" b="1" i="0" dirty="0">
                <a:solidFill>
                  <a:srgbClr val="242424"/>
                </a:solidFill>
                <a:effectLst/>
                <a:latin typeface="source-serif-pro"/>
              </a:rPr>
              <a:t>CSK </a:t>
            </a:r>
            <a:r>
              <a:rPr lang="en-US" b="0" i="0" dirty="0">
                <a:solidFill>
                  <a:srgbClr val="242424"/>
                </a:solidFill>
                <a:effectLst/>
                <a:latin typeface="source-serif-pro"/>
              </a:rPr>
              <a:t>is eliminated, all we have to do is run the Ford-Fulkerson Algorithm for max flow on the graph above. the nodes and the edge are entered manually here because our example is fairly small,</a:t>
            </a:r>
          </a:p>
          <a:p>
            <a:r>
              <a:rPr lang="en-US" b="0" i="0" dirty="0">
                <a:solidFill>
                  <a:srgbClr val="242424"/>
                </a:solidFill>
                <a:effectLst/>
                <a:latin typeface="source-serif-pro"/>
              </a:rPr>
              <a:t> but this process can be easily automated. </a:t>
            </a:r>
          </a:p>
          <a:p>
            <a:endParaRPr lang="en-US" dirty="0">
              <a:solidFill>
                <a:srgbClr val="242424"/>
              </a:solidFill>
              <a:latin typeface="source-serif-pro"/>
            </a:endParaRPr>
          </a:p>
          <a:p>
            <a:r>
              <a:rPr lang="en-US" dirty="0">
                <a:solidFill>
                  <a:srgbClr val="242424"/>
                </a:solidFill>
                <a:latin typeface="source-serif-pro"/>
              </a:rPr>
              <a:t>Do the same for the rest of the teams.</a:t>
            </a:r>
            <a:endParaRPr lang="en-IN"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03198" y="2967335"/>
            <a:ext cx="3385607" cy="923330"/>
          </a:xfrm>
          <a:prstGeom prst="rect">
            <a:avLst/>
          </a:prstGeom>
          <a:noFill/>
        </p:spPr>
        <p:txBody>
          <a:bodyPr wrap="none" lIns="91440" tIns="45720" rIns="91440" bIns="45720">
            <a:spAutoFit/>
          </a:bodyPr>
          <a:lstStyle/>
          <a:p>
            <a:pPr algn="ctr"/>
            <a:r>
              <a:rPr lang="en-US" sz="5400" b="1" cap="none" spc="0"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Thank You</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1000"/>
                                        <p:tgtEl>
                                          <p:spTgt spid="2">
                                            <p:txEl>
                                              <p:pRg st="0" end="0"/>
                                            </p:txEl>
                                          </p:spTgt>
                                        </p:tgtEl>
                                      </p:cBhvr>
                                    </p:animEffect>
                                    <p:anim calcmode="lin" valueType="num">
                                      <p:cBhvr>
                                        <p:cTn id="8"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65470" y="1146175"/>
            <a:ext cx="10933472" cy="2929007"/>
          </a:xfrm>
          <a:prstGeom prst="rect">
            <a:avLst/>
          </a:prstGeom>
          <a:noFill/>
        </p:spPr>
        <p:txBody>
          <a:bodyPr wrap="square">
            <a:spAutoFit/>
          </a:bodyPr>
          <a:lstStyle/>
          <a:p>
            <a:pPr algn="l" fontAlgn="base">
              <a:spcAft>
                <a:spcPts val="750"/>
              </a:spcAft>
            </a:pPr>
            <a:r>
              <a:rPr lang="en-US" b="0" i="0" dirty="0">
                <a:solidFill>
                  <a:srgbClr val="273239"/>
                </a:solidFill>
                <a:effectLst/>
                <a:latin typeface="Nunito" pitchFamily="2" charset="0"/>
              </a:rPr>
              <a:t>Given a graph which represents a flow network where every edge has a capacity. </a:t>
            </a:r>
          </a:p>
          <a:p>
            <a:pPr algn="l" fontAlgn="base">
              <a:spcAft>
                <a:spcPts val="750"/>
              </a:spcAft>
            </a:pPr>
            <a:r>
              <a:rPr lang="en-US" b="0" i="0" dirty="0">
                <a:solidFill>
                  <a:srgbClr val="273239"/>
                </a:solidFill>
                <a:effectLst/>
                <a:latin typeface="Nunito" pitchFamily="2" charset="0"/>
              </a:rPr>
              <a:t>Also, given two vertices </a:t>
            </a:r>
            <a:r>
              <a:rPr lang="en-US" b="0" i="1" dirty="0">
                <a:solidFill>
                  <a:srgbClr val="273239"/>
                </a:solidFill>
                <a:effectLst/>
                <a:latin typeface="Nunito" pitchFamily="2" charset="0"/>
              </a:rPr>
              <a:t>source </a:t>
            </a:r>
            <a:r>
              <a:rPr lang="en-US" b="0" i="0" dirty="0">
                <a:solidFill>
                  <a:srgbClr val="273239"/>
                </a:solidFill>
                <a:effectLst/>
                <a:latin typeface="Nunito" pitchFamily="2" charset="0"/>
              </a:rPr>
              <a:t>‘s’ and </a:t>
            </a:r>
            <a:r>
              <a:rPr lang="en-US" b="0" i="1" dirty="0">
                <a:solidFill>
                  <a:srgbClr val="273239"/>
                </a:solidFill>
                <a:effectLst/>
                <a:latin typeface="Nunito" pitchFamily="2" charset="0"/>
              </a:rPr>
              <a:t>sink</a:t>
            </a:r>
            <a:r>
              <a:rPr lang="en-US" b="0" i="0" dirty="0">
                <a:solidFill>
                  <a:srgbClr val="273239"/>
                </a:solidFill>
                <a:effectLst/>
                <a:latin typeface="Nunito" pitchFamily="2" charset="0"/>
              </a:rPr>
              <a:t> ‘t’ in the graph, find the maximum possible flow from s to t with the following constraints:</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Flow on an edge doesn’t exceed the given capacity of the edge.</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Incoming flow is equal to outgoing flow for every vertex except s and t.</a:t>
            </a:r>
          </a:p>
          <a:p>
            <a:pPr algn="l" fontAlgn="base">
              <a:spcAft>
                <a:spcPts val="1800"/>
              </a:spcAft>
              <a:buFont typeface="Arial" panose="020B0604020202020204" pitchFamily="34" charset="0"/>
              <a:buChar char="•"/>
            </a:pPr>
            <a:r>
              <a:rPr lang="en-US" dirty="0">
                <a:solidFill>
                  <a:srgbClr val="273239"/>
                </a:solidFill>
                <a:latin typeface="Nunito" pitchFamily="2" charset="0"/>
              </a:rPr>
              <a:t>Incoming flow to s is zero.</a:t>
            </a:r>
          </a:p>
          <a:p>
            <a:pPr algn="l" fontAlgn="base">
              <a:spcAft>
                <a:spcPts val="1800"/>
              </a:spcAft>
              <a:buFont typeface="Arial" panose="020B0604020202020204" pitchFamily="34" charset="0"/>
              <a:buChar char="•"/>
            </a:pPr>
            <a:r>
              <a:rPr lang="en-US" b="0" i="0" dirty="0">
                <a:solidFill>
                  <a:srgbClr val="273239"/>
                </a:solidFill>
                <a:effectLst/>
                <a:latin typeface="Nunito" pitchFamily="2" charset="0"/>
              </a:rPr>
              <a:t>Outgoing flow from t is zero.</a:t>
            </a:r>
          </a:p>
        </p:txBody>
      </p:sp>
      <p:pic>
        <p:nvPicPr>
          <p:cNvPr id="1026" name="Picture 2" descr="Lightbox"/>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096" y="3196559"/>
            <a:ext cx="5205235" cy="241766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65470" y="186813"/>
            <a:ext cx="4127990" cy="646331"/>
          </a:xfrm>
          <a:prstGeom prst="rect">
            <a:avLst/>
          </a:prstGeom>
          <a:noFill/>
        </p:spPr>
        <p:txBody>
          <a:bodyPr wrap="none" lIns="91440" tIns="45720" rIns="91440" bIns="45720">
            <a:spAutoFit/>
          </a:bodyPr>
          <a:lstStyle/>
          <a:p>
            <a:pPr algn="ctr"/>
            <a:r>
              <a:rPr lang="en-US" sz="3600" b="1" cap="none" spc="0" dirty="0">
                <a:ln w="0"/>
                <a:gradFill>
                  <a:gsLst>
                    <a:gs pos="21000">
                      <a:srgbClr val="53575C"/>
                    </a:gs>
                    <a:gs pos="88000">
                      <a:srgbClr val="C5C7CA"/>
                    </a:gs>
                  </a:gsLst>
                  <a:lin ang="5400000"/>
                </a:gradFill>
                <a:effectLst>
                  <a:outerShdw blurRad="38100" dist="38100" dir="2700000" algn="tl">
                    <a:srgbClr val="000000">
                      <a:alpha val="43137"/>
                    </a:srgbClr>
                  </a:outerShdw>
                </a:effectLst>
              </a:rPr>
              <a:t>Problem Definition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49601" y="1330047"/>
            <a:ext cx="11493910" cy="3565079"/>
          </a:xfrm>
          <a:prstGeom prst="rect">
            <a:avLst/>
          </a:prstGeom>
          <a:noFill/>
        </p:spPr>
        <p:txBody>
          <a:bodyPr wrap="square">
            <a:spAutoFit/>
          </a:bodyPr>
          <a:lstStyle/>
          <a:p>
            <a:pPr algn="l" fontAlgn="base">
              <a:spcAft>
                <a:spcPts val="750"/>
              </a:spcAft>
            </a:pPr>
            <a:r>
              <a:rPr lang="en-US" b="0" i="1" dirty="0">
                <a:solidFill>
                  <a:srgbClr val="273239"/>
                </a:solidFill>
                <a:effectLst/>
                <a:latin typeface="Nunito" pitchFamily="2" charset="0"/>
              </a:rPr>
              <a:t>The following is simple idea of Ford-Fulkerson algorithm:</a:t>
            </a:r>
          </a:p>
          <a:p>
            <a:pPr algn="l" fontAlgn="base">
              <a:spcAft>
                <a:spcPts val="1800"/>
              </a:spcAft>
              <a:buFont typeface="+mj-lt"/>
              <a:buAutoNum type="arabicPeriod"/>
            </a:pPr>
            <a:r>
              <a:rPr lang="en-US" b="0" i="1" dirty="0">
                <a:solidFill>
                  <a:srgbClr val="273239"/>
                </a:solidFill>
                <a:effectLst/>
                <a:latin typeface="Nunito" pitchFamily="2" charset="0"/>
              </a:rPr>
              <a:t>Start with initial flow as 0.</a:t>
            </a:r>
          </a:p>
          <a:p>
            <a:pPr algn="l" fontAlgn="base">
              <a:spcAft>
                <a:spcPts val="1800"/>
              </a:spcAft>
              <a:buFont typeface="+mj-lt"/>
              <a:buAutoNum type="arabicPeriod"/>
            </a:pPr>
            <a:r>
              <a:rPr lang="en-US" b="0" i="1" dirty="0">
                <a:solidFill>
                  <a:srgbClr val="273239"/>
                </a:solidFill>
                <a:effectLst/>
                <a:latin typeface="Nunito" pitchFamily="2" charset="0"/>
              </a:rPr>
              <a:t>While there exists an augmenting path from the source to the sink:   </a:t>
            </a:r>
          </a:p>
          <a:p>
            <a:pPr lvl="1" algn="l" fontAlgn="base">
              <a:spcAft>
                <a:spcPts val="1800"/>
              </a:spcAft>
            </a:pPr>
            <a:r>
              <a:rPr lang="en-US" b="0" i="1" dirty="0">
                <a:solidFill>
                  <a:srgbClr val="273239"/>
                </a:solidFill>
                <a:effectLst/>
                <a:latin typeface="Nunito" pitchFamily="2" charset="0"/>
              </a:rPr>
              <a:t>a. Find an augmenting path using any path-finding algorithm, such as depth-first search.</a:t>
            </a:r>
          </a:p>
          <a:p>
            <a:pPr lvl="1" algn="l" fontAlgn="base">
              <a:spcAft>
                <a:spcPts val="1800"/>
              </a:spcAft>
            </a:pPr>
            <a:r>
              <a:rPr lang="en-US" b="0" i="1" dirty="0">
                <a:solidFill>
                  <a:srgbClr val="273239"/>
                </a:solidFill>
                <a:effectLst/>
                <a:latin typeface="Nunito" pitchFamily="2" charset="0"/>
              </a:rPr>
              <a:t>b. Determine the amount of flow that can be sent along the augmenting path, which is the minimum residual capacity along the edges of the path.</a:t>
            </a:r>
          </a:p>
          <a:p>
            <a:pPr lvl="1" algn="l" fontAlgn="base">
              <a:spcAft>
                <a:spcPts val="1800"/>
              </a:spcAft>
            </a:pPr>
            <a:r>
              <a:rPr lang="en-US" b="0" i="1" dirty="0">
                <a:solidFill>
                  <a:srgbClr val="273239"/>
                </a:solidFill>
                <a:effectLst/>
                <a:latin typeface="Nunito" pitchFamily="2" charset="0"/>
              </a:rPr>
              <a:t>c. Increase the flow along the augmenting path by the determined amount.</a:t>
            </a:r>
          </a:p>
          <a:p>
            <a:pPr algn="l" fontAlgn="base">
              <a:spcAft>
                <a:spcPts val="1800"/>
              </a:spcAft>
              <a:buFont typeface="+mj-lt"/>
              <a:buAutoNum type="arabicPeriod"/>
            </a:pPr>
            <a:r>
              <a:rPr lang="en-US" b="0" i="1" dirty="0">
                <a:solidFill>
                  <a:srgbClr val="273239"/>
                </a:solidFill>
                <a:effectLst/>
                <a:latin typeface="Nunito" pitchFamily="2" charset="0"/>
              </a:rPr>
              <a:t>Return the maximum flow.</a:t>
            </a:r>
          </a:p>
        </p:txBody>
      </p:sp>
      <p:sp>
        <p:nvSpPr>
          <p:cNvPr id="4" name="Rectangle 3"/>
          <p:cNvSpPr/>
          <p:nvPr/>
        </p:nvSpPr>
        <p:spPr>
          <a:xfrm>
            <a:off x="449601" y="0"/>
            <a:ext cx="8955529"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Ford-Fulkerson - Pseudocode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47483" y="375773"/>
            <a:ext cx="9350478" cy="523220"/>
          </a:xfrm>
          <a:prstGeom prst="rect">
            <a:avLst/>
          </a:prstGeom>
          <a:noFill/>
        </p:spPr>
        <p:txBody>
          <a:bodyPr wrap="square">
            <a:spAutoFit/>
          </a:bodyPr>
          <a:lstStyle/>
          <a:p>
            <a:r>
              <a:rPr lang="en-US" sz="2800" b="1" i="0" dirty="0">
                <a:solidFill>
                  <a:srgbClr val="273239"/>
                </a:solidFill>
                <a:effectLst>
                  <a:outerShdw blurRad="38100" dist="38100" dir="2700000" algn="tl">
                    <a:srgbClr val="000000">
                      <a:alpha val="43137"/>
                    </a:srgbClr>
                  </a:outerShdw>
                </a:effectLst>
                <a:latin typeface="Nunito" pitchFamily="2" charset="0"/>
              </a:rPr>
              <a:t>Implementation of Ford-Fulkerson algorithm</a:t>
            </a:r>
            <a:endParaRPr lang="en-IN" sz="2800" dirty="0">
              <a:effectLst>
                <a:outerShdw blurRad="38100" dist="38100" dir="2700000" algn="tl">
                  <a:srgbClr val="000000">
                    <a:alpha val="43137"/>
                  </a:srgbClr>
                </a:outerShdw>
              </a:effectLst>
            </a:endParaRPr>
          </a:p>
        </p:txBody>
      </p:sp>
      <p:sp>
        <p:nvSpPr>
          <p:cNvPr id="5" name="TextBox 4"/>
          <p:cNvSpPr txBox="1"/>
          <p:nvPr/>
        </p:nvSpPr>
        <p:spPr>
          <a:xfrm>
            <a:off x="245805" y="1216260"/>
            <a:ext cx="11071123" cy="2308324"/>
          </a:xfrm>
          <a:prstGeom prst="rect">
            <a:avLst/>
          </a:prstGeom>
          <a:noFill/>
        </p:spPr>
        <p:txBody>
          <a:bodyPr wrap="square">
            <a:spAutoFit/>
          </a:bodyPr>
          <a:lstStyle/>
          <a:p>
            <a:r>
              <a:rPr lang="en-US" b="1" i="1" dirty="0">
                <a:solidFill>
                  <a:srgbClr val="273239"/>
                </a:solidFill>
                <a:effectLst/>
                <a:latin typeface="Nunito" pitchFamily="2" charset="0"/>
              </a:rPr>
              <a:t>Residual Graph</a:t>
            </a:r>
            <a:r>
              <a:rPr lang="en-US" b="0" i="0" dirty="0">
                <a:solidFill>
                  <a:srgbClr val="273239"/>
                </a:solidFill>
                <a:effectLst/>
                <a:latin typeface="Nunito" pitchFamily="2" charset="0"/>
              </a:rPr>
              <a:t> of a flow network is a graph which indicates additional possible flow. </a:t>
            </a:r>
          </a:p>
          <a:p>
            <a:endParaRPr lang="en-US" dirty="0">
              <a:solidFill>
                <a:srgbClr val="273239"/>
              </a:solidFill>
              <a:latin typeface="Nunito" pitchFamily="2" charset="0"/>
            </a:endParaRPr>
          </a:p>
          <a:p>
            <a:r>
              <a:rPr lang="en-US" b="0" i="0" dirty="0">
                <a:solidFill>
                  <a:srgbClr val="273239"/>
                </a:solidFill>
                <a:effectLst/>
                <a:latin typeface="Nunito" pitchFamily="2" charset="0"/>
              </a:rPr>
              <a:t>If there is a path from source to sink in residual graph, then it is possible to add flow. </a:t>
            </a:r>
          </a:p>
          <a:p>
            <a:endParaRPr lang="en-US" dirty="0">
              <a:solidFill>
                <a:srgbClr val="273239"/>
              </a:solidFill>
              <a:latin typeface="Nunito" pitchFamily="2" charset="0"/>
            </a:endParaRPr>
          </a:p>
          <a:p>
            <a:r>
              <a:rPr lang="en-US" b="0" i="0" dirty="0">
                <a:solidFill>
                  <a:srgbClr val="273239"/>
                </a:solidFill>
                <a:effectLst/>
                <a:latin typeface="Nunito" pitchFamily="2" charset="0"/>
              </a:rPr>
              <a:t>Every edge of a residual graph has a value called </a:t>
            </a:r>
            <a:r>
              <a:rPr lang="en-US" b="1" i="1" dirty="0">
                <a:solidFill>
                  <a:srgbClr val="273239"/>
                </a:solidFill>
                <a:effectLst/>
                <a:latin typeface="Nunito" pitchFamily="2" charset="0"/>
              </a:rPr>
              <a:t>residual capacity</a:t>
            </a:r>
            <a:r>
              <a:rPr lang="en-US" b="0" i="0" dirty="0">
                <a:solidFill>
                  <a:srgbClr val="273239"/>
                </a:solidFill>
                <a:effectLst/>
                <a:latin typeface="Nunito" pitchFamily="2" charset="0"/>
              </a:rPr>
              <a:t> which is equal to original capacity of the edge minus current flow. </a:t>
            </a:r>
          </a:p>
          <a:p>
            <a:endParaRPr lang="en-US" dirty="0">
              <a:solidFill>
                <a:srgbClr val="273239"/>
              </a:solidFill>
              <a:latin typeface="Nunito" pitchFamily="2" charset="0"/>
            </a:endParaRPr>
          </a:p>
          <a:p>
            <a:r>
              <a:rPr lang="en-US" b="0" i="0" dirty="0">
                <a:solidFill>
                  <a:srgbClr val="273239"/>
                </a:solidFill>
                <a:effectLst/>
                <a:latin typeface="Nunito" pitchFamily="2" charset="0"/>
              </a:rPr>
              <a:t>Residual capacity is basically the current capacity(residual) of the edge. </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3624" y="1241517"/>
            <a:ext cx="11454582" cy="4247317"/>
          </a:xfrm>
          <a:prstGeom prst="rect">
            <a:avLst/>
          </a:prstGeom>
          <a:noFill/>
        </p:spPr>
        <p:txBody>
          <a:bodyPr wrap="square">
            <a:spAutoFit/>
          </a:bodyPr>
          <a:lstStyle/>
          <a:p>
            <a:pPr algn="l"/>
            <a:r>
              <a:rPr lang="en-US" b="0" i="0" dirty="0">
                <a:solidFill>
                  <a:srgbClr val="000000"/>
                </a:solidFill>
                <a:effectLst/>
                <a:latin typeface="Cambria" panose="02040503050406030204" pitchFamily="18" charset="0"/>
                <a:ea typeface="Cambria" panose="02040503050406030204" pitchFamily="18" charset="0"/>
              </a:rPr>
              <a:t>In the residual network, every edge has a </a:t>
            </a:r>
            <a:r>
              <a:rPr lang="en-US" b="0" i="1" dirty="0">
                <a:solidFill>
                  <a:srgbClr val="000000"/>
                </a:solidFill>
                <a:effectLst/>
                <a:latin typeface="Cambria" panose="02040503050406030204" pitchFamily="18" charset="0"/>
                <a:ea typeface="Cambria" panose="02040503050406030204" pitchFamily="18" charset="0"/>
              </a:rPr>
              <a:t>residual capacity</a:t>
            </a:r>
            <a:r>
              <a:rPr lang="en-US" b="0" i="0" dirty="0">
                <a:solidFill>
                  <a:srgbClr val="000000"/>
                </a:solidFill>
                <a:effectLst/>
                <a:latin typeface="Cambria" panose="02040503050406030204" pitchFamily="18" charset="0"/>
                <a:ea typeface="Cambria" panose="02040503050406030204" pitchFamily="18" charset="0"/>
              </a:rPr>
              <a:t>, which is the original capacity of the edge, minus the flow in that edge. </a:t>
            </a:r>
          </a:p>
          <a:p>
            <a:pPr algn="l"/>
            <a:r>
              <a:rPr lang="en-US" b="0" i="0" dirty="0">
                <a:solidFill>
                  <a:srgbClr val="000000"/>
                </a:solidFill>
                <a:effectLst/>
                <a:latin typeface="Cambria" panose="02040503050406030204" pitchFamily="18" charset="0"/>
                <a:ea typeface="Cambria" panose="02040503050406030204" pitchFamily="18" charset="0"/>
              </a:rPr>
              <a:t>The residual capacity can be seen as the leftover capacity in an edge with some flow.</a:t>
            </a:r>
          </a:p>
          <a:p>
            <a:pPr algn="l"/>
            <a:r>
              <a:rPr lang="en-US" b="0" i="0" dirty="0">
                <a:solidFill>
                  <a:srgbClr val="000000"/>
                </a:solidFill>
                <a:effectLst/>
                <a:latin typeface="Cambria" panose="02040503050406030204" pitchFamily="18" charset="0"/>
                <a:ea typeface="Cambria" panose="02040503050406030204" pitchFamily="18" charset="0"/>
              </a:rPr>
              <a:t>For example, if there is a flow of 2 in the v3→v4 edge, and the capacity is 3, the residual flow is 1 in that edge, because there is room for sending 1 more unit of flow through that edge.</a:t>
            </a:r>
            <a:endParaRPr lang="en-US" dirty="0">
              <a:solidFill>
                <a:srgbClr val="273239"/>
              </a:solidFill>
              <a:latin typeface="Cambria" panose="02040503050406030204" pitchFamily="18" charset="0"/>
              <a:ea typeface="Cambria" panose="02040503050406030204" pitchFamily="18" charset="0"/>
            </a:endParaRPr>
          </a:p>
          <a:p>
            <a:r>
              <a:rPr lang="en-US" b="0" i="0" dirty="0">
                <a:solidFill>
                  <a:srgbClr val="273239"/>
                </a:solidFill>
                <a:effectLst/>
                <a:latin typeface="Cambria" panose="02040503050406030204" pitchFamily="18" charset="0"/>
                <a:ea typeface="Cambria" panose="02040503050406030204" pitchFamily="18" charset="0"/>
              </a:rPr>
              <a:t>Residual capacity is 0 if there is no edge between two vertices of residual graph. </a:t>
            </a:r>
          </a:p>
          <a:p>
            <a:endParaRPr lang="en-US" b="0" i="0" dirty="0">
              <a:solidFill>
                <a:srgbClr val="273239"/>
              </a:solidFill>
              <a:effectLst/>
              <a:latin typeface="Cambria" panose="02040503050406030204" pitchFamily="18" charset="0"/>
              <a:ea typeface="Cambria" panose="02040503050406030204" pitchFamily="18" charset="0"/>
            </a:endParaRPr>
          </a:p>
          <a:p>
            <a:r>
              <a:rPr lang="en-US" b="0" i="0" dirty="0">
                <a:solidFill>
                  <a:srgbClr val="273239"/>
                </a:solidFill>
                <a:effectLst/>
                <a:latin typeface="Cambria" panose="02040503050406030204" pitchFamily="18" charset="0"/>
                <a:ea typeface="Cambria" panose="02040503050406030204" pitchFamily="18" charset="0"/>
              </a:rPr>
              <a:t>We can initialize the residual graph as original graph as there is no initial flow and initially residual capacity is equal to original capacity. </a:t>
            </a:r>
          </a:p>
          <a:p>
            <a:r>
              <a:rPr lang="en-US" b="0" i="0" dirty="0">
                <a:solidFill>
                  <a:srgbClr val="273239"/>
                </a:solidFill>
                <a:effectLst/>
                <a:latin typeface="Cambria" panose="02040503050406030204" pitchFamily="18" charset="0"/>
                <a:ea typeface="Cambria" panose="02040503050406030204" pitchFamily="18" charset="0"/>
              </a:rPr>
              <a:t>To find an augmenting path, we can either do a BFS or DFS of the residual graph. </a:t>
            </a:r>
          </a:p>
          <a:p>
            <a:r>
              <a:rPr lang="en-US" b="0" i="0" dirty="0">
                <a:solidFill>
                  <a:srgbClr val="273239"/>
                </a:solidFill>
                <a:effectLst/>
                <a:latin typeface="Cambria" panose="02040503050406030204" pitchFamily="18" charset="0"/>
                <a:ea typeface="Cambria" panose="02040503050406030204" pitchFamily="18" charset="0"/>
              </a:rPr>
              <a:t>Using BFS, we can find out if there is a path from source to sink. (</a:t>
            </a:r>
            <a:r>
              <a:rPr lang="en-US" b="1" i="0" dirty="0">
                <a:solidFill>
                  <a:srgbClr val="273239"/>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Edmond-Carp Technique</a:t>
            </a:r>
            <a:r>
              <a:rPr lang="en-US" b="0" i="0" dirty="0">
                <a:solidFill>
                  <a:srgbClr val="273239"/>
                </a:solidFill>
                <a:effectLst/>
                <a:latin typeface="Cambria" panose="02040503050406030204" pitchFamily="18" charset="0"/>
                <a:ea typeface="Cambria" panose="02040503050406030204" pitchFamily="18" charset="0"/>
              </a:rPr>
              <a:t>)</a:t>
            </a:r>
          </a:p>
          <a:p>
            <a:r>
              <a:rPr lang="en-US" b="0" i="0" dirty="0">
                <a:solidFill>
                  <a:srgbClr val="273239"/>
                </a:solidFill>
                <a:effectLst/>
                <a:latin typeface="Cambria" panose="02040503050406030204" pitchFamily="18" charset="0"/>
                <a:ea typeface="Cambria" panose="02040503050406030204" pitchFamily="18" charset="0"/>
              </a:rPr>
              <a:t>BFS also builds parent[] array. </a:t>
            </a:r>
          </a:p>
          <a:p>
            <a:r>
              <a:rPr lang="en-US" b="0" i="0" dirty="0">
                <a:solidFill>
                  <a:srgbClr val="273239"/>
                </a:solidFill>
                <a:effectLst/>
                <a:latin typeface="Cambria" panose="02040503050406030204" pitchFamily="18" charset="0"/>
                <a:ea typeface="Cambria" panose="02040503050406030204" pitchFamily="18" charset="0"/>
              </a:rPr>
              <a:t>Using the parent[] array, we traverse through the found path and find possible flow through this path by finding minimum residual capacity along the path. </a:t>
            </a:r>
          </a:p>
          <a:p>
            <a:r>
              <a:rPr lang="en-US" b="0" i="0" dirty="0">
                <a:solidFill>
                  <a:srgbClr val="273239"/>
                </a:solidFill>
                <a:effectLst/>
                <a:latin typeface="Cambria" panose="02040503050406030204" pitchFamily="18" charset="0"/>
                <a:ea typeface="Cambria" panose="02040503050406030204" pitchFamily="18" charset="0"/>
              </a:rPr>
              <a:t>We later add the found path flow to overall flow. </a:t>
            </a:r>
            <a:endParaRPr lang="en-IN" dirty="0">
              <a:latin typeface="Cambria" panose="02040503050406030204" pitchFamily="18" charset="0"/>
              <a:ea typeface="Cambria" panose="02040503050406030204" pitchFamily="18" charset="0"/>
            </a:endParaRPr>
          </a:p>
        </p:txBody>
      </p:sp>
      <p:sp>
        <p:nvSpPr>
          <p:cNvPr id="4" name="TextBox 3"/>
          <p:cNvSpPr txBox="1"/>
          <p:nvPr/>
        </p:nvSpPr>
        <p:spPr>
          <a:xfrm>
            <a:off x="373624" y="375773"/>
            <a:ext cx="9350478" cy="523220"/>
          </a:xfrm>
          <a:prstGeom prst="rect">
            <a:avLst/>
          </a:prstGeom>
          <a:noFill/>
        </p:spPr>
        <p:txBody>
          <a:bodyPr wrap="square">
            <a:spAutoFit/>
          </a:bodyPr>
          <a:lstStyle/>
          <a:p>
            <a:r>
              <a:rPr lang="en-US" sz="2800" b="1" i="0" dirty="0">
                <a:solidFill>
                  <a:srgbClr val="273239"/>
                </a:solidFill>
                <a:effectLst>
                  <a:outerShdw blurRad="38100" dist="38100" dir="2700000" algn="tl">
                    <a:srgbClr val="000000">
                      <a:alpha val="43137"/>
                    </a:srgbClr>
                  </a:outerShdw>
                </a:effectLst>
                <a:latin typeface="Nunito" pitchFamily="2" charset="0"/>
              </a:rPr>
              <a:t>Implementation of Ford-Fulkerson algorithm</a:t>
            </a:r>
            <a:endParaRPr lang="en-IN" sz="2800" dirty="0">
              <a:effectLst>
                <a:outerShdw blurRad="38100" dist="38100" dir="2700000" algn="tl">
                  <a:srgbClr val="000000">
                    <a:alpha val="43137"/>
                  </a:srgbClr>
                </a:outerShdw>
              </a:effectLst>
            </a:endParaRPr>
          </a:p>
        </p:txBody>
      </p:sp>
      <p:sp>
        <p:nvSpPr>
          <p:cNvPr id="6" name="TextBox 5"/>
          <p:cNvSpPr txBox="1"/>
          <p:nvPr/>
        </p:nvSpPr>
        <p:spPr>
          <a:xfrm>
            <a:off x="373624" y="5616483"/>
            <a:ext cx="11198944" cy="923330"/>
          </a:xfrm>
          <a:prstGeom prst="rect">
            <a:avLst/>
          </a:prstGeom>
          <a:noFill/>
        </p:spPr>
        <p:txBody>
          <a:bodyPr wrap="square">
            <a:spAutoFit/>
          </a:bodyPr>
          <a:lstStyle/>
          <a:p>
            <a:r>
              <a:rPr lang="en-US" dirty="0">
                <a:solidFill>
                  <a:srgbClr val="273239"/>
                </a:solidFill>
                <a:latin typeface="Cambria" panose="02040503050406030204" pitchFamily="18" charset="0"/>
                <a:ea typeface="Cambria" panose="02040503050406030204" pitchFamily="18" charset="0"/>
              </a:rPr>
              <a:t>W</a:t>
            </a:r>
            <a:r>
              <a:rPr lang="en-US" b="0" i="0" dirty="0">
                <a:solidFill>
                  <a:srgbClr val="273239"/>
                </a:solidFill>
                <a:effectLst/>
                <a:latin typeface="Cambria" panose="02040503050406030204" pitchFamily="18" charset="0"/>
                <a:ea typeface="Cambria" panose="02040503050406030204" pitchFamily="18" charset="0"/>
              </a:rPr>
              <a:t>e need to update residual capacities in the residual graph. </a:t>
            </a:r>
          </a:p>
          <a:p>
            <a:r>
              <a:rPr lang="en-US" b="0" i="0" dirty="0">
                <a:solidFill>
                  <a:srgbClr val="273239"/>
                </a:solidFill>
                <a:effectLst/>
                <a:latin typeface="Cambria" panose="02040503050406030204" pitchFamily="18" charset="0"/>
                <a:ea typeface="Cambria" panose="02040503050406030204" pitchFamily="18" charset="0"/>
              </a:rPr>
              <a:t>We subtract path flow from all edges along the path and we add path flow along the reverse edges </a:t>
            </a:r>
          </a:p>
          <a:p>
            <a:r>
              <a:rPr lang="en-US" b="0" i="0" dirty="0">
                <a:solidFill>
                  <a:srgbClr val="273239"/>
                </a:solidFill>
                <a:effectLst/>
                <a:latin typeface="Cambria" panose="02040503050406030204" pitchFamily="18" charset="0"/>
                <a:ea typeface="Cambria" panose="02040503050406030204" pitchFamily="18" charset="0"/>
              </a:rPr>
              <a:t>We add path flow along reverse edges because may later need to send flow in reverse direction </a:t>
            </a:r>
            <a:endParaRPr lang="en-IN"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6207</Words>
  <Application>Microsoft Office PowerPoint</Application>
  <PresentationFormat>Widescreen</PresentationFormat>
  <Paragraphs>625</Paragraphs>
  <Slides>59</Slides>
  <Notes>0</Notes>
  <HiddenSlides>0</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59</vt:i4>
      </vt:variant>
    </vt:vector>
  </HeadingPairs>
  <TitlesOfParts>
    <vt:vector size="81" baseType="lpstr">
      <vt:lpstr>Aptos</vt:lpstr>
      <vt:lpstr>Aptos Display</vt:lpstr>
      <vt:lpstr>Arial</vt:lpstr>
      <vt:lpstr>Arial MT</vt:lpstr>
      <vt:lpstr>Cambria</vt:lpstr>
      <vt:lpstr>Cambria Math</vt:lpstr>
      <vt:lpstr>Freestyle Script</vt:lpstr>
      <vt:lpstr>Georgia</vt:lpstr>
      <vt:lpstr>inherit</vt:lpstr>
      <vt:lpstr>Lucida Sans Unicode</vt:lpstr>
      <vt:lpstr>Nimbus Roman No9 L</vt:lpstr>
      <vt:lpstr>Nunito</vt:lpstr>
      <vt:lpstr>proxima-nova</vt:lpstr>
      <vt:lpstr>Roboto</vt:lpstr>
      <vt:lpstr>Segoe UI</vt:lpstr>
      <vt:lpstr>Sitka Text</vt:lpstr>
      <vt:lpstr>source-serif-pro</vt:lpstr>
      <vt:lpstr>Tahoma</vt:lpstr>
      <vt:lpstr>Trebuchet MS</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Bipartite Graphs</vt:lpstr>
      <vt:lpstr>Bipartite Matching</vt:lpstr>
      <vt:lpstr>Maximum Bipartite Matching</vt:lpstr>
      <vt:lpstr>Reduce</vt:lpstr>
      <vt:lpstr>PowerPoint Presentation</vt:lpstr>
      <vt:lpstr>PowerPoint Presentation</vt:lpstr>
      <vt:lpstr>PowerPoint Presentation</vt:lpstr>
      <vt:lpstr>PowerPoint Presentation</vt:lpstr>
      <vt:lpstr>Using Net Flow to Solve Bipartite Matching</vt:lpstr>
      <vt:lpstr>Analysis, Notes</vt:lpstr>
      <vt:lpstr>M is a matching</vt:lpstr>
      <vt:lpstr>Correspondence between flows and matchings</vt:lpstr>
      <vt:lpstr>Correspondence between flows and matchings</vt:lpstr>
      <vt:lpstr>M is as large as possible</vt:lpstr>
      <vt:lpstr>Running Time</vt:lpstr>
      <vt:lpstr>Summary: Bipartite Matching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Pranab Roy</dc:creator>
  <cp:lastModifiedBy>Pranab Roy</cp:lastModifiedBy>
  <cp:revision>33</cp:revision>
  <dcterms:created xsi:type="dcterms:W3CDTF">2024-11-05T10:11:00Z</dcterms:created>
  <dcterms:modified xsi:type="dcterms:W3CDTF">2025-08-29T05:56:34Z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3F6200DF814A45A2A84899830B64DCEA_12</vt:lpwstr>
  </property>
  <property fmtid="{D5CDD505-2E9C-101B-9397-08002B2CF9AE}" pid="3" name="KSOProductBuildVer">
    <vt:lpwstr>1033-12.2.0.22222</vt:lpwstr>
  </property>
</Properties>
</file>