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62" r:id="rId6"/>
    <p:sldId id="271" r:id="rId7"/>
    <p:sldId id="272" r:id="rId8"/>
    <p:sldId id="270" r:id="rId9"/>
    <p:sldId id="267" r:id="rId10"/>
    <p:sldId id="263" r:id="rId11"/>
    <p:sldId id="273" r:id="rId12"/>
    <p:sldId id="265" r:id="rId13"/>
    <p:sldId id="268" r:id="rId14"/>
    <p:sldId id="260" r:id="rId15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726" autoAdjust="0"/>
  </p:normalViewPr>
  <p:slideViewPr>
    <p:cSldViewPr>
      <p:cViewPr>
        <p:scale>
          <a:sx n="53" d="100"/>
          <a:sy n="53" d="100"/>
        </p:scale>
        <p:origin x="1528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35ACD8F3-E7F7-CA39-9B73-98FFCFC460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A7062E3-3116-2B17-C0C3-7717A2FC1A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E5E059-62F0-0B26-DA3C-76D1A0D8B83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E0A9859-C4F7-6E94-6CF7-9CEA221236B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FDD611E-0EA7-4556-6281-378B7B74A2B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8579000-DA9C-9A3F-8E47-D39788C8F2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9F329FC-0E95-46E7-B5EA-B824427F3E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DCD4DCD-4A58-30D9-2373-C9B33A5452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78CC04-0BA8-46EB-8AF9-CFB51B5B580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1F99E38-CA46-BAE9-55DF-562B6D7E7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A9CCB0F-45B4-9884-1BD0-3A3D3FCEA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C55FA115-23B1-A1CC-F30F-A66436F602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ED6942-C37A-4658-8A2A-A39EDD6E29FF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3DAC1107-D32F-EEED-2EFC-4D4AE07F6E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76C898D-3BE5-BB49-C805-81E059BEF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09BE91F5-47EE-2CA2-CB9E-9729EAB639E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1EADD-620D-4186-8707-2948396F252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36B0135D-7166-7214-B9D4-61716FEBE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EF48CFB-51EB-EE7B-CB2C-ADAACEE6D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5EE63C63-CCC8-E7C8-101F-E51940E3F1F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79AA36-FA7C-435E-A6A6-574452431DD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A183F526-CC87-D3A6-951B-A2C67A0802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AC5A061-C0AC-0098-3C1B-F89A8F35F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375FA0A7-9681-2AA8-BB7D-83B57172EF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8D50D7-12CC-44E7-B393-31E764DCDF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IN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3049FC3B-F854-74F1-35C8-BFC285B9D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F4C8A08-CBBE-1468-34E0-75239582B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>
            <a:extLst>
              <a:ext uri="{FF2B5EF4-FFF2-40B4-BE49-F238E27FC236}">
                <a16:creationId xmlns:a16="http://schemas.microsoft.com/office/drawing/2014/main" id="{11476F66-CEA4-1C21-885C-E3993F0B9C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AE09511-35A9-44CA-B9CC-D647C3B8F99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7600E757-AE73-BFFC-4E51-9CCABBFDD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A6EA930-82C9-2B70-4589-216B7A14B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E9D8FE0B-D9F9-B6CE-0EE9-76091208FE3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BDE2E-588F-4226-A48A-B66E1F7E30FD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90F96CC7-BEF0-6BAB-A358-699D4691AA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CA6FC6A-324D-41AB-33A2-EDED49253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C94EB15F-EAE7-9FEF-0F15-74F2A8A658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43BA6A-CE12-4CBD-B888-B53C8CAB7BFB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397532FC-C225-59D0-C218-270F78A72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E876A5B-9B3C-178E-7466-10F092323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A914638A-BDA3-6237-DCAB-A12AF1B3A9E5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942163-021C-BF3B-4C11-3DA7ABF50167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10B8AE-3919-3A07-9AC7-52B2F119519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8D537359-0FBC-23D7-416E-5CDA1E13C7CC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086005B5-90EB-7904-2D23-277B23023DEE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AB826A25-85B9-5E5C-BF21-ED701C73229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5E8A80F8-B7CE-E5F8-074B-518907F95BD3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A21D5CA-52A0-004E-08A7-DD5495ADE542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D519CD0D-17C6-2335-636A-4E65B1E92A84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9D58E62B-42C5-D654-2D4C-BA2A8DD2861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BDFF808-6BAA-02BE-0CDF-7C9038343936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04863FC-73A3-DAEE-BBBC-2360BA91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74C83-88F2-4CF2-AC06-35E3D9886F0E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C3C22FD-B954-49F1-C4DA-FCA768A7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807404C-D4F3-BA77-8027-EA77140A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7E24-4E1C-41DA-9358-88314D4862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0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8AD9-045B-DFA8-B497-2A82BA3A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288B7-D22B-49B4-A7AD-1FCE35414718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C07C-76F5-26A5-7199-45648F86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A561-50CC-C191-B113-E7B790D7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353B9-6149-4C46-85A0-4D75215235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FC2AFF-49E0-1E5C-6F59-296ED6F67FC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8B33E-0CAD-FE49-582C-14D9BC0728D0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F5AA51-2E75-BF98-15E3-19B15E5913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D8513-5678-4A7B-94C2-8C4E990E4991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176B0BA-42DE-BED5-4010-B50425ADF7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B1E1243-2FC9-1D0E-9DB9-402CBC358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CFF5C-8158-491F-83B6-8C7620AA0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30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6662-541F-072C-1C89-3ECB6E2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F7692-2B46-4A90-BA0D-3C347F3CC2A5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7DDEB-4E9D-C0B4-0C76-04B259C0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43CF-C440-5266-A8CA-7C0715DA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A4777-DA8D-4BF1-9AF9-DADF58FBA7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1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020A4-2FB0-9250-2424-25AA34388C16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A3C44-7F6C-AA84-F724-FB1368241B4E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9DE80BA-1512-9123-4371-D797BE9BCD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5E5B3-9673-45CF-A36B-E6AE24179859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6D0322-96D7-7BEA-DC83-EF19CB5014D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29FB3E-4DA7-4CB7-5EBD-9268545E5B5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70E8-73FD-4EEB-A40B-4B06A0E6A9A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7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1ED8D-1CA4-E188-FF33-040CE659902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C91C3-3A43-4BF8-AE93-DAAB86981AD1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66A8-2D0A-67EC-3D35-3F82D469EB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C6F9-3999-456A-B7F0-C645B0671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A466D-CF09-4556-93A7-7D2B4E8364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11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A182-F8A7-4AB6-FAA3-A9FB7DA4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D8457-E0C6-4844-8B98-97D6884D0981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F9A2-C396-A044-AB08-4C929279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C27C-02E9-3119-2E5F-1F4BC7B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5C5E-4D50-4314-8655-96D4BB62C0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42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9D7E-6F3A-272A-3E0E-1A7BED2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6E34B-4653-49AE-9976-3245E90B9E56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1642-7730-8597-DC00-436819ED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D7E3-554F-ED08-20C8-9AD136DA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F1D4D-D3DB-4225-A063-63E78F16F2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3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6CDD-A4CD-9961-459C-52F84872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B3A94-B085-4F19-825B-A56D535E0FCF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75C8-073F-DA11-096D-61D9AC85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A60CE-861E-EEB0-723A-E692CDA8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F8C26-1D4C-4CB3-8F38-98581834A9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20554-F5C3-4F58-8D21-57D8CA1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8D7F-55ED-4F47-B600-C9B5E0AD7E38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7D4D-DA82-4A5E-05B9-1DB31F08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BE36B-C4CC-AFC3-67E6-502EDFD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E9C45-1A6B-4D01-9B3C-769109D336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0C2044-3A57-98D7-DE96-2DBED286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A4608-1DFD-4E01-A836-25069A9895E3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E934E1D-EF9F-EC41-D976-0C9DFCE6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29B3-E9B8-6D05-7D13-1DB3E1D1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B1997-3E82-4A64-BC98-4F5B28AAA7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1D1E825-2B4D-E822-77C4-E0BF8BBA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E21CB-F63F-4EFF-8064-0BCD56C8DC4C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1565B6-511F-558C-C895-62523BA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6864FB-7179-2196-3177-885D1D2A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04405-2DF9-4AC6-889A-831A0564BB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4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6257EE-7F78-3814-7907-A0A2A5A7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1E45B-13EE-48BF-AEF8-E6E45BC29A28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B39F046-3D90-3EBA-5C70-AC39916C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4FBD44-1826-A605-CED5-3E8DC654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E1A5B-9E41-4331-BE31-096BF3FF39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8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8DB526E-2A12-3412-B733-E68A6D87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DDDB-F589-4690-A2F6-C503998B255B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CBDB49-C414-642D-B8F6-9CA96ED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0C3EC8-0B44-BD58-F0AE-454E1FB0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568E0-CFFC-4EB9-9006-20358C334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5C49751-C100-EAF8-66E2-1F57E9EE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E7DC4-74DA-4F7D-8B3C-9B18E7FC048B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8CCAC7-59AB-4F1D-3762-9829B573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76ADF3-895E-9AA3-0C79-D076F425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03AC-DE80-4DD2-B483-28F981109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4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DBB77C-3D81-CA78-6779-EE8887B4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330CA-3E7D-46BF-8D75-C91492DDB65F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ED779C-C8C5-9E7E-E8C0-B57046CD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437AF6-77E8-D205-BE56-40A021C1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E7CB3-364A-4322-B136-EF75340FC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7EF4C0FD-3C98-EFE6-16BD-47D1414A31A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B02632B-B0D8-FE21-83EA-4F90A81C065A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D11040-0A8C-8531-8926-18DD192D04EA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2ABA57-6187-AD1C-DB0A-EC64A6BD8E5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F7A10DC-B43B-0CD8-00A2-76CD03EFA53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946E62-BA24-5F44-C614-9FCDB1E06FA3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EDEFDF6-5A02-0B7D-1A9F-31E400A85BCE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97E2BAF-5E3D-CA43-F73C-31F404CE5FA5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323DA14-4E9B-81F4-EFE9-30E596600E9F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FEB6D29-14F1-6648-04E3-28DB83A47C23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040FAA3-FEE0-211F-5644-0E96F27AE823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F705F4CE-9E21-B991-7EEC-CE0E61118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CCCBF9F8-1959-8395-DA8F-523E6BDAE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EEB96-28FD-7D94-4700-D1AD0ADC4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5DC3B7-2DF7-4E31-9D66-C8F620F7A768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2F86-140F-62F2-E372-0C624E38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7100D-B515-6A44-D577-D436ABB3D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803F7A0E-BD08-4952-9CFF-2472424F3B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6" r:id="rId11"/>
    <p:sldLayoutId id="2147483811" r:id="rId12"/>
    <p:sldLayoutId id="2147483817" r:id="rId13"/>
    <p:sldLayoutId id="2147483812" r:id="rId14"/>
    <p:sldLayoutId id="2147483813" r:id="rId15"/>
    <p:sldLayoutId id="2147483814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EF222CE5-E0A0-9319-4E72-AB4DD7550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907629"/>
            <a:ext cx="9070975" cy="532819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Fashion Sphere: Virtual try on using Computer Vision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Sahil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Gorde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(22107035)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Soham </a:t>
            </a:r>
            <a:r>
              <a:rPr lang="en-IN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Dewrukhkar</a:t>
            </a: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(22107054)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Varad Chaudhari(22107053)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Siddhi Patwardhan(22107033)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Ms.Sarala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F5C513-BD71-61A9-AFAE-FEB49F48F510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>
            <a:extLst>
              <a:ext uri="{FF2B5EF4-FFF2-40B4-BE49-F238E27FC236}">
                <a16:creationId xmlns:a16="http://schemas.microsoft.com/office/drawing/2014/main" id="{B3624BFB-14BD-A54F-E88B-305C5F30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253727"/>
            <a:ext cx="76866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611503A-2D7E-EB89-B42B-A90F5383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Technologies and methodologies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D539055-BCB6-B100-7695-0A0973B2AE34}"/>
              </a:ext>
            </a:extLst>
          </p:cNvPr>
          <p:cNvSpPr txBox="1">
            <a:spLocks/>
          </p:cNvSpPr>
          <p:nvPr/>
        </p:nvSpPr>
        <p:spPr bwMode="auto">
          <a:xfrm>
            <a:off x="863848" y="1691604"/>
            <a:ext cx="6599588" cy="55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r>
              <a:rPr lang="en-GB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endParaRPr lang="en-GB" altLang="en-US" sz="20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r>
              <a:rPr lang="en-GB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 Framework 8.0</a:t>
            </a: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endParaRPr lang="en-GB" altLang="en-US" sz="20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r>
              <a:rPr lang="en-GB" alt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 50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r>
              <a:rPr lang="en-GB" altLang="en-US" sz="1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Dataset(2139x4)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 Size- Prediction(119735x4)</a:t>
            </a: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endParaRPr lang="en-GB" altLang="en-US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endParaRPr lang="en-GB" altLang="en-US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0" indent="0" algn="just" defTabSz="914400">
              <a:spcBef>
                <a:spcPct val="20000"/>
              </a:spcBef>
              <a:buClrTx/>
              <a:buSzTx/>
              <a:buNone/>
            </a:pPr>
            <a:endParaRPr lang="en-GB" altLang="en-US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17"/>
          <p:cNvSpPr txBox="1"/>
          <p:nvPr/>
        </p:nvSpPr>
        <p:spPr>
          <a:xfrm>
            <a:off x="6337142" y="971525"/>
            <a:ext cx="558635" cy="2047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827">
                <a:solidFill>
                  <a:schemeClr val="bg1"/>
                </a:solidFill>
                <a:cs typeface="+mn-lt"/>
              </a:rPr>
              <a:t>Start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65535" y="1217400"/>
            <a:ext cx="3282688" cy="2448257"/>
          </a:xfrm>
          <a:prstGeom prst="roundRect">
            <a:avLst>
              <a:gd name="adj" fmla="val 11804"/>
            </a:avLst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altLang="en-US" sz="909">
              <a:solidFill>
                <a:schemeClr val="tx1"/>
              </a:solidFill>
              <a:cs typeface="+mn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192917" y="1581918"/>
            <a:ext cx="3955826" cy="1699005"/>
          </a:xfrm>
          <a:prstGeom prst="roundRect">
            <a:avLst>
              <a:gd name="adj" fmla="val 11804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altLang="en-US" sz="909">
              <a:cs typeface="+mn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69991" y="1043310"/>
            <a:ext cx="4345544" cy="51294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/>
              <a:t>Data Processing: Extracting -&gt; Filtering -&gt; Analysis</a:t>
            </a:r>
            <a:endParaRPr lang="en-IN" altLang="en-US" sz="1500" dirty="0"/>
          </a:p>
        </p:txBody>
      </p:sp>
      <p:cxnSp>
        <p:nvCxnSpPr>
          <p:cNvPr id="15" name="Straight Arrow Connector 14"/>
          <p:cNvCxnSpPr>
            <a:cxnSpLocks/>
            <a:stCxn id="39" idx="3"/>
            <a:endCxn id="2" idx="1"/>
          </p:cNvCxnSpPr>
          <p:nvPr/>
        </p:nvCxnSpPr>
        <p:spPr>
          <a:xfrm flipV="1">
            <a:off x="4248223" y="2431421"/>
            <a:ext cx="944694" cy="10108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2276694"/>
              </p:ext>
            </p:extLst>
          </p:nvPr>
        </p:nvGraphicFramePr>
        <p:xfrm>
          <a:off x="1107479" y="1847430"/>
          <a:ext cx="2924721" cy="1718681"/>
        </p:xfrm>
        <a:graphic>
          <a:graphicData uri="http://schemas.openxmlformats.org/drawingml/2006/table">
            <a:tbl>
              <a:tblPr/>
              <a:tblGrid>
                <a:gridCol w="2924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57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 dirty="0"/>
                        <a:t>1.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Image </a:t>
                      </a:r>
                      <a:r>
                        <a:rPr lang="en-US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–Captures the user’s appearance and outfit details.</a:t>
                      </a:r>
                      <a:endParaRPr lang="en-US" sz="1000" b="0" dirty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6704" marR="56704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2.Body Measurements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Essentials for size prediction.</a:t>
                      </a:r>
                      <a:endParaRPr lang="en-US" sz="1000" b="0" dirty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6704" marR="56704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5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3.Fashion Preference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Based on user’s past selections and  style.</a:t>
                      </a:r>
                      <a:endParaRPr lang="en-US" sz="1000" b="0" dirty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6704" marR="56704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81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800" b="1" dirty="0"/>
                        <a:t>4.</a:t>
                      </a:r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Chatbot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Assists users to solve their fashion related queries  for a smoother experience.</a:t>
                      </a:r>
                      <a:endParaRPr lang="en-US" sz="1000" b="0" dirty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6704" marR="56704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90946610"/>
              </p:ext>
            </p:extLst>
          </p:nvPr>
        </p:nvGraphicFramePr>
        <p:xfrm>
          <a:off x="5192915" y="1656364"/>
          <a:ext cx="4095869" cy="1584127"/>
        </p:xfrm>
        <a:graphic>
          <a:graphicData uri="http://schemas.openxmlformats.org/drawingml/2006/table">
            <a:tbl>
              <a:tblPr/>
              <a:tblGrid>
                <a:gridCol w="194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127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4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Image Based Search</a:t>
                      </a:r>
                    </a:p>
                    <a:p>
                      <a:pPr indent="0" algn="l">
                        <a:buNone/>
                      </a:pPr>
                      <a:r>
                        <a:rPr lang="en-US" sz="14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Searching the products based on image uploaded using Resnet 50 model .</a:t>
                      </a:r>
                    </a:p>
                  </a:txBody>
                  <a:tcPr marL="56704" marR="56704" marT="0" marB="0">
                    <a:lnL w="12700" cap="flat" cmpd="sng">
                      <a:noFill/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Product Recommendation</a:t>
                      </a:r>
                    </a:p>
                    <a:p>
                      <a:pPr indent="0"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 preference recommending outfit to the user’s using Content-Based Filtering</a:t>
                      </a:r>
                      <a:r>
                        <a:rPr lang="en-I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05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56704" marR="567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9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sz="9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56704" marR="567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noFill/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noFill/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noFill/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926047" y="4215992"/>
            <a:ext cx="4446633" cy="1744833"/>
            <a:chOff x="6656609" y="4042198"/>
            <a:chExt cx="3932703" cy="1464253"/>
          </a:xfrm>
        </p:grpSpPr>
        <p:graphicFrame>
          <p:nvGraphicFramePr>
            <p:cNvPr id="14" name="Table 13"/>
            <p:cNvGraphicFramePr/>
            <p:nvPr>
              <p:extLst>
                <p:ext uri="{D42A27DB-BD31-4B8C-83A1-F6EECF244321}">
                  <p14:modId xmlns:p14="http://schemas.microsoft.com/office/powerpoint/2010/main" val="493982300"/>
                </p:ext>
              </p:extLst>
            </p:nvPr>
          </p:nvGraphicFramePr>
          <p:xfrm>
            <a:off x="6656610" y="4042198"/>
            <a:ext cx="3931258" cy="313214"/>
          </p:xfrm>
          <a:graphic>
            <a:graphicData uri="http://schemas.openxmlformats.org/drawingml/2006/table">
              <a:tbl>
                <a:tblPr/>
                <a:tblGrid>
                  <a:gridCol w="4444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73232">
                  <a:tc>
                    <a:txBody>
                      <a:bodyPr/>
                      <a:lstStyle/>
                      <a:p>
                        <a:pPr indent="0">
                          <a:buNone/>
                        </a:pPr>
                        <a:r>
                          <a:rPr lang="da-DK" sz="2000" b="1" dirty="0"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rPr>
                          <a:t>                         MODEL </a:t>
                        </a:r>
                        <a:endParaRPr lang="en-US" sz="2000" b="1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endParaRPr>
                      </a:p>
                    </a:txBody>
                    <a:tcPr marL="68580" marR="68580" marT="0" marB="0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Table 16"/>
            <p:cNvGraphicFramePr/>
            <p:nvPr>
              <p:extLst>
                <p:ext uri="{D42A27DB-BD31-4B8C-83A1-F6EECF244321}">
                  <p14:modId xmlns:p14="http://schemas.microsoft.com/office/powerpoint/2010/main" val="3463609916"/>
                </p:ext>
              </p:extLst>
            </p:nvPr>
          </p:nvGraphicFramePr>
          <p:xfrm>
            <a:off x="6656609" y="4355413"/>
            <a:ext cx="3932703" cy="1151038"/>
          </p:xfrm>
          <a:graphic>
            <a:graphicData uri="http://schemas.openxmlformats.org/drawingml/2006/table">
              <a:tbl>
                <a:tblPr/>
                <a:tblGrid>
                  <a:gridCol w="44466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30282">
                  <a:tc>
                    <a:txBody>
                      <a:bodyPr/>
                      <a:lstStyle/>
                      <a:p>
                        <a:pPr marL="285750" indent="-285750" algn="l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B</a:t>
                        </a:r>
                        <a:r>
                          <a:rPr lang="en-IN" sz="18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est</a:t>
                        </a:r>
                        <a:r>
                          <a:rPr lang="en-I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-Fit Estimation</a:t>
                        </a:r>
                      </a:p>
                      <a:p>
                        <a:pPr marL="285750" indent="-285750" algn="l">
                          <a:buFont typeface="Arial" panose="020B0604020202020204" pitchFamily="34" charset="0"/>
                          <a:buChar char="•"/>
                        </a:pPr>
                        <a:r>
                          <a:rPr lang="en-I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Style Recommendations </a:t>
                        </a:r>
                      </a:p>
                      <a:p>
                        <a:pPr marL="285750" indent="-285750" algn="l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V</a:t>
                        </a:r>
                        <a:r>
                          <a:rPr lang="en-IN" sz="18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irtual</a:t>
                        </a:r>
                        <a:r>
                          <a:rPr lang="en-I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Try-On Simulation</a:t>
                        </a:r>
                      </a:p>
                      <a:p>
                        <a:pPr marL="285750" indent="-285750" algn="l">
                          <a:buFont typeface="Arial" panose="020B0604020202020204" pitchFamily="34" charset="0"/>
                          <a:buChar char="•"/>
                        </a:pPr>
                        <a:r>
                          <a:rPr lang="en-IN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AI Chatbot Assistance </a:t>
                        </a:r>
                      </a:p>
                      <a:p>
                        <a:pPr marL="285750" indent="-285750" algn="l">
                          <a:buFont typeface="Arial" panose="020B0604020202020204" pitchFamily="34" charset="0"/>
                          <a:buChar char="•"/>
                        </a:pPr>
                        <a:r>
                          <a:rPr lang="en-IN" sz="1800" b="0" dirty="0">
                            <a:latin typeface="Times New Roman" panose="02020603050405020304" pitchFamily="18" charset="0"/>
                            <a:ea typeface="Times New Roman" panose="02020603050405020304" charset="0"/>
                            <a:cs typeface="Times New Roman" panose="02020603050405020304" pitchFamily="18" charset="0"/>
                          </a:rPr>
                          <a:t>Image Based Search</a:t>
                        </a:r>
                        <a:endParaRPr lang="en-US" sz="1800" b="0" dirty="0">
                          <a:latin typeface="Times New Roman" panose="02020603050405020304" pitchFamily="18" charset="0"/>
                          <a:ea typeface="Times New Roman" panose="0202060305040502030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0" marB="0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22" name="Group 21"/>
          <p:cNvGrpSpPr/>
          <p:nvPr/>
        </p:nvGrpSpPr>
        <p:grpSpPr>
          <a:xfrm>
            <a:off x="1105523" y="4139733"/>
            <a:ext cx="2440346" cy="2314163"/>
            <a:chOff x="1617980" y="4136389"/>
            <a:chExt cx="3059430" cy="2090350"/>
          </a:xfrm>
        </p:grpSpPr>
        <p:sp>
          <p:nvSpPr>
            <p:cNvPr id="6" name="Rectangles 5"/>
            <p:cNvSpPr/>
            <p:nvPr/>
          </p:nvSpPr>
          <p:spPr>
            <a:xfrm>
              <a:off x="1632585" y="4136389"/>
              <a:ext cx="3044825" cy="20815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Table 19"/>
            <p:cNvGraphicFramePr/>
            <p:nvPr>
              <p:extLst>
                <p:ext uri="{D42A27DB-BD31-4B8C-83A1-F6EECF244321}">
                  <p14:modId xmlns:p14="http://schemas.microsoft.com/office/powerpoint/2010/main" val="1274142799"/>
                </p:ext>
              </p:extLst>
            </p:nvPr>
          </p:nvGraphicFramePr>
          <p:xfrm>
            <a:off x="1617980" y="5263114"/>
            <a:ext cx="3059430" cy="963625"/>
          </p:xfrm>
          <a:graphic>
            <a:graphicData uri="http://schemas.openxmlformats.org/drawingml/2006/table">
              <a:tbl>
                <a:tblPr/>
                <a:tblGrid>
                  <a:gridCol w="244034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812032">
                  <a:tc>
                    <a:txBody>
                      <a:bodyPr/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V</a:t>
                        </a:r>
                        <a:r>
                          <a:rPr lang="en-IN" sz="1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irtual</a:t>
                        </a:r>
                        <a:r>
                          <a:rPr lang="en-I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try on preview</a:t>
                        </a:r>
                      </a:p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R</a:t>
                        </a:r>
                        <a:r>
                          <a:rPr lang="en-IN" sz="1400" dirty="0" err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ecommended</a:t>
                        </a:r>
                        <a:r>
                          <a:rPr lang="en-I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Clothing Size</a:t>
                        </a:r>
                      </a:p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r>
                          <a:rPr lang="en-US" sz="1400" b="0" dirty="0">
                            <a:latin typeface="Times New Roman" panose="02020603050405020304" charset="0"/>
                            <a:ea typeface="Times New Roman" panose="02020603050405020304" charset="0"/>
                            <a:cs typeface="Times New Roman" panose="02020603050405020304" charset="0"/>
                          </a:rPr>
                          <a:t>Recommending outfit</a:t>
                        </a:r>
                      </a:p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:endParaRPr lang="en-US" sz="14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endParaRPr>
                      </a:p>
                    </a:txBody>
                    <a:tcPr marL="68580" marR="68580" marT="0" marB="0">
                      <a:lnL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L>
                      <a:lnR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R>
                      <a:lnT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T>
                      <a:lnB w="12700" cap="flat" cmpd="sng">
                        <a:solidFill>
                          <a:srgbClr val="080000"/>
                        </a:solidFill>
                        <a:prstDash val="solid"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24" name="Text Box 23"/>
          <p:cNvSpPr txBox="1"/>
          <p:nvPr/>
        </p:nvSpPr>
        <p:spPr>
          <a:xfrm>
            <a:off x="1566890" y="6464604"/>
            <a:ext cx="1385845" cy="44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endParaRPr lang="en-US" sz="2315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512786" y="760645"/>
            <a:ext cx="1506843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4" dirty="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sz="1984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7128544" y="3280923"/>
            <a:ext cx="0" cy="935071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>
            <a:off x="3545869" y="4927803"/>
            <a:ext cx="1369796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797" y="1537205"/>
            <a:ext cx="215978" cy="23832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126" y="1499107"/>
            <a:ext cx="275201" cy="31451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01" y="1537205"/>
            <a:ext cx="274193" cy="2624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21" y="1523648"/>
            <a:ext cx="289524" cy="289524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1681448" y="1656364"/>
            <a:ext cx="3266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416514" y="1656364"/>
            <a:ext cx="2931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1"/>
          </p:cNvCxnSpPr>
          <p:nvPr/>
        </p:nvCxnSpPr>
        <p:spPr>
          <a:xfrm>
            <a:off x="3127618" y="1668410"/>
            <a:ext cx="2788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10365E-526E-4F7B-9D37-99EAA12ED736}"/>
              </a:ext>
            </a:extLst>
          </p:cNvPr>
          <p:cNvSpPr txBox="1"/>
          <p:nvPr/>
        </p:nvSpPr>
        <p:spPr>
          <a:xfrm>
            <a:off x="936698" y="64293"/>
            <a:ext cx="2775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System Design</a:t>
            </a:r>
          </a:p>
        </p:txBody>
      </p:sp>
      <p:pic>
        <p:nvPicPr>
          <p:cNvPr id="1028" name="Picture 4" descr="Free clipart clothes, Download Free clipart clothes png images, Free  ClipArts on Clipart Library">
            <a:extLst>
              <a:ext uri="{FF2B5EF4-FFF2-40B4-BE49-F238E27FC236}">
                <a16:creationId xmlns:a16="http://schemas.microsoft.com/office/drawing/2014/main" id="{058898F5-CF98-0D33-D2FF-9CA8CBD9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56" y="4196141"/>
            <a:ext cx="1829198" cy="117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14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4F8F7D1-4265-7473-A4F8-EAC7D376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Conclusion 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DE97763-3108-05D5-4C52-B48C795B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9E70-66BA-EF9F-1602-D919F926D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566069"/>
            <a:ext cx="8785546" cy="5095875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Devlopment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Implementation of 50% of  Web based platform providing seamless user experience. Fashion sphere: virtual try-on using computer vision and Chatbot is providing a comprehensive platform for user ,through it’s user-friendly interface. Enhancing virtual try-on technology with better fit accuracy and realistic texture simulation can revolutionize online shopping.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9523EE1-B07A-AB0E-85A9-58A2435BA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DBC90CE-4E11-FD9D-489A-2F4C13E97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Content Placeholder 2">
            <a:extLst>
              <a:ext uri="{FF2B5EF4-FFF2-40B4-BE49-F238E27FC236}">
                <a16:creationId xmlns:a16="http://schemas.microsoft.com/office/drawing/2014/main" id="{5C2456DD-A2A3-22F3-199E-8A8211A139FC}"/>
              </a:ext>
            </a:extLst>
          </p:cNvPr>
          <p:cNvSpPr txBox="1">
            <a:spLocks/>
          </p:cNvSpPr>
          <p:nvPr/>
        </p:nvSpPr>
        <p:spPr bwMode="auto">
          <a:xfrm>
            <a:off x="700087" y="1475581"/>
            <a:ext cx="8677275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1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nn-NO" sz="1700" dirty="0"/>
              <a:t> </a:t>
            </a:r>
            <a:r>
              <a:rPr lang="nn-NO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 Lin, Qinpei Zhao, Jiangfeng Li, Weixiong Rao </a:t>
            </a:r>
            <a:r>
              <a:rPr lang="nn-NO" sz="1700" dirty="0"/>
              <a:t>,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”Size Prediction for Online Clothing Shopping with Heterogeneous Information”,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Tongi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University,China,2019</a:t>
            </a:r>
          </a:p>
          <a:p>
            <a:pPr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Miaolong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Yuan,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Ishtiaq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Rasool Khan,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Farbiz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Yao, Arthur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Niswar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Min-Hui Foo,”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Mixed Reality Virtual Clothes Try-On 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”,Hokkaido University,2013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[3]G.K. Santhosh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Ram,V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Muthumanikadhan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Visistant:A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Conversational AI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”vellore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technology,Chennai,2023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GB" altLang="en-US" sz="200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DC52D063-948A-6068-EA08-53E475280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CA60E098-8796-31F7-8140-75A9B48A2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Outline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954A699-8BC6-0322-DAD9-B45E0847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23666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methodologies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A5A3D345-208B-8068-A754-A6DA0D0D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323453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83DFE21-8823-D262-8456-C59FC8C8B547}"/>
              </a:ext>
            </a:extLst>
          </p:cNvPr>
          <p:cNvSpPr txBox="1">
            <a:spLocks/>
          </p:cNvSpPr>
          <p:nvPr/>
        </p:nvSpPr>
        <p:spPr bwMode="auto">
          <a:xfrm>
            <a:off x="412750" y="1585516"/>
            <a:ext cx="9251950" cy="4968552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ource Sans Pro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50000"/>
              </a:lnSpc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Try-On (VTO)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is revolutionizing the way consumers interact with clothing and accessories</a:t>
            </a:r>
          </a:p>
          <a:p>
            <a:pPr algn="just" defTabSz="914400">
              <a:lnSpc>
                <a:spcPct val="15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(AI) and Computer Vision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virtual try-on enables users to visualize how garments or accessories will look on them without physically wearing them</a:t>
            </a:r>
            <a:r>
              <a:rPr lang="en-US" sz="1800" dirty="0"/>
              <a:t>.</a:t>
            </a:r>
            <a:endParaRPr lang="en-US" altLang="en-US" sz="1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lnSpc>
                <a:spcPct val="170000"/>
              </a:lnSpc>
              <a:defRPr/>
            </a:pPr>
            <a:r>
              <a:rPr lang="en-US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enhances shopping, reduces returns, boosts confidence, and promotes sustainability by minimizing unnecessary purchases.</a:t>
            </a:r>
          </a:p>
          <a:p>
            <a:pPr marL="0" indent="0" defTabSz="914400">
              <a:lnSpc>
                <a:spcPct val="170000"/>
              </a:lnSpc>
              <a:buNone/>
              <a:defRPr/>
            </a:pPr>
            <a:r>
              <a:rPr lang="en-US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defTabSz="914400">
              <a:lnSpc>
                <a:spcPct val="170000"/>
              </a:lnSpc>
              <a:defRPr/>
            </a:pPr>
            <a:r>
              <a:rPr lang="en-US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return rates in online shopping due to size mismatches and dissatisfaction</a:t>
            </a:r>
            <a:r>
              <a:rPr lang="en-US" altLang="en-US" sz="1800" dirty="0">
                <a:solidFill>
                  <a:sysClr val="windowText" lastClr="000000"/>
                </a:solidFill>
              </a:rPr>
              <a:t>. </a:t>
            </a:r>
          </a:p>
          <a:p>
            <a:pPr defTabSz="914400">
              <a:lnSpc>
                <a:spcPct val="170000"/>
              </a:lnSpc>
              <a:defRPr/>
            </a:pPr>
            <a:r>
              <a:rPr lang="en-US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visualize how clothing looks on individuals, reducing consumer confidence.</a:t>
            </a:r>
          </a:p>
          <a:p>
            <a:pPr defTabSz="914400">
              <a:lnSpc>
                <a:spcPct val="170000"/>
              </a:lnSpc>
              <a:defRPr/>
            </a:pPr>
            <a:r>
              <a:rPr lang="en-US" altLang="en-US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 many choices and no personal suggestions make shopping confusing and less enjoyable.</a:t>
            </a:r>
            <a:endParaRPr lang="en-US" altLang="en-US" sz="1800" dirty="0">
              <a:solidFill>
                <a:sysClr val="windowText" lastClr="000000"/>
              </a:solidFill>
            </a:endParaRPr>
          </a:p>
          <a:p>
            <a:pPr marL="0" indent="0" defTabSz="914400">
              <a:buNone/>
              <a:defRPr/>
            </a:pPr>
            <a:endParaRPr lang="en-US" altLang="en-US" sz="1800" dirty="0">
              <a:solidFill>
                <a:sysClr val="windowText" lastClr="000000"/>
              </a:solidFill>
            </a:endParaRPr>
          </a:p>
          <a:p>
            <a:pPr marL="0" indent="0" defTabSz="914400">
              <a:buNone/>
              <a:defRPr/>
            </a:pPr>
            <a:endParaRPr lang="en-US" altLang="en-US" sz="1800" dirty="0">
              <a:solidFill>
                <a:sysClr val="windowText" lastClr="000000"/>
              </a:solidFill>
            </a:endParaRPr>
          </a:p>
          <a:p>
            <a:pPr marL="0" indent="0" defTabSz="914400">
              <a:buNone/>
              <a:defRPr/>
            </a:pPr>
            <a:endParaRPr lang="en-US" altLang="en-US" sz="1800" dirty="0">
              <a:solidFill>
                <a:sysClr val="windowText" lastClr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9354-3CCB-34BB-0C22-56D71CFE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08" y="971525"/>
            <a:ext cx="9073008" cy="5616624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558800" lvl="0" indent="-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Allow users to visualize clothing on their bodies using computer vision techniques. </a:t>
            </a:r>
          </a:p>
          <a:p>
            <a:pPr marL="558800" indent="-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Suggest fashion items based on user preferences using content-based filtering.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8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Integrate a virtual chatbot to assist users with personalized fashion recommendations and shopping support using Gemini API.</a:t>
            </a:r>
          </a:p>
          <a:p>
            <a:pPr marL="5588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best clothing size based on body measurements using Pytorch.</a:t>
            </a:r>
          </a:p>
          <a:p>
            <a:pPr marL="101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5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F39CC76-D4AF-AF7B-FC4D-9769AA2A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5" y="179438"/>
            <a:ext cx="9286428" cy="622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Literature Survey of the existing system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C4DDA65-0E9A-892A-9B23-B192643E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1B89B0-ABD8-C593-8D85-3A100506A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78171"/>
              </p:ext>
            </p:extLst>
          </p:nvPr>
        </p:nvGraphicFramePr>
        <p:xfrm>
          <a:off x="287784" y="876495"/>
          <a:ext cx="9505056" cy="542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826">
                  <a:extLst>
                    <a:ext uri="{9D8B030D-6E8A-4147-A177-3AD203B41FA5}">
                      <a16:colId xmlns:a16="http://schemas.microsoft.com/office/drawing/2014/main" val="909056819"/>
                    </a:ext>
                  </a:extLst>
                </a:gridCol>
                <a:gridCol w="1403172">
                  <a:extLst>
                    <a:ext uri="{9D8B030D-6E8A-4147-A177-3AD203B41FA5}">
                      <a16:colId xmlns:a16="http://schemas.microsoft.com/office/drawing/2014/main" val="17323153"/>
                    </a:ext>
                  </a:extLst>
                </a:gridCol>
                <a:gridCol w="1473331">
                  <a:extLst>
                    <a:ext uri="{9D8B030D-6E8A-4147-A177-3AD203B41FA5}">
                      <a16:colId xmlns:a16="http://schemas.microsoft.com/office/drawing/2014/main" val="2290744382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3418026613"/>
                    </a:ext>
                  </a:extLst>
                </a:gridCol>
                <a:gridCol w="1434891">
                  <a:extLst>
                    <a:ext uri="{9D8B030D-6E8A-4147-A177-3AD203B41FA5}">
                      <a16:colId xmlns:a16="http://schemas.microsoft.com/office/drawing/2014/main" val="2435482343"/>
                    </a:ext>
                  </a:extLst>
                </a:gridCol>
                <a:gridCol w="2034601">
                  <a:extLst>
                    <a:ext uri="{9D8B030D-6E8A-4147-A177-3AD203B41FA5}">
                      <a16:colId xmlns:a16="http://schemas.microsoft.com/office/drawing/2014/main" val="1950329346"/>
                    </a:ext>
                  </a:extLst>
                </a:gridCol>
                <a:gridCol w="1613648">
                  <a:extLst>
                    <a:ext uri="{9D8B030D-6E8A-4147-A177-3AD203B41FA5}">
                      <a16:colId xmlns:a16="http://schemas.microsoft.com/office/drawing/2014/main" val="3474923851"/>
                    </a:ext>
                  </a:extLst>
                </a:gridCol>
              </a:tblGrid>
              <a:tr h="62220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767482"/>
                  </a:ext>
                </a:extLst>
              </a:tr>
              <a:tr h="4727408">
                <a:tc>
                  <a:txBody>
                    <a:bodyPr/>
                    <a:lstStyle/>
                    <a:p>
                      <a:r>
                        <a:rPr lang="en-US" sz="1600" dirty="0"/>
                        <a:t>1.</a:t>
                      </a:r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/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Size Prediction using Machine Learning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Cheng Lin, Qinpei Zhao, Jiangfeng Li, Weixiong Rao </a:t>
                      </a:r>
                      <a:endParaRPr lang="en-US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proposes a machine learning model for predicting size based on various parameters.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employs regression techniques, deep learning, and feature engineering to analyze size-related data. It utilizes Python, Pandas,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-learn, and TensorFlow for implementation.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provides accurate size predictions, improving user experience in various applications like apparel fitting and product recommendations.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7083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49B91F-4241-A065-C4EF-86BFEC6C5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531247"/>
              </p:ext>
            </p:extLst>
          </p:nvPr>
        </p:nvGraphicFramePr>
        <p:xfrm>
          <a:off x="287785" y="971525"/>
          <a:ext cx="9433048" cy="5330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4214867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26614867"/>
                    </a:ext>
                  </a:extLst>
                </a:gridCol>
                <a:gridCol w="1503316">
                  <a:extLst>
                    <a:ext uri="{9D8B030D-6E8A-4147-A177-3AD203B41FA5}">
                      <a16:colId xmlns:a16="http://schemas.microsoft.com/office/drawing/2014/main" val="63974870"/>
                    </a:ext>
                  </a:extLst>
                </a:gridCol>
                <a:gridCol w="773201">
                  <a:extLst>
                    <a:ext uri="{9D8B030D-6E8A-4147-A177-3AD203B41FA5}">
                      <a16:colId xmlns:a16="http://schemas.microsoft.com/office/drawing/2014/main" val="2673981120"/>
                    </a:ext>
                  </a:extLst>
                </a:gridCol>
                <a:gridCol w="1546401">
                  <a:extLst>
                    <a:ext uri="{9D8B030D-6E8A-4147-A177-3AD203B41FA5}">
                      <a16:colId xmlns:a16="http://schemas.microsoft.com/office/drawing/2014/main" val="3184695887"/>
                    </a:ext>
                  </a:extLst>
                </a:gridCol>
                <a:gridCol w="2087642">
                  <a:extLst>
                    <a:ext uri="{9D8B030D-6E8A-4147-A177-3AD203B41FA5}">
                      <a16:colId xmlns:a16="http://schemas.microsoft.com/office/drawing/2014/main" val="1213970784"/>
                    </a:ext>
                  </a:extLst>
                </a:gridCol>
                <a:gridCol w="2010321">
                  <a:extLst>
                    <a:ext uri="{9D8B030D-6E8A-4147-A177-3AD203B41FA5}">
                      <a16:colId xmlns:a16="http://schemas.microsoft.com/office/drawing/2014/main" val="1291561811"/>
                    </a:ext>
                  </a:extLst>
                </a:gridCol>
              </a:tblGrid>
              <a:tr h="756500"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21607"/>
                  </a:ext>
                </a:extLst>
              </a:tr>
              <a:tr h="4573833"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[2]Mixed Reality Virtual Clothes Try-On System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Miaolong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Yuan,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Ishtiaq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Rasool Khan,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Farzam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Farbiz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Susu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Yao, Arthur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Niswar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Min-Hui 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 for virtual clothes try-on using mixed reality, allowing users to see themselves in different outfits without changing clothes.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3D modeling, body size customization, and real-time physics simulation to visualize clothing on a mirror display.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accurately recommends relevant academic documents based on user queries, improving precision and user experience.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8295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3685FF-23F6-48F9-9951-F583E299E041}"/>
              </a:ext>
            </a:extLst>
          </p:cNvPr>
          <p:cNvSpPr txBox="1"/>
          <p:nvPr/>
        </p:nvSpPr>
        <p:spPr>
          <a:xfrm>
            <a:off x="287785" y="323453"/>
            <a:ext cx="914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Literature Survey of the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4747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8BA0ACA-0849-A0FE-C5F9-5AB27458F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178880"/>
              </p:ext>
            </p:extLst>
          </p:nvPr>
        </p:nvGraphicFramePr>
        <p:xfrm>
          <a:off x="287784" y="1115541"/>
          <a:ext cx="9433049" cy="547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40">
                  <a:extLst>
                    <a:ext uri="{9D8B030D-6E8A-4147-A177-3AD203B41FA5}">
                      <a16:colId xmlns:a16="http://schemas.microsoft.com/office/drawing/2014/main" val="155052599"/>
                    </a:ext>
                  </a:extLst>
                </a:gridCol>
                <a:gridCol w="1551392">
                  <a:extLst>
                    <a:ext uri="{9D8B030D-6E8A-4147-A177-3AD203B41FA5}">
                      <a16:colId xmlns:a16="http://schemas.microsoft.com/office/drawing/2014/main" val="1326723759"/>
                    </a:ext>
                  </a:extLst>
                </a:gridCol>
                <a:gridCol w="1209502">
                  <a:extLst>
                    <a:ext uri="{9D8B030D-6E8A-4147-A177-3AD203B41FA5}">
                      <a16:colId xmlns:a16="http://schemas.microsoft.com/office/drawing/2014/main" val="2023768084"/>
                    </a:ext>
                  </a:extLst>
                </a:gridCol>
                <a:gridCol w="777344">
                  <a:extLst>
                    <a:ext uri="{9D8B030D-6E8A-4147-A177-3AD203B41FA5}">
                      <a16:colId xmlns:a16="http://schemas.microsoft.com/office/drawing/2014/main" val="1990670648"/>
                    </a:ext>
                  </a:extLst>
                </a:gridCol>
                <a:gridCol w="1446710">
                  <a:extLst>
                    <a:ext uri="{9D8B030D-6E8A-4147-A177-3AD203B41FA5}">
                      <a16:colId xmlns:a16="http://schemas.microsoft.com/office/drawing/2014/main" val="538184580"/>
                    </a:ext>
                  </a:extLst>
                </a:gridCol>
                <a:gridCol w="1993978">
                  <a:extLst>
                    <a:ext uri="{9D8B030D-6E8A-4147-A177-3AD203B41FA5}">
                      <a16:colId xmlns:a16="http://schemas.microsoft.com/office/drawing/2014/main" val="1247047999"/>
                    </a:ext>
                  </a:extLst>
                </a:gridCol>
                <a:gridCol w="1917283">
                  <a:extLst>
                    <a:ext uri="{9D8B030D-6E8A-4147-A177-3AD203B41FA5}">
                      <a16:colId xmlns:a16="http://schemas.microsoft.com/office/drawing/2014/main" val="481858442"/>
                    </a:ext>
                  </a:extLst>
                </a:gridCol>
              </a:tblGrid>
              <a:tr h="698392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8096"/>
                  </a:ext>
                </a:extLst>
              </a:tr>
              <a:tr h="477421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Visistant:A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Conversational AI Approach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.K. Santhosh Ram,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Muthumanikandan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chatbot system  enhances user interaction  and engagement through  NLP-based automation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chatbot uses NLP techniques like intent recognition, entity extraction, and context management. It employs Python, TensorFlow,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Dialogflow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language understanding. The system is trained on structured datasets to improve conversation flow.	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chatbot accurately responds to user queries, improving automated responses in customer support. It provides real-time assistance and handles multiple intents efficiently.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35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CAB7FC-1A9E-424F-ADC8-F8BC20657909}"/>
              </a:ext>
            </a:extLst>
          </p:cNvPr>
          <p:cNvSpPr txBox="1"/>
          <p:nvPr/>
        </p:nvSpPr>
        <p:spPr>
          <a:xfrm>
            <a:off x="255894" y="371361"/>
            <a:ext cx="9217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Literature Survey of the existing system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393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A1AB-A984-A809-B604-9CA9ADEC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876076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8160-C1E8-1A21-74E2-0F5EC9B6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08" y="1763613"/>
            <a:ext cx="8712968" cy="496855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accurate fit and realism: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accurate clothing fit.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Context Understanding: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to maintain conversation context, leading to repetitive responses</a:t>
            </a:r>
            <a:r>
              <a:rPr lang="en-US" sz="1800" dirty="0"/>
              <a:t>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sizing accuracy: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accuracy in estimating sizes across different body shapes.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Recommendations: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generic recommendations without personalized insights</a:t>
            </a:r>
            <a:r>
              <a:rPr lang="en-US" sz="1800" dirty="0"/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4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0DDA-C53E-F4C8-DDA9-2A86F36C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32" y="376250"/>
            <a:ext cx="6997700" cy="1455737"/>
          </a:xfrm>
        </p:spPr>
        <p:txBody>
          <a:bodyPr/>
          <a:lstStyle/>
          <a:p>
            <a:pPr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 Problem statement </a:t>
            </a:r>
            <a:endParaRPr lang="en-IN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8B2F-ABCB-107A-5FA5-896B62B3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06" y="1619597"/>
            <a:ext cx="9193212" cy="4176464"/>
          </a:xfrm>
        </p:spPr>
        <p:txBody>
          <a:bodyPr/>
          <a:lstStyle/>
          <a:p>
            <a:pPr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face difficulty in accurately visualizing how clothes will look on them due to limitations in real-time fitting.</a:t>
            </a:r>
          </a:p>
          <a:p>
            <a:pPr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experience frustration as chatbots fail to provide meaningful context-aware conversations, leading to incomplete or repetitive responses.</a:t>
            </a:r>
          </a:p>
          <a:p>
            <a:pPr algn="just" defTabSz="914400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often receive incorrect size recommendations as existing models fail to account for brand variations and real-world fitting differences.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983</Words>
  <Application>Microsoft Office PowerPoint</Application>
  <PresentationFormat>Custom</PresentationFormat>
  <Paragraphs>152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Source Sans Pro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existing systems </vt:lpstr>
      <vt:lpstr> 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Siddhi Patwardhan</cp:lastModifiedBy>
  <cp:revision>82</cp:revision>
  <cp:lastPrinted>1601-01-01T00:00:00Z</cp:lastPrinted>
  <dcterms:created xsi:type="dcterms:W3CDTF">2017-10-25T08:22:14Z</dcterms:created>
  <dcterms:modified xsi:type="dcterms:W3CDTF">2025-04-22T07:11:17Z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