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3635"/>
    <a:srgbClr val="9EFF29"/>
    <a:srgbClr val="C80064"/>
    <a:srgbClr val="C33A1F"/>
    <a:srgbClr val="0000CC"/>
    <a:srgbClr val="FF2549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8" y="1895168"/>
            <a:ext cx="8487855" cy="1445337"/>
          </a:xfrm>
        </p:spPr>
        <p:txBody>
          <a:bodyPr>
            <a:normAutofit/>
          </a:bodyPr>
          <a:lstStyle/>
          <a:p>
            <a:r>
              <a:rPr lang="en-US" sz="3200" b="1" dirty="0"/>
              <a:t>HOUSE PRICE PREDICTION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US" dirty="0" smtClean="0"/>
              <a:t>Date: 25/12/2021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800" dirty="0" smtClean="0"/>
              <a:t>The model has been successfully trained and the accuracy is approximately </a:t>
            </a:r>
            <a:r>
              <a:rPr lang="en-GB" sz="1800" dirty="0" smtClean="0">
                <a:solidFill>
                  <a:srgbClr val="FFFF00"/>
                </a:solidFill>
              </a:rPr>
              <a:t>86%</a:t>
            </a:r>
            <a:r>
              <a:rPr lang="en-GB" sz="1800" dirty="0" smtClean="0"/>
              <a:t>.</a:t>
            </a:r>
          </a:p>
          <a:p>
            <a:r>
              <a:rPr lang="en-GB" sz="1800" dirty="0" smtClean="0"/>
              <a:t>The columns which most affected the Sales price are given below with respect to the square of correlation.</a:t>
            </a:r>
          </a:p>
          <a:p>
            <a:r>
              <a:rPr lang="en-GB" sz="1800" dirty="0" smtClean="0"/>
              <a:t>The values shown are in the range </a:t>
            </a:r>
            <a:r>
              <a:rPr lang="en-GB" sz="1800" dirty="0" smtClean="0">
                <a:solidFill>
                  <a:srgbClr val="FFFF00"/>
                </a:solidFill>
              </a:rPr>
              <a:t>0 to 1</a:t>
            </a:r>
            <a:r>
              <a:rPr lang="en-GB" sz="1800" dirty="0" smtClean="0"/>
              <a:t>.</a:t>
            </a:r>
          </a:p>
          <a:p>
            <a:pPr lvl="1"/>
            <a:endParaRPr lang="en-GB" sz="1800" dirty="0" smtClean="0"/>
          </a:p>
          <a:p>
            <a:pPr lvl="1"/>
            <a:endParaRPr lang="en-GB" sz="1800" dirty="0"/>
          </a:p>
          <a:p>
            <a:pPr lvl="1"/>
            <a:endParaRPr lang="en-GB" sz="1800" dirty="0" smtClean="0"/>
          </a:p>
          <a:p>
            <a:pPr lvl="1"/>
            <a:endParaRPr lang="en-GB" sz="1800" dirty="0"/>
          </a:p>
          <a:p>
            <a:pPr lvl="1"/>
            <a:endParaRPr lang="en-GB" sz="1800" dirty="0" smtClean="0"/>
          </a:p>
          <a:p>
            <a:pPr marL="457200" lvl="1" indent="0">
              <a:buNone/>
            </a:pPr>
            <a:r>
              <a:rPr lang="en-GB" sz="1800" dirty="0" smtClean="0"/>
              <a:t>Thus we can see that the </a:t>
            </a:r>
            <a:r>
              <a:rPr lang="en-GB" sz="1800" dirty="0" smtClean="0">
                <a:solidFill>
                  <a:schemeClr val="accent6">
                    <a:lumMod val="75000"/>
                  </a:schemeClr>
                </a:solidFill>
              </a:rPr>
              <a:t>overall quality </a:t>
            </a:r>
            <a:r>
              <a:rPr lang="en-GB" sz="1800" dirty="0" smtClean="0"/>
              <a:t>of the house is the feature that most influenced the Sales price.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21" y="2545744"/>
            <a:ext cx="197195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Team Members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Mohd</a:t>
            </a:r>
            <a:r>
              <a:rPr lang="en-GB" dirty="0" smtClean="0"/>
              <a:t>. Ateeq Uddin </a:t>
            </a:r>
            <a:r>
              <a:rPr lang="en-GB" dirty="0" smtClean="0"/>
              <a:t>		        </a:t>
            </a:r>
            <a:r>
              <a:rPr lang="en-GB" dirty="0" smtClean="0">
                <a:solidFill>
                  <a:srgbClr val="FF0000"/>
                </a:solidFill>
              </a:rPr>
              <a:t>1604-19-736-086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Syed </a:t>
            </a:r>
            <a:r>
              <a:rPr lang="en-GB" dirty="0" smtClean="0"/>
              <a:t>Mohammed		        </a:t>
            </a:r>
            <a:r>
              <a:rPr lang="en-GB" dirty="0" smtClean="0">
                <a:solidFill>
                  <a:srgbClr val="FF0000"/>
                </a:solidFill>
              </a:rPr>
              <a:t>1604-19-736-081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Siddhi Rohan </a:t>
            </a:r>
            <a:r>
              <a:rPr lang="en-GB" dirty="0" err="1" smtClean="0"/>
              <a:t>Chakka</a:t>
            </a:r>
            <a:r>
              <a:rPr lang="en-GB" dirty="0" smtClean="0"/>
              <a:t> </a:t>
            </a:r>
            <a:r>
              <a:rPr lang="en-GB" dirty="0" smtClean="0"/>
              <a:t>		        </a:t>
            </a:r>
            <a:r>
              <a:rPr lang="en-GB" dirty="0" smtClean="0">
                <a:solidFill>
                  <a:srgbClr val="FF0000"/>
                </a:solidFill>
              </a:rPr>
              <a:t>1604-19-736-066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err="1" smtClean="0"/>
              <a:t>Mohd</a:t>
            </a:r>
            <a:r>
              <a:rPr lang="en-GB" dirty="0" smtClean="0"/>
              <a:t>. </a:t>
            </a:r>
            <a:r>
              <a:rPr lang="en-GB" dirty="0" err="1" smtClean="0"/>
              <a:t>Mukarram</a:t>
            </a:r>
            <a:r>
              <a:rPr lang="en-GB" dirty="0" smtClean="0"/>
              <a:t> Ali Ahmed </a:t>
            </a:r>
            <a:r>
              <a:rPr lang="en-GB" dirty="0" smtClean="0"/>
              <a:t>	        </a:t>
            </a:r>
            <a:r>
              <a:rPr lang="en-GB" dirty="0" smtClean="0">
                <a:solidFill>
                  <a:srgbClr val="FF0000"/>
                </a:solidFill>
              </a:rPr>
              <a:t>1604-19-736-090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err="1" smtClean="0"/>
              <a:t>Khaleelullah</a:t>
            </a:r>
            <a:r>
              <a:rPr lang="en-GB" dirty="0" smtClean="0"/>
              <a:t> </a:t>
            </a:r>
            <a:r>
              <a:rPr lang="en-GB" dirty="0" err="1" smtClean="0"/>
              <a:t>Shareef</a:t>
            </a:r>
            <a:r>
              <a:rPr lang="en-GB" dirty="0" smtClean="0"/>
              <a:t> Mohammed </a:t>
            </a:r>
            <a:r>
              <a:rPr lang="en-GB" dirty="0" smtClean="0">
                <a:solidFill>
                  <a:srgbClr val="FF0000"/>
                </a:solidFill>
              </a:rPr>
              <a:t>1604-19-736-107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537" y="2203770"/>
            <a:ext cx="6874819" cy="86177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48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  <a:p>
            <a:r>
              <a:rPr lang="en-US" dirty="0" smtClean="0"/>
              <a:t>Dataset</a:t>
            </a:r>
            <a:endParaRPr lang="en-US" dirty="0"/>
          </a:p>
          <a:p>
            <a:r>
              <a:rPr lang="en-US" dirty="0" smtClean="0"/>
              <a:t>Exploratory Data Analysis</a:t>
            </a:r>
            <a:endParaRPr lang="en-US" dirty="0"/>
          </a:p>
          <a:p>
            <a:r>
              <a:rPr lang="en-US" dirty="0" smtClean="0"/>
              <a:t>Data Pre processing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task assigned is to precisely predict the Sales Price for each house having an Id in the </a:t>
            </a:r>
            <a:r>
              <a:rPr lang="en-US" dirty="0" smtClean="0">
                <a:solidFill>
                  <a:srgbClr val="7030A0"/>
                </a:solidFill>
              </a:rPr>
              <a:t>Test</a:t>
            </a:r>
            <a:r>
              <a:rPr lang="en-US" dirty="0" smtClean="0"/>
              <a:t> set given by Training the model using the given </a:t>
            </a:r>
            <a:r>
              <a:rPr lang="en-US" dirty="0" smtClean="0">
                <a:solidFill>
                  <a:srgbClr val="7030A0"/>
                </a:solidFill>
              </a:rPr>
              <a:t>Train</a:t>
            </a:r>
            <a:r>
              <a:rPr lang="en-US" dirty="0" smtClean="0"/>
              <a:t> set to predict the Sales Price variable. </a:t>
            </a:r>
            <a:r>
              <a:rPr lang="en-GB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We are given </a:t>
            </a:r>
            <a:r>
              <a:rPr lang="en-GB" sz="2400" dirty="0" smtClean="0">
                <a:solidFill>
                  <a:srgbClr val="C00000"/>
                </a:solidFill>
              </a:rPr>
              <a:t>2</a:t>
            </a:r>
            <a:r>
              <a:rPr lang="en-GB" sz="2400" dirty="0" smtClean="0"/>
              <a:t> data sets, the </a:t>
            </a:r>
            <a:r>
              <a:rPr lang="en-GB" sz="2400" dirty="0" smtClean="0">
                <a:solidFill>
                  <a:schemeClr val="accent4"/>
                </a:solidFill>
              </a:rPr>
              <a:t>Train </a:t>
            </a:r>
            <a:r>
              <a:rPr lang="en-GB" sz="2400" dirty="0" smtClean="0"/>
              <a:t>and </a:t>
            </a:r>
            <a:r>
              <a:rPr lang="en-GB" sz="2400" dirty="0" smtClean="0">
                <a:solidFill>
                  <a:schemeClr val="accent4"/>
                </a:solidFill>
              </a:rPr>
              <a:t>Test</a:t>
            </a:r>
            <a:r>
              <a:rPr lang="en-GB" sz="2400" dirty="0" smtClean="0"/>
              <a:t> data sets</a:t>
            </a:r>
          </a:p>
          <a:p>
            <a:r>
              <a:rPr lang="en-GB" sz="2400" dirty="0" smtClean="0"/>
              <a:t>The </a:t>
            </a:r>
            <a:r>
              <a:rPr lang="en-GB" sz="2400" dirty="0" smtClean="0">
                <a:solidFill>
                  <a:schemeClr val="accent4"/>
                </a:solidFill>
              </a:rPr>
              <a:t>train</a:t>
            </a:r>
            <a:r>
              <a:rPr lang="en-GB" sz="2400" dirty="0" smtClean="0"/>
              <a:t> data set has </a:t>
            </a:r>
            <a:r>
              <a:rPr lang="en-GB" sz="2400" dirty="0" smtClean="0">
                <a:solidFill>
                  <a:srgbClr val="FF0000"/>
                </a:solidFill>
              </a:rPr>
              <a:t>1460</a:t>
            </a:r>
            <a:r>
              <a:rPr lang="en-GB" sz="2400" dirty="0" smtClean="0"/>
              <a:t> instances and </a:t>
            </a:r>
            <a:r>
              <a:rPr lang="en-GB" sz="2400" dirty="0" smtClean="0">
                <a:solidFill>
                  <a:srgbClr val="FF0000"/>
                </a:solidFill>
              </a:rPr>
              <a:t>81</a:t>
            </a:r>
            <a:r>
              <a:rPr lang="en-GB" sz="2400" dirty="0" smtClean="0"/>
              <a:t> features</a:t>
            </a:r>
          </a:p>
          <a:p>
            <a:r>
              <a:rPr lang="en-GB" sz="2400" dirty="0" smtClean="0"/>
              <a:t>The </a:t>
            </a:r>
            <a:r>
              <a:rPr lang="en-GB" sz="2400" dirty="0" smtClean="0">
                <a:solidFill>
                  <a:schemeClr val="accent4"/>
                </a:solidFill>
              </a:rPr>
              <a:t>test</a:t>
            </a:r>
            <a:r>
              <a:rPr lang="en-GB" sz="2400" dirty="0" smtClean="0"/>
              <a:t> data set has </a:t>
            </a:r>
            <a:r>
              <a:rPr lang="en-GB" sz="2400" dirty="0" smtClean="0">
                <a:solidFill>
                  <a:srgbClr val="FF0000"/>
                </a:solidFill>
              </a:rPr>
              <a:t>1459</a:t>
            </a:r>
            <a:r>
              <a:rPr lang="en-GB" sz="2400" dirty="0" smtClean="0"/>
              <a:t> instances and </a:t>
            </a:r>
            <a:r>
              <a:rPr lang="en-GB" sz="2400" dirty="0" smtClean="0">
                <a:solidFill>
                  <a:srgbClr val="FF0000"/>
                </a:solidFill>
              </a:rPr>
              <a:t>80</a:t>
            </a:r>
            <a:r>
              <a:rPr lang="en-GB" sz="2400" dirty="0" smtClean="0"/>
              <a:t> features excluding the Sales price variable.</a:t>
            </a:r>
          </a:p>
          <a:p>
            <a:r>
              <a:rPr lang="en-GB" sz="2400" dirty="0" smtClean="0"/>
              <a:t> We concatenate both the sets and then perform pre-processing to prevent feature mismatch which would lead to an error.</a:t>
            </a:r>
          </a:p>
          <a:p>
            <a:r>
              <a:rPr lang="en-GB" sz="2400" dirty="0" smtClean="0"/>
              <a:t>In the combined data, we have </a:t>
            </a:r>
            <a:r>
              <a:rPr lang="en-GB" sz="2400" dirty="0" smtClean="0">
                <a:solidFill>
                  <a:srgbClr val="FF0000"/>
                </a:solidFill>
              </a:rPr>
              <a:t>2919</a:t>
            </a:r>
            <a:r>
              <a:rPr lang="en-GB" sz="2400" dirty="0" smtClean="0"/>
              <a:t> instances and </a:t>
            </a:r>
            <a:r>
              <a:rPr lang="en-GB" sz="2400" dirty="0" smtClean="0">
                <a:solidFill>
                  <a:srgbClr val="FF0000"/>
                </a:solidFill>
              </a:rPr>
              <a:t>81</a:t>
            </a:r>
            <a:r>
              <a:rPr lang="en-GB" sz="2400" dirty="0" smtClean="0"/>
              <a:t> features.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1809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</a:t>
            </a:r>
            <a:r>
              <a:rPr lang="en-GB" dirty="0">
                <a:solidFill>
                  <a:srgbClr val="FF0000"/>
                </a:solidFill>
              </a:rPr>
              <a:t>34</a:t>
            </a:r>
            <a:r>
              <a:rPr lang="en-GB" dirty="0"/>
              <a:t> columns with at least </a:t>
            </a:r>
            <a:r>
              <a:rPr lang="en-GB" dirty="0" smtClean="0"/>
              <a:t>one </a:t>
            </a:r>
            <a:r>
              <a:rPr lang="en-GB" dirty="0" smtClean="0">
                <a:solidFill>
                  <a:srgbClr val="92D050"/>
                </a:solidFill>
              </a:rPr>
              <a:t>null</a:t>
            </a:r>
            <a:r>
              <a:rPr lang="en-GB" dirty="0" smtClean="0"/>
              <a:t> </a:t>
            </a:r>
            <a:r>
              <a:rPr lang="en-GB" dirty="0"/>
              <a:t>value.</a:t>
            </a:r>
          </a:p>
          <a:p>
            <a:r>
              <a:rPr lang="en-GB" dirty="0"/>
              <a:t>There are </a:t>
            </a:r>
            <a:r>
              <a:rPr lang="en-GB" dirty="0">
                <a:solidFill>
                  <a:srgbClr val="FF0000"/>
                </a:solidFill>
              </a:rPr>
              <a:t>43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GB" dirty="0"/>
              <a:t> data type features, </a:t>
            </a:r>
            <a:r>
              <a:rPr lang="en-GB" dirty="0">
                <a:solidFill>
                  <a:srgbClr val="FF0000"/>
                </a:solidFill>
              </a:rPr>
              <a:t>12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floating</a:t>
            </a:r>
            <a:r>
              <a:rPr lang="en-GB" dirty="0"/>
              <a:t> data type features and </a:t>
            </a:r>
            <a:r>
              <a:rPr lang="en-GB" dirty="0">
                <a:solidFill>
                  <a:srgbClr val="FF0000"/>
                </a:solidFill>
              </a:rPr>
              <a:t>26</a:t>
            </a:r>
            <a:r>
              <a:rPr lang="en-GB" dirty="0"/>
              <a:t>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integer</a:t>
            </a:r>
            <a:r>
              <a:rPr lang="en-GB" dirty="0" smtClean="0"/>
              <a:t> </a:t>
            </a:r>
            <a:r>
              <a:rPr lang="en-GB" dirty="0"/>
              <a:t>data type </a:t>
            </a:r>
            <a:r>
              <a:rPr lang="en-GB" dirty="0" smtClean="0"/>
              <a:t>features.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92D050"/>
                </a:solidFill>
              </a:rPr>
              <a:t>null</a:t>
            </a:r>
            <a:r>
              <a:rPr lang="en-GB" dirty="0" smtClean="0"/>
              <a:t> values can easily change the Sales price to be predicted and skew the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33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handling of the </a:t>
            </a:r>
            <a:r>
              <a:rPr lang="en-GB" dirty="0" smtClean="0">
                <a:solidFill>
                  <a:srgbClr val="92D050"/>
                </a:solidFill>
              </a:rPr>
              <a:t>null</a:t>
            </a:r>
            <a:r>
              <a:rPr lang="en-GB" dirty="0" smtClean="0"/>
              <a:t> values was done in 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  <a:r>
              <a:rPr lang="en-GB" dirty="0" smtClean="0"/>
              <a:t> ways</a:t>
            </a:r>
          </a:p>
          <a:p>
            <a:r>
              <a:rPr lang="en-GB" dirty="0" smtClean="0"/>
              <a:t>The features with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GB" dirty="0" smtClean="0"/>
              <a:t>data type that had a large number of </a:t>
            </a:r>
            <a:r>
              <a:rPr lang="en-GB" dirty="0" smtClean="0">
                <a:solidFill>
                  <a:srgbClr val="92D050"/>
                </a:solidFill>
              </a:rPr>
              <a:t>null</a:t>
            </a:r>
            <a:r>
              <a:rPr lang="en-GB" dirty="0" smtClean="0"/>
              <a:t> values had them changed to ‘</a:t>
            </a:r>
            <a:r>
              <a:rPr lang="en-GB" dirty="0" smtClean="0">
                <a:solidFill>
                  <a:srgbClr val="007033"/>
                </a:solidFill>
              </a:rPr>
              <a:t>none</a:t>
            </a:r>
            <a:r>
              <a:rPr lang="en-GB" dirty="0" smtClean="0"/>
              <a:t>’.</a:t>
            </a:r>
          </a:p>
          <a:p>
            <a:r>
              <a:rPr lang="en-GB" dirty="0" smtClean="0"/>
              <a:t>The features with </a:t>
            </a:r>
            <a:r>
              <a:rPr lang="en-GB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/float </a:t>
            </a:r>
            <a:r>
              <a:rPr lang="en-GB" dirty="0" smtClean="0"/>
              <a:t>data type had the </a:t>
            </a:r>
            <a:r>
              <a:rPr lang="en-GB" dirty="0" smtClean="0">
                <a:solidFill>
                  <a:srgbClr val="92D050"/>
                </a:solidFill>
              </a:rPr>
              <a:t>null</a:t>
            </a:r>
            <a:r>
              <a:rPr lang="en-GB" dirty="0" smtClean="0"/>
              <a:t> values set to </a:t>
            </a:r>
            <a:r>
              <a:rPr lang="en-GB" dirty="0" smtClean="0">
                <a:solidFill>
                  <a:srgbClr val="FF0000"/>
                </a:solidFill>
              </a:rPr>
              <a:t>0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features with a miniscule number of </a:t>
            </a:r>
            <a:r>
              <a:rPr lang="en-GB" dirty="0" smtClean="0">
                <a:solidFill>
                  <a:srgbClr val="92D050"/>
                </a:solidFill>
              </a:rPr>
              <a:t>null</a:t>
            </a:r>
            <a:r>
              <a:rPr lang="en-GB" dirty="0" smtClean="0"/>
              <a:t> values were manually changed to the most occurring value which is the mode(this is done for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GB" dirty="0" smtClean="0"/>
              <a:t> data types)</a:t>
            </a:r>
          </a:p>
        </p:txBody>
      </p:sp>
    </p:spTree>
    <p:extLst>
      <p:ext uri="{BB962C8B-B14F-4D97-AF65-F5344CB8AC3E}">
        <p14:creationId xmlns:p14="http://schemas.microsoft.com/office/powerpoint/2010/main" val="16109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visualization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 plots shown on the next slide, they are the Distribution plot and the probability plot for the Sales price in the </a:t>
            </a:r>
            <a:r>
              <a:rPr lang="en-GB" dirty="0" smtClean="0">
                <a:solidFill>
                  <a:srgbClr val="7030A0"/>
                </a:solidFill>
              </a:rPr>
              <a:t>train</a:t>
            </a:r>
            <a:r>
              <a:rPr lang="en-GB" dirty="0" smtClean="0"/>
              <a:t> data set. </a:t>
            </a:r>
          </a:p>
          <a:p>
            <a:r>
              <a:rPr lang="en-GB" dirty="0" smtClean="0"/>
              <a:t>We convert the Sales prices by using </a:t>
            </a:r>
            <a:r>
              <a:rPr lang="en-GB" dirty="0" smtClean="0">
                <a:solidFill>
                  <a:schemeClr val="accent5"/>
                </a:solidFill>
              </a:rPr>
              <a:t>logarithm</a:t>
            </a:r>
            <a:r>
              <a:rPr lang="en-GB" dirty="0" smtClean="0"/>
              <a:t> , now the data gets normally distributed which makes the model better to train with </a:t>
            </a:r>
            <a:r>
              <a:rPr lang="en-GB" dirty="0" smtClean="0">
                <a:solidFill>
                  <a:schemeClr val="accent4"/>
                </a:solidFill>
              </a:rPr>
              <a:t>ridge regression</a:t>
            </a:r>
            <a:r>
              <a:rPr lang="en-GB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2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Visualization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u="sng" dirty="0" smtClean="0"/>
              <a:t>Distribution plot and probability plot before changing to normal distribution</a:t>
            </a:r>
            <a:endParaRPr lang="en-US" u="sng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72" y="2127250"/>
            <a:ext cx="3195418" cy="227647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u="sng" dirty="0"/>
              <a:t>Distribution plot and probability plot </a:t>
            </a:r>
            <a:r>
              <a:rPr lang="en-US" u="sng" dirty="0" smtClean="0"/>
              <a:t>after changing </a:t>
            </a:r>
            <a:r>
              <a:rPr lang="en-US" u="sng" dirty="0"/>
              <a:t>to normal distribution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66" y="2127250"/>
            <a:ext cx="3158869" cy="2276475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After the </a:t>
            </a:r>
            <a:r>
              <a:rPr lang="en-GB" dirty="0" smtClean="0">
                <a:solidFill>
                  <a:srgbClr val="92D050"/>
                </a:solidFill>
              </a:rPr>
              <a:t>null</a:t>
            </a:r>
            <a:r>
              <a:rPr lang="en-GB" dirty="0" smtClean="0"/>
              <a:t> values are taken care of, we now create dummy variables of the object data type variables and then split the </a:t>
            </a:r>
            <a:r>
              <a:rPr lang="en-GB" dirty="0" smtClean="0">
                <a:solidFill>
                  <a:srgbClr val="7030A0"/>
                </a:solidFill>
              </a:rPr>
              <a:t>train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7030A0"/>
                </a:solidFill>
              </a:rPr>
              <a:t>test</a:t>
            </a:r>
            <a:r>
              <a:rPr lang="en-GB" dirty="0" smtClean="0"/>
              <a:t> data.</a:t>
            </a:r>
          </a:p>
          <a:p>
            <a:r>
              <a:rPr lang="en-GB" dirty="0" smtClean="0"/>
              <a:t>We now use this engineered </a:t>
            </a:r>
            <a:r>
              <a:rPr lang="en-GB" dirty="0" smtClean="0">
                <a:solidFill>
                  <a:srgbClr val="7030A0"/>
                </a:solidFill>
              </a:rPr>
              <a:t>train</a:t>
            </a:r>
            <a:r>
              <a:rPr lang="en-GB" dirty="0" smtClean="0"/>
              <a:t> data to train the ridge regression model with </a:t>
            </a:r>
            <a:r>
              <a:rPr lang="en-GB" dirty="0" smtClean="0">
                <a:solidFill>
                  <a:srgbClr val="FFFF00"/>
                </a:solidFill>
              </a:rPr>
              <a:t>alpha = 20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This trained model is then tested with the </a:t>
            </a:r>
            <a:r>
              <a:rPr lang="en-GB" dirty="0" smtClean="0">
                <a:solidFill>
                  <a:srgbClr val="7030A0"/>
                </a:solidFill>
              </a:rPr>
              <a:t>test</a:t>
            </a:r>
            <a:r>
              <a:rPr lang="en-GB" dirty="0" smtClean="0"/>
              <a:t> data. </a:t>
            </a:r>
          </a:p>
        </p:txBody>
      </p:sp>
    </p:spTree>
    <p:extLst>
      <p:ext uri="{BB962C8B-B14F-4D97-AF65-F5344CB8AC3E}">
        <p14:creationId xmlns:p14="http://schemas.microsoft.com/office/powerpoint/2010/main" val="32489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On-screen Show (16:9)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HOUSE PRICE PREDICTION</vt:lpstr>
      <vt:lpstr>Overview</vt:lpstr>
      <vt:lpstr>Problem Statement</vt:lpstr>
      <vt:lpstr>Data Sets</vt:lpstr>
      <vt:lpstr>Exploratory Data Analysis</vt:lpstr>
      <vt:lpstr>Data Pre-Processing</vt:lpstr>
      <vt:lpstr>Data visualization </vt:lpstr>
      <vt:lpstr>Data Visualization </vt:lpstr>
      <vt:lpstr>Process </vt:lpstr>
      <vt:lpstr>Conclusion </vt:lpstr>
      <vt:lpstr>Team Members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2021-12-23T17:25:18Z</dcterms:modified>
</cp:coreProperties>
</file>