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5f853a916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85f853a916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5f853a916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85f853a916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5f853a916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5f853a916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5f853a916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5f853a916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5f853a91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5f853a91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5f853a916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5f853a916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5f853a916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5f853a916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5f853a916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5f853a916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5f853a916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5f853a916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85f853a916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5f853a916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5f853a916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5f853a916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5f853a916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5f853a916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43325"/>
            <a:ext cx="7896600" cy="1686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highlight>
                  <a:schemeClr val="dk2"/>
                </a:highlight>
              </a:rPr>
              <a:t>Homework</a:t>
            </a:r>
            <a:r>
              <a:rPr lang="en">
                <a:highlight>
                  <a:schemeClr val="dk2"/>
                </a:highlight>
              </a:rPr>
              <a:t> 1</a:t>
            </a:r>
            <a:endParaRPr>
              <a:highlight>
                <a:schemeClr val="dk2"/>
              </a:highlight>
            </a:endParaRPr>
          </a:p>
          <a:p>
            <a:pPr indent="0" lvl="0" marL="0" rtl="0" algn="l">
              <a:spcBef>
                <a:spcPts val="0"/>
              </a:spcBef>
              <a:spcAft>
                <a:spcPts val="0"/>
              </a:spcAft>
              <a:buNone/>
            </a:pPr>
            <a:r>
              <a:rPr lang="en">
                <a:solidFill>
                  <a:schemeClr val="dk2"/>
                </a:solidFill>
              </a:rPr>
              <a:t>Data Wrangling with Baltimore City 911 Report Data</a:t>
            </a:r>
            <a:endParaRPr>
              <a:solidFill>
                <a:schemeClr val="dk2"/>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By</a:t>
            </a:r>
            <a:endParaRPr>
              <a:solidFill>
                <a:schemeClr val="dk2"/>
              </a:solidFill>
            </a:endParaRPr>
          </a:p>
          <a:p>
            <a:pPr indent="0" lvl="0" marL="0" rtl="0" algn="l">
              <a:spcBef>
                <a:spcPts val="0"/>
              </a:spcBef>
              <a:spcAft>
                <a:spcPts val="0"/>
              </a:spcAft>
              <a:buNone/>
            </a:pPr>
            <a:r>
              <a:rPr lang="en">
                <a:solidFill>
                  <a:schemeClr val="dk2"/>
                </a:solidFill>
              </a:rPr>
              <a:t>Siddhidhatri Rohith Reddy J (LO55859)</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239025"/>
            <a:ext cx="7030500" cy="5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20"/>
              <a:t>Crime Type month wise analysis</a:t>
            </a:r>
            <a:endParaRPr sz="1720"/>
          </a:p>
        </p:txBody>
      </p:sp>
      <p:pic>
        <p:nvPicPr>
          <p:cNvPr id="339" name="Google Shape;339;p22"/>
          <p:cNvPicPr preferRelativeResize="0"/>
          <p:nvPr/>
        </p:nvPicPr>
        <p:blipFill>
          <a:blip r:embed="rId3">
            <a:alphaModFix/>
          </a:blip>
          <a:stretch>
            <a:fillRect/>
          </a:stretch>
        </p:blipFill>
        <p:spPr>
          <a:xfrm>
            <a:off x="1496100" y="676550"/>
            <a:ext cx="6114575" cy="4364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313725"/>
            <a:ext cx="7030500" cy="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700"/>
              <a:t>Crime Type day wise analysis</a:t>
            </a:r>
            <a:endParaRPr sz="1700"/>
          </a:p>
        </p:txBody>
      </p:sp>
      <p:pic>
        <p:nvPicPr>
          <p:cNvPr id="345" name="Google Shape;345;p23"/>
          <p:cNvPicPr preferRelativeResize="0"/>
          <p:nvPr/>
        </p:nvPicPr>
        <p:blipFill>
          <a:blip r:embed="rId3">
            <a:alphaModFix/>
          </a:blip>
          <a:stretch>
            <a:fillRect/>
          </a:stretch>
        </p:blipFill>
        <p:spPr>
          <a:xfrm>
            <a:off x="1613475" y="690100"/>
            <a:ext cx="5826449" cy="438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9" name="Shape 349"/>
        <p:cNvGrpSpPr/>
        <p:nvPr/>
      </p:nvGrpSpPr>
      <p:grpSpPr>
        <a:xfrm>
          <a:off x="0" y="0"/>
          <a:ext cx="0" cy="0"/>
          <a:chOff x="0" y="0"/>
          <a:chExt cx="0" cy="0"/>
        </a:xfrm>
      </p:grpSpPr>
      <p:sp>
        <p:nvSpPr>
          <p:cNvPr id="350" name="Google Shape;350;p24"/>
          <p:cNvSpPr txBox="1"/>
          <p:nvPr>
            <p:ph type="title"/>
          </p:nvPr>
        </p:nvSpPr>
        <p:spPr>
          <a:xfrm>
            <a:off x="1314475" y="225075"/>
            <a:ext cx="7030500" cy="3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748"/>
              <a:t>Crime Dashboard</a:t>
            </a:r>
            <a:endParaRPr sz="1748"/>
          </a:p>
        </p:txBody>
      </p:sp>
      <p:pic>
        <p:nvPicPr>
          <p:cNvPr id="351" name="Google Shape;351;p24"/>
          <p:cNvPicPr preferRelativeResize="0"/>
          <p:nvPr/>
        </p:nvPicPr>
        <p:blipFill>
          <a:blip r:embed="rId3">
            <a:alphaModFix/>
          </a:blip>
          <a:stretch>
            <a:fillRect/>
          </a:stretch>
        </p:blipFill>
        <p:spPr>
          <a:xfrm>
            <a:off x="1987825" y="623175"/>
            <a:ext cx="5873799" cy="3318750"/>
          </a:xfrm>
          <a:prstGeom prst="rect">
            <a:avLst/>
          </a:prstGeom>
          <a:noFill/>
          <a:ln>
            <a:noFill/>
          </a:ln>
        </p:spPr>
      </p:pic>
      <p:sp>
        <p:nvSpPr>
          <p:cNvPr id="352" name="Google Shape;352;p24"/>
          <p:cNvSpPr txBox="1"/>
          <p:nvPr/>
        </p:nvSpPr>
        <p:spPr>
          <a:xfrm>
            <a:off x="877175" y="4069975"/>
            <a:ext cx="7533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above dashboard implements selection of date, location. When you select a dot it give description, latitude and longitude.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207025"/>
            <a:ext cx="70305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Summary</a:t>
            </a:r>
            <a:endParaRPr sz="1720"/>
          </a:p>
        </p:txBody>
      </p:sp>
      <p:sp>
        <p:nvSpPr>
          <p:cNvPr id="358" name="Google Shape;358;p25"/>
          <p:cNvSpPr txBox="1"/>
          <p:nvPr>
            <p:ph idx="1" type="body"/>
          </p:nvPr>
        </p:nvSpPr>
        <p:spPr>
          <a:xfrm>
            <a:off x="1303800" y="591175"/>
            <a:ext cx="7030500" cy="27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Implemented data pre processing steps like converting data types, dropping unnecessary columns, drop null value rows. </a:t>
            </a:r>
            <a:endParaRPr sz="1400"/>
          </a:p>
          <a:p>
            <a:pPr indent="-317500" lvl="0" marL="457200" rtl="0" algn="l">
              <a:spcBef>
                <a:spcPts val="0"/>
              </a:spcBef>
              <a:spcAft>
                <a:spcPts val="0"/>
              </a:spcAft>
              <a:buSzPts val="1400"/>
              <a:buChar char="●"/>
            </a:pPr>
            <a:r>
              <a:rPr lang="en" sz="1400"/>
              <a:t>Year </a:t>
            </a:r>
            <a:r>
              <a:rPr b="1" lang="en" sz="1400"/>
              <a:t>2016 </a:t>
            </a:r>
            <a:r>
              <a:rPr lang="en" sz="1400"/>
              <a:t>has recorded the most no. of crime incidents.</a:t>
            </a:r>
            <a:endParaRPr sz="1400"/>
          </a:p>
          <a:p>
            <a:pPr indent="-317500" lvl="0" marL="457200" rtl="0" algn="l">
              <a:spcBef>
                <a:spcPts val="0"/>
              </a:spcBef>
              <a:spcAft>
                <a:spcPts val="0"/>
              </a:spcAft>
              <a:buSzPts val="1400"/>
              <a:buChar char="●"/>
            </a:pPr>
            <a:r>
              <a:rPr lang="en" sz="1400"/>
              <a:t>Month </a:t>
            </a:r>
            <a:r>
              <a:rPr b="1" lang="en" sz="1400"/>
              <a:t>October </a:t>
            </a:r>
            <a:r>
              <a:rPr lang="en" sz="1400"/>
              <a:t>generally records the most no. of crime incidents whereas least recorded is the month </a:t>
            </a:r>
            <a:r>
              <a:rPr b="1" lang="en" sz="1400"/>
              <a:t>February</a:t>
            </a:r>
            <a:r>
              <a:rPr lang="en" sz="1400"/>
              <a:t>.</a:t>
            </a:r>
            <a:endParaRPr sz="1400"/>
          </a:p>
          <a:p>
            <a:pPr indent="-317500" lvl="0" marL="457200" rtl="0" algn="l">
              <a:spcBef>
                <a:spcPts val="0"/>
              </a:spcBef>
              <a:spcAft>
                <a:spcPts val="0"/>
              </a:spcAft>
              <a:buSzPts val="1400"/>
              <a:buChar char="●"/>
            </a:pPr>
            <a:r>
              <a:rPr b="1" lang="en" sz="1400"/>
              <a:t>Friday </a:t>
            </a:r>
            <a:r>
              <a:rPr lang="en" sz="1400"/>
              <a:t>records the most no. crime incidents.</a:t>
            </a:r>
            <a:endParaRPr sz="1400"/>
          </a:p>
          <a:p>
            <a:pPr indent="-317500" lvl="0" marL="457200" rtl="0" algn="l">
              <a:spcBef>
                <a:spcPts val="0"/>
              </a:spcBef>
              <a:spcAft>
                <a:spcPts val="0"/>
              </a:spcAft>
              <a:buSzPts val="1400"/>
              <a:buChar char="●"/>
            </a:pPr>
            <a:r>
              <a:rPr b="1" lang="en" sz="1400"/>
              <a:t>Larceny </a:t>
            </a:r>
            <a:r>
              <a:rPr lang="en" sz="1400"/>
              <a:t>is the most reported crime type whereas </a:t>
            </a:r>
            <a:r>
              <a:rPr b="1" lang="en" sz="1400"/>
              <a:t>Arson </a:t>
            </a:r>
            <a:r>
              <a:rPr lang="en" sz="1400"/>
              <a:t>is the least reported crime.</a:t>
            </a:r>
            <a:endParaRPr sz="1400"/>
          </a:p>
          <a:p>
            <a:pPr indent="-317500" lvl="0" marL="457200" rtl="0" algn="l">
              <a:spcBef>
                <a:spcPts val="0"/>
              </a:spcBef>
              <a:spcAft>
                <a:spcPts val="0"/>
              </a:spcAft>
              <a:buSzPts val="1400"/>
              <a:buChar char="●"/>
            </a:pPr>
            <a:r>
              <a:rPr lang="en" sz="1400"/>
              <a:t>Analysed each crime type Yearly, Monthly and Weekly.</a:t>
            </a:r>
            <a:endParaRPr sz="1400"/>
          </a:p>
          <a:p>
            <a:pPr indent="-317500" lvl="0" marL="457200" rtl="0" algn="l">
              <a:spcBef>
                <a:spcPts val="0"/>
              </a:spcBef>
              <a:spcAft>
                <a:spcPts val="0"/>
              </a:spcAft>
              <a:buSzPts val="1400"/>
              <a:buChar char="●"/>
            </a:pPr>
            <a:r>
              <a:rPr lang="en" sz="1400"/>
              <a:t>Implemented dashboard with Date and Location Selection and also give description when pointed to a dot.</a:t>
            </a:r>
            <a:endParaRPr sz="1400"/>
          </a:p>
        </p:txBody>
      </p:sp>
      <p:sp>
        <p:nvSpPr>
          <p:cNvPr id="359" name="Google Shape;359;p25"/>
          <p:cNvSpPr txBox="1"/>
          <p:nvPr/>
        </p:nvSpPr>
        <p:spPr>
          <a:xfrm>
            <a:off x="1303800" y="3314125"/>
            <a:ext cx="615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Maven Pro"/>
                <a:ea typeface="Maven Pro"/>
                <a:cs typeface="Maven Pro"/>
                <a:sym typeface="Maven Pro"/>
              </a:rPr>
              <a:t>Reflections Using ChatGPT</a:t>
            </a:r>
            <a:endParaRPr b="1" sz="1700">
              <a:solidFill>
                <a:schemeClr val="dk2"/>
              </a:solidFill>
              <a:latin typeface="Maven Pro"/>
              <a:ea typeface="Maven Pro"/>
              <a:cs typeface="Maven Pro"/>
              <a:sym typeface="Maven Pro"/>
            </a:endParaRPr>
          </a:p>
        </p:txBody>
      </p:sp>
      <p:sp>
        <p:nvSpPr>
          <p:cNvPr id="360" name="Google Shape;360;p25"/>
          <p:cNvSpPr txBox="1"/>
          <p:nvPr/>
        </p:nvSpPr>
        <p:spPr>
          <a:xfrm>
            <a:off x="1303800" y="3760525"/>
            <a:ext cx="6819300" cy="77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I have learnt to Seaborn module effectively for plotting graphs.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 have implemented D</a:t>
            </a:r>
            <a:r>
              <a:rPr lang="en">
                <a:latin typeface="Nunito"/>
                <a:ea typeface="Nunito"/>
                <a:cs typeface="Nunito"/>
                <a:sym typeface="Nunito"/>
              </a:rPr>
              <a:t>ashboard</a:t>
            </a:r>
            <a:r>
              <a:rPr lang="en">
                <a:latin typeface="Nunito"/>
                <a:ea typeface="Nunito"/>
                <a:cs typeface="Nunito"/>
                <a:sym typeface="Nunito"/>
              </a:rPr>
              <a:t> with help of ChatGPT.</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Profile Table</a:t>
            </a:r>
            <a:endParaRPr/>
          </a:p>
        </p:txBody>
      </p:sp>
      <p:sp>
        <p:nvSpPr>
          <p:cNvPr id="284" name="Google Shape;284;p14"/>
          <p:cNvSpPr txBox="1"/>
          <p:nvPr>
            <p:ph idx="1" type="body"/>
          </p:nvPr>
        </p:nvSpPr>
        <p:spPr>
          <a:xfrm>
            <a:off x="1303800" y="1327500"/>
            <a:ext cx="7030500" cy="32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930525" y="1263375"/>
            <a:ext cx="7403773" cy="359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239775" y="516475"/>
            <a:ext cx="70305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Observations from Profile table</a:t>
            </a:r>
            <a:endParaRPr/>
          </a:p>
        </p:txBody>
      </p:sp>
      <p:sp>
        <p:nvSpPr>
          <p:cNvPr id="291" name="Google Shape;291;p15"/>
          <p:cNvSpPr txBox="1"/>
          <p:nvPr>
            <p:ph idx="1" type="body"/>
          </p:nvPr>
        </p:nvSpPr>
        <p:spPr>
          <a:xfrm>
            <a:off x="1069250" y="1082050"/>
            <a:ext cx="72651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 sz="1020"/>
              <a:t>1.Missing Values:</a:t>
            </a:r>
            <a:endParaRPr b="1" sz="1020"/>
          </a:p>
          <a:p>
            <a:pPr indent="0" lvl="0" marL="0" rtl="0" algn="l">
              <a:lnSpc>
                <a:spcPct val="100000"/>
              </a:lnSpc>
              <a:spcBef>
                <a:spcPts val="0"/>
              </a:spcBef>
              <a:spcAft>
                <a:spcPts val="0"/>
              </a:spcAft>
              <a:buSzPts val="440"/>
              <a:buNone/>
            </a:pPr>
            <a:r>
              <a:rPr lang="en" sz="1020"/>
              <a:t>When Observing the missing % column, we can remove rows which have more than 50%. Columns like 'Location 1', 'vri_name1' and 'Weapon'.</a:t>
            </a:r>
            <a:endParaRPr sz="1020"/>
          </a:p>
          <a:p>
            <a:pPr indent="0" lvl="0" marL="0" rtl="0" algn="l">
              <a:lnSpc>
                <a:spcPct val="100000"/>
              </a:lnSpc>
              <a:spcBef>
                <a:spcPts val="0"/>
              </a:spcBef>
              <a:spcAft>
                <a:spcPts val="0"/>
              </a:spcAft>
              <a:buSzPts val="440"/>
              <a:buNone/>
            </a:pPr>
            <a:r>
              <a:t/>
            </a:r>
            <a:endParaRPr sz="1020"/>
          </a:p>
          <a:p>
            <a:pPr indent="0" lvl="0" marL="0" rtl="0" algn="l">
              <a:lnSpc>
                <a:spcPct val="100000"/>
              </a:lnSpc>
              <a:spcBef>
                <a:spcPts val="0"/>
              </a:spcBef>
              <a:spcAft>
                <a:spcPts val="0"/>
              </a:spcAft>
              <a:buSzPts val="440"/>
              <a:buNone/>
            </a:pPr>
            <a:r>
              <a:rPr b="1" lang="en" sz="1020"/>
              <a:t>2.Datatypes:</a:t>
            </a:r>
            <a:endParaRPr b="1" sz="1020"/>
          </a:p>
          <a:p>
            <a:pPr indent="0" lvl="0" marL="0" rtl="0" algn="l">
              <a:lnSpc>
                <a:spcPct val="100000"/>
              </a:lnSpc>
              <a:spcBef>
                <a:spcPts val="0"/>
              </a:spcBef>
              <a:spcAft>
                <a:spcPts val="0"/>
              </a:spcAft>
              <a:buSzPts val="440"/>
              <a:buNone/>
            </a:pPr>
            <a:r>
              <a:rPr lang="en" sz="1020"/>
              <a:t>The data types of the columns seem appropriate. Categorical columns like "CrimeDate," "CrimeTime," "CrimeCode," "Description," "Inside/Outside," "Weapon," "District," "Neighborhood," "Premise," and "vri_name1" are correctly identified as objects, while numeric columns like "Longitude," "Latitude," and "Total Incidents" have the expected data types.</a:t>
            </a:r>
            <a:endParaRPr sz="1020"/>
          </a:p>
          <a:p>
            <a:pPr indent="0" lvl="0" marL="0" rtl="0" algn="l">
              <a:lnSpc>
                <a:spcPct val="100000"/>
              </a:lnSpc>
              <a:spcBef>
                <a:spcPts val="0"/>
              </a:spcBef>
              <a:spcAft>
                <a:spcPts val="0"/>
              </a:spcAft>
              <a:buSzPts val="440"/>
              <a:buNone/>
            </a:pPr>
            <a:r>
              <a:t/>
            </a:r>
            <a:endParaRPr sz="1020"/>
          </a:p>
          <a:p>
            <a:pPr indent="0" lvl="0" marL="0" rtl="0" algn="l">
              <a:lnSpc>
                <a:spcPct val="100000"/>
              </a:lnSpc>
              <a:spcBef>
                <a:spcPts val="0"/>
              </a:spcBef>
              <a:spcAft>
                <a:spcPts val="0"/>
              </a:spcAft>
              <a:buSzPts val="440"/>
              <a:buNone/>
            </a:pPr>
            <a:r>
              <a:rPr lang="en" sz="1020"/>
              <a:t>The "CrimeTime" column is of data type object, which might be expected to be in time format. It also has a very small percentage of missing values (approximately 0.00888%).</a:t>
            </a:r>
            <a:endParaRPr sz="1020"/>
          </a:p>
          <a:p>
            <a:pPr indent="0" lvl="0" marL="0" rtl="0" algn="l">
              <a:lnSpc>
                <a:spcPct val="100000"/>
              </a:lnSpc>
              <a:spcBef>
                <a:spcPts val="0"/>
              </a:spcBef>
              <a:spcAft>
                <a:spcPts val="0"/>
              </a:spcAft>
              <a:buSzPts val="440"/>
              <a:buNone/>
            </a:pPr>
            <a:r>
              <a:t/>
            </a:r>
            <a:endParaRPr sz="1020"/>
          </a:p>
          <a:p>
            <a:pPr indent="0" lvl="0" marL="0" rtl="0" algn="l">
              <a:lnSpc>
                <a:spcPct val="100000"/>
              </a:lnSpc>
              <a:spcBef>
                <a:spcPts val="0"/>
              </a:spcBef>
              <a:spcAft>
                <a:spcPts val="0"/>
              </a:spcAft>
              <a:buSzPts val="440"/>
              <a:buNone/>
            </a:pPr>
            <a:r>
              <a:rPr b="1" lang="en" sz="1020"/>
              <a:t>3.Total Incidents column:</a:t>
            </a:r>
            <a:endParaRPr b="1" sz="1020"/>
          </a:p>
          <a:p>
            <a:pPr indent="0" lvl="0" marL="0" rtl="0" algn="l">
              <a:lnSpc>
                <a:spcPct val="100000"/>
              </a:lnSpc>
              <a:spcBef>
                <a:spcPts val="0"/>
              </a:spcBef>
              <a:spcAft>
                <a:spcPts val="0"/>
              </a:spcAft>
              <a:buSzPts val="440"/>
              <a:buNone/>
            </a:pPr>
            <a:r>
              <a:rPr lang="en" sz="1020"/>
              <a:t>The "Total Incidents" column appears to have constant values (all 1s) and a data type of int64. This might be useful for counting total incidents in plotting.</a:t>
            </a:r>
            <a:endParaRPr sz="1020"/>
          </a:p>
          <a:p>
            <a:pPr indent="0" lvl="0" marL="0" rtl="0" algn="l">
              <a:lnSpc>
                <a:spcPct val="100000"/>
              </a:lnSpc>
              <a:spcBef>
                <a:spcPts val="0"/>
              </a:spcBef>
              <a:spcAft>
                <a:spcPts val="0"/>
              </a:spcAft>
              <a:buSzPts val="440"/>
              <a:buNone/>
            </a:pPr>
            <a:r>
              <a:t/>
            </a:r>
            <a:endParaRPr sz="1020"/>
          </a:p>
          <a:p>
            <a:pPr indent="0" lvl="0" marL="0" rtl="0" algn="l">
              <a:lnSpc>
                <a:spcPct val="100000"/>
              </a:lnSpc>
              <a:spcBef>
                <a:spcPts val="0"/>
              </a:spcBef>
              <a:spcAft>
                <a:spcPts val="0"/>
              </a:spcAft>
              <a:buSzPts val="440"/>
              <a:buNone/>
            </a:pPr>
            <a:r>
              <a:rPr b="1" lang="en" sz="1020"/>
              <a:t>4.Post and Neighborhood columns:</a:t>
            </a:r>
            <a:endParaRPr b="1" sz="1020"/>
          </a:p>
          <a:p>
            <a:pPr indent="0" lvl="0" marL="0" rtl="0" algn="l">
              <a:lnSpc>
                <a:spcPct val="100000"/>
              </a:lnSpc>
              <a:spcBef>
                <a:spcPts val="0"/>
              </a:spcBef>
              <a:spcAft>
                <a:spcPts val="0"/>
              </a:spcAft>
              <a:buSzPts val="440"/>
              <a:buNone/>
            </a:pPr>
            <a:r>
              <a:rPr lang="en" sz="1020"/>
              <a:t>Post and Neighborhood: The "Post" and "Neighborhood" columns have a significant number of unique values, indicating diversity in these categories.</a:t>
            </a:r>
            <a:endParaRPr sz="1020"/>
          </a:p>
          <a:p>
            <a:pPr indent="0" lvl="0" marL="0" rtl="0" algn="l">
              <a:lnSpc>
                <a:spcPct val="100000"/>
              </a:lnSpc>
              <a:spcBef>
                <a:spcPts val="0"/>
              </a:spcBef>
              <a:spcAft>
                <a:spcPts val="0"/>
              </a:spcAft>
              <a:buSzPts val="440"/>
              <a:buNone/>
            </a:pPr>
            <a:r>
              <a:t/>
            </a:r>
            <a:endParaRPr sz="1020"/>
          </a:p>
          <a:p>
            <a:pPr indent="0" lvl="0" marL="0" rtl="0" algn="l">
              <a:lnSpc>
                <a:spcPct val="100000"/>
              </a:lnSpc>
              <a:spcBef>
                <a:spcPts val="0"/>
              </a:spcBef>
              <a:spcAft>
                <a:spcPts val="0"/>
              </a:spcAft>
              <a:buSzPts val="440"/>
              <a:buNone/>
            </a:pPr>
            <a:r>
              <a:rPr b="1" lang="en" sz="1020"/>
              <a:t>5.Longitude and Latitude Ranges:</a:t>
            </a:r>
            <a:endParaRPr b="1" sz="1020"/>
          </a:p>
          <a:p>
            <a:pPr indent="0" lvl="0" marL="0" rtl="0" algn="l">
              <a:lnSpc>
                <a:spcPct val="100000"/>
              </a:lnSpc>
              <a:spcBef>
                <a:spcPts val="0"/>
              </a:spcBef>
              <a:spcAft>
                <a:spcPts val="0"/>
              </a:spcAft>
              <a:buSzPts val="440"/>
              <a:buNone/>
            </a:pPr>
            <a:r>
              <a:rPr lang="en" sz="1020"/>
              <a:t>The "Longitude" column has a minimum value of approximately -81.53 and a maximum value of -76.38, while the "Latitude" column ranges from approximately 37.58 to 39.66. These values seem to be within the expected range for Baltimore, MD.</a:t>
            </a:r>
            <a:endParaRPr sz="1020"/>
          </a:p>
          <a:p>
            <a:pPr indent="0" lvl="0" marL="0" rtl="0" algn="l">
              <a:lnSpc>
                <a:spcPct val="105000"/>
              </a:lnSpc>
              <a:spcBef>
                <a:spcPts val="0"/>
              </a:spcBef>
              <a:spcAft>
                <a:spcPts val="1200"/>
              </a:spcAft>
              <a:buSzPts val="440"/>
              <a:buNone/>
            </a:pPr>
            <a:r>
              <a:t/>
            </a: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Steps Implemented</a:t>
            </a:r>
            <a:endParaRPr/>
          </a:p>
        </p:txBody>
      </p:sp>
      <p:sp>
        <p:nvSpPr>
          <p:cNvPr id="297" name="Google Shape;297;p16"/>
          <p:cNvSpPr txBox="1"/>
          <p:nvPr>
            <p:ph idx="1" type="body"/>
          </p:nvPr>
        </p:nvSpPr>
        <p:spPr>
          <a:xfrm>
            <a:off x="1303800" y="1508900"/>
            <a:ext cx="7030500" cy="34149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AutoNum type="arabicPeriod"/>
            </a:pPr>
            <a:r>
              <a:rPr lang="en" sz="1402"/>
              <a:t>Dropped columns like 'Location 1', 'vri_name1', 'Weapon'  that are not necessary.</a:t>
            </a:r>
            <a:endParaRPr sz="1402"/>
          </a:p>
          <a:p>
            <a:pPr indent="0" lvl="0" marL="457200" rtl="0" algn="l">
              <a:lnSpc>
                <a:spcPct val="95000"/>
              </a:lnSpc>
              <a:spcBef>
                <a:spcPts val="0"/>
              </a:spcBef>
              <a:spcAft>
                <a:spcPts val="0"/>
              </a:spcAft>
              <a:buSzPts val="1018"/>
              <a:buNone/>
            </a:pPr>
            <a:r>
              <a:t/>
            </a:r>
            <a:endParaRPr sz="1402"/>
          </a:p>
          <a:p>
            <a:pPr indent="0" lvl="0" marL="457200" rtl="0" algn="l">
              <a:lnSpc>
                <a:spcPct val="95000"/>
              </a:lnSpc>
              <a:spcBef>
                <a:spcPts val="0"/>
              </a:spcBef>
              <a:spcAft>
                <a:spcPts val="0"/>
              </a:spcAft>
              <a:buSzPts val="1018"/>
              <a:buNone/>
            </a:pPr>
            <a:r>
              <a:t/>
            </a:r>
            <a:endParaRPr sz="1402"/>
          </a:p>
          <a:p>
            <a:pPr indent="-317658" lvl="0" marL="457200" rtl="0" algn="l">
              <a:lnSpc>
                <a:spcPct val="95000"/>
              </a:lnSpc>
              <a:spcBef>
                <a:spcPts val="0"/>
              </a:spcBef>
              <a:spcAft>
                <a:spcPts val="0"/>
              </a:spcAft>
              <a:buSzPts val="1403"/>
              <a:buAutoNum type="arabicPeriod"/>
            </a:pPr>
            <a:r>
              <a:rPr lang="en" sz="1402"/>
              <a:t>Converted </a:t>
            </a:r>
            <a:r>
              <a:rPr lang="en" sz="1402"/>
              <a:t>Data Types</a:t>
            </a:r>
            <a:r>
              <a:rPr lang="en" sz="1402"/>
              <a:t>:</a:t>
            </a:r>
            <a:endParaRPr sz="1402"/>
          </a:p>
          <a:p>
            <a:pPr indent="0" lvl="0" marL="457200" rtl="0" algn="l">
              <a:lnSpc>
                <a:spcPct val="95000"/>
              </a:lnSpc>
              <a:spcBef>
                <a:spcPts val="0"/>
              </a:spcBef>
              <a:spcAft>
                <a:spcPts val="0"/>
              </a:spcAft>
              <a:buSzPts val="1018"/>
              <a:buNone/>
            </a:pPr>
            <a:r>
              <a:rPr lang="en" sz="1402"/>
              <a:t>CrimeDate, CrimeTime : datetime64</a:t>
            </a:r>
            <a:endParaRPr sz="1402"/>
          </a:p>
          <a:p>
            <a:pPr indent="0" lvl="0" marL="457200" rtl="0" algn="l">
              <a:lnSpc>
                <a:spcPct val="95000"/>
              </a:lnSpc>
              <a:spcBef>
                <a:spcPts val="0"/>
              </a:spcBef>
              <a:spcAft>
                <a:spcPts val="0"/>
              </a:spcAft>
              <a:buSzPts val="1018"/>
              <a:buNone/>
            </a:pPr>
            <a:r>
              <a:rPr lang="en" sz="1402"/>
              <a:t>Longitude, </a:t>
            </a:r>
            <a:r>
              <a:rPr lang="en" sz="1402"/>
              <a:t>Latitude: Float64</a:t>
            </a:r>
            <a:endParaRPr sz="1402"/>
          </a:p>
          <a:p>
            <a:pPr indent="0" lvl="0" marL="457200" rtl="0" algn="l">
              <a:lnSpc>
                <a:spcPct val="95000"/>
              </a:lnSpc>
              <a:spcBef>
                <a:spcPts val="0"/>
              </a:spcBef>
              <a:spcAft>
                <a:spcPts val="0"/>
              </a:spcAft>
              <a:buSzPts val="1018"/>
              <a:buNone/>
            </a:pPr>
            <a:r>
              <a:rPr lang="en" sz="1402"/>
              <a:t>Description, Inside/Outside, District: Category</a:t>
            </a:r>
            <a:endParaRPr sz="1402"/>
          </a:p>
          <a:p>
            <a:pPr indent="0" lvl="0" marL="457200" rtl="0" algn="l">
              <a:lnSpc>
                <a:spcPct val="95000"/>
              </a:lnSpc>
              <a:spcBef>
                <a:spcPts val="0"/>
              </a:spcBef>
              <a:spcAft>
                <a:spcPts val="0"/>
              </a:spcAft>
              <a:buSzPts val="1018"/>
              <a:buNone/>
            </a:pPr>
            <a:r>
              <a:rPr lang="en" sz="1402"/>
              <a:t>Remaining to string data types</a:t>
            </a:r>
            <a:endParaRPr sz="1402"/>
          </a:p>
          <a:p>
            <a:pPr indent="0" lvl="0" marL="457200" rtl="0" algn="l">
              <a:lnSpc>
                <a:spcPct val="95000"/>
              </a:lnSpc>
              <a:spcBef>
                <a:spcPts val="0"/>
              </a:spcBef>
              <a:spcAft>
                <a:spcPts val="0"/>
              </a:spcAft>
              <a:buSzPts val="1018"/>
              <a:buNone/>
            </a:pPr>
            <a:r>
              <a:t/>
            </a:r>
            <a:endParaRPr sz="1402"/>
          </a:p>
          <a:p>
            <a:pPr indent="0" lvl="0" marL="457200" rtl="0" algn="l">
              <a:lnSpc>
                <a:spcPct val="95000"/>
              </a:lnSpc>
              <a:spcBef>
                <a:spcPts val="0"/>
              </a:spcBef>
              <a:spcAft>
                <a:spcPts val="0"/>
              </a:spcAft>
              <a:buSzPts val="1018"/>
              <a:buNone/>
            </a:pPr>
            <a:r>
              <a:t/>
            </a:r>
            <a:endParaRPr sz="1402"/>
          </a:p>
          <a:p>
            <a:pPr indent="-317658" lvl="0" marL="457200" rtl="0" algn="l">
              <a:lnSpc>
                <a:spcPct val="95000"/>
              </a:lnSpc>
              <a:spcBef>
                <a:spcPts val="0"/>
              </a:spcBef>
              <a:spcAft>
                <a:spcPts val="0"/>
              </a:spcAft>
              <a:buSzPts val="1403"/>
              <a:buAutoNum type="arabicPeriod"/>
            </a:pPr>
            <a:r>
              <a:rPr lang="en" sz="1402"/>
              <a:t>Dropped rows with Null values. There are only 40,000 rows of missing values in string columns, dropping them will not affect the DataFrame.</a:t>
            </a:r>
            <a:endParaRPr sz="1402"/>
          </a:p>
          <a:p>
            <a:pPr indent="0" lvl="0" marL="457200" rtl="0" algn="l">
              <a:lnSpc>
                <a:spcPct val="95000"/>
              </a:lnSpc>
              <a:spcBef>
                <a:spcPts val="0"/>
              </a:spcBef>
              <a:spcAft>
                <a:spcPts val="0"/>
              </a:spcAft>
              <a:buSzPts val="1018"/>
              <a:buNone/>
            </a:pPr>
            <a:r>
              <a:t/>
            </a:r>
            <a:endParaRPr sz="14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110975"/>
            <a:ext cx="70305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Data Analysis:</a:t>
            </a:r>
            <a:endParaRPr sz="1720"/>
          </a:p>
          <a:p>
            <a:pPr indent="-337820" lvl="0" marL="457200" rtl="0" algn="l">
              <a:spcBef>
                <a:spcPts val="0"/>
              </a:spcBef>
              <a:spcAft>
                <a:spcPts val="0"/>
              </a:spcAft>
              <a:buSzPts val="1720"/>
              <a:buAutoNum type="arabicPeriod"/>
            </a:pPr>
            <a:r>
              <a:rPr lang="en" sz="1720"/>
              <a:t>Year to Year Crime Incidents</a:t>
            </a:r>
            <a:endParaRPr sz="1720"/>
          </a:p>
        </p:txBody>
      </p:sp>
      <p:sp>
        <p:nvSpPr>
          <p:cNvPr id="303" name="Google Shape;303;p17"/>
          <p:cNvSpPr txBox="1"/>
          <p:nvPr>
            <p:ph idx="1" type="body"/>
          </p:nvPr>
        </p:nvSpPr>
        <p:spPr>
          <a:xfrm>
            <a:off x="781125" y="3941925"/>
            <a:ext cx="7779300" cy="53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crime Incidents occured in 2016. Years 2015 and 2014 takes Second and Third Places.</a:t>
            </a:r>
            <a:endParaRPr/>
          </a:p>
        </p:txBody>
      </p:sp>
      <p:pic>
        <p:nvPicPr>
          <p:cNvPr id="304" name="Google Shape;304;p17"/>
          <p:cNvPicPr preferRelativeResize="0"/>
          <p:nvPr/>
        </p:nvPicPr>
        <p:blipFill>
          <a:blip r:embed="rId3">
            <a:alphaModFix/>
          </a:blip>
          <a:stretch>
            <a:fillRect/>
          </a:stretch>
        </p:blipFill>
        <p:spPr>
          <a:xfrm>
            <a:off x="994550" y="772600"/>
            <a:ext cx="7683249" cy="2987926"/>
          </a:xfrm>
          <a:prstGeom prst="rect">
            <a:avLst/>
          </a:prstGeom>
          <a:noFill/>
          <a:ln>
            <a:noFill/>
          </a:ln>
        </p:spPr>
      </p:pic>
      <p:sp>
        <p:nvSpPr>
          <p:cNvPr id="305" name="Google Shape;305;p17"/>
          <p:cNvSpPr txBox="1"/>
          <p:nvPr/>
        </p:nvSpPr>
        <p:spPr>
          <a:xfrm>
            <a:off x="994550" y="3941925"/>
            <a:ext cx="7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260375"/>
            <a:ext cx="70305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20"/>
              <a:t>2. Monthly Crime Incidents</a:t>
            </a:r>
            <a:endParaRPr sz="1720"/>
          </a:p>
        </p:txBody>
      </p:sp>
      <p:sp>
        <p:nvSpPr>
          <p:cNvPr id="311" name="Google Shape;311;p18"/>
          <p:cNvSpPr txBox="1"/>
          <p:nvPr>
            <p:ph idx="1" type="body"/>
          </p:nvPr>
        </p:nvSpPr>
        <p:spPr>
          <a:xfrm>
            <a:off x="1303800" y="3835225"/>
            <a:ext cx="7030500" cy="101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Crime Incidents happened in month October and least came in February. My assumption here is some of the criminals associated in months Oct, Nov, Dec, Jan have been caught or arrested, So there is a dip in incidents in Feb month.</a:t>
            </a:r>
            <a:endParaRPr/>
          </a:p>
        </p:txBody>
      </p:sp>
      <p:pic>
        <p:nvPicPr>
          <p:cNvPr id="312" name="Google Shape;312;p18"/>
          <p:cNvPicPr preferRelativeResize="0"/>
          <p:nvPr/>
        </p:nvPicPr>
        <p:blipFill>
          <a:blip r:embed="rId3">
            <a:alphaModFix/>
          </a:blip>
          <a:stretch>
            <a:fillRect/>
          </a:stretch>
        </p:blipFill>
        <p:spPr>
          <a:xfrm>
            <a:off x="1528100" y="708575"/>
            <a:ext cx="6381375" cy="2968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399100"/>
            <a:ext cx="7030500" cy="5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3. Weekly Crime Incidents</a:t>
            </a:r>
            <a:endParaRPr sz="1700"/>
          </a:p>
        </p:txBody>
      </p:sp>
      <p:sp>
        <p:nvSpPr>
          <p:cNvPr id="318" name="Google Shape;318;p19"/>
          <p:cNvSpPr txBox="1"/>
          <p:nvPr>
            <p:ph idx="1" type="body"/>
          </p:nvPr>
        </p:nvSpPr>
        <p:spPr>
          <a:xfrm>
            <a:off x="1303800" y="4155350"/>
            <a:ext cx="7030500" cy="91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Incidents happened on Friday. My assumption here is criminals plan on friday mostly because they needed money spend on weekend or most government offices are closed on Sa</a:t>
            </a:r>
            <a:r>
              <a:rPr lang="en"/>
              <a:t>turday</a:t>
            </a:r>
            <a:r>
              <a:rPr lang="en"/>
              <a:t> and Sunday.</a:t>
            </a:r>
            <a:endParaRPr/>
          </a:p>
        </p:txBody>
      </p:sp>
      <p:pic>
        <p:nvPicPr>
          <p:cNvPr id="319" name="Google Shape;319;p19"/>
          <p:cNvPicPr preferRelativeResize="0"/>
          <p:nvPr/>
        </p:nvPicPr>
        <p:blipFill>
          <a:blip r:embed="rId3">
            <a:alphaModFix/>
          </a:blip>
          <a:stretch>
            <a:fillRect/>
          </a:stretch>
        </p:blipFill>
        <p:spPr>
          <a:xfrm>
            <a:off x="1486300" y="942024"/>
            <a:ext cx="6297027" cy="3085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324400"/>
            <a:ext cx="7030500" cy="5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Distribution of Crime Types</a:t>
            </a:r>
            <a:endParaRPr sz="1700"/>
          </a:p>
        </p:txBody>
      </p:sp>
      <p:sp>
        <p:nvSpPr>
          <p:cNvPr id="325" name="Google Shape;325;p20"/>
          <p:cNvSpPr txBox="1"/>
          <p:nvPr>
            <p:ph idx="1" type="body"/>
          </p:nvPr>
        </p:nvSpPr>
        <p:spPr>
          <a:xfrm>
            <a:off x="973200" y="4008950"/>
            <a:ext cx="7361100" cy="1021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Most commonly crime type is Larceny and least is Arson. My assumption here is Larceny involves various  </a:t>
            </a:r>
            <a:r>
              <a:rPr lang="en"/>
              <a:t>theft-related activities, which can include pickpocketing, bicycle theft, and theft from vehicles which are relatively small when compared to other crime types and most  of the times, these go unreported.</a:t>
            </a:r>
            <a:endParaRPr/>
          </a:p>
        </p:txBody>
      </p:sp>
      <p:pic>
        <p:nvPicPr>
          <p:cNvPr id="326" name="Google Shape;326;p20"/>
          <p:cNvPicPr preferRelativeResize="0"/>
          <p:nvPr/>
        </p:nvPicPr>
        <p:blipFill>
          <a:blip r:embed="rId3">
            <a:alphaModFix/>
          </a:blip>
          <a:stretch>
            <a:fillRect/>
          </a:stretch>
        </p:blipFill>
        <p:spPr>
          <a:xfrm>
            <a:off x="1421400" y="925000"/>
            <a:ext cx="6912901" cy="3006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484475"/>
            <a:ext cx="7030500" cy="4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Crime Type year wise analysis</a:t>
            </a:r>
            <a:endParaRPr sz="1720"/>
          </a:p>
        </p:txBody>
      </p:sp>
      <p:sp>
        <p:nvSpPr>
          <p:cNvPr id="332" name="Google Shape;332;p21"/>
          <p:cNvSpPr txBox="1"/>
          <p:nvPr>
            <p:ph idx="1" type="body"/>
          </p:nvPr>
        </p:nvSpPr>
        <p:spPr>
          <a:xfrm flipH="1">
            <a:off x="5903400" y="4752925"/>
            <a:ext cx="3240600" cy="202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333" name="Google Shape;333;p21"/>
          <p:cNvPicPr preferRelativeResize="0"/>
          <p:nvPr/>
        </p:nvPicPr>
        <p:blipFill>
          <a:blip r:embed="rId3">
            <a:alphaModFix/>
          </a:blip>
          <a:stretch>
            <a:fillRect/>
          </a:stretch>
        </p:blipFill>
        <p:spPr>
          <a:xfrm>
            <a:off x="503675" y="932675"/>
            <a:ext cx="8259475" cy="3884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