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2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3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7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0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4"/>
  </p:sldMasterIdLst>
  <p:notesMasterIdLst>
    <p:notesMasterId r:id="rId14"/>
  </p:notesMasterIdLst>
  <p:sldIdLst>
    <p:sldId id="4038" r:id="rId5"/>
    <p:sldId id="4451" r:id="rId6"/>
    <p:sldId id="4458" r:id="rId7"/>
    <p:sldId id="4049" r:id="rId8"/>
    <p:sldId id="4454" r:id="rId9"/>
    <p:sldId id="4455" r:id="rId10"/>
    <p:sldId id="4456" r:id="rId11"/>
    <p:sldId id="4457" r:id="rId12"/>
    <p:sldId id="4076" r:id="rId13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2F2"/>
    <a:srgbClr val="E9EBF2"/>
    <a:srgbClr val="EFF1F8"/>
    <a:srgbClr val="5BB6FB"/>
    <a:srgbClr val="8EC5FA"/>
    <a:srgbClr val="138FFB"/>
    <a:srgbClr val="5AB4F8"/>
    <a:srgbClr val="373737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95C82-9AF5-408A-9C9F-62F15588E74F}" v="118" dt="2025-03-27T20:10:42.997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38" d="100"/>
          <a:sy n="38" d="100"/>
        </p:scale>
        <p:origin x="811" y="67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i Tanawade" userId="f82396afeab5135f" providerId="LiveId" clId="{83D3D2B8-A0F2-4C97-A84D-767FD236C6F6}"/>
    <pc:docChg chg="undo redo custSel addSld delSld modSld sldOrd">
      <pc:chgData name="Siddhi Tanawade" userId="f82396afeab5135f" providerId="LiveId" clId="{83D3D2B8-A0F2-4C97-A84D-767FD236C6F6}" dt="2025-02-19T22:17:38.487" v="3205" actId="255"/>
      <pc:docMkLst>
        <pc:docMk/>
      </pc:docMkLst>
      <pc:sldChg chg="addSp delSp modSp mod">
        <pc:chgData name="Siddhi Tanawade" userId="f82396afeab5135f" providerId="LiveId" clId="{83D3D2B8-A0F2-4C97-A84D-767FD236C6F6}" dt="2025-02-19T22:17:38.487" v="3205" actId="255"/>
        <pc:sldMkLst>
          <pc:docMk/>
          <pc:sldMk cId="2422966777" sldId="266"/>
        </pc:sldMkLst>
      </pc:sldChg>
      <pc:sldChg chg="del">
        <pc:chgData name="Siddhi Tanawade" userId="f82396afeab5135f" providerId="LiveId" clId="{83D3D2B8-A0F2-4C97-A84D-767FD236C6F6}" dt="2025-02-19T21:25:04.536" v="2517" actId="2696"/>
        <pc:sldMkLst>
          <pc:docMk/>
          <pc:sldMk cId="686093714" sldId="4032"/>
        </pc:sldMkLst>
      </pc:sldChg>
      <pc:sldChg chg="modSp mod">
        <pc:chgData name="Siddhi Tanawade" userId="f82396afeab5135f" providerId="LiveId" clId="{83D3D2B8-A0F2-4C97-A84D-767FD236C6F6}" dt="2025-02-19T21:26:41.107" v="2619" actId="20577"/>
        <pc:sldMkLst>
          <pc:docMk/>
          <pc:sldMk cId="3257313929" sldId="4038"/>
        </pc:sldMkLst>
        <pc:spChg chg="mod">
          <ac:chgData name="Siddhi Tanawade" userId="f82396afeab5135f" providerId="LiveId" clId="{83D3D2B8-A0F2-4C97-A84D-767FD236C6F6}" dt="2025-02-19T21:26:41.107" v="2619" actId="20577"/>
          <ac:spMkLst>
            <pc:docMk/>
            <pc:sldMk cId="3257313929" sldId="4038"/>
            <ac:spMk id="9" creationId="{10BAB834-84FA-3A4B-9D99-444FCB5FA429}"/>
          </ac:spMkLst>
        </pc:spChg>
      </pc:sldChg>
      <pc:sldChg chg="addSp delSp modSp mod ord">
        <pc:chgData name="Siddhi Tanawade" userId="f82396afeab5135f" providerId="LiveId" clId="{83D3D2B8-A0F2-4C97-A84D-767FD236C6F6}" dt="2025-02-19T22:10:32.359" v="3143" actId="14100"/>
        <pc:sldMkLst>
          <pc:docMk/>
          <pc:sldMk cId="4195633302" sldId="4049"/>
        </pc:sldMkLst>
        <pc:spChg chg="add mod">
          <ac:chgData name="Siddhi Tanawade" userId="f82396afeab5135f" providerId="LiveId" clId="{83D3D2B8-A0F2-4C97-A84D-767FD236C6F6}" dt="2025-02-19T22:10:32.359" v="3143" actId="14100"/>
          <ac:spMkLst>
            <pc:docMk/>
            <pc:sldMk cId="4195633302" sldId="4049"/>
            <ac:spMk id="31" creationId="{F931815D-D196-E74E-0836-E90AEFB3ACD5}"/>
          </ac:spMkLst>
        </pc:spChg>
      </pc:sldChg>
      <pc:sldChg chg="addSp delSp modSp mod ord">
        <pc:chgData name="Siddhi Tanawade" userId="f82396afeab5135f" providerId="LiveId" clId="{83D3D2B8-A0F2-4C97-A84D-767FD236C6F6}" dt="2025-02-19T21:24:12.467" v="2501" actId="14100"/>
        <pc:sldMkLst>
          <pc:docMk/>
          <pc:sldMk cId="881433984" sldId="4056"/>
        </pc:sldMkLst>
      </pc:sldChg>
      <pc:sldChg chg="modSp mod">
        <pc:chgData name="Siddhi Tanawade" userId="f82396afeab5135f" providerId="LiveId" clId="{83D3D2B8-A0F2-4C97-A84D-767FD236C6F6}" dt="2025-02-19T21:24:52.375" v="2516" actId="20577"/>
        <pc:sldMkLst>
          <pc:docMk/>
          <pc:sldMk cId="3754225202" sldId="4076"/>
        </pc:sldMkLst>
        <pc:spChg chg="mod">
          <ac:chgData name="Siddhi Tanawade" userId="f82396afeab5135f" providerId="LiveId" clId="{83D3D2B8-A0F2-4C97-A84D-767FD236C6F6}" dt="2025-02-19T21:24:52.375" v="2516" actId="20577"/>
          <ac:spMkLst>
            <pc:docMk/>
            <pc:sldMk cId="3754225202" sldId="4076"/>
            <ac:spMk id="20" creationId="{681E0CF7-5CDC-2144-A03A-AAC2D1E4CDA0}"/>
          </ac:spMkLst>
        </pc:spChg>
      </pc:sldChg>
      <pc:sldChg chg="addSp delSp modSp del mod ord">
        <pc:chgData name="Siddhi Tanawade" userId="f82396afeab5135f" providerId="LiveId" clId="{83D3D2B8-A0F2-4C97-A84D-767FD236C6F6}" dt="2025-02-18T21:22:06.543" v="891" actId="2696"/>
        <pc:sldMkLst>
          <pc:docMk/>
          <pc:sldMk cId="2505582087" sldId="4079"/>
        </pc:sldMkLst>
      </pc:sldChg>
      <pc:sldChg chg="modSp del mod">
        <pc:chgData name="Siddhi Tanawade" userId="f82396afeab5135f" providerId="LiveId" clId="{83D3D2B8-A0F2-4C97-A84D-767FD236C6F6}" dt="2025-02-19T21:24:42.809" v="2503" actId="2696"/>
        <pc:sldMkLst>
          <pc:docMk/>
          <pc:sldMk cId="919744902" sldId="4440"/>
        </pc:sldMkLst>
      </pc:sldChg>
      <pc:sldChg chg="del">
        <pc:chgData name="Siddhi Tanawade" userId="f82396afeab5135f" providerId="LiveId" clId="{83D3D2B8-A0F2-4C97-A84D-767FD236C6F6}" dt="2025-02-19T21:24:36.291" v="2502" actId="2696"/>
        <pc:sldMkLst>
          <pc:docMk/>
          <pc:sldMk cId="600186111" sldId="4448"/>
        </pc:sldMkLst>
      </pc:sldChg>
      <pc:sldChg chg="addSp modSp new del mod">
        <pc:chgData name="Siddhi Tanawade" userId="f82396afeab5135f" providerId="LiveId" clId="{83D3D2B8-A0F2-4C97-A84D-767FD236C6F6}" dt="2025-02-19T21:25:09.319" v="2518" actId="2696"/>
        <pc:sldMkLst>
          <pc:docMk/>
          <pc:sldMk cId="438994710" sldId="4449"/>
        </pc:sldMkLst>
      </pc:sldChg>
      <pc:sldChg chg="addSp delSp modSp add del mod ord">
        <pc:chgData name="Siddhi Tanawade" userId="f82396afeab5135f" providerId="LiveId" clId="{83D3D2B8-A0F2-4C97-A84D-767FD236C6F6}" dt="2025-02-18T21:21:34.710" v="887" actId="2696"/>
        <pc:sldMkLst>
          <pc:docMk/>
          <pc:sldMk cId="3930453409" sldId="4450"/>
        </pc:sldMkLst>
      </pc:sldChg>
      <pc:sldChg chg="addSp delSp modSp new mod">
        <pc:chgData name="Siddhi Tanawade" userId="f82396afeab5135f" providerId="LiveId" clId="{83D3D2B8-A0F2-4C97-A84D-767FD236C6F6}" dt="2025-02-19T22:05:47.536" v="3054" actId="14100"/>
        <pc:sldMkLst>
          <pc:docMk/>
          <pc:sldMk cId="2972710437" sldId="4451"/>
        </pc:sldMkLst>
        <pc:spChg chg="add mod">
          <ac:chgData name="Siddhi Tanawade" userId="f82396afeab5135f" providerId="LiveId" clId="{83D3D2B8-A0F2-4C97-A84D-767FD236C6F6}" dt="2025-02-18T21:22:29.009" v="892" actId="1076"/>
          <ac:spMkLst>
            <pc:docMk/>
            <pc:sldMk cId="2972710437" sldId="4451"/>
            <ac:spMk id="2" creationId="{7476C68C-AA46-8F38-01BF-D8EB445E83C5}"/>
          </ac:spMkLst>
        </pc:spChg>
        <pc:spChg chg="add mod">
          <ac:chgData name="Siddhi Tanawade" userId="f82396afeab5135f" providerId="LiveId" clId="{83D3D2B8-A0F2-4C97-A84D-767FD236C6F6}" dt="2025-02-18T21:21:23.988" v="886"/>
          <ac:spMkLst>
            <pc:docMk/>
            <pc:sldMk cId="2972710437" sldId="4451"/>
            <ac:spMk id="3" creationId="{9B10C706-6627-87A5-D1C2-0099E1E9B4C4}"/>
          </ac:spMkLst>
        </pc:spChg>
        <pc:spChg chg="add mod">
          <ac:chgData name="Siddhi Tanawade" userId="f82396afeab5135f" providerId="LiveId" clId="{83D3D2B8-A0F2-4C97-A84D-767FD236C6F6}" dt="2025-02-19T21:27:12.122" v="2623" actId="14100"/>
          <ac:spMkLst>
            <pc:docMk/>
            <pc:sldMk cId="2972710437" sldId="4451"/>
            <ac:spMk id="4" creationId="{BAFC1C7E-D91B-F676-FC35-ED25150023B0}"/>
          </ac:spMkLst>
        </pc:spChg>
        <pc:spChg chg="add del mod">
          <ac:chgData name="Siddhi Tanawade" userId="f82396afeab5135f" providerId="LiveId" clId="{83D3D2B8-A0F2-4C97-A84D-767FD236C6F6}" dt="2025-02-19T22:05:47.536" v="3054" actId="14100"/>
          <ac:spMkLst>
            <pc:docMk/>
            <pc:sldMk cId="2972710437" sldId="4451"/>
            <ac:spMk id="5" creationId="{C2FD9FB7-A397-77E5-00FB-7B17021D792D}"/>
          </ac:spMkLst>
        </pc:spChg>
      </pc:sldChg>
      <pc:sldChg chg="addSp delSp modSp add mod">
        <pc:chgData name="Siddhi Tanawade" userId="f82396afeab5135f" providerId="LiveId" clId="{83D3D2B8-A0F2-4C97-A84D-767FD236C6F6}" dt="2025-02-19T22:10:50.111" v="3144" actId="14100"/>
        <pc:sldMkLst>
          <pc:docMk/>
          <pc:sldMk cId="2862781920" sldId="4452"/>
        </pc:sldMkLst>
      </pc:sldChg>
      <pc:sldChg chg="delSp modSp add mod">
        <pc:chgData name="Siddhi Tanawade" userId="f82396afeab5135f" providerId="LiveId" clId="{83D3D2B8-A0F2-4C97-A84D-767FD236C6F6}" dt="2025-02-19T22:14:40.566" v="3178" actId="1076"/>
        <pc:sldMkLst>
          <pc:docMk/>
          <pc:sldMk cId="3527894164" sldId="4453"/>
        </pc:sldMkLst>
      </pc:sldChg>
    </pc:docChg>
  </pc:docChgLst>
  <pc:docChgLst>
    <pc:chgData name="Siddhi Tanawade" userId="f82396afeab5135f" providerId="LiveId" clId="{DF395C82-9AF5-408A-9C9F-62F15588E74F}"/>
    <pc:docChg chg="undo redo custSel addSld delSld modSld">
      <pc:chgData name="Siddhi Tanawade" userId="f82396afeab5135f" providerId="LiveId" clId="{DF395C82-9AF5-408A-9C9F-62F15588E74F}" dt="2025-03-29T13:56:43.261" v="1839" actId="20577"/>
      <pc:docMkLst>
        <pc:docMk/>
      </pc:docMkLst>
      <pc:sldChg chg="modSp del mod">
        <pc:chgData name="Siddhi Tanawade" userId="f82396afeab5135f" providerId="LiveId" clId="{DF395C82-9AF5-408A-9C9F-62F15588E74F}" dt="2025-03-27T21:25:47.727" v="1578" actId="2696"/>
        <pc:sldMkLst>
          <pc:docMk/>
          <pc:sldMk cId="2422966777" sldId="266"/>
        </pc:sldMkLst>
      </pc:sldChg>
      <pc:sldChg chg="modSp mod">
        <pc:chgData name="Siddhi Tanawade" userId="f82396afeab5135f" providerId="LiveId" clId="{DF395C82-9AF5-408A-9C9F-62F15588E74F}" dt="2025-03-23T13:14:59.603" v="194" actId="1076"/>
        <pc:sldMkLst>
          <pc:docMk/>
          <pc:sldMk cId="3257313929" sldId="4038"/>
        </pc:sldMkLst>
        <pc:spChg chg="mod">
          <ac:chgData name="Siddhi Tanawade" userId="f82396afeab5135f" providerId="LiveId" clId="{DF395C82-9AF5-408A-9C9F-62F15588E74F}" dt="2025-03-23T13:14:53.756" v="193" actId="14100"/>
          <ac:spMkLst>
            <pc:docMk/>
            <pc:sldMk cId="3257313929" sldId="4038"/>
            <ac:spMk id="9" creationId="{10BAB834-84FA-3A4B-9D99-444FCB5FA429}"/>
          </ac:spMkLst>
        </pc:spChg>
        <pc:grpChg chg="mod">
          <ac:chgData name="Siddhi Tanawade" userId="f82396afeab5135f" providerId="LiveId" clId="{DF395C82-9AF5-408A-9C9F-62F15588E74F}" dt="2025-03-23T13:14:59.603" v="194" actId="1076"/>
          <ac:grpSpMkLst>
            <pc:docMk/>
            <pc:sldMk cId="3257313929" sldId="4038"/>
            <ac:grpSpMk id="5" creationId="{3FD13CB0-9E94-3F40-BB87-83E0C03A3964}"/>
          </ac:grpSpMkLst>
        </pc:grpChg>
      </pc:sldChg>
      <pc:sldChg chg="addSp delSp modSp mod">
        <pc:chgData name="Siddhi Tanawade" userId="f82396afeab5135f" providerId="LiveId" clId="{DF395C82-9AF5-408A-9C9F-62F15588E74F}" dt="2025-03-24T21:30:45.516" v="971" actId="20577"/>
        <pc:sldMkLst>
          <pc:docMk/>
          <pc:sldMk cId="4195633302" sldId="4049"/>
        </pc:sldMkLst>
        <pc:spChg chg="add mod">
          <ac:chgData name="Siddhi Tanawade" userId="f82396afeab5135f" providerId="LiveId" clId="{DF395C82-9AF5-408A-9C9F-62F15588E74F}" dt="2025-03-24T21:30:45.516" v="971" actId="20577"/>
          <ac:spMkLst>
            <pc:docMk/>
            <pc:sldMk cId="4195633302" sldId="4049"/>
            <ac:spMk id="20" creationId="{4BB6FCF7-3391-70D4-D732-A25395D1E7D1}"/>
          </ac:spMkLst>
        </pc:spChg>
        <pc:spChg chg="mod">
          <ac:chgData name="Siddhi Tanawade" userId="f82396afeab5135f" providerId="LiveId" clId="{DF395C82-9AF5-408A-9C9F-62F15588E74F}" dt="2025-03-23T13:20:08.516" v="276" actId="14100"/>
          <ac:spMkLst>
            <pc:docMk/>
            <pc:sldMk cId="4195633302" sldId="4049"/>
            <ac:spMk id="31" creationId="{F931815D-D196-E74E-0836-E90AEFB3ACD5}"/>
          </ac:spMkLst>
        </pc:spChg>
        <pc:graphicFrameChg chg="add mod modGraphic">
          <ac:chgData name="Siddhi Tanawade" userId="f82396afeab5135f" providerId="LiveId" clId="{DF395C82-9AF5-408A-9C9F-62F15588E74F}" dt="2025-03-23T13:23:50.645" v="298" actId="207"/>
          <ac:graphicFrameMkLst>
            <pc:docMk/>
            <pc:sldMk cId="4195633302" sldId="4049"/>
            <ac:graphicFrameMk id="18" creationId="{0007435A-E433-625B-FC65-B237B9521944}"/>
          </ac:graphicFrameMkLst>
        </pc:graphicFrameChg>
        <pc:graphicFrameChg chg="add mod modGraphic">
          <ac:chgData name="Siddhi Tanawade" userId="f82396afeab5135f" providerId="LiveId" clId="{DF395C82-9AF5-408A-9C9F-62F15588E74F}" dt="2025-03-23T13:26:20.561" v="317" actId="14100"/>
          <ac:graphicFrameMkLst>
            <pc:docMk/>
            <pc:sldMk cId="4195633302" sldId="4049"/>
            <ac:graphicFrameMk id="19" creationId="{2C3B60B9-E832-1182-9EF2-17E7A615E9F0}"/>
          </ac:graphicFrameMkLst>
        </pc:graphicFrameChg>
      </pc:sldChg>
      <pc:sldChg chg="del">
        <pc:chgData name="Siddhi Tanawade" userId="f82396afeab5135f" providerId="LiveId" clId="{DF395C82-9AF5-408A-9C9F-62F15588E74F}" dt="2025-03-25T16:42:57.708" v="1454" actId="2696"/>
        <pc:sldMkLst>
          <pc:docMk/>
          <pc:sldMk cId="881433984" sldId="4056"/>
        </pc:sldMkLst>
      </pc:sldChg>
      <pc:sldChg chg="addSp delSp modSp mod">
        <pc:chgData name="Siddhi Tanawade" userId="f82396afeab5135f" providerId="LiveId" clId="{DF395C82-9AF5-408A-9C9F-62F15588E74F}" dt="2025-03-27T21:26:22.851" v="1584" actId="20577"/>
        <pc:sldMkLst>
          <pc:docMk/>
          <pc:sldMk cId="2972710437" sldId="4451"/>
        </pc:sldMkLst>
        <pc:spChg chg="mod">
          <ac:chgData name="Siddhi Tanawade" userId="f82396afeab5135f" providerId="LiveId" clId="{DF395C82-9AF5-408A-9C9F-62F15588E74F}" dt="2025-03-27T21:26:22.851" v="1584" actId="20577"/>
          <ac:spMkLst>
            <pc:docMk/>
            <pc:sldMk cId="2972710437" sldId="4451"/>
            <ac:spMk id="5" creationId="{C2FD9FB7-A397-77E5-00FB-7B17021D792D}"/>
          </ac:spMkLst>
        </pc:spChg>
      </pc:sldChg>
      <pc:sldChg chg="modSp del mod">
        <pc:chgData name="Siddhi Tanawade" userId="f82396afeab5135f" providerId="LiveId" clId="{DF395C82-9AF5-408A-9C9F-62F15588E74F}" dt="2025-03-25T16:43:13.654" v="1455" actId="2696"/>
        <pc:sldMkLst>
          <pc:docMk/>
          <pc:sldMk cId="2862781920" sldId="4452"/>
        </pc:sldMkLst>
      </pc:sldChg>
      <pc:sldChg chg="del">
        <pc:chgData name="Siddhi Tanawade" userId="f82396afeab5135f" providerId="LiveId" clId="{DF395C82-9AF5-408A-9C9F-62F15588E74F}" dt="2025-03-27T20:06:17.846" v="1562" actId="2696"/>
        <pc:sldMkLst>
          <pc:docMk/>
          <pc:sldMk cId="3527894164" sldId="4453"/>
        </pc:sldMkLst>
      </pc:sldChg>
      <pc:sldChg chg="addSp delSp modSp add mod">
        <pc:chgData name="Siddhi Tanawade" userId="f82396afeab5135f" providerId="LiveId" clId="{DF395C82-9AF5-408A-9C9F-62F15588E74F}" dt="2025-03-25T16:42:29.091" v="1453" actId="27918"/>
        <pc:sldMkLst>
          <pc:docMk/>
          <pc:sldMk cId="2612999282" sldId="4454"/>
        </pc:sldMkLst>
        <pc:spChg chg="add mod">
          <ac:chgData name="Siddhi Tanawade" userId="f82396afeab5135f" providerId="LiveId" clId="{DF395C82-9AF5-408A-9C9F-62F15588E74F}" dt="2025-03-25T11:39:51.077" v="1146" actId="20577"/>
          <ac:spMkLst>
            <pc:docMk/>
            <pc:sldMk cId="2612999282" sldId="4454"/>
            <ac:spMk id="4" creationId="{07E814AE-C2BE-8941-8787-2427C6513972}"/>
          </ac:spMkLst>
        </pc:spChg>
        <pc:spChg chg="mod">
          <ac:chgData name="Siddhi Tanawade" userId="f82396afeab5135f" providerId="LiveId" clId="{DF395C82-9AF5-408A-9C9F-62F15588E74F}" dt="2025-03-23T13:20:30.831" v="283" actId="20577"/>
          <ac:spMkLst>
            <pc:docMk/>
            <pc:sldMk cId="2612999282" sldId="4454"/>
            <ac:spMk id="31" creationId="{C70F0D30-8CC0-59E1-70BD-6E3241B8FE8A}"/>
          </ac:spMkLst>
        </pc:spChg>
        <pc:graphicFrameChg chg="add mod modGraphic">
          <ac:chgData name="Siddhi Tanawade" userId="f82396afeab5135f" providerId="LiveId" clId="{DF395C82-9AF5-408A-9C9F-62F15588E74F}" dt="2025-03-23T20:48:27.416" v="413" actId="207"/>
          <ac:graphicFrameMkLst>
            <pc:docMk/>
            <pc:sldMk cId="2612999282" sldId="4454"/>
            <ac:graphicFrameMk id="2" creationId="{836E03CD-193B-A914-143D-8BF039AC33F2}"/>
          </ac:graphicFrameMkLst>
        </pc:graphicFrameChg>
        <pc:picChg chg="add mod">
          <ac:chgData name="Siddhi Tanawade" userId="f82396afeab5135f" providerId="LiveId" clId="{DF395C82-9AF5-408A-9C9F-62F15588E74F}" dt="2025-03-23T20:44:10.546" v="395" actId="1076"/>
          <ac:picMkLst>
            <pc:docMk/>
            <pc:sldMk cId="2612999282" sldId="4454"/>
            <ac:picMk id="11" creationId="{02F21342-415D-9BAA-F800-C6B18A50CB5C}"/>
          </ac:picMkLst>
        </pc:picChg>
      </pc:sldChg>
      <pc:sldChg chg="addSp delSp modSp add mod">
        <pc:chgData name="Siddhi Tanawade" userId="f82396afeab5135f" providerId="LiveId" clId="{DF395C82-9AF5-408A-9C9F-62F15588E74F}" dt="2025-03-27T20:10:44.383" v="1577" actId="27918"/>
        <pc:sldMkLst>
          <pc:docMk/>
          <pc:sldMk cId="2213263513" sldId="4455"/>
        </pc:sldMkLst>
        <pc:spChg chg="mod">
          <ac:chgData name="Siddhi Tanawade" userId="f82396afeab5135f" providerId="LiveId" clId="{DF395C82-9AF5-408A-9C9F-62F15588E74F}" dt="2025-03-24T07:16:16.512" v="502" actId="14100"/>
          <ac:spMkLst>
            <pc:docMk/>
            <pc:sldMk cId="2213263513" sldId="4455"/>
            <ac:spMk id="31" creationId="{3828B3CF-C587-66A7-FF26-1155CAE3BA15}"/>
          </ac:spMkLst>
        </pc:spChg>
        <pc:graphicFrameChg chg="add mod">
          <ac:chgData name="Siddhi Tanawade" userId="f82396afeab5135f" providerId="LiveId" clId="{DF395C82-9AF5-408A-9C9F-62F15588E74F}" dt="2025-03-24T07:18:45.023" v="524" actId="14100"/>
          <ac:graphicFrameMkLst>
            <pc:docMk/>
            <pc:sldMk cId="2213263513" sldId="4455"/>
            <ac:graphicFrameMk id="8" creationId="{EED2A1D3-BDA3-1296-EAAF-5AEC7E3D40CF}"/>
          </ac:graphicFrameMkLst>
        </pc:graphicFrameChg>
        <pc:graphicFrameChg chg="add mod">
          <ac:chgData name="Siddhi Tanawade" userId="f82396afeab5135f" providerId="LiveId" clId="{DF395C82-9AF5-408A-9C9F-62F15588E74F}" dt="2025-03-24T07:19:45.345" v="533" actId="14100"/>
          <ac:graphicFrameMkLst>
            <pc:docMk/>
            <pc:sldMk cId="2213263513" sldId="4455"/>
            <ac:graphicFrameMk id="9" creationId="{1255F749-62C5-B514-E94B-A872E10A0442}"/>
          </ac:graphicFrameMkLst>
        </pc:graphicFrameChg>
        <pc:graphicFrameChg chg="add mod">
          <ac:chgData name="Siddhi Tanawade" userId="f82396afeab5135f" providerId="LiveId" clId="{DF395C82-9AF5-408A-9C9F-62F15588E74F}" dt="2025-03-25T16:03:05.692" v="1273" actId="14100"/>
          <ac:graphicFrameMkLst>
            <pc:docMk/>
            <pc:sldMk cId="2213263513" sldId="4455"/>
            <ac:graphicFrameMk id="10" creationId="{90A8B328-5185-15A3-456D-E1BACA30E664}"/>
          </ac:graphicFrameMkLst>
        </pc:graphicFrameChg>
        <pc:graphicFrameChg chg="add mod">
          <ac:chgData name="Siddhi Tanawade" userId="f82396afeab5135f" providerId="LiveId" clId="{DF395C82-9AF5-408A-9C9F-62F15588E74F}" dt="2025-03-25T16:19:22.746" v="1286" actId="14100"/>
          <ac:graphicFrameMkLst>
            <pc:docMk/>
            <pc:sldMk cId="2213263513" sldId="4455"/>
            <ac:graphicFrameMk id="12" creationId="{67CEB668-B0E1-BF48-AFF1-5C92BE044BCF}"/>
          </ac:graphicFrameMkLst>
        </pc:graphicFrameChg>
      </pc:sldChg>
      <pc:sldChg chg="addSp delSp modSp add mod">
        <pc:chgData name="Siddhi Tanawade" userId="f82396afeab5135f" providerId="LiveId" clId="{DF395C82-9AF5-408A-9C9F-62F15588E74F}" dt="2025-03-26T20:35:45.893" v="1561" actId="5793"/>
        <pc:sldMkLst>
          <pc:docMk/>
          <pc:sldMk cId="884810965" sldId="4456"/>
        </pc:sldMkLst>
        <pc:spChg chg="add mod">
          <ac:chgData name="Siddhi Tanawade" userId="f82396afeab5135f" providerId="LiveId" clId="{DF395C82-9AF5-408A-9C9F-62F15588E74F}" dt="2025-03-26T20:35:45.893" v="1561" actId="5793"/>
          <ac:spMkLst>
            <pc:docMk/>
            <pc:sldMk cId="884810965" sldId="4456"/>
            <ac:spMk id="13" creationId="{FF9D4E24-1AFE-C627-311A-124D08C7FFFA}"/>
          </ac:spMkLst>
        </pc:spChg>
        <pc:spChg chg="mod">
          <ac:chgData name="Siddhi Tanawade" userId="f82396afeab5135f" providerId="LiveId" clId="{DF395C82-9AF5-408A-9C9F-62F15588E74F}" dt="2025-03-25T16:26:02.223" v="1447" actId="20577"/>
          <ac:spMkLst>
            <pc:docMk/>
            <pc:sldMk cId="884810965" sldId="4456"/>
            <ac:spMk id="31" creationId="{83492ED5-A35D-2F26-CD8F-344528D42788}"/>
          </ac:spMkLst>
        </pc:spChg>
        <pc:graphicFrameChg chg="add mod">
          <ac:chgData name="Siddhi Tanawade" userId="f82396afeab5135f" providerId="LiveId" clId="{DF395C82-9AF5-408A-9C9F-62F15588E74F}" dt="2025-03-24T21:00:03.581" v="639" actId="14100"/>
          <ac:graphicFrameMkLst>
            <pc:docMk/>
            <pc:sldMk cId="884810965" sldId="4456"/>
            <ac:graphicFrameMk id="5" creationId="{DF9DCEE7-D4EF-FD01-DC7D-BC2FD5118107}"/>
          </ac:graphicFrameMkLst>
        </pc:graphicFrameChg>
        <pc:graphicFrameChg chg="add mod">
          <ac:chgData name="Siddhi Tanawade" userId="f82396afeab5135f" providerId="LiveId" clId="{DF395C82-9AF5-408A-9C9F-62F15588E74F}" dt="2025-03-24T21:09:08.603" v="674" actId="1076"/>
          <ac:graphicFrameMkLst>
            <pc:docMk/>
            <pc:sldMk cId="884810965" sldId="4456"/>
            <ac:graphicFrameMk id="11" creationId="{02D43DBD-C66A-BA07-9A84-D84F41086A59}"/>
          </ac:graphicFrameMkLst>
        </pc:graphicFrameChg>
        <pc:graphicFrameChg chg="add mod">
          <ac:chgData name="Siddhi Tanawade" userId="f82396afeab5135f" providerId="LiveId" clId="{DF395C82-9AF5-408A-9C9F-62F15588E74F}" dt="2025-03-24T21:08:12.558" v="667" actId="1076"/>
          <ac:graphicFrameMkLst>
            <pc:docMk/>
            <pc:sldMk cId="884810965" sldId="4456"/>
            <ac:graphicFrameMk id="12" creationId="{9CCBA5D6-A490-F84F-4814-E2CB9882FA62}"/>
          </ac:graphicFrameMkLst>
        </pc:graphicFrameChg>
      </pc:sldChg>
      <pc:sldChg chg="addSp delSp modSp add mod">
        <pc:chgData name="Siddhi Tanawade" userId="f82396afeab5135f" providerId="LiveId" clId="{DF395C82-9AF5-408A-9C9F-62F15588E74F}" dt="2025-03-26T20:35:31.629" v="1557" actId="20577"/>
        <pc:sldMkLst>
          <pc:docMk/>
          <pc:sldMk cId="2783850530" sldId="4457"/>
        </pc:sldMkLst>
        <pc:spChg chg="mod">
          <ac:chgData name="Siddhi Tanawade" userId="f82396afeab5135f" providerId="LiveId" clId="{DF395C82-9AF5-408A-9C9F-62F15588E74F}" dt="2025-03-26T20:35:31.629" v="1557" actId="20577"/>
          <ac:spMkLst>
            <pc:docMk/>
            <pc:sldMk cId="2783850530" sldId="4457"/>
            <ac:spMk id="13" creationId="{4017BE29-019B-07DF-337D-A8EB5C0CEC08}"/>
          </ac:spMkLst>
        </pc:spChg>
        <pc:spChg chg="mod">
          <ac:chgData name="Siddhi Tanawade" userId="f82396afeab5135f" providerId="LiveId" clId="{DF395C82-9AF5-408A-9C9F-62F15588E74F}" dt="2025-03-24T21:09:33.609" v="682" actId="20577"/>
          <ac:spMkLst>
            <pc:docMk/>
            <pc:sldMk cId="2783850530" sldId="4457"/>
            <ac:spMk id="31" creationId="{02F04B12-189F-369D-6FDD-94B6DF631ACB}"/>
          </ac:spMkLst>
        </pc:spChg>
        <pc:graphicFrameChg chg="add mod">
          <ac:chgData name="Siddhi Tanawade" userId="f82396afeab5135f" providerId="LiveId" clId="{DF395C82-9AF5-408A-9C9F-62F15588E74F}" dt="2025-03-24T21:10:41.401" v="693" actId="1076"/>
          <ac:graphicFrameMkLst>
            <pc:docMk/>
            <pc:sldMk cId="2783850530" sldId="4457"/>
            <ac:graphicFrameMk id="2" creationId="{EB8372B4-A88E-5ECE-3886-DFE5DA15C0EA}"/>
          </ac:graphicFrameMkLst>
        </pc:graphicFrameChg>
        <pc:graphicFrameChg chg="add mod">
          <ac:chgData name="Siddhi Tanawade" userId="f82396afeab5135f" providerId="LiveId" clId="{DF395C82-9AF5-408A-9C9F-62F15588E74F}" dt="2025-03-24T21:12:42.710" v="704" actId="14100"/>
          <ac:graphicFrameMkLst>
            <pc:docMk/>
            <pc:sldMk cId="2783850530" sldId="4457"/>
            <ac:graphicFrameMk id="4" creationId="{CC986C1F-0216-4600-52E6-74E3ADDC6B8E}"/>
          </ac:graphicFrameMkLst>
        </pc:graphicFrameChg>
        <pc:graphicFrameChg chg="add mod">
          <ac:chgData name="Siddhi Tanawade" userId="f82396afeab5135f" providerId="LiveId" clId="{DF395C82-9AF5-408A-9C9F-62F15588E74F}" dt="2025-03-24T21:22:33.278" v="715" actId="14100"/>
          <ac:graphicFrameMkLst>
            <pc:docMk/>
            <pc:sldMk cId="2783850530" sldId="4457"/>
            <ac:graphicFrameMk id="6" creationId="{AF3724F3-9173-F6B2-84A9-AA64C1024763}"/>
          </ac:graphicFrameMkLst>
        </pc:graphicFrameChg>
      </pc:sldChg>
      <pc:sldChg chg="new del">
        <pc:chgData name="Siddhi Tanawade" userId="f82396afeab5135f" providerId="LiveId" clId="{DF395C82-9AF5-408A-9C9F-62F15588E74F}" dt="2025-03-29T13:47:59.952" v="1586" actId="680"/>
        <pc:sldMkLst>
          <pc:docMk/>
          <pc:sldMk cId="1862607649" sldId="4458"/>
        </pc:sldMkLst>
      </pc:sldChg>
      <pc:sldChg chg="modSp add mod">
        <pc:chgData name="Siddhi Tanawade" userId="f82396afeab5135f" providerId="LiveId" clId="{DF395C82-9AF5-408A-9C9F-62F15588E74F}" dt="2025-03-29T13:56:43.261" v="1839" actId="20577"/>
        <pc:sldMkLst>
          <pc:docMk/>
          <pc:sldMk cId="3992793428" sldId="4458"/>
        </pc:sldMkLst>
        <pc:spChg chg="mod">
          <ac:chgData name="Siddhi Tanawade" userId="f82396afeab5135f" providerId="LiveId" clId="{DF395C82-9AF5-408A-9C9F-62F15588E74F}" dt="2025-03-29T13:48:20.082" v="1623" actId="14100"/>
          <ac:spMkLst>
            <pc:docMk/>
            <pc:sldMk cId="3992793428" sldId="4458"/>
            <ac:spMk id="2" creationId="{CA5DE13E-D491-6B7A-9D21-CFE2246BD00D}"/>
          </ac:spMkLst>
        </pc:spChg>
        <pc:spChg chg="mod">
          <ac:chgData name="Siddhi Tanawade" userId="f82396afeab5135f" providerId="LiveId" clId="{DF395C82-9AF5-408A-9C9F-62F15588E74F}" dt="2025-03-29T13:56:43.261" v="1839" actId="20577"/>
          <ac:spMkLst>
            <pc:docMk/>
            <pc:sldMk cId="3992793428" sldId="4458"/>
            <ac:spMk id="5" creationId="{92C6237F-82D5-7F5E-3986-C578C1BCDC07}"/>
          </ac:spMkLst>
        </pc:spChg>
      </pc:sldChg>
      <pc:sldMasterChg chg="delSldLayout">
        <pc:chgData name="Siddhi Tanawade" userId="f82396afeab5135f" providerId="LiveId" clId="{DF395C82-9AF5-408A-9C9F-62F15588E74F}" dt="2025-03-27T21:25:47.727" v="1578" actId="2696"/>
        <pc:sldMasterMkLst>
          <pc:docMk/>
          <pc:sldMasterMk cId="1631059664" sldId="2147483970"/>
        </pc:sldMasterMkLst>
        <pc:sldLayoutChg chg="del">
          <pc:chgData name="Siddhi Tanawade" userId="f82396afeab5135f" providerId="LiveId" clId="{DF395C82-9AF5-408A-9C9F-62F15588E74F}" dt="2025-03-27T21:25:47.727" v="1578" actId="2696"/>
          <pc:sldLayoutMkLst>
            <pc:docMk/>
            <pc:sldMasterMk cId="1631059664" sldId="2147483970"/>
            <pc:sldLayoutMk cId="3246736571" sldId="214748399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82396AFEAB5135F/Desktop/Internship/Task2.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82396AFEAB5135F/Desktop/Internship/Task2.1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82396AFEAB5135F/Desktop/Internship/Task2.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82396AFEAB5135F/Desktop/Internship/Task2.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82396AFEAB5135F/Desktop/Internship/Task2.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82396AFEAB5135F/Desktop/Internship/Task2.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82396AFEAB5135F/Desktop/Internship/Task2.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82396AFEAB5135F/Desktop/Internship/Task2.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82396AFEAB5135F/Desktop/Internship/Task2.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82396AFEAB5135F/Desktop/Internship/Task2.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F82396AFEAB5135F/Desktop/Internship/Task2.1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F82396AFEAB5135F/Desktop/Internship/Task2.1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F82396AFEAB5135F/Desktop/Internship/Task2.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[Task2.1.xlsx]Dog Pivot Chart!PivotTable7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1" i="0" u="none" strike="noStrike" kern="1200" spc="100" baseline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</a:t>
            </a:r>
            <a:r>
              <a:rPr lang="en-IN"/>
              <a:t>count of dogs with affectionate temperament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1" i="0" u="none" strike="noStrike" kern="1200" spc="100" baseline="0">
              <a:solidFill>
                <a:schemeClr val="tx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'Dog Pivot Chart'!$W$3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'Dog Pivot Chart'!$V$4:$V$65</c:f>
              <c:strCache>
                <c:ptCount val="61"/>
                <c:pt idx="0">
                  <c:v>Active, Affectionate, Alert, Companionable, Devoted, Gentle, Intelligent</c:v>
                </c:pt>
                <c:pt idx="1">
                  <c:v>Active, Affectionate, Alert, Fearless, Intelligent, Playful</c:v>
                </c:pt>
                <c:pt idx="2">
                  <c:v>Active, Affectionate, Alert, Gentle, Lively</c:v>
                </c:pt>
                <c:pt idx="3">
                  <c:v>Active, Affectionate, Amiable, Even-tempered, Kind, Loyal, Intelligent</c:v>
                </c:pt>
                <c:pt idx="4">
                  <c:v>Active, Affectionate, Friendly, Good-natured, Intelligent, Protective, Loving</c:v>
                </c:pt>
                <c:pt idx="5">
                  <c:v>Active, Affectionate, Friendly, Intelligent, Loyal, Willful, Responsive</c:v>
                </c:pt>
                <c:pt idx="6">
                  <c:v>Active, Affectionate, Intelligent, Playful, Sociable, Trainable</c:v>
                </c:pt>
                <c:pt idx="7">
                  <c:v>Affectionate, Aggressive, Clownish, Courageous, Friendly, Intelligent, Loyal, Obedient, Strong-willed, Stubborn</c:v>
                </c:pt>
                <c:pt idx="8">
                  <c:v>Affectionate, Aggressive, Friendly, Gentle, Intelligent, Lively, Playful</c:v>
                </c:pt>
                <c:pt idx="9">
                  <c:v>Affectionate, Aggressive, Good-natured, Intelligent, Opinionated, Stubborn</c:v>
                </c:pt>
                <c:pt idx="10">
                  <c:v>Affectionate, Agile, Athletic, Companionable, Intelligent, Mischevious</c:v>
                </c:pt>
                <c:pt idx="11">
                  <c:v>Affectionate, Alert, Cheerful, Courageous, Intelligent, Loyal, Protective</c:v>
                </c:pt>
                <c:pt idx="12">
                  <c:v>Affectionate, Alert, Cheerful, Energetic, Friendly, Gentle, Intelligent, Loving, Loyal, Outgoing, Playful, Responsive, Social</c:v>
                </c:pt>
                <c:pt idx="13">
                  <c:v>Affectionate, Alert, Cheerful, Energetic, Intelligent, Playful, Social</c:v>
                </c:pt>
                <c:pt idx="14">
                  <c:v>Affectionate, Alert, Cheerful, Friendly, Intelligent, Loving, Loyal, Outgoing, Playful, Responsive, Social</c:v>
                </c:pt>
                <c:pt idx="15">
                  <c:v>Affectionate, Alert, Courageous, Energetic, Gentle, Loving, Out-going, Social</c:v>
                </c:pt>
                <c:pt idx="16">
                  <c:v>Affectionate, Alert, Courageous, Energetic, Gentle, Playful, Responsive</c:v>
                </c:pt>
                <c:pt idx="17">
                  <c:v>Affectionate, Alert, Courageous, Independent, Intelligent, Loyal</c:v>
                </c:pt>
                <c:pt idx="18">
                  <c:v>Affectionate, Alert, Courageous, Intelligent, Friendly, Hardy, Independent</c:v>
                </c:pt>
                <c:pt idx="19">
                  <c:v>Affectionate, Alert, Curious, Energetic, Playful, Intelligent</c:v>
                </c:pt>
                <c:pt idx="20">
                  <c:v>Affectionate, Alert, Even-tempered, Fearless, Intelligent, Obedient</c:v>
                </c:pt>
                <c:pt idx="21">
                  <c:v>Affectionate, Alert, Gentle, Loyal, Spirited, Strong-willed, Intelligent</c:v>
                </c:pt>
                <c:pt idx="22">
                  <c:v>Affectionate, Alert, Happy, Lively, Playful, Sweet-tempered</c:v>
                </c:pt>
                <c:pt idx="23">
                  <c:v>Affectionate, Alert, Intelligent, Lively, Noble, Protective</c:v>
                </c:pt>
                <c:pt idx="24">
                  <c:v>Affectionate, Alert, Loyal, Obedient, Reliable, Trainable</c:v>
                </c:pt>
                <c:pt idx="25">
                  <c:v>Affectionate, Amiable, Energetic, Gentle, Reserved, Sensitive, Intelligent</c:v>
                </c:pt>
                <c:pt idx="26">
                  <c:v>Affectionate, Boisterous, Bold, Cooperative, Intelligent, Trainable</c:v>
                </c:pt>
                <c:pt idx="27">
                  <c:v>Affectionate, Bold, Courageous, Fearless, Intelligent, Reliable</c:v>
                </c:pt>
                <c:pt idx="28">
                  <c:v>Affectionate, Calm, Fearless, Gentle, Independent, Steady</c:v>
                </c:pt>
                <c:pt idx="29">
                  <c:v>Affectionate, Calm, Quiet, Gentle</c:v>
                </c:pt>
                <c:pt idx="30">
                  <c:v>Affectionate, Cheerful, Courageous, Gentle, Intelligent, Friendly, Outgoing, Playful, Loyal</c:v>
                </c:pt>
                <c:pt idx="31">
                  <c:v>Affectionate, Cheerful, Courageous, Gentle, Intelligent, Social</c:v>
                </c:pt>
                <c:pt idx="32">
                  <c:v>Affectionate, Cheerful, Energetic, Gentle, Intelligent, Playful, Protective, Quiet</c:v>
                </c:pt>
                <c:pt idx="33">
                  <c:v>Affectionate, Cheerful, Feisty, Gentle, Playful, Intelligent, Sensitive</c:v>
                </c:pt>
                <c:pt idx="34">
                  <c:v>Affectionate, Cheerful, Friendly, Loyal, Protective, Tolerant, Social</c:v>
                </c:pt>
                <c:pt idx="35">
                  <c:v>Affectionate, Clever, Confident, Loving, Trainable</c:v>
                </c:pt>
                <c:pt idx="36">
                  <c:v>Affectionate, Companionable, Determined, Fun-loving, Independent, Lively, Intelligent</c:v>
                </c:pt>
                <c:pt idx="37">
                  <c:v>Affectionate, Companionable, Energetic, Familial, Independent, Unflappable</c:v>
                </c:pt>
                <c:pt idx="38">
                  <c:v>Affectionate, Companionable, Energetic, Independent, Lively, Playful, Intelligent</c:v>
                </c:pt>
                <c:pt idx="39">
                  <c:v>Affectionate, Companionable, Gentle, Intelligent, Playful, Responsive</c:v>
                </c:pt>
                <c:pt idx="40">
                  <c:v>Affectionate, Confident, Fearless, Gentle, Patient, Strong-willed</c:v>
                </c:pt>
                <c:pt idx="41">
                  <c:v>Affectionate, Devoted, Dignified, Friendly, Loyal, Playful</c:v>
                </c:pt>
                <c:pt idx="42">
                  <c:v>Affectionate, Devoted, Energetic, Loyal, Playful, Reliable, Intelligent</c:v>
                </c:pt>
                <c:pt idx="43">
                  <c:v>Affectionate, Devoted, Friendly, Gentle, Sweet-tempered, Tenacious</c:v>
                </c:pt>
                <c:pt idx="44">
                  <c:v>Affectionate, Devoted, Independent, Loving, Reserved, Suspicious</c:v>
                </c:pt>
                <c:pt idx="45">
                  <c:v>Affectionate, Energetic, Faithful, Intelligent, Playful, Spirited</c:v>
                </c:pt>
                <c:pt idx="46">
                  <c:v>Affectionate, Energetic, Hardy, Intelligent, Sensitive</c:v>
                </c:pt>
                <c:pt idx="47">
                  <c:v>Affectionate, Even-tempered, Gentle, Stubborn, Independent</c:v>
                </c:pt>
                <c:pt idx="48">
                  <c:v>Affectionate, Faithful, Friendly, Intelligent, Playful, Quiet, Trainable</c:v>
                </c:pt>
                <c:pt idx="49">
                  <c:v>Affectionate, Faithful, Intelligent, Loyal</c:v>
                </c:pt>
                <c:pt idx="50">
                  <c:v>Affectionate, Friendly, Gentle, Intelligent, Lively, Playful, Responsive</c:v>
                </c:pt>
                <c:pt idx="51">
                  <c:v>Affectionate, Friendly, Gentle, Intelligent, Lively, Quiet</c:v>
                </c:pt>
                <c:pt idx="52">
                  <c:v>Affectionate, Gentle, Happy, Loving, Playful, Reserved</c:v>
                </c:pt>
                <c:pt idx="53">
                  <c:v>Affectionate, Gentle, Lively</c:v>
                </c:pt>
                <c:pt idx="54">
                  <c:v>Affectionate, Intelligent, Lively, Playful, Trainable, Vocal</c:v>
                </c:pt>
                <c:pt idx="55">
                  <c:v>Affectionate, Loyal, Active, Friendly, Playful, Stubborn, Intelligent</c:v>
                </c:pt>
                <c:pt idx="56">
                  <c:v>Affectionate, Playful, Alert, Athletic, Bright, Easygoing, Keen, Lively, Patient</c:v>
                </c:pt>
                <c:pt idx="57">
                  <c:v>Friendly, Loyal, Affectionate, Docile, Gentle, Patient</c:v>
                </c:pt>
                <c:pt idx="58">
                  <c:v>Gentle, Loyal, Affectionate, Dignified, Aloof</c:v>
                </c:pt>
                <c:pt idx="59">
                  <c:v>Happy, Affectionate, Dominant, Intelligent, Protective, Quiet</c:v>
                </c:pt>
                <c:pt idx="60">
                  <c:v>Intelligent, Gentle, Affectionate, Athletic, Even-tempered, Quiet</c:v>
                </c:pt>
              </c:strCache>
            </c:strRef>
          </c:cat>
          <c:val>
            <c:numRef>
              <c:f>'Dog Pivot Chart'!$W$4:$W$65</c:f>
              <c:numCache>
                <c:formatCode>General</c:formatCode>
                <c:ptCount val="61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4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2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C-4616-B9CA-FF0956C79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14212351"/>
        <c:axId val="2114213311"/>
      </c:barChart>
      <c:catAx>
        <c:axId val="211421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213311"/>
        <c:crosses val="autoZero"/>
        <c:auto val="1"/>
        <c:lblAlgn val="ctr"/>
        <c:lblOffset val="100"/>
        <c:noMultiLvlLbl val="0"/>
      </c:catAx>
      <c:valAx>
        <c:axId val="211421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21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2800">
          <a:solidFill>
            <a:schemeClr val="tx2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[Task2.1.xlsx]Sheet5!PivotTable66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1" i="0" u="none" strike="noStrike" kern="1200" spc="100" baseline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Count of Popularity by Group1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1" i="0" u="none" strike="noStrike" kern="1200" spc="100" baseline="0">
              <a:solidFill>
                <a:schemeClr val="tx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Sheet5!$A$5:$A$13</c:f>
              <c:strCache>
                <c:ptCount val="9"/>
                <c:pt idx="0">
                  <c:v>Herding</c:v>
                </c:pt>
                <c:pt idx="1">
                  <c:v>Hound</c:v>
                </c:pt>
                <c:pt idx="2">
                  <c:v>Non Sporting</c:v>
                </c:pt>
                <c:pt idx="3">
                  <c:v>Southern</c:v>
                </c:pt>
                <c:pt idx="4">
                  <c:v>Sporting</c:v>
                </c:pt>
                <c:pt idx="5">
                  <c:v>Terrier</c:v>
                </c:pt>
                <c:pt idx="6">
                  <c:v>Toy</c:v>
                </c:pt>
                <c:pt idx="7">
                  <c:v>Unknown</c:v>
                </c:pt>
                <c:pt idx="8">
                  <c:v>Working</c:v>
                </c:pt>
              </c:strCache>
            </c:strRef>
          </c:cat>
          <c:val>
            <c:numRef>
              <c:f>Sheet5!$B$5:$B$13</c:f>
              <c:numCache>
                <c:formatCode>General</c:formatCode>
                <c:ptCount val="9"/>
                <c:pt idx="0">
                  <c:v>37</c:v>
                </c:pt>
                <c:pt idx="1">
                  <c:v>34</c:v>
                </c:pt>
                <c:pt idx="2">
                  <c:v>27</c:v>
                </c:pt>
                <c:pt idx="3">
                  <c:v>1</c:v>
                </c:pt>
                <c:pt idx="4">
                  <c:v>40</c:v>
                </c:pt>
                <c:pt idx="5">
                  <c:v>36</c:v>
                </c:pt>
                <c:pt idx="6">
                  <c:v>21</c:v>
                </c:pt>
                <c:pt idx="7">
                  <c:v>5</c:v>
                </c:pt>
                <c:pt idx="8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A0-409C-8630-F50F17FE908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92764895"/>
        <c:axId val="1892765375"/>
      </c:barChart>
      <c:catAx>
        <c:axId val="1892764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765375"/>
        <c:crosses val="autoZero"/>
        <c:auto val="1"/>
        <c:lblAlgn val="ctr"/>
        <c:lblOffset val="100"/>
        <c:noMultiLvlLbl val="0"/>
      </c:catAx>
      <c:valAx>
        <c:axId val="189276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764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2800">
          <a:solidFill>
            <a:schemeClr val="tx2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[Task2.1.xlsx]Dog Pivot Chart!PivotTable8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1" i="0" u="none" strike="noStrike" kern="1200" spc="100" baseline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Total count of dogs without affectionate temperament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1" i="0" u="none" strike="noStrike" kern="1200" spc="100" baseline="0">
              <a:solidFill>
                <a:schemeClr val="tx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'Dog Pivot Chart'!$Z$3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'Dog Pivot Chart'!$Y$4:$Y$162</c:f>
              <c:strCache>
                <c:ptCount val="158"/>
                <c:pt idx="0">
                  <c:v>Active, Adventurous, Curious, Fun-loving, Playful, Stubborn</c:v>
                </c:pt>
                <c:pt idx="1">
                  <c:v>Active, Agile, Courageous, Gentle, Loyal, Spirited</c:v>
                </c:pt>
                <c:pt idx="2">
                  <c:v>Active, Agile, Curious, Intelligent, Loyal, Quick, Territorial</c:v>
                </c:pt>
                <c:pt idx="3">
                  <c:v>Active, Alert, Bold, Devoted, Intelligent, Intense</c:v>
                </c:pt>
                <c:pt idx="4">
                  <c:v>Active, Alert, Clownish, Inquisitive, Intelligent, Quick</c:v>
                </c:pt>
                <c:pt idx="5">
                  <c:v>Active, Alert, Confident, Friendly, Hard-working, Protective, Stubborn, Watchful</c:v>
                </c:pt>
                <c:pt idx="6">
                  <c:v>Active, Alert, Confident, Friendly, Hard-working, Protective, Stubborn, Watchful, Intelligent</c:v>
                </c:pt>
                <c:pt idx="7">
                  <c:v>Active, Alert, Devoted, Discerning, Quiet, Loyal, Intelligent</c:v>
                </c:pt>
                <c:pt idx="8">
                  <c:v>Active, Alert, Energetic, Lively, Protective, Watchful</c:v>
                </c:pt>
                <c:pt idx="9">
                  <c:v>Active, Alert, Faithful, Instinctual, Intelligent, Trainable</c:v>
                </c:pt>
                <c:pt idx="10">
                  <c:v>Active, Alert, Hardy, Intelligent, Lively, Self-confident</c:v>
                </c:pt>
                <c:pt idx="11">
                  <c:v>Active, Assertive, Courageous, Fearless, Hardy, Intelligent</c:v>
                </c:pt>
                <c:pt idx="12">
                  <c:v>Active, Balanced, Courageous, Lively, Nervous</c:v>
                </c:pt>
                <c:pt idx="13">
                  <c:v>Active, Bold, Brave, Faithful, Intelligent, Loyal</c:v>
                </c:pt>
                <c:pt idx="14">
                  <c:v>Active, Calm, Forgiving, Obedient, Playful, Quiet</c:v>
                </c:pt>
                <c:pt idx="15">
                  <c:v>Active, Cheerful, Friendly, Outgoing, Sweet-tempered, Tolerant</c:v>
                </c:pt>
                <c:pt idx="16">
                  <c:v>Active, Clownish, Engaging, Independent, Intelligent, Stubborn</c:v>
                </c:pt>
                <c:pt idx="17">
                  <c:v>Active, Companionable, Friendly, Hardy, Lively, Loyal</c:v>
                </c:pt>
                <c:pt idx="18">
                  <c:v>Active, Courageous, Friendly, Gentle, Happy, Intelligent, Lively, Outgoing, Playful</c:v>
                </c:pt>
                <c:pt idx="19">
                  <c:v>Active, Docile, Easygoing, Gentle, Intelligent, Playful, Responsive, Sweet-tempered</c:v>
                </c:pt>
                <c:pt idx="20">
                  <c:v>Active, Energetic, Friendly, Intelligent, Outgoing, Playful, Sensitive</c:v>
                </c:pt>
                <c:pt idx="21">
                  <c:v>Active, Energetic, High-strung, Loyal</c:v>
                </c:pt>
                <c:pt idx="22">
                  <c:v>Active, Extroverted, Friendly, Happy, Independent, Lively, Intelligent</c:v>
                </c:pt>
                <c:pt idx="23">
                  <c:v>Active, Extroverted, Friendly, Intelligent, Lively, Playful, Sociable</c:v>
                </c:pt>
                <c:pt idx="24">
                  <c:v>Active, Familial, Friendly, Happy, Playful</c:v>
                </c:pt>
                <c:pt idx="25">
                  <c:v>Active, Fearless, Kind, Loyal, Protective, Trainable</c:v>
                </c:pt>
                <c:pt idx="26">
                  <c:v>Active, Intelligent, Lively, Protective, Reserved, Vocal</c:v>
                </c:pt>
                <c:pt idx="27">
                  <c:v>Active, Keen, Protective, Sweet-tempered, Trainable</c:v>
                </c:pt>
                <c:pt idx="28">
                  <c:v>Adaptable, Alert, Courageous, Energetic, Friendly, Independent, Intelligent, Playful, Responsibe</c:v>
                </c:pt>
                <c:pt idx="29">
                  <c:v>Adaptable, Bubbly, Intelligent, Loving, Playful, Sociable, Protective</c:v>
                </c:pt>
                <c:pt idx="30">
                  <c:v>Adaptable, Cautious, Docile, Familial, Sensitive, Sociable</c:v>
                </c:pt>
                <c:pt idx="31">
                  <c:v>Adaptable, Companionable, Fearless, Loving, Loyal, Obedient</c:v>
                </c:pt>
                <c:pt idx="32">
                  <c:v>Adaptable, Easygoing, Even-tempered, Gentle, Lovable, Trusting, Intelligent</c:v>
                </c:pt>
                <c:pt idx="33">
                  <c:v>Adaptable, Gentle, Loyal, Primitive, Reserved</c:v>
                </c:pt>
                <c:pt idx="34">
                  <c:v>Affectioante, Alert, Inquisitive, Lively, Loving</c:v>
                </c:pt>
                <c:pt idx="35">
                  <c:v>Aggressive, Alert, Energetic, Intelligent, Loyal, Protective, Responsive</c:v>
                </c:pt>
                <c:pt idx="36">
                  <c:v>Aggressive, Brave, Fearless, Intelligent, Sensitive, Suspicious</c:v>
                </c:pt>
                <c:pt idx="37">
                  <c:v>Aggressive, Courageous, Friendly, Loving, Social, Sweet</c:v>
                </c:pt>
                <c:pt idx="38">
                  <c:v>Agile, Alert, Lovable, Spirited, Swift</c:v>
                </c:pt>
                <c:pt idx="39">
                  <c:v>Agile, Bright, Obedient, Playful, Quick, Sturdy, Intelligent</c:v>
                </c:pt>
                <c:pt idx="40">
                  <c:v>Agile, Confident, Curious, Faithful, Fearless, Independent, Intelligent</c:v>
                </c:pt>
                <c:pt idx="41">
                  <c:v>Agile, Courageous, Energetic, Friendly, Fun-loving</c:v>
                </c:pt>
                <c:pt idx="42">
                  <c:v>Agile, Devoted, Independent, Loyal, Self-confident</c:v>
                </c:pt>
                <c:pt idx="43">
                  <c:v>Agile, Energetic, Faithful, Intelligent, Loyal, Obedient</c:v>
                </c:pt>
                <c:pt idx="44">
                  <c:v>Agile, Even-tempered, Lively, Perceptive, Self-confident</c:v>
                </c:pt>
                <c:pt idx="45">
                  <c:v>Aleret, Calm, Cheerful, Companionable, Loyal, Protective</c:v>
                </c:pt>
                <c:pt idx="46">
                  <c:v>Alert, Aloof, Energetic, Fast, Intelligent, Powerful, Steady, Stubborn, Social</c:v>
                </c:pt>
                <c:pt idx="47">
                  <c:v>Alert, Assertive, Devoted, Friendly, Intelligent, Lively, Obedient, Playful, Spirited, Steady</c:v>
                </c:pt>
                <c:pt idx="48">
                  <c:v>Alert, Attentive, Energetic, Intelligent, Loyal, Protective</c:v>
                </c:pt>
                <c:pt idx="49">
                  <c:v>Alert, Bold, Courageous, Loyal</c:v>
                </c:pt>
                <c:pt idx="50">
                  <c:v>Alert, Bold, Fearless, Friendly, Keen, Quick, Intelligent</c:v>
                </c:pt>
                <c:pt idx="51">
                  <c:v>Alert, Bold, Hardy, Loyal, Playful, Strong-willed, Intelligent</c:v>
                </c:pt>
                <c:pt idx="52">
                  <c:v>Alert, Calm, Courageous, Devoted, Docile, Powerful, Loyal, Protective, Reliable</c:v>
                </c:pt>
                <c:pt idx="53">
                  <c:v>Alert, Calm, Dignified, Friendly, Responsive</c:v>
                </c:pt>
                <c:pt idx="54">
                  <c:v>Alert, Calm, Dominant, Powerful, Quick,Strong</c:v>
                </c:pt>
                <c:pt idx="55">
                  <c:v>Alert, Calm, Even-tempered, Fearless, Friendly, Intelligent</c:v>
                </c:pt>
                <c:pt idx="56">
                  <c:v>Alert, Cat-like, Independent, Intelligent, Loving, Loyal, Playful</c:v>
                </c:pt>
                <c:pt idx="57">
                  <c:v>Alert, Cautious, Devoted, Quick, Vigilant</c:v>
                </c:pt>
                <c:pt idx="58">
                  <c:v>Alert, Charming, Confident, Faithful, Fearless, Keen, Outgoing</c:v>
                </c:pt>
                <c:pt idx="59">
                  <c:v>Alert, Cheerful, Courageous, Energetic, Independent</c:v>
                </c:pt>
                <c:pt idx="60">
                  <c:v>Alert, Clever, Friendly, Intelligent</c:v>
                </c:pt>
                <c:pt idx="61">
                  <c:v>Alert, Companionable, Inquisitive, Self-important, Sensitive, Watchful</c:v>
                </c:pt>
                <c:pt idx="62">
                  <c:v>Alert, Compassionate, Courageous, Even Tempered, Loyal, Spirited, Intelligent</c:v>
                </c:pt>
                <c:pt idx="63">
                  <c:v>Alert, Confident, Courageous, Curious, Intelligent, Loyal, Obedient, Watchful</c:v>
                </c:pt>
                <c:pt idx="64">
                  <c:v>Alert, Confident, Courageous, Friendly, Intelligent, Outgoing</c:v>
                </c:pt>
                <c:pt idx="65">
                  <c:v>Alert, Confident, Eager, Fearless, Loyal, Intelligent</c:v>
                </c:pt>
                <c:pt idx="66">
                  <c:v>Alert, Courageous, Devoted, Lively, Intelligent, Quick</c:v>
                </c:pt>
                <c:pt idx="67">
                  <c:v>Alert, Courageous, Dignified, Docile, Friendly, Intelligent, Responsive</c:v>
                </c:pt>
                <c:pt idx="68">
                  <c:v>Alert, Courageous, Energetic, Gentle, Independent, Intelligent, Loving, Loyal, Protective</c:v>
                </c:pt>
                <c:pt idx="69">
                  <c:v>Alert, Courageous, Energetic, Independent, Intelligent, Loyal, Playful</c:v>
                </c:pt>
                <c:pt idx="70">
                  <c:v>Alert, Courageous, Fearless, Good-natured, Independent, Intelligent, Loyal, Protective</c:v>
                </c:pt>
                <c:pt idx="71">
                  <c:v>Alert, Determined, Dignified, Friendly, Intelligent, Loyal</c:v>
                </c:pt>
                <c:pt idx="72">
                  <c:v>Alert, Devoted, Fearless, Good-natured, Protective, Self-confident</c:v>
                </c:pt>
                <c:pt idx="73">
                  <c:v>Alert, Dignified, Docile, Faithful, Noble</c:v>
                </c:pt>
                <c:pt idx="74">
                  <c:v>Alert, Eager, Energetic, Friendly, Intelligent, Loyal, Robust</c:v>
                </c:pt>
                <c:pt idx="75">
                  <c:v>Alert, Energetic, Fearless, Friendly, Watchful</c:v>
                </c:pt>
                <c:pt idx="76">
                  <c:v>Alert, Energetic, Fearless, Intelligent, Loyal, Obedient</c:v>
                </c:pt>
                <c:pt idx="77">
                  <c:v>Alert, Energetic, Friendly, Happy, Hardy, Intelligent</c:v>
                </c:pt>
                <c:pt idx="78">
                  <c:v>Alert, Energetic, Friendly, Independent, Intelligent, Protective</c:v>
                </c:pt>
                <c:pt idx="79">
                  <c:v>Alert, Energetic, Loyal, Protective</c:v>
                </c:pt>
                <c:pt idx="80">
                  <c:v>Alert, Faithful, Intelligent, Sensitive, Independent, Playful, Sweet</c:v>
                </c:pt>
                <c:pt idx="81">
                  <c:v>Alert, Friendly, Gentle, Intelligent, Outgoing</c:v>
                </c:pt>
                <c:pt idx="82">
                  <c:v>Alert, Friendly, Inquisitive, Joyful, Quick, Responsive, Intelligent</c:v>
                </c:pt>
                <c:pt idx="83">
                  <c:v>Alert, Friendly, Intelligent, Loyal, Playful, Spirited</c:v>
                </c:pt>
                <c:pt idx="84">
                  <c:v>Alert, Friendly, Intelligent, Spirited, Independent, Loving</c:v>
                </c:pt>
                <c:pt idx="85">
                  <c:v>Alert, Independent, Intelligent, Responsive, Social</c:v>
                </c:pt>
                <c:pt idx="86">
                  <c:v>Alert, Lively, Friendly, Intelligent, Playful, Sociable, Stubborn</c:v>
                </c:pt>
                <c:pt idx="87">
                  <c:v>Alert, Lively, Loving, Intelligent, Inquisitive, Playful</c:v>
                </c:pt>
                <c:pt idx="88">
                  <c:v>Aloof, Clownish, Dignified, Happy, Independent</c:v>
                </c:pt>
                <c:pt idx="89">
                  <c:v>Aloof, Independent, Loyal, Quiet, Intelligent, Protective, Detached</c:v>
                </c:pt>
                <c:pt idx="90">
                  <c:v>Aloof, Intelligent, Quiet, Reserverd, Loyal</c:v>
                </c:pt>
                <c:pt idx="91">
                  <c:v>Aloof, Protective, Strong-willed, Stubborn, Courageous, Loyal</c:v>
                </c:pt>
                <c:pt idx="92">
                  <c:v>Amiable, Boisterous, Even-tempered</c:v>
                </c:pt>
                <c:pt idx="93">
                  <c:v>Athletic, Gentle, Independent, Intelligent, Quiet, Respectful</c:v>
                </c:pt>
                <c:pt idx="94">
                  <c:v>Attentive, Courageous, Devoted, Friendly, Loyal, Tenacious, Intelligent</c:v>
                </c:pt>
                <c:pt idx="95">
                  <c:v>Bold, Confident, Energetic, Friendly, Inquisitive, Intelligent</c:v>
                </c:pt>
                <c:pt idx="96">
                  <c:v>Bold, Confident, Independent, Intelligent, Proud, Steady</c:v>
                </c:pt>
                <c:pt idx="97">
                  <c:v>Brave, Bright, Confident, Energetic, Fearless, Friendly, Intelligent, Loyal, Playful</c:v>
                </c:pt>
                <c:pt idx="98">
                  <c:v>Brave, Cautious, Loyal, Independent, Tenacious, Territorial</c:v>
                </c:pt>
                <c:pt idx="99">
                  <c:v>Brave, Confident, Energetic, Hardy, Lively, Stable</c:v>
                </c:pt>
                <c:pt idx="100">
                  <c:v>Brave, Courageous, Determined, Docile, Loyal, Obedient</c:v>
                </c:pt>
                <c:pt idx="101">
                  <c:v>Brave, Docile, Impetuous, Intelligent, Obedient, Quarrelsome</c:v>
                </c:pt>
                <c:pt idx="102">
                  <c:v>Calm, Cheerful, Companionable, Devoted, Friendly, Sociable</c:v>
                </c:pt>
                <c:pt idx="103">
                  <c:v>Calm, Courageous, Faithful, Friendly, Keen</c:v>
                </c:pt>
                <c:pt idx="104">
                  <c:v>Calm, Dominant, Gentle, Strong-willed, Suspicious</c:v>
                </c:pt>
                <c:pt idx="105">
                  <c:v>Cheerful, Courageous, Intelligent, Loyal, Social, Sweet, Gentle</c:v>
                </c:pt>
                <c:pt idx="106">
                  <c:v>Cheerful, Courageous, Loyal, Quiet, Social</c:v>
                </c:pt>
                <c:pt idx="107">
                  <c:v>Clever, Courageous, Devoted, Lively, Playful, Stubborn</c:v>
                </c:pt>
                <c:pt idx="108">
                  <c:v>Clever, Energetic, Friendly, Outgoing, Playful, Responsive, Intelligent</c:v>
                </c:pt>
                <c:pt idx="109">
                  <c:v>Clever, Independent, Intelligent, Lively, Sensitive, Trainable</c:v>
                </c:pt>
                <c:pt idx="110">
                  <c:v>Clownish, Independent, Intelligent, Loyal, Patient, Protective</c:v>
                </c:pt>
                <c:pt idx="111">
                  <c:v>Companionable, Courageous, Devoted, Even-tempered, Loyal, Vigiliant</c:v>
                </c:pt>
                <c:pt idx="112">
                  <c:v>Companionable, Eager, Energetic, Friendly, Intelligent, Trainable</c:v>
                </c:pt>
                <c:pt idx="113">
                  <c:v>Companionable, Fearless, Happy, Lovable, Self-confident, Spirited, Intelligent</c:v>
                </c:pt>
                <c:pt idx="114">
                  <c:v>Confident, Dominant, Intelligent, Obedient, Territorial</c:v>
                </c:pt>
                <c:pt idx="115">
                  <c:v>Confident, Friendly, Intelligent, Kind, Reliable, Trustworthy</c:v>
                </c:pt>
                <c:pt idx="116">
                  <c:v>Courageous, Obedient, Loyal, Protective, Loving</c:v>
                </c:pt>
                <c:pt idx="117">
                  <c:v>Devoted, Good-natured, Intelligent, Lively, Playful, Trainable</c:v>
                </c:pt>
                <c:pt idx="118">
                  <c:v>Dignified, Docile, Friendly, Gentle, Polite, Quiet</c:v>
                </c:pt>
                <c:pt idx="119">
                  <c:v>Dignified, Generous, Loyal, Patient, Sweet-tempered, Thoughtful, Intelligent</c:v>
                </c:pt>
                <c:pt idx="120">
                  <c:v>Dignified, Intelligent, Loyal, Mischevious, Sensitive, Strong-willed</c:v>
                </c:pt>
                <c:pt idx="121">
                  <c:v>Docile, Enterprising, Loyal, Reserved, Serious</c:v>
                </c:pt>
                <c:pt idx="122">
                  <c:v>Dominant, Intelligent, Kind, Loyal, Powerful, Strong-willed</c:v>
                </c:pt>
                <c:pt idx="123">
                  <c:v>Dominant, Intelligent, Lively, Protective, Respectful, Trainable</c:v>
                </c:pt>
                <c:pt idx="124">
                  <c:v>Energetic, Bold, Eager, Happy, Intelligent, Obedient</c:v>
                </c:pt>
                <c:pt idx="125">
                  <c:v>Energetic, Fearless, Lively, Reliable, Self-assured, Social</c:v>
                </c:pt>
                <c:pt idx="126">
                  <c:v>Energetic, Friendly, Intelligent, Obedient, Protective, Trainable</c:v>
                </c:pt>
                <c:pt idx="127">
                  <c:v>Even Tempered, Joyful, Merry, Outgoing, Intelligent, Sociable, Trusting</c:v>
                </c:pt>
                <c:pt idx="128">
                  <c:v>Even-tempered, Familial, Courageous, Lively, Loving, Spirited</c:v>
                </c:pt>
                <c:pt idx="129">
                  <c:v>Faithful, Fearless, Intelligent, Loyal, Obedient, Protective</c:v>
                </c:pt>
                <c:pt idx="130">
                  <c:v>Familial, Gentle, Intelligent, Loyal, Protective, Rational</c:v>
                </c:pt>
                <c:pt idx="131">
                  <c:v>Familial, Independent, Loving, Loyal, Protective</c:v>
                </c:pt>
                <c:pt idx="132">
                  <c:v>Friendly, Active, Gentle</c:v>
                </c:pt>
                <c:pt idx="133">
                  <c:v>Friendly, Confident, Devoted, Intelligent, Gentle, Loving, Reserved</c:v>
                </c:pt>
                <c:pt idx="134">
                  <c:v>Friendly, Confident, Devoted, Optimistic, Outgoing, Intelligent</c:v>
                </c:pt>
                <c:pt idx="135">
                  <c:v>Friendly, Devoted, Courageous</c:v>
                </c:pt>
                <c:pt idx="136">
                  <c:v>Friendly, Gentle, Independent, Intelligent, Lively, Loving, Sweet</c:v>
                </c:pt>
                <c:pt idx="137">
                  <c:v>Friendly, Gentle, Independent, Intelligent, Outgoing, Quiet, Social</c:v>
                </c:pt>
                <c:pt idx="138">
                  <c:v>Friendly, Gentle, Intelligent, Loyal, Protective, Responsive, Social</c:v>
                </c:pt>
                <c:pt idx="139">
                  <c:v>Friendly, Hard-working, Obedient, Protective, Sociable, Well-mannered</c:v>
                </c:pt>
                <c:pt idx="140">
                  <c:v>Gentle, Loyal, Proud, Trainable, Vigilant, Intelligent</c:v>
                </c:pt>
                <c:pt idx="141">
                  <c:v>Happy, Independent, Intelligent, Loyal, Playful, Vocal</c:v>
                </c:pt>
                <c:pt idx="142">
                  <c:v>Independent, Bold, Confident, Friendly, Intelligent, Trainable</c:v>
                </c:pt>
                <c:pt idx="143">
                  <c:v>Independent, Calm, Devoted, Intelligent, Protective, Reliable</c:v>
                </c:pt>
                <c:pt idx="144">
                  <c:v>Independent, Fiesty, Alert, Playful, Quick, Self-assured</c:v>
                </c:pt>
                <c:pt idx="145">
                  <c:v>Independent, Intelligent, Kind, Loving, Loyal, Sweet-tempered</c:v>
                </c:pt>
                <c:pt idx="146">
                  <c:v>Independent, Reliable, Devoted, Protective</c:v>
                </c:pt>
                <c:pt idx="147">
                  <c:v>Intelligent, Agile, Alert, Brave</c:v>
                </c:pt>
                <c:pt idx="148">
                  <c:v>Intelligent, Assertive, Aloof, Happy, Independent, Willful</c:v>
                </c:pt>
                <c:pt idx="149">
                  <c:v>Intelligent, Energetic, Alert, Responsive, Tenacious, Loyal, Protective</c:v>
                </c:pt>
                <c:pt idx="150">
                  <c:v>Intelligent, Protective</c:v>
                </c:pt>
                <c:pt idx="151">
                  <c:v>Intelligent, Trainable, Attentive, Mischevious</c:v>
                </c:pt>
                <c:pt idx="152">
                  <c:v>Loyal, Fearless, Friendly, Good-tempered, Intelligent</c:v>
                </c:pt>
                <c:pt idx="153">
                  <c:v>Protective, Dominant, Fearless, Obedient, Stubborn, Trainable</c:v>
                </c:pt>
                <c:pt idx="154">
                  <c:v>Strong-willed, Mischevious, Gentle, Energetic, Intelligent</c:v>
                </c:pt>
                <c:pt idx="155">
                  <c:v>Unknown</c:v>
                </c:pt>
                <c:pt idx="156">
                  <c:v>Watchful, Even-tempered, Reserved, Active, Devoted</c:v>
                </c:pt>
                <c:pt idx="157">
                  <c:v>Wild</c:v>
                </c:pt>
              </c:strCache>
            </c:strRef>
          </c:cat>
          <c:val>
            <c:numRef>
              <c:f>'Dog Pivot Chart'!$Z$4:$Z$162</c:f>
              <c:numCache>
                <c:formatCode>General</c:formatCode>
                <c:ptCount val="15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4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3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4</c:v>
                </c:pt>
                <c:pt idx="79">
                  <c:v>1</c:v>
                </c:pt>
                <c:pt idx="80">
                  <c:v>1</c:v>
                </c:pt>
                <c:pt idx="81">
                  <c:v>2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2</c:v>
                </c:pt>
                <c:pt idx="116">
                  <c:v>1</c:v>
                </c:pt>
                <c:pt idx="117">
                  <c:v>3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2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2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2</c:v>
                </c:pt>
                <c:pt idx="155">
                  <c:v>1</c:v>
                </c:pt>
                <c:pt idx="156">
                  <c:v>1</c:v>
                </c:pt>
                <c:pt idx="15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20-47A8-A527-E7F8DB7914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469888"/>
        <c:axId val="2106431855"/>
      </c:barChart>
      <c:catAx>
        <c:axId val="5046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431855"/>
        <c:crosses val="autoZero"/>
        <c:auto val="1"/>
        <c:lblAlgn val="ctr"/>
        <c:lblOffset val="100"/>
        <c:noMultiLvlLbl val="0"/>
      </c:catAx>
      <c:valAx>
        <c:axId val="210643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6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2800">
          <a:solidFill>
            <a:schemeClr val="tx2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[Task2.1.xlsx]Sheet7!PivotTable67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1" i="0" u="none" strike="noStrike" kern="1200" spc="100" baseline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 Total count of cat breeds without affectionate  temperament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1" i="0" u="none" strike="noStrike" kern="1200" spc="100" baseline="0">
              <a:solidFill>
                <a:schemeClr val="tx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Sheet7!$A$4:$A$33</c:f>
              <c:strCache>
                <c:ptCount val="29"/>
                <c:pt idx="0">
                  <c:v>Active, Agile, Clever, Easygoing, Intelligent, Lively, Loyal, Playful, Social</c:v>
                </c:pt>
                <c:pt idx="1">
                  <c:v>Active, Agile, Clever, Sociable, Loving, Energetic</c:v>
                </c:pt>
                <c:pt idx="2">
                  <c:v>Active, Agile, Curious, Demanding, Friendly, Gentle, Lively, Playful, Social</c:v>
                </c:pt>
                <c:pt idx="3">
                  <c:v>Active, Curious, Easygoing, Playful, Calm</c:v>
                </c:pt>
                <c:pt idx="4">
                  <c:v>Active, Dependent, Easygoing, Gentle, Intelligent, Loyal, Playful, Quiet</c:v>
                </c:pt>
                <c:pt idx="5">
                  <c:v>Active, Devoted, Intelligent, Playful</c:v>
                </c:pt>
                <c:pt idx="6">
                  <c:v>Active, Energetic, Independent, Intelligent, Gentle</c:v>
                </c:pt>
                <c:pt idx="7">
                  <c:v>Active, Playful</c:v>
                </c:pt>
                <c:pt idx="8">
                  <c:v>Adaptable, Intelligent, Loving, Gentle, Independent</c:v>
                </c:pt>
                <c:pt idx="9">
                  <c:v>Affectioante, Friendly, Gentle, Quiet, Easygoing</c:v>
                </c:pt>
                <c:pt idx="10">
                  <c:v>Agile, Dependent, Gentle, Intelligent, Lively, Loyal, Playful</c:v>
                </c:pt>
                <c:pt idx="11">
                  <c:v>Agile, Easygoing, Intelligent, Playful</c:v>
                </c:pt>
                <c:pt idx="12">
                  <c:v>Agile, Intelligent, Loyal, Playful, Energetic</c:v>
                </c:pt>
                <c:pt idx="13">
                  <c:v>Curious, Intelligent, Gentle, Social, Interactive, Playful, Lively</c:v>
                </c:pt>
                <c:pt idx="14">
                  <c:v>Dependent, Gentle, Intelligent, Quiet, Social</c:v>
                </c:pt>
                <c:pt idx="15">
                  <c:v>Easygoing, Friendly, Intelligent, Lively, Playful, Social</c:v>
                </c:pt>
                <c:pt idx="16">
                  <c:v>Easygoing, Intelligent, Loyal, Playful, Social</c:v>
                </c:pt>
                <c:pt idx="17">
                  <c:v>Gentle, Loyal, Intelligent, Playful</c:v>
                </c:pt>
                <c:pt idx="18">
                  <c:v>Gentle, Quiet, Shy, Playful</c:v>
                </c:pt>
                <c:pt idx="19">
                  <c:v>Intelligent, Active, Mischevious, Playful</c:v>
                </c:pt>
                <c:pt idx="20">
                  <c:v>Intelligent, Clever, Active, Genlte</c:v>
                </c:pt>
                <c:pt idx="21">
                  <c:v>Intelligent, Interactive, Lively, Playful, Sensitive</c:v>
                </c:pt>
                <c:pt idx="22">
                  <c:v>Intelligent, Loyal, Quiet, Active</c:v>
                </c:pt>
                <c:pt idx="23">
                  <c:v>Loyal, Inquisitive, Friendly, Quiet, Gentle</c:v>
                </c:pt>
                <c:pt idx="24">
                  <c:v>None</c:v>
                </c:pt>
                <c:pt idx="25">
                  <c:v>Playful, Social, Intelligent</c:v>
                </c:pt>
                <c:pt idx="26">
                  <c:v>Six-Toed</c:v>
                </c:pt>
                <c:pt idx="27">
                  <c:v>Sweet, Active, Intelligent, Social, Playful, Lively, Curious</c:v>
                </c:pt>
                <c:pt idx="28">
                  <c:v>(blank)</c:v>
                </c:pt>
              </c:strCache>
            </c:strRef>
          </c:cat>
          <c:val>
            <c:numRef>
              <c:f>Sheet7!$B$4:$B$33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CE-40F9-AE66-87DF2FD4F3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7791584"/>
        <c:axId val="591394544"/>
      </c:barChart>
      <c:catAx>
        <c:axId val="1677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394544"/>
        <c:crosses val="autoZero"/>
        <c:auto val="1"/>
        <c:lblAlgn val="ctr"/>
        <c:lblOffset val="100"/>
        <c:noMultiLvlLbl val="0"/>
      </c:catAx>
      <c:valAx>
        <c:axId val="59139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9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2800">
          <a:solidFill>
            <a:schemeClr val="tx2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[Task2.1.xlsx]Sheet7!PivotTable68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3360" b="1" i="0" u="none" strike="noStrike" kern="1200" spc="100" baseline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</a:t>
            </a:r>
            <a:r>
              <a:rPr lang="en-IN"/>
              <a:t>count of cat breeds with affectionate temperament</a:t>
            </a:r>
            <a:endParaRPr lang="en-US"/>
          </a:p>
          <a:p>
            <a:pPr algn="ctr" rtl="0"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3360" b="1" i="0" u="none" strike="noStrike" kern="1200" spc="100" baseline="0">
              <a:solidFill>
                <a:schemeClr val="tx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Sheet7!$H$12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Sheet7!$G$13:$G$37</c:f>
              <c:strCache>
                <c:ptCount val="24"/>
                <c:pt idx="0">
                  <c:v>Active, Affectionate, Dependent, Gentle, Patient, Playful, Quiet, Social</c:v>
                </c:pt>
                <c:pt idx="1">
                  <c:v>Active, Agile, Lively, Affectionate, Energetic, Rambunctious</c:v>
                </c:pt>
                <c:pt idx="2">
                  <c:v>Affectionate, Active, Gentle, Social</c:v>
                </c:pt>
                <c:pt idx="3">
                  <c:v>Affectionate, Agile, Clever, Gentle, Intelligent, Playful, Social</c:v>
                </c:pt>
                <c:pt idx="4">
                  <c:v>Affectionate, Curious, Demanding, Friendly, Intelligent, Playful</c:v>
                </c:pt>
                <c:pt idx="5">
                  <c:v>Affectionate, Curious, Easygoing, Intelligent, Interactive, Lively, Loyal</c:v>
                </c:pt>
                <c:pt idx="6">
                  <c:v>Affectionate, Curious, Gentle, Intelligent, Interactive, Lively, Loyal, Playful, Sensible, Social</c:v>
                </c:pt>
                <c:pt idx="7">
                  <c:v>Affectionate, Curious, Intelligent, Interactive, Lively, Playful, Social</c:v>
                </c:pt>
                <c:pt idx="8">
                  <c:v>Affectionate, Dependent, Gentle, Intelligent, Playful</c:v>
                </c:pt>
                <c:pt idx="9">
                  <c:v>Affectionate, Easygoing, Gentle, Loyal, Patient, Calm</c:v>
                </c:pt>
                <c:pt idx="10">
                  <c:v>Affectionate, Friendly, Gentle, Calm</c:v>
                </c:pt>
                <c:pt idx="11">
                  <c:v>Affectionate, Friendly, Gentle, Intelligent, Playful, Quiet</c:v>
                </c:pt>
                <c:pt idx="12">
                  <c:v>Affectionate, Intelligent, Active, Curious, Playful</c:v>
                </c:pt>
                <c:pt idx="13">
                  <c:v>Affectionate, Intelligent, Loyal, Playful, Social, Sweet, Loving</c:v>
                </c:pt>
                <c:pt idx="14">
                  <c:v>Affectionate, Intelligent, Playful</c:v>
                </c:pt>
                <c:pt idx="15">
                  <c:v>Affectionate, Intelligent, Playful, Social</c:v>
                </c:pt>
                <c:pt idx="16">
                  <c:v>Affectionate, Loyal, Intelligent, Social, Lively, Playful</c:v>
                </c:pt>
                <c:pt idx="17">
                  <c:v>Affectionate, Loyal, Sedate, Quiet</c:v>
                </c:pt>
                <c:pt idx="18">
                  <c:v>Affectionate, Social, Intelligent, Loyal</c:v>
                </c:pt>
                <c:pt idx="19">
                  <c:v>Affectionate, Social, Intelligent, Sweet-tempered</c:v>
                </c:pt>
                <c:pt idx="20">
                  <c:v>Affectionate, Sweet, Loyal, Quiet, Peaceful</c:v>
                </c:pt>
                <c:pt idx="21">
                  <c:v>Curious, Intelligent, Social, Lively, Outgoing, Playful, Affectionate</c:v>
                </c:pt>
                <c:pt idx="22">
                  <c:v>Energetic, Affectionate, Intelligent, Social, Playful, Curious</c:v>
                </c:pt>
                <c:pt idx="23">
                  <c:v>Mischevious, Tenacious, Intelligent, Affectionate, Gentle, Interactive, Loyal</c:v>
                </c:pt>
              </c:strCache>
            </c:strRef>
          </c:cat>
          <c:val>
            <c:numRef>
              <c:f>Sheet7!$H$13:$H$37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3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B-41BA-BF5F-20D06630B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9000848"/>
        <c:axId val="79001328"/>
      </c:barChart>
      <c:catAx>
        <c:axId val="79000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01328"/>
        <c:crosses val="autoZero"/>
        <c:auto val="1"/>
        <c:lblAlgn val="ctr"/>
        <c:lblOffset val="100"/>
        <c:noMultiLvlLbl val="0"/>
      </c:catAx>
      <c:valAx>
        <c:axId val="7900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000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2800">
          <a:solidFill>
            <a:schemeClr val="tx2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'Summary 2'!$D$4</c:f>
              <c:strCache>
                <c:ptCount val="1"/>
                <c:pt idx="0">
                  <c:v>Average Weight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'Summary 2'!$C$5:$C$8</c:f>
              <c:strCache>
                <c:ptCount val="4"/>
                <c:pt idx="0">
                  <c:v>Short</c:v>
                </c:pt>
                <c:pt idx="1">
                  <c:v>Long</c:v>
                </c:pt>
                <c:pt idx="2">
                  <c:v>Bald</c:v>
                </c:pt>
                <c:pt idx="3">
                  <c:v>Medium</c:v>
                </c:pt>
              </c:strCache>
            </c:strRef>
          </c:cat>
          <c:val>
            <c:numRef>
              <c:f>'Summary 2'!$D$5:$D$8</c:f>
              <c:numCache>
                <c:formatCode>General</c:formatCode>
                <c:ptCount val="4"/>
                <c:pt idx="0">
                  <c:v>5.07</c:v>
                </c:pt>
                <c:pt idx="1">
                  <c:v>5.2</c:v>
                </c:pt>
                <c:pt idx="2">
                  <c:v>5</c:v>
                </c:pt>
                <c:pt idx="3">
                  <c:v>5.07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EC-400A-94EE-C40FC464EE5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2806880"/>
        <c:axId val="42807840"/>
      </c:barChart>
      <c:catAx>
        <c:axId val="42806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07840"/>
        <c:crosses val="autoZero"/>
        <c:auto val="1"/>
        <c:lblAlgn val="ctr"/>
        <c:lblOffset val="100"/>
        <c:noMultiLvlLbl val="0"/>
      </c:catAx>
      <c:valAx>
        <c:axId val="428078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0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2800"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[Task2.1.xlsx]Cat Pivot Chart!PivotTable1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2400"/>
              <a:t>Total count of cat breeds per fur type</a:t>
            </a:r>
            <a:endParaRPr lang="en-US" sz="2400"/>
          </a:p>
        </c:rich>
      </c:tx>
      <c:layout>
        <c:manualLayout>
          <c:xMode val="edge"/>
          <c:yMode val="edge"/>
          <c:x val="0.1443786528758628"/>
          <c:y val="2.0946703010937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'Cat Pivot Chart'!$B$3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38-4376-BDB5-6E30B6C448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38-4376-BDB5-6E30B6C448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A38-4376-BDB5-6E30B6C448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'Cat Pivot Chart'!$A$4:$A$7</c:f>
              <c:strCache>
                <c:ptCount val="3"/>
                <c:pt idx="0">
                  <c:v>Long</c:v>
                </c:pt>
                <c:pt idx="1">
                  <c:v>Medium</c:v>
                </c:pt>
                <c:pt idx="2">
                  <c:v>Short</c:v>
                </c:pt>
              </c:strCache>
            </c:strRef>
          </c:cat>
          <c:val>
            <c:numRef>
              <c:f>'Cat Pivot Chart'!$B$4:$B$7</c:f>
              <c:numCache>
                <c:formatCode>General</c:formatCode>
                <c:ptCount val="3"/>
                <c:pt idx="0">
                  <c:v>7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38-4376-BDB5-6E30B6C448A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2800">
          <a:solidFill>
            <a:schemeClr val="tx2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[Task2.1.xlsx]Sheet4!PivotTable51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1" i="0" u="none" strike="noStrike" kern="1200" spc="100" baseline="0"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Count of BreedName by LapCat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1" i="0" u="none" strike="noStrike" kern="1200" spc="100" baseline="0">
              <a:solidFill>
                <a:schemeClr val="tx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Sheet4!$A$2:$A$6</c:f>
              <c:strCache>
                <c:ptCount val="5"/>
                <c:pt idx="0">
                  <c:v>Generic</c:v>
                </c:pt>
                <c:pt idx="1">
                  <c:v>Lap</c:v>
                </c:pt>
                <c:pt idx="2">
                  <c:v>Non Lap</c:v>
                </c:pt>
                <c:pt idx="3">
                  <c:v>Rodent</c:v>
                </c:pt>
                <c:pt idx="4">
                  <c:v>Unknown</c:v>
                </c:pt>
              </c:strCache>
            </c:strRef>
          </c:cat>
          <c:val>
            <c:numRef>
              <c:f>Sheet4!$B$2:$B$6</c:f>
              <c:numCache>
                <c:formatCode>General</c:formatCode>
                <c:ptCount val="5"/>
                <c:pt idx="0">
                  <c:v>11</c:v>
                </c:pt>
                <c:pt idx="1">
                  <c:v>43</c:v>
                </c:pt>
                <c:pt idx="2">
                  <c:v>11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8B-4AAB-8C60-820987F47D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1144143"/>
        <c:axId val="581144623"/>
      </c:lineChart>
      <c:catAx>
        <c:axId val="58114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44623"/>
        <c:crosses val="autoZero"/>
        <c:auto val="1"/>
        <c:lblAlgn val="ctr"/>
        <c:lblOffset val="100"/>
        <c:noMultiLvlLbl val="0"/>
      </c:catAx>
      <c:valAx>
        <c:axId val="581144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44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2800">
          <a:solidFill>
            <a:schemeClr val="tx2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855485650738657"/>
          <c:y val="0.12462222093561834"/>
          <c:w val="0.74937418157621671"/>
          <c:h val="0.755988015284854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'Summary 2'!$D$11</c:f>
              <c:strCache>
                <c:ptCount val="1"/>
                <c:pt idx="0">
                  <c:v>Average Weight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'Summary 2'!$C$12:$C$20</c:f>
              <c:strCache>
                <c:ptCount val="9"/>
                <c:pt idx="0">
                  <c:v>Sporting</c:v>
                </c:pt>
                <c:pt idx="1">
                  <c:v>Non Sporting</c:v>
                </c:pt>
                <c:pt idx="2">
                  <c:v>Hound</c:v>
                </c:pt>
                <c:pt idx="3">
                  <c:v>Toy</c:v>
                </c:pt>
                <c:pt idx="4">
                  <c:v>Working</c:v>
                </c:pt>
                <c:pt idx="5">
                  <c:v>Terrier</c:v>
                </c:pt>
                <c:pt idx="6">
                  <c:v>Herding</c:v>
                </c:pt>
                <c:pt idx="7">
                  <c:v>Southern</c:v>
                </c:pt>
                <c:pt idx="8">
                  <c:v>Unknown</c:v>
                </c:pt>
              </c:strCache>
            </c:strRef>
          </c:cat>
          <c:val>
            <c:numRef>
              <c:f>'Summary 2'!$D$12:$D$20</c:f>
              <c:numCache>
                <c:formatCode>General</c:formatCode>
                <c:ptCount val="9"/>
                <c:pt idx="0">
                  <c:v>24.35</c:v>
                </c:pt>
                <c:pt idx="1">
                  <c:v>12.59</c:v>
                </c:pt>
                <c:pt idx="2">
                  <c:v>27.85</c:v>
                </c:pt>
                <c:pt idx="3">
                  <c:v>4.57</c:v>
                </c:pt>
                <c:pt idx="4">
                  <c:v>43.92</c:v>
                </c:pt>
                <c:pt idx="5">
                  <c:v>11.67</c:v>
                </c:pt>
                <c:pt idx="6">
                  <c:v>25.54</c:v>
                </c:pt>
                <c:pt idx="7">
                  <c:v>11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C-49F1-9418-CBB4FF3250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5136672"/>
        <c:axId val="165130912"/>
      </c:barChart>
      <c:catAx>
        <c:axId val="165136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0912"/>
        <c:crosses val="autoZero"/>
        <c:auto val="1"/>
        <c:lblAlgn val="ctr"/>
        <c:lblOffset val="100"/>
        <c:noMultiLvlLbl val="0"/>
      </c:catAx>
      <c:valAx>
        <c:axId val="1651309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6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2800">
          <a:solidFill>
            <a:schemeClr val="tx2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[Task2.1.xlsx]Dog Pivot Chart!PivotTable5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</a:t>
            </a:r>
            <a:r>
              <a:rPr lang="en-IN"/>
              <a:t>count of dog breeds per Group2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'Dog Pivot Chart'!$B$3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560-47E2-A671-51B0F40872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560-47E2-A671-51B0F40872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560-47E2-A671-51B0F40872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560-47E2-A671-51B0F408728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560-47E2-A671-51B0F408728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560-47E2-A671-51B0F408728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560-47E2-A671-51B0F408728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560-47E2-A671-51B0F408728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560-47E2-A671-51B0F408728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4560-47E2-A671-51B0F408728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4560-47E2-A671-51B0F40872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'Dog Pivot Chart'!$A$4:$A$15</c:f>
              <c:strCache>
                <c:ptCount val="11"/>
                <c:pt idx="0">
                  <c:v>Companion</c:v>
                </c:pt>
                <c:pt idx="1">
                  <c:v>Guardian</c:v>
                </c:pt>
                <c:pt idx="2">
                  <c:v>Gun</c:v>
                </c:pt>
                <c:pt idx="3">
                  <c:v>Gun Dogs</c:v>
                </c:pt>
                <c:pt idx="4">
                  <c:v>Herding</c:v>
                </c:pt>
                <c:pt idx="5">
                  <c:v>Northern</c:v>
                </c:pt>
                <c:pt idx="6">
                  <c:v>Scenthound</c:v>
                </c:pt>
                <c:pt idx="7">
                  <c:v>Sight</c:v>
                </c:pt>
                <c:pt idx="8">
                  <c:v>Southern</c:v>
                </c:pt>
                <c:pt idx="9">
                  <c:v>Terrier</c:v>
                </c:pt>
                <c:pt idx="10">
                  <c:v>Unknown</c:v>
                </c:pt>
              </c:strCache>
            </c:strRef>
          </c:cat>
          <c:val>
            <c:numRef>
              <c:f>'Dog Pivot Chart'!$B$4:$B$15</c:f>
              <c:numCache>
                <c:formatCode>General</c:formatCode>
                <c:ptCount val="11"/>
                <c:pt idx="0">
                  <c:v>35</c:v>
                </c:pt>
                <c:pt idx="1">
                  <c:v>34</c:v>
                </c:pt>
                <c:pt idx="2">
                  <c:v>40</c:v>
                </c:pt>
                <c:pt idx="3">
                  <c:v>1</c:v>
                </c:pt>
                <c:pt idx="4">
                  <c:v>36</c:v>
                </c:pt>
                <c:pt idx="5">
                  <c:v>23</c:v>
                </c:pt>
                <c:pt idx="6">
                  <c:v>19</c:v>
                </c:pt>
                <c:pt idx="7">
                  <c:v>19</c:v>
                </c:pt>
                <c:pt idx="8">
                  <c:v>1</c:v>
                </c:pt>
                <c:pt idx="9">
                  <c:v>38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560-47E2-A671-51B0F408728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2000">
          <a:solidFill>
            <a:schemeClr val="tx2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'Summary 1'!$B$7:$B$16</cx:f>
        <cx:lvl ptCount="10">
          <cx:pt idx="0">Pixie-Bob</cx:pt>
          <cx:pt idx="1">Mixed Breed</cx:pt>
          <cx:pt idx="2">Dilute Tortoiseshell</cx:pt>
          <cx:pt idx="3">Tortoiseshell</cx:pt>
          <cx:pt idx="4">Tuxedo</cx:pt>
          <cx:pt idx="5">Munchkin</cx:pt>
          <cx:pt idx="6">Dilute Calico</cx:pt>
          <cx:pt idx="7">Turkish Van</cx:pt>
          <cx:pt idx="8">Turkish Angora</cx:pt>
          <cx:pt idx="9">Cymric</cx:pt>
        </cx:lvl>
      </cx:strDim>
      <cx:numDim type="val">
        <cx:f>'Summary 1'!$C$7:$C$16</cx:f>
        <cx:lvl ptCount="10" formatCode="General">
          <cx:pt idx="0">309</cx:pt>
          <cx:pt idx="1">210</cx:pt>
          <cx:pt idx="2">198</cx:pt>
          <cx:pt idx="3">198</cx:pt>
          <cx:pt idx="4">158</cx:pt>
          <cx:pt idx="5">155</cx:pt>
          <cx:pt idx="6">154</cx:pt>
          <cx:pt idx="7">154</cx:pt>
          <cx:pt idx="8">132</cx:pt>
          <cx:pt idx="9">125</cx:pt>
        </cx:lvl>
      </cx:numDim>
    </cx:data>
    <cx:data id="1">
      <cx:strDim type="cat">
        <cx:f>'Summary 1'!$B$7:$B$16</cx:f>
        <cx:lvl ptCount="10">
          <cx:pt idx="0">Pixie-Bob</cx:pt>
          <cx:pt idx="1">Mixed Breed</cx:pt>
          <cx:pt idx="2">Dilute Tortoiseshell</cx:pt>
          <cx:pt idx="3">Tortoiseshell</cx:pt>
          <cx:pt idx="4">Tuxedo</cx:pt>
          <cx:pt idx="5">Munchkin</cx:pt>
          <cx:pt idx="6">Dilute Calico</cx:pt>
          <cx:pt idx="7">Turkish Van</cx:pt>
          <cx:pt idx="8">Turkish Angora</cx:pt>
          <cx:pt idx="9">Cymric</cx:pt>
        </cx:lvl>
      </cx:strDim>
      <cx:numDim type="val">
        <cx:f>'Summary 1'!$D$7:$D$16</cx:f>
        <cx:lvl ptCount="10" formatCode="General">
          <cx:pt idx="0">4.6119402985074629</cx:pt>
          <cx:pt idx="1">3.1343283582089554</cx:pt>
          <cx:pt idx="2">2.955223880597015</cx:pt>
          <cx:pt idx="3">2.955223880597015</cx:pt>
          <cx:pt idx="4">2.3582089552238807</cx:pt>
          <cx:pt idx="5">2.3134328358208953</cx:pt>
          <cx:pt idx="6">2.2985074626865671</cx:pt>
          <cx:pt idx="7">2.2985074626865671</cx:pt>
          <cx:pt idx="8">1.9701492537313432</cx:pt>
          <cx:pt idx="9">1.8656716417910448</cx:pt>
        </cx:lvl>
      </cx:numDim>
    </cx:data>
  </cx:chartData>
  <cx:chart>
    <cx:title pos="t" align="ctr" overlay="0">
      <cx:tx>
        <cx:txData>
          <cx:v>Top 10 Cat Breeds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3200">
              <a:solidFill>
                <a:schemeClr val="tx2"/>
              </a:solidFill>
            </a:defRPr>
          </a:pPr>
          <a:r>
            <a:rPr lang="en-US" sz="3200" b="1" i="0" u="none" strike="noStrike" baseline="0" dirty="0">
              <a:solidFill>
                <a:schemeClr val="tx2"/>
              </a:solidFill>
              <a:latin typeface="Calibri" panose="020F0502020204030204"/>
            </a:rPr>
            <a:t>Top 10 Cat Breeds </a:t>
          </a:r>
        </a:p>
      </cx:txPr>
    </cx:title>
    <cx:plotArea>
      <cx:plotAreaRegion>
        <cx:series layoutId="funnel" uniqueId="{F033317A-C31F-4488-9979-127C3F36F2F9}" formatIdx="0">
          <cx:tx>
            <cx:txData>
              <cx:f>'Summary 1'!$C$6</cx:f>
              <cx:v>Quantity Sold</cx:v>
            </cx:txData>
          </cx:tx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3200" b="0" i="0">
                    <a:solidFill>
                      <a:srgbClr val="BDBDBD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IN" sz="3200"/>
              </a:p>
            </cx:txPr>
            <cx:visibility seriesName="0" categoryName="0" value="1"/>
          </cx:dataLabels>
          <cx:dataId val="0"/>
        </cx:series>
        <cx:series layoutId="funnel" hidden="1" uniqueId="{1736D824-7071-4E06-95A9-082EEDE84C8F}" formatIdx="1">
          <cx:tx>
            <cx:txData>
              <cx:f>'Summary 1'!$D$6</cx:f>
              <cx:v>Average Sales</cx:v>
            </cx:txData>
          </cx:tx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3200" b="0" i="0">
                    <a:solidFill>
                      <a:srgbClr val="BDBDBD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IN" sz="3200"/>
              </a:p>
            </cx:txPr>
            <cx:visibility seriesName="0" categoryName="0" value="1"/>
          </cx:dataLabels>
          <cx:dataId val="1"/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ctr" rtl="0">
              <a:defRPr sz="3200" b="1" i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IN" sz="3200" b="1">
              <a:solidFill>
                <a:schemeClr val="tx2"/>
              </a:solidFill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'Summary 1'!$B$19:$B$28</cx:f>
        <cx:lvl ptCount="10">
          <cx:pt idx="0">Sphynx (hairless cat)</cx:pt>
          <cx:pt idx="1">Siberian</cx:pt>
          <cx:pt idx="2">Snowshoe</cx:pt>
          <cx:pt idx="3">Bengal</cx:pt>
          <cx:pt idx="4">American Wirehair</cx:pt>
          <cx:pt idx="5">Applehead Siamese</cx:pt>
          <cx:pt idx="6">Singapura</cx:pt>
          <cx:pt idx="7">Silver</cx:pt>
          <cx:pt idx="8">Oriental Long Hair</cx:pt>
          <cx:pt idx="9">British Shorthair</cx:pt>
        </cx:lvl>
      </cx:strDim>
      <cx:numDim type="val">
        <cx:f>'Summary 1'!$C$19:$C$28</cx:f>
        <cx:lvl ptCount="10" formatCode="General">
          <cx:pt idx="0">4</cx:pt>
          <cx:pt idx="1">5</cx:pt>
          <cx:pt idx="2">5</cx:pt>
          <cx:pt idx="3">10</cx:pt>
          <cx:pt idx="4">11</cx:pt>
          <cx:pt idx="5">15</cx:pt>
          <cx:pt idx="6">15</cx:pt>
          <cx:pt idx="7">20</cx:pt>
          <cx:pt idx="8">23</cx:pt>
          <cx:pt idx="9">26</cx:pt>
        </cx:lvl>
      </cx:numDim>
    </cx:data>
    <cx:data id="1">
      <cx:strDim type="cat">
        <cx:f>'Summary 1'!$B$19:$B$28</cx:f>
        <cx:lvl ptCount="10">
          <cx:pt idx="0">Sphynx (hairless cat)</cx:pt>
          <cx:pt idx="1">Siberian</cx:pt>
          <cx:pt idx="2">Snowshoe</cx:pt>
          <cx:pt idx="3">Bengal</cx:pt>
          <cx:pt idx="4">American Wirehair</cx:pt>
          <cx:pt idx="5">Applehead Siamese</cx:pt>
          <cx:pt idx="6">Singapura</cx:pt>
          <cx:pt idx="7">Silver</cx:pt>
          <cx:pt idx="8">Oriental Long Hair</cx:pt>
          <cx:pt idx="9">British Shorthair</cx:pt>
        </cx:lvl>
      </cx:strDim>
      <cx:numDim type="val">
        <cx:f>'Summary 1'!$D$19:$D$28</cx:f>
        <cx:lvl ptCount="10" formatCode="General">
          <cx:pt idx="0">0.059701492537313432</cx:pt>
          <cx:pt idx="1">0.074626865671641784</cx:pt>
          <cx:pt idx="2">0.074626865671641784</cx:pt>
          <cx:pt idx="3">0.074626865671641784</cx:pt>
          <cx:pt idx="4">0.14925373134328357</cx:pt>
          <cx:pt idx="5">0.16417910447761194</cx:pt>
          <cx:pt idx="6">0.22388059701492538</cx:pt>
          <cx:pt idx="7">0.22388059701492538</cx:pt>
          <cx:pt idx="8">0.29850746268656714</cx:pt>
          <cx:pt idx="9">0.34328358208955223</cx:pt>
        </cx:lvl>
      </cx:numDim>
    </cx:data>
  </cx:chartData>
  <cx:chart>
    <cx:title pos="t" align="ctr" overlay="0">
      <cx:tx>
        <cx:txData>
          <cx:v>Bottom 10 Cat Breeds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3200" b="1">
              <a:solidFill>
                <a:schemeClr val="tx2"/>
              </a:solidFill>
            </a:defRPr>
          </a:pPr>
          <a:r>
            <a:rPr lang="en-US" sz="3200" b="1" i="0" u="none" strike="noStrike" baseline="0">
              <a:solidFill>
                <a:schemeClr val="tx2"/>
              </a:solidFill>
              <a:latin typeface="Calibri" panose="020F0502020204030204"/>
            </a:rPr>
            <a:t>Bottom 10 Cat Breeds</a:t>
          </a:r>
        </a:p>
      </cx:txPr>
    </cx:title>
    <cx:plotArea>
      <cx:plotAreaRegion>
        <cx:series layoutId="funnel" uniqueId="{BC34AA79-67D5-449F-9ACA-0D2482F9A8AE}" formatIdx="0">
          <cx:tx>
            <cx:txData>
              <cx:f>'Summary 1'!$C$18</cx:f>
              <cx:v>Quantity</cx:v>
            </cx:txData>
          </cx:tx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3200" b="0" i="0">
                    <a:solidFill>
                      <a:schemeClr val="bg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IN" sz="3200" b="0">
                  <a:solidFill>
                    <a:schemeClr val="bg2"/>
                  </a:solidFill>
                </a:endParaRPr>
              </a:p>
            </cx:txPr>
            <cx:visibility seriesName="0" categoryName="0" value="1"/>
          </cx:dataLabels>
          <cx:dataId val="0"/>
        </cx:series>
        <cx:series layoutId="funnel" hidden="1" uniqueId="{9AC9C033-81FD-468D-B9D3-B0CC9379A30B}" formatIdx="1">
          <cx:tx>
            <cx:txData>
              <cx:f>'Summary 1'!$D$18</cx:f>
              <cx:v>Average Sales</cx:v>
            </cx:txData>
          </cx:tx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3200" b="1" i="0">
                    <a:solidFill>
                      <a:schemeClr val="tx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IN" sz="3200" b="1">
                  <a:solidFill>
                    <a:schemeClr val="tx2"/>
                  </a:solidFill>
                </a:endParaRPr>
              </a:p>
            </cx:txPr>
            <cx:visibility seriesName="0" categoryName="0" value="1"/>
          </cx:dataLabels>
          <cx:dataId val="1"/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ctr" rtl="0">
              <a:defRPr sz="3200" b="1" i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IN" sz="3200" b="1">
              <a:solidFill>
                <a:schemeClr val="tx2"/>
              </a:solidFill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'Summary 1'!$F$19:$F$28</cx:f>
        <cx:lvl ptCount="10">
          <cx:pt idx="0">Foxhound</cx:pt>
          <cx:pt idx="1">Lhasa Apso</cx:pt>
          <cx:pt idx="2">Boxer</cx:pt>
          <cx:pt idx="3">Flat-coated Retriever</cx:pt>
          <cx:pt idx="4">Fila Brasileiro</cx:pt>
          <cx:pt idx="5">Pomeranian</cx:pt>
          <cx:pt idx="6">Jack Russell Terrier (Parson Russell Terrier)</cx:pt>
          <cx:pt idx="7">Shar Pei</cx:pt>
          <cx:pt idx="8">Clumber Spaniel</cx:pt>
          <cx:pt idx="9">Cane Corso Mastiff</cx:pt>
        </cx:lvl>
      </cx:strDim>
      <cx:numDim type="val">
        <cx:f>'Summary 1'!$G$19:$G$28</cx:f>
        <cx:lvl ptCount="10" formatCode="General">
          <cx:pt idx="0">4</cx:pt>
          <cx:pt idx="1">5</cx:pt>
          <cx:pt idx="2">5</cx:pt>
          <cx:pt idx="3">5</cx:pt>
          <cx:pt idx="4">5</cx:pt>
          <cx:pt idx="5">10</cx:pt>
          <cx:pt idx="6">10</cx:pt>
          <cx:pt idx="7">11</cx:pt>
          <cx:pt idx="8">11</cx:pt>
          <cx:pt idx="9">11</cx:pt>
        </cx:lvl>
      </cx:numDim>
    </cx:data>
  </cx:chartData>
  <cx:chart>
    <cx:plotArea>
      <cx:plotAreaRegion>
        <cx:series layoutId="funnel" uniqueId="{F735C69A-2DBC-47B6-8ACF-FD16EC71FB7A}">
          <cx:tx>
            <cx:txData>
              <cx:f>'Summary 1'!$G$18</cx:f>
              <cx:v>Quantity Sold</cx:v>
            </cx:txData>
          </cx:tx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2800" b="0" i="0">
                    <a:solidFill>
                      <a:srgbClr val="BDBDBD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en-IN" sz="2800"/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ctr" rtl="0">
              <a:defRPr sz="2800" b="0" i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IN" sz="2800">
              <a:solidFill>
                <a:schemeClr val="tx2"/>
              </a:solidFill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1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4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6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54BD3-4ED6-6F42-C68F-EA0E91B08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260DFC-B2AC-30D2-904F-EAE99A01CB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28314-62CE-6FEC-3E85-9ACC234AC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65583-2122-5078-CCDD-20DC51215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4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06D99-861D-7CDA-AA89-FF4B03D85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795F26-3B5A-5E31-BABA-2FB2B70257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E6F8F9-5BF8-45E5-884B-6122A0BE8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2590B-FD5C-48BA-B56F-891CEA624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6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2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7DC3CA93-CD95-0448-8597-AA5277310D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90265" y="1213338"/>
            <a:ext cx="10886857" cy="553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81C5117B-286F-324D-A5F2-518F14DDD6A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00529" y="6962923"/>
            <a:ext cx="10886857" cy="553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5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7DC3CA93-CD95-0448-8597-AA5277310D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24278" y="3456288"/>
            <a:ext cx="20329096" cy="6983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8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7DC3CA93-CD95-0448-8597-AA5277310D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1699542">
            <a:off x="4613232" y="6670113"/>
            <a:ext cx="6074231" cy="10720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54BFC19-35C7-424E-81A7-567EA52D52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rot="1699542">
            <a:off x="13604209" y="6670114"/>
            <a:ext cx="6074231" cy="107201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3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A58F118-AD44-2644-91E1-69E9B17E7E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5600" y="-378371"/>
            <a:ext cx="25084157" cy="8895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E43DC65-766A-AE4F-B50E-2A0E93A18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58465" y="2548800"/>
            <a:ext cx="6474982" cy="8725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57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E43DC65-766A-AE4F-B50E-2A0E93A18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52936" y="3605849"/>
            <a:ext cx="7523411" cy="4713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B2ABAC5-1B5E-4843-A328-05A424B20F5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4202440" y="3605849"/>
            <a:ext cx="7523411" cy="4713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75BE1CB4-05F2-2D46-A779-856CD0B5151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77687" y="4883171"/>
            <a:ext cx="7523411" cy="4713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1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5600" y="-378371"/>
            <a:ext cx="25084157" cy="144727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25743" y="0"/>
            <a:ext cx="14351907" cy="12185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3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4351907" cy="12185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27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D27EA52-8FF4-EE46-BAEB-4A88ECCFC4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90089" y="4362074"/>
            <a:ext cx="4337544" cy="43375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C71D8B5-1FEA-E04E-8749-016B5B47095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20055" y="4362074"/>
            <a:ext cx="4337544" cy="43375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3EAF254-5448-8F4D-AD88-E0D20D5AD5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250013" y="4362074"/>
            <a:ext cx="4337544" cy="43375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63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D27EA52-8FF4-EE46-BAEB-4A88ECCFC4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01013" y="3081532"/>
            <a:ext cx="3297490" cy="329748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A2751F6-0B63-C240-A498-2A07A12523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34831" y="3081532"/>
            <a:ext cx="3297490" cy="329748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93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5D27EA52-8FF4-EE46-BAEB-4A88ECCFC4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59311" y="8225845"/>
            <a:ext cx="4024786" cy="40247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9B8F618-5533-A44C-9A5E-7B20A1A258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84097" y="4926842"/>
            <a:ext cx="4024786" cy="40247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3274D65-5CB5-0D4B-88CA-774BED37DE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508883" y="1627837"/>
            <a:ext cx="4024786" cy="402478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40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FF92B6B5-C05A-9A49-9B8F-854A66BBB0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11049" y="5989319"/>
            <a:ext cx="3089311" cy="128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E174412E-E6D5-D148-985E-22D841E833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99795" y="5989319"/>
            <a:ext cx="3089311" cy="128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7E06FEBE-F416-FA44-A25A-D82B2D8F33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388543" y="5989319"/>
            <a:ext cx="3089311" cy="128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85C8B982-C3B3-7341-B40B-2EC5DAD639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8877289" y="5989319"/>
            <a:ext cx="3089311" cy="128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F6F1439-379A-2748-93D0-EF09257E394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411049" y="8353600"/>
            <a:ext cx="3089311" cy="128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30542E3-7D8A-484E-824A-9596A1824B8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899795" y="8353600"/>
            <a:ext cx="3089311" cy="128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8E889694-DD0A-6442-B3F9-4CC4D5A59E6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388543" y="8353600"/>
            <a:ext cx="3089311" cy="128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EB75BE7E-29E5-D745-935C-8E9C55CFC9F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877289" y="8353600"/>
            <a:ext cx="3089311" cy="1280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63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76E297F-3914-4347-987C-C65CAF1473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31358" y="1213338"/>
            <a:ext cx="7078133" cy="5423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D603A6-D7D7-014A-9550-05247398B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49758" y="1213338"/>
            <a:ext cx="7078133" cy="5423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7DC3CA93-CD95-0448-8597-AA5277310D3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168157" y="1213338"/>
            <a:ext cx="7078133" cy="5423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5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7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14/relationships/chartEx" Target="../charts/chartEx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4BBFB-D327-734C-A759-1741962564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55F71F-D9B0-0E4A-848E-1A0982A36CC4}"/>
              </a:ext>
            </a:extLst>
          </p:cNvPr>
          <p:cNvGrpSpPr/>
          <p:nvPr/>
        </p:nvGrpSpPr>
        <p:grpSpPr>
          <a:xfrm flipH="1">
            <a:off x="-7481411" y="-4157197"/>
            <a:ext cx="25483536" cy="23246652"/>
            <a:chOff x="13233176" y="2666569"/>
            <a:chExt cx="9189491" cy="8382861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37DFE8F9-4D0C-FA44-B88A-391394C0C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3527" y="2666569"/>
              <a:ext cx="8393068" cy="8005068"/>
            </a:xfrm>
            <a:custGeom>
              <a:avLst/>
              <a:gdLst>
                <a:gd name="T0" fmla="*/ 1462 w 3623"/>
                <a:gd name="T1" fmla="*/ 62 h 3457"/>
                <a:gd name="T2" fmla="*/ 1462 w 3623"/>
                <a:gd name="T3" fmla="*/ 62 h 3457"/>
                <a:gd name="T4" fmla="*/ 3038 w 3623"/>
                <a:gd name="T5" fmla="*/ 1088 h 3457"/>
                <a:gd name="T6" fmla="*/ 3038 w 3623"/>
                <a:gd name="T7" fmla="*/ 1088 h 3457"/>
                <a:gd name="T8" fmla="*/ 3382 w 3623"/>
                <a:gd name="T9" fmla="*/ 2643 h 3457"/>
                <a:gd name="T10" fmla="*/ 3382 w 3623"/>
                <a:gd name="T11" fmla="*/ 2643 h 3457"/>
                <a:gd name="T12" fmla="*/ 1932 w 3623"/>
                <a:gd name="T13" fmla="*/ 3372 h 3457"/>
                <a:gd name="T14" fmla="*/ 1932 w 3623"/>
                <a:gd name="T15" fmla="*/ 3372 h 3457"/>
                <a:gd name="T16" fmla="*/ 817 w 3623"/>
                <a:gd name="T17" fmla="*/ 2907 h 3457"/>
                <a:gd name="T18" fmla="*/ 817 w 3623"/>
                <a:gd name="T19" fmla="*/ 2907 h 3457"/>
                <a:gd name="T20" fmla="*/ 18 w 3623"/>
                <a:gd name="T21" fmla="*/ 2031 h 3457"/>
                <a:gd name="T22" fmla="*/ 18 w 3623"/>
                <a:gd name="T23" fmla="*/ 2031 h 3457"/>
                <a:gd name="T24" fmla="*/ 312 w 3623"/>
                <a:gd name="T25" fmla="*/ 1047 h 3457"/>
                <a:gd name="T26" fmla="*/ 312 w 3623"/>
                <a:gd name="T27" fmla="*/ 1047 h 3457"/>
                <a:gd name="T28" fmla="*/ 1462 w 3623"/>
                <a:gd name="T29" fmla="*/ 62 h 3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23" h="3457">
                  <a:moveTo>
                    <a:pt x="1462" y="62"/>
                  </a:moveTo>
                  <a:lnTo>
                    <a:pt x="1462" y="62"/>
                  </a:lnTo>
                  <a:cubicBezTo>
                    <a:pt x="2378" y="0"/>
                    <a:pt x="2802" y="465"/>
                    <a:pt x="3038" y="1088"/>
                  </a:cubicBezTo>
                  <a:lnTo>
                    <a:pt x="3038" y="1088"/>
                  </a:lnTo>
                  <a:cubicBezTo>
                    <a:pt x="3273" y="1712"/>
                    <a:pt x="3622" y="1926"/>
                    <a:pt x="3382" y="2643"/>
                  </a:cubicBezTo>
                  <a:lnTo>
                    <a:pt x="3382" y="2643"/>
                  </a:lnTo>
                  <a:cubicBezTo>
                    <a:pt x="3140" y="3361"/>
                    <a:pt x="2271" y="3456"/>
                    <a:pt x="1932" y="3372"/>
                  </a:cubicBezTo>
                  <a:lnTo>
                    <a:pt x="1932" y="3372"/>
                  </a:lnTo>
                  <a:cubicBezTo>
                    <a:pt x="1591" y="3288"/>
                    <a:pt x="1239" y="3072"/>
                    <a:pt x="817" y="2907"/>
                  </a:cubicBezTo>
                  <a:lnTo>
                    <a:pt x="817" y="2907"/>
                  </a:lnTo>
                  <a:cubicBezTo>
                    <a:pt x="187" y="2664"/>
                    <a:pt x="32" y="2345"/>
                    <a:pt x="18" y="2031"/>
                  </a:cubicBezTo>
                  <a:lnTo>
                    <a:pt x="18" y="2031"/>
                  </a:lnTo>
                  <a:cubicBezTo>
                    <a:pt x="0" y="1586"/>
                    <a:pt x="236" y="1536"/>
                    <a:pt x="312" y="1047"/>
                  </a:cubicBezTo>
                  <a:lnTo>
                    <a:pt x="312" y="1047"/>
                  </a:lnTo>
                  <a:cubicBezTo>
                    <a:pt x="402" y="463"/>
                    <a:pt x="745" y="111"/>
                    <a:pt x="1462" y="62"/>
                  </a:cubicBezTo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D389838-ABFA-8E4B-AAC6-86CDA7AE9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3176" y="2666569"/>
              <a:ext cx="9189491" cy="8382861"/>
            </a:xfrm>
            <a:custGeom>
              <a:avLst/>
              <a:gdLst>
                <a:gd name="T0" fmla="*/ 450 w 3969"/>
                <a:gd name="T1" fmla="*/ 799 h 3620"/>
                <a:gd name="T2" fmla="*/ 450 w 3969"/>
                <a:gd name="T3" fmla="*/ 799 h 3620"/>
                <a:gd name="T4" fmla="*/ 857 w 3969"/>
                <a:gd name="T5" fmla="*/ 2907 h 3620"/>
                <a:gd name="T6" fmla="*/ 857 w 3969"/>
                <a:gd name="T7" fmla="*/ 2907 h 3620"/>
                <a:gd name="T8" fmla="*/ 2480 w 3969"/>
                <a:gd name="T9" fmla="*/ 3350 h 3620"/>
                <a:gd name="T10" fmla="*/ 2480 w 3969"/>
                <a:gd name="T11" fmla="*/ 3350 h 3620"/>
                <a:gd name="T12" fmla="*/ 3179 w 3969"/>
                <a:gd name="T13" fmla="*/ 2418 h 3620"/>
                <a:gd name="T14" fmla="*/ 3179 w 3969"/>
                <a:gd name="T15" fmla="*/ 2418 h 3620"/>
                <a:gd name="T16" fmla="*/ 3733 w 3969"/>
                <a:gd name="T17" fmla="*/ 2066 h 3620"/>
                <a:gd name="T18" fmla="*/ 3733 w 3969"/>
                <a:gd name="T19" fmla="*/ 2066 h 3620"/>
                <a:gd name="T20" fmla="*/ 2679 w 3969"/>
                <a:gd name="T21" fmla="*/ 308 h 3620"/>
                <a:gd name="T22" fmla="*/ 2679 w 3969"/>
                <a:gd name="T23" fmla="*/ 308 h 3620"/>
                <a:gd name="T24" fmla="*/ 450 w 3969"/>
                <a:gd name="T25" fmla="*/ 799 h 3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9" h="3620">
                  <a:moveTo>
                    <a:pt x="450" y="799"/>
                  </a:moveTo>
                  <a:lnTo>
                    <a:pt x="450" y="799"/>
                  </a:lnTo>
                  <a:cubicBezTo>
                    <a:pt x="0" y="1520"/>
                    <a:pt x="368" y="2435"/>
                    <a:pt x="857" y="2907"/>
                  </a:cubicBezTo>
                  <a:lnTo>
                    <a:pt x="857" y="2907"/>
                  </a:lnTo>
                  <a:cubicBezTo>
                    <a:pt x="1293" y="3328"/>
                    <a:pt x="2058" y="3619"/>
                    <a:pt x="2480" y="3350"/>
                  </a:cubicBezTo>
                  <a:lnTo>
                    <a:pt x="2480" y="3350"/>
                  </a:lnTo>
                  <a:cubicBezTo>
                    <a:pt x="2788" y="3155"/>
                    <a:pt x="2711" y="2788"/>
                    <a:pt x="3179" y="2418"/>
                  </a:cubicBezTo>
                  <a:lnTo>
                    <a:pt x="3179" y="2418"/>
                  </a:lnTo>
                  <a:cubicBezTo>
                    <a:pt x="3483" y="2176"/>
                    <a:pt x="3634" y="2239"/>
                    <a:pt x="3733" y="2066"/>
                  </a:cubicBezTo>
                  <a:lnTo>
                    <a:pt x="3733" y="2066"/>
                  </a:lnTo>
                  <a:cubicBezTo>
                    <a:pt x="3968" y="1658"/>
                    <a:pt x="3477" y="676"/>
                    <a:pt x="2679" y="308"/>
                  </a:cubicBezTo>
                  <a:lnTo>
                    <a:pt x="2679" y="308"/>
                  </a:lnTo>
                  <a:cubicBezTo>
                    <a:pt x="2011" y="0"/>
                    <a:pt x="928" y="30"/>
                    <a:pt x="450" y="799"/>
                  </a:cubicBezTo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D13CB0-9E94-3F40-BB87-83E0C03A3964}"/>
              </a:ext>
            </a:extLst>
          </p:cNvPr>
          <p:cNvGrpSpPr/>
          <p:nvPr/>
        </p:nvGrpSpPr>
        <p:grpSpPr>
          <a:xfrm>
            <a:off x="-2508739" y="5619750"/>
            <a:ext cx="18428677" cy="3692758"/>
            <a:chOff x="3707935" y="5894557"/>
            <a:chExt cx="16214375" cy="369275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3707935" y="5894557"/>
              <a:ext cx="16214375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600" dirty="0">
                  <a:solidFill>
                    <a:schemeClr val="bg1"/>
                  </a:solidFill>
                </a:rPr>
                <a:t>Data Analysis of Cat and Dog Breeds</a:t>
              </a:r>
              <a:endParaRPr lang="en-US" sz="9600" b="1" dirty="0">
                <a:solidFill>
                  <a:schemeClr val="bg1"/>
                </a:solidFill>
                <a:latin typeface="Poppins SemiBold" pitchFamily="2" charset="77"/>
                <a:ea typeface="Roboto Medium" panose="02000000000000000000" pitchFamily="2" charset="0"/>
                <a:cs typeface="Poppins SemiBold" pitchFamily="2" charset="77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2D8741-EDC3-914E-840E-EBC57616BF37}"/>
                </a:ext>
              </a:extLst>
            </p:cNvPr>
            <p:cNvGrpSpPr/>
            <p:nvPr/>
          </p:nvGrpSpPr>
          <p:grpSpPr>
            <a:xfrm>
              <a:off x="5074192" y="8707301"/>
              <a:ext cx="8283691" cy="880014"/>
              <a:chOff x="5074192" y="8892837"/>
              <a:chExt cx="8283691" cy="88001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28A401-BE5C-274A-84CD-5774E52DB396}"/>
                  </a:ext>
                </a:extLst>
              </p:cNvPr>
              <p:cNvSpPr/>
              <p:nvPr/>
            </p:nvSpPr>
            <p:spPr>
              <a:xfrm rot="16200000">
                <a:off x="8869097" y="5284064"/>
                <a:ext cx="880014" cy="809755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1E0CF7-5CDC-2144-A03A-AAC2D1E4CDA0}"/>
                  </a:ext>
                </a:extLst>
              </p:cNvPr>
              <p:cNvSpPr txBox="1"/>
              <p:nvPr/>
            </p:nvSpPr>
            <p:spPr>
              <a:xfrm>
                <a:off x="5074192" y="9091912"/>
                <a:ext cx="819968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/>
                    <a:ea typeface="Lato Medium"/>
                    <a:cs typeface="Lato Medium"/>
                  </a:rPr>
                  <a:t> PRESENTATION BY SIDDHI TANAWADE</a:t>
                </a:r>
                <a:endParaRPr lang="en-US" sz="2800" spc="3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7313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751">
        <p159:morph option="byObject"/>
      </p:transition>
    </mc:Choice>
    <mc:Fallback xmlns="">
      <p:transition spd="slow" advTm="975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76C68C-AA46-8F38-01BF-D8EB445E83C5}"/>
              </a:ext>
            </a:extLst>
          </p:cNvPr>
          <p:cNvSpPr/>
          <p:nvPr/>
        </p:nvSpPr>
        <p:spPr>
          <a:xfrm>
            <a:off x="2030015" y="1127051"/>
            <a:ext cx="10456984" cy="15059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Introduction</a:t>
            </a:r>
            <a:endParaRPr lang="en-IN" sz="8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10C706-6627-87A5-D1C2-0099E1E9B4C4}"/>
              </a:ext>
            </a:extLst>
          </p:cNvPr>
          <p:cNvSpPr/>
          <p:nvPr/>
        </p:nvSpPr>
        <p:spPr>
          <a:xfrm>
            <a:off x="1183145" y="0"/>
            <a:ext cx="255182" cy="22541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FC1C7E-D91B-F676-FC35-ED25150023B0}"/>
              </a:ext>
            </a:extLst>
          </p:cNvPr>
          <p:cNvSpPr/>
          <p:nvPr/>
        </p:nvSpPr>
        <p:spPr>
          <a:xfrm>
            <a:off x="2425149" y="3597967"/>
            <a:ext cx="19739112" cy="85675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D9FB7-A397-77E5-00FB-7B17021D792D}"/>
              </a:ext>
            </a:extLst>
          </p:cNvPr>
          <p:cNvSpPr txBox="1"/>
          <p:nvPr/>
        </p:nvSpPr>
        <p:spPr>
          <a:xfrm>
            <a:off x="3180523" y="3796747"/>
            <a:ext cx="18983738" cy="843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solidFill>
                  <a:schemeClr val="tx2"/>
                </a:solidFill>
              </a:rPr>
              <a:t>Objective and Purpose </a:t>
            </a:r>
            <a:endParaRPr lang="en-IN" sz="6600" dirty="0">
              <a:solidFill>
                <a:schemeClr val="tx2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kumimoji="0" lang="en-US" altLang="en-US" sz="6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 body"/>
              </a:rPr>
              <a:t>Identifying key insights on sales, temperament, and breed characteristics.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kumimoji="0" lang="en-US" altLang="en-US" sz="6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alibri body"/>
              </a:rPr>
              <a:t>Finding top selling and least selling breeds for both cats and dogs.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6600" dirty="0">
                <a:solidFill>
                  <a:schemeClr val="tx2"/>
                </a:solidFill>
              </a:rPr>
              <a:t>To present insights using charts, and summary statistics for better decision making</a:t>
            </a:r>
            <a:r>
              <a:rPr lang="en-US" sz="6600" dirty="0"/>
              <a:t>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972710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35433-D161-AC4E-6514-F122C7652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5DE13E-D491-6B7A-9D21-CFE2246BD00D}"/>
              </a:ext>
            </a:extLst>
          </p:cNvPr>
          <p:cNvSpPr/>
          <p:nvPr/>
        </p:nvSpPr>
        <p:spPr>
          <a:xfrm>
            <a:off x="2030014" y="1127051"/>
            <a:ext cx="13616385" cy="15059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Overview of the Dataset</a:t>
            </a:r>
            <a:endParaRPr lang="en-IN" sz="8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8AAC4-6AE4-B249-B4AC-CCDAC4DCB757}"/>
              </a:ext>
            </a:extLst>
          </p:cNvPr>
          <p:cNvSpPr/>
          <p:nvPr/>
        </p:nvSpPr>
        <p:spPr>
          <a:xfrm>
            <a:off x="1183145" y="0"/>
            <a:ext cx="255182" cy="22541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65E0BE-FE39-B480-A297-B345EB70F441}"/>
              </a:ext>
            </a:extLst>
          </p:cNvPr>
          <p:cNvSpPr/>
          <p:nvPr/>
        </p:nvSpPr>
        <p:spPr>
          <a:xfrm>
            <a:off x="2425149" y="3597967"/>
            <a:ext cx="19739112" cy="85675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6237F-82D5-7F5E-3986-C578C1BCDC07}"/>
              </a:ext>
            </a:extLst>
          </p:cNvPr>
          <p:cNvSpPr txBox="1"/>
          <p:nvPr/>
        </p:nvSpPr>
        <p:spPr>
          <a:xfrm>
            <a:off x="2802836" y="3265083"/>
            <a:ext cx="18983738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6600" dirty="0">
              <a:solidFill>
                <a:srgbClr val="000000"/>
              </a:solidFill>
            </a:endParaRP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6600" dirty="0">
                <a:solidFill>
                  <a:srgbClr val="000000"/>
                </a:solidFill>
              </a:rPr>
              <a:t>The data Contains data on various cat and dog breeds, including </a:t>
            </a:r>
            <a:r>
              <a:rPr lang="en-US" sz="6600">
                <a:solidFill>
                  <a:srgbClr val="000000"/>
                </a:solidFill>
              </a:rPr>
              <a:t>their popularity </a:t>
            </a:r>
            <a:r>
              <a:rPr lang="en-US" sz="6600" dirty="0">
                <a:solidFill>
                  <a:srgbClr val="000000"/>
                </a:solidFill>
              </a:rPr>
              <a:t>and market trends.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6600" dirty="0">
                <a:solidFill>
                  <a:srgbClr val="000000"/>
                </a:solidFill>
              </a:rPr>
              <a:t>It Includes breed-wise quantity sold, average price, average sales.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6600" dirty="0">
                <a:solidFill>
                  <a:srgbClr val="000000"/>
                </a:solidFill>
              </a:rPr>
              <a:t>It also provides data on breeds characteristics i.e. (temperament, weight, features etc.)</a:t>
            </a:r>
          </a:p>
          <a:p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992793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B6731E-0C9B-DE4B-A6FE-E9725DC2AC6D}"/>
              </a:ext>
            </a:extLst>
          </p:cNvPr>
          <p:cNvSpPr/>
          <p:nvPr/>
        </p:nvSpPr>
        <p:spPr>
          <a:xfrm>
            <a:off x="1183145" y="0"/>
            <a:ext cx="255182" cy="22541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31815D-D196-E74E-0836-E90AEFB3ACD5}"/>
              </a:ext>
            </a:extLst>
          </p:cNvPr>
          <p:cNvSpPr/>
          <p:nvPr/>
        </p:nvSpPr>
        <p:spPr>
          <a:xfrm>
            <a:off x="1804754" y="473630"/>
            <a:ext cx="14795123" cy="15059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0" b="1" dirty="0">
              <a:solidFill>
                <a:srgbClr val="363E48"/>
              </a:solidFill>
              <a:latin typeface="Poppins Medium"/>
              <a:cs typeface="Poppins Medium"/>
            </a:endParaRPr>
          </a:p>
          <a:p>
            <a:r>
              <a:rPr lang="en-US" sz="8000" b="1" dirty="0">
                <a:solidFill>
                  <a:srgbClr val="363E48"/>
                </a:solidFill>
                <a:latin typeface="Poppins Medium"/>
                <a:cs typeface="Poppins Medium"/>
              </a:rPr>
              <a:t>Sales Analysis of Cat Breed</a:t>
            </a:r>
          </a:p>
          <a:p>
            <a:endParaRPr lang="en-IN" sz="8000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0007435A-E433-625B-FC65-B237B95219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5674227"/>
                  </p:ext>
                </p:extLst>
              </p:nvPr>
            </p:nvGraphicFramePr>
            <p:xfrm>
              <a:off x="787821" y="2689730"/>
              <a:ext cx="10935256" cy="65180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8" name="Chart 17">
                <a:extLst>
                  <a:ext uri="{FF2B5EF4-FFF2-40B4-BE49-F238E27FC236}">
                    <a16:creationId xmlns:a16="http://schemas.microsoft.com/office/drawing/2014/main" id="{0007435A-E433-625B-FC65-B237B95219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821" y="2689730"/>
                <a:ext cx="10935256" cy="6518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2C3B60B9-E832-1182-9EF2-17E7A615E9F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79172945"/>
                  </p:ext>
                </p:extLst>
              </p:nvPr>
            </p:nvGraphicFramePr>
            <p:xfrm>
              <a:off x="12426462" y="2689730"/>
              <a:ext cx="11394830" cy="65180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9" name="Chart 18">
                <a:extLst>
                  <a:ext uri="{FF2B5EF4-FFF2-40B4-BE49-F238E27FC236}">
                    <a16:creationId xmlns:a16="http://schemas.microsoft.com/office/drawing/2014/main" id="{2C3B60B9-E832-1182-9EF2-17E7A615E9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26462" y="2689730"/>
                <a:ext cx="11394830" cy="6518031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BB6FCF7-3391-70D4-D732-A25395D1E7D1}"/>
              </a:ext>
            </a:extLst>
          </p:cNvPr>
          <p:cNvSpPr txBox="1"/>
          <p:nvPr/>
        </p:nvSpPr>
        <p:spPr>
          <a:xfrm>
            <a:off x="2133601" y="10410092"/>
            <a:ext cx="210108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2"/>
                </a:solidFill>
              </a:rPr>
              <a:t>Key Insights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tx2"/>
                </a:solidFill>
              </a:rPr>
              <a:t>Pixie bob is one of the highest selling cat breed by 309 with average sale of </a:t>
            </a:r>
            <a:r>
              <a:rPr lang="en-IN" sz="4400" b="0" i="0" u="none" strike="noStrike" dirty="0">
                <a:solidFill>
                  <a:srgbClr val="000000"/>
                </a:solidFill>
                <a:effectLst/>
              </a:rPr>
              <a:t>4.611940299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rgbClr val="000000"/>
                </a:solidFill>
              </a:rPr>
              <a:t>Sphynx breed has lowest 4 count with average sale of </a:t>
            </a:r>
            <a:r>
              <a:rPr lang="en-IN" sz="4400" b="0" i="0" u="none" strike="noStrike" dirty="0">
                <a:solidFill>
                  <a:srgbClr val="000000"/>
                </a:solidFill>
                <a:effectLst/>
              </a:rPr>
              <a:t>0.059701493</a:t>
            </a:r>
            <a:r>
              <a:rPr lang="en-IN" sz="2400" dirty="0"/>
              <a:t> .</a:t>
            </a:r>
            <a:endParaRPr lang="en-IN" sz="44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563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972">
        <p159:morph option="byObject"/>
      </p:transition>
    </mc:Choice>
    <mc:Fallback xmlns="">
      <p:transition spd="slow" advTm="5097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BCA7D-3FED-D288-767D-AC53A44BF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5849EA-5C46-1C13-4B65-82EC524C31D2}"/>
              </a:ext>
            </a:extLst>
          </p:cNvPr>
          <p:cNvSpPr/>
          <p:nvPr/>
        </p:nvSpPr>
        <p:spPr>
          <a:xfrm>
            <a:off x="1183145" y="0"/>
            <a:ext cx="255182" cy="22541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0F0D30-8CC0-59E1-70BD-6E3241B8FE8A}"/>
              </a:ext>
            </a:extLst>
          </p:cNvPr>
          <p:cNvSpPr/>
          <p:nvPr/>
        </p:nvSpPr>
        <p:spPr>
          <a:xfrm>
            <a:off x="1804754" y="473630"/>
            <a:ext cx="14795123" cy="15059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0" b="1" dirty="0">
              <a:solidFill>
                <a:srgbClr val="363E48"/>
              </a:solidFill>
              <a:latin typeface="Poppins Medium"/>
              <a:cs typeface="Poppins Medium"/>
            </a:endParaRPr>
          </a:p>
          <a:p>
            <a:r>
              <a:rPr lang="en-US" sz="8000" b="1" dirty="0">
                <a:solidFill>
                  <a:srgbClr val="363E48"/>
                </a:solidFill>
                <a:latin typeface="Poppins Medium"/>
                <a:cs typeface="Poppins Medium"/>
              </a:rPr>
              <a:t>Sales Analysis of Dog Breed</a:t>
            </a:r>
          </a:p>
          <a:p>
            <a:endParaRPr lang="en-IN" sz="8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F21342-415D-9BAA-F800-C6B18A50C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42" y="2598267"/>
            <a:ext cx="11621983" cy="6991208"/>
          </a:xfrm>
          <a:prstGeom prst="rect">
            <a:avLst/>
          </a:prstGeom>
        </p:spPr>
      </p:pic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836E03CD-193B-A914-143D-8BF039AC33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26930047"/>
                  </p:ext>
                </p:extLst>
              </p:nvPr>
            </p:nvGraphicFramePr>
            <p:xfrm>
              <a:off x="12188825" y="2598268"/>
              <a:ext cx="11971655" cy="69912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836E03CD-193B-A914-143D-8BF039AC33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88825" y="2598268"/>
                <a:ext cx="11971655" cy="699120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7E814AE-C2BE-8941-8787-2427C6513972}"/>
              </a:ext>
            </a:extLst>
          </p:cNvPr>
          <p:cNvSpPr txBox="1"/>
          <p:nvPr/>
        </p:nvSpPr>
        <p:spPr>
          <a:xfrm>
            <a:off x="416560" y="10592972"/>
            <a:ext cx="235445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2"/>
                </a:solidFill>
              </a:rPr>
              <a:t>Key Insights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chemeClr val="tx2"/>
                </a:solidFill>
              </a:rPr>
              <a:t>Irish water spaniel is been the record breaker by 74172 dog breed sale with average sales of </a:t>
            </a:r>
            <a:r>
              <a:rPr lang="en-IN" sz="4400" b="0" i="0" u="none" strike="noStrike" dirty="0">
                <a:solidFill>
                  <a:srgbClr val="000000"/>
                </a:solidFill>
                <a:effectLst/>
              </a:rPr>
              <a:t>296.688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dirty="0">
                <a:solidFill>
                  <a:srgbClr val="000000"/>
                </a:solidFill>
              </a:rPr>
              <a:t>Foxhound has 4 dog breed sale with average sale of </a:t>
            </a:r>
            <a:r>
              <a:rPr lang="en-IN" sz="4400" b="0" i="0" u="none" strike="noStrike" dirty="0">
                <a:solidFill>
                  <a:srgbClr val="000000"/>
                </a:solidFill>
                <a:effectLst/>
              </a:rPr>
              <a:t>0.016</a:t>
            </a:r>
            <a:r>
              <a:rPr lang="en-IN" sz="2400" dirty="0"/>
              <a:t> </a:t>
            </a:r>
            <a:r>
              <a:rPr lang="en-IN" sz="4400" dirty="0">
                <a:solidFill>
                  <a:srgbClr val="000000"/>
                </a:solidFill>
              </a:rPr>
              <a:t>.</a:t>
            </a:r>
            <a:endParaRPr lang="en-IN" sz="4400" dirty="0">
              <a:solidFill>
                <a:schemeClr val="tx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99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972">
        <p159:morph option="byObject"/>
      </p:transition>
    </mc:Choice>
    <mc:Fallback xmlns="">
      <p:transition spd="slow" advTm="5097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1266E-4C2C-4889-476C-002E85BB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A6BCEF-F76A-A6A2-EAEC-EA1B7C96AA1A}"/>
              </a:ext>
            </a:extLst>
          </p:cNvPr>
          <p:cNvSpPr/>
          <p:nvPr/>
        </p:nvSpPr>
        <p:spPr>
          <a:xfrm>
            <a:off x="1183145" y="0"/>
            <a:ext cx="255182" cy="22541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28B3CF-C587-66A7-FF26-1155CAE3BA15}"/>
              </a:ext>
            </a:extLst>
          </p:cNvPr>
          <p:cNvSpPr/>
          <p:nvPr/>
        </p:nvSpPr>
        <p:spPr>
          <a:xfrm>
            <a:off x="1804754" y="473630"/>
            <a:ext cx="19368686" cy="15059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0" b="1" dirty="0">
              <a:solidFill>
                <a:srgbClr val="363E48"/>
              </a:solidFill>
              <a:latin typeface="Poppins Medium"/>
              <a:cs typeface="Poppins Medium"/>
            </a:endParaRPr>
          </a:p>
          <a:p>
            <a:r>
              <a:rPr lang="en-US" sz="8000" b="1" dirty="0">
                <a:solidFill>
                  <a:srgbClr val="363E48"/>
                </a:solidFill>
                <a:latin typeface="Poppins Medium"/>
                <a:cs typeface="Poppins Medium"/>
              </a:rPr>
              <a:t>Affectionate Temperament Analysis</a:t>
            </a:r>
          </a:p>
          <a:p>
            <a:endParaRPr lang="en-IN" sz="80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ED2A1D3-BDA3-1296-EAAF-5AEC7E3D40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7175"/>
              </p:ext>
            </p:extLst>
          </p:nvPr>
        </p:nvGraphicFramePr>
        <p:xfrm>
          <a:off x="409370" y="8413897"/>
          <a:ext cx="11779455" cy="4828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255F749-62C5-B514-E94B-A872E10A04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050503"/>
              </p:ext>
            </p:extLst>
          </p:nvPr>
        </p:nvGraphicFramePr>
        <p:xfrm>
          <a:off x="12679680" y="8413897"/>
          <a:ext cx="11288600" cy="4828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0A8B328-5185-15A3-456D-E1BACA30E6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974565"/>
              </p:ext>
            </p:extLst>
          </p:nvPr>
        </p:nvGraphicFramePr>
        <p:xfrm>
          <a:off x="12348213" y="2621280"/>
          <a:ext cx="11620067" cy="5425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7CEB668-B0E1-BF48-AFF1-5C92BE044B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365783"/>
              </p:ext>
            </p:extLst>
          </p:nvPr>
        </p:nvGraphicFramePr>
        <p:xfrm>
          <a:off x="616226" y="2621280"/>
          <a:ext cx="11413212" cy="5425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213263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972">
        <p159:morph option="byObject"/>
      </p:transition>
    </mc:Choice>
    <mc:Fallback xmlns="">
      <p:transition spd="slow" advTm="5097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AB078-D7A9-115A-0B26-8ADD31C0A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5CC7B8-1F05-A3B4-EFCA-5C4C1403E361}"/>
              </a:ext>
            </a:extLst>
          </p:cNvPr>
          <p:cNvSpPr/>
          <p:nvPr/>
        </p:nvSpPr>
        <p:spPr>
          <a:xfrm>
            <a:off x="1183145" y="0"/>
            <a:ext cx="255182" cy="22541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492ED5-A35D-2F26-CD8F-344528D42788}"/>
              </a:ext>
            </a:extLst>
          </p:cNvPr>
          <p:cNvSpPr/>
          <p:nvPr/>
        </p:nvSpPr>
        <p:spPr>
          <a:xfrm>
            <a:off x="1804754" y="473630"/>
            <a:ext cx="19368686" cy="15059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0" b="1" dirty="0">
              <a:solidFill>
                <a:srgbClr val="363E48"/>
              </a:solidFill>
              <a:latin typeface="Poppins Medium"/>
              <a:cs typeface="Poppins Medium"/>
            </a:endParaRPr>
          </a:p>
          <a:p>
            <a:r>
              <a:rPr lang="en-US" sz="8000" b="1" dirty="0">
                <a:solidFill>
                  <a:srgbClr val="363E48"/>
                </a:solidFill>
                <a:latin typeface="Poppins Medium"/>
                <a:cs typeface="Poppins Medium"/>
              </a:rPr>
              <a:t>Additional Insights for Cat Breeds</a:t>
            </a:r>
            <a:endParaRPr lang="en-IN" sz="8000" b="1" dirty="0">
              <a:solidFill>
                <a:srgbClr val="363E48"/>
              </a:solidFill>
              <a:latin typeface="Poppins Medium"/>
              <a:cs typeface="Poppins Medium"/>
            </a:endParaRPr>
          </a:p>
          <a:p>
            <a:endParaRPr lang="en-US" sz="8000" b="1" dirty="0">
              <a:solidFill>
                <a:srgbClr val="363E48"/>
              </a:solidFill>
              <a:latin typeface="Poppins Medium"/>
              <a:cs typeface="Poppins Medium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F9DCEE7-D4EF-FD01-DC7D-BC2FD51181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574904"/>
              </p:ext>
            </p:extLst>
          </p:nvPr>
        </p:nvGraphicFramePr>
        <p:xfrm>
          <a:off x="818460" y="8122354"/>
          <a:ext cx="10194098" cy="4452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2D43DBD-C66A-BA07-9A84-D84F41086A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33199"/>
              </p:ext>
            </p:extLst>
          </p:nvPr>
        </p:nvGraphicFramePr>
        <p:xfrm>
          <a:off x="9076691" y="3369325"/>
          <a:ext cx="5506278" cy="3637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CCBA5D6-A490-F84F-4814-E2CB9882FA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798490"/>
              </p:ext>
            </p:extLst>
          </p:nvPr>
        </p:nvGraphicFramePr>
        <p:xfrm>
          <a:off x="665925" y="2824678"/>
          <a:ext cx="8010938" cy="472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9D4E24-1AFE-C627-311A-124D08C7FFFA}"/>
              </a:ext>
            </a:extLst>
          </p:cNvPr>
          <p:cNvSpPr/>
          <p:nvPr/>
        </p:nvSpPr>
        <p:spPr>
          <a:xfrm>
            <a:off x="14833600" y="2519679"/>
            <a:ext cx="9275197" cy="1072269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As per the overall analysis for cat breeds:</a:t>
            </a:r>
          </a:p>
          <a:p>
            <a:pPr algn="ctr"/>
            <a:endParaRPr lang="en-IN" dirty="0">
              <a:solidFill>
                <a:schemeClr val="tx2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 significant percentage of cat breeds are classified as lap cats, indicating a preference for companionship and indoor living.</a:t>
            </a:r>
          </a:p>
          <a:p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The lap cat trait has a strong correlation with higher popularity and sales.</a:t>
            </a:r>
          </a:p>
          <a:p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Cats with long hair tend to have a higher average weight compared to short-haired breeds.</a:t>
            </a:r>
          </a:p>
          <a:p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571500" indent="-571500" algn="ctr">
              <a:buFont typeface="Wingdings" panose="05000000000000000000" pitchFamily="2" charset="2"/>
              <a:buChar char="Ø"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0" indent="-571500" algn="ctr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10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972">
        <p159:morph option="byObject"/>
      </p:transition>
    </mc:Choice>
    <mc:Fallback xmlns="">
      <p:transition spd="slow" advTm="5097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50E6E-5D88-B979-0C2B-B66A88454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9CE0DA-B977-DBBF-FA4C-4E1B8DD445F1}"/>
              </a:ext>
            </a:extLst>
          </p:cNvPr>
          <p:cNvSpPr/>
          <p:nvPr/>
        </p:nvSpPr>
        <p:spPr>
          <a:xfrm>
            <a:off x="1183145" y="0"/>
            <a:ext cx="255182" cy="22541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F04B12-189F-369D-6FDD-94B6DF631ACB}"/>
              </a:ext>
            </a:extLst>
          </p:cNvPr>
          <p:cNvSpPr/>
          <p:nvPr/>
        </p:nvSpPr>
        <p:spPr>
          <a:xfrm>
            <a:off x="1804754" y="473630"/>
            <a:ext cx="19368686" cy="150597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0" b="1" dirty="0">
              <a:solidFill>
                <a:srgbClr val="363E48"/>
              </a:solidFill>
              <a:latin typeface="Poppins Medium"/>
              <a:cs typeface="Poppins Medium"/>
            </a:endParaRPr>
          </a:p>
          <a:p>
            <a:r>
              <a:rPr lang="en-US" sz="8000" b="1" dirty="0">
                <a:solidFill>
                  <a:srgbClr val="363E48"/>
                </a:solidFill>
                <a:latin typeface="Poppins Medium"/>
                <a:cs typeface="Poppins Medium"/>
              </a:rPr>
              <a:t>Additional Insights for Dog Breeds</a:t>
            </a:r>
          </a:p>
          <a:p>
            <a:endParaRPr lang="en-IN" sz="8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17BE29-019B-07DF-337D-A8EB5C0CEC08}"/>
              </a:ext>
            </a:extLst>
          </p:cNvPr>
          <p:cNvSpPr/>
          <p:nvPr/>
        </p:nvSpPr>
        <p:spPr>
          <a:xfrm>
            <a:off x="14833600" y="2519679"/>
            <a:ext cx="9275197" cy="1072269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2"/>
              </a:solidFill>
            </a:endParaRPr>
          </a:p>
          <a:p>
            <a:pPr algn="ctr"/>
            <a:r>
              <a:rPr lang="en-IN" dirty="0">
                <a:solidFill>
                  <a:schemeClr val="tx2"/>
                </a:solidFill>
              </a:rPr>
              <a:t>As per the overall analysis for cat breeds</a:t>
            </a:r>
          </a:p>
          <a:p>
            <a:pPr algn="ctr"/>
            <a:r>
              <a:rPr lang="en-IN" dirty="0">
                <a:solidFill>
                  <a:schemeClr val="tx2"/>
                </a:solidFill>
              </a:rPr>
              <a:t>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The Working group has the highest count of popular dog breeds (49).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Working dogs have the highest average weight 43.92 kg.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The most common groups include Herding (16%), Companion (14%), Guardian (14%), and Gun Dogs (14%).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Most of the Dog breeds does not have affectionate temperament.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B8372B4-A88E-5ECE-3886-DFE5DA15C0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040810"/>
              </p:ext>
            </p:extLst>
          </p:nvPr>
        </p:nvGraphicFramePr>
        <p:xfrm>
          <a:off x="233680" y="7881024"/>
          <a:ext cx="11955145" cy="5744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986C1F-0216-4600-52E6-74E3ADDC6B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151776"/>
              </p:ext>
            </p:extLst>
          </p:nvPr>
        </p:nvGraphicFramePr>
        <p:xfrm>
          <a:off x="8895732" y="2987040"/>
          <a:ext cx="5718999" cy="4564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3724F3-9173-F6B2-84A9-AA64C1024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2589216"/>
              </p:ext>
            </p:extLst>
          </p:nvPr>
        </p:nvGraphicFramePr>
        <p:xfrm>
          <a:off x="268853" y="2583349"/>
          <a:ext cx="8408010" cy="4968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8385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0972">
        <p159:morph option="byObject"/>
      </p:transition>
    </mc:Choice>
    <mc:Fallback xmlns="">
      <p:transition spd="slow" advTm="5097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41DF4-736D-D544-9941-C8D320191C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55F71F-D9B0-0E4A-848E-1A0982A36CC4}"/>
              </a:ext>
            </a:extLst>
          </p:cNvPr>
          <p:cNvGrpSpPr/>
          <p:nvPr/>
        </p:nvGrpSpPr>
        <p:grpSpPr>
          <a:xfrm flipH="1">
            <a:off x="-7481411" y="-4157197"/>
            <a:ext cx="25483536" cy="23246652"/>
            <a:chOff x="13233176" y="2666569"/>
            <a:chExt cx="9189491" cy="8382861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37DFE8F9-4D0C-FA44-B88A-391394C0C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3527" y="2666569"/>
              <a:ext cx="8393068" cy="8005068"/>
            </a:xfrm>
            <a:custGeom>
              <a:avLst/>
              <a:gdLst>
                <a:gd name="T0" fmla="*/ 1462 w 3623"/>
                <a:gd name="T1" fmla="*/ 62 h 3457"/>
                <a:gd name="T2" fmla="*/ 1462 w 3623"/>
                <a:gd name="T3" fmla="*/ 62 h 3457"/>
                <a:gd name="T4" fmla="*/ 3038 w 3623"/>
                <a:gd name="T5" fmla="*/ 1088 h 3457"/>
                <a:gd name="T6" fmla="*/ 3038 w 3623"/>
                <a:gd name="T7" fmla="*/ 1088 h 3457"/>
                <a:gd name="T8" fmla="*/ 3382 w 3623"/>
                <a:gd name="T9" fmla="*/ 2643 h 3457"/>
                <a:gd name="T10" fmla="*/ 3382 w 3623"/>
                <a:gd name="T11" fmla="*/ 2643 h 3457"/>
                <a:gd name="T12" fmla="*/ 1932 w 3623"/>
                <a:gd name="T13" fmla="*/ 3372 h 3457"/>
                <a:gd name="T14" fmla="*/ 1932 w 3623"/>
                <a:gd name="T15" fmla="*/ 3372 h 3457"/>
                <a:gd name="T16" fmla="*/ 817 w 3623"/>
                <a:gd name="T17" fmla="*/ 2907 h 3457"/>
                <a:gd name="T18" fmla="*/ 817 w 3623"/>
                <a:gd name="T19" fmla="*/ 2907 h 3457"/>
                <a:gd name="T20" fmla="*/ 18 w 3623"/>
                <a:gd name="T21" fmla="*/ 2031 h 3457"/>
                <a:gd name="T22" fmla="*/ 18 w 3623"/>
                <a:gd name="T23" fmla="*/ 2031 h 3457"/>
                <a:gd name="T24" fmla="*/ 312 w 3623"/>
                <a:gd name="T25" fmla="*/ 1047 h 3457"/>
                <a:gd name="T26" fmla="*/ 312 w 3623"/>
                <a:gd name="T27" fmla="*/ 1047 h 3457"/>
                <a:gd name="T28" fmla="*/ 1462 w 3623"/>
                <a:gd name="T29" fmla="*/ 62 h 3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23" h="3457">
                  <a:moveTo>
                    <a:pt x="1462" y="62"/>
                  </a:moveTo>
                  <a:lnTo>
                    <a:pt x="1462" y="62"/>
                  </a:lnTo>
                  <a:cubicBezTo>
                    <a:pt x="2378" y="0"/>
                    <a:pt x="2802" y="465"/>
                    <a:pt x="3038" y="1088"/>
                  </a:cubicBezTo>
                  <a:lnTo>
                    <a:pt x="3038" y="1088"/>
                  </a:lnTo>
                  <a:cubicBezTo>
                    <a:pt x="3273" y="1712"/>
                    <a:pt x="3622" y="1926"/>
                    <a:pt x="3382" y="2643"/>
                  </a:cubicBezTo>
                  <a:lnTo>
                    <a:pt x="3382" y="2643"/>
                  </a:lnTo>
                  <a:cubicBezTo>
                    <a:pt x="3140" y="3361"/>
                    <a:pt x="2271" y="3456"/>
                    <a:pt x="1932" y="3372"/>
                  </a:cubicBezTo>
                  <a:lnTo>
                    <a:pt x="1932" y="3372"/>
                  </a:lnTo>
                  <a:cubicBezTo>
                    <a:pt x="1591" y="3288"/>
                    <a:pt x="1239" y="3072"/>
                    <a:pt x="817" y="2907"/>
                  </a:cubicBezTo>
                  <a:lnTo>
                    <a:pt x="817" y="2907"/>
                  </a:lnTo>
                  <a:cubicBezTo>
                    <a:pt x="187" y="2664"/>
                    <a:pt x="32" y="2345"/>
                    <a:pt x="18" y="2031"/>
                  </a:cubicBezTo>
                  <a:lnTo>
                    <a:pt x="18" y="2031"/>
                  </a:lnTo>
                  <a:cubicBezTo>
                    <a:pt x="0" y="1586"/>
                    <a:pt x="236" y="1536"/>
                    <a:pt x="312" y="1047"/>
                  </a:cubicBezTo>
                  <a:lnTo>
                    <a:pt x="312" y="1047"/>
                  </a:lnTo>
                  <a:cubicBezTo>
                    <a:pt x="402" y="463"/>
                    <a:pt x="745" y="111"/>
                    <a:pt x="1462" y="62"/>
                  </a:cubicBezTo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D389838-ABFA-8E4B-AAC6-86CDA7AE9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3176" y="2666569"/>
              <a:ext cx="9189491" cy="8382861"/>
            </a:xfrm>
            <a:custGeom>
              <a:avLst/>
              <a:gdLst>
                <a:gd name="T0" fmla="*/ 450 w 3969"/>
                <a:gd name="T1" fmla="*/ 799 h 3620"/>
                <a:gd name="T2" fmla="*/ 450 w 3969"/>
                <a:gd name="T3" fmla="*/ 799 h 3620"/>
                <a:gd name="T4" fmla="*/ 857 w 3969"/>
                <a:gd name="T5" fmla="*/ 2907 h 3620"/>
                <a:gd name="T6" fmla="*/ 857 w 3969"/>
                <a:gd name="T7" fmla="*/ 2907 h 3620"/>
                <a:gd name="T8" fmla="*/ 2480 w 3969"/>
                <a:gd name="T9" fmla="*/ 3350 h 3620"/>
                <a:gd name="T10" fmla="*/ 2480 w 3969"/>
                <a:gd name="T11" fmla="*/ 3350 h 3620"/>
                <a:gd name="T12" fmla="*/ 3179 w 3969"/>
                <a:gd name="T13" fmla="*/ 2418 h 3620"/>
                <a:gd name="T14" fmla="*/ 3179 w 3969"/>
                <a:gd name="T15" fmla="*/ 2418 h 3620"/>
                <a:gd name="T16" fmla="*/ 3733 w 3969"/>
                <a:gd name="T17" fmla="*/ 2066 h 3620"/>
                <a:gd name="T18" fmla="*/ 3733 w 3969"/>
                <a:gd name="T19" fmla="*/ 2066 h 3620"/>
                <a:gd name="T20" fmla="*/ 2679 w 3969"/>
                <a:gd name="T21" fmla="*/ 308 h 3620"/>
                <a:gd name="T22" fmla="*/ 2679 w 3969"/>
                <a:gd name="T23" fmla="*/ 308 h 3620"/>
                <a:gd name="T24" fmla="*/ 450 w 3969"/>
                <a:gd name="T25" fmla="*/ 799 h 3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69" h="3620">
                  <a:moveTo>
                    <a:pt x="450" y="799"/>
                  </a:moveTo>
                  <a:lnTo>
                    <a:pt x="450" y="799"/>
                  </a:lnTo>
                  <a:cubicBezTo>
                    <a:pt x="0" y="1520"/>
                    <a:pt x="368" y="2435"/>
                    <a:pt x="857" y="2907"/>
                  </a:cubicBezTo>
                  <a:lnTo>
                    <a:pt x="857" y="2907"/>
                  </a:lnTo>
                  <a:cubicBezTo>
                    <a:pt x="1293" y="3328"/>
                    <a:pt x="2058" y="3619"/>
                    <a:pt x="2480" y="3350"/>
                  </a:cubicBezTo>
                  <a:lnTo>
                    <a:pt x="2480" y="3350"/>
                  </a:lnTo>
                  <a:cubicBezTo>
                    <a:pt x="2788" y="3155"/>
                    <a:pt x="2711" y="2788"/>
                    <a:pt x="3179" y="2418"/>
                  </a:cubicBezTo>
                  <a:lnTo>
                    <a:pt x="3179" y="2418"/>
                  </a:lnTo>
                  <a:cubicBezTo>
                    <a:pt x="3483" y="2176"/>
                    <a:pt x="3634" y="2239"/>
                    <a:pt x="3733" y="2066"/>
                  </a:cubicBezTo>
                  <a:lnTo>
                    <a:pt x="3733" y="2066"/>
                  </a:lnTo>
                  <a:cubicBezTo>
                    <a:pt x="3968" y="1658"/>
                    <a:pt x="3477" y="676"/>
                    <a:pt x="2679" y="308"/>
                  </a:cubicBezTo>
                  <a:lnTo>
                    <a:pt x="2679" y="308"/>
                  </a:lnTo>
                  <a:cubicBezTo>
                    <a:pt x="2011" y="0"/>
                    <a:pt x="928" y="30"/>
                    <a:pt x="450" y="799"/>
                  </a:cubicBezTo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FD13CB0-9E94-3F40-BB87-83E0C03A3964}"/>
              </a:ext>
            </a:extLst>
          </p:cNvPr>
          <p:cNvGrpSpPr/>
          <p:nvPr/>
        </p:nvGrpSpPr>
        <p:grpSpPr>
          <a:xfrm>
            <a:off x="505372" y="4415701"/>
            <a:ext cx="13773532" cy="3050428"/>
            <a:chOff x="4069083" y="4017247"/>
            <a:chExt cx="13773532" cy="30504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5447495" y="5436459"/>
              <a:ext cx="1239512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>
                  <a:solidFill>
                    <a:schemeClr val="bg1"/>
                  </a:solidFill>
                  <a:latin typeface="Poppins SemiBold" pitchFamily="2" charset="77"/>
                  <a:ea typeface="Roboto Medium" panose="02000000000000000000" pitchFamily="2" charset="0"/>
                  <a:cs typeface="Poppins SemiBold" pitchFamily="2" charset="77"/>
                </a:rPr>
                <a:t>THANK YOU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2D8741-EDC3-914E-840E-EBC57616BF37}"/>
                </a:ext>
              </a:extLst>
            </p:cNvPr>
            <p:cNvGrpSpPr/>
            <p:nvPr/>
          </p:nvGrpSpPr>
          <p:grpSpPr>
            <a:xfrm>
              <a:off x="4069083" y="4017247"/>
              <a:ext cx="10264229" cy="660264"/>
              <a:chOff x="4069083" y="4202783"/>
              <a:chExt cx="10264229" cy="66026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628A401-BE5C-274A-84CD-5774E52DB396}"/>
                  </a:ext>
                </a:extLst>
              </p:cNvPr>
              <p:cNvSpPr/>
              <p:nvPr/>
            </p:nvSpPr>
            <p:spPr>
              <a:xfrm rot="16200000">
                <a:off x="8871066" y="-599200"/>
                <a:ext cx="660264" cy="1026422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1E0CF7-5CDC-2144-A03A-AAC2D1E4CDA0}"/>
                  </a:ext>
                </a:extLst>
              </p:cNvPr>
              <p:cNvSpPr txBox="1"/>
              <p:nvPr/>
            </p:nvSpPr>
            <p:spPr>
              <a:xfrm>
                <a:off x="5091797" y="4339827"/>
                <a:ext cx="805380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800" spc="300" dirty="0">
                    <a:solidFill>
                      <a:schemeClr val="bg1"/>
                    </a:solidFill>
                    <a:latin typeface="Lato Medium"/>
                    <a:ea typeface="Lato Medium"/>
                    <a:cs typeface="Lato Medium"/>
                  </a:rPr>
                  <a:t>PRESENTATION BY SIDDHI TANAWADE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225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521">
        <p159:morph option="byObject"/>
      </p:transition>
    </mc:Choice>
    <mc:Fallback xmlns="">
      <p:transition spd="slow" advTm="5521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SQ - Nova Light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138FFB"/>
      </a:accent1>
      <a:accent2>
        <a:srgbClr val="30A2FB"/>
      </a:accent2>
      <a:accent3>
        <a:srgbClr val="5BB6FB"/>
      </a:accent3>
      <a:accent4>
        <a:srgbClr val="8EC5FA"/>
      </a:accent4>
      <a:accent5>
        <a:srgbClr val="B6DFFB"/>
      </a:accent5>
      <a:accent6>
        <a:srgbClr val="C5E2F0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8ACF916216AE46801C4B5F4AB802FB" ma:contentTypeVersion="9" ma:contentTypeDescription="Create a new document." ma:contentTypeScope="" ma:versionID="299b48e9b359902f4afd6ea326047416">
  <xsd:schema xmlns:xsd="http://www.w3.org/2001/XMLSchema" xmlns:xs="http://www.w3.org/2001/XMLSchema" xmlns:p="http://schemas.microsoft.com/office/2006/metadata/properties" xmlns:ns3="e4e25871-4aca-49da-87bc-aee339979cf4" xmlns:ns4="bd291040-73c5-40e8-bb85-335388768c5a" targetNamespace="http://schemas.microsoft.com/office/2006/metadata/properties" ma:root="true" ma:fieldsID="922b0e2074731266f3ab75139be0141e" ns3:_="" ns4:_="">
    <xsd:import namespace="e4e25871-4aca-49da-87bc-aee339979cf4"/>
    <xsd:import namespace="bd291040-73c5-40e8-bb85-335388768c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25871-4aca-49da-87bc-aee339979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291040-73c5-40e8-bb85-335388768c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e25871-4aca-49da-87bc-aee339979cf4" xsi:nil="true"/>
  </documentManagement>
</p:properties>
</file>

<file path=customXml/itemProps1.xml><?xml version="1.0" encoding="utf-8"?>
<ds:datastoreItem xmlns:ds="http://schemas.openxmlformats.org/officeDocument/2006/customXml" ds:itemID="{ECA5EAD3-8FA2-4DEF-8D9A-C3341EB23B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FB28A6-111D-4699-B5FE-8EDBB2C90419}">
  <ds:schemaRefs>
    <ds:schemaRef ds:uri="bd291040-73c5-40e8-bb85-335388768c5a"/>
    <ds:schemaRef ds:uri="e4e25871-4aca-49da-87bc-aee339979c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CB3E99F-5126-44B9-8981-56DFFB46CAC4}">
  <ds:schemaRefs>
    <ds:schemaRef ds:uri="bd291040-73c5-40e8-bb85-335388768c5a"/>
    <ds:schemaRef ds:uri="e4e25871-4aca-49da-87bc-aee339979cf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16855</TotalTime>
  <Words>403</Words>
  <Application>Microsoft Office PowerPoint</Application>
  <PresentationFormat>Custom</PresentationFormat>
  <Paragraphs>69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body</vt:lpstr>
      <vt:lpstr>Calibri Light</vt:lpstr>
      <vt:lpstr>Lato Medium</vt:lpstr>
      <vt:lpstr>Montserrat</vt:lpstr>
      <vt:lpstr>Montserrat Light</vt:lpstr>
      <vt:lpstr>Poppins Medium</vt:lpstr>
      <vt:lpstr>Poppins SemiBold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Siddhi Tanawade</dc:creator>
  <cp:keywords/>
  <dc:description/>
  <cp:lastModifiedBy>Siddhi Tanawade</cp:lastModifiedBy>
  <cp:revision>178</cp:revision>
  <dcterms:created xsi:type="dcterms:W3CDTF">2014-11-12T21:47:38Z</dcterms:created>
  <dcterms:modified xsi:type="dcterms:W3CDTF">2025-03-29T13:56:47Z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0x010100A98ACF916216AE46801C4B5F4AB802FB</vt:lpwstr>
  </property>
</Properties>
</file>