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1" r:id="rId4"/>
    <p:sldId id="262" r:id="rId5"/>
    <p:sldId id="275" r:id="rId6"/>
    <p:sldId id="276" r:id="rId7"/>
    <p:sldId id="277" r:id="rId8"/>
    <p:sldId id="278" r:id="rId9"/>
    <p:sldId id="260" r:id="rId10"/>
    <p:sldId id="263"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C0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58900" y="2978025"/>
            <a:ext cx="8907200" cy="15464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r>
              <a:rPr lang="en-US"/>
              <a:t>Click to edit Master title style</a:t>
            </a:r>
            <a:endParaRPr/>
          </a:p>
        </p:txBody>
      </p:sp>
      <p:cxnSp>
        <p:nvCxnSpPr>
          <p:cNvPr id="11" name="Google Shape;11;p2"/>
          <p:cNvCxnSpPr>
            <a:stCxn id="12" idx="4"/>
          </p:cNvCxnSpPr>
          <p:nvPr/>
        </p:nvCxnSpPr>
        <p:spPr>
          <a:xfrm>
            <a:off x="1253000" y="3776633"/>
            <a:ext cx="0" cy="3081200"/>
          </a:xfrm>
          <a:prstGeom prst="straightConnector1">
            <a:avLst/>
          </a:prstGeom>
          <a:noFill/>
          <a:ln w="9525" cap="flat" cmpd="sng">
            <a:solidFill>
              <a:srgbClr val="999FA9"/>
            </a:solidFill>
            <a:prstDash val="solid"/>
            <a:round/>
            <a:headEnd type="none" w="med" len="med"/>
            <a:tailEnd type="none" w="med" len="med"/>
          </a:ln>
        </p:spPr>
      </p:cxnSp>
      <p:sp>
        <p:nvSpPr>
          <p:cNvPr id="12" name="Google Shape;12;p2"/>
          <p:cNvSpPr/>
          <p:nvPr/>
        </p:nvSpPr>
        <p:spPr>
          <a:xfrm>
            <a:off x="1127000" y="3524633"/>
            <a:ext cx="252000" cy="2520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8507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AD835A52-E1C7-4D65-971F-B54CAE98FA01}" type="datetimeFigureOut">
              <a:rPr lang="en-IN" smtClean="0"/>
              <a:t>24-04-2022</a:t>
            </a:fld>
            <a:endParaRPr lang="en-IN"/>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1518ED30-2269-4C4A-83CF-994FA61F7173}" type="slidenum">
              <a:rPr lang="en-IN" smtClean="0"/>
              <a:t>‹#›</a:t>
            </a:fld>
            <a:endParaRPr lang="en-IN"/>
          </a:p>
        </p:txBody>
      </p:sp>
    </p:spTree>
    <p:extLst>
      <p:ext uri="{BB962C8B-B14F-4D97-AF65-F5344CB8AC3E}">
        <p14:creationId xmlns:p14="http://schemas.microsoft.com/office/powerpoint/2010/main" val="263573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2040233" y="3077051"/>
            <a:ext cx="9022800" cy="70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lang="en-US"/>
              <a:t>Click to edit Master title style</a:t>
            </a:r>
            <a:endParaRPr/>
          </a:p>
        </p:txBody>
      </p:sp>
      <p:sp>
        <p:nvSpPr>
          <p:cNvPr id="15" name="Google Shape;15;p3"/>
          <p:cNvSpPr txBox="1">
            <a:spLocks noGrp="1"/>
          </p:cNvSpPr>
          <p:nvPr>
            <p:ph type="subTitle" idx="1"/>
          </p:nvPr>
        </p:nvSpPr>
        <p:spPr>
          <a:xfrm>
            <a:off x="2089768" y="3710551"/>
            <a:ext cx="9237200" cy="47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subtitle style</a:t>
            </a:r>
            <a:endParaRPr/>
          </a:p>
        </p:txBody>
      </p:sp>
      <p:sp>
        <p:nvSpPr>
          <p:cNvPr id="16" name="Google Shape;16;p3"/>
          <p:cNvSpPr txBox="1">
            <a:spLocks noGrp="1"/>
          </p:cNvSpPr>
          <p:nvPr>
            <p:ph type="sldNum" idx="12"/>
          </p:nvPr>
        </p:nvSpPr>
        <p:spPr>
          <a:xfrm>
            <a:off x="11364209" y="64377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518ED30-2269-4C4A-83CF-994FA61F7173}" type="slidenum">
              <a:rPr lang="en-IN" smtClean="0"/>
              <a:t>‹#›</a:t>
            </a:fld>
            <a:endParaRPr lang="en-IN"/>
          </a:p>
        </p:txBody>
      </p:sp>
      <p:cxnSp>
        <p:nvCxnSpPr>
          <p:cNvPr id="17" name="Google Shape;17;p3"/>
          <p:cNvCxnSpPr/>
          <p:nvPr/>
        </p:nvCxnSpPr>
        <p:spPr>
          <a:xfrm>
            <a:off x="1252860" y="0"/>
            <a:ext cx="0" cy="6858000"/>
          </a:xfrm>
          <a:prstGeom prst="straightConnector1">
            <a:avLst/>
          </a:prstGeom>
          <a:noFill/>
          <a:ln w="9525" cap="flat" cmpd="sng">
            <a:solidFill>
              <a:srgbClr val="999FA9"/>
            </a:solidFill>
            <a:prstDash val="solid"/>
            <a:round/>
            <a:headEnd type="none" w="med" len="med"/>
            <a:tailEnd type="none" w="med" len="med"/>
          </a:ln>
        </p:spPr>
      </p:cxnSp>
      <p:sp>
        <p:nvSpPr>
          <p:cNvPr id="18" name="Google Shape;18;p3"/>
          <p:cNvSpPr/>
          <p:nvPr/>
        </p:nvSpPr>
        <p:spPr>
          <a:xfrm flipH="1">
            <a:off x="843408" y="3023204"/>
            <a:ext cx="819200" cy="819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411844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
        <p:cNvGrpSpPr/>
        <p:nvPr/>
      </p:nvGrpSpPr>
      <p:grpSpPr>
        <a:xfrm>
          <a:off x="0" y="0"/>
          <a:ext cx="0" cy="0"/>
          <a:chOff x="0" y="0"/>
          <a:chExt cx="0" cy="0"/>
        </a:xfrm>
      </p:grpSpPr>
      <p:cxnSp>
        <p:nvCxnSpPr>
          <p:cNvPr id="20" name="Google Shape;20;p4"/>
          <p:cNvCxnSpPr/>
          <p:nvPr/>
        </p:nvCxnSpPr>
        <p:spPr>
          <a:xfrm>
            <a:off x="1260840" y="0"/>
            <a:ext cx="0" cy="6858000"/>
          </a:xfrm>
          <a:prstGeom prst="straightConnector1">
            <a:avLst/>
          </a:prstGeom>
          <a:noFill/>
          <a:ln w="9525" cap="flat" cmpd="sng">
            <a:solidFill>
              <a:srgbClr val="999FA9"/>
            </a:solidFill>
            <a:prstDash val="solid"/>
            <a:round/>
            <a:headEnd type="none" w="med" len="med"/>
            <a:tailEnd type="none" w="med" len="med"/>
          </a:ln>
        </p:spPr>
      </p:cxnSp>
      <p:sp>
        <p:nvSpPr>
          <p:cNvPr id="21" name="Google Shape;21;p4"/>
          <p:cNvSpPr/>
          <p:nvPr/>
        </p:nvSpPr>
        <p:spPr>
          <a:xfrm>
            <a:off x="851100" y="3023223"/>
            <a:ext cx="819200" cy="819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 name="Google Shape;22;p4"/>
          <p:cNvSpPr txBox="1">
            <a:spLocks noGrp="1"/>
          </p:cNvSpPr>
          <p:nvPr>
            <p:ph type="body" idx="1"/>
          </p:nvPr>
        </p:nvSpPr>
        <p:spPr>
          <a:xfrm>
            <a:off x="2177633" y="2882400"/>
            <a:ext cx="8934000" cy="1093200"/>
          </a:xfrm>
          <a:prstGeom prst="rect">
            <a:avLst/>
          </a:prstGeom>
        </p:spPr>
        <p:txBody>
          <a:bodyPr spcFirstLastPara="1" wrap="square" lIns="91425" tIns="91425" rIns="91425" bIns="91425" anchor="ctr" anchorCtr="0">
            <a:noAutofit/>
          </a:bodyPr>
          <a:lstStyle>
            <a:lvl1pPr marL="457200" lvl="0" indent="-406400" rtl="0">
              <a:spcBef>
                <a:spcPts val="600"/>
              </a:spcBef>
              <a:spcAft>
                <a:spcPts val="0"/>
              </a:spcAft>
              <a:buClr>
                <a:srgbClr val="39C0BA"/>
              </a:buClr>
              <a:buSzPts val="2800"/>
              <a:buChar char="◦"/>
              <a:defRPr sz="2800" i="1">
                <a:solidFill>
                  <a:srgbClr val="39C0BA"/>
                </a:solidFill>
              </a:defRPr>
            </a:lvl1pPr>
            <a:lvl2pPr marL="914400" lvl="1" indent="-406400" rtl="0">
              <a:spcBef>
                <a:spcPts val="0"/>
              </a:spcBef>
              <a:spcAft>
                <a:spcPts val="0"/>
              </a:spcAft>
              <a:buClr>
                <a:srgbClr val="39C0BA"/>
              </a:buClr>
              <a:buSzPts val="2800"/>
              <a:buChar char="▫"/>
              <a:defRPr sz="2800" i="1">
                <a:solidFill>
                  <a:srgbClr val="39C0BA"/>
                </a:solidFill>
              </a:defRPr>
            </a:lvl2pPr>
            <a:lvl3pPr marL="1371600" lvl="2" indent="-406400" rtl="0">
              <a:spcBef>
                <a:spcPts val="0"/>
              </a:spcBef>
              <a:spcAft>
                <a:spcPts val="0"/>
              </a:spcAft>
              <a:buClr>
                <a:srgbClr val="39C0BA"/>
              </a:buClr>
              <a:buSzPts val="2800"/>
              <a:buChar char="■"/>
              <a:defRPr sz="2800" i="1">
                <a:solidFill>
                  <a:srgbClr val="39C0BA"/>
                </a:solidFill>
              </a:defRPr>
            </a:lvl3pPr>
            <a:lvl4pPr marL="1828800" lvl="3" indent="-406400" rtl="0">
              <a:spcBef>
                <a:spcPts val="0"/>
              </a:spcBef>
              <a:spcAft>
                <a:spcPts val="0"/>
              </a:spcAft>
              <a:buClr>
                <a:srgbClr val="39C0BA"/>
              </a:buClr>
              <a:buSzPts val="2800"/>
              <a:buChar char="●"/>
              <a:defRPr sz="2800" i="1">
                <a:solidFill>
                  <a:srgbClr val="39C0BA"/>
                </a:solidFill>
              </a:defRPr>
            </a:lvl4pPr>
            <a:lvl5pPr marL="2286000" lvl="4" indent="-406400" rtl="0">
              <a:spcBef>
                <a:spcPts val="0"/>
              </a:spcBef>
              <a:spcAft>
                <a:spcPts val="0"/>
              </a:spcAft>
              <a:buClr>
                <a:srgbClr val="39C0BA"/>
              </a:buClr>
              <a:buSzPts val="2800"/>
              <a:buChar char="○"/>
              <a:defRPr sz="2800" i="1">
                <a:solidFill>
                  <a:srgbClr val="39C0BA"/>
                </a:solidFill>
              </a:defRPr>
            </a:lvl5pPr>
            <a:lvl6pPr marL="2743200" lvl="5" indent="-406400" rtl="0">
              <a:spcBef>
                <a:spcPts val="0"/>
              </a:spcBef>
              <a:spcAft>
                <a:spcPts val="0"/>
              </a:spcAft>
              <a:buClr>
                <a:srgbClr val="39C0BA"/>
              </a:buClr>
              <a:buSzPts val="2800"/>
              <a:buChar char="■"/>
              <a:defRPr sz="2800" i="1">
                <a:solidFill>
                  <a:srgbClr val="39C0BA"/>
                </a:solidFill>
              </a:defRPr>
            </a:lvl6pPr>
            <a:lvl7pPr marL="3200400" lvl="6" indent="-406400" rtl="0">
              <a:spcBef>
                <a:spcPts val="0"/>
              </a:spcBef>
              <a:spcAft>
                <a:spcPts val="0"/>
              </a:spcAft>
              <a:buClr>
                <a:srgbClr val="39C0BA"/>
              </a:buClr>
              <a:buSzPts val="2800"/>
              <a:buChar char="●"/>
              <a:defRPr sz="2800" i="1">
                <a:solidFill>
                  <a:srgbClr val="39C0BA"/>
                </a:solidFill>
              </a:defRPr>
            </a:lvl7pPr>
            <a:lvl8pPr marL="3657600" lvl="7" indent="-406400" rtl="0">
              <a:spcBef>
                <a:spcPts val="0"/>
              </a:spcBef>
              <a:spcAft>
                <a:spcPts val="0"/>
              </a:spcAft>
              <a:buClr>
                <a:srgbClr val="39C0BA"/>
              </a:buClr>
              <a:buSzPts val="2800"/>
              <a:buChar char="○"/>
              <a:defRPr sz="2800" i="1">
                <a:solidFill>
                  <a:srgbClr val="39C0BA"/>
                </a:solidFill>
              </a:defRPr>
            </a:lvl8pPr>
            <a:lvl9pPr marL="4114800" lvl="8" indent="-406400">
              <a:spcBef>
                <a:spcPts val="0"/>
              </a:spcBef>
              <a:spcAft>
                <a:spcPts val="0"/>
              </a:spcAft>
              <a:buClr>
                <a:srgbClr val="39C0BA"/>
              </a:buClr>
              <a:buSzPts val="2800"/>
              <a:buChar char="■"/>
              <a:defRPr sz="2800" i="1">
                <a:solidFill>
                  <a:srgbClr val="39C0BA"/>
                </a:solidFill>
              </a:defRPr>
            </a:lvl9pPr>
          </a:lstStyle>
          <a:p>
            <a:pPr lvl="0"/>
            <a:r>
              <a:rPr lang="en-US"/>
              <a:t>Edit Master text styles</a:t>
            </a:r>
          </a:p>
        </p:txBody>
      </p:sp>
      <p:sp>
        <p:nvSpPr>
          <p:cNvPr id="23" name="Google Shape;23;p4"/>
          <p:cNvSpPr txBox="1"/>
          <p:nvPr/>
        </p:nvSpPr>
        <p:spPr>
          <a:xfrm>
            <a:off x="382055" y="2992041"/>
            <a:ext cx="1741600" cy="87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rgbClr val="39C0BA"/>
                </a:solidFill>
                <a:latin typeface="Quicksand"/>
                <a:ea typeface="Quicksand"/>
                <a:cs typeface="Quicksand"/>
                <a:sym typeface="Quicksand"/>
              </a:rPr>
              <a:t>“</a:t>
            </a:r>
            <a:endParaRPr sz="4800" b="1">
              <a:solidFill>
                <a:srgbClr val="39C0BA"/>
              </a:solidFill>
              <a:latin typeface="Quicksand"/>
              <a:ea typeface="Quicksand"/>
              <a:cs typeface="Quicksand"/>
              <a:sym typeface="Quicksand"/>
            </a:endParaRPr>
          </a:p>
        </p:txBody>
      </p:sp>
      <p:sp>
        <p:nvSpPr>
          <p:cNvPr id="24" name="Google Shape;24;p4"/>
          <p:cNvSpPr txBox="1">
            <a:spLocks noGrp="1"/>
          </p:cNvSpPr>
          <p:nvPr>
            <p:ph type="sldNum" idx="12"/>
          </p:nvPr>
        </p:nvSpPr>
        <p:spPr>
          <a:xfrm>
            <a:off x="11364209" y="6437775"/>
            <a:ext cx="731600" cy="4204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fld id="{1518ED30-2269-4C4A-83CF-994FA61F7173}" type="slidenum">
              <a:rPr lang="en-IN" smtClean="0"/>
              <a:t>‹#›</a:t>
            </a:fld>
            <a:endParaRPr lang="en-IN"/>
          </a:p>
        </p:txBody>
      </p:sp>
    </p:spTree>
    <p:extLst>
      <p:ext uri="{BB962C8B-B14F-4D97-AF65-F5344CB8AC3E}">
        <p14:creationId xmlns:p14="http://schemas.microsoft.com/office/powerpoint/2010/main" val="1493216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553967" y="732865"/>
            <a:ext cx="9144000" cy="460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a:t>Click to edit Master title style</a:t>
            </a:r>
            <a:endParaRPr/>
          </a:p>
        </p:txBody>
      </p:sp>
      <p:sp>
        <p:nvSpPr>
          <p:cNvPr id="34" name="Google Shape;34;p6"/>
          <p:cNvSpPr txBox="1">
            <a:spLocks noGrp="1"/>
          </p:cNvSpPr>
          <p:nvPr>
            <p:ph type="body" idx="1"/>
          </p:nvPr>
        </p:nvSpPr>
        <p:spPr>
          <a:xfrm>
            <a:off x="1553967" y="1565489"/>
            <a:ext cx="4409200" cy="49676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a:t>Edit Master text styles</a:t>
            </a:r>
          </a:p>
        </p:txBody>
      </p:sp>
      <p:sp>
        <p:nvSpPr>
          <p:cNvPr id="35" name="Google Shape;35;p6"/>
          <p:cNvSpPr txBox="1">
            <a:spLocks noGrp="1"/>
          </p:cNvSpPr>
          <p:nvPr>
            <p:ph type="body" idx="2"/>
          </p:nvPr>
        </p:nvSpPr>
        <p:spPr>
          <a:xfrm>
            <a:off x="6228760" y="1565489"/>
            <a:ext cx="4409200" cy="49676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a:t>Edit Master text styles</a:t>
            </a:r>
          </a:p>
        </p:txBody>
      </p:sp>
      <p:sp>
        <p:nvSpPr>
          <p:cNvPr id="36" name="Google Shape;36;p6"/>
          <p:cNvSpPr txBox="1">
            <a:spLocks noGrp="1"/>
          </p:cNvSpPr>
          <p:nvPr>
            <p:ph type="sldNum" idx="12"/>
          </p:nvPr>
        </p:nvSpPr>
        <p:spPr>
          <a:xfrm>
            <a:off x="11364209" y="64377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518ED30-2269-4C4A-83CF-994FA61F7173}" type="slidenum">
              <a:rPr lang="en-IN" smtClean="0"/>
              <a:t>‹#›</a:t>
            </a:fld>
            <a:endParaRPr lang="en-IN"/>
          </a:p>
        </p:txBody>
      </p:sp>
      <p:cxnSp>
        <p:nvCxnSpPr>
          <p:cNvPr id="37" name="Google Shape;37;p6"/>
          <p:cNvCxnSpPr/>
          <p:nvPr/>
        </p:nvCxnSpPr>
        <p:spPr>
          <a:xfrm>
            <a:off x="1260851" y="0"/>
            <a:ext cx="0" cy="6858000"/>
          </a:xfrm>
          <a:prstGeom prst="straightConnector1">
            <a:avLst/>
          </a:prstGeom>
          <a:noFill/>
          <a:ln w="9525" cap="flat" cmpd="sng">
            <a:solidFill>
              <a:srgbClr val="999FA9"/>
            </a:solidFill>
            <a:prstDash val="solid"/>
            <a:round/>
            <a:headEnd type="none" w="med" len="med"/>
            <a:tailEnd type="none" w="med" len="med"/>
          </a:ln>
        </p:spPr>
      </p:cxnSp>
      <p:sp>
        <p:nvSpPr>
          <p:cNvPr id="38" name="Google Shape;38;p6"/>
          <p:cNvSpPr/>
          <p:nvPr/>
        </p:nvSpPr>
        <p:spPr>
          <a:xfrm>
            <a:off x="1165861" y="807725"/>
            <a:ext cx="190000" cy="1900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6"/>
          <p:cNvSpPr/>
          <p:nvPr/>
        </p:nvSpPr>
        <p:spPr>
          <a:xfrm>
            <a:off x="1126233" y="1867628"/>
            <a:ext cx="269200" cy="269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54415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553967" y="732865"/>
            <a:ext cx="9144000" cy="460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r>
              <a:rPr lang="en-US"/>
              <a:t>Click to edit Master title style</a:t>
            </a:r>
            <a:endParaRPr/>
          </a:p>
        </p:txBody>
      </p:sp>
      <p:sp>
        <p:nvSpPr>
          <p:cNvPr id="42" name="Google Shape;42;p7"/>
          <p:cNvSpPr txBox="1">
            <a:spLocks noGrp="1"/>
          </p:cNvSpPr>
          <p:nvPr>
            <p:ph type="body" idx="1"/>
          </p:nvPr>
        </p:nvSpPr>
        <p:spPr>
          <a:xfrm>
            <a:off x="1553967" y="1589731"/>
            <a:ext cx="3204800" cy="4894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a:t>Edit Master text styles</a:t>
            </a:r>
          </a:p>
        </p:txBody>
      </p:sp>
      <p:sp>
        <p:nvSpPr>
          <p:cNvPr id="43" name="Google Shape;43;p7"/>
          <p:cNvSpPr txBox="1">
            <a:spLocks noGrp="1"/>
          </p:cNvSpPr>
          <p:nvPr>
            <p:ph type="body" idx="2"/>
          </p:nvPr>
        </p:nvSpPr>
        <p:spPr>
          <a:xfrm>
            <a:off x="4922999" y="1589731"/>
            <a:ext cx="3204800" cy="4894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a:t>Edit Master text styles</a:t>
            </a:r>
          </a:p>
        </p:txBody>
      </p:sp>
      <p:sp>
        <p:nvSpPr>
          <p:cNvPr id="44" name="Google Shape;44;p7"/>
          <p:cNvSpPr txBox="1">
            <a:spLocks noGrp="1"/>
          </p:cNvSpPr>
          <p:nvPr>
            <p:ph type="body" idx="3"/>
          </p:nvPr>
        </p:nvSpPr>
        <p:spPr>
          <a:xfrm>
            <a:off x="8292031" y="1589731"/>
            <a:ext cx="3204800" cy="4894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a:t>Edit Master text styles</a:t>
            </a:r>
          </a:p>
        </p:txBody>
      </p:sp>
      <p:sp>
        <p:nvSpPr>
          <p:cNvPr id="45" name="Google Shape;45;p7"/>
          <p:cNvSpPr txBox="1">
            <a:spLocks noGrp="1"/>
          </p:cNvSpPr>
          <p:nvPr>
            <p:ph type="sldNum" idx="12"/>
          </p:nvPr>
        </p:nvSpPr>
        <p:spPr>
          <a:xfrm>
            <a:off x="11364209" y="64377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518ED30-2269-4C4A-83CF-994FA61F7173}" type="slidenum">
              <a:rPr lang="en-IN" smtClean="0"/>
              <a:t>‹#›</a:t>
            </a:fld>
            <a:endParaRPr lang="en-IN"/>
          </a:p>
        </p:txBody>
      </p:sp>
      <p:cxnSp>
        <p:nvCxnSpPr>
          <p:cNvPr id="46" name="Google Shape;46;p7"/>
          <p:cNvCxnSpPr/>
          <p:nvPr/>
        </p:nvCxnSpPr>
        <p:spPr>
          <a:xfrm>
            <a:off x="1260851" y="0"/>
            <a:ext cx="0" cy="6858000"/>
          </a:xfrm>
          <a:prstGeom prst="straightConnector1">
            <a:avLst/>
          </a:prstGeom>
          <a:noFill/>
          <a:ln w="9525" cap="flat" cmpd="sng">
            <a:solidFill>
              <a:srgbClr val="999FA9"/>
            </a:solidFill>
            <a:prstDash val="solid"/>
            <a:round/>
            <a:headEnd type="none" w="med" len="med"/>
            <a:tailEnd type="none" w="med" len="med"/>
          </a:ln>
        </p:spPr>
      </p:cxnSp>
      <p:sp>
        <p:nvSpPr>
          <p:cNvPr id="47" name="Google Shape;47;p7"/>
          <p:cNvSpPr/>
          <p:nvPr/>
        </p:nvSpPr>
        <p:spPr>
          <a:xfrm>
            <a:off x="1165861" y="807725"/>
            <a:ext cx="190000" cy="1900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7"/>
          <p:cNvSpPr/>
          <p:nvPr/>
        </p:nvSpPr>
        <p:spPr>
          <a:xfrm>
            <a:off x="1126233" y="1867628"/>
            <a:ext cx="269200" cy="269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251400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553967" y="732865"/>
            <a:ext cx="9144000" cy="460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a:t>Click to edit Master title style</a:t>
            </a:r>
            <a:endParaRPr/>
          </a:p>
        </p:txBody>
      </p:sp>
      <p:sp>
        <p:nvSpPr>
          <p:cNvPr id="51" name="Google Shape;51;p8"/>
          <p:cNvSpPr txBox="1">
            <a:spLocks noGrp="1"/>
          </p:cNvSpPr>
          <p:nvPr>
            <p:ph type="sldNum" idx="12"/>
          </p:nvPr>
        </p:nvSpPr>
        <p:spPr>
          <a:xfrm>
            <a:off x="11364209" y="64377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518ED30-2269-4C4A-83CF-994FA61F7173}" type="slidenum">
              <a:rPr lang="en-IN" smtClean="0"/>
              <a:t>‹#›</a:t>
            </a:fld>
            <a:endParaRPr lang="en-IN"/>
          </a:p>
        </p:txBody>
      </p:sp>
      <p:cxnSp>
        <p:nvCxnSpPr>
          <p:cNvPr id="52" name="Google Shape;52;p8"/>
          <p:cNvCxnSpPr/>
          <p:nvPr/>
        </p:nvCxnSpPr>
        <p:spPr>
          <a:xfrm>
            <a:off x="1260851" y="0"/>
            <a:ext cx="0" cy="6858000"/>
          </a:xfrm>
          <a:prstGeom prst="straightConnector1">
            <a:avLst/>
          </a:prstGeom>
          <a:noFill/>
          <a:ln w="9525" cap="flat" cmpd="sng">
            <a:solidFill>
              <a:srgbClr val="999FA9"/>
            </a:solidFill>
            <a:prstDash val="solid"/>
            <a:round/>
            <a:headEnd type="none" w="med" len="med"/>
            <a:tailEnd type="none" w="med" len="med"/>
          </a:ln>
        </p:spPr>
      </p:cxnSp>
      <p:sp>
        <p:nvSpPr>
          <p:cNvPr id="53" name="Google Shape;53;p8"/>
          <p:cNvSpPr/>
          <p:nvPr/>
        </p:nvSpPr>
        <p:spPr>
          <a:xfrm>
            <a:off x="1165861" y="807725"/>
            <a:ext cx="190000" cy="1900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4275138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4"/>
        <p:cNvGrpSpPr/>
        <p:nvPr/>
      </p:nvGrpSpPr>
      <p:grpSpPr>
        <a:xfrm>
          <a:off x="0" y="0"/>
          <a:ext cx="0" cy="0"/>
          <a:chOff x="0" y="0"/>
          <a:chExt cx="0" cy="0"/>
        </a:xfrm>
      </p:grpSpPr>
      <p:sp>
        <p:nvSpPr>
          <p:cNvPr id="55" name="Google Shape;55;p9"/>
          <p:cNvSpPr txBox="1">
            <a:spLocks noGrp="1"/>
          </p:cNvSpPr>
          <p:nvPr>
            <p:ph type="body" idx="1"/>
          </p:nvPr>
        </p:nvSpPr>
        <p:spPr>
          <a:xfrm>
            <a:off x="1553967" y="5775089"/>
            <a:ext cx="10028400" cy="5788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vl1pPr>
          </a:lstStyle>
          <a:p>
            <a:pPr lvl="0"/>
            <a:r>
              <a:rPr lang="en-US"/>
              <a:t>Edit Master text styles</a:t>
            </a:r>
          </a:p>
        </p:txBody>
      </p:sp>
      <p:sp>
        <p:nvSpPr>
          <p:cNvPr id="56" name="Google Shape;56;p9"/>
          <p:cNvSpPr txBox="1">
            <a:spLocks noGrp="1"/>
          </p:cNvSpPr>
          <p:nvPr>
            <p:ph type="sldNum" idx="12"/>
          </p:nvPr>
        </p:nvSpPr>
        <p:spPr>
          <a:xfrm>
            <a:off x="11364209" y="64377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518ED30-2269-4C4A-83CF-994FA61F7173}" type="slidenum">
              <a:rPr lang="en-IN" smtClean="0"/>
              <a:t>‹#›</a:t>
            </a:fld>
            <a:endParaRPr lang="en-IN"/>
          </a:p>
        </p:txBody>
      </p:sp>
      <p:cxnSp>
        <p:nvCxnSpPr>
          <p:cNvPr id="57" name="Google Shape;57;p9"/>
          <p:cNvCxnSpPr/>
          <p:nvPr/>
        </p:nvCxnSpPr>
        <p:spPr>
          <a:xfrm>
            <a:off x="1260851" y="0"/>
            <a:ext cx="0" cy="6858000"/>
          </a:xfrm>
          <a:prstGeom prst="straightConnector1">
            <a:avLst/>
          </a:prstGeom>
          <a:noFill/>
          <a:ln w="9525" cap="flat" cmpd="sng">
            <a:solidFill>
              <a:srgbClr val="999FA9"/>
            </a:solidFill>
            <a:prstDash val="solid"/>
            <a:round/>
            <a:headEnd type="none" w="med" len="med"/>
            <a:tailEnd type="none" w="med" len="med"/>
          </a:ln>
        </p:spPr>
      </p:cxnSp>
      <p:sp>
        <p:nvSpPr>
          <p:cNvPr id="58" name="Google Shape;58;p9"/>
          <p:cNvSpPr/>
          <p:nvPr/>
        </p:nvSpPr>
        <p:spPr>
          <a:xfrm>
            <a:off x="1126233" y="6006828"/>
            <a:ext cx="269200" cy="269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713248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11364209" y="64377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518ED30-2269-4C4A-83CF-994FA61F7173}" type="slidenum">
              <a:rPr lang="en-IN" smtClean="0"/>
              <a:t>‹#›</a:t>
            </a:fld>
            <a:endParaRPr lang="en-IN"/>
          </a:p>
        </p:txBody>
      </p:sp>
      <p:cxnSp>
        <p:nvCxnSpPr>
          <p:cNvPr id="61" name="Google Shape;61;p10"/>
          <p:cNvCxnSpPr/>
          <p:nvPr/>
        </p:nvCxnSpPr>
        <p:spPr>
          <a:xfrm>
            <a:off x="1260851" y="0"/>
            <a:ext cx="0" cy="6858000"/>
          </a:xfrm>
          <a:prstGeom prst="straightConnector1">
            <a:avLst/>
          </a:prstGeom>
          <a:noFill/>
          <a:ln w="9525" cap="flat" cmpd="sng">
            <a:solidFill>
              <a:srgbClr val="999FA9"/>
            </a:solidFill>
            <a:prstDash val="solid"/>
            <a:round/>
            <a:headEnd type="none" w="med" len="med"/>
            <a:tailEnd type="none" w="med" len="med"/>
          </a:ln>
        </p:spPr>
      </p:cxnSp>
      <p:sp>
        <p:nvSpPr>
          <p:cNvPr id="62" name="Google Shape;62;p10"/>
          <p:cNvSpPr/>
          <p:nvPr/>
        </p:nvSpPr>
        <p:spPr>
          <a:xfrm>
            <a:off x="1126233" y="3294400"/>
            <a:ext cx="269200" cy="269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121580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key color">
  <p:cSld name="Blank key color">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11364209" y="6437775"/>
            <a:ext cx="731600" cy="420400"/>
          </a:xfrm>
          <a:prstGeom prst="rect">
            <a:avLst/>
          </a:prstGeom>
        </p:spPr>
        <p:txBody>
          <a:bodyPr spcFirstLastPara="1" wrap="square" lIns="91425" tIns="91425" rIns="91425" bIns="91425" anchor="t" anchorCtr="0">
            <a:noAutofit/>
          </a:bodyPr>
          <a:lstStyle>
            <a:lvl1pPr lvl="0">
              <a:buNone/>
              <a:defRPr>
                <a:solidFill>
                  <a:srgbClr val="2E3037"/>
                </a:solidFill>
              </a:defRPr>
            </a:lvl1pPr>
            <a:lvl2pPr lvl="1">
              <a:buNone/>
              <a:defRPr>
                <a:solidFill>
                  <a:srgbClr val="2E3037"/>
                </a:solidFill>
              </a:defRPr>
            </a:lvl2pPr>
            <a:lvl3pPr lvl="2">
              <a:buNone/>
              <a:defRPr>
                <a:solidFill>
                  <a:srgbClr val="2E3037"/>
                </a:solidFill>
              </a:defRPr>
            </a:lvl3pPr>
            <a:lvl4pPr lvl="3">
              <a:buNone/>
              <a:defRPr>
                <a:solidFill>
                  <a:srgbClr val="2E3037"/>
                </a:solidFill>
              </a:defRPr>
            </a:lvl4pPr>
            <a:lvl5pPr lvl="4">
              <a:buNone/>
              <a:defRPr>
                <a:solidFill>
                  <a:srgbClr val="2E3037"/>
                </a:solidFill>
              </a:defRPr>
            </a:lvl5pPr>
            <a:lvl6pPr lvl="5">
              <a:buNone/>
              <a:defRPr>
                <a:solidFill>
                  <a:srgbClr val="2E3037"/>
                </a:solidFill>
              </a:defRPr>
            </a:lvl6pPr>
            <a:lvl7pPr lvl="6">
              <a:buNone/>
              <a:defRPr>
                <a:solidFill>
                  <a:srgbClr val="2E3037"/>
                </a:solidFill>
              </a:defRPr>
            </a:lvl7pPr>
            <a:lvl8pPr lvl="7">
              <a:buNone/>
              <a:defRPr>
                <a:solidFill>
                  <a:srgbClr val="2E3037"/>
                </a:solidFill>
              </a:defRPr>
            </a:lvl8pPr>
            <a:lvl9pPr lvl="8">
              <a:buNone/>
              <a:defRPr>
                <a:solidFill>
                  <a:srgbClr val="2E3037"/>
                </a:solidFill>
              </a:defRPr>
            </a:lvl9pPr>
          </a:lstStyle>
          <a:p>
            <a:fld id="{1518ED30-2269-4C4A-83CF-994FA61F7173}" type="slidenum">
              <a:rPr lang="en-IN" smtClean="0"/>
              <a:t>‹#›</a:t>
            </a:fld>
            <a:endParaRPr lang="en-IN"/>
          </a:p>
        </p:txBody>
      </p:sp>
      <p:cxnSp>
        <p:nvCxnSpPr>
          <p:cNvPr id="65" name="Google Shape;65;p11"/>
          <p:cNvCxnSpPr/>
          <p:nvPr/>
        </p:nvCxnSpPr>
        <p:spPr>
          <a:xfrm>
            <a:off x="1260851" y="0"/>
            <a:ext cx="0" cy="68580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1126233" y="3294400"/>
            <a:ext cx="269200" cy="269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845868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53967" y="732865"/>
            <a:ext cx="9144000" cy="460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553997" y="1449065"/>
            <a:ext cx="9144000" cy="4967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11364209" y="6437775"/>
            <a:ext cx="731600" cy="420400"/>
          </a:xfrm>
          <a:prstGeom prst="rect">
            <a:avLst/>
          </a:prstGeom>
          <a:noFill/>
          <a:ln>
            <a:noFill/>
          </a:ln>
        </p:spPr>
        <p:txBody>
          <a:bodyPr spcFirstLastPara="1" wrap="square" lIns="91425" tIns="91425" rIns="91425" bIns="91425" anchor="t" anchorCtr="0">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fld id="{1518ED30-2269-4C4A-83CF-994FA61F7173}" type="slidenum">
              <a:rPr lang="en-IN" smtClean="0"/>
              <a:t>‹#›</a:t>
            </a:fld>
            <a:endParaRPr lang="en-IN"/>
          </a:p>
        </p:txBody>
      </p:sp>
    </p:spTree>
    <p:extLst>
      <p:ext uri="{BB962C8B-B14F-4D97-AF65-F5344CB8AC3E}">
        <p14:creationId xmlns:p14="http://schemas.microsoft.com/office/powerpoint/2010/main" val="61649240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 id="2147483668" r:id="rId7"/>
    <p:sldLayoutId id="2147483669" r:id="rId8"/>
    <p:sldLayoutId id="2147483670" r:id="rId9"/>
    <p:sldLayoutId id="2147483671" r:id="rId10"/>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digitalfarmingsolution.herokuapp.com/"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2F29D-D19F-45AC-BB6F-0C1EE94C2084}"/>
              </a:ext>
            </a:extLst>
          </p:cNvPr>
          <p:cNvSpPr>
            <a:spLocks noGrp="1"/>
          </p:cNvSpPr>
          <p:nvPr>
            <p:ph type="ctrTitle"/>
          </p:nvPr>
        </p:nvSpPr>
        <p:spPr>
          <a:xfrm>
            <a:off x="644769" y="2129796"/>
            <a:ext cx="10902462" cy="844062"/>
          </a:xfrm>
        </p:spPr>
        <p:txBody>
          <a:bodyPr/>
          <a:lstStyle/>
          <a:p>
            <a:pPr algn="ctr"/>
            <a:r>
              <a:rPr lang="en-IN" sz="4000" dirty="0">
                <a:latin typeface="Times New Roman" panose="02020603050405020304" pitchFamily="18" charset="0"/>
                <a:cs typeface="Times New Roman" panose="02020603050405020304" pitchFamily="18" charset="0"/>
              </a:rPr>
              <a:t>MAJOR PROJECT PRESENTATION FOR DEGREE OF B.TECH ON:</a:t>
            </a:r>
          </a:p>
        </p:txBody>
      </p:sp>
      <p:sp>
        <p:nvSpPr>
          <p:cNvPr id="3" name="Subtitle 2">
            <a:extLst>
              <a:ext uri="{FF2B5EF4-FFF2-40B4-BE49-F238E27FC236}">
                <a16:creationId xmlns:a16="http://schemas.microsoft.com/office/drawing/2014/main" id="{24DC6E51-D7C4-4D2A-99D1-8810FFA42541}"/>
              </a:ext>
            </a:extLst>
          </p:cNvPr>
          <p:cNvSpPr>
            <a:spLocks noGrp="1"/>
          </p:cNvSpPr>
          <p:nvPr>
            <p:ph type="subTitle" idx="1"/>
          </p:nvPr>
        </p:nvSpPr>
        <p:spPr>
          <a:xfrm>
            <a:off x="208671" y="2868966"/>
            <a:ext cx="11774658" cy="1141026"/>
          </a:xfrm>
        </p:spPr>
        <p:txBody>
          <a:bodyPr/>
          <a:lstStyle/>
          <a:p>
            <a:r>
              <a:rPr lang="en-IN" sz="3600" u="sng" dirty="0">
                <a:solidFill>
                  <a:schemeClr val="accent1">
                    <a:lumMod val="20000"/>
                    <a:lumOff val="80000"/>
                  </a:schemeClr>
                </a:solidFill>
              </a:rPr>
              <a:t>Crops Digital Solutions</a:t>
            </a:r>
          </a:p>
        </p:txBody>
      </p:sp>
      <p:sp>
        <p:nvSpPr>
          <p:cNvPr id="6" name="TextBox 5">
            <a:extLst>
              <a:ext uri="{FF2B5EF4-FFF2-40B4-BE49-F238E27FC236}">
                <a16:creationId xmlns:a16="http://schemas.microsoft.com/office/drawing/2014/main" id="{581282D7-66E5-43DB-944C-110B8C295467}"/>
              </a:ext>
            </a:extLst>
          </p:cNvPr>
          <p:cNvSpPr txBox="1"/>
          <p:nvPr/>
        </p:nvSpPr>
        <p:spPr>
          <a:xfrm>
            <a:off x="8252618" y="5334650"/>
            <a:ext cx="3730711" cy="1108509"/>
          </a:xfrm>
          <a:prstGeom prst="rect">
            <a:avLst/>
          </a:prstGeom>
          <a:noFill/>
        </p:spPr>
        <p:txBody>
          <a:bodyPr wrap="square" rtlCol="0">
            <a:spAutoFit/>
          </a:bodyPr>
          <a:lstStyle/>
          <a:p>
            <a:pPr>
              <a:lnSpc>
                <a:spcPct val="150000"/>
              </a:lnSpc>
            </a:pPr>
            <a:r>
              <a:rPr lang="en-IN" sz="1400" b="1" u="sng" dirty="0">
                <a:solidFill>
                  <a:schemeClr val="bg1"/>
                </a:solidFill>
              </a:rPr>
              <a:t>Project and Presentation completed by : </a:t>
            </a:r>
            <a:endParaRPr lang="en-IN" sz="1600" dirty="0">
              <a:solidFill>
                <a:schemeClr val="bg1"/>
              </a:solidFill>
            </a:endParaRPr>
          </a:p>
          <a:p>
            <a:pPr marL="342900" indent="-342900">
              <a:lnSpc>
                <a:spcPct val="150000"/>
              </a:lnSpc>
              <a:buAutoNum type="arabicPeriod"/>
            </a:pPr>
            <a:r>
              <a:rPr lang="en-IN" sz="1600" dirty="0" err="1">
                <a:solidFill>
                  <a:schemeClr val="bg1"/>
                </a:solidFill>
              </a:rPr>
              <a:t>Manik</a:t>
            </a:r>
            <a:r>
              <a:rPr lang="en-IN" sz="1600" dirty="0">
                <a:solidFill>
                  <a:schemeClr val="bg1"/>
                </a:solidFill>
              </a:rPr>
              <a:t> Gupta (1805311)</a:t>
            </a:r>
          </a:p>
          <a:p>
            <a:pPr marL="342900" indent="-342900">
              <a:lnSpc>
                <a:spcPct val="150000"/>
              </a:lnSpc>
              <a:buAutoNum type="arabicPeriod"/>
            </a:pPr>
            <a:r>
              <a:rPr lang="en-IN" sz="1600" dirty="0">
                <a:solidFill>
                  <a:schemeClr val="bg1"/>
                </a:solidFill>
              </a:rPr>
              <a:t>Siddhi Vinayak Tripathi (1805219) </a:t>
            </a:r>
          </a:p>
        </p:txBody>
      </p:sp>
      <p:sp>
        <p:nvSpPr>
          <p:cNvPr id="5" name="TextBox 4">
            <a:extLst>
              <a:ext uri="{FF2B5EF4-FFF2-40B4-BE49-F238E27FC236}">
                <a16:creationId xmlns:a16="http://schemas.microsoft.com/office/drawing/2014/main" id="{9E66E66A-2C8E-4857-B91D-7682D7E2D7AA}"/>
              </a:ext>
            </a:extLst>
          </p:cNvPr>
          <p:cNvSpPr txBox="1"/>
          <p:nvPr/>
        </p:nvSpPr>
        <p:spPr>
          <a:xfrm>
            <a:off x="3094965" y="3894485"/>
            <a:ext cx="6002069" cy="646331"/>
          </a:xfrm>
          <a:prstGeom prst="rect">
            <a:avLst/>
          </a:prstGeom>
          <a:noFill/>
        </p:spPr>
        <p:txBody>
          <a:bodyPr wrap="square" rtlCol="0">
            <a:spAutoFit/>
          </a:bodyPr>
          <a:lstStyle/>
          <a:p>
            <a:pPr algn="ctr"/>
            <a:r>
              <a:rPr lang="en-IN" dirty="0">
                <a:solidFill>
                  <a:schemeClr val="accent1">
                    <a:lumMod val="20000"/>
                    <a:lumOff val="80000"/>
                  </a:schemeClr>
                </a:solidFill>
              </a:rPr>
              <a:t>UNDER THE GUIDANCE OF – </a:t>
            </a:r>
          </a:p>
          <a:p>
            <a:pPr algn="ctr"/>
            <a:r>
              <a:rPr lang="en-IN" b="1" dirty="0">
                <a:solidFill>
                  <a:schemeClr val="accent1">
                    <a:lumMod val="20000"/>
                    <a:lumOff val="80000"/>
                  </a:schemeClr>
                </a:solidFill>
              </a:rPr>
              <a:t>Prof. </a:t>
            </a:r>
            <a:r>
              <a:rPr lang="en-IN" b="1" dirty="0" err="1">
                <a:solidFill>
                  <a:schemeClr val="accent1">
                    <a:lumMod val="20000"/>
                    <a:lumOff val="80000"/>
                  </a:schemeClr>
                </a:solidFill>
              </a:rPr>
              <a:t>Chittaranjan</a:t>
            </a:r>
            <a:r>
              <a:rPr lang="en-IN" b="1" dirty="0">
                <a:solidFill>
                  <a:schemeClr val="accent1">
                    <a:lumMod val="20000"/>
                    <a:lumOff val="80000"/>
                  </a:schemeClr>
                </a:solidFill>
              </a:rPr>
              <a:t> Pradhan</a:t>
            </a:r>
          </a:p>
        </p:txBody>
      </p:sp>
    </p:spTree>
    <p:extLst>
      <p:ext uri="{BB962C8B-B14F-4D97-AF65-F5344CB8AC3E}">
        <p14:creationId xmlns:p14="http://schemas.microsoft.com/office/powerpoint/2010/main" val="3857862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2AC6-41EA-470F-AA3C-797AA66DDCE8}"/>
              </a:ext>
            </a:extLst>
          </p:cNvPr>
          <p:cNvSpPr>
            <a:spLocks noGrp="1"/>
          </p:cNvSpPr>
          <p:nvPr>
            <p:ph type="title"/>
          </p:nvPr>
        </p:nvSpPr>
        <p:spPr>
          <a:xfrm>
            <a:off x="1553967" y="261525"/>
            <a:ext cx="9144000" cy="460000"/>
          </a:xfrm>
        </p:spPr>
        <p:txBody>
          <a:bodyPr/>
          <a:lstStyle/>
          <a:p>
            <a:r>
              <a:rPr lang="en-IN" sz="2400" dirty="0">
                <a:latin typeface="Times New Roman" panose="02020603050405020304" pitchFamily="18" charset="0"/>
                <a:cs typeface="Times New Roman" panose="02020603050405020304" pitchFamily="18" charset="0"/>
              </a:rPr>
              <a:t>Model Implementation: </a:t>
            </a:r>
          </a:p>
        </p:txBody>
      </p:sp>
      <p:sp>
        <p:nvSpPr>
          <p:cNvPr id="3" name="TextBox 2">
            <a:extLst>
              <a:ext uri="{FF2B5EF4-FFF2-40B4-BE49-F238E27FC236}">
                <a16:creationId xmlns:a16="http://schemas.microsoft.com/office/drawing/2014/main" id="{996003C7-674D-4578-9235-1FFF97260898}"/>
              </a:ext>
            </a:extLst>
          </p:cNvPr>
          <p:cNvSpPr txBox="1"/>
          <p:nvPr/>
        </p:nvSpPr>
        <p:spPr>
          <a:xfrm>
            <a:off x="1553967" y="593889"/>
            <a:ext cx="9144000" cy="400110"/>
          </a:xfrm>
          <a:prstGeom prst="rect">
            <a:avLst/>
          </a:prstGeom>
          <a:noFill/>
        </p:spPr>
        <p:txBody>
          <a:bodyPr wrap="square" rtlCol="0">
            <a:spAutoFit/>
          </a:bodyPr>
          <a:lstStyle/>
          <a:p>
            <a:r>
              <a:rPr lang="en-IN" sz="2000" u="sng" dirty="0">
                <a:solidFill>
                  <a:schemeClr val="accent1"/>
                </a:solidFill>
                <a:latin typeface="Times New Roman" panose="02020603050405020304" pitchFamily="18" charset="0"/>
                <a:cs typeface="Times New Roman" panose="02020603050405020304" pitchFamily="18" charset="0"/>
              </a:rPr>
              <a:t>IoT Building: </a:t>
            </a:r>
            <a:endParaRPr lang="en-IN" sz="2000" dirty="0">
              <a:solidFill>
                <a:schemeClr val="accent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1DC297-674B-4131-A9E3-313DE553A4A8}"/>
              </a:ext>
            </a:extLst>
          </p:cNvPr>
          <p:cNvSpPr txBox="1"/>
          <p:nvPr/>
        </p:nvSpPr>
        <p:spPr>
          <a:xfrm>
            <a:off x="1677971" y="3902697"/>
            <a:ext cx="10237509"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err="1">
                <a:solidFill>
                  <a:schemeClr val="bg1"/>
                </a:solidFill>
                <a:latin typeface="Times New Roman" panose="02020603050405020304" pitchFamily="18" charset="0"/>
                <a:cs typeface="Times New Roman" panose="02020603050405020304" pitchFamily="18" charset="0"/>
              </a:rPr>
              <a:t>NodeMCU</a:t>
            </a:r>
            <a:r>
              <a:rPr lang="en-US" sz="2000" dirty="0">
                <a:solidFill>
                  <a:schemeClr val="bg1"/>
                </a:solidFill>
                <a:latin typeface="Times New Roman" panose="02020603050405020304" pitchFamily="18" charset="0"/>
                <a:cs typeface="Times New Roman" panose="02020603050405020304" pitchFamily="18" charset="0"/>
              </a:rPr>
              <a:t> and Arduino UNO R3 are used as microcontroller for sensor detection and data collection from agricultural field.</a:t>
            </a:r>
          </a:p>
          <a:p>
            <a:pPr marL="285750" indent="-285750" algn="just">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Various sensors are DHT11, Precipitation sensor, soil sensor etc. are been attached to the board for detection of the various </a:t>
            </a:r>
            <a:r>
              <a:rPr lang="en-US" sz="2000" dirty="0" err="1">
                <a:solidFill>
                  <a:schemeClr val="bg1"/>
                </a:solidFill>
                <a:latin typeface="Times New Roman" panose="02020603050405020304" pitchFamily="18" charset="0"/>
                <a:cs typeface="Times New Roman" panose="02020603050405020304" pitchFamily="18" charset="0"/>
              </a:rPr>
              <a:t>eniviromental</a:t>
            </a:r>
            <a:r>
              <a:rPr lang="en-US" sz="2000" dirty="0">
                <a:solidFill>
                  <a:schemeClr val="bg1"/>
                </a:solidFill>
                <a:latin typeface="Times New Roman" panose="02020603050405020304" pitchFamily="18" charset="0"/>
                <a:cs typeface="Times New Roman" panose="02020603050405020304" pitchFamily="18" charset="0"/>
              </a:rPr>
              <a:t> condition in farming fields.</a:t>
            </a:r>
          </a:p>
          <a:p>
            <a:pPr marL="285750" indent="-285750" algn="just">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Then collected data get fetched from the board and then model is applied on the data to get the particular result.</a:t>
            </a:r>
          </a:p>
        </p:txBody>
      </p:sp>
      <p:pic>
        <p:nvPicPr>
          <p:cNvPr id="5" name="Picture 4">
            <a:extLst>
              <a:ext uri="{FF2B5EF4-FFF2-40B4-BE49-F238E27FC236}">
                <a16:creationId xmlns:a16="http://schemas.microsoft.com/office/drawing/2014/main" id="{97A9C5B3-5E92-458E-B473-273928AFA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2789" y="1108290"/>
            <a:ext cx="4214481" cy="2680115"/>
          </a:xfrm>
          <a:prstGeom prst="rect">
            <a:avLst/>
          </a:prstGeom>
        </p:spPr>
      </p:pic>
      <p:pic>
        <p:nvPicPr>
          <p:cNvPr id="8" name="Picture 7">
            <a:extLst>
              <a:ext uri="{FF2B5EF4-FFF2-40B4-BE49-F238E27FC236}">
                <a16:creationId xmlns:a16="http://schemas.microsoft.com/office/drawing/2014/main" id="{27745BE5-E0BE-497F-A898-5031B17C4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8109" y="1108290"/>
            <a:ext cx="4247225" cy="2680115"/>
          </a:xfrm>
          <a:prstGeom prst="rect">
            <a:avLst/>
          </a:prstGeom>
        </p:spPr>
      </p:pic>
    </p:spTree>
    <p:extLst>
      <p:ext uri="{BB962C8B-B14F-4D97-AF65-F5344CB8AC3E}">
        <p14:creationId xmlns:p14="http://schemas.microsoft.com/office/powerpoint/2010/main" val="569833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2AC6-41EA-470F-AA3C-797AA66DDCE8}"/>
              </a:ext>
            </a:extLst>
          </p:cNvPr>
          <p:cNvSpPr>
            <a:spLocks noGrp="1"/>
          </p:cNvSpPr>
          <p:nvPr>
            <p:ph type="title"/>
          </p:nvPr>
        </p:nvSpPr>
        <p:spPr>
          <a:xfrm>
            <a:off x="1553967" y="261525"/>
            <a:ext cx="9144000" cy="460000"/>
          </a:xfrm>
        </p:spPr>
        <p:txBody>
          <a:bodyPr/>
          <a:lstStyle/>
          <a:p>
            <a:r>
              <a:rPr lang="en-IN" sz="2400" dirty="0">
                <a:latin typeface="Times New Roman" panose="02020603050405020304" pitchFamily="18" charset="0"/>
                <a:cs typeface="Times New Roman" panose="02020603050405020304" pitchFamily="18" charset="0"/>
              </a:rPr>
              <a:t>Model Implementation: </a:t>
            </a:r>
          </a:p>
        </p:txBody>
      </p:sp>
      <p:sp>
        <p:nvSpPr>
          <p:cNvPr id="3" name="TextBox 2">
            <a:extLst>
              <a:ext uri="{FF2B5EF4-FFF2-40B4-BE49-F238E27FC236}">
                <a16:creationId xmlns:a16="http://schemas.microsoft.com/office/drawing/2014/main" id="{996003C7-674D-4578-9235-1FFF97260898}"/>
              </a:ext>
            </a:extLst>
          </p:cNvPr>
          <p:cNvSpPr txBox="1"/>
          <p:nvPr/>
        </p:nvSpPr>
        <p:spPr>
          <a:xfrm>
            <a:off x="1553967" y="593889"/>
            <a:ext cx="9144000" cy="400110"/>
          </a:xfrm>
          <a:prstGeom prst="rect">
            <a:avLst/>
          </a:prstGeom>
          <a:noFill/>
        </p:spPr>
        <p:txBody>
          <a:bodyPr wrap="square" rtlCol="0">
            <a:spAutoFit/>
          </a:bodyPr>
          <a:lstStyle/>
          <a:p>
            <a:r>
              <a:rPr lang="en-IN" sz="2000" u="sng" dirty="0">
                <a:solidFill>
                  <a:schemeClr val="bg1"/>
                </a:solidFill>
                <a:latin typeface="Times New Roman" panose="02020603050405020304" pitchFamily="18" charset="0"/>
                <a:cs typeface="Times New Roman" panose="02020603050405020304" pitchFamily="18" charset="0"/>
              </a:rPr>
              <a:t>IoT Building (Sensor Used): </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1DC297-674B-4131-A9E3-313DE553A4A8}"/>
              </a:ext>
            </a:extLst>
          </p:cNvPr>
          <p:cNvSpPr txBox="1"/>
          <p:nvPr/>
        </p:nvSpPr>
        <p:spPr>
          <a:xfrm>
            <a:off x="1677971" y="3902697"/>
            <a:ext cx="10237509" cy="224676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DHT11 is a temperature and </a:t>
            </a:r>
            <a:r>
              <a:rPr lang="en-US" sz="2000" dirty="0" err="1">
                <a:solidFill>
                  <a:schemeClr val="bg1"/>
                </a:solidFill>
                <a:latin typeface="Times New Roman" panose="02020603050405020304" pitchFamily="18" charset="0"/>
                <a:cs typeface="Times New Roman" panose="02020603050405020304" pitchFamily="18" charset="0"/>
              </a:rPr>
              <a:t>humidty</a:t>
            </a:r>
            <a:r>
              <a:rPr lang="en-US" sz="2000" dirty="0">
                <a:solidFill>
                  <a:schemeClr val="bg1"/>
                </a:solidFill>
                <a:latin typeface="Times New Roman" panose="02020603050405020304" pitchFamily="18" charset="0"/>
                <a:cs typeface="Times New Roman" panose="02020603050405020304" pitchFamily="18" charset="0"/>
              </a:rPr>
              <a:t> sensor , which is used to measure the </a:t>
            </a:r>
            <a:r>
              <a:rPr lang="en-US" sz="2000" dirty="0" err="1">
                <a:solidFill>
                  <a:schemeClr val="bg1"/>
                </a:solidFill>
                <a:latin typeface="Times New Roman" panose="02020603050405020304" pitchFamily="18" charset="0"/>
                <a:cs typeface="Times New Roman" panose="02020603050405020304" pitchFamily="18" charset="0"/>
              </a:rPr>
              <a:t>enviroement</a:t>
            </a:r>
            <a:r>
              <a:rPr lang="en-US" sz="2000" dirty="0">
                <a:solidFill>
                  <a:schemeClr val="bg1"/>
                </a:solidFill>
                <a:latin typeface="Times New Roman" panose="02020603050405020304" pitchFamily="18" charset="0"/>
                <a:cs typeface="Times New Roman" panose="02020603050405020304" pitchFamily="18" charset="0"/>
              </a:rPr>
              <a:t> temperature and humidity. It consist of humidity sensor and NTC thermistor for measurement. It converts analog signal from the both sensor and sends out a digital signal.</a:t>
            </a:r>
          </a:p>
          <a:p>
            <a:pPr marL="342900" indent="-342900" algn="just">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 Rain Sensor is composed of a rain detection plate with a comparator who manages intelligence. The sensor acts as a variable resistance that will change status: the resistance increases when the sensor is wet and the resistance is lower when the sensor is dry. </a:t>
            </a:r>
          </a:p>
        </p:txBody>
      </p:sp>
      <p:pic>
        <p:nvPicPr>
          <p:cNvPr id="6" name="Picture 5">
            <a:extLst>
              <a:ext uri="{FF2B5EF4-FFF2-40B4-BE49-F238E27FC236}">
                <a16:creationId xmlns:a16="http://schemas.microsoft.com/office/drawing/2014/main" id="{5E9BDB31-EDD0-42B2-AE02-565AA4A8E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2511" y="1195222"/>
            <a:ext cx="2972058" cy="2225233"/>
          </a:xfrm>
          <a:prstGeom prst="rect">
            <a:avLst/>
          </a:prstGeom>
        </p:spPr>
      </p:pic>
      <p:pic>
        <p:nvPicPr>
          <p:cNvPr id="10" name="Picture 9">
            <a:extLst>
              <a:ext uri="{FF2B5EF4-FFF2-40B4-BE49-F238E27FC236}">
                <a16:creationId xmlns:a16="http://schemas.microsoft.com/office/drawing/2014/main" id="{5F6BFC2A-D88B-4F0B-8A77-A7930E179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4955" y="1203767"/>
            <a:ext cx="3591346" cy="2225233"/>
          </a:xfrm>
          <a:prstGeom prst="rect">
            <a:avLst/>
          </a:prstGeom>
        </p:spPr>
      </p:pic>
    </p:spTree>
    <p:extLst>
      <p:ext uri="{BB962C8B-B14F-4D97-AF65-F5344CB8AC3E}">
        <p14:creationId xmlns:p14="http://schemas.microsoft.com/office/powerpoint/2010/main" val="561579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2AC6-41EA-470F-AA3C-797AA66DDCE8}"/>
              </a:ext>
            </a:extLst>
          </p:cNvPr>
          <p:cNvSpPr>
            <a:spLocks noGrp="1"/>
          </p:cNvSpPr>
          <p:nvPr>
            <p:ph type="title"/>
          </p:nvPr>
        </p:nvSpPr>
        <p:spPr>
          <a:xfrm>
            <a:off x="1494033" y="154900"/>
            <a:ext cx="9144000" cy="460000"/>
          </a:xfrm>
        </p:spPr>
        <p:txBody>
          <a:bodyPr/>
          <a:lstStyle/>
          <a:p>
            <a:r>
              <a:rPr lang="en-IN" sz="2400" dirty="0">
                <a:latin typeface="Times New Roman" panose="02020603050405020304" pitchFamily="18" charset="0"/>
                <a:cs typeface="Times New Roman" panose="02020603050405020304" pitchFamily="18" charset="0"/>
              </a:rPr>
              <a:t>Model Implementation: </a:t>
            </a:r>
          </a:p>
        </p:txBody>
      </p:sp>
      <p:sp>
        <p:nvSpPr>
          <p:cNvPr id="3" name="TextBox 2">
            <a:extLst>
              <a:ext uri="{FF2B5EF4-FFF2-40B4-BE49-F238E27FC236}">
                <a16:creationId xmlns:a16="http://schemas.microsoft.com/office/drawing/2014/main" id="{996003C7-674D-4578-9235-1FFF97260898}"/>
              </a:ext>
            </a:extLst>
          </p:cNvPr>
          <p:cNvSpPr txBox="1"/>
          <p:nvPr/>
        </p:nvSpPr>
        <p:spPr>
          <a:xfrm>
            <a:off x="1553967" y="593889"/>
            <a:ext cx="9144000" cy="400110"/>
          </a:xfrm>
          <a:prstGeom prst="rect">
            <a:avLst/>
          </a:prstGeom>
          <a:noFill/>
        </p:spPr>
        <p:txBody>
          <a:bodyPr wrap="square" rtlCol="0">
            <a:spAutoFit/>
          </a:bodyPr>
          <a:lstStyle/>
          <a:p>
            <a:r>
              <a:rPr lang="en-IN" sz="2000" u="sng" dirty="0">
                <a:solidFill>
                  <a:schemeClr val="bg1"/>
                </a:solidFill>
                <a:latin typeface="Times New Roman" panose="02020603050405020304" pitchFamily="18" charset="0"/>
                <a:cs typeface="Times New Roman" panose="02020603050405020304" pitchFamily="18" charset="0"/>
              </a:rPr>
              <a:t>IoT Building (Sensor Used): </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1DC297-674B-4131-A9E3-313DE553A4A8}"/>
              </a:ext>
            </a:extLst>
          </p:cNvPr>
          <p:cNvSpPr txBox="1"/>
          <p:nvPr/>
        </p:nvSpPr>
        <p:spPr>
          <a:xfrm>
            <a:off x="1677971" y="3902697"/>
            <a:ext cx="10237509" cy="224676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Soil Moisture Sensor measures the volumetric content of water inside the soil and gives us the moisture level as output. The sensor is equipped with both analog and digital output, so it can be used in both analog and digital modes.</a:t>
            </a:r>
          </a:p>
          <a:p>
            <a:pPr marL="342900" indent="-342900" algn="just">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pH sensor, pH stands for potential Hydrogen, and it tells us whether a solution or substance is BASIC, ACIDIC, or NEUTRAL based on the pH Value, The Optimal pH range for most common hydroponic crops is between 5.5 and 6.0.</a:t>
            </a:r>
          </a:p>
        </p:txBody>
      </p:sp>
      <p:pic>
        <p:nvPicPr>
          <p:cNvPr id="4" name="Picture 3">
            <a:extLst>
              <a:ext uri="{FF2B5EF4-FFF2-40B4-BE49-F238E27FC236}">
                <a16:creationId xmlns:a16="http://schemas.microsoft.com/office/drawing/2014/main" id="{1A08A6EE-EDE1-48D4-8442-A6D895B82E78}"/>
              </a:ext>
            </a:extLst>
          </p:cNvPr>
          <p:cNvPicPr>
            <a:picLocks noChangeAspect="1"/>
          </p:cNvPicPr>
          <p:nvPr/>
        </p:nvPicPr>
        <p:blipFill>
          <a:blip r:embed="rId2"/>
          <a:stretch>
            <a:fillRect/>
          </a:stretch>
        </p:blipFill>
        <p:spPr>
          <a:xfrm>
            <a:off x="2477807" y="993999"/>
            <a:ext cx="3618193" cy="2576334"/>
          </a:xfrm>
          <a:prstGeom prst="rect">
            <a:avLst/>
          </a:prstGeom>
        </p:spPr>
      </p:pic>
      <p:pic>
        <p:nvPicPr>
          <p:cNvPr id="5" name="Picture 4">
            <a:extLst>
              <a:ext uri="{FF2B5EF4-FFF2-40B4-BE49-F238E27FC236}">
                <a16:creationId xmlns:a16="http://schemas.microsoft.com/office/drawing/2014/main" id="{940C11CF-A07D-43F6-8F5D-7B88BF7C65B0}"/>
              </a:ext>
            </a:extLst>
          </p:cNvPr>
          <p:cNvPicPr>
            <a:picLocks noChangeAspect="1"/>
          </p:cNvPicPr>
          <p:nvPr/>
        </p:nvPicPr>
        <p:blipFill>
          <a:blip r:embed="rId3"/>
          <a:stretch>
            <a:fillRect/>
          </a:stretch>
        </p:blipFill>
        <p:spPr>
          <a:xfrm>
            <a:off x="6525709" y="993999"/>
            <a:ext cx="4112324" cy="2610500"/>
          </a:xfrm>
          <a:prstGeom prst="rect">
            <a:avLst/>
          </a:prstGeom>
        </p:spPr>
      </p:pic>
    </p:spTree>
    <p:extLst>
      <p:ext uri="{BB962C8B-B14F-4D97-AF65-F5344CB8AC3E}">
        <p14:creationId xmlns:p14="http://schemas.microsoft.com/office/powerpoint/2010/main" val="1572928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2AC6-41EA-470F-AA3C-797AA66DDCE8}"/>
              </a:ext>
            </a:extLst>
          </p:cNvPr>
          <p:cNvSpPr>
            <a:spLocks noGrp="1"/>
          </p:cNvSpPr>
          <p:nvPr>
            <p:ph type="title"/>
          </p:nvPr>
        </p:nvSpPr>
        <p:spPr>
          <a:xfrm>
            <a:off x="1553967" y="261525"/>
            <a:ext cx="9144000" cy="460000"/>
          </a:xfrm>
        </p:spPr>
        <p:txBody>
          <a:bodyPr/>
          <a:lstStyle/>
          <a:p>
            <a:r>
              <a:rPr lang="en-IN" sz="2400" dirty="0">
                <a:latin typeface="Times New Roman" panose="02020603050405020304" pitchFamily="18" charset="0"/>
                <a:cs typeface="Times New Roman" panose="02020603050405020304" pitchFamily="18" charset="0"/>
              </a:rPr>
              <a:t>Deployment: </a:t>
            </a:r>
          </a:p>
        </p:txBody>
      </p:sp>
      <p:sp>
        <p:nvSpPr>
          <p:cNvPr id="3" name="TextBox 2">
            <a:extLst>
              <a:ext uri="{FF2B5EF4-FFF2-40B4-BE49-F238E27FC236}">
                <a16:creationId xmlns:a16="http://schemas.microsoft.com/office/drawing/2014/main" id="{996003C7-674D-4578-9235-1FFF97260898}"/>
              </a:ext>
            </a:extLst>
          </p:cNvPr>
          <p:cNvSpPr txBox="1"/>
          <p:nvPr/>
        </p:nvSpPr>
        <p:spPr>
          <a:xfrm>
            <a:off x="1553967" y="593889"/>
            <a:ext cx="9144000" cy="400110"/>
          </a:xfrm>
          <a:prstGeom prst="rect">
            <a:avLst/>
          </a:prstGeom>
          <a:noFill/>
        </p:spPr>
        <p:txBody>
          <a:bodyPr wrap="square" rtlCol="0">
            <a:spAutoFit/>
          </a:bodyPr>
          <a:lstStyle/>
          <a:p>
            <a:r>
              <a:rPr lang="en-IN" sz="2000" u="sng" dirty="0">
                <a:solidFill>
                  <a:schemeClr val="bg1"/>
                </a:solidFill>
                <a:latin typeface="Times New Roman" panose="02020603050405020304" pitchFamily="18" charset="0"/>
                <a:cs typeface="Times New Roman" panose="02020603050405020304" pitchFamily="18" charset="0"/>
              </a:rPr>
              <a:t>Application Deployment: </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1DC297-674B-4131-A9E3-313DE553A4A8}"/>
              </a:ext>
            </a:extLst>
          </p:cNvPr>
          <p:cNvSpPr txBox="1"/>
          <p:nvPr/>
        </p:nvSpPr>
        <p:spPr>
          <a:xfrm>
            <a:off x="5557837" y="1536173"/>
            <a:ext cx="6300789"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For the Deployment for machine learning model on </a:t>
            </a:r>
            <a:r>
              <a:rPr lang="en-US" sz="2000" dirty="0" err="1">
                <a:solidFill>
                  <a:schemeClr val="bg1"/>
                </a:solidFill>
                <a:latin typeface="Times New Roman" panose="02020603050405020304" pitchFamily="18" charset="0"/>
                <a:cs typeface="Times New Roman" panose="02020603050405020304" pitchFamily="18" charset="0"/>
              </a:rPr>
              <a:t>heroku</a:t>
            </a:r>
            <a:r>
              <a:rPr lang="en-US" sz="2000" dirty="0">
                <a:solidFill>
                  <a:schemeClr val="bg1"/>
                </a:solidFill>
                <a:latin typeface="Times New Roman" panose="02020603050405020304" pitchFamily="18" charset="0"/>
                <a:cs typeface="Times New Roman" panose="02020603050405020304" pitchFamily="18" charset="0"/>
              </a:rPr>
              <a:t> , a API will be created.</a:t>
            </a:r>
          </a:p>
          <a:p>
            <a:pPr marL="342900" indent="-342900" algn="just">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API stands for Application Programming Interface, it is used to access specific features or data of an application. There are mainly two files in the API. The first is the machine learning model that evaluates the numbers, and the second is the app which is the part of the API that receives inputs and returns outputs.</a:t>
            </a:r>
          </a:p>
          <a:p>
            <a:pPr marL="342900" indent="-342900" algn="just">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In the Deployment of the model , we convert our model into pickle file before using in the </a:t>
            </a:r>
            <a:r>
              <a:rPr lang="en-US" sz="2000" dirty="0" err="1">
                <a:solidFill>
                  <a:schemeClr val="bg1"/>
                </a:solidFill>
                <a:latin typeface="Times New Roman" panose="02020603050405020304" pitchFamily="18" charset="0"/>
                <a:cs typeface="Times New Roman" panose="02020603050405020304" pitchFamily="18" charset="0"/>
              </a:rPr>
              <a:t>Streamlit</a:t>
            </a:r>
            <a:r>
              <a:rPr lang="en-US" sz="2000" dirty="0">
                <a:solidFill>
                  <a:schemeClr val="bg1"/>
                </a:solidFill>
                <a:latin typeface="Times New Roman" panose="02020603050405020304" pitchFamily="18" charset="0"/>
                <a:cs typeface="Times New Roman" panose="02020603050405020304" pitchFamily="18" charset="0"/>
              </a:rPr>
              <a:t> Dashboard.</a:t>
            </a:r>
          </a:p>
        </p:txBody>
      </p:sp>
      <p:pic>
        <p:nvPicPr>
          <p:cNvPr id="5" name="Picture 4">
            <a:extLst>
              <a:ext uri="{FF2B5EF4-FFF2-40B4-BE49-F238E27FC236}">
                <a16:creationId xmlns:a16="http://schemas.microsoft.com/office/drawing/2014/main" id="{639CA14F-CC52-43FC-826E-ACD0AB5747EC}"/>
              </a:ext>
            </a:extLst>
          </p:cNvPr>
          <p:cNvPicPr>
            <a:picLocks noChangeAspect="1"/>
          </p:cNvPicPr>
          <p:nvPr/>
        </p:nvPicPr>
        <p:blipFill>
          <a:blip r:embed="rId2"/>
          <a:stretch>
            <a:fillRect/>
          </a:stretch>
        </p:blipFill>
        <p:spPr>
          <a:xfrm>
            <a:off x="1949428" y="1787431"/>
            <a:ext cx="3410426" cy="3105583"/>
          </a:xfrm>
          <a:prstGeom prst="rect">
            <a:avLst/>
          </a:prstGeom>
        </p:spPr>
      </p:pic>
    </p:spTree>
    <p:extLst>
      <p:ext uri="{BB962C8B-B14F-4D97-AF65-F5344CB8AC3E}">
        <p14:creationId xmlns:p14="http://schemas.microsoft.com/office/powerpoint/2010/main" val="1622776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2AC6-41EA-470F-AA3C-797AA66DDCE8}"/>
              </a:ext>
            </a:extLst>
          </p:cNvPr>
          <p:cNvSpPr>
            <a:spLocks noGrp="1"/>
          </p:cNvSpPr>
          <p:nvPr>
            <p:ph type="title"/>
          </p:nvPr>
        </p:nvSpPr>
        <p:spPr>
          <a:xfrm>
            <a:off x="1553967" y="261525"/>
            <a:ext cx="9144000" cy="460000"/>
          </a:xfrm>
        </p:spPr>
        <p:txBody>
          <a:bodyPr/>
          <a:lstStyle/>
          <a:p>
            <a:r>
              <a:rPr lang="en-IN" sz="2400" dirty="0">
                <a:latin typeface="Times New Roman" panose="02020603050405020304" pitchFamily="18" charset="0"/>
                <a:cs typeface="Times New Roman" panose="02020603050405020304" pitchFamily="18" charset="0"/>
              </a:rPr>
              <a:t>Deployment: </a:t>
            </a:r>
          </a:p>
        </p:txBody>
      </p:sp>
      <p:sp>
        <p:nvSpPr>
          <p:cNvPr id="3" name="TextBox 2">
            <a:extLst>
              <a:ext uri="{FF2B5EF4-FFF2-40B4-BE49-F238E27FC236}">
                <a16:creationId xmlns:a16="http://schemas.microsoft.com/office/drawing/2014/main" id="{996003C7-674D-4578-9235-1FFF97260898}"/>
              </a:ext>
            </a:extLst>
          </p:cNvPr>
          <p:cNvSpPr txBox="1"/>
          <p:nvPr/>
        </p:nvSpPr>
        <p:spPr>
          <a:xfrm>
            <a:off x="1553967" y="593889"/>
            <a:ext cx="9144000" cy="400110"/>
          </a:xfrm>
          <a:prstGeom prst="rect">
            <a:avLst/>
          </a:prstGeom>
          <a:noFill/>
        </p:spPr>
        <p:txBody>
          <a:bodyPr wrap="square" rtlCol="0">
            <a:spAutoFit/>
          </a:bodyPr>
          <a:lstStyle/>
          <a:p>
            <a:r>
              <a:rPr lang="en-IN" sz="2000" u="sng" dirty="0">
                <a:solidFill>
                  <a:schemeClr val="bg1"/>
                </a:solidFill>
                <a:latin typeface="Times New Roman" panose="02020603050405020304" pitchFamily="18" charset="0"/>
                <a:cs typeface="Times New Roman" panose="02020603050405020304" pitchFamily="18" charset="0"/>
              </a:rPr>
              <a:t>Application Deployment: </a:t>
            </a:r>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F99ACFC-8E73-4EBB-ADAD-9AD4E1F11F8B}"/>
              </a:ext>
            </a:extLst>
          </p:cNvPr>
          <p:cNvPicPr>
            <a:picLocks noChangeAspect="1"/>
          </p:cNvPicPr>
          <p:nvPr/>
        </p:nvPicPr>
        <p:blipFill>
          <a:blip r:embed="rId2"/>
          <a:stretch>
            <a:fillRect/>
          </a:stretch>
        </p:blipFill>
        <p:spPr>
          <a:xfrm>
            <a:off x="1553967" y="1326363"/>
            <a:ext cx="2581275" cy="2381250"/>
          </a:xfrm>
          <a:prstGeom prst="rect">
            <a:avLst/>
          </a:prstGeom>
        </p:spPr>
      </p:pic>
    </p:spTree>
    <p:extLst>
      <p:ext uri="{BB962C8B-B14F-4D97-AF65-F5344CB8AC3E}">
        <p14:creationId xmlns:p14="http://schemas.microsoft.com/office/powerpoint/2010/main" val="1366315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2AC6-41EA-470F-AA3C-797AA66DDCE8}"/>
              </a:ext>
            </a:extLst>
          </p:cNvPr>
          <p:cNvSpPr>
            <a:spLocks noGrp="1"/>
          </p:cNvSpPr>
          <p:nvPr>
            <p:ph type="title"/>
          </p:nvPr>
        </p:nvSpPr>
        <p:spPr>
          <a:xfrm>
            <a:off x="1553967" y="261525"/>
            <a:ext cx="9144000" cy="460000"/>
          </a:xfrm>
        </p:spPr>
        <p:txBody>
          <a:bodyPr/>
          <a:lstStyle/>
          <a:p>
            <a:r>
              <a:rPr lang="en-IN" sz="2400" dirty="0">
                <a:latin typeface="Times New Roman" panose="02020603050405020304" pitchFamily="18" charset="0"/>
                <a:cs typeface="Times New Roman" panose="02020603050405020304" pitchFamily="18" charset="0"/>
              </a:rPr>
              <a:t>Deployment: </a:t>
            </a:r>
          </a:p>
        </p:txBody>
      </p:sp>
      <p:sp>
        <p:nvSpPr>
          <p:cNvPr id="3" name="TextBox 2">
            <a:extLst>
              <a:ext uri="{FF2B5EF4-FFF2-40B4-BE49-F238E27FC236}">
                <a16:creationId xmlns:a16="http://schemas.microsoft.com/office/drawing/2014/main" id="{996003C7-674D-4578-9235-1FFF97260898}"/>
              </a:ext>
            </a:extLst>
          </p:cNvPr>
          <p:cNvSpPr txBox="1"/>
          <p:nvPr/>
        </p:nvSpPr>
        <p:spPr>
          <a:xfrm>
            <a:off x="1553967" y="593889"/>
            <a:ext cx="9144000" cy="400110"/>
          </a:xfrm>
          <a:prstGeom prst="rect">
            <a:avLst/>
          </a:prstGeom>
          <a:noFill/>
        </p:spPr>
        <p:txBody>
          <a:bodyPr wrap="square" rtlCol="0">
            <a:spAutoFit/>
          </a:bodyPr>
          <a:lstStyle/>
          <a:p>
            <a:r>
              <a:rPr lang="en-IN" sz="2000" u="sng" dirty="0">
                <a:solidFill>
                  <a:schemeClr val="bg1"/>
                </a:solidFill>
                <a:latin typeface="Times New Roman" panose="02020603050405020304" pitchFamily="18" charset="0"/>
                <a:cs typeface="Times New Roman" panose="02020603050405020304" pitchFamily="18" charset="0"/>
              </a:rPr>
              <a:t>Application Deployment: </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1DC297-674B-4131-A9E3-313DE553A4A8}"/>
              </a:ext>
            </a:extLst>
          </p:cNvPr>
          <p:cNvSpPr txBox="1"/>
          <p:nvPr/>
        </p:nvSpPr>
        <p:spPr>
          <a:xfrm>
            <a:off x="1153917" y="5160936"/>
            <a:ext cx="10333233"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This is model </a:t>
            </a:r>
            <a:r>
              <a:rPr lang="en-US" sz="2000" dirty="0" err="1">
                <a:solidFill>
                  <a:schemeClr val="bg1"/>
                </a:solidFill>
                <a:latin typeface="Times New Roman" panose="02020603050405020304" pitchFamily="18" charset="0"/>
                <a:cs typeface="Times New Roman" panose="02020603050405020304" pitchFamily="18" charset="0"/>
              </a:rPr>
              <a:t>api</a:t>
            </a:r>
            <a:r>
              <a:rPr lang="en-US" sz="2000" dirty="0">
                <a:solidFill>
                  <a:schemeClr val="bg1"/>
                </a:solidFill>
                <a:latin typeface="Times New Roman" panose="02020603050405020304" pitchFamily="18" charset="0"/>
                <a:cs typeface="Times New Roman" panose="02020603050405020304" pitchFamily="18" charset="0"/>
              </a:rPr>
              <a:t> which is used for prediction in system. The model is used as pickle file in flask app for the prediction ,then from request method all the input fetch from form on website get deliver to flask app for the prediction. </a:t>
            </a:r>
          </a:p>
          <a:p>
            <a:pPr marL="342900" indent="-342900" algn="just">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solidFill>
                <a:schemeClr val="accent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8FE13E6-2894-4DC8-B582-7B9E7887759C}"/>
              </a:ext>
            </a:extLst>
          </p:cNvPr>
          <p:cNvPicPr>
            <a:picLocks noChangeAspect="1"/>
          </p:cNvPicPr>
          <p:nvPr/>
        </p:nvPicPr>
        <p:blipFill>
          <a:blip r:embed="rId2"/>
          <a:stretch>
            <a:fillRect/>
          </a:stretch>
        </p:blipFill>
        <p:spPr>
          <a:xfrm>
            <a:off x="1438182" y="2012868"/>
            <a:ext cx="10299673" cy="1528916"/>
          </a:xfrm>
          <a:prstGeom prst="rect">
            <a:avLst/>
          </a:prstGeom>
        </p:spPr>
      </p:pic>
    </p:spTree>
    <p:extLst>
      <p:ext uri="{BB962C8B-B14F-4D97-AF65-F5344CB8AC3E}">
        <p14:creationId xmlns:p14="http://schemas.microsoft.com/office/powerpoint/2010/main" val="3649471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2AC6-41EA-470F-AA3C-797AA66DDCE8}"/>
              </a:ext>
            </a:extLst>
          </p:cNvPr>
          <p:cNvSpPr>
            <a:spLocks noGrp="1"/>
          </p:cNvSpPr>
          <p:nvPr>
            <p:ph type="title"/>
          </p:nvPr>
        </p:nvSpPr>
        <p:spPr>
          <a:xfrm>
            <a:off x="1553967" y="261525"/>
            <a:ext cx="9144000" cy="460000"/>
          </a:xfrm>
        </p:spPr>
        <p:txBody>
          <a:bodyPr/>
          <a:lstStyle/>
          <a:p>
            <a:r>
              <a:rPr lang="en-IN" sz="2400" dirty="0">
                <a:latin typeface="Times New Roman" panose="02020603050405020304" pitchFamily="18" charset="0"/>
                <a:cs typeface="Times New Roman" panose="02020603050405020304" pitchFamily="18" charset="0"/>
              </a:rPr>
              <a:t>Deployment: </a:t>
            </a:r>
          </a:p>
        </p:txBody>
      </p:sp>
      <p:sp>
        <p:nvSpPr>
          <p:cNvPr id="3" name="TextBox 2">
            <a:extLst>
              <a:ext uri="{FF2B5EF4-FFF2-40B4-BE49-F238E27FC236}">
                <a16:creationId xmlns:a16="http://schemas.microsoft.com/office/drawing/2014/main" id="{996003C7-674D-4578-9235-1FFF97260898}"/>
              </a:ext>
            </a:extLst>
          </p:cNvPr>
          <p:cNvSpPr txBox="1"/>
          <p:nvPr/>
        </p:nvSpPr>
        <p:spPr>
          <a:xfrm>
            <a:off x="1553967" y="593889"/>
            <a:ext cx="9144000" cy="400110"/>
          </a:xfrm>
          <a:prstGeom prst="rect">
            <a:avLst/>
          </a:prstGeom>
          <a:noFill/>
        </p:spPr>
        <p:txBody>
          <a:bodyPr wrap="square" rtlCol="0">
            <a:spAutoFit/>
          </a:bodyPr>
          <a:lstStyle/>
          <a:p>
            <a:r>
              <a:rPr lang="en-IN" sz="2000" u="sng" dirty="0">
                <a:solidFill>
                  <a:schemeClr val="bg1"/>
                </a:solidFill>
                <a:latin typeface="Times New Roman" panose="02020603050405020304" pitchFamily="18" charset="0"/>
                <a:cs typeface="Times New Roman" panose="02020603050405020304" pitchFamily="18" charset="0"/>
              </a:rPr>
              <a:t>Website Deployment: </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1DC297-674B-4131-A9E3-313DE553A4A8}"/>
              </a:ext>
            </a:extLst>
          </p:cNvPr>
          <p:cNvSpPr txBox="1"/>
          <p:nvPr/>
        </p:nvSpPr>
        <p:spPr>
          <a:xfrm>
            <a:off x="1553967" y="1532939"/>
            <a:ext cx="9879291" cy="3447098"/>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Our Deployed website is structured into 5 different webpages, divided into 3 pages – Landing page , home page, ML model pages.</a:t>
            </a:r>
          </a:p>
          <a:p>
            <a:pPr marL="342900" indent="-342900" algn="just">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above picture shows the landing page of our project. These pages follow the classic structure of having a navigation bar, content body and a footer. The web pages were also made responsive to accommodate various screen sizes.</a:t>
            </a:r>
          </a:p>
          <a:p>
            <a:pPr marL="342900" indent="-342900" algn="just">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UI of these pages has been built using HTML, CSS and JavaScript. Many libraries of JavaScript were used to add animation in these pages. </a:t>
            </a:r>
          </a:p>
          <a:p>
            <a:pPr marL="342900" indent="-342900" algn="just">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Please visit and see  </a:t>
            </a:r>
            <a:r>
              <a:rPr lang="en-US" dirty="0">
                <a:solidFill>
                  <a:schemeClr val="bg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US" u="sng" dirty="0">
                <a:solidFill>
                  <a:srgbClr val="FFFF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https://digitalfarmingsolution.herokuapp.com/</a:t>
            </a:r>
            <a:endParaRPr lang="en-US" u="sng" dirty="0">
              <a:solidFill>
                <a:srgbClr val="FFFF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264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4AA3D-14F8-4F0B-B513-ABFF2043F835}"/>
              </a:ext>
            </a:extLst>
          </p:cNvPr>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Conclusion : </a:t>
            </a:r>
          </a:p>
        </p:txBody>
      </p:sp>
      <p:sp>
        <p:nvSpPr>
          <p:cNvPr id="3" name="TextBox 2">
            <a:extLst>
              <a:ext uri="{FF2B5EF4-FFF2-40B4-BE49-F238E27FC236}">
                <a16:creationId xmlns:a16="http://schemas.microsoft.com/office/drawing/2014/main" id="{2ED053C8-B0B4-4D5C-8529-D534849BF6CD}"/>
              </a:ext>
            </a:extLst>
          </p:cNvPr>
          <p:cNvSpPr txBox="1"/>
          <p:nvPr/>
        </p:nvSpPr>
        <p:spPr>
          <a:xfrm>
            <a:off x="1439667" y="1333546"/>
            <a:ext cx="10333233" cy="2691571"/>
          </a:xfrm>
          <a:prstGeom prst="rect">
            <a:avLst/>
          </a:prstGeom>
          <a:noFill/>
        </p:spPr>
        <p:txBody>
          <a:bodyPr wrap="square" rtlCol="0">
            <a:spAutoFit/>
          </a:bodyPr>
          <a:lstStyle/>
          <a:p>
            <a:pPr marL="342900" indent="-342900" algn="just">
              <a:lnSpc>
                <a:spcPct val="30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ML </a:t>
            </a:r>
          </a:p>
          <a:p>
            <a:pPr marL="342900" indent="-342900" algn="just">
              <a:lnSpc>
                <a:spcPct val="30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IoT</a:t>
            </a:r>
          </a:p>
          <a:p>
            <a:pPr marL="342900" indent="-342900" algn="just">
              <a:lnSpc>
                <a:spcPct val="30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Web Development</a:t>
            </a:r>
          </a:p>
        </p:txBody>
      </p:sp>
    </p:spTree>
    <p:extLst>
      <p:ext uri="{BB962C8B-B14F-4D97-AF65-F5344CB8AC3E}">
        <p14:creationId xmlns:p14="http://schemas.microsoft.com/office/powerpoint/2010/main" val="194758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B686C5-A1E9-427A-8AE4-109EA684CAA0}"/>
              </a:ext>
            </a:extLst>
          </p:cNvPr>
          <p:cNvSpPr txBox="1"/>
          <p:nvPr/>
        </p:nvSpPr>
        <p:spPr>
          <a:xfrm>
            <a:off x="3753439" y="2967335"/>
            <a:ext cx="4685121" cy="923330"/>
          </a:xfrm>
          <a:prstGeom prst="rect">
            <a:avLst/>
          </a:prstGeom>
          <a:noFill/>
        </p:spPr>
        <p:txBody>
          <a:bodyPr wrap="square" rtlCol="0">
            <a:spAutoFit/>
          </a:bodyPr>
          <a:lstStyle/>
          <a:p>
            <a:r>
              <a:rPr lang="en-IN" sz="5400" dirty="0">
                <a:solidFill>
                  <a:schemeClr val="accent1"/>
                </a:solidFill>
              </a:rPr>
              <a:t>THANK YOU</a:t>
            </a:r>
          </a:p>
        </p:txBody>
      </p:sp>
    </p:spTree>
    <p:extLst>
      <p:ext uri="{BB962C8B-B14F-4D97-AF65-F5344CB8AC3E}">
        <p14:creationId xmlns:p14="http://schemas.microsoft.com/office/powerpoint/2010/main" val="362984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8A690-4EAE-41CB-9A12-DC979B48A3EE}"/>
              </a:ext>
            </a:extLst>
          </p:cNvPr>
          <p:cNvSpPr>
            <a:spLocks noGrp="1"/>
          </p:cNvSpPr>
          <p:nvPr>
            <p:ph type="title"/>
          </p:nvPr>
        </p:nvSpPr>
        <p:spPr>
          <a:xfrm>
            <a:off x="1553967" y="542925"/>
            <a:ext cx="9144000" cy="649940"/>
          </a:xfrm>
        </p:spPr>
        <p:txBody>
          <a:bodyPr/>
          <a:lstStyle/>
          <a:p>
            <a:r>
              <a:rPr lang="en-IN" sz="2800" b="1" dirty="0">
                <a:latin typeface="Times New Roman" panose="02020603050405020304" pitchFamily="18" charset="0"/>
                <a:cs typeface="Times New Roman" panose="02020603050405020304" pitchFamily="18" charset="0"/>
              </a:rPr>
              <a:t>Objective:</a:t>
            </a:r>
          </a:p>
        </p:txBody>
      </p:sp>
      <p:sp>
        <p:nvSpPr>
          <p:cNvPr id="3" name="TextBox 2">
            <a:extLst>
              <a:ext uri="{FF2B5EF4-FFF2-40B4-BE49-F238E27FC236}">
                <a16:creationId xmlns:a16="http://schemas.microsoft.com/office/drawing/2014/main" id="{8862B475-D97A-4ABD-9170-4CF278153AD1}"/>
              </a:ext>
            </a:extLst>
          </p:cNvPr>
          <p:cNvSpPr txBox="1"/>
          <p:nvPr/>
        </p:nvSpPr>
        <p:spPr>
          <a:xfrm>
            <a:off x="1419225" y="1323975"/>
            <a:ext cx="6115050" cy="4801314"/>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The main aim of the project is to help the farmers in many ways with help of this model. Our model helps in prediction of crop, fertilizer and health of the crop.</a:t>
            </a: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All the data will be fed to our model then our system will suggest farmer or agriculturalist which crop is best for growing, what are nutrients missing in your field and damage severity of crop.</a:t>
            </a: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Digital Farming Solution , we propose crop prediction , fertilizer prediction and health prediction using Machine learning and Internet of things. The machine will recommends crop, fertilizer and health of crop for given parameter and soil.</a:t>
            </a:r>
          </a:p>
          <a:p>
            <a:pPr marL="285750" indent="-285750">
              <a:buFont typeface="Arial" panose="020B0604020202020204" pitchFamily="34" charset="0"/>
              <a:buChar char="•"/>
            </a:pPr>
            <a:endParaRPr lang="en-IN" dirty="0">
              <a:solidFill>
                <a:schemeClr val="accent1"/>
              </a:solidFill>
              <a:latin typeface="Times New Roman" panose="02020603050405020304" pitchFamily="18" charset="0"/>
              <a:cs typeface="Times New Roman" panose="02020603050405020304" pitchFamily="18" charset="0"/>
            </a:endParaRPr>
          </a:p>
          <a:p>
            <a:endParaRPr lang="en-IN"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D1E9E15-720A-42B3-8C85-437356316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6897" y="1323975"/>
            <a:ext cx="4282278" cy="2625222"/>
          </a:xfrm>
          <a:prstGeom prst="rect">
            <a:avLst/>
          </a:prstGeom>
        </p:spPr>
      </p:pic>
      <p:pic>
        <p:nvPicPr>
          <p:cNvPr id="7" name="Picture 6">
            <a:extLst>
              <a:ext uri="{FF2B5EF4-FFF2-40B4-BE49-F238E27FC236}">
                <a16:creationId xmlns:a16="http://schemas.microsoft.com/office/drawing/2014/main" id="{7F175F94-BDC3-41B6-9D32-178F2D264E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6897" y="4080307"/>
            <a:ext cx="4282278" cy="2335713"/>
          </a:xfrm>
          <a:prstGeom prst="rect">
            <a:avLst/>
          </a:prstGeom>
        </p:spPr>
      </p:pic>
    </p:spTree>
    <p:extLst>
      <p:ext uri="{BB962C8B-B14F-4D97-AF65-F5344CB8AC3E}">
        <p14:creationId xmlns:p14="http://schemas.microsoft.com/office/powerpoint/2010/main" val="1866961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59E1A-A3CC-4BC3-B17D-5F7BBC7A1713}"/>
              </a:ext>
            </a:extLst>
          </p:cNvPr>
          <p:cNvSpPr>
            <a:spLocks noGrp="1"/>
          </p:cNvSpPr>
          <p:nvPr>
            <p:ph type="title"/>
          </p:nvPr>
        </p:nvSpPr>
        <p:spPr>
          <a:xfrm>
            <a:off x="1353942" y="208733"/>
            <a:ext cx="9144000" cy="460000"/>
          </a:xfrm>
        </p:spPr>
        <p:txBody>
          <a:bodyPr/>
          <a:lstStyle/>
          <a:p>
            <a:r>
              <a:rPr lang="en-IN" sz="2400" dirty="0">
                <a:latin typeface="Times New Roman" panose="02020603050405020304" pitchFamily="18" charset="0"/>
                <a:cs typeface="Times New Roman" panose="02020603050405020304" pitchFamily="18" charset="0"/>
              </a:rPr>
              <a:t>Random Forest:</a:t>
            </a:r>
          </a:p>
        </p:txBody>
      </p:sp>
      <p:pic>
        <p:nvPicPr>
          <p:cNvPr id="3" name="Picture 2">
            <a:extLst>
              <a:ext uri="{FF2B5EF4-FFF2-40B4-BE49-F238E27FC236}">
                <a16:creationId xmlns:a16="http://schemas.microsoft.com/office/drawing/2014/main" id="{AE5BA400-11F8-459D-8D62-C5336E0C6BC3}"/>
              </a:ext>
            </a:extLst>
          </p:cNvPr>
          <p:cNvPicPr>
            <a:picLocks noChangeAspect="1"/>
          </p:cNvPicPr>
          <p:nvPr/>
        </p:nvPicPr>
        <p:blipFill>
          <a:blip r:embed="rId2"/>
          <a:stretch>
            <a:fillRect/>
          </a:stretch>
        </p:blipFill>
        <p:spPr>
          <a:xfrm>
            <a:off x="3926114" y="849965"/>
            <a:ext cx="5392281" cy="3926546"/>
          </a:xfrm>
          <a:prstGeom prst="rect">
            <a:avLst/>
          </a:prstGeom>
        </p:spPr>
      </p:pic>
      <p:sp>
        <p:nvSpPr>
          <p:cNvPr id="4" name="TextBox 3">
            <a:extLst>
              <a:ext uri="{FF2B5EF4-FFF2-40B4-BE49-F238E27FC236}">
                <a16:creationId xmlns:a16="http://schemas.microsoft.com/office/drawing/2014/main" id="{E111636D-A9F7-4B4D-B578-218045553FE1}"/>
              </a:ext>
            </a:extLst>
          </p:cNvPr>
          <p:cNvSpPr txBox="1"/>
          <p:nvPr/>
        </p:nvSpPr>
        <p:spPr>
          <a:xfrm>
            <a:off x="1800222" y="5084705"/>
            <a:ext cx="9644063" cy="923330"/>
          </a:xfrm>
          <a:prstGeom prst="rect">
            <a:avLst/>
          </a:prstGeom>
          <a:noFill/>
        </p:spPr>
        <p:txBody>
          <a:bodyPr wrap="square" rtlCol="0">
            <a:spAutoFit/>
          </a:bodyPr>
          <a:lstStyle/>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solidFill>
                  <a:schemeClr val="bg1"/>
                </a:solidFill>
                <a:effectLst/>
                <a:latin typeface="Times New Roman" panose="02020603050405020304" pitchFamily="18" charset="0"/>
                <a:ea typeface="Times New Roman" panose="02020603050405020304" pitchFamily="18" charset="0"/>
              </a:rPr>
              <a:t>It is based on the concept of bagging also known as bootstrap aggregation. It is a variance reduction ensemble method. </a:t>
            </a:r>
            <a:endParaRPr lang="en-IN" sz="20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593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2AC6-41EA-470F-AA3C-797AA66DDCE8}"/>
              </a:ext>
            </a:extLst>
          </p:cNvPr>
          <p:cNvSpPr>
            <a:spLocks noGrp="1"/>
          </p:cNvSpPr>
          <p:nvPr>
            <p:ph type="title"/>
          </p:nvPr>
        </p:nvSpPr>
        <p:spPr>
          <a:xfrm>
            <a:off x="1553967" y="261525"/>
            <a:ext cx="9144000" cy="460000"/>
          </a:xfrm>
        </p:spPr>
        <p:txBody>
          <a:bodyPr/>
          <a:lstStyle/>
          <a:p>
            <a:r>
              <a:rPr lang="en-IN" sz="2400" dirty="0">
                <a:latin typeface="Times New Roman" panose="02020603050405020304" pitchFamily="18" charset="0"/>
                <a:cs typeface="Times New Roman" panose="02020603050405020304" pitchFamily="18" charset="0"/>
              </a:rPr>
              <a:t>Model Implementation: </a:t>
            </a:r>
          </a:p>
        </p:txBody>
      </p:sp>
      <p:sp>
        <p:nvSpPr>
          <p:cNvPr id="3" name="TextBox 2">
            <a:extLst>
              <a:ext uri="{FF2B5EF4-FFF2-40B4-BE49-F238E27FC236}">
                <a16:creationId xmlns:a16="http://schemas.microsoft.com/office/drawing/2014/main" id="{996003C7-674D-4578-9235-1FFF97260898}"/>
              </a:ext>
            </a:extLst>
          </p:cNvPr>
          <p:cNvSpPr txBox="1"/>
          <p:nvPr/>
        </p:nvSpPr>
        <p:spPr>
          <a:xfrm>
            <a:off x="1524000" y="648490"/>
            <a:ext cx="9144000" cy="400110"/>
          </a:xfrm>
          <a:prstGeom prst="rect">
            <a:avLst/>
          </a:prstGeom>
          <a:noFill/>
        </p:spPr>
        <p:txBody>
          <a:bodyPr wrap="square" rtlCol="0">
            <a:spAutoFit/>
          </a:bodyPr>
          <a:lstStyle/>
          <a:p>
            <a:r>
              <a:rPr lang="en-IN" sz="2000" u="sng" dirty="0">
                <a:solidFill>
                  <a:schemeClr val="bg1"/>
                </a:solidFill>
                <a:latin typeface="Times New Roman" panose="02020603050405020304" pitchFamily="18" charset="0"/>
                <a:cs typeface="Times New Roman" panose="02020603050405020304" pitchFamily="18" charset="0"/>
              </a:rPr>
              <a:t>Model Building</a:t>
            </a:r>
            <a:r>
              <a:rPr lang="en-IN" sz="2000" dirty="0">
                <a:solidFill>
                  <a:schemeClr val="bg1"/>
                </a:solidFill>
                <a:latin typeface="Times New Roman" panose="02020603050405020304" pitchFamily="18" charset="0"/>
                <a:cs typeface="Times New Roman" panose="02020603050405020304" pitchFamily="18" charset="0"/>
              </a:rPr>
              <a:t>: Crop Prediction</a:t>
            </a:r>
          </a:p>
        </p:txBody>
      </p:sp>
      <p:sp>
        <p:nvSpPr>
          <p:cNvPr id="9" name="TextBox 8">
            <a:extLst>
              <a:ext uri="{FF2B5EF4-FFF2-40B4-BE49-F238E27FC236}">
                <a16:creationId xmlns:a16="http://schemas.microsoft.com/office/drawing/2014/main" id="{131DC297-674B-4131-A9E3-313DE553A4A8}"/>
              </a:ext>
            </a:extLst>
          </p:cNvPr>
          <p:cNvSpPr txBox="1"/>
          <p:nvPr/>
        </p:nvSpPr>
        <p:spPr>
          <a:xfrm>
            <a:off x="7058025" y="1657633"/>
            <a:ext cx="4943180"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This is the first dataset of the model for prediction of crop in fields. Here b</a:t>
            </a:r>
            <a:r>
              <a:rPr lang="en-US" sz="2000" b="0" i="0" dirty="0">
                <a:solidFill>
                  <a:schemeClr val="bg1"/>
                </a:solidFill>
                <a:effectLst/>
                <a:latin typeface="Times New Roman" panose="02020603050405020304" pitchFamily="18" charset="0"/>
                <a:cs typeface="Times New Roman" panose="02020603050405020304" pitchFamily="18" charset="0"/>
              </a:rPr>
              <a:t>efore building the model, a lot of feature engineering were done to understand the data. </a:t>
            </a:r>
          </a:p>
          <a:p>
            <a:pPr marL="285750" indent="-285750">
              <a:buFont typeface="Arial" panose="020B0604020202020204" pitchFamily="34" charset="0"/>
              <a:buChar char="•"/>
            </a:pPr>
            <a:endParaRPr lang="en-US" sz="2000" b="0" i="0" dirty="0">
              <a:solidFill>
                <a:schemeClr val="bg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One Hot encoding were applied on the label column and removed the dummy variable. </a:t>
            </a: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b="0" i="0" dirty="0">
              <a:solidFill>
                <a:schemeClr val="bg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Data Analysis and extensive Feature Engineering were done.</a:t>
            </a:r>
            <a:endParaRPr lang="en-US" sz="2000" b="0" i="0" dirty="0">
              <a:solidFill>
                <a:schemeClr val="bg1"/>
              </a:solidFill>
              <a:effectLst/>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8A718D9-23AD-4ED3-88C8-DC1047DDAB4D}"/>
              </a:ext>
            </a:extLst>
          </p:cNvPr>
          <p:cNvPicPr>
            <a:picLocks noChangeAspect="1"/>
          </p:cNvPicPr>
          <p:nvPr/>
        </p:nvPicPr>
        <p:blipFill>
          <a:blip r:embed="rId2"/>
          <a:stretch>
            <a:fillRect/>
          </a:stretch>
        </p:blipFill>
        <p:spPr>
          <a:xfrm>
            <a:off x="1591079" y="1520692"/>
            <a:ext cx="5309784" cy="4822957"/>
          </a:xfrm>
          <a:prstGeom prst="rect">
            <a:avLst/>
          </a:prstGeom>
        </p:spPr>
      </p:pic>
    </p:spTree>
    <p:extLst>
      <p:ext uri="{BB962C8B-B14F-4D97-AF65-F5344CB8AC3E}">
        <p14:creationId xmlns:p14="http://schemas.microsoft.com/office/powerpoint/2010/main" val="163591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2AC6-41EA-470F-AA3C-797AA66DDCE8}"/>
              </a:ext>
            </a:extLst>
          </p:cNvPr>
          <p:cNvSpPr>
            <a:spLocks noGrp="1"/>
          </p:cNvSpPr>
          <p:nvPr>
            <p:ph type="title"/>
          </p:nvPr>
        </p:nvSpPr>
        <p:spPr>
          <a:xfrm>
            <a:off x="1553967" y="261525"/>
            <a:ext cx="9144000" cy="460000"/>
          </a:xfrm>
        </p:spPr>
        <p:txBody>
          <a:bodyPr/>
          <a:lstStyle/>
          <a:p>
            <a:r>
              <a:rPr lang="en-IN" sz="2400" dirty="0">
                <a:latin typeface="Times New Roman" panose="02020603050405020304" pitchFamily="18" charset="0"/>
                <a:cs typeface="Times New Roman" panose="02020603050405020304" pitchFamily="18" charset="0"/>
              </a:rPr>
              <a:t>Model Implementation: </a:t>
            </a:r>
          </a:p>
        </p:txBody>
      </p:sp>
      <p:sp>
        <p:nvSpPr>
          <p:cNvPr id="3" name="TextBox 2">
            <a:extLst>
              <a:ext uri="{FF2B5EF4-FFF2-40B4-BE49-F238E27FC236}">
                <a16:creationId xmlns:a16="http://schemas.microsoft.com/office/drawing/2014/main" id="{996003C7-674D-4578-9235-1FFF97260898}"/>
              </a:ext>
            </a:extLst>
          </p:cNvPr>
          <p:cNvSpPr txBox="1"/>
          <p:nvPr/>
        </p:nvSpPr>
        <p:spPr>
          <a:xfrm>
            <a:off x="1553967" y="593889"/>
            <a:ext cx="9144000" cy="400110"/>
          </a:xfrm>
          <a:prstGeom prst="rect">
            <a:avLst/>
          </a:prstGeom>
          <a:noFill/>
        </p:spPr>
        <p:txBody>
          <a:bodyPr wrap="square" rtlCol="0">
            <a:spAutoFit/>
          </a:bodyPr>
          <a:lstStyle/>
          <a:p>
            <a:r>
              <a:rPr lang="en-IN" sz="2000" u="sng" dirty="0">
                <a:solidFill>
                  <a:schemeClr val="bg1"/>
                </a:solidFill>
                <a:latin typeface="Times New Roman" panose="02020603050405020304" pitchFamily="18" charset="0"/>
                <a:cs typeface="Times New Roman" panose="02020603050405020304" pitchFamily="18" charset="0"/>
              </a:rPr>
              <a:t>Model Building</a:t>
            </a:r>
            <a:r>
              <a:rPr lang="en-IN" sz="2000" dirty="0">
                <a:solidFill>
                  <a:schemeClr val="bg1"/>
                </a:solidFill>
                <a:latin typeface="Times New Roman" panose="02020603050405020304" pitchFamily="18" charset="0"/>
                <a:cs typeface="Times New Roman" panose="02020603050405020304" pitchFamily="18" charset="0"/>
              </a:rPr>
              <a:t>: Crop Prediction </a:t>
            </a:r>
          </a:p>
        </p:txBody>
      </p:sp>
      <p:sp>
        <p:nvSpPr>
          <p:cNvPr id="9" name="TextBox 8">
            <a:extLst>
              <a:ext uri="{FF2B5EF4-FFF2-40B4-BE49-F238E27FC236}">
                <a16:creationId xmlns:a16="http://schemas.microsoft.com/office/drawing/2014/main" id="{131DC297-674B-4131-A9E3-313DE553A4A8}"/>
              </a:ext>
            </a:extLst>
          </p:cNvPr>
          <p:cNvSpPr txBox="1"/>
          <p:nvPr/>
        </p:nvSpPr>
        <p:spPr>
          <a:xfrm>
            <a:off x="7500938" y="1997839"/>
            <a:ext cx="4165469" cy="2862322"/>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The ROC curve of the dataset clear show that our model perfect for the prediction for the values.</a:t>
            </a:r>
          </a:p>
          <a:p>
            <a:pPr marL="285750" indent="-28575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Value of 1 for every class shows the prefect prediction for the unseen data.</a:t>
            </a:r>
          </a:p>
          <a:p>
            <a:pPr marL="285750" indent="-285750">
              <a:buFont typeface="Arial" panose="020B0604020202020204" pitchFamily="34" charset="0"/>
              <a:buChar char="•"/>
            </a:pPr>
            <a:endParaRPr lang="en-US" sz="2000" b="0" i="0" dirty="0">
              <a:solidFill>
                <a:schemeClr val="bg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b="0" i="0" dirty="0">
              <a:solidFill>
                <a:schemeClr val="accent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E64EFF9-BC6C-46BB-9C98-E88A5A5B7C63}"/>
              </a:ext>
            </a:extLst>
          </p:cNvPr>
          <p:cNvPicPr>
            <a:picLocks noChangeAspect="1"/>
          </p:cNvPicPr>
          <p:nvPr/>
        </p:nvPicPr>
        <p:blipFill>
          <a:blip r:embed="rId2"/>
          <a:stretch>
            <a:fillRect/>
          </a:stretch>
        </p:blipFill>
        <p:spPr>
          <a:xfrm>
            <a:off x="1465827" y="1326363"/>
            <a:ext cx="6035111" cy="4749317"/>
          </a:xfrm>
          <a:prstGeom prst="rect">
            <a:avLst/>
          </a:prstGeom>
          <a:solidFill>
            <a:schemeClr val="bg1"/>
          </a:solidFill>
        </p:spPr>
      </p:pic>
    </p:spTree>
    <p:extLst>
      <p:ext uri="{BB962C8B-B14F-4D97-AF65-F5344CB8AC3E}">
        <p14:creationId xmlns:p14="http://schemas.microsoft.com/office/powerpoint/2010/main" val="3320567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2AC6-41EA-470F-AA3C-797AA66DDCE8}"/>
              </a:ext>
            </a:extLst>
          </p:cNvPr>
          <p:cNvSpPr>
            <a:spLocks noGrp="1"/>
          </p:cNvSpPr>
          <p:nvPr>
            <p:ph type="title"/>
          </p:nvPr>
        </p:nvSpPr>
        <p:spPr>
          <a:xfrm>
            <a:off x="1553967" y="261525"/>
            <a:ext cx="9144000" cy="460000"/>
          </a:xfrm>
        </p:spPr>
        <p:txBody>
          <a:bodyPr/>
          <a:lstStyle/>
          <a:p>
            <a:r>
              <a:rPr lang="en-IN" sz="2400" dirty="0">
                <a:latin typeface="Times New Roman" panose="02020603050405020304" pitchFamily="18" charset="0"/>
                <a:cs typeface="Times New Roman" panose="02020603050405020304" pitchFamily="18" charset="0"/>
              </a:rPr>
              <a:t>Model Implementation: </a:t>
            </a:r>
          </a:p>
        </p:txBody>
      </p:sp>
      <p:sp>
        <p:nvSpPr>
          <p:cNvPr id="3" name="TextBox 2">
            <a:extLst>
              <a:ext uri="{FF2B5EF4-FFF2-40B4-BE49-F238E27FC236}">
                <a16:creationId xmlns:a16="http://schemas.microsoft.com/office/drawing/2014/main" id="{996003C7-674D-4578-9235-1FFF97260898}"/>
              </a:ext>
            </a:extLst>
          </p:cNvPr>
          <p:cNvSpPr txBox="1"/>
          <p:nvPr/>
        </p:nvSpPr>
        <p:spPr>
          <a:xfrm>
            <a:off x="1553967" y="593889"/>
            <a:ext cx="9144000" cy="400110"/>
          </a:xfrm>
          <a:prstGeom prst="rect">
            <a:avLst/>
          </a:prstGeom>
          <a:noFill/>
        </p:spPr>
        <p:txBody>
          <a:bodyPr wrap="square" rtlCol="0">
            <a:spAutoFit/>
          </a:bodyPr>
          <a:lstStyle/>
          <a:p>
            <a:r>
              <a:rPr lang="en-IN" sz="2000" u="sng" dirty="0">
                <a:solidFill>
                  <a:schemeClr val="bg1"/>
                </a:solidFill>
                <a:latin typeface="Times New Roman" panose="02020603050405020304" pitchFamily="18" charset="0"/>
                <a:cs typeface="Times New Roman" panose="02020603050405020304" pitchFamily="18" charset="0"/>
              </a:rPr>
              <a:t>Model Building</a:t>
            </a:r>
            <a:r>
              <a:rPr lang="en-IN" sz="2000" dirty="0">
                <a:solidFill>
                  <a:schemeClr val="bg1"/>
                </a:solidFill>
                <a:latin typeface="Times New Roman" panose="02020603050405020304" pitchFamily="18" charset="0"/>
                <a:cs typeface="Times New Roman" panose="02020603050405020304" pitchFamily="18" charset="0"/>
              </a:rPr>
              <a:t>: Fertilizer Prediction </a:t>
            </a:r>
          </a:p>
        </p:txBody>
      </p:sp>
      <p:sp>
        <p:nvSpPr>
          <p:cNvPr id="9" name="TextBox 8">
            <a:extLst>
              <a:ext uri="{FF2B5EF4-FFF2-40B4-BE49-F238E27FC236}">
                <a16:creationId xmlns:a16="http://schemas.microsoft.com/office/drawing/2014/main" id="{131DC297-674B-4131-A9E3-313DE553A4A8}"/>
              </a:ext>
            </a:extLst>
          </p:cNvPr>
          <p:cNvSpPr txBox="1"/>
          <p:nvPr/>
        </p:nvSpPr>
        <p:spPr>
          <a:xfrm>
            <a:off x="6917769" y="1540675"/>
            <a:ext cx="4740831" cy="3170099"/>
          </a:xfrm>
          <a:prstGeom prst="rect">
            <a:avLst/>
          </a:prstGeom>
          <a:noFill/>
        </p:spPr>
        <p:txBody>
          <a:bodyPr wrap="square" rtlCol="0">
            <a:spAutoFit/>
          </a:bodyPr>
          <a:lstStyle/>
          <a:p>
            <a:pPr marL="285750" indent="-285750" algn="just">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In the second model, we are not apply</a:t>
            </a:r>
            <a:r>
              <a:rPr lang="en-US" sz="2000" dirty="0">
                <a:solidFill>
                  <a:schemeClr val="bg1"/>
                </a:solidFill>
                <a:latin typeface="Times New Roman" panose="02020603050405020304" pitchFamily="18" charset="0"/>
                <a:cs typeface="Times New Roman" panose="02020603050405020304" pitchFamily="18" charset="0"/>
              </a:rPr>
              <a:t>ing any ML model for that. We are only comparing the values of actual vs input.</a:t>
            </a:r>
          </a:p>
          <a:p>
            <a:pPr algn="just"/>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We check the adequate values of Nutrients and pH and soil moisture of the given crop, and then we see for the differences between the given value of Nutrients and soil conditions and input values. </a:t>
            </a:r>
            <a:endParaRPr lang="en-US" sz="2000" b="0" i="0" dirty="0">
              <a:solidFill>
                <a:schemeClr val="bg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82B5A4A-9A2D-4625-BC14-71E71D4890A6}"/>
              </a:ext>
            </a:extLst>
          </p:cNvPr>
          <p:cNvPicPr>
            <a:picLocks noChangeAspect="1"/>
          </p:cNvPicPr>
          <p:nvPr/>
        </p:nvPicPr>
        <p:blipFill rotWithShape="1">
          <a:blip r:embed="rId2"/>
          <a:srcRect t="1034" b="37613"/>
          <a:stretch/>
        </p:blipFill>
        <p:spPr>
          <a:xfrm>
            <a:off x="1588532" y="1436912"/>
            <a:ext cx="4740831" cy="4692426"/>
          </a:xfrm>
          <a:prstGeom prst="rect">
            <a:avLst/>
          </a:prstGeom>
        </p:spPr>
      </p:pic>
    </p:spTree>
    <p:extLst>
      <p:ext uri="{BB962C8B-B14F-4D97-AF65-F5344CB8AC3E}">
        <p14:creationId xmlns:p14="http://schemas.microsoft.com/office/powerpoint/2010/main" val="2961096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2AC6-41EA-470F-AA3C-797AA66DDCE8}"/>
              </a:ext>
            </a:extLst>
          </p:cNvPr>
          <p:cNvSpPr>
            <a:spLocks noGrp="1"/>
          </p:cNvSpPr>
          <p:nvPr>
            <p:ph type="title"/>
          </p:nvPr>
        </p:nvSpPr>
        <p:spPr>
          <a:xfrm>
            <a:off x="1553967" y="261525"/>
            <a:ext cx="9144000" cy="460000"/>
          </a:xfrm>
        </p:spPr>
        <p:txBody>
          <a:bodyPr/>
          <a:lstStyle/>
          <a:p>
            <a:r>
              <a:rPr lang="en-IN" sz="2400" dirty="0">
                <a:latin typeface="Times New Roman" panose="02020603050405020304" pitchFamily="18" charset="0"/>
                <a:cs typeface="Times New Roman" panose="02020603050405020304" pitchFamily="18" charset="0"/>
              </a:rPr>
              <a:t>Model Implementation: </a:t>
            </a:r>
          </a:p>
        </p:txBody>
      </p:sp>
      <p:sp>
        <p:nvSpPr>
          <p:cNvPr id="3" name="TextBox 2">
            <a:extLst>
              <a:ext uri="{FF2B5EF4-FFF2-40B4-BE49-F238E27FC236}">
                <a16:creationId xmlns:a16="http://schemas.microsoft.com/office/drawing/2014/main" id="{996003C7-674D-4578-9235-1FFF97260898}"/>
              </a:ext>
            </a:extLst>
          </p:cNvPr>
          <p:cNvSpPr txBox="1"/>
          <p:nvPr/>
        </p:nvSpPr>
        <p:spPr>
          <a:xfrm>
            <a:off x="1553967" y="593889"/>
            <a:ext cx="9144000" cy="400110"/>
          </a:xfrm>
          <a:prstGeom prst="rect">
            <a:avLst/>
          </a:prstGeom>
          <a:noFill/>
        </p:spPr>
        <p:txBody>
          <a:bodyPr wrap="square" rtlCol="0">
            <a:spAutoFit/>
          </a:bodyPr>
          <a:lstStyle/>
          <a:p>
            <a:r>
              <a:rPr lang="en-IN" sz="2000" u="sng" dirty="0">
                <a:solidFill>
                  <a:schemeClr val="bg1"/>
                </a:solidFill>
                <a:latin typeface="Times New Roman" panose="02020603050405020304" pitchFamily="18" charset="0"/>
                <a:cs typeface="Times New Roman" panose="02020603050405020304" pitchFamily="18" charset="0"/>
              </a:rPr>
              <a:t>Model Building</a:t>
            </a:r>
            <a:r>
              <a:rPr lang="en-IN" sz="2000" dirty="0">
                <a:solidFill>
                  <a:schemeClr val="bg1"/>
                </a:solidFill>
                <a:latin typeface="Times New Roman" panose="02020603050405020304" pitchFamily="18" charset="0"/>
                <a:cs typeface="Times New Roman" panose="02020603050405020304" pitchFamily="18" charset="0"/>
              </a:rPr>
              <a:t>: Health Prediction </a:t>
            </a:r>
          </a:p>
        </p:txBody>
      </p:sp>
      <p:sp>
        <p:nvSpPr>
          <p:cNvPr id="9" name="TextBox 8">
            <a:extLst>
              <a:ext uri="{FF2B5EF4-FFF2-40B4-BE49-F238E27FC236}">
                <a16:creationId xmlns:a16="http://schemas.microsoft.com/office/drawing/2014/main" id="{131DC297-674B-4131-A9E3-313DE553A4A8}"/>
              </a:ext>
            </a:extLst>
          </p:cNvPr>
          <p:cNvSpPr txBox="1"/>
          <p:nvPr/>
        </p:nvSpPr>
        <p:spPr>
          <a:xfrm>
            <a:off x="1800520" y="4948192"/>
            <a:ext cx="9794449"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This is the dataset for the health prediction of the crop. Based on above columns, it predicts whether crop damage is by fertilizer or other means. If no damage happen it says none.</a:t>
            </a:r>
            <a:endParaRPr lang="en-US" sz="2000" b="0" i="0" dirty="0">
              <a:solidFill>
                <a:schemeClr val="bg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Many null values consists in the dataset, for that pre-processing were done and some feature engineering also done on that data.</a:t>
            </a:r>
          </a:p>
          <a:p>
            <a:pPr marL="285750" indent="-285750">
              <a:buFont typeface="Arial" panose="020B0604020202020204" pitchFamily="34" charset="0"/>
              <a:buChar char="•"/>
            </a:pPr>
            <a:endParaRPr lang="en-US" sz="2000" b="0" i="0" dirty="0">
              <a:solidFill>
                <a:schemeClr val="accent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b="0" i="0" dirty="0">
              <a:solidFill>
                <a:schemeClr val="accent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B384D91-029B-4D08-81D7-91665EF127BF}"/>
              </a:ext>
            </a:extLst>
          </p:cNvPr>
          <p:cNvPicPr>
            <a:picLocks noChangeAspect="1"/>
          </p:cNvPicPr>
          <p:nvPr/>
        </p:nvPicPr>
        <p:blipFill>
          <a:blip r:embed="rId2"/>
          <a:stretch>
            <a:fillRect/>
          </a:stretch>
        </p:blipFill>
        <p:spPr>
          <a:xfrm>
            <a:off x="2980158" y="993999"/>
            <a:ext cx="7040535" cy="3806801"/>
          </a:xfrm>
          <a:prstGeom prst="rect">
            <a:avLst/>
          </a:prstGeom>
        </p:spPr>
      </p:pic>
    </p:spTree>
    <p:extLst>
      <p:ext uri="{BB962C8B-B14F-4D97-AF65-F5344CB8AC3E}">
        <p14:creationId xmlns:p14="http://schemas.microsoft.com/office/powerpoint/2010/main" val="4064523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2AC6-41EA-470F-AA3C-797AA66DDCE8}"/>
              </a:ext>
            </a:extLst>
          </p:cNvPr>
          <p:cNvSpPr>
            <a:spLocks noGrp="1"/>
          </p:cNvSpPr>
          <p:nvPr>
            <p:ph type="title"/>
          </p:nvPr>
        </p:nvSpPr>
        <p:spPr>
          <a:xfrm>
            <a:off x="1553967" y="261525"/>
            <a:ext cx="9144000" cy="460000"/>
          </a:xfrm>
        </p:spPr>
        <p:txBody>
          <a:bodyPr/>
          <a:lstStyle/>
          <a:p>
            <a:r>
              <a:rPr lang="en-IN" sz="2400" dirty="0">
                <a:latin typeface="Times New Roman" panose="02020603050405020304" pitchFamily="18" charset="0"/>
                <a:cs typeface="Times New Roman" panose="02020603050405020304" pitchFamily="18" charset="0"/>
              </a:rPr>
              <a:t>Model Implementation: </a:t>
            </a:r>
          </a:p>
        </p:txBody>
      </p:sp>
      <p:sp>
        <p:nvSpPr>
          <p:cNvPr id="3" name="TextBox 2">
            <a:extLst>
              <a:ext uri="{FF2B5EF4-FFF2-40B4-BE49-F238E27FC236}">
                <a16:creationId xmlns:a16="http://schemas.microsoft.com/office/drawing/2014/main" id="{996003C7-674D-4578-9235-1FFF97260898}"/>
              </a:ext>
            </a:extLst>
          </p:cNvPr>
          <p:cNvSpPr txBox="1"/>
          <p:nvPr/>
        </p:nvSpPr>
        <p:spPr>
          <a:xfrm>
            <a:off x="1553967" y="593889"/>
            <a:ext cx="9144000" cy="400110"/>
          </a:xfrm>
          <a:prstGeom prst="rect">
            <a:avLst/>
          </a:prstGeom>
          <a:noFill/>
        </p:spPr>
        <p:txBody>
          <a:bodyPr wrap="square" rtlCol="0">
            <a:spAutoFit/>
          </a:bodyPr>
          <a:lstStyle/>
          <a:p>
            <a:r>
              <a:rPr lang="en-IN" sz="2000" u="sng" dirty="0">
                <a:solidFill>
                  <a:schemeClr val="bg1"/>
                </a:solidFill>
                <a:latin typeface="Times New Roman" panose="02020603050405020304" pitchFamily="18" charset="0"/>
                <a:cs typeface="Times New Roman" panose="02020603050405020304" pitchFamily="18" charset="0"/>
              </a:rPr>
              <a:t>Model Building</a:t>
            </a:r>
            <a:r>
              <a:rPr lang="en-IN" sz="2000" dirty="0">
                <a:solidFill>
                  <a:schemeClr val="bg1"/>
                </a:solidFill>
                <a:latin typeface="Times New Roman" panose="02020603050405020304" pitchFamily="18" charset="0"/>
                <a:cs typeface="Times New Roman" panose="02020603050405020304" pitchFamily="18" charset="0"/>
              </a:rPr>
              <a:t>: Health Prediction </a:t>
            </a:r>
          </a:p>
        </p:txBody>
      </p:sp>
      <p:sp>
        <p:nvSpPr>
          <p:cNvPr id="9" name="TextBox 8">
            <a:extLst>
              <a:ext uri="{FF2B5EF4-FFF2-40B4-BE49-F238E27FC236}">
                <a16:creationId xmlns:a16="http://schemas.microsoft.com/office/drawing/2014/main" id="{131DC297-674B-4131-A9E3-313DE553A4A8}"/>
              </a:ext>
            </a:extLst>
          </p:cNvPr>
          <p:cNvSpPr txBox="1"/>
          <p:nvPr/>
        </p:nvSpPr>
        <p:spPr>
          <a:xfrm>
            <a:off x="7293965" y="1326363"/>
            <a:ext cx="4462074"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Random forest algorithm fitted well on our data with little to no overfitting. A lot of parameter tuning was done with the help of </a:t>
            </a:r>
            <a:r>
              <a:rPr lang="en-US" sz="2000" dirty="0" err="1">
                <a:solidFill>
                  <a:schemeClr val="bg1"/>
                </a:solidFill>
                <a:latin typeface="Times New Roman" panose="02020603050405020304" pitchFamily="18" charset="0"/>
                <a:cs typeface="Times New Roman" panose="02020603050405020304" pitchFamily="18" charset="0"/>
              </a:rPr>
              <a:t>GridSearchCV</a:t>
            </a:r>
            <a:r>
              <a:rPr lang="en-US" sz="2000" dirty="0">
                <a:solidFill>
                  <a:schemeClr val="bg1"/>
                </a:solidFill>
                <a:latin typeface="Times New Roman" panose="02020603050405020304" pitchFamily="18" charset="0"/>
                <a:cs typeface="Times New Roman" panose="02020603050405020304" pitchFamily="18" charset="0"/>
              </a:rPr>
              <a:t> library.</a:t>
            </a:r>
          </a:p>
          <a:p>
            <a:pPr marL="285750" indent="-28575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model can be seen performing well. It seems to be doing a good job of fishing out the class-2 type data from the rest of them, which in this scenario is very important. </a:t>
            </a:r>
          </a:p>
          <a:p>
            <a:pPr marL="285750" indent="-285750">
              <a:buFont typeface="Arial" panose="020B0604020202020204" pitchFamily="34" charset="0"/>
              <a:buChar char="•"/>
            </a:pPr>
            <a:endParaRPr lang="en-US" sz="2000" dirty="0">
              <a:solidFill>
                <a:schemeClr val="accent1"/>
              </a:solidFill>
              <a:latin typeface="Times New Roman" panose="02020603050405020304" pitchFamily="18" charset="0"/>
              <a:cs typeface="Times New Roman" panose="02020603050405020304" pitchFamily="18" charset="0"/>
            </a:endParaRPr>
          </a:p>
          <a:p>
            <a:endParaRPr lang="en-US" sz="2000" b="0" i="0" dirty="0">
              <a:solidFill>
                <a:schemeClr val="accent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b="0" i="0" dirty="0">
              <a:solidFill>
                <a:schemeClr val="accent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D3C81D5-6329-44FA-8749-55EFAF2B1270}"/>
              </a:ext>
            </a:extLst>
          </p:cNvPr>
          <p:cNvPicPr>
            <a:picLocks noChangeAspect="1"/>
          </p:cNvPicPr>
          <p:nvPr/>
        </p:nvPicPr>
        <p:blipFill>
          <a:blip r:embed="rId2"/>
          <a:stretch>
            <a:fillRect/>
          </a:stretch>
        </p:blipFill>
        <p:spPr>
          <a:xfrm>
            <a:off x="1786144" y="1326363"/>
            <a:ext cx="4986131" cy="3586614"/>
          </a:xfrm>
          <a:prstGeom prst="rect">
            <a:avLst/>
          </a:prstGeom>
          <a:solidFill>
            <a:schemeClr val="bg1"/>
          </a:solidFill>
        </p:spPr>
      </p:pic>
    </p:spTree>
    <p:extLst>
      <p:ext uri="{BB962C8B-B14F-4D97-AF65-F5344CB8AC3E}">
        <p14:creationId xmlns:p14="http://schemas.microsoft.com/office/powerpoint/2010/main" val="35467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050C-411E-4F7D-890F-1E8CA5588F6A}"/>
              </a:ext>
            </a:extLst>
          </p:cNvPr>
          <p:cNvSpPr>
            <a:spLocks noGrp="1"/>
          </p:cNvSpPr>
          <p:nvPr>
            <p:ph type="title"/>
          </p:nvPr>
        </p:nvSpPr>
        <p:spPr>
          <a:xfrm>
            <a:off x="1524000" y="641023"/>
            <a:ext cx="9144000" cy="561269"/>
          </a:xfrm>
        </p:spPr>
        <p:txBody>
          <a:bodyPr/>
          <a:lstStyle/>
          <a:p>
            <a:r>
              <a:rPr lang="en-IN" sz="2400" dirty="0">
                <a:latin typeface="Times New Roman" panose="02020603050405020304" pitchFamily="18" charset="0"/>
                <a:cs typeface="Times New Roman" panose="02020603050405020304" pitchFamily="18" charset="0"/>
              </a:rPr>
              <a:t>System Design:</a:t>
            </a:r>
          </a:p>
        </p:txBody>
      </p:sp>
      <p:sp>
        <p:nvSpPr>
          <p:cNvPr id="3" name="TextBox 2">
            <a:extLst>
              <a:ext uri="{FF2B5EF4-FFF2-40B4-BE49-F238E27FC236}">
                <a16:creationId xmlns:a16="http://schemas.microsoft.com/office/drawing/2014/main" id="{7DE986F7-019C-4436-9744-B673AF53BF22}"/>
              </a:ext>
            </a:extLst>
          </p:cNvPr>
          <p:cNvSpPr txBox="1"/>
          <p:nvPr/>
        </p:nvSpPr>
        <p:spPr>
          <a:xfrm>
            <a:off x="7329486" y="1710342"/>
            <a:ext cx="4619625" cy="4247317"/>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This Model work with IoT for gathering of the environmental parameters using various sensors and then prediction are carried out with help of Machine learning </a:t>
            </a: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For Machine Learning Model, we have implemented the Random forest algorithm on gathered data. Then the trained model is deployed on the Heroku platform.</a:t>
            </a: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The output is collected and displayed on the website and it can be also used to input the parameter for model.</a:t>
            </a: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3FC5995-F61C-4ED3-A9A8-972E5202E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5210" y="1814513"/>
            <a:ext cx="5295430" cy="3710592"/>
          </a:xfrm>
          <a:prstGeom prst="rect">
            <a:avLst/>
          </a:prstGeom>
        </p:spPr>
      </p:pic>
    </p:spTree>
    <p:extLst>
      <p:ext uri="{BB962C8B-B14F-4D97-AF65-F5344CB8AC3E}">
        <p14:creationId xmlns:p14="http://schemas.microsoft.com/office/powerpoint/2010/main" val="1514591950"/>
      </p:ext>
    </p:extLst>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PMI</Template>
  <TotalTime>659</TotalTime>
  <Words>1132</Words>
  <Application>Microsoft Office PowerPoint</Application>
  <PresentationFormat>Widescreen</PresentationFormat>
  <Paragraphs>94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Quicksand</vt:lpstr>
      <vt:lpstr>Times New Roman</vt:lpstr>
      <vt:lpstr>Eleanor template</vt:lpstr>
      <vt:lpstr>MAJOR PROJECT PRESENTATION FOR DEGREE OF B.TECH ON:</vt:lpstr>
      <vt:lpstr>Objective:</vt:lpstr>
      <vt:lpstr>Random Forest:</vt:lpstr>
      <vt:lpstr>Model Implementation: </vt:lpstr>
      <vt:lpstr>Model Implementation: </vt:lpstr>
      <vt:lpstr>Model Implementation: </vt:lpstr>
      <vt:lpstr>Model Implementation: </vt:lpstr>
      <vt:lpstr>Model Implementation: </vt:lpstr>
      <vt:lpstr>System Design:</vt:lpstr>
      <vt:lpstr>Model Implementation: </vt:lpstr>
      <vt:lpstr>Model Implementation: </vt:lpstr>
      <vt:lpstr>Model Implementation: </vt:lpstr>
      <vt:lpstr>Deployment: </vt:lpstr>
      <vt:lpstr>Deployment: </vt:lpstr>
      <vt:lpstr>Deployment: </vt:lpstr>
      <vt:lpstr>Deployment: </vt:lpstr>
      <vt:lpstr>Conclusion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Shahbaz Hasan Raja</dc:creator>
  <cp:lastModifiedBy>Siddhi Vinayak Tripathi</cp:lastModifiedBy>
  <cp:revision>50</cp:revision>
  <dcterms:created xsi:type="dcterms:W3CDTF">2021-04-29T10:41:31Z</dcterms:created>
  <dcterms:modified xsi:type="dcterms:W3CDTF">2022-04-24T09:24:34Z</dcterms:modified>
</cp:coreProperties>
</file>