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82" d="100"/>
          <a:sy n="82"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6CB00-AD5F-4DD8-9030-839CF70AA5E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ED21D-534A-437F-9042-9C7AD4F472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4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6CB00-AD5F-4DD8-9030-839CF70AA5E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372642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6CB00-AD5F-4DD8-9030-839CF70AA5E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51941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6CB00-AD5F-4DD8-9030-839CF70AA5E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380867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6CB00-AD5F-4DD8-9030-839CF70AA5E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ED21D-534A-437F-9042-9C7AD4F472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81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6CB00-AD5F-4DD8-9030-839CF70AA5E7}"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167115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6CB00-AD5F-4DD8-9030-839CF70AA5E7}"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139093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6CB00-AD5F-4DD8-9030-839CF70AA5E7}"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402393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66CB00-AD5F-4DD8-9030-839CF70AA5E7}" type="datetimeFigureOut">
              <a:rPr lang="en-US" smtClean="0"/>
              <a:t>7/4/2021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381136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66CB00-AD5F-4DD8-9030-839CF70AA5E7}" type="datetimeFigureOut">
              <a:rPr lang="en-US" smtClean="0"/>
              <a:t>7/4/2021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6ED21D-534A-437F-9042-9C7AD4F472B5}" type="slidenum">
              <a:rPr lang="en-US" smtClean="0"/>
              <a:t>‹#›</a:t>
            </a:fld>
            <a:endParaRPr lang="en-US"/>
          </a:p>
        </p:txBody>
      </p:sp>
    </p:spTree>
    <p:extLst>
      <p:ext uri="{BB962C8B-B14F-4D97-AF65-F5344CB8AC3E}">
        <p14:creationId xmlns:p14="http://schemas.microsoft.com/office/powerpoint/2010/main" val="262915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66CB00-AD5F-4DD8-9030-839CF70AA5E7}"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ED21D-534A-437F-9042-9C7AD4F472B5}" type="slidenum">
              <a:rPr lang="en-US" smtClean="0"/>
              <a:t>‹#›</a:t>
            </a:fld>
            <a:endParaRPr lang="en-US"/>
          </a:p>
        </p:txBody>
      </p:sp>
    </p:spTree>
    <p:extLst>
      <p:ext uri="{BB962C8B-B14F-4D97-AF65-F5344CB8AC3E}">
        <p14:creationId xmlns:p14="http://schemas.microsoft.com/office/powerpoint/2010/main" val="300064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66CB00-AD5F-4DD8-9030-839CF70AA5E7}" type="datetimeFigureOut">
              <a:rPr lang="en-US" smtClean="0"/>
              <a:t>7/4/2021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A6ED21D-534A-437F-9042-9C7AD4F472B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267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7FD1-2A83-4257-BA95-A93E4ED6F7E2}"/>
              </a:ext>
            </a:extLst>
          </p:cNvPr>
          <p:cNvSpPr>
            <a:spLocks noGrp="1"/>
          </p:cNvSpPr>
          <p:nvPr>
            <p:ph type="ctrTitle"/>
          </p:nvPr>
        </p:nvSpPr>
        <p:spPr/>
        <p:txBody>
          <a:bodyPr/>
          <a:lstStyle/>
          <a:p>
            <a:r>
              <a:rPr lang="en-US" dirty="0">
                <a:latin typeface="Algerian" panose="04020705040A02060702" pitchFamily="82" charset="0"/>
              </a:rPr>
              <a:t>Chatbot using Python</a:t>
            </a:r>
          </a:p>
        </p:txBody>
      </p:sp>
      <p:sp>
        <p:nvSpPr>
          <p:cNvPr id="3" name="Subtitle 2">
            <a:extLst>
              <a:ext uri="{FF2B5EF4-FFF2-40B4-BE49-F238E27FC236}">
                <a16:creationId xmlns:a16="http://schemas.microsoft.com/office/drawing/2014/main" id="{E9A85EED-B204-4794-98C6-F2062E68306B}"/>
              </a:ext>
            </a:extLst>
          </p:cNvPr>
          <p:cNvSpPr>
            <a:spLocks noGrp="1"/>
          </p:cNvSpPr>
          <p:nvPr>
            <p:ph type="subTitle" idx="1"/>
          </p:nvPr>
        </p:nvSpPr>
        <p:spPr/>
        <p:txBody>
          <a:bodyPr>
            <a:normAutofit fontScale="85000" lnSpcReduction="20000"/>
          </a:bodyPr>
          <a:lstStyle/>
          <a:p>
            <a:pPr algn="r"/>
            <a:r>
              <a:rPr lang="en-US" dirty="0"/>
              <a:t>Arti DHAWALE</a:t>
            </a:r>
          </a:p>
          <a:p>
            <a:pPr algn="r"/>
            <a:r>
              <a:rPr lang="en-US" dirty="0"/>
              <a:t>HRUTUJA DIWANE</a:t>
            </a:r>
          </a:p>
          <a:p>
            <a:pPr algn="r"/>
            <a:r>
              <a:rPr lang="en-US" dirty="0"/>
              <a:t>Siddhi </a:t>
            </a:r>
            <a:r>
              <a:rPr lang="en-US" dirty="0" err="1"/>
              <a:t>Dhamale</a:t>
            </a:r>
            <a:endParaRPr lang="en-US" dirty="0"/>
          </a:p>
          <a:p>
            <a:endParaRPr lang="en-US" dirty="0"/>
          </a:p>
        </p:txBody>
      </p:sp>
    </p:spTree>
    <p:extLst>
      <p:ext uri="{BB962C8B-B14F-4D97-AF65-F5344CB8AC3E}">
        <p14:creationId xmlns:p14="http://schemas.microsoft.com/office/powerpoint/2010/main" val="61720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CD96-AF9E-4673-8A86-E0C34934D9A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Chatbot?</a:t>
            </a:r>
          </a:p>
        </p:txBody>
      </p:sp>
      <p:sp>
        <p:nvSpPr>
          <p:cNvPr id="3" name="Content Placeholder 2">
            <a:extLst>
              <a:ext uri="{FF2B5EF4-FFF2-40B4-BE49-F238E27FC236}">
                <a16:creationId xmlns:a16="http://schemas.microsoft.com/office/drawing/2014/main" id="{D80E8291-EB45-4E95-A286-C8A682B5DCF7}"/>
              </a:ext>
            </a:extLst>
          </p:cNvPr>
          <p:cNvSpPr>
            <a:spLocks noGrp="1"/>
          </p:cNvSpPr>
          <p:nvPr>
            <p:ph idx="1"/>
          </p:nvPr>
        </p:nvSpPr>
        <p:spPr/>
        <p:txBody>
          <a:bodyPr>
            <a:normAutofit/>
          </a:bodyPr>
          <a:lstStyle/>
          <a:p>
            <a:r>
              <a:rPr lang="en-US" sz="2400" b="0" i="0" dirty="0">
                <a:effectLst/>
                <a:latin typeface="Times New Roman" panose="02020603050405020304" pitchFamily="18" charset="0"/>
                <a:cs typeface="Times New Roman" panose="02020603050405020304" pitchFamily="18" charset="0"/>
              </a:rPr>
              <a:t>A chatbot is an intelligent piece of software that is capable of communicating and performing actions similar to a human.</a:t>
            </a:r>
          </a:p>
          <a:p>
            <a:r>
              <a:rPr lang="en-US" sz="2400" b="0" i="0" dirty="0">
                <a:effectLst/>
                <a:latin typeface="Times New Roman" panose="02020603050405020304" pitchFamily="18" charset="0"/>
                <a:cs typeface="Times New Roman" panose="02020603050405020304" pitchFamily="18" charset="0"/>
              </a:rPr>
              <a:t>Chatbots are used a lot in customer interaction, marketing on social network sites and instantly messaging the client. </a:t>
            </a:r>
          </a:p>
          <a:p>
            <a:r>
              <a:rPr lang="en-US" sz="2400" b="0" i="0" dirty="0">
                <a:effectLst/>
                <a:latin typeface="Times New Roman" panose="02020603050405020304" pitchFamily="18" charset="0"/>
                <a:cs typeface="Times New Roman" panose="02020603050405020304" pitchFamily="18" charset="0"/>
              </a:rPr>
              <a:t>There are two basic types of chatbot models based on how they are built; Retrieval based and Generative based models.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CD9972-6092-4A35-8E21-27BB2DE35032}"/>
              </a:ext>
            </a:extLst>
          </p:cNvPr>
          <p:cNvPicPr>
            <a:picLocks noChangeAspect="1"/>
          </p:cNvPicPr>
          <p:nvPr/>
        </p:nvPicPr>
        <p:blipFill>
          <a:blip r:embed="rId2"/>
          <a:stretch>
            <a:fillRect/>
          </a:stretch>
        </p:blipFill>
        <p:spPr>
          <a:xfrm>
            <a:off x="6969966" y="4085479"/>
            <a:ext cx="4422711" cy="2220783"/>
          </a:xfrm>
          <a:prstGeom prst="rect">
            <a:avLst/>
          </a:prstGeom>
        </p:spPr>
      </p:pic>
    </p:spTree>
    <p:extLst>
      <p:ext uri="{BB962C8B-B14F-4D97-AF65-F5344CB8AC3E}">
        <p14:creationId xmlns:p14="http://schemas.microsoft.com/office/powerpoint/2010/main" val="1741188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464D-73CC-4538-B6DC-F53EB593E96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Chatbot</a:t>
            </a:r>
          </a:p>
        </p:txBody>
      </p:sp>
      <p:sp>
        <p:nvSpPr>
          <p:cNvPr id="3" name="Content Placeholder 2">
            <a:extLst>
              <a:ext uri="{FF2B5EF4-FFF2-40B4-BE49-F238E27FC236}">
                <a16:creationId xmlns:a16="http://schemas.microsoft.com/office/drawing/2014/main" id="{0621AB25-C060-4FBF-9CA9-8D15CAAEB756}"/>
              </a:ext>
            </a:extLst>
          </p:cNvPr>
          <p:cNvSpPr>
            <a:spLocks noGrp="1"/>
          </p:cNvSpPr>
          <p:nvPr>
            <p:ph idx="1"/>
          </p:nvPr>
        </p:nvSpPr>
        <p:spPr/>
        <p:txBody>
          <a:bodyPr>
            <a:normAutofit/>
          </a:bodyPr>
          <a:lstStyle/>
          <a:p>
            <a:pPr marL="0" indent="0" algn="l" fontAlgn="base">
              <a:buNone/>
            </a:pPr>
            <a:r>
              <a:rPr lang="en-US" b="0" i="0" dirty="0">
                <a:effectLst/>
                <a:latin typeface="Times New Roman" panose="02020603050405020304" pitchFamily="18" charset="0"/>
                <a:cs typeface="Times New Roman" panose="02020603050405020304" pitchFamily="18" charset="0"/>
              </a:rPr>
              <a:t>1. </a:t>
            </a:r>
            <a:r>
              <a:rPr lang="en-US" b="1" i="0" dirty="0">
                <a:effectLst/>
                <a:latin typeface="Times New Roman" panose="02020603050405020304" pitchFamily="18" charset="0"/>
                <a:cs typeface="Times New Roman" panose="02020603050405020304" pitchFamily="18" charset="0"/>
              </a:rPr>
              <a:t>Retrieval based Chatbots</a:t>
            </a:r>
          </a:p>
          <a:p>
            <a:pPr algn="l" fontAlgn="base"/>
            <a:r>
              <a:rPr lang="en-US" b="0" i="0" dirty="0">
                <a:effectLst/>
                <a:latin typeface="Times New Roman" panose="02020603050405020304" pitchFamily="18" charset="0"/>
                <a:cs typeface="Times New Roman" panose="02020603050405020304" pitchFamily="18" charset="0"/>
              </a:rPr>
              <a:t>A retrieval-based chatbot uses predefined input patterns and responses. It then uses some type of heuristic approach to select the appropriate response. It is widely used in the industry to make goal-oriented chatbots where we can customize the tone and flow of the chatbot to drive our customers with the best experience.</a:t>
            </a:r>
          </a:p>
          <a:p>
            <a:pPr marL="0" indent="0" algn="l" fontAlgn="base">
              <a:buNone/>
            </a:pPr>
            <a:r>
              <a:rPr lang="en-US" b="0"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Generative based Chatbots</a:t>
            </a:r>
          </a:p>
          <a:p>
            <a:pPr algn="l" fontAlgn="base"/>
            <a:r>
              <a:rPr lang="en-US" b="0" i="0" dirty="0">
                <a:effectLst/>
                <a:latin typeface="Times New Roman" panose="02020603050405020304" pitchFamily="18" charset="0"/>
                <a:cs typeface="Times New Roman" panose="02020603050405020304" pitchFamily="18" charset="0"/>
              </a:rPr>
              <a:t>Generative models are not based on some predefined responses.</a:t>
            </a:r>
          </a:p>
          <a:p>
            <a:pPr algn="l" fontAlgn="base"/>
            <a:r>
              <a:rPr lang="en-US" b="0" i="0" dirty="0">
                <a:effectLst/>
                <a:latin typeface="Times New Roman" panose="02020603050405020304" pitchFamily="18" charset="0"/>
                <a:cs typeface="Times New Roman" panose="02020603050405020304" pitchFamily="18" charset="0"/>
              </a:rPr>
              <a:t>They are based on seq 2 seq neural networks. It is the same idea as machine translation. In machine translation, we translate the source code from one language to another language but here, we are going to transform input into an output. It needs a large amount of data and it is based on Deep Neural networks.</a:t>
            </a:r>
          </a:p>
          <a:p>
            <a:endParaRPr lang="en-US" dirty="0"/>
          </a:p>
        </p:txBody>
      </p:sp>
    </p:spTree>
    <p:extLst>
      <p:ext uri="{BB962C8B-B14F-4D97-AF65-F5344CB8AC3E}">
        <p14:creationId xmlns:p14="http://schemas.microsoft.com/office/powerpoint/2010/main" val="86205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A9A2-0C1C-47D8-B2F4-7E6C8A7AA485}"/>
              </a:ext>
            </a:extLst>
          </p:cNvPr>
          <p:cNvSpPr>
            <a:spLocks noGrp="1"/>
          </p:cNvSpPr>
          <p:nvPr>
            <p:ph type="title"/>
          </p:nvPr>
        </p:nvSpPr>
        <p:spPr/>
        <p:txBody>
          <a:bodyPr>
            <a:normAutofit/>
          </a:bodyPr>
          <a:lstStyle/>
          <a:p>
            <a:r>
              <a:rPr lang="en-US" b="1" i="0" dirty="0">
                <a:solidFill>
                  <a:srgbClr val="444444"/>
                </a:solidFill>
                <a:effectLst/>
                <a:latin typeface="Times New Roman" panose="02020603050405020304" pitchFamily="18" charset="0"/>
                <a:cs typeface="Times New Roman" panose="02020603050405020304" pitchFamily="18" charset="0"/>
              </a:rPr>
              <a:t>About the Python Project – Chatbot</a:t>
            </a:r>
            <a:br>
              <a:rPr lang="en-US" b="1" i="0" dirty="0">
                <a:solidFill>
                  <a:srgbClr val="444444"/>
                </a:solidFill>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4EBD8C-E0ED-488A-BF78-DBB1A6AE8400}"/>
              </a:ext>
            </a:extLst>
          </p:cNvPr>
          <p:cNvSpPr>
            <a:spLocks noGrp="1"/>
          </p:cNvSpPr>
          <p:nvPr>
            <p:ph idx="1"/>
          </p:nvPr>
        </p:nvSpPr>
        <p:spPr/>
        <p:txBody>
          <a:bodyPr/>
          <a:lstStyle/>
          <a:p>
            <a:pPr algn="l" fontAlgn="base"/>
            <a:r>
              <a:rPr lang="en-US" b="0" i="0" dirty="0">
                <a:effectLst/>
                <a:latin typeface="Times New Roman" panose="02020603050405020304" pitchFamily="18" charset="0"/>
                <a:cs typeface="Times New Roman" panose="02020603050405020304" pitchFamily="18" charset="0"/>
              </a:rPr>
              <a:t>In this Python project with source code, we are going to build a chatbot using deep learning techniques. The chatbot will be trained on the dataset which contains categories (intents), pattern and responses. We use a special recurrent neural network (LSTM) to classify which category the user’s message belongs to and then we will give a random response from the list of responses.</a:t>
            </a:r>
          </a:p>
          <a:p>
            <a:pPr algn="l" fontAlgn="base"/>
            <a:r>
              <a:rPr lang="en-US" b="0" i="0" dirty="0">
                <a:effectLst/>
                <a:latin typeface="Times New Roman" panose="02020603050405020304" pitchFamily="18" charset="0"/>
                <a:cs typeface="Times New Roman" panose="02020603050405020304" pitchFamily="18" charset="0"/>
              </a:rPr>
              <a:t>Let’s create a retrieval based chatbot using NLTK, </a:t>
            </a:r>
            <a:r>
              <a:rPr lang="en-US" b="0" i="0" dirty="0" err="1">
                <a:effectLst/>
                <a:latin typeface="Times New Roman" panose="02020603050405020304" pitchFamily="18" charset="0"/>
                <a:cs typeface="Times New Roman" panose="02020603050405020304" pitchFamily="18" charset="0"/>
              </a:rPr>
              <a:t>Keras</a:t>
            </a:r>
            <a:r>
              <a:rPr lang="en-US" b="0" i="0" dirty="0">
                <a:effectLst/>
                <a:latin typeface="Times New Roman" panose="02020603050405020304" pitchFamily="18" charset="0"/>
                <a:cs typeface="Times New Roman" panose="02020603050405020304" pitchFamily="18" charset="0"/>
              </a:rPr>
              <a:t>, Python, etc.</a:t>
            </a:r>
          </a:p>
          <a:p>
            <a:endParaRPr lang="en-US" dirty="0"/>
          </a:p>
        </p:txBody>
      </p:sp>
    </p:spTree>
    <p:extLst>
      <p:ext uri="{BB962C8B-B14F-4D97-AF65-F5344CB8AC3E}">
        <p14:creationId xmlns:p14="http://schemas.microsoft.com/office/powerpoint/2010/main" val="57200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5DC0-4192-4104-8AA4-40FD8503275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CD21A1FF-F2B7-4441-A5DA-3B2E0BB2359B}"/>
              </a:ext>
            </a:extLst>
          </p:cNvPr>
          <p:cNvSpPr>
            <a:spLocks noGrp="1"/>
          </p:cNvSpPr>
          <p:nvPr>
            <p:ph idx="1"/>
          </p:nvPr>
        </p:nvSpPr>
        <p:spPr/>
        <p:txBody>
          <a:bodyPr/>
          <a:lstStyle/>
          <a:p>
            <a:pPr algn="l" fontAlgn="base"/>
            <a:r>
              <a:rPr lang="en-US" b="0" i="0" dirty="0">
                <a:effectLst/>
                <a:latin typeface="Times New Roman" panose="02020603050405020304" pitchFamily="18" charset="0"/>
                <a:cs typeface="Times New Roman" panose="02020603050405020304" pitchFamily="18" charset="0"/>
              </a:rPr>
              <a:t>Here are the 5 steps to create a chatbot in Python from scratch:</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Import and load the data file</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Preprocess data</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Create training and testing data</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Build the model</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Predict the response</a:t>
            </a:r>
          </a:p>
          <a:p>
            <a:endParaRPr lang="en-US" dirty="0"/>
          </a:p>
        </p:txBody>
      </p:sp>
    </p:spTree>
    <p:extLst>
      <p:ext uri="{BB962C8B-B14F-4D97-AF65-F5344CB8AC3E}">
        <p14:creationId xmlns:p14="http://schemas.microsoft.com/office/powerpoint/2010/main" val="425170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69B7-D55B-4A70-BE93-0A149BC5A52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Uses of Chatbot</a:t>
            </a:r>
          </a:p>
        </p:txBody>
      </p:sp>
      <p:sp>
        <p:nvSpPr>
          <p:cNvPr id="3" name="Content Placeholder 2">
            <a:extLst>
              <a:ext uri="{FF2B5EF4-FFF2-40B4-BE49-F238E27FC236}">
                <a16:creationId xmlns:a16="http://schemas.microsoft.com/office/drawing/2014/main" id="{C35514F1-1FDC-4C46-BF57-25C068315131}"/>
              </a:ext>
            </a:extLst>
          </p:cNvPr>
          <p:cNvSpPr>
            <a:spLocks noGrp="1"/>
          </p:cNvSpPr>
          <p:nvPr>
            <p:ph idx="1"/>
          </p:nvPr>
        </p:nvSpPr>
        <p:spPr/>
        <p:txBody>
          <a:bodyPr>
            <a:normAutofit/>
          </a:bodyPr>
          <a:lstStyle/>
          <a:p>
            <a:r>
              <a:rPr lang="en-US" dirty="0">
                <a:solidFill>
                  <a:srgbClr val="000000"/>
                </a:solidFill>
                <a:latin typeface="Roboto" panose="02000000000000000000" pitchFamily="2" charset="0"/>
              </a:rPr>
              <a:t>C</a:t>
            </a:r>
            <a:r>
              <a:rPr lang="en-US" b="0" i="0" dirty="0">
                <a:solidFill>
                  <a:srgbClr val="000000"/>
                </a:solidFill>
                <a:effectLst/>
                <a:latin typeface="Roboto" panose="02000000000000000000" pitchFamily="2" charset="0"/>
              </a:rPr>
              <a:t>hatbot is supposed to conduct a conversation with a human using textual or auditory methods.</a:t>
            </a:r>
            <a:endParaRPr lang="en-US" i="0" dirty="0">
              <a:solidFill>
                <a:srgbClr val="000000"/>
              </a:solidFill>
              <a:effectLst/>
              <a:latin typeface="Roboto" panose="02000000000000000000" pitchFamily="2" charset="0"/>
            </a:endParaRPr>
          </a:p>
          <a:p>
            <a:r>
              <a:rPr lang="en-US" i="0" dirty="0">
                <a:solidFill>
                  <a:srgbClr val="000000"/>
                </a:solidFill>
                <a:effectLst/>
                <a:latin typeface="Roboto" panose="02000000000000000000" pitchFamily="2" charset="0"/>
              </a:rPr>
              <a:t> </a:t>
            </a:r>
            <a:r>
              <a:rPr lang="en-US" dirty="0">
                <a:solidFill>
                  <a:srgbClr val="000000"/>
                </a:solidFill>
                <a:latin typeface="Roboto" panose="02000000000000000000" pitchFamily="2" charset="0"/>
              </a:rPr>
              <a:t>C</a:t>
            </a:r>
            <a:r>
              <a:rPr lang="en-US" i="0" dirty="0">
                <a:solidFill>
                  <a:srgbClr val="000000"/>
                </a:solidFill>
                <a:effectLst/>
                <a:latin typeface="Roboto" panose="02000000000000000000" pitchFamily="2" charset="0"/>
              </a:rPr>
              <a:t>hatbots are used </a:t>
            </a:r>
            <a:r>
              <a:rPr lang="en-US" b="0" i="0" dirty="0">
                <a:solidFill>
                  <a:srgbClr val="000000"/>
                </a:solidFill>
                <a:effectLst/>
                <a:latin typeface="Roboto" panose="02000000000000000000" pitchFamily="2" charset="0"/>
              </a:rPr>
              <a:t>in the fields of Customer Service, Marketing and Sales.</a:t>
            </a:r>
            <a:endParaRPr lang="en-US" dirty="0">
              <a:solidFill>
                <a:srgbClr val="000000"/>
              </a:solidFill>
              <a:latin typeface="Roboto" panose="020B0604020202020204" pitchFamily="2" charset="0"/>
            </a:endParaRPr>
          </a:p>
          <a:p>
            <a:r>
              <a:rPr lang="en-US" dirty="0">
                <a:solidFill>
                  <a:srgbClr val="000000"/>
                </a:solidFill>
                <a:latin typeface="Roboto" panose="020B0604020202020204" pitchFamily="2" charset="0"/>
              </a:rPr>
              <a:t>C</a:t>
            </a:r>
            <a:r>
              <a:rPr lang="en-US" b="0" i="0" dirty="0">
                <a:solidFill>
                  <a:srgbClr val="000000"/>
                </a:solidFill>
                <a:effectLst/>
                <a:latin typeface="Roboto" panose="020B0604020202020204" pitchFamily="2" charset="0"/>
              </a:rPr>
              <a:t>hatbots give companies the ability to provide 24/7 instant services to customers in a human-like manner.</a:t>
            </a:r>
          </a:p>
          <a:p>
            <a:r>
              <a:rPr lang="en-US" b="0" i="0" dirty="0">
                <a:solidFill>
                  <a:srgbClr val="000000"/>
                </a:solidFill>
                <a:effectLst/>
                <a:latin typeface="Roboto" panose="020B0604020202020204" pitchFamily="2" charset="0"/>
              </a:rPr>
              <a:t>Such a fast and smooth customer service help companies build brand loyalty and bring new clients to the business with lower advertising costs.</a:t>
            </a:r>
          </a:p>
          <a:p>
            <a:r>
              <a:rPr lang="en-US" b="0" i="0" dirty="0">
                <a:solidFill>
                  <a:srgbClr val="000000"/>
                </a:solidFill>
                <a:effectLst/>
                <a:latin typeface="Roboto" panose="020B0604020202020204" pitchFamily="2" charset="0"/>
              </a:rPr>
              <a:t>Chatbots help companies increase customer satisfaction score and provide a superior service. </a:t>
            </a:r>
            <a:endParaRPr lang="en-US" dirty="0"/>
          </a:p>
        </p:txBody>
      </p:sp>
    </p:spTree>
    <p:extLst>
      <p:ext uri="{BB962C8B-B14F-4D97-AF65-F5344CB8AC3E}">
        <p14:creationId xmlns:p14="http://schemas.microsoft.com/office/powerpoint/2010/main" val="42674136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TotalTime>
  <Words>432</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Calibri</vt:lpstr>
      <vt:lpstr>Calibri Light</vt:lpstr>
      <vt:lpstr>Roboto</vt:lpstr>
      <vt:lpstr>Times New Roman</vt:lpstr>
      <vt:lpstr>Retrospect</vt:lpstr>
      <vt:lpstr>Chatbot using Python</vt:lpstr>
      <vt:lpstr>What is Chatbot?</vt:lpstr>
      <vt:lpstr>Types of Chatbot</vt:lpstr>
      <vt:lpstr>About the Python Project – Chatbot </vt:lpstr>
      <vt:lpstr>Algorithm</vt:lpstr>
      <vt:lpstr>Uses of Chatbot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using Python</dc:title>
  <dc:creator>Shital Dhawale</dc:creator>
  <cp:lastModifiedBy>Shital Dhawale</cp:lastModifiedBy>
  <cp:revision>3</cp:revision>
  <dcterms:created xsi:type="dcterms:W3CDTF">2021-07-04T15:55:48Z</dcterms:created>
  <dcterms:modified xsi:type="dcterms:W3CDTF">2021-07-04T16:12:37Z</dcterms:modified>
</cp:coreProperties>
</file>