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FBB1-65FA-4980-94AA-E2601DD6611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8409-49B8-440C-8B5F-AFE24F42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0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676F-C10B-4AC6-A2B7-3452DDEEE045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9113-35F0-44DA-A1C9-89DA42CE0163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7FB8-2FC0-4B9E-8E25-31D0E096A2FF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70D0-0F9C-4CD9-82F8-AEC898FB47B6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F760-5129-4361-B3C8-BC6D686C935A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7287" y="384049"/>
            <a:ext cx="2999993" cy="623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AD61-F603-4C46-A383-94AF87D9B190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1687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sz="3150" spc="10" dirty="0"/>
              <a:t> </a:t>
            </a:r>
            <a:r>
              <a:rPr lang="en-US" sz="3150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22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3082AB-8194-52A6-8EF7-F55C0F13B9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2648796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3125046"/>
            <a:ext cx="85725" cy="8572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6" name="object 16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1102" y="2528178"/>
            <a:ext cx="209550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mic Sans MS"/>
                <a:cs typeface="Comic Sans MS"/>
              </a:rPr>
              <a:t>DAX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SYNTAX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900" dirty="0">
                <a:latin typeface="Comic Sans MS"/>
                <a:cs typeface="Comic Sans MS"/>
              </a:rPr>
              <a:t>DAX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OPERATORS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>
            <a:off x="388310" y="1397402"/>
            <a:ext cx="1638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4693" y="1409971"/>
            <a:ext cx="3246755" cy="4030345"/>
            <a:chOff x="5754693" y="1409971"/>
            <a:chExt cx="3246755" cy="4030345"/>
          </a:xfrm>
        </p:grpSpPr>
        <p:sp>
          <p:nvSpPr>
            <p:cNvPr id="3" name="object 3"/>
            <p:cNvSpPr/>
            <p:nvPr/>
          </p:nvSpPr>
          <p:spPr>
            <a:xfrm>
              <a:off x="5754693" y="2036288"/>
              <a:ext cx="1495425" cy="575310"/>
            </a:xfrm>
            <a:custGeom>
              <a:avLst/>
              <a:gdLst/>
              <a:ahLst/>
              <a:cxnLst/>
              <a:rect l="l" t="t" r="r" b="b"/>
              <a:pathLst>
                <a:path w="1495425" h="575310">
                  <a:moveTo>
                    <a:pt x="1208311" y="574807"/>
                  </a:moveTo>
                  <a:lnTo>
                    <a:pt x="287402" y="574807"/>
                  </a:lnTo>
                  <a:lnTo>
                    <a:pt x="240785" y="571045"/>
                  </a:lnTo>
                  <a:lnTo>
                    <a:pt x="196561" y="560155"/>
                  </a:lnTo>
                  <a:lnTo>
                    <a:pt x="155325" y="542727"/>
                  </a:lnTo>
                  <a:lnTo>
                    <a:pt x="117666" y="519354"/>
                  </a:lnTo>
                  <a:lnTo>
                    <a:pt x="84178" y="490628"/>
                  </a:lnTo>
                  <a:lnTo>
                    <a:pt x="55452" y="457140"/>
                  </a:lnTo>
                  <a:lnTo>
                    <a:pt x="32079" y="419482"/>
                  </a:lnTo>
                  <a:lnTo>
                    <a:pt x="14652" y="378245"/>
                  </a:lnTo>
                  <a:lnTo>
                    <a:pt x="3761" y="334021"/>
                  </a:lnTo>
                  <a:lnTo>
                    <a:pt x="0" y="287403"/>
                  </a:lnTo>
                  <a:lnTo>
                    <a:pt x="3761" y="240785"/>
                  </a:lnTo>
                  <a:lnTo>
                    <a:pt x="14652" y="196561"/>
                  </a:lnTo>
                  <a:lnTo>
                    <a:pt x="32079" y="155325"/>
                  </a:lnTo>
                  <a:lnTo>
                    <a:pt x="55452" y="117666"/>
                  </a:lnTo>
                  <a:lnTo>
                    <a:pt x="84178" y="84178"/>
                  </a:lnTo>
                  <a:lnTo>
                    <a:pt x="117666" y="55452"/>
                  </a:lnTo>
                  <a:lnTo>
                    <a:pt x="155325" y="32079"/>
                  </a:lnTo>
                  <a:lnTo>
                    <a:pt x="196561" y="14652"/>
                  </a:lnTo>
                  <a:lnTo>
                    <a:pt x="240785" y="3761"/>
                  </a:lnTo>
                  <a:lnTo>
                    <a:pt x="287403" y="0"/>
                  </a:lnTo>
                  <a:lnTo>
                    <a:pt x="1208310" y="0"/>
                  </a:lnTo>
                  <a:lnTo>
                    <a:pt x="1254928" y="3761"/>
                  </a:lnTo>
                  <a:lnTo>
                    <a:pt x="1299151" y="14652"/>
                  </a:lnTo>
                  <a:lnTo>
                    <a:pt x="1340388" y="32079"/>
                  </a:lnTo>
                  <a:lnTo>
                    <a:pt x="1378046" y="55452"/>
                  </a:lnTo>
                  <a:lnTo>
                    <a:pt x="1411534" y="84178"/>
                  </a:lnTo>
                  <a:lnTo>
                    <a:pt x="1440261" y="117666"/>
                  </a:lnTo>
                  <a:lnTo>
                    <a:pt x="1463633" y="155325"/>
                  </a:lnTo>
                  <a:lnTo>
                    <a:pt x="1481061" y="196561"/>
                  </a:lnTo>
                  <a:lnTo>
                    <a:pt x="1491951" y="240785"/>
                  </a:lnTo>
                  <a:lnTo>
                    <a:pt x="1495396" y="283475"/>
                  </a:lnTo>
                  <a:lnTo>
                    <a:pt x="1495396" y="291331"/>
                  </a:lnTo>
                  <a:lnTo>
                    <a:pt x="1491951" y="334021"/>
                  </a:lnTo>
                  <a:lnTo>
                    <a:pt x="1481061" y="378245"/>
                  </a:lnTo>
                  <a:lnTo>
                    <a:pt x="1463633" y="419482"/>
                  </a:lnTo>
                  <a:lnTo>
                    <a:pt x="1440261" y="457140"/>
                  </a:lnTo>
                  <a:lnTo>
                    <a:pt x="1411534" y="490628"/>
                  </a:lnTo>
                  <a:lnTo>
                    <a:pt x="1378046" y="519354"/>
                  </a:lnTo>
                  <a:lnTo>
                    <a:pt x="1340388" y="542727"/>
                  </a:lnTo>
                  <a:lnTo>
                    <a:pt x="1299151" y="560155"/>
                  </a:lnTo>
                  <a:lnTo>
                    <a:pt x="1254928" y="571045"/>
                  </a:lnTo>
                  <a:lnTo>
                    <a:pt x="1208311" y="574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2920" y="2611095"/>
              <a:ext cx="1758204" cy="2828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5280" y="1409971"/>
              <a:ext cx="1188720" cy="948055"/>
            </a:xfrm>
            <a:custGeom>
              <a:avLst/>
              <a:gdLst/>
              <a:ahLst/>
              <a:cxnLst/>
              <a:rect l="l" t="t" r="r" b="b"/>
              <a:pathLst>
                <a:path w="1188720" h="948055">
                  <a:moveTo>
                    <a:pt x="237121" y="947833"/>
                  </a:moveTo>
                  <a:lnTo>
                    <a:pt x="237121" y="676012"/>
                  </a:lnTo>
                  <a:lnTo>
                    <a:pt x="192083" y="651845"/>
                  </a:lnTo>
                  <a:lnTo>
                    <a:pt x="150683" y="622931"/>
                  </a:lnTo>
                  <a:lnTo>
                    <a:pt x="113365" y="590049"/>
                  </a:lnTo>
                  <a:lnTo>
                    <a:pt x="80572" y="553979"/>
                  </a:lnTo>
                  <a:lnTo>
                    <a:pt x="52748" y="515501"/>
                  </a:lnTo>
                  <a:lnTo>
                    <a:pt x="30335" y="475395"/>
                  </a:lnTo>
                  <a:lnTo>
                    <a:pt x="13778" y="434442"/>
                  </a:lnTo>
                  <a:lnTo>
                    <a:pt x="3518" y="393422"/>
                  </a:lnTo>
                  <a:lnTo>
                    <a:pt x="0" y="353114"/>
                  </a:lnTo>
                  <a:lnTo>
                    <a:pt x="3219" y="313274"/>
                  </a:lnTo>
                  <a:lnTo>
                    <a:pt x="12620" y="273653"/>
                  </a:lnTo>
                  <a:lnTo>
                    <a:pt x="27815" y="234768"/>
                  </a:lnTo>
                  <a:lnTo>
                    <a:pt x="48417" y="197134"/>
                  </a:lnTo>
                  <a:lnTo>
                    <a:pt x="74039" y="161270"/>
                  </a:lnTo>
                  <a:lnTo>
                    <a:pt x="104294" y="127690"/>
                  </a:lnTo>
                  <a:lnTo>
                    <a:pt x="138794" y="96912"/>
                  </a:lnTo>
                  <a:lnTo>
                    <a:pt x="177152" y="69452"/>
                  </a:lnTo>
                  <a:lnTo>
                    <a:pt x="218982" y="45826"/>
                  </a:lnTo>
                  <a:lnTo>
                    <a:pt x="263896" y="26552"/>
                  </a:lnTo>
                  <a:lnTo>
                    <a:pt x="311506" y="12145"/>
                  </a:lnTo>
                  <a:lnTo>
                    <a:pt x="361427" y="3122"/>
                  </a:lnTo>
                  <a:lnTo>
                    <a:pt x="413270" y="0"/>
                  </a:lnTo>
                  <a:lnTo>
                    <a:pt x="776136" y="0"/>
                  </a:lnTo>
                  <a:lnTo>
                    <a:pt x="827983" y="3122"/>
                  </a:lnTo>
                  <a:lnTo>
                    <a:pt x="877908" y="12145"/>
                  </a:lnTo>
                  <a:lnTo>
                    <a:pt x="925523" y="26552"/>
                  </a:lnTo>
                  <a:lnTo>
                    <a:pt x="970442" y="45826"/>
                  </a:lnTo>
                  <a:lnTo>
                    <a:pt x="1012276" y="69452"/>
                  </a:lnTo>
                  <a:lnTo>
                    <a:pt x="1050638" y="96912"/>
                  </a:lnTo>
                  <a:lnTo>
                    <a:pt x="1085142" y="127690"/>
                  </a:lnTo>
                  <a:lnTo>
                    <a:pt x="1115400" y="161270"/>
                  </a:lnTo>
                  <a:lnTo>
                    <a:pt x="1141024" y="197134"/>
                  </a:lnTo>
                  <a:lnTo>
                    <a:pt x="1161627" y="234768"/>
                  </a:lnTo>
                  <a:lnTo>
                    <a:pt x="1176822" y="273653"/>
                  </a:lnTo>
                  <a:lnTo>
                    <a:pt x="1186222" y="313274"/>
                  </a:lnTo>
                  <a:lnTo>
                    <a:pt x="1188494" y="341420"/>
                  </a:lnTo>
                  <a:lnTo>
                    <a:pt x="1188494" y="365312"/>
                  </a:lnTo>
                  <a:lnTo>
                    <a:pt x="1176817" y="435824"/>
                  </a:lnTo>
                  <a:lnTo>
                    <a:pt x="1161620" y="475951"/>
                  </a:lnTo>
                  <a:lnTo>
                    <a:pt x="1141017" y="514601"/>
                  </a:lnTo>
                  <a:lnTo>
                    <a:pt x="1115392" y="551280"/>
                  </a:lnTo>
                  <a:lnTo>
                    <a:pt x="1085135" y="585494"/>
                  </a:lnTo>
                  <a:lnTo>
                    <a:pt x="1050633" y="616748"/>
                  </a:lnTo>
                  <a:lnTo>
                    <a:pt x="1012271" y="644550"/>
                  </a:lnTo>
                  <a:lnTo>
                    <a:pt x="970438" y="668404"/>
                  </a:lnTo>
                  <a:lnTo>
                    <a:pt x="925521" y="687818"/>
                  </a:lnTo>
                  <a:lnTo>
                    <a:pt x="877907" y="702296"/>
                  </a:lnTo>
                  <a:lnTo>
                    <a:pt x="827983" y="711345"/>
                  </a:lnTo>
                  <a:lnTo>
                    <a:pt x="776136" y="714471"/>
                  </a:lnTo>
                  <a:lnTo>
                    <a:pt x="517809" y="714471"/>
                  </a:lnTo>
                  <a:lnTo>
                    <a:pt x="237121" y="947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2819" y="12"/>
            <a:ext cx="5723890" cy="859155"/>
          </a:xfrm>
          <a:custGeom>
            <a:avLst/>
            <a:gdLst/>
            <a:ahLst/>
            <a:cxnLst/>
            <a:rect l="l" t="t" r="r" b="b"/>
            <a:pathLst>
              <a:path w="5723890" h="859155">
                <a:moveTo>
                  <a:pt x="5723318" y="564083"/>
                </a:moveTo>
                <a:lnTo>
                  <a:pt x="5719648" y="517664"/>
                </a:lnTo>
                <a:lnTo>
                  <a:pt x="5708840" y="472795"/>
                </a:lnTo>
                <a:lnTo>
                  <a:pt x="5691238" y="430288"/>
                </a:lnTo>
                <a:lnTo>
                  <a:pt x="5667159" y="390931"/>
                </a:lnTo>
                <a:lnTo>
                  <a:pt x="5636933" y="355511"/>
                </a:lnTo>
                <a:lnTo>
                  <a:pt x="5601500" y="325272"/>
                </a:lnTo>
                <a:lnTo>
                  <a:pt x="5562143" y="301193"/>
                </a:lnTo>
                <a:lnTo>
                  <a:pt x="5519636" y="283591"/>
                </a:lnTo>
                <a:lnTo>
                  <a:pt x="5474767" y="272783"/>
                </a:lnTo>
                <a:lnTo>
                  <a:pt x="5428348" y="269113"/>
                </a:lnTo>
                <a:lnTo>
                  <a:pt x="5098021" y="269113"/>
                </a:lnTo>
                <a:lnTo>
                  <a:pt x="5105705" y="258025"/>
                </a:lnTo>
                <a:lnTo>
                  <a:pt x="5127472" y="219519"/>
                </a:lnTo>
                <a:lnTo>
                  <a:pt x="5145735" y="178955"/>
                </a:lnTo>
                <a:lnTo>
                  <a:pt x="5160302" y="136512"/>
                </a:lnTo>
                <a:lnTo>
                  <a:pt x="5170957" y="92405"/>
                </a:lnTo>
                <a:lnTo>
                  <a:pt x="5177498" y="46824"/>
                </a:lnTo>
                <a:lnTo>
                  <a:pt x="5179720" y="0"/>
                </a:lnTo>
                <a:lnTo>
                  <a:pt x="4207154" y="0"/>
                </a:lnTo>
                <a:lnTo>
                  <a:pt x="4209377" y="46824"/>
                </a:lnTo>
                <a:lnTo>
                  <a:pt x="4215930" y="92405"/>
                </a:lnTo>
                <a:lnTo>
                  <a:pt x="4226585" y="136512"/>
                </a:lnTo>
                <a:lnTo>
                  <a:pt x="4241139" y="178955"/>
                </a:lnTo>
                <a:lnTo>
                  <a:pt x="4259415" y="219519"/>
                </a:lnTo>
                <a:lnTo>
                  <a:pt x="4281182" y="258025"/>
                </a:lnTo>
                <a:lnTo>
                  <a:pt x="4288853" y="269113"/>
                </a:lnTo>
                <a:lnTo>
                  <a:pt x="294982" y="269113"/>
                </a:lnTo>
                <a:lnTo>
                  <a:pt x="248551" y="272783"/>
                </a:lnTo>
                <a:lnTo>
                  <a:pt x="203695" y="283591"/>
                </a:lnTo>
                <a:lnTo>
                  <a:pt x="161188" y="301193"/>
                </a:lnTo>
                <a:lnTo>
                  <a:pt x="121818" y="325272"/>
                </a:lnTo>
                <a:lnTo>
                  <a:pt x="86398" y="355511"/>
                </a:lnTo>
                <a:lnTo>
                  <a:pt x="56172" y="390931"/>
                </a:lnTo>
                <a:lnTo>
                  <a:pt x="32092" y="430288"/>
                </a:lnTo>
                <a:lnTo>
                  <a:pt x="14478" y="472795"/>
                </a:lnTo>
                <a:lnTo>
                  <a:pt x="3670" y="517664"/>
                </a:lnTo>
                <a:lnTo>
                  <a:pt x="0" y="564083"/>
                </a:lnTo>
                <a:lnTo>
                  <a:pt x="3670" y="610514"/>
                </a:lnTo>
                <a:lnTo>
                  <a:pt x="14478" y="655370"/>
                </a:lnTo>
                <a:lnTo>
                  <a:pt x="32092" y="697877"/>
                </a:lnTo>
                <a:lnTo>
                  <a:pt x="56172" y="737247"/>
                </a:lnTo>
                <a:lnTo>
                  <a:pt x="86398" y="772668"/>
                </a:lnTo>
                <a:lnTo>
                  <a:pt x="121818" y="802894"/>
                </a:lnTo>
                <a:lnTo>
                  <a:pt x="161188" y="826973"/>
                </a:lnTo>
                <a:lnTo>
                  <a:pt x="203695" y="844588"/>
                </a:lnTo>
                <a:lnTo>
                  <a:pt x="248551" y="855395"/>
                </a:lnTo>
                <a:lnTo>
                  <a:pt x="294982" y="859066"/>
                </a:lnTo>
                <a:lnTo>
                  <a:pt x="5428348" y="859066"/>
                </a:lnTo>
                <a:lnTo>
                  <a:pt x="5474767" y="855395"/>
                </a:lnTo>
                <a:lnTo>
                  <a:pt x="5519636" y="844588"/>
                </a:lnTo>
                <a:lnTo>
                  <a:pt x="5562143" y="826973"/>
                </a:lnTo>
                <a:lnTo>
                  <a:pt x="5601500" y="802894"/>
                </a:lnTo>
                <a:lnTo>
                  <a:pt x="5636933" y="772668"/>
                </a:lnTo>
                <a:lnTo>
                  <a:pt x="5667159" y="737247"/>
                </a:lnTo>
                <a:lnTo>
                  <a:pt x="5691238" y="697877"/>
                </a:lnTo>
                <a:lnTo>
                  <a:pt x="5708840" y="655370"/>
                </a:lnTo>
                <a:lnTo>
                  <a:pt x="5719648" y="610514"/>
                </a:lnTo>
                <a:lnTo>
                  <a:pt x="5723318" y="5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1114797"/>
            <a:ext cx="8937625" cy="6086475"/>
            <a:chOff x="0" y="1114797"/>
            <a:chExt cx="8937625" cy="6086475"/>
          </a:xfrm>
        </p:grpSpPr>
        <p:sp>
          <p:nvSpPr>
            <p:cNvPr id="10" name="object 10"/>
            <p:cNvSpPr/>
            <p:nvPr/>
          </p:nvSpPr>
          <p:spPr>
            <a:xfrm>
              <a:off x="0" y="1973262"/>
              <a:ext cx="8309609" cy="5227955"/>
            </a:xfrm>
            <a:custGeom>
              <a:avLst/>
              <a:gdLst/>
              <a:ahLst/>
              <a:cxnLst/>
              <a:rect l="l" t="t" r="r" b="b"/>
              <a:pathLst>
                <a:path w="8309609" h="5227955">
                  <a:moveTo>
                    <a:pt x="900798" y="5227650"/>
                  </a:moveTo>
                  <a:lnTo>
                    <a:pt x="888174" y="5159083"/>
                  </a:lnTo>
                  <a:lnTo>
                    <a:pt x="877189" y="5114112"/>
                  </a:lnTo>
                  <a:lnTo>
                    <a:pt x="864336" y="5069903"/>
                  </a:lnTo>
                  <a:lnTo>
                    <a:pt x="849680" y="5026482"/>
                  </a:lnTo>
                  <a:lnTo>
                    <a:pt x="833259" y="4983912"/>
                  </a:lnTo>
                  <a:lnTo>
                    <a:pt x="815111" y="4942243"/>
                  </a:lnTo>
                  <a:lnTo>
                    <a:pt x="795274" y="4901501"/>
                  </a:lnTo>
                  <a:lnTo>
                    <a:pt x="773811" y="4861725"/>
                  </a:lnTo>
                  <a:lnTo>
                    <a:pt x="750760" y="4822990"/>
                  </a:lnTo>
                  <a:lnTo>
                    <a:pt x="726147" y="4785309"/>
                  </a:lnTo>
                  <a:lnTo>
                    <a:pt x="700036" y="4748746"/>
                  </a:lnTo>
                  <a:lnTo>
                    <a:pt x="672465" y="4713325"/>
                  </a:lnTo>
                  <a:lnTo>
                    <a:pt x="643470" y="4679112"/>
                  </a:lnTo>
                  <a:lnTo>
                    <a:pt x="613105" y="4646130"/>
                  </a:lnTo>
                  <a:lnTo>
                    <a:pt x="581418" y="4614443"/>
                  </a:lnTo>
                  <a:lnTo>
                    <a:pt x="548449" y="4584077"/>
                  </a:lnTo>
                  <a:lnTo>
                    <a:pt x="514223" y="4555083"/>
                  </a:lnTo>
                  <a:lnTo>
                    <a:pt x="478815" y="4527512"/>
                  </a:lnTo>
                  <a:lnTo>
                    <a:pt x="442239" y="4501400"/>
                  </a:lnTo>
                  <a:lnTo>
                    <a:pt x="404558" y="4476801"/>
                  </a:lnTo>
                  <a:lnTo>
                    <a:pt x="365823" y="4453737"/>
                  </a:lnTo>
                  <a:lnTo>
                    <a:pt x="326059" y="4432274"/>
                  </a:lnTo>
                  <a:lnTo>
                    <a:pt x="285305" y="4412437"/>
                  </a:lnTo>
                  <a:lnTo>
                    <a:pt x="243636" y="4394289"/>
                  </a:lnTo>
                  <a:lnTo>
                    <a:pt x="201066" y="4377868"/>
                  </a:lnTo>
                  <a:lnTo>
                    <a:pt x="157657" y="4363212"/>
                  </a:lnTo>
                  <a:lnTo>
                    <a:pt x="113436" y="4350359"/>
                  </a:lnTo>
                  <a:lnTo>
                    <a:pt x="68465" y="4339374"/>
                  </a:lnTo>
                  <a:lnTo>
                    <a:pt x="22771" y="4330281"/>
                  </a:lnTo>
                  <a:lnTo>
                    <a:pt x="0" y="4326775"/>
                  </a:lnTo>
                  <a:lnTo>
                    <a:pt x="0" y="5227650"/>
                  </a:lnTo>
                  <a:lnTo>
                    <a:pt x="900798" y="5227650"/>
                  </a:lnTo>
                  <a:close/>
                </a:path>
                <a:path w="8309609" h="5227955">
                  <a:moveTo>
                    <a:pt x="1673212" y="333375"/>
                  </a:moveTo>
                  <a:lnTo>
                    <a:pt x="1669605" y="284111"/>
                  </a:lnTo>
                  <a:lnTo>
                    <a:pt x="1659102" y="237096"/>
                  </a:lnTo>
                  <a:lnTo>
                    <a:pt x="1642224" y="192836"/>
                  </a:lnTo>
                  <a:lnTo>
                    <a:pt x="1619504" y="151853"/>
                  </a:lnTo>
                  <a:lnTo>
                    <a:pt x="1591437" y="114655"/>
                  </a:lnTo>
                  <a:lnTo>
                    <a:pt x="1558556" y="81775"/>
                  </a:lnTo>
                  <a:lnTo>
                    <a:pt x="1521371" y="53708"/>
                  </a:lnTo>
                  <a:lnTo>
                    <a:pt x="1480375" y="30988"/>
                  </a:lnTo>
                  <a:lnTo>
                    <a:pt x="1436116" y="14122"/>
                  </a:lnTo>
                  <a:lnTo>
                    <a:pt x="1389100" y="3619"/>
                  </a:lnTo>
                  <a:lnTo>
                    <a:pt x="1339837" y="0"/>
                  </a:lnTo>
                  <a:lnTo>
                    <a:pt x="460248" y="0"/>
                  </a:lnTo>
                  <a:lnTo>
                    <a:pt x="410984" y="3619"/>
                  </a:lnTo>
                  <a:lnTo>
                    <a:pt x="363956" y="14122"/>
                  </a:lnTo>
                  <a:lnTo>
                    <a:pt x="319697" y="30988"/>
                  </a:lnTo>
                  <a:lnTo>
                    <a:pt x="278714" y="53708"/>
                  </a:lnTo>
                  <a:lnTo>
                    <a:pt x="241528" y="81775"/>
                  </a:lnTo>
                  <a:lnTo>
                    <a:pt x="208635" y="114655"/>
                  </a:lnTo>
                  <a:lnTo>
                    <a:pt x="180581" y="151853"/>
                  </a:lnTo>
                  <a:lnTo>
                    <a:pt x="157848" y="192836"/>
                  </a:lnTo>
                  <a:lnTo>
                    <a:pt x="140982" y="237096"/>
                  </a:lnTo>
                  <a:lnTo>
                    <a:pt x="130479" y="284111"/>
                  </a:lnTo>
                  <a:lnTo>
                    <a:pt x="126873" y="333375"/>
                  </a:lnTo>
                  <a:lnTo>
                    <a:pt x="126873" y="3983659"/>
                  </a:lnTo>
                  <a:lnTo>
                    <a:pt x="130479" y="4032923"/>
                  </a:lnTo>
                  <a:lnTo>
                    <a:pt x="140982" y="4079938"/>
                  </a:lnTo>
                  <a:lnTo>
                    <a:pt x="157848" y="4124198"/>
                  </a:lnTo>
                  <a:lnTo>
                    <a:pt x="180581" y="4165181"/>
                  </a:lnTo>
                  <a:lnTo>
                    <a:pt x="208635" y="4202379"/>
                  </a:lnTo>
                  <a:lnTo>
                    <a:pt x="241528" y="4235259"/>
                  </a:lnTo>
                  <a:lnTo>
                    <a:pt x="278714" y="4263326"/>
                  </a:lnTo>
                  <a:lnTo>
                    <a:pt x="319697" y="4286047"/>
                  </a:lnTo>
                  <a:lnTo>
                    <a:pt x="363956" y="4302912"/>
                  </a:lnTo>
                  <a:lnTo>
                    <a:pt x="410984" y="4313415"/>
                  </a:lnTo>
                  <a:lnTo>
                    <a:pt x="460248" y="4317035"/>
                  </a:lnTo>
                  <a:lnTo>
                    <a:pt x="1339837" y="4317035"/>
                  </a:lnTo>
                  <a:lnTo>
                    <a:pt x="1389100" y="4313415"/>
                  </a:lnTo>
                  <a:lnTo>
                    <a:pt x="1436116" y="4302912"/>
                  </a:lnTo>
                  <a:lnTo>
                    <a:pt x="1480375" y="4286047"/>
                  </a:lnTo>
                  <a:lnTo>
                    <a:pt x="1521371" y="4263326"/>
                  </a:lnTo>
                  <a:lnTo>
                    <a:pt x="1558556" y="4235259"/>
                  </a:lnTo>
                  <a:lnTo>
                    <a:pt x="1591437" y="4202379"/>
                  </a:lnTo>
                  <a:lnTo>
                    <a:pt x="1619504" y="4165181"/>
                  </a:lnTo>
                  <a:lnTo>
                    <a:pt x="1642224" y="4124198"/>
                  </a:lnTo>
                  <a:lnTo>
                    <a:pt x="1659102" y="4079938"/>
                  </a:lnTo>
                  <a:lnTo>
                    <a:pt x="1669605" y="4032923"/>
                  </a:lnTo>
                  <a:lnTo>
                    <a:pt x="1673212" y="3983659"/>
                  </a:lnTo>
                  <a:lnTo>
                    <a:pt x="1673212" y="333375"/>
                  </a:lnTo>
                  <a:close/>
                </a:path>
                <a:path w="8309609" h="5227955">
                  <a:moveTo>
                    <a:pt x="7533983" y="3799814"/>
                  </a:moveTo>
                  <a:lnTo>
                    <a:pt x="7527353" y="3750526"/>
                  </a:lnTo>
                  <a:lnTo>
                    <a:pt x="7508659" y="3706215"/>
                  </a:lnTo>
                  <a:lnTo>
                    <a:pt x="7479665" y="3668687"/>
                  </a:lnTo>
                  <a:lnTo>
                    <a:pt x="7442136" y="3639693"/>
                  </a:lnTo>
                  <a:lnTo>
                    <a:pt x="7397839" y="3620998"/>
                  </a:lnTo>
                  <a:lnTo>
                    <a:pt x="7348537" y="3614369"/>
                  </a:lnTo>
                  <a:lnTo>
                    <a:pt x="7299236" y="3620998"/>
                  </a:lnTo>
                  <a:lnTo>
                    <a:pt x="7254938" y="3639693"/>
                  </a:lnTo>
                  <a:lnTo>
                    <a:pt x="7217397" y="3668687"/>
                  </a:lnTo>
                  <a:lnTo>
                    <a:pt x="7188403" y="3706215"/>
                  </a:lnTo>
                  <a:lnTo>
                    <a:pt x="7169709" y="3750526"/>
                  </a:lnTo>
                  <a:lnTo>
                    <a:pt x="7163079" y="3799814"/>
                  </a:lnTo>
                  <a:lnTo>
                    <a:pt x="7169709" y="3849116"/>
                  </a:lnTo>
                  <a:lnTo>
                    <a:pt x="7188403" y="3893426"/>
                  </a:lnTo>
                  <a:lnTo>
                    <a:pt x="7217397" y="3930954"/>
                  </a:lnTo>
                  <a:lnTo>
                    <a:pt x="7254938" y="3959949"/>
                  </a:lnTo>
                  <a:lnTo>
                    <a:pt x="7299236" y="3978643"/>
                  </a:lnTo>
                  <a:lnTo>
                    <a:pt x="7348537" y="3985272"/>
                  </a:lnTo>
                  <a:lnTo>
                    <a:pt x="7397839" y="3978643"/>
                  </a:lnTo>
                  <a:lnTo>
                    <a:pt x="7442136" y="3959949"/>
                  </a:lnTo>
                  <a:lnTo>
                    <a:pt x="7479665" y="3930954"/>
                  </a:lnTo>
                  <a:lnTo>
                    <a:pt x="7508659" y="3893426"/>
                  </a:lnTo>
                  <a:lnTo>
                    <a:pt x="7527353" y="3849116"/>
                  </a:lnTo>
                  <a:lnTo>
                    <a:pt x="7533983" y="3799814"/>
                  </a:lnTo>
                  <a:close/>
                </a:path>
                <a:path w="8309609" h="5227955">
                  <a:moveTo>
                    <a:pt x="8309394" y="4952263"/>
                  </a:moveTo>
                  <a:lnTo>
                    <a:pt x="8303171" y="4896955"/>
                  </a:lnTo>
                  <a:lnTo>
                    <a:pt x="8283448" y="4833975"/>
                  </a:lnTo>
                  <a:lnTo>
                    <a:pt x="8251431" y="4773384"/>
                  </a:lnTo>
                  <a:lnTo>
                    <a:pt x="8207832" y="4715561"/>
                  </a:lnTo>
                  <a:lnTo>
                    <a:pt x="8153324" y="4660849"/>
                  </a:lnTo>
                  <a:lnTo>
                    <a:pt x="8122209" y="4634776"/>
                  </a:lnTo>
                  <a:lnTo>
                    <a:pt x="8088630" y="4609617"/>
                  </a:lnTo>
                  <a:lnTo>
                    <a:pt x="8052676" y="4585424"/>
                  </a:lnTo>
                  <a:lnTo>
                    <a:pt x="8014449" y="4562233"/>
                  </a:lnTo>
                  <a:lnTo>
                    <a:pt x="7974012" y="4540097"/>
                  </a:lnTo>
                  <a:lnTo>
                    <a:pt x="7931455" y="4519066"/>
                  </a:lnTo>
                  <a:lnTo>
                    <a:pt x="7886890" y="4499178"/>
                  </a:lnTo>
                  <a:lnTo>
                    <a:pt x="7840383" y="4480471"/>
                  </a:lnTo>
                  <a:lnTo>
                    <a:pt x="7792021" y="4463008"/>
                  </a:lnTo>
                  <a:lnTo>
                    <a:pt x="7741907" y="4446816"/>
                  </a:lnTo>
                  <a:lnTo>
                    <a:pt x="7690117" y="4431957"/>
                  </a:lnTo>
                  <a:lnTo>
                    <a:pt x="7636738" y="4418469"/>
                  </a:lnTo>
                  <a:lnTo>
                    <a:pt x="7581862" y="4406392"/>
                  </a:lnTo>
                  <a:lnTo>
                    <a:pt x="7525563" y="4395775"/>
                  </a:lnTo>
                  <a:lnTo>
                    <a:pt x="7467955" y="4386681"/>
                  </a:lnTo>
                  <a:lnTo>
                    <a:pt x="7409104" y="4379125"/>
                  </a:lnTo>
                  <a:lnTo>
                    <a:pt x="7349096" y="4373169"/>
                  </a:lnTo>
                  <a:lnTo>
                    <a:pt x="7288035" y="4368863"/>
                  </a:lnTo>
                  <a:lnTo>
                    <a:pt x="7226008" y="4366247"/>
                  </a:lnTo>
                  <a:lnTo>
                    <a:pt x="7163079" y="4365371"/>
                  </a:lnTo>
                  <a:lnTo>
                    <a:pt x="7100163" y="4366247"/>
                  </a:lnTo>
                  <a:lnTo>
                    <a:pt x="7038124" y="4368863"/>
                  </a:lnTo>
                  <a:lnTo>
                    <a:pt x="6977062" y="4373169"/>
                  </a:lnTo>
                  <a:lnTo>
                    <a:pt x="6917068" y="4379125"/>
                  </a:lnTo>
                  <a:lnTo>
                    <a:pt x="6858216" y="4386681"/>
                  </a:lnTo>
                  <a:lnTo>
                    <a:pt x="6800596" y="4395775"/>
                  </a:lnTo>
                  <a:lnTo>
                    <a:pt x="6744309" y="4406392"/>
                  </a:lnTo>
                  <a:lnTo>
                    <a:pt x="6689433" y="4418469"/>
                  </a:lnTo>
                  <a:lnTo>
                    <a:pt x="6636055" y="4431957"/>
                  </a:lnTo>
                  <a:lnTo>
                    <a:pt x="6584264" y="4446816"/>
                  </a:lnTo>
                  <a:lnTo>
                    <a:pt x="6534137" y="4463008"/>
                  </a:lnTo>
                  <a:lnTo>
                    <a:pt x="6485788" y="4480471"/>
                  </a:lnTo>
                  <a:lnTo>
                    <a:pt x="6439281" y="4499178"/>
                  </a:lnTo>
                  <a:lnTo>
                    <a:pt x="6394704" y="4519066"/>
                  </a:lnTo>
                  <a:lnTo>
                    <a:pt x="6352159" y="4540097"/>
                  </a:lnTo>
                  <a:lnTo>
                    <a:pt x="6311722" y="4562233"/>
                  </a:lnTo>
                  <a:lnTo>
                    <a:pt x="6273482" y="4585424"/>
                  </a:lnTo>
                  <a:lnTo>
                    <a:pt x="6237529" y="4609617"/>
                  </a:lnTo>
                  <a:lnTo>
                    <a:pt x="6203950" y="4634776"/>
                  </a:lnTo>
                  <a:lnTo>
                    <a:pt x="6172835" y="4660849"/>
                  </a:lnTo>
                  <a:lnTo>
                    <a:pt x="6144272" y="4687786"/>
                  </a:lnTo>
                  <a:lnTo>
                    <a:pt x="6095123" y="4744110"/>
                  </a:lnTo>
                  <a:lnTo>
                    <a:pt x="6057227" y="4803356"/>
                  </a:lnTo>
                  <a:lnTo>
                    <a:pt x="6031268" y="4865179"/>
                  </a:lnTo>
                  <a:lnTo>
                    <a:pt x="6017958" y="4929225"/>
                  </a:lnTo>
                  <a:lnTo>
                    <a:pt x="6016256" y="4961953"/>
                  </a:lnTo>
                  <a:lnTo>
                    <a:pt x="6017958" y="4994694"/>
                  </a:lnTo>
                  <a:lnTo>
                    <a:pt x="6031268" y="5058727"/>
                  </a:lnTo>
                  <a:lnTo>
                    <a:pt x="6057227" y="5120551"/>
                  </a:lnTo>
                  <a:lnTo>
                    <a:pt x="6095123" y="5179809"/>
                  </a:lnTo>
                  <a:lnTo>
                    <a:pt x="6136348" y="5227650"/>
                  </a:lnTo>
                  <a:lnTo>
                    <a:pt x="8189811" y="5227650"/>
                  </a:lnTo>
                  <a:lnTo>
                    <a:pt x="8231035" y="5179809"/>
                  </a:lnTo>
                  <a:lnTo>
                    <a:pt x="8268932" y="5120551"/>
                  </a:lnTo>
                  <a:lnTo>
                    <a:pt x="8294891" y="5058727"/>
                  </a:lnTo>
                  <a:lnTo>
                    <a:pt x="8308200" y="4994694"/>
                  </a:lnTo>
                  <a:lnTo>
                    <a:pt x="8309394" y="4971656"/>
                  </a:lnTo>
                  <a:lnTo>
                    <a:pt x="8309394" y="4952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000" y="1114797"/>
              <a:ext cx="6627396" cy="547024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6805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DAX</a:t>
            </a:r>
            <a:r>
              <a:rPr sz="215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SYNTAX</a:t>
            </a:r>
            <a:endParaRPr sz="2150"/>
          </a:p>
        </p:txBody>
      </p:sp>
      <p:sp>
        <p:nvSpPr>
          <p:cNvPr id="14" name="object 14"/>
          <p:cNvSpPr txBox="1"/>
          <p:nvPr/>
        </p:nvSpPr>
        <p:spPr>
          <a:xfrm>
            <a:off x="1222856" y="1332718"/>
            <a:ext cx="573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0C812"/>
                </a:solidFill>
                <a:latin typeface="Comic Sans MS"/>
                <a:cs typeface="Comic Sans MS"/>
              </a:rPr>
              <a:t>Total</a:t>
            </a:r>
            <a:r>
              <a:rPr sz="2000" b="1" spc="-45" dirty="0">
                <a:solidFill>
                  <a:srgbClr val="F0C812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F0C812"/>
                </a:solidFill>
                <a:latin typeface="Comic Sans MS"/>
                <a:cs typeface="Comic Sans MS"/>
              </a:rPr>
              <a:t>Quantity</a:t>
            </a:r>
            <a:r>
              <a:rPr sz="2000" b="1" spc="-40" dirty="0">
                <a:solidFill>
                  <a:srgbClr val="F0C812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=</a:t>
            </a:r>
            <a:r>
              <a:rPr sz="2000" b="1" spc="-45" dirty="0">
                <a:latin typeface="Comic Sans MS"/>
                <a:cs typeface="Comic Sans MS"/>
              </a:rPr>
              <a:t> </a:t>
            </a:r>
            <a:r>
              <a:rPr sz="2000" b="1" spc="-10" dirty="0">
                <a:solidFill>
                  <a:srgbClr val="E7181F"/>
                </a:solidFill>
                <a:latin typeface="Comic Sans MS"/>
                <a:cs typeface="Comic Sans MS"/>
              </a:rPr>
              <a:t>SUM</a:t>
            </a:r>
            <a:r>
              <a:rPr sz="2000" b="1" spc="-10" dirty="0">
                <a:latin typeface="Comic Sans MS"/>
                <a:cs typeface="Comic Sans MS"/>
              </a:rPr>
              <a:t>(</a:t>
            </a:r>
            <a:r>
              <a:rPr sz="2000" b="1" spc="-10" dirty="0">
                <a:solidFill>
                  <a:srgbClr val="2097BD"/>
                </a:solidFill>
                <a:latin typeface="Comic Sans MS"/>
                <a:cs typeface="Comic Sans MS"/>
              </a:rPr>
              <a:t>Transactions</a:t>
            </a:r>
            <a:r>
              <a:rPr sz="2000" b="1" spc="-10" dirty="0">
                <a:latin typeface="Comic Sans MS"/>
                <a:cs typeface="Comic Sans MS"/>
              </a:rPr>
              <a:t>[</a:t>
            </a:r>
            <a:r>
              <a:rPr sz="2000" b="1" spc="-10" dirty="0">
                <a:solidFill>
                  <a:srgbClr val="FF5757"/>
                </a:solidFill>
                <a:latin typeface="Comic Sans MS"/>
                <a:cs typeface="Comic Sans MS"/>
              </a:rPr>
              <a:t>quantity</a:t>
            </a:r>
            <a:r>
              <a:rPr sz="2000" b="1" spc="-10" dirty="0">
                <a:latin typeface="Comic Sans MS"/>
                <a:cs typeface="Comic Sans MS"/>
              </a:rPr>
              <a:t>])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73" y="2234043"/>
            <a:ext cx="1598930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0C812"/>
                </a:solidFill>
                <a:latin typeface="Comic Sans MS"/>
                <a:cs typeface="Comic Sans MS"/>
              </a:rPr>
              <a:t>MEASURE</a:t>
            </a:r>
            <a:r>
              <a:rPr sz="1400" b="1" spc="-105" dirty="0">
                <a:solidFill>
                  <a:srgbClr val="F0C812"/>
                </a:solidFill>
                <a:latin typeface="Comic Sans MS"/>
                <a:cs typeface="Comic Sans MS"/>
              </a:rPr>
              <a:t> </a:t>
            </a:r>
            <a:r>
              <a:rPr sz="1400" b="1" spc="-20" dirty="0">
                <a:solidFill>
                  <a:srgbClr val="F0C812"/>
                </a:solidFill>
                <a:latin typeface="Comic Sans MS"/>
                <a:cs typeface="Comic Sans MS"/>
              </a:rPr>
              <a:t>NAME:</a:t>
            </a:r>
            <a:endParaRPr sz="1400">
              <a:latin typeface="Comic Sans MS"/>
              <a:cs typeface="Comic Sans MS"/>
            </a:endParaRPr>
          </a:p>
          <a:p>
            <a:pPr marL="12700" marR="167005" indent="-635" algn="ctr">
              <a:lnSpc>
                <a:spcPct val="116100"/>
              </a:lnSpc>
              <a:spcBef>
                <a:spcPts val="875"/>
              </a:spcBef>
            </a:pP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Power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BI, </a:t>
            </a:r>
            <a:r>
              <a:rPr sz="1400" dirty="0">
                <a:latin typeface="Comic Sans MS"/>
                <a:cs typeface="Comic Sans MS"/>
              </a:rPr>
              <a:t>measure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names </a:t>
            </a:r>
            <a:r>
              <a:rPr sz="1400" dirty="0">
                <a:latin typeface="Comic Sans MS"/>
                <a:cs typeface="Comic Sans MS"/>
              </a:rPr>
              <a:t>are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like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titles, </a:t>
            </a:r>
            <a:r>
              <a:rPr sz="1400" dirty="0">
                <a:latin typeface="Comic Sans MS"/>
                <a:cs typeface="Comic Sans MS"/>
              </a:rPr>
              <a:t>always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inside </a:t>
            </a:r>
            <a:r>
              <a:rPr sz="1400" dirty="0">
                <a:latin typeface="Comic Sans MS"/>
                <a:cs typeface="Comic Sans MS"/>
              </a:rPr>
              <a:t>brackets,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like </a:t>
            </a:r>
            <a:r>
              <a:rPr sz="1400" dirty="0">
                <a:latin typeface="Comic Sans MS"/>
                <a:cs typeface="Comic Sans MS"/>
              </a:rPr>
              <a:t>[Total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Quantity]. </a:t>
            </a: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helps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Power </a:t>
            </a:r>
            <a:r>
              <a:rPr sz="1400" dirty="0">
                <a:latin typeface="Comic Sans MS"/>
                <a:cs typeface="Comic Sans MS"/>
              </a:rPr>
              <a:t>BI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know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you're </a:t>
            </a:r>
            <a:r>
              <a:rPr sz="1400" dirty="0">
                <a:latin typeface="Comic Sans MS"/>
                <a:cs typeface="Comic Sans MS"/>
              </a:rPr>
              <a:t>talking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about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50" dirty="0">
                <a:latin typeface="Comic Sans MS"/>
                <a:cs typeface="Comic Sans MS"/>
              </a:rPr>
              <a:t>a </a:t>
            </a:r>
            <a:r>
              <a:rPr sz="1400" dirty="0">
                <a:latin typeface="Comic Sans MS"/>
                <a:cs typeface="Comic Sans MS"/>
              </a:rPr>
              <a:t>measure.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And </a:t>
            </a:r>
            <a:r>
              <a:rPr sz="1400" dirty="0">
                <a:latin typeface="Comic Sans MS"/>
                <a:cs typeface="Comic Sans MS"/>
              </a:rPr>
              <a:t>hey,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you</a:t>
            </a:r>
            <a:r>
              <a:rPr sz="1400" spc="-25" dirty="0">
                <a:latin typeface="Comic Sans MS"/>
                <a:cs typeface="Comic Sans MS"/>
              </a:rPr>
              <a:t> can</a:t>
            </a:r>
            <a:r>
              <a:rPr sz="1400" spc="50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even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put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spaces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measure</a:t>
            </a:r>
            <a:r>
              <a:rPr sz="1400" spc="50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names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to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make </a:t>
            </a:r>
            <a:r>
              <a:rPr sz="1400" dirty="0">
                <a:latin typeface="Comic Sans MS"/>
                <a:cs typeface="Comic Sans MS"/>
              </a:rPr>
              <a:t>them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clearer!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8708" y="2160320"/>
            <a:ext cx="1811020" cy="23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7181F"/>
                </a:solidFill>
                <a:latin typeface="Comic Sans MS"/>
                <a:cs typeface="Comic Sans MS"/>
              </a:rPr>
              <a:t>FUNCTION </a:t>
            </a:r>
            <a:r>
              <a:rPr sz="1200" b="1" spc="-10" dirty="0">
                <a:solidFill>
                  <a:srgbClr val="E7181F"/>
                </a:solidFill>
                <a:latin typeface="Comic Sans MS"/>
                <a:cs typeface="Comic Sans MS"/>
              </a:rPr>
              <a:t>NAME:</a:t>
            </a:r>
            <a:endParaRPr sz="1200">
              <a:latin typeface="Comic Sans MS"/>
              <a:cs typeface="Comic Sans MS"/>
            </a:endParaRPr>
          </a:p>
          <a:p>
            <a:pPr marL="12700" marR="13970" indent="45085" algn="ctr">
              <a:lnSpc>
                <a:spcPct val="114599"/>
              </a:lnSpc>
              <a:spcBef>
                <a:spcPts val="685"/>
              </a:spcBef>
            </a:pPr>
            <a:r>
              <a:rPr sz="1200" dirty="0">
                <a:latin typeface="Comic Sans MS"/>
                <a:cs typeface="Comic Sans MS"/>
              </a:rPr>
              <a:t>Calculated columns </a:t>
            </a:r>
            <a:r>
              <a:rPr sz="1200" spc="-10" dirty="0">
                <a:latin typeface="Comic Sans MS"/>
                <a:cs typeface="Comic Sans MS"/>
              </a:rPr>
              <a:t>don’t </a:t>
            </a:r>
            <a:r>
              <a:rPr sz="1200" dirty="0">
                <a:latin typeface="Comic Sans MS"/>
                <a:cs typeface="Comic Sans MS"/>
              </a:rPr>
              <a:t>always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functions,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but </a:t>
            </a:r>
            <a:r>
              <a:rPr sz="1200" dirty="0">
                <a:latin typeface="Comic Sans MS"/>
                <a:cs typeface="Comic Sans MS"/>
              </a:rPr>
              <a:t>measures</a:t>
            </a:r>
            <a:r>
              <a:rPr sz="1200" spc="-5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do:</a:t>
            </a:r>
            <a:endParaRPr sz="1200">
              <a:latin typeface="Comic Sans MS"/>
              <a:cs typeface="Comic Sans MS"/>
            </a:endParaRPr>
          </a:p>
          <a:p>
            <a:pPr marL="153035" indent="-104775">
              <a:lnSpc>
                <a:spcPct val="100000"/>
              </a:lnSpc>
              <a:spcBef>
                <a:spcPts val="209"/>
              </a:spcBef>
              <a:buChar char="•"/>
              <a:tabLst>
                <a:tab pos="153035" algn="l"/>
              </a:tabLst>
            </a:pPr>
            <a:r>
              <a:rPr sz="1200" dirty="0">
                <a:latin typeface="Comic Sans MS"/>
                <a:cs typeface="Comic Sans MS"/>
              </a:rPr>
              <a:t>In a Calculated </a:t>
            </a:r>
            <a:r>
              <a:rPr sz="1200" spc="-10" dirty="0">
                <a:latin typeface="Comic Sans MS"/>
                <a:cs typeface="Comic Sans MS"/>
              </a:rPr>
              <a:t>Column,</a:t>
            </a:r>
            <a:endParaRPr sz="1200">
              <a:latin typeface="Comic Sans MS"/>
              <a:cs typeface="Comic Sans MS"/>
            </a:endParaRPr>
          </a:p>
          <a:p>
            <a:pPr marL="56515" marR="58419" algn="ctr">
              <a:lnSpc>
                <a:spcPct val="114599"/>
              </a:lnSpc>
            </a:pPr>
            <a:r>
              <a:rPr sz="1200" spc="-10" dirty="0">
                <a:latin typeface="Comic Sans MS"/>
                <a:cs typeface="Comic Sans MS"/>
              </a:rPr>
              <a:t>=Transactions[quantity]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value</a:t>
            </a:r>
            <a:r>
              <a:rPr sz="1200" spc="-20" dirty="0">
                <a:latin typeface="Comic Sans MS"/>
                <a:cs typeface="Comic Sans MS"/>
              </a:rPr>
              <a:t> from </a:t>
            </a:r>
            <a:r>
              <a:rPr sz="1200" dirty="0">
                <a:latin typeface="Comic Sans MS"/>
                <a:cs typeface="Comic Sans MS"/>
              </a:rPr>
              <a:t>the quantity column </a:t>
            </a:r>
            <a:r>
              <a:rPr sz="1200" spc="-25" dirty="0">
                <a:latin typeface="Comic Sans MS"/>
                <a:cs typeface="Comic Sans MS"/>
              </a:rPr>
              <a:t>in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(since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it </a:t>
            </a:r>
            <a:r>
              <a:rPr sz="1200" dirty="0">
                <a:latin typeface="Comic Sans MS"/>
                <a:cs typeface="Comic Sans MS"/>
              </a:rPr>
              <a:t>evaluates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0" dirty="0">
                <a:latin typeface="Comic Sans MS"/>
                <a:cs typeface="Comic Sans MS"/>
              </a:rPr>
              <a:t>a </a:t>
            </a:r>
            <a:r>
              <a:rPr sz="1200" spc="-10" dirty="0">
                <a:latin typeface="Comic Sans MS"/>
                <a:cs typeface="Comic Sans MS"/>
              </a:rPr>
              <a:t>time)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6922" y="4735170"/>
            <a:ext cx="1805305" cy="17018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85775" indent="-104775">
              <a:lnSpc>
                <a:spcPct val="100000"/>
              </a:lnSpc>
              <a:spcBef>
                <a:spcPts val="310"/>
              </a:spcBef>
              <a:buChar char="•"/>
              <a:tabLst>
                <a:tab pos="485775" algn="l"/>
              </a:tabLst>
            </a:pPr>
            <a:r>
              <a:rPr sz="1200" dirty="0">
                <a:latin typeface="Comic Sans MS"/>
                <a:cs typeface="Comic Sans MS"/>
              </a:rPr>
              <a:t>In a</a:t>
            </a:r>
            <a:r>
              <a:rPr sz="1200" spc="36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Measure</a:t>
            </a:r>
            <a:endParaRPr sz="1200">
              <a:latin typeface="Comic Sans MS"/>
              <a:cs typeface="Comic Sans MS"/>
            </a:endParaRPr>
          </a:p>
          <a:p>
            <a:pPr marL="15875" marR="8255" algn="ctr">
              <a:lnSpc>
                <a:spcPct val="114599"/>
              </a:lnSpc>
            </a:pPr>
            <a:r>
              <a:rPr sz="1200" spc="-10" dirty="0">
                <a:latin typeface="Comic Sans MS"/>
                <a:cs typeface="Comic Sans MS"/>
              </a:rPr>
              <a:t>,=Transactions[quantity] </a:t>
            </a:r>
            <a:r>
              <a:rPr sz="1200" dirty="0">
                <a:latin typeface="Comic Sans MS"/>
                <a:cs typeface="Comic Sans MS"/>
              </a:rPr>
              <a:t>will return an error </a:t>
            </a:r>
            <a:r>
              <a:rPr sz="1200" spc="-10" dirty="0">
                <a:latin typeface="Comic Sans MS"/>
                <a:cs typeface="Comic Sans MS"/>
              </a:rPr>
              <a:t>since </a:t>
            </a:r>
            <a:r>
              <a:rPr sz="1200" dirty="0">
                <a:latin typeface="Comic Sans MS"/>
                <a:cs typeface="Comic Sans MS"/>
              </a:rPr>
              <a:t>Power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BI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doesn’t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know </a:t>
            </a:r>
            <a:r>
              <a:rPr sz="1200" spc="-25" dirty="0">
                <a:latin typeface="Comic Sans MS"/>
                <a:cs typeface="Comic Sans MS"/>
              </a:rPr>
              <a:t>how</a:t>
            </a:r>
            <a:endParaRPr sz="120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translate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 as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50" dirty="0">
                <a:latin typeface="Comic Sans MS"/>
                <a:cs typeface="Comic Sans MS"/>
              </a:rPr>
              <a:t>a </a:t>
            </a:r>
            <a:r>
              <a:rPr sz="1200" dirty="0">
                <a:latin typeface="Comic Sans MS"/>
                <a:cs typeface="Comic Sans MS"/>
              </a:rPr>
              <a:t>single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value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–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you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need </a:t>
            </a:r>
            <a:r>
              <a:rPr sz="1200" dirty="0">
                <a:latin typeface="Comic Sans MS"/>
                <a:cs typeface="Comic Sans MS"/>
              </a:rPr>
              <a:t>some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sort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0" dirty="0">
                <a:latin typeface="Comic Sans MS"/>
                <a:cs typeface="Comic Sans MS"/>
              </a:rPr>
              <a:t> aggregation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8293" y="2012365"/>
            <a:ext cx="104965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345">
              <a:lnSpc>
                <a:spcPct val="114599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097BD"/>
                </a:solidFill>
                <a:latin typeface="Comic Sans MS"/>
                <a:cs typeface="Comic Sans MS"/>
              </a:rPr>
              <a:t>Referenced </a:t>
            </a:r>
            <a:r>
              <a:rPr sz="1200" b="1" dirty="0">
                <a:solidFill>
                  <a:srgbClr val="2097BD"/>
                </a:solidFill>
                <a:latin typeface="Comic Sans MS"/>
                <a:cs typeface="Comic Sans MS"/>
              </a:rPr>
              <a:t>TABLE</a:t>
            </a:r>
            <a:r>
              <a:rPr sz="1200" b="1" spc="-40" dirty="0">
                <a:solidFill>
                  <a:srgbClr val="2097BD"/>
                </a:solidFill>
                <a:latin typeface="Comic Sans MS"/>
                <a:cs typeface="Comic Sans MS"/>
              </a:rPr>
              <a:t> </a:t>
            </a:r>
            <a:r>
              <a:rPr sz="1200" b="1" spc="-20" dirty="0">
                <a:solidFill>
                  <a:srgbClr val="2097BD"/>
                </a:solidFill>
                <a:latin typeface="Comic Sans MS"/>
                <a:cs typeface="Comic Sans MS"/>
              </a:rPr>
              <a:t>NAME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8941" y="2045575"/>
            <a:ext cx="122745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245">
              <a:lnSpc>
                <a:spcPct val="114599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5757"/>
                </a:solidFill>
                <a:latin typeface="Comic Sans MS"/>
                <a:cs typeface="Comic Sans MS"/>
              </a:rPr>
              <a:t>Referenced </a:t>
            </a:r>
            <a:r>
              <a:rPr sz="1200" b="1" dirty="0">
                <a:solidFill>
                  <a:srgbClr val="FF5757"/>
                </a:solidFill>
                <a:latin typeface="Comic Sans MS"/>
                <a:cs typeface="Comic Sans MS"/>
              </a:rPr>
              <a:t>COLUMN</a:t>
            </a:r>
            <a:r>
              <a:rPr sz="1200" b="1" spc="-55" dirty="0">
                <a:solidFill>
                  <a:srgbClr val="FF5757"/>
                </a:solidFill>
                <a:latin typeface="Comic Sans MS"/>
                <a:cs typeface="Comic Sans MS"/>
              </a:rPr>
              <a:t> </a:t>
            </a:r>
            <a:r>
              <a:rPr sz="1200" b="1" spc="-20" dirty="0">
                <a:solidFill>
                  <a:srgbClr val="FF5757"/>
                </a:solidFill>
                <a:latin typeface="Comic Sans MS"/>
                <a:cs typeface="Comic Sans MS"/>
              </a:rPr>
              <a:t>NAME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4471" y="2889745"/>
            <a:ext cx="260921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This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“fully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qualified”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column, </a:t>
            </a:r>
            <a:r>
              <a:rPr sz="1350" dirty="0">
                <a:latin typeface="Comic Sans MS"/>
                <a:cs typeface="Comic Sans MS"/>
              </a:rPr>
              <a:t>since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it’s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preceded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table </a:t>
            </a:r>
            <a:r>
              <a:rPr sz="1350" spc="-10" dirty="0">
                <a:latin typeface="Comic Sans MS"/>
                <a:cs typeface="Comic Sans MS"/>
              </a:rPr>
              <a:t>name.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7121" y="3842246"/>
            <a:ext cx="258381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NOTE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names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spaces </a:t>
            </a:r>
            <a:r>
              <a:rPr sz="1350" dirty="0">
                <a:latin typeface="Comic Sans MS"/>
                <a:cs typeface="Comic Sans MS"/>
              </a:rPr>
              <a:t>must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surrounded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by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single quotes: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4439" y="4794746"/>
            <a:ext cx="216916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115570" indent="344805">
              <a:lnSpc>
                <a:spcPct val="115700"/>
              </a:lnSpc>
              <a:spcBef>
                <a:spcPts val="100"/>
              </a:spcBef>
              <a:buChar char="•"/>
              <a:tabLst>
                <a:tab pos="467995" algn="l"/>
              </a:tabLst>
            </a:pPr>
            <a:r>
              <a:rPr sz="1350" dirty="0">
                <a:latin typeface="Comic Sans MS"/>
                <a:cs typeface="Comic Sans MS"/>
              </a:rPr>
              <a:t>Without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space: Transactions[quantity]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50" dirty="0">
                <a:latin typeface="Comic Sans MS"/>
                <a:cs typeface="Comic Sans MS"/>
              </a:rPr>
              <a:t>•</a:t>
            </a:r>
            <a:endParaRPr sz="1350">
              <a:latin typeface="Comic Sans MS"/>
              <a:cs typeface="Comic Sans MS"/>
            </a:endParaRPr>
          </a:p>
          <a:p>
            <a:pPr marL="455930" marR="5080" indent="-443865">
              <a:lnSpc>
                <a:spcPct val="115700"/>
              </a:lnSpc>
            </a:pP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space:‘Transactions Table’[quantity]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0047" y="1688527"/>
            <a:ext cx="395605" cy="447040"/>
          </a:xfrm>
          <a:custGeom>
            <a:avLst/>
            <a:gdLst/>
            <a:ahLst/>
            <a:cxnLst/>
            <a:rect l="l" t="t" r="r" b="b"/>
            <a:pathLst>
              <a:path w="395604" h="447039">
                <a:moveTo>
                  <a:pt x="395287" y="218389"/>
                </a:moveTo>
                <a:lnTo>
                  <a:pt x="381101" y="190004"/>
                </a:lnTo>
                <a:lnTo>
                  <a:pt x="380047" y="188861"/>
                </a:lnTo>
                <a:lnTo>
                  <a:pt x="374065" y="186118"/>
                </a:lnTo>
                <a:lnTo>
                  <a:pt x="373837" y="186016"/>
                </a:lnTo>
                <a:lnTo>
                  <a:pt x="366001" y="184683"/>
                </a:lnTo>
                <a:lnTo>
                  <a:pt x="357822" y="184975"/>
                </a:lnTo>
                <a:lnTo>
                  <a:pt x="350520" y="186956"/>
                </a:lnTo>
                <a:lnTo>
                  <a:pt x="347357" y="189776"/>
                </a:lnTo>
                <a:lnTo>
                  <a:pt x="344805" y="190766"/>
                </a:lnTo>
                <a:lnTo>
                  <a:pt x="313969" y="233857"/>
                </a:lnTo>
                <a:lnTo>
                  <a:pt x="292417" y="292684"/>
                </a:lnTo>
                <a:lnTo>
                  <a:pt x="288493" y="330898"/>
                </a:lnTo>
                <a:lnTo>
                  <a:pt x="289890" y="348881"/>
                </a:lnTo>
                <a:lnTo>
                  <a:pt x="292417" y="364121"/>
                </a:lnTo>
                <a:lnTo>
                  <a:pt x="292989" y="369239"/>
                </a:lnTo>
                <a:lnTo>
                  <a:pt x="287413" y="370789"/>
                </a:lnTo>
                <a:lnTo>
                  <a:pt x="267652" y="365188"/>
                </a:lnTo>
                <a:lnTo>
                  <a:pt x="257365" y="361200"/>
                </a:lnTo>
                <a:lnTo>
                  <a:pt x="258470" y="358787"/>
                </a:lnTo>
                <a:lnTo>
                  <a:pt x="260032" y="350774"/>
                </a:lnTo>
                <a:lnTo>
                  <a:pt x="258851" y="339229"/>
                </a:lnTo>
                <a:lnTo>
                  <a:pt x="253733" y="321614"/>
                </a:lnTo>
                <a:lnTo>
                  <a:pt x="253212" y="320014"/>
                </a:lnTo>
                <a:lnTo>
                  <a:pt x="245097" y="294995"/>
                </a:lnTo>
                <a:lnTo>
                  <a:pt x="232956" y="255257"/>
                </a:lnTo>
                <a:lnTo>
                  <a:pt x="217601" y="199047"/>
                </a:lnTo>
                <a:lnTo>
                  <a:pt x="199250" y="122847"/>
                </a:lnTo>
                <a:lnTo>
                  <a:pt x="178117" y="23114"/>
                </a:lnTo>
                <a:lnTo>
                  <a:pt x="172402" y="9779"/>
                </a:lnTo>
                <a:lnTo>
                  <a:pt x="166687" y="5969"/>
                </a:lnTo>
                <a:lnTo>
                  <a:pt x="161925" y="2159"/>
                </a:lnTo>
                <a:lnTo>
                  <a:pt x="156159" y="0"/>
                </a:lnTo>
                <a:lnTo>
                  <a:pt x="149466" y="0"/>
                </a:lnTo>
                <a:lnTo>
                  <a:pt x="147637" y="254"/>
                </a:lnTo>
                <a:lnTo>
                  <a:pt x="140970" y="254"/>
                </a:lnTo>
                <a:lnTo>
                  <a:pt x="133350" y="4064"/>
                </a:lnTo>
                <a:lnTo>
                  <a:pt x="129540" y="8826"/>
                </a:lnTo>
                <a:lnTo>
                  <a:pt x="124777" y="13589"/>
                </a:lnTo>
                <a:lnTo>
                  <a:pt x="121920" y="18351"/>
                </a:lnTo>
                <a:lnTo>
                  <a:pt x="120967" y="27876"/>
                </a:lnTo>
                <a:lnTo>
                  <a:pt x="124625" y="59410"/>
                </a:lnTo>
                <a:lnTo>
                  <a:pt x="135851" y="105029"/>
                </a:lnTo>
                <a:lnTo>
                  <a:pt x="148704" y="153517"/>
                </a:lnTo>
                <a:lnTo>
                  <a:pt x="157162" y="193611"/>
                </a:lnTo>
                <a:lnTo>
                  <a:pt x="158572" y="212356"/>
                </a:lnTo>
                <a:lnTo>
                  <a:pt x="158356" y="228498"/>
                </a:lnTo>
                <a:lnTo>
                  <a:pt x="158508" y="244119"/>
                </a:lnTo>
                <a:lnTo>
                  <a:pt x="160972" y="261239"/>
                </a:lnTo>
                <a:lnTo>
                  <a:pt x="169684" y="290995"/>
                </a:lnTo>
                <a:lnTo>
                  <a:pt x="182054" y="324942"/>
                </a:lnTo>
                <a:lnTo>
                  <a:pt x="185394" y="331825"/>
                </a:lnTo>
                <a:lnTo>
                  <a:pt x="153428" y="318274"/>
                </a:lnTo>
                <a:lnTo>
                  <a:pt x="42862" y="269824"/>
                </a:lnTo>
                <a:lnTo>
                  <a:pt x="28575" y="266014"/>
                </a:lnTo>
                <a:lnTo>
                  <a:pt x="21907" y="267919"/>
                </a:lnTo>
                <a:lnTo>
                  <a:pt x="16192" y="269824"/>
                </a:lnTo>
                <a:lnTo>
                  <a:pt x="8572" y="274586"/>
                </a:lnTo>
                <a:lnTo>
                  <a:pt x="5715" y="280301"/>
                </a:lnTo>
                <a:lnTo>
                  <a:pt x="1905" y="285064"/>
                </a:lnTo>
                <a:lnTo>
                  <a:pt x="0" y="293636"/>
                </a:lnTo>
                <a:lnTo>
                  <a:pt x="1905" y="306971"/>
                </a:lnTo>
                <a:lnTo>
                  <a:pt x="2857" y="310781"/>
                </a:lnTo>
                <a:lnTo>
                  <a:pt x="35674" y="335902"/>
                </a:lnTo>
                <a:lnTo>
                  <a:pt x="78320" y="359384"/>
                </a:lnTo>
                <a:lnTo>
                  <a:pt x="130492" y="385305"/>
                </a:lnTo>
                <a:lnTo>
                  <a:pt x="184264" y="410121"/>
                </a:lnTo>
                <a:lnTo>
                  <a:pt x="231673" y="430276"/>
                </a:lnTo>
                <a:lnTo>
                  <a:pt x="275234" y="445096"/>
                </a:lnTo>
                <a:lnTo>
                  <a:pt x="290385" y="446913"/>
                </a:lnTo>
                <a:lnTo>
                  <a:pt x="298132" y="446036"/>
                </a:lnTo>
                <a:lnTo>
                  <a:pt x="335648" y="433311"/>
                </a:lnTo>
                <a:lnTo>
                  <a:pt x="353377" y="387934"/>
                </a:lnTo>
                <a:lnTo>
                  <a:pt x="353021" y="370789"/>
                </a:lnTo>
                <a:lnTo>
                  <a:pt x="352920" y="366039"/>
                </a:lnTo>
                <a:lnTo>
                  <a:pt x="349694" y="339940"/>
                </a:lnTo>
                <a:lnTo>
                  <a:pt x="347357" y="313321"/>
                </a:lnTo>
                <a:lnTo>
                  <a:pt x="349567" y="289826"/>
                </a:lnTo>
                <a:lnTo>
                  <a:pt x="359371" y="271526"/>
                </a:lnTo>
                <a:lnTo>
                  <a:pt x="381774" y="245452"/>
                </a:lnTo>
                <a:lnTo>
                  <a:pt x="386816" y="239585"/>
                </a:lnTo>
                <a:lnTo>
                  <a:pt x="388531" y="235800"/>
                </a:lnTo>
                <a:lnTo>
                  <a:pt x="392430" y="232676"/>
                </a:lnTo>
                <a:lnTo>
                  <a:pt x="395287" y="225056"/>
                </a:lnTo>
                <a:lnTo>
                  <a:pt x="395287" y="218389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760" y="1625475"/>
            <a:ext cx="5862320" cy="3389629"/>
          </a:xfrm>
          <a:custGeom>
            <a:avLst/>
            <a:gdLst/>
            <a:ahLst/>
            <a:cxnLst/>
            <a:rect l="l" t="t" r="r" b="b"/>
            <a:pathLst>
              <a:path w="5862320" h="3389629">
                <a:moveTo>
                  <a:pt x="5528892" y="3389364"/>
                </a:moveTo>
                <a:lnTo>
                  <a:pt x="333372" y="3389364"/>
                </a:lnTo>
                <a:lnTo>
                  <a:pt x="284111" y="3385750"/>
                </a:lnTo>
                <a:lnTo>
                  <a:pt x="237091" y="3375249"/>
                </a:lnTo>
                <a:lnTo>
                  <a:pt x="192832" y="3358380"/>
                </a:lnTo>
                <a:lnTo>
                  <a:pt x="151848" y="3335656"/>
                </a:lnTo>
                <a:lnTo>
                  <a:pt x="114656" y="3307593"/>
                </a:lnTo>
                <a:lnTo>
                  <a:pt x="81771" y="3274708"/>
                </a:lnTo>
                <a:lnTo>
                  <a:pt x="53708" y="3237516"/>
                </a:lnTo>
                <a:lnTo>
                  <a:pt x="30984" y="3196532"/>
                </a:lnTo>
                <a:lnTo>
                  <a:pt x="14114" y="3152272"/>
                </a:lnTo>
                <a:lnTo>
                  <a:pt x="3614" y="3105253"/>
                </a:lnTo>
                <a:lnTo>
                  <a:pt x="0" y="305598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528889" y="0"/>
                </a:lnTo>
                <a:lnTo>
                  <a:pt x="5578153" y="3614"/>
                </a:lnTo>
                <a:lnTo>
                  <a:pt x="5625173" y="14114"/>
                </a:lnTo>
                <a:lnTo>
                  <a:pt x="5669432" y="30984"/>
                </a:lnTo>
                <a:lnTo>
                  <a:pt x="5710416" y="53708"/>
                </a:lnTo>
                <a:lnTo>
                  <a:pt x="5747608" y="81771"/>
                </a:lnTo>
                <a:lnTo>
                  <a:pt x="5780493" y="114656"/>
                </a:lnTo>
                <a:lnTo>
                  <a:pt x="5808556" y="151848"/>
                </a:lnTo>
                <a:lnTo>
                  <a:pt x="5831280" y="192832"/>
                </a:lnTo>
                <a:lnTo>
                  <a:pt x="5848150" y="237091"/>
                </a:lnTo>
                <a:lnTo>
                  <a:pt x="5858650" y="284111"/>
                </a:lnTo>
                <a:lnTo>
                  <a:pt x="5862264" y="333374"/>
                </a:lnTo>
                <a:lnTo>
                  <a:pt x="5862264" y="3055989"/>
                </a:lnTo>
                <a:lnTo>
                  <a:pt x="5858650" y="3105253"/>
                </a:lnTo>
                <a:lnTo>
                  <a:pt x="5848150" y="3152272"/>
                </a:lnTo>
                <a:lnTo>
                  <a:pt x="5831280" y="3196532"/>
                </a:lnTo>
                <a:lnTo>
                  <a:pt x="5808556" y="3237516"/>
                </a:lnTo>
                <a:lnTo>
                  <a:pt x="5780493" y="3274708"/>
                </a:lnTo>
                <a:lnTo>
                  <a:pt x="5747608" y="3307593"/>
                </a:lnTo>
                <a:lnTo>
                  <a:pt x="5710416" y="3335656"/>
                </a:lnTo>
                <a:lnTo>
                  <a:pt x="5669432" y="3358380"/>
                </a:lnTo>
                <a:lnTo>
                  <a:pt x="5625173" y="3375249"/>
                </a:lnTo>
                <a:lnTo>
                  <a:pt x="5578153" y="3385750"/>
                </a:lnTo>
                <a:lnTo>
                  <a:pt x="5528892" y="3389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9973" y="1655199"/>
            <a:ext cx="5649595" cy="29210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050" b="1" spc="-20" dirty="0">
                <a:latin typeface="Comic Sans MS"/>
                <a:cs typeface="Comic Sans MS"/>
              </a:rPr>
              <a:t>TIP:</a:t>
            </a:r>
            <a:endParaRPr sz="2050">
              <a:latin typeface="Comic Sans MS"/>
              <a:cs typeface="Comic Sans MS"/>
            </a:endParaRPr>
          </a:p>
          <a:p>
            <a:pPr marL="226060" marR="105410" algn="ctr">
              <a:lnSpc>
                <a:spcPts val="2850"/>
              </a:lnSpc>
              <a:spcBef>
                <a:spcPts val="160"/>
              </a:spcBef>
            </a:pPr>
            <a:r>
              <a:rPr sz="2050" b="1" spc="-10" dirty="0">
                <a:latin typeface="Comic Sans MS"/>
                <a:cs typeface="Comic Sans MS"/>
              </a:rPr>
              <a:t>Column</a:t>
            </a:r>
            <a:r>
              <a:rPr sz="2050" b="1" spc="-28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references</a:t>
            </a:r>
            <a:r>
              <a:rPr sz="2050" spc="-11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use</a:t>
            </a:r>
            <a:r>
              <a:rPr sz="2050" spc="-5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fully</a:t>
            </a:r>
            <a:r>
              <a:rPr sz="2050" spc="-5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qualified</a:t>
            </a:r>
            <a:r>
              <a:rPr sz="2050" spc="-5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names </a:t>
            </a:r>
            <a:r>
              <a:rPr sz="2050" dirty="0">
                <a:latin typeface="Comic Sans MS"/>
                <a:cs typeface="Comic Sans MS"/>
              </a:rPr>
              <a:t>(i.e.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’Table’[Column])</a:t>
            </a:r>
            <a:endParaRPr sz="2050">
              <a:latin typeface="Comic Sans MS"/>
              <a:cs typeface="Comic Sans MS"/>
            </a:endParaRPr>
          </a:p>
          <a:p>
            <a:pPr marL="314960" marR="229235" algn="ctr">
              <a:lnSpc>
                <a:spcPct val="115900"/>
              </a:lnSpc>
              <a:spcBef>
                <a:spcPts val="2690"/>
              </a:spcBef>
            </a:pPr>
            <a:r>
              <a:rPr sz="2050" b="1" spc="-20" dirty="0">
                <a:latin typeface="Comic Sans MS"/>
                <a:cs typeface="Comic Sans MS"/>
              </a:rPr>
              <a:t>Measure</a:t>
            </a:r>
            <a:r>
              <a:rPr sz="2050" b="1" spc="-28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references</a:t>
            </a:r>
            <a:r>
              <a:rPr sz="2050" spc="-8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just</a:t>
            </a:r>
            <a:r>
              <a:rPr sz="2050" spc="-4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use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the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measure </a:t>
            </a:r>
            <a:r>
              <a:rPr sz="2050" dirty="0">
                <a:latin typeface="Comic Sans MS"/>
                <a:cs typeface="Comic Sans MS"/>
              </a:rPr>
              <a:t>name</a:t>
            </a:r>
            <a:r>
              <a:rPr sz="2050" spc="-9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(i.e.</a:t>
            </a:r>
            <a:r>
              <a:rPr sz="2050" spc="-8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[Measure])</a:t>
            </a:r>
            <a:r>
              <a:rPr sz="2050" spc="-85" dirty="0">
                <a:latin typeface="Comic Sans MS"/>
                <a:cs typeface="Comic Sans MS"/>
              </a:rPr>
              <a:t> </a:t>
            </a:r>
            <a:r>
              <a:rPr sz="2050" spc="-25" dirty="0">
                <a:latin typeface="Comic Sans MS"/>
                <a:cs typeface="Comic Sans MS"/>
              </a:rPr>
              <a:t>and</a:t>
            </a:r>
            <a:endParaRPr sz="2050">
              <a:latin typeface="Comic Sans MS"/>
              <a:cs typeface="Comic Sans MS"/>
            </a:endParaRPr>
          </a:p>
          <a:p>
            <a:pPr marL="12065" marR="5080" algn="ctr">
              <a:lnSpc>
                <a:spcPts val="2850"/>
              </a:lnSpc>
              <a:spcBef>
                <a:spcPts val="95"/>
              </a:spcBef>
            </a:pPr>
            <a:r>
              <a:rPr sz="2050" dirty="0">
                <a:latin typeface="Comic Sans MS"/>
                <a:cs typeface="Comic Sans MS"/>
              </a:rPr>
              <a:t>can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be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called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by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typing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an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open</a:t>
            </a:r>
            <a:r>
              <a:rPr sz="2050" spc="-4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square</a:t>
            </a:r>
            <a:r>
              <a:rPr sz="2050" spc="-4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bracket </a:t>
            </a:r>
            <a:r>
              <a:rPr sz="2050" dirty="0">
                <a:latin typeface="Comic Sans MS"/>
                <a:cs typeface="Comic Sans MS"/>
              </a:rPr>
              <a:t>“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[</a:t>
            </a:r>
            <a:r>
              <a:rPr sz="2050" spc="-15" dirty="0">
                <a:latin typeface="Comic Sans MS"/>
                <a:cs typeface="Comic Sans MS"/>
              </a:rPr>
              <a:t> </a:t>
            </a:r>
            <a:r>
              <a:rPr sz="2050" spc="-50" dirty="0">
                <a:latin typeface="Comic Sans MS"/>
                <a:cs typeface="Comic Sans MS"/>
              </a:rPr>
              <a:t>“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8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9" y="0"/>
                </a:lnTo>
                <a:lnTo>
                  <a:pt x="1003682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0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4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1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545" y="1710117"/>
            <a:ext cx="11791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75459" y="240925"/>
            <a:ext cx="4443095" cy="621030"/>
          </a:xfrm>
          <a:custGeom>
            <a:avLst/>
            <a:gdLst/>
            <a:ahLst/>
            <a:cxnLst/>
            <a:rect l="l" t="t" r="r" b="b"/>
            <a:pathLst>
              <a:path w="4443095" h="621030">
                <a:moveTo>
                  <a:pt x="4132210" y="620552"/>
                </a:moveTo>
                <a:lnTo>
                  <a:pt x="310275" y="620552"/>
                </a:lnTo>
                <a:lnTo>
                  <a:pt x="264425" y="617188"/>
                </a:lnTo>
                <a:lnTo>
                  <a:pt x="220664" y="607415"/>
                </a:lnTo>
                <a:lnTo>
                  <a:pt x="179471" y="591714"/>
                </a:lnTo>
                <a:lnTo>
                  <a:pt x="141327" y="570564"/>
                </a:lnTo>
                <a:lnTo>
                  <a:pt x="106712" y="544446"/>
                </a:lnTo>
                <a:lnTo>
                  <a:pt x="76105" y="513840"/>
                </a:lnTo>
                <a:lnTo>
                  <a:pt x="49987" y="479224"/>
                </a:lnTo>
                <a:lnTo>
                  <a:pt x="28837" y="441080"/>
                </a:lnTo>
                <a:lnTo>
                  <a:pt x="13136" y="399887"/>
                </a:lnTo>
                <a:lnTo>
                  <a:pt x="3364" y="356126"/>
                </a:lnTo>
                <a:lnTo>
                  <a:pt x="0" y="310276"/>
                </a:lnTo>
                <a:lnTo>
                  <a:pt x="3364" y="264425"/>
                </a:lnTo>
                <a:lnTo>
                  <a:pt x="13136" y="220664"/>
                </a:lnTo>
                <a:lnTo>
                  <a:pt x="28837" y="179471"/>
                </a:lnTo>
                <a:lnTo>
                  <a:pt x="49987" y="141327"/>
                </a:lnTo>
                <a:lnTo>
                  <a:pt x="76105" y="106712"/>
                </a:lnTo>
                <a:lnTo>
                  <a:pt x="106712" y="76105"/>
                </a:lnTo>
                <a:lnTo>
                  <a:pt x="141327" y="49987"/>
                </a:lnTo>
                <a:lnTo>
                  <a:pt x="179471" y="28837"/>
                </a:lnTo>
                <a:lnTo>
                  <a:pt x="220664" y="13136"/>
                </a:lnTo>
                <a:lnTo>
                  <a:pt x="264425" y="3364"/>
                </a:lnTo>
                <a:lnTo>
                  <a:pt x="310276" y="0"/>
                </a:lnTo>
                <a:lnTo>
                  <a:pt x="4132209" y="0"/>
                </a:lnTo>
                <a:lnTo>
                  <a:pt x="4178059" y="3364"/>
                </a:lnTo>
                <a:lnTo>
                  <a:pt x="4221821" y="13136"/>
                </a:lnTo>
                <a:lnTo>
                  <a:pt x="4263014" y="28837"/>
                </a:lnTo>
                <a:lnTo>
                  <a:pt x="4301158" y="49987"/>
                </a:lnTo>
                <a:lnTo>
                  <a:pt x="4335773" y="76105"/>
                </a:lnTo>
                <a:lnTo>
                  <a:pt x="4366380" y="106712"/>
                </a:lnTo>
                <a:lnTo>
                  <a:pt x="4392498" y="141327"/>
                </a:lnTo>
                <a:lnTo>
                  <a:pt x="4413647" y="179471"/>
                </a:lnTo>
                <a:lnTo>
                  <a:pt x="4429348" y="220664"/>
                </a:lnTo>
                <a:lnTo>
                  <a:pt x="4439121" y="264425"/>
                </a:lnTo>
                <a:lnTo>
                  <a:pt x="4442485" y="310276"/>
                </a:lnTo>
                <a:lnTo>
                  <a:pt x="4439121" y="356126"/>
                </a:lnTo>
                <a:lnTo>
                  <a:pt x="4429348" y="399887"/>
                </a:lnTo>
                <a:lnTo>
                  <a:pt x="4413647" y="441080"/>
                </a:lnTo>
                <a:lnTo>
                  <a:pt x="4392498" y="479224"/>
                </a:lnTo>
                <a:lnTo>
                  <a:pt x="4366380" y="513840"/>
                </a:lnTo>
                <a:lnTo>
                  <a:pt x="4335773" y="544446"/>
                </a:lnTo>
                <a:lnTo>
                  <a:pt x="4301158" y="570564"/>
                </a:lnTo>
                <a:lnTo>
                  <a:pt x="4263014" y="591714"/>
                </a:lnTo>
                <a:lnTo>
                  <a:pt x="4221821" y="607415"/>
                </a:lnTo>
                <a:lnTo>
                  <a:pt x="4178059" y="617188"/>
                </a:lnTo>
                <a:lnTo>
                  <a:pt x="4132210" y="620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8020" y="1192381"/>
            <a:ext cx="2856865" cy="545465"/>
          </a:xfrm>
          <a:custGeom>
            <a:avLst/>
            <a:gdLst/>
            <a:ahLst/>
            <a:cxnLst/>
            <a:rect l="l" t="t" r="r" b="b"/>
            <a:pathLst>
              <a:path w="2856865" h="545464">
                <a:moveTo>
                  <a:pt x="2584673" y="545378"/>
                </a:moveTo>
                <a:lnTo>
                  <a:pt x="272688" y="545378"/>
                </a:lnTo>
                <a:lnTo>
                  <a:pt x="219241" y="540090"/>
                </a:lnTo>
                <a:lnTo>
                  <a:pt x="168335" y="524621"/>
                </a:lnTo>
                <a:lnTo>
                  <a:pt x="121401" y="499563"/>
                </a:lnTo>
                <a:lnTo>
                  <a:pt x="79868" y="465509"/>
                </a:lnTo>
                <a:lnTo>
                  <a:pt x="45814" y="423977"/>
                </a:lnTo>
                <a:lnTo>
                  <a:pt x="20757" y="377042"/>
                </a:lnTo>
                <a:lnTo>
                  <a:pt x="5288" y="326136"/>
                </a:lnTo>
                <a:lnTo>
                  <a:pt x="0" y="272689"/>
                </a:lnTo>
                <a:lnTo>
                  <a:pt x="5288" y="219241"/>
                </a:lnTo>
                <a:lnTo>
                  <a:pt x="20757" y="168335"/>
                </a:lnTo>
                <a:lnTo>
                  <a:pt x="45814" y="121401"/>
                </a:lnTo>
                <a:lnTo>
                  <a:pt x="79868" y="79868"/>
                </a:lnTo>
                <a:lnTo>
                  <a:pt x="121401" y="45814"/>
                </a:lnTo>
                <a:lnTo>
                  <a:pt x="168335" y="20757"/>
                </a:lnTo>
                <a:lnTo>
                  <a:pt x="219241" y="5288"/>
                </a:lnTo>
                <a:lnTo>
                  <a:pt x="272689" y="0"/>
                </a:lnTo>
                <a:lnTo>
                  <a:pt x="2584673" y="0"/>
                </a:lnTo>
                <a:lnTo>
                  <a:pt x="2638120" y="5288"/>
                </a:lnTo>
                <a:lnTo>
                  <a:pt x="2689026" y="20757"/>
                </a:lnTo>
                <a:lnTo>
                  <a:pt x="2735961" y="45814"/>
                </a:lnTo>
                <a:lnTo>
                  <a:pt x="2777493" y="79868"/>
                </a:lnTo>
                <a:lnTo>
                  <a:pt x="2811547" y="121401"/>
                </a:lnTo>
                <a:lnTo>
                  <a:pt x="2836604" y="168335"/>
                </a:lnTo>
                <a:lnTo>
                  <a:pt x="2852074" y="219241"/>
                </a:lnTo>
                <a:lnTo>
                  <a:pt x="2856844" y="267460"/>
                </a:lnTo>
                <a:lnTo>
                  <a:pt x="2856844" y="277917"/>
                </a:lnTo>
                <a:lnTo>
                  <a:pt x="2852074" y="326136"/>
                </a:lnTo>
                <a:lnTo>
                  <a:pt x="2836604" y="377042"/>
                </a:lnTo>
                <a:lnTo>
                  <a:pt x="2811547" y="423977"/>
                </a:lnTo>
                <a:lnTo>
                  <a:pt x="2777493" y="465509"/>
                </a:lnTo>
                <a:lnTo>
                  <a:pt x="2735961" y="499563"/>
                </a:lnTo>
                <a:lnTo>
                  <a:pt x="2689026" y="524621"/>
                </a:lnTo>
                <a:lnTo>
                  <a:pt x="2638120" y="540090"/>
                </a:lnTo>
                <a:lnTo>
                  <a:pt x="2584673" y="545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9946" y="1300935"/>
            <a:ext cx="267335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dirty="0">
                <a:latin typeface="Comic Sans MS"/>
                <a:cs typeface="Comic Sans MS"/>
              </a:rPr>
              <a:t>Arithmetic</a:t>
            </a:r>
            <a:r>
              <a:rPr sz="2050" b="1" spc="-11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operators</a:t>
            </a:r>
            <a:endParaRPr sz="20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2272" y="2175910"/>
            <a:ext cx="6943724" cy="23526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632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1900" u="sng" dirty="0">
                <a:uFill>
                  <a:solidFill>
                    <a:srgbClr val="000000"/>
                  </a:solidFill>
                </a:uFill>
              </a:rPr>
              <a:t>DAX</a:t>
            </a:r>
            <a:r>
              <a:rPr sz="19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</a:rPr>
              <a:t>OPERATORS</a:t>
            </a:r>
            <a:endParaRPr sz="19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learn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74431" y="409723"/>
            <a:ext cx="4443095" cy="621030"/>
          </a:xfrm>
          <a:custGeom>
            <a:avLst/>
            <a:gdLst/>
            <a:ahLst/>
            <a:cxnLst/>
            <a:rect l="l" t="t" r="r" b="b"/>
            <a:pathLst>
              <a:path w="4443095" h="621030">
                <a:moveTo>
                  <a:pt x="4132209" y="620552"/>
                </a:moveTo>
                <a:lnTo>
                  <a:pt x="310276" y="620552"/>
                </a:lnTo>
                <a:lnTo>
                  <a:pt x="264425" y="617188"/>
                </a:lnTo>
                <a:lnTo>
                  <a:pt x="220664" y="607415"/>
                </a:lnTo>
                <a:lnTo>
                  <a:pt x="179471" y="591714"/>
                </a:lnTo>
                <a:lnTo>
                  <a:pt x="141327" y="570564"/>
                </a:lnTo>
                <a:lnTo>
                  <a:pt x="106712" y="544446"/>
                </a:lnTo>
                <a:lnTo>
                  <a:pt x="76105" y="513840"/>
                </a:lnTo>
                <a:lnTo>
                  <a:pt x="49987" y="479224"/>
                </a:lnTo>
                <a:lnTo>
                  <a:pt x="28837" y="441080"/>
                </a:lnTo>
                <a:lnTo>
                  <a:pt x="13136" y="399887"/>
                </a:lnTo>
                <a:lnTo>
                  <a:pt x="3364" y="356126"/>
                </a:lnTo>
                <a:lnTo>
                  <a:pt x="0" y="310276"/>
                </a:lnTo>
                <a:lnTo>
                  <a:pt x="3364" y="264425"/>
                </a:lnTo>
                <a:lnTo>
                  <a:pt x="13136" y="220664"/>
                </a:lnTo>
                <a:lnTo>
                  <a:pt x="28837" y="179471"/>
                </a:lnTo>
                <a:lnTo>
                  <a:pt x="49987" y="141327"/>
                </a:lnTo>
                <a:lnTo>
                  <a:pt x="76105" y="106712"/>
                </a:lnTo>
                <a:lnTo>
                  <a:pt x="106712" y="76105"/>
                </a:lnTo>
                <a:lnTo>
                  <a:pt x="141327" y="49987"/>
                </a:lnTo>
                <a:lnTo>
                  <a:pt x="179471" y="28837"/>
                </a:lnTo>
                <a:lnTo>
                  <a:pt x="220664" y="13136"/>
                </a:lnTo>
                <a:lnTo>
                  <a:pt x="264425" y="3364"/>
                </a:lnTo>
                <a:lnTo>
                  <a:pt x="310276" y="0"/>
                </a:lnTo>
                <a:lnTo>
                  <a:pt x="4132209" y="0"/>
                </a:lnTo>
                <a:lnTo>
                  <a:pt x="4178059" y="3364"/>
                </a:lnTo>
                <a:lnTo>
                  <a:pt x="4221821" y="13136"/>
                </a:lnTo>
                <a:lnTo>
                  <a:pt x="4263013" y="28837"/>
                </a:lnTo>
                <a:lnTo>
                  <a:pt x="4301157" y="49987"/>
                </a:lnTo>
                <a:lnTo>
                  <a:pt x="4335773" y="76105"/>
                </a:lnTo>
                <a:lnTo>
                  <a:pt x="4366379" y="106712"/>
                </a:lnTo>
                <a:lnTo>
                  <a:pt x="4392498" y="141327"/>
                </a:lnTo>
                <a:lnTo>
                  <a:pt x="4413647" y="179471"/>
                </a:lnTo>
                <a:lnTo>
                  <a:pt x="4429348" y="220664"/>
                </a:lnTo>
                <a:lnTo>
                  <a:pt x="4439121" y="264425"/>
                </a:lnTo>
                <a:lnTo>
                  <a:pt x="4442485" y="310276"/>
                </a:lnTo>
                <a:lnTo>
                  <a:pt x="4439121" y="356126"/>
                </a:lnTo>
                <a:lnTo>
                  <a:pt x="4429348" y="399887"/>
                </a:lnTo>
                <a:lnTo>
                  <a:pt x="4413647" y="441080"/>
                </a:lnTo>
                <a:lnTo>
                  <a:pt x="4392498" y="479224"/>
                </a:lnTo>
                <a:lnTo>
                  <a:pt x="4366379" y="513840"/>
                </a:lnTo>
                <a:lnTo>
                  <a:pt x="4335773" y="544446"/>
                </a:lnTo>
                <a:lnTo>
                  <a:pt x="4301157" y="570564"/>
                </a:lnTo>
                <a:lnTo>
                  <a:pt x="4263013" y="591714"/>
                </a:lnTo>
                <a:lnTo>
                  <a:pt x="4221821" y="607415"/>
                </a:lnTo>
                <a:lnTo>
                  <a:pt x="4178059" y="617188"/>
                </a:lnTo>
                <a:lnTo>
                  <a:pt x="4132209" y="620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9232" y="1806862"/>
            <a:ext cx="6229350" cy="2705100"/>
            <a:chOff x="379232" y="1806862"/>
            <a:chExt cx="6229350" cy="2705100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32" y="1806862"/>
              <a:ext cx="6229349" cy="27050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Comparison</a:t>
            </a:r>
            <a:r>
              <a:rPr spc="-11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06" y="2575987"/>
            <a:ext cx="1503117" cy="28670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03102" y="1565324"/>
            <a:ext cx="953769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Check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this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7291" y="1806862"/>
            <a:ext cx="6477000" cy="2571750"/>
            <a:chOff x="387291" y="1806862"/>
            <a:chExt cx="6477000" cy="2571750"/>
          </a:xfrm>
        </p:grpSpPr>
        <p:sp>
          <p:nvSpPr>
            <p:cNvPr id="8" name="object 8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291" y="1806862"/>
              <a:ext cx="6476999" cy="257174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274551" y="409723"/>
            <a:ext cx="4442460" cy="855980"/>
          </a:xfrm>
          <a:custGeom>
            <a:avLst/>
            <a:gdLst/>
            <a:ahLst/>
            <a:cxnLst/>
            <a:rect l="l" t="t" r="r" b="b"/>
            <a:pathLst>
              <a:path w="4442460" h="855980">
                <a:moveTo>
                  <a:pt x="4108990" y="855715"/>
                </a:moveTo>
                <a:lnTo>
                  <a:pt x="333255" y="855715"/>
                </a:lnTo>
                <a:lnTo>
                  <a:pt x="283991" y="852100"/>
                </a:lnTo>
                <a:lnTo>
                  <a:pt x="236971" y="841600"/>
                </a:lnTo>
                <a:lnTo>
                  <a:pt x="192712" y="824730"/>
                </a:lnTo>
                <a:lnTo>
                  <a:pt x="151728" y="802006"/>
                </a:lnTo>
                <a:lnTo>
                  <a:pt x="114536" y="773944"/>
                </a:lnTo>
                <a:lnTo>
                  <a:pt x="81651" y="741058"/>
                </a:lnTo>
                <a:lnTo>
                  <a:pt x="53588" y="703866"/>
                </a:lnTo>
                <a:lnTo>
                  <a:pt x="30864" y="662882"/>
                </a:lnTo>
                <a:lnTo>
                  <a:pt x="13994" y="618623"/>
                </a:lnTo>
                <a:lnTo>
                  <a:pt x="3494" y="571603"/>
                </a:lnTo>
                <a:lnTo>
                  <a:pt x="0" y="523973"/>
                </a:lnTo>
                <a:lnTo>
                  <a:pt x="0" y="331741"/>
                </a:lnTo>
                <a:lnTo>
                  <a:pt x="3494" y="284111"/>
                </a:lnTo>
                <a:lnTo>
                  <a:pt x="13994" y="237091"/>
                </a:lnTo>
                <a:lnTo>
                  <a:pt x="30864" y="192832"/>
                </a:lnTo>
                <a:lnTo>
                  <a:pt x="53588" y="151848"/>
                </a:lnTo>
                <a:lnTo>
                  <a:pt x="81651" y="114656"/>
                </a:lnTo>
                <a:lnTo>
                  <a:pt x="114536" y="81771"/>
                </a:lnTo>
                <a:lnTo>
                  <a:pt x="151728" y="53708"/>
                </a:lnTo>
                <a:lnTo>
                  <a:pt x="192712" y="30984"/>
                </a:lnTo>
                <a:lnTo>
                  <a:pt x="236971" y="14114"/>
                </a:lnTo>
                <a:lnTo>
                  <a:pt x="283991" y="3614"/>
                </a:lnTo>
                <a:lnTo>
                  <a:pt x="333255" y="0"/>
                </a:lnTo>
                <a:lnTo>
                  <a:pt x="4108990" y="0"/>
                </a:lnTo>
                <a:lnTo>
                  <a:pt x="4158254" y="3614"/>
                </a:lnTo>
                <a:lnTo>
                  <a:pt x="4205273" y="14114"/>
                </a:lnTo>
                <a:lnTo>
                  <a:pt x="4249532" y="30984"/>
                </a:lnTo>
                <a:lnTo>
                  <a:pt x="4290516" y="53708"/>
                </a:lnTo>
                <a:lnTo>
                  <a:pt x="4327708" y="81771"/>
                </a:lnTo>
                <a:lnTo>
                  <a:pt x="4360594" y="114656"/>
                </a:lnTo>
                <a:lnTo>
                  <a:pt x="4388656" y="151848"/>
                </a:lnTo>
                <a:lnTo>
                  <a:pt x="4411380" y="192832"/>
                </a:lnTo>
                <a:lnTo>
                  <a:pt x="4428250" y="237091"/>
                </a:lnTo>
                <a:lnTo>
                  <a:pt x="4438750" y="284111"/>
                </a:lnTo>
                <a:lnTo>
                  <a:pt x="4442245" y="331741"/>
                </a:lnTo>
                <a:lnTo>
                  <a:pt x="4442245" y="523973"/>
                </a:lnTo>
                <a:lnTo>
                  <a:pt x="4438750" y="571603"/>
                </a:lnTo>
                <a:lnTo>
                  <a:pt x="4428250" y="618623"/>
                </a:lnTo>
                <a:lnTo>
                  <a:pt x="4411380" y="662882"/>
                </a:lnTo>
                <a:lnTo>
                  <a:pt x="4388656" y="703866"/>
                </a:lnTo>
                <a:lnTo>
                  <a:pt x="4360594" y="741058"/>
                </a:lnTo>
                <a:lnTo>
                  <a:pt x="4327708" y="773944"/>
                </a:lnTo>
                <a:lnTo>
                  <a:pt x="4290516" y="802006"/>
                </a:lnTo>
                <a:lnTo>
                  <a:pt x="4249532" y="824730"/>
                </a:lnTo>
                <a:lnTo>
                  <a:pt x="4205273" y="841600"/>
                </a:lnTo>
                <a:lnTo>
                  <a:pt x="4158254" y="852100"/>
                </a:lnTo>
                <a:lnTo>
                  <a:pt x="4108990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692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95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22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357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Comic Sans MS</vt:lpstr>
      <vt:lpstr>Office Theme</vt:lpstr>
      <vt:lpstr>Hii, Iam Siddhika</vt:lpstr>
      <vt:lpstr>Today Content</vt:lpstr>
      <vt:lpstr>DAX SYNTAX</vt:lpstr>
      <vt:lpstr>PowerPoint Presentation</vt:lpstr>
      <vt:lpstr>DAX OPERATORS</vt:lpstr>
      <vt:lpstr>Comparison operators</vt:lpstr>
      <vt:lpstr>Logical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2024-09-14T07:00:45Z</dcterms:created>
  <dcterms:modified xsi:type="dcterms:W3CDTF">2024-09-23T14:55:54Z</dcterms:modified>
</cp:coreProperties>
</file>