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95905-89D1-4E7B-93E8-7631F0CBD186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1F20D-2E42-4213-9E00-8C214F03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8A0-050C-4C26-B7BB-4986D2CB3884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3661-0925-4222-9359-D10C5C0E3F5F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39F1-1CD4-463D-B596-A99D38AAF557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59FD-839D-4AAE-9335-1CE5D295F15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30EF-A0BF-4B48-B167-3CE8D2574432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9144" y="2063753"/>
            <a:ext cx="5746010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F45-82DE-4113-87A5-7BEFAF9DC7B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6346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E287B3E-E8EB-0537-DA14-0FB5F03C2E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3" y="0"/>
                </a:lnTo>
                <a:lnTo>
                  <a:pt x="1595533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8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2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  </a:t>
            </a:r>
            <a:r>
              <a:rPr sz="1400" b="1" spc="20" dirty="0">
                <a:latin typeface="Arial"/>
                <a:cs typeface="Arial"/>
              </a:rPr>
              <a:t>It’s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my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favourite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777" y="224240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7866" y="2120166"/>
            <a:ext cx="5563235" cy="2991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7</a:t>
            </a:r>
            <a:r>
              <a:rPr sz="1750" b="1" spc="-10" dirty="0">
                <a:latin typeface="Comic Sans MS"/>
                <a:cs typeface="Comic Sans MS"/>
              </a:rPr>
              <a:t>.TIME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INTELLIGENCE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FUNCTIONS(FEW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mic Sans MS"/>
              <a:cs typeface="Comic Sans MS"/>
            </a:endParaRPr>
          </a:p>
          <a:p>
            <a:pPr marL="93345" marR="4125595" algn="just">
              <a:lnSpc>
                <a:spcPct val="166700"/>
              </a:lnSpc>
            </a:pPr>
            <a:r>
              <a:rPr sz="1800" spc="25" dirty="0">
                <a:latin typeface="Comic Sans MS"/>
                <a:cs typeface="Comic Sans MS"/>
              </a:rPr>
              <a:t>TOTALYTD </a:t>
            </a:r>
            <a:r>
              <a:rPr sz="1800" spc="-53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TOTALMTD  TOTALQTD</a:t>
            </a:r>
            <a:endParaRPr sz="1800">
              <a:latin typeface="Comic Sans MS"/>
              <a:cs typeface="Comic Sans MS"/>
            </a:endParaRPr>
          </a:p>
          <a:p>
            <a:pPr marL="93345" algn="just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TOTALYTD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Vs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DATESYTD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4446052"/>
            <a:ext cx="241317" cy="2413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4902787"/>
            <a:ext cx="241317" cy="241317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4D17F9B-8F52-F5A9-0AF8-631F6D397B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18199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85044" y="264200"/>
            <a:ext cx="15303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TOTALYTD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1071167" y="2535990"/>
            <a:ext cx="5891530" cy="363220"/>
          </a:xfrm>
          <a:custGeom>
            <a:avLst/>
            <a:gdLst/>
            <a:ahLst/>
            <a:cxnLst/>
            <a:rect l="l" t="t" r="r" b="b"/>
            <a:pathLst>
              <a:path w="5891530" h="363219">
                <a:moveTo>
                  <a:pt x="5709624" y="363153"/>
                </a:moveTo>
                <a:lnTo>
                  <a:pt x="181573" y="363153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5709620" y="0"/>
                </a:lnTo>
                <a:lnTo>
                  <a:pt x="5779106" y="13821"/>
                </a:lnTo>
                <a:lnTo>
                  <a:pt x="5838014" y="53182"/>
                </a:lnTo>
                <a:lnTo>
                  <a:pt x="5877375" y="112090"/>
                </a:lnTo>
                <a:lnTo>
                  <a:pt x="5891197" y="181577"/>
                </a:lnTo>
                <a:lnTo>
                  <a:pt x="5887676" y="217166"/>
                </a:lnTo>
                <a:lnTo>
                  <a:pt x="5860689" y="282316"/>
                </a:lnTo>
                <a:lnTo>
                  <a:pt x="5810359" y="332647"/>
                </a:lnTo>
                <a:lnTo>
                  <a:pt x="5745209" y="359632"/>
                </a:lnTo>
                <a:lnTo>
                  <a:pt x="5709624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18147" y="2587393"/>
            <a:ext cx="57975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TOTALYTD(&lt;expression&gt;,&lt;dates&gt;[,&lt;filter&gt;][,&lt;year_end_date&gt;])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523" y="3261094"/>
            <a:ext cx="6320790" cy="1835785"/>
          </a:xfrm>
          <a:custGeom>
            <a:avLst/>
            <a:gdLst/>
            <a:ahLst/>
            <a:cxnLst/>
            <a:rect l="l" t="t" r="r" b="b"/>
            <a:pathLst>
              <a:path w="6320790" h="1835785">
                <a:moveTo>
                  <a:pt x="5987127" y="1835440"/>
                </a:moveTo>
                <a:lnTo>
                  <a:pt x="333374" y="1835440"/>
                </a:lnTo>
                <a:lnTo>
                  <a:pt x="284111" y="1831826"/>
                </a:lnTo>
                <a:lnTo>
                  <a:pt x="237091" y="1821326"/>
                </a:lnTo>
                <a:lnTo>
                  <a:pt x="192832" y="1804456"/>
                </a:lnTo>
                <a:lnTo>
                  <a:pt x="151848" y="1781732"/>
                </a:lnTo>
                <a:lnTo>
                  <a:pt x="114656" y="1753669"/>
                </a:lnTo>
                <a:lnTo>
                  <a:pt x="81771" y="1720784"/>
                </a:lnTo>
                <a:lnTo>
                  <a:pt x="53708" y="1683592"/>
                </a:lnTo>
                <a:lnTo>
                  <a:pt x="30984" y="1642608"/>
                </a:lnTo>
                <a:lnTo>
                  <a:pt x="14114" y="1598349"/>
                </a:lnTo>
                <a:lnTo>
                  <a:pt x="3614" y="1551329"/>
                </a:lnTo>
                <a:lnTo>
                  <a:pt x="0" y="1502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87126" y="0"/>
                </a:lnTo>
                <a:lnTo>
                  <a:pt x="6036389" y="3614"/>
                </a:lnTo>
                <a:lnTo>
                  <a:pt x="6083409" y="14114"/>
                </a:lnTo>
                <a:lnTo>
                  <a:pt x="6127668" y="30984"/>
                </a:lnTo>
                <a:lnTo>
                  <a:pt x="6168652" y="53708"/>
                </a:lnTo>
                <a:lnTo>
                  <a:pt x="6205844" y="81771"/>
                </a:lnTo>
                <a:lnTo>
                  <a:pt x="6238729" y="114656"/>
                </a:lnTo>
                <a:lnTo>
                  <a:pt x="6266792" y="151848"/>
                </a:lnTo>
                <a:lnTo>
                  <a:pt x="6289516" y="192832"/>
                </a:lnTo>
                <a:lnTo>
                  <a:pt x="6306386" y="237091"/>
                </a:lnTo>
                <a:lnTo>
                  <a:pt x="6316886" y="284111"/>
                </a:lnTo>
                <a:lnTo>
                  <a:pt x="6320501" y="333374"/>
                </a:lnTo>
                <a:lnTo>
                  <a:pt x="6320501" y="1502066"/>
                </a:lnTo>
                <a:lnTo>
                  <a:pt x="6316886" y="1551329"/>
                </a:lnTo>
                <a:lnTo>
                  <a:pt x="6306386" y="1598349"/>
                </a:lnTo>
                <a:lnTo>
                  <a:pt x="6289516" y="1642608"/>
                </a:lnTo>
                <a:lnTo>
                  <a:pt x="6266792" y="1683592"/>
                </a:lnTo>
                <a:lnTo>
                  <a:pt x="6238729" y="1720784"/>
                </a:lnTo>
                <a:lnTo>
                  <a:pt x="6205844" y="1753669"/>
                </a:lnTo>
                <a:lnTo>
                  <a:pt x="6168652" y="1781732"/>
                </a:lnTo>
                <a:lnTo>
                  <a:pt x="6127668" y="1804456"/>
                </a:lnTo>
                <a:lnTo>
                  <a:pt x="6083409" y="1821326"/>
                </a:lnTo>
                <a:lnTo>
                  <a:pt x="6036389" y="1831826"/>
                </a:lnTo>
                <a:lnTo>
                  <a:pt x="5987127" y="1835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0923" y="3280664"/>
            <a:ext cx="6269990" cy="1739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50" b="1" spc="-10" dirty="0">
                <a:latin typeface="Comic Sans MS"/>
                <a:cs typeface="Comic Sans MS"/>
              </a:rPr>
              <a:t>expression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expression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evaluated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aggregated.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50" b="1" spc="-10" dirty="0">
                <a:latin typeface="Comic Sans MS"/>
                <a:cs typeface="Comic Sans MS"/>
              </a:rPr>
              <a:t>dates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-5" dirty="0">
                <a:latin typeface="Comic Sans MS"/>
                <a:cs typeface="Comic Sans MS"/>
              </a:rPr>
              <a:t> A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containing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dates.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filter</a:t>
            </a:r>
            <a:r>
              <a:rPr sz="1650" b="1" spc="1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(optional):</a:t>
            </a:r>
            <a:r>
              <a:rPr sz="1650" b="1" spc="-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expression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specifies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1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apply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-10" dirty="0">
                <a:latin typeface="Comic Sans MS"/>
                <a:cs typeface="Comic Sans MS"/>
              </a:rPr>
              <a:t> 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current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context.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year_end_date</a:t>
            </a:r>
            <a:r>
              <a:rPr sz="1650" b="1" spc="26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(optional):</a:t>
            </a:r>
            <a:r>
              <a:rPr sz="1650" b="1" spc="2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2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</a:t>
            </a:r>
            <a:r>
              <a:rPr sz="1650" spc="2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spc="26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represents</a:t>
            </a:r>
            <a:r>
              <a:rPr sz="1650" spc="2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26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end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spc="-10" dirty="0">
                <a:latin typeface="Comic Sans MS"/>
                <a:cs typeface="Comic Sans MS"/>
              </a:rPr>
              <a:t>the year.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Defaults</a:t>
            </a:r>
            <a:r>
              <a:rPr sz="1650" spc="-5" dirty="0">
                <a:latin typeface="Comic Sans MS"/>
                <a:cs typeface="Comic Sans MS"/>
              </a:rPr>
              <a:t> to </a:t>
            </a:r>
            <a:r>
              <a:rPr sz="1650" spc="-10" dirty="0">
                <a:latin typeface="Comic Sans MS"/>
                <a:cs typeface="Comic Sans MS"/>
              </a:rPr>
              <a:t>December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31.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9999" y="845324"/>
            <a:ext cx="5897880" cy="1452245"/>
            <a:chOff x="719999" y="845324"/>
            <a:chExt cx="5897880" cy="1452245"/>
          </a:xfrm>
        </p:grpSpPr>
        <p:sp>
          <p:nvSpPr>
            <p:cNvPr id="21" name="object 21"/>
            <p:cNvSpPr/>
            <p:nvPr/>
          </p:nvSpPr>
          <p:spPr>
            <a:xfrm>
              <a:off x="719999" y="845324"/>
              <a:ext cx="5897880" cy="1452245"/>
            </a:xfrm>
            <a:custGeom>
              <a:avLst/>
              <a:gdLst/>
              <a:ahLst/>
              <a:cxnLst/>
              <a:rect l="l" t="t" r="r" b="b"/>
              <a:pathLst>
                <a:path w="5897880" h="1452245">
                  <a:moveTo>
                    <a:pt x="5564984" y="1451722"/>
                  </a:moveTo>
                  <a:lnTo>
                    <a:pt x="333375" y="1451722"/>
                  </a:lnTo>
                  <a:lnTo>
                    <a:pt x="284111" y="1448107"/>
                  </a:lnTo>
                  <a:lnTo>
                    <a:pt x="237091" y="1437607"/>
                  </a:lnTo>
                  <a:lnTo>
                    <a:pt x="192832" y="1420737"/>
                  </a:lnTo>
                  <a:lnTo>
                    <a:pt x="151848" y="1398013"/>
                  </a:lnTo>
                  <a:lnTo>
                    <a:pt x="114656" y="1369951"/>
                  </a:lnTo>
                  <a:lnTo>
                    <a:pt x="81771" y="1337066"/>
                  </a:lnTo>
                  <a:lnTo>
                    <a:pt x="53708" y="1299873"/>
                  </a:lnTo>
                  <a:lnTo>
                    <a:pt x="30984" y="1258890"/>
                  </a:lnTo>
                  <a:lnTo>
                    <a:pt x="14114" y="1214630"/>
                  </a:lnTo>
                  <a:lnTo>
                    <a:pt x="3614" y="1167611"/>
                  </a:lnTo>
                  <a:lnTo>
                    <a:pt x="0" y="11183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5564988" y="0"/>
                  </a:lnTo>
                  <a:lnTo>
                    <a:pt x="5614247" y="3614"/>
                  </a:lnTo>
                  <a:lnTo>
                    <a:pt x="5661267" y="14114"/>
                  </a:lnTo>
                  <a:lnTo>
                    <a:pt x="5705526" y="30984"/>
                  </a:lnTo>
                  <a:lnTo>
                    <a:pt x="5746510" y="53708"/>
                  </a:lnTo>
                  <a:lnTo>
                    <a:pt x="5783702" y="81770"/>
                  </a:lnTo>
                  <a:lnTo>
                    <a:pt x="5816587" y="114656"/>
                  </a:lnTo>
                  <a:lnTo>
                    <a:pt x="5844650" y="151848"/>
                  </a:lnTo>
                  <a:lnTo>
                    <a:pt x="5867374" y="192832"/>
                  </a:lnTo>
                  <a:lnTo>
                    <a:pt x="5884244" y="237091"/>
                  </a:lnTo>
                  <a:lnTo>
                    <a:pt x="5894744" y="284111"/>
                  </a:lnTo>
                  <a:lnTo>
                    <a:pt x="5897623" y="323343"/>
                  </a:lnTo>
                  <a:lnTo>
                    <a:pt x="5897623" y="1128378"/>
                  </a:lnTo>
                  <a:lnTo>
                    <a:pt x="5894744" y="1167611"/>
                  </a:lnTo>
                  <a:lnTo>
                    <a:pt x="5884244" y="1214630"/>
                  </a:lnTo>
                  <a:lnTo>
                    <a:pt x="5867374" y="1258890"/>
                  </a:lnTo>
                  <a:lnTo>
                    <a:pt x="5844650" y="1299873"/>
                  </a:lnTo>
                  <a:lnTo>
                    <a:pt x="5816587" y="1337066"/>
                  </a:lnTo>
                  <a:lnTo>
                    <a:pt x="5783702" y="1369951"/>
                  </a:lnTo>
                  <a:lnTo>
                    <a:pt x="5746510" y="1398013"/>
                  </a:lnTo>
                  <a:lnTo>
                    <a:pt x="5705526" y="1420737"/>
                  </a:lnTo>
                  <a:lnTo>
                    <a:pt x="5661267" y="1437607"/>
                  </a:lnTo>
                  <a:lnTo>
                    <a:pt x="5614247" y="1448107"/>
                  </a:lnTo>
                  <a:lnTo>
                    <a:pt x="5564984" y="1451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9" y="1007249"/>
              <a:ext cx="66675" cy="666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9" y="1807349"/>
              <a:ext cx="66675" cy="666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79072" y="862361"/>
            <a:ext cx="551434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TOTALYTD </a:t>
            </a:r>
            <a:r>
              <a:rPr sz="1550" spc="-5" dirty="0">
                <a:latin typeface="Comic Sans MS"/>
                <a:cs typeface="Comic Sans MS"/>
              </a:rPr>
              <a:t>is used to return the year-to-date total for a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given</a:t>
            </a:r>
            <a:r>
              <a:rPr sz="1550" spc="17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measure,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summing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values</a:t>
            </a:r>
            <a:r>
              <a:rPr sz="1550" spc="17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start</a:t>
            </a:r>
            <a:r>
              <a:rPr sz="1550" spc="17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8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year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up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a specified date.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 often used in financial and business reporting to track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cumulative performance throughout the year.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808" y="2509351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DC9468E-1468-D8D3-D47A-0F209CE539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0279" y="661437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9"/>
                </a:lnTo>
                <a:lnTo>
                  <a:pt x="69771" y="213067"/>
                </a:lnTo>
                <a:lnTo>
                  <a:pt x="96513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5" y="27624"/>
                </a:lnTo>
                <a:lnTo>
                  <a:pt x="370638" y="14101"/>
                </a:lnTo>
                <a:lnTo>
                  <a:pt x="419009" y="4786"/>
                </a:lnTo>
                <a:lnTo>
                  <a:pt x="468880" y="0"/>
                </a:lnTo>
                <a:lnTo>
                  <a:pt x="519985" y="63"/>
                </a:lnTo>
                <a:lnTo>
                  <a:pt x="720831" y="10163"/>
                </a:lnTo>
                <a:lnTo>
                  <a:pt x="770965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0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2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6" y="440905"/>
                </a:lnTo>
                <a:lnTo>
                  <a:pt x="1191536" y="481879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8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6" y="780937"/>
                </a:lnTo>
                <a:lnTo>
                  <a:pt x="957214" y="805474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120000">
            <a:off x="8010340" y="1006515"/>
            <a:ext cx="6137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Got</a:t>
            </a:r>
            <a:r>
              <a:rPr sz="2025" b="1" spc="-150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4298" y="143462"/>
            <a:ext cx="4731385" cy="493395"/>
          </a:xfrm>
          <a:custGeom>
            <a:avLst/>
            <a:gdLst/>
            <a:ahLst/>
            <a:cxnLst/>
            <a:rect l="l" t="t" r="r" b="b"/>
            <a:pathLst>
              <a:path w="4731385" h="493395">
                <a:moveTo>
                  <a:pt x="4485485" y="492968"/>
                </a:moveTo>
                <a:lnTo>
                  <a:pt x="246481" y="492968"/>
                </a:lnTo>
                <a:lnTo>
                  <a:pt x="196809" y="487960"/>
                </a:lnTo>
                <a:lnTo>
                  <a:pt x="150541" y="473598"/>
                </a:lnTo>
                <a:lnTo>
                  <a:pt x="108672" y="450872"/>
                </a:lnTo>
                <a:lnTo>
                  <a:pt x="72193" y="420774"/>
                </a:lnTo>
                <a:lnTo>
                  <a:pt x="42095" y="384295"/>
                </a:lnTo>
                <a:lnTo>
                  <a:pt x="19369" y="342426"/>
                </a:lnTo>
                <a:lnTo>
                  <a:pt x="5007" y="296159"/>
                </a:lnTo>
                <a:lnTo>
                  <a:pt x="0" y="246484"/>
                </a:lnTo>
                <a:lnTo>
                  <a:pt x="5007" y="196809"/>
                </a:lnTo>
                <a:lnTo>
                  <a:pt x="19369" y="150541"/>
                </a:lnTo>
                <a:lnTo>
                  <a:pt x="42095" y="108672"/>
                </a:lnTo>
                <a:lnTo>
                  <a:pt x="72193" y="72193"/>
                </a:lnTo>
                <a:lnTo>
                  <a:pt x="108672" y="42095"/>
                </a:lnTo>
                <a:lnTo>
                  <a:pt x="150541" y="19369"/>
                </a:lnTo>
                <a:lnTo>
                  <a:pt x="196809" y="5007"/>
                </a:lnTo>
                <a:lnTo>
                  <a:pt x="246484" y="0"/>
                </a:lnTo>
                <a:lnTo>
                  <a:pt x="4485482" y="0"/>
                </a:lnTo>
                <a:lnTo>
                  <a:pt x="4535157" y="5007"/>
                </a:lnTo>
                <a:lnTo>
                  <a:pt x="4581425" y="19369"/>
                </a:lnTo>
                <a:lnTo>
                  <a:pt x="4623294" y="42095"/>
                </a:lnTo>
                <a:lnTo>
                  <a:pt x="4659773" y="72193"/>
                </a:lnTo>
                <a:lnTo>
                  <a:pt x="4689871" y="108672"/>
                </a:lnTo>
                <a:lnTo>
                  <a:pt x="4712596" y="150541"/>
                </a:lnTo>
                <a:lnTo>
                  <a:pt x="4726959" y="196809"/>
                </a:lnTo>
                <a:lnTo>
                  <a:pt x="4731341" y="240277"/>
                </a:lnTo>
                <a:lnTo>
                  <a:pt x="4731341" y="252690"/>
                </a:lnTo>
                <a:lnTo>
                  <a:pt x="4726959" y="296159"/>
                </a:lnTo>
                <a:lnTo>
                  <a:pt x="4712596" y="342426"/>
                </a:lnTo>
                <a:lnTo>
                  <a:pt x="4689871" y="384295"/>
                </a:lnTo>
                <a:lnTo>
                  <a:pt x="4659773" y="420774"/>
                </a:lnTo>
                <a:lnTo>
                  <a:pt x="4623294" y="450872"/>
                </a:lnTo>
                <a:lnTo>
                  <a:pt x="4581425" y="473598"/>
                </a:lnTo>
                <a:lnTo>
                  <a:pt x="4535157" y="487960"/>
                </a:lnTo>
                <a:lnTo>
                  <a:pt x="4485485" y="492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2"/>
            <a:ext cx="9001125" cy="1330960"/>
          </a:xfrm>
          <a:custGeom>
            <a:avLst/>
            <a:gdLst/>
            <a:ahLst/>
            <a:cxnLst/>
            <a:rect l="l" t="t" r="r" b="b"/>
            <a:pathLst>
              <a:path w="9001125" h="1330960">
                <a:moveTo>
                  <a:pt x="674014" y="535051"/>
                </a:moveTo>
                <a:lnTo>
                  <a:pt x="664527" y="486257"/>
                </a:lnTo>
                <a:lnTo>
                  <a:pt x="633145" y="424611"/>
                </a:lnTo>
                <a:lnTo>
                  <a:pt x="583196" y="367842"/>
                </a:lnTo>
                <a:lnTo>
                  <a:pt x="551840" y="341604"/>
                </a:lnTo>
                <a:lnTo>
                  <a:pt x="516559" y="316979"/>
                </a:lnTo>
                <a:lnTo>
                  <a:pt x="477583" y="294093"/>
                </a:lnTo>
                <a:lnTo>
                  <a:pt x="435152" y="273062"/>
                </a:lnTo>
                <a:lnTo>
                  <a:pt x="389509" y="254025"/>
                </a:lnTo>
                <a:lnTo>
                  <a:pt x="340880" y="237109"/>
                </a:lnTo>
                <a:lnTo>
                  <a:pt x="289521" y="222440"/>
                </a:lnTo>
                <a:lnTo>
                  <a:pt x="235661" y="210159"/>
                </a:lnTo>
                <a:lnTo>
                  <a:pt x="179539" y="200380"/>
                </a:lnTo>
                <a:lnTo>
                  <a:pt x="121399" y="193230"/>
                </a:lnTo>
                <a:lnTo>
                  <a:pt x="61468" y="188849"/>
                </a:lnTo>
                <a:lnTo>
                  <a:pt x="0" y="187363"/>
                </a:lnTo>
                <a:lnTo>
                  <a:pt x="0" y="916165"/>
                </a:lnTo>
                <a:lnTo>
                  <a:pt x="61468" y="914679"/>
                </a:lnTo>
                <a:lnTo>
                  <a:pt x="121399" y="910297"/>
                </a:lnTo>
                <a:lnTo>
                  <a:pt x="179539" y="903147"/>
                </a:lnTo>
                <a:lnTo>
                  <a:pt x="235661" y="893368"/>
                </a:lnTo>
                <a:lnTo>
                  <a:pt x="289521" y="881075"/>
                </a:lnTo>
                <a:lnTo>
                  <a:pt x="340880" y="866406"/>
                </a:lnTo>
                <a:lnTo>
                  <a:pt x="389509" y="849503"/>
                </a:lnTo>
                <a:lnTo>
                  <a:pt x="435152" y="830465"/>
                </a:lnTo>
                <a:lnTo>
                  <a:pt x="477583" y="809434"/>
                </a:lnTo>
                <a:lnTo>
                  <a:pt x="516559" y="786536"/>
                </a:lnTo>
                <a:lnTo>
                  <a:pt x="551840" y="761911"/>
                </a:lnTo>
                <a:lnTo>
                  <a:pt x="583196" y="735685"/>
                </a:lnTo>
                <a:lnTo>
                  <a:pt x="610374" y="707974"/>
                </a:lnTo>
                <a:lnTo>
                  <a:pt x="651281" y="648639"/>
                </a:lnTo>
                <a:lnTo>
                  <a:pt x="672642" y="584923"/>
                </a:lnTo>
                <a:lnTo>
                  <a:pt x="674014" y="568477"/>
                </a:lnTo>
                <a:lnTo>
                  <a:pt x="674014" y="535051"/>
                </a:lnTo>
                <a:close/>
              </a:path>
              <a:path w="9001125" h="1330960">
                <a:moveTo>
                  <a:pt x="7162292" y="1015657"/>
                </a:moveTo>
                <a:lnTo>
                  <a:pt x="7159079" y="975855"/>
                </a:lnTo>
                <a:lnTo>
                  <a:pt x="7147509" y="928865"/>
                </a:lnTo>
                <a:lnTo>
                  <a:pt x="7128992" y="885050"/>
                </a:lnTo>
                <a:lnTo>
                  <a:pt x="7104151" y="845032"/>
                </a:lnTo>
                <a:lnTo>
                  <a:pt x="7073633" y="809447"/>
                </a:lnTo>
                <a:lnTo>
                  <a:pt x="7038048" y="778916"/>
                </a:lnTo>
                <a:lnTo>
                  <a:pt x="6998030" y="754087"/>
                </a:lnTo>
                <a:lnTo>
                  <a:pt x="6954215" y="735558"/>
                </a:lnTo>
                <a:lnTo>
                  <a:pt x="6907212" y="723988"/>
                </a:lnTo>
                <a:lnTo>
                  <a:pt x="6857682" y="719988"/>
                </a:lnTo>
                <a:lnTo>
                  <a:pt x="820432" y="719988"/>
                </a:lnTo>
                <a:lnTo>
                  <a:pt x="770890" y="723988"/>
                </a:lnTo>
                <a:lnTo>
                  <a:pt x="723900" y="735558"/>
                </a:lnTo>
                <a:lnTo>
                  <a:pt x="680085" y="754087"/>
                </a:lnTo>
                <a:lnTo>
                  <a:pt x="640067" y="778916"/>
                </a:lnTo>
                <a:lnTo>
                  <a:pt x="604481" y="809447"/>
                </a:lnTo>
                <a:lnTo>
                  <a:pt x="573951" y="845032"/>
                </a:lnTo>
                <a:lnTo>
                  <a:pt x="549122" y="885050"/>
                </a:lnTo>
                <a:lnTo>
                  <a:pt x="530593" y="928865"/>
                </a:lnTo>
                <a:lnTo>
                  <a:pt x="519023" y="975855"/>
                </a:lnTo>
                <a:lnTo>
                  <a:pt x="515023" y="1025398"/>
                </a:lnTo>
                <a:lnTo>
                  <a:pt x="519023" y="1074928"/>
                </a:lnTo>
                <a:lnTo>
                  <a:pt x="530593" y="1121930"/>
                </a:lnTo>
                <a:lnTo>
                  <a:pt x="549122" y="1165745"/>
                </a:lnTo>
                <a:lnTo>
                  <a:pt x="573951" y="1205763"/>
                </a:lnTo>
                <a:lnTo>
                  <a:pt x="604481" y="1241348"/>
                </a:lnTo>
                <a:lnTo>
                  <a:pt x="640067" y="1271866"/>
                </a:lnTo>
                <a:lnTo>
                  <a:pt x="680085" y="1296708"/>
                </a:lnTo>
                <a:lnTo>
                  <a:pt x="723900" y="1315224"/>
                </a:lnTo>
                <a:lnTo>
                  <a:pt x="770890" y="1326794"/>
                </a:lnTo>
                <a:lnTo>
                  <a:pt x="820432" y="1330794"/>
                </a:lnTo>
                <a:lnTo>
                  <a:pt x="6857682" y="1330794"/>
                </a:lnTo>
                <a:lnTo>
                  <a:pt x="6907212" y="1326794"/>
                </a:lnTo>
                <a:lnTo>
                  <a:pt x="6954215" y="1315224"/>
                </a:lnTo>
                <a:lnTo>
                  <a:pt x="6998030" y="1296708"/>
                </a:lnTo>
                <a:lnTo>
                  <a:pt x="7038048" y="1271866"/>
                </a:lnTo>
                <a:lnTo>
                  <a:pt x="7073633" y="1241348"/>
                </a:lnTo>
                <a:lnTo>
                  <a:pt x="7104151" y="1205763"/>
                </a:lnTo>
                <a:lnTo>
                  <a:pt x="7128992" y="1165745"/>
                </a:lnTo>
                <a:lnTo>
                  <a:pt x="7147509" y="1121930"/>
                </a:lnTo>
                <a:lnTo>
                  <a:pt x="7159079" y="1074928"/>
                </a:lnTo>
                <a:lnTo>
                  <a:pt x="7162292" y="1035126"/>
                </a:lnTo>
                <a:lnTo>
                  <a:pt x="7162292" y="1015657"/>
                </a:lnTo>
                <a:close/>
              </a:path>
              <a:path w="9001125" h="1330960">
                <a:moveTo>
                  <a:pt x="7748587" y="0"/>
                </a:moveTo>
                <a:lnTo>
                  <a:pt x="6776021" y="0"/>
                </a:lnTo>
                <a:lnTo>
                  <a:pt x="6778244" y="46824"/>
                </a:lnTo>
                <a:lnTo>
                  <a:pt x="6784784" y="92405"/>
                </a:lnTo>
                <a:lnTo>
                  <a:pt x="6795440" y="136512"/>
                </a:lnTo>
                <a:lnTo>
                  <a:pt x="6810007" y="178955"/>
                </a:lnTo>
                <a:lnTo>
                  <a:pt x="6828269" y="219519"/>
                </a:lnTo>
                <a:lnTo>
                  <a:pt x="6850050" y="258025"/>
                </a:lnTo>
                <a:lnTo>
                  <a:pt x="6875107" y="294233"/>
                </a:lnTo>
                <a:lnTo>
                  <a:pt x="6903275" y="327977"/>
                </a:lnTo>
                <a:lnTo>
                  <a:pt x="6934327" y="359029"/>
                </a:lnTo>
                <a:lnTo>
                  <a:pt x="6968058" y="387184"/>
                </a:lnTo>
                <a:lnTo>
                  <a:pt x="7004278" y="412254"/>
                </a:lnTo>
                <a:lnTo>
                  <a:pt x="7042772" y="434022"/>
                </a:lnTo>
                <a:lnTo>
                  <a:pt x="7083349" y="452285"/>
                </a:lnTo>
                <a:lnTo>
                  <a:pt x="7125792" y="466852"/>
                </a:lnTo>
                <a:lnTo>
                  <a:pt x="7169899" y="477507"/>
                </a:lnTo>
                <a:lnTo>
                  <a:pt x="7215467" y="484047"/>
                </a:lnTo>
                <a:lnTo>
                  <a:pt x="7262304" y="486283"/>
                </a:lnTo>
                <a:lnTo>
                  <a:pt x="7309129" y="484047"/>
                </a:lnTo>
                <a:lnTo>
                  <a:pt x="7354710" y="477507"/>
                </a:lnTo>
                <a:lnTo>
                  <a:pt x="7398817" y="466852"/>
                </a:lnTo>
                <a:lnTo>
                  <a:pt x="7441260" y="452285"/>
                </a:lnTo>
                <a:lnTo>
                  <a:pt x="7481837" y="434022"/>
                </a:lnTo>
                <a:lnTo>
                  <a:pt x="7520330" y="412254"/>
                </a:lnTo>
                <a:lnTo>
                  <a:pt x="7556551" y="387184"/>
                </a:lnTo>
                <a:lnTo>
                  <a:pt x="7590282" y="359029"/>
                </a:lnTo>
                <a:lnTo>
                  <a:pt x="7621333" y="327977"/>
                </a:lnTo>
                <a:lnTo>
                  <a:pt x="7649489" y="294233"/>
                </a:lnTo>
                <a:lnTo>
                  <a:pt x="7674559" y="258025"/>
                </a:lnTo>
                <a:lnTo>
                  <a:pt x="7696327" y="219519"/>
                </a:lnTo>
                <a:lnTo>
                  <a:pt x="7714602" y="178955"/>
                </a:lnTo>
                <a:lnTo>
                  <a:pt x="7729169" y="136512"/>
                </a:lnTo>
                <a:lnTo>
                  <a:pt x="7739812" y="92405"/>
                </a:lnTo>
                <a:lnTo>
                  <a:pt x="7746365" y="46824"/>
                </a:lnTo>
                <a:lnTo>
                  <a:pt x="7748587" y="0"/>
                </a:lnTo>
                <a:close/>
              </a:path>
              <a:path w="9001125" h="1330960">
                <a:moveTo>
                  <a:pt x="9001112" y="0"/>
                </a:moveTo>
                <a:lnTo>
                  <a:pt x="8080781" y="0"/>
                </a:lnTo>
                <a:lnTo>
                  <a:pt x="8081785" y="10287"/>
                </a:lnTo>
                <a:lnTo>
                  <a:pt x="8089227" y="55892"/>
                </a:lnTo>
                <a:lnTo>
                  <a:pt x="8099463" y="100495"/>
                </a:lnTo>
                <a:lnTo>
                  <a:pt x="8112430" y="144005"/>
                </a:lnTo>
                <a:lnTo>
                  <a:pt x="8128013" y="186309"/>
                </a:lnTo>
                <a:lnTo>
                  <a:pt x="8146123" y="227317"/>
                </a:lnTo>
                <a:lnTo>
                  <a:pt x="8166659" y="266941"/>
                </a:lnTo>
                <a:lnTo>
                  <a:pt x="8189531" y="305079"/>
                </a:lnTo>
                <a:lnTo>
                  <a:pt x="8214639" y="341642"/>
                </a:lnTo>
                <a:lnTo>
                  <a:pt x="8241906" y="376542"/>
                </a:lnTo>
                <a:lnTo>
                  <a:pt x="8271218" y="409663"/>
                </a:lnTo>
                <a:lnTo>
                  <a:pt x="8302472" y="440931"/>
                </a:lnTo>
                <a:lnTo>
                  <a:pt x="8335607" y="470242"/>
                </a:lnTo>
                <a:lnTo>
                  <a:pt x="8370506" y="497509"/>
                </a:lnTo>
                <a:lnTo>
                  <a:pt x="8407070" y="522617"/>
                </a:lnTo>
                <a:lnTo>
                  <a:pt x="8445208" y="545490"/>
                </a:lnTo>
                <a:lnTo>
                  <a:pt x="8484832" y="566026"/>
                </a:lnTo>
                <a:lnTo>
                  <a:pt x="8525840" y="584136"/>
                </a:lnTo>
                <a:lnTo>
                  <a:pt x="8568144" y="599719"/>
                </a:lnTo>
                <a:lnTo>
                  <a:pt x="8611654" y="612673"/>
                </a:lnTo>
                <a:lnTo>
                  <a:pt x="8656256" y="622922"/>
                </a:lnTo>
                <a:lnTo>
                  <a:pt x="8701862" y="630364"/>
                </a:lnTo>
                <a:lnTo>
                  <a:pt x="8748382" y="634898"/>
                </a:lnTo>
                <a:lnTo>
                  <a:pt x="8795728" y="636422"/>
                </a:lnTo>
                <a:lnTo>
                  <a:pt x="8843061" y="634898"/>
                </a:lnTo>
                <a:lnTo>
                  <a:pt x="8889581" y="630364"/>
                </a:lnTo>
                <a:lnTo>
                  <a:pt x="8935199" y="622922"/>
                </a:lnTo>
                <a:lnTo>
                  <a:pt x="8979802" y="612673"/>
                </a:lnTo>
                <a:lnTo>
                  <a:pt x="9001112" y="606323"/>
                </a:lnTo>
                <a:lnTo>
                  <a:pt x="9001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1839922"/>
            <a:ext cx="9001125" cy="5361305"/>
            <a:chOff x="0" y="1839922"/>
            <a:chExt cx="9001125" cy="5361305"/>
          </a:xfrm>
        </p:grpSpPr>
        <p:sp>
          <p:nvSpPr>
            <p:cNvPr id="9" name="object 9"/>
            <p:cNvSpPr/>
            <p:nvPr/>
          </p:nvSpPr>
          <p:spPr>
            <a:xfrm>
              <a:off x="0" y="1839924"/>
              <a:ext cx="7510780" cy="5361305"/>
            </a:xfrm>
            <a:custGeom>
              <a:avLst/>
              <a:gdLst/>
              <a:ahLst/>
              <a:cxnLst/>
              <a:rect l="l" t="t" r="r" b="b"/>
              <a:pathLst>
                <a:path w="7510780" h="5361305">
                  <a:moveTo>
                    <a:pt x="900798" y="5360987"/>
                  </a:moveTo>
                  <a:lnTo>
                    <a:pt x="888174" y="5292420"/>
                  </a:lnTo>
                  <a:lnTo>
                    <a:pt x="877189" y="5247449"/>
                  </a:lnTo>
                  <a:lnTo>
                    <a:pt x="864336" y="5203241"/>
                  </a:lnTo>
                  <a:lnTo>
                    <a:pt x="849680" y="5159819"/>
                  </a:lnTo>
                  <a:lnTo>
                    <a:pt x="833259" y="5117249"/>
                  </a:lnTo>
                  <a:lnTo>
                    <a:pt x="815111" y="5075580"/>
                  </a:lnTo>
                  <a:lnTo>
                    <a:pt x="795274" y="5034839"/>
                  </a:lnTo>
                  <a:lnTo>
                    <a:pt x="773811" y="4995062"/>
                  </a:lnTo>
                  <a:lnTo>
                    <a:pt x="750760" y="4956327"/>
                  </a:lnTo>
                  <a:lnTo>
                    <a:pt x="726147" y="4918646"/>
                  </a:lnTo>
                  <a:lnTo>
                    <a:pt x="700036" y="4882083"/>
                  </a:lnTo>
                  <a:lnTo>
                    <a:pt x="672465" y="4846663"/>
                  </a:lnTo>
                  <a:lnTo>
                    <a:pt x="643470" y="4812449"/>
                  </a:lnTo>
                  <a:lnTo>
                    <a:pt x="613105" y="4779467"/>
                  </a:lnTo>
                  <a:lnTo>
                    <a:pt x="581418" y="4747780"/>
                  </a:lnTo>
                  <a:lnTo>
                    <a:pt x="548449" y="4717415"/>
                  </a:lnTo>
                  <a:lnTo>
                    <a:pt x="514223" y="4688421"/>
                  </a:lnTo>
                  <a:lnTo>
                    <a:pt x="478815" y="4660849"/>
                  </a:lnTo>
                  <a:lnTo>
                    <a:pt x="442239" y="4634738"/>
                  </a:lnTo>
                  <a:lnTo>
                    <a:pt x="404558" y="4610138"/>
                  </a:lnTo>
                  <a:lnTo>
                    <a:pt x="365823" y="4587075"/>
                  </a:lnTo>
                  <a:lnTo>
                    <a:pt x="326059" y="4565612"/>
                  </a:lnTo>
                  <a:lnTo>
                    <a:pt x="285305" y="4545774"/>
                  </a:lnTo>
                  <a:lnTo>
                    <a:pt x="243636" y="4527626"/>
                  </a:lnTo>
                  <a:lnTo>
                    <a:pt x="201066" y="4511205"/>
                  </a:lnTo>
                  <a:lnTo>
                    <a:pt x="157657" y="4496549"/>
                  </a:lnTo>
                  <a:lnTo>
                    <a:pt x="113436" y="4483697"/>
                  </a:lnTo>
                  <a:lnTo>
                    <a:pt x="68465" y="4472711"/>
                  </a:lnTo>
                  <a:lnTo>
                    <a:pt x="22771" y="4463618"/>
                  </a:lnTo>
                  <a:lnTo>
                    <a:pt x="0" y="4460113"/>
                  </a:lnTo>
                  <a:lnTo>
                    <a:pt x="0" y="5360987"/>
                  </a:lnTo>
                  <a:lnTo>
                    <a:pt x="900798" y="5360987"/>
                  </a:lnTo>
                  <a:close/>
                </a:path>
                <a:path w="7510780" h="5361305">
                  <a:moveTo>
                    <a:pt x="7510602" y="249859"/>
                  </a:moveTo>
                  <a:lnTo>
                    <a:pt x="7506055" y="203974"/>
                  </a:lnTo>
                  <a:lnTo>
                    <a:pt x="7491666" y="156616"/>
                  </a:lnTo>
                  <a:lnTo>
                    <a:pt x="7468362" y="112953"/>
                  </a:lnTo>
                  <a:lnTo>
                    <a:pt x="7436675" y="74307"/>
                  </a:lnTo>
                  <a:lnTo>
                    <a:pt x="7398029" y="42633"/>
                  </a:lnTo>
                  <a:lnTo>
                    <a:pt x="7354367" y="19316"/>
                  </a:lnTo>
                  <a:lnTo>
                    <a:pt x="7307008" y="4927"/>
                  </a:lnTo>
                  <a:lnTo>
                    <a:pt x="7257275" y="0"/>
                  </a:lnTo>
                  <a:lnTo>
                    <a:pt x="2593200" y="0"/>
                  </a:lnTo>
                  <a:lnTo>
                    <a:pt x="2547594" y="4089"/>
                  </a:lnTo>
                  <a:lnTo>
                    <a:pt x="2504668" y="15875"/>
                  </a:lnTo>
                  <a:lnTo>
                    <a:pt x="2465146" y="34645"/>
                  </a:lnTo>
                  <a:lnTo>
                    <a:pt x="2429738" y="59664"/>
                  </a:lnTo>
                  <a:lnTo>
                    <a:pt x="2399157" y="90246"/>
                  </a:lnTo>
                  <a:lnTo>
                    <a:pt x="2374138" y="125653"/>
                  </a:lnTo>
                  <a:lnTo>
                    <a:pt x="2355367" y="165176"/>
                  </a:lnTo>
                  <a:lnTo>
                    <a:pt x="2343581" y="208102"/>
                  </a:lnTo>
                  <a:lnTo>
                    <a:pt x="2339492" y="253707"/>
                  </a:lnTo>
                  <a:lnTo>
                    <a:pt x="2343581" y="299300"/>
                  </a:lnTo>
                  <a:lnTo>
                    <a:pt x="2355367" y="342226"/>
                  </a:lnTo>
                  <a:lnTo>
                    <a:pt x="2374138" y="381749"/>
                  </a:lnTo>
                  <a:lnTo>
                    <a:pt x="2399157" y="417156"/>
                  </a:lnTo>
                  <a:lnTo>
                    <a:pt x="2429738" y="447738"/>
                  </a:lnTo>
                  <a:lnTo>
                    <a:pt x="2465146" y="472770"/>
                  </a:lnTo>
                  <a:lnTo>
                    <a:pt x="2504668" y="491528"/>
                  </a:lnTo>
                  <a:lnTo>
                    <a:pt x="2547594" y="503313"/>
                  </a:lnTo>
                  <a:lnTo>
                    <a:pt x="2593200" y="507403"/>
                  </a:lnTo>
                  <a:lnTo>
                    <a:pt x="7257288" y="507403"/>
                  </a:lnTo>
                  <a:lnTo>
                    <a:pt x="7307008" y="502488"/>
                  </a:lnTo>
                  <a:lnTo>
                    <a:pt x="7354367" y="488086"/>
                  </a:lnTo>
                  <a:lnTo>
                    <a:pt x="7398029" y="464781"/>
                  </a:lnTo>
                  <a:lnTo>
                    <a:pt x="7436675" y="433095"/>
                  </a:lnTo>
                  <a:lnTo>
                    <a:pt x="7468362" y="394462"/>
                  </a:lnTo>
                  <a:lnTo>
                    <a:pt x="7491666" y="350786"/>
                  </a:lnTo>
                  <a:lnTo>
                    <a:pt x="7506055" y="303428"/>
                  </a:lnTo>
                  <a:lnTo>
                    <a:pt x="7510602" y="257543"/>
                  </a:lnTo>
                  <a:lnTo>
                    <a:pt x="7510602" y="249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9661" y="2048460"/>
              <a:ext cx="1681463" cy="33527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9492" y="2433052"/>
              <a:ext cx="4978400" cy="2981325"/>
            </a:xfrm>
            <a:custGeom>
              <a:avLst/>
              <a:gdLst/>
              <a:ahLst/>
              <a:cxnLst/>
              <a:rect l="l" t="t" r="r" b="b"/>
              <a:pathLst>
                <a:path w="4978400" h="2981325">
                  <a:moveTo>
                    <a:pt x="4921275" y="2464981"/>
                  </a:moveTo>
                  <a:lnTo>
                    <a:pt x="4908689" y="2389594"/>
                  </a:lnTo>
                  <a:lnTo>
                    <a:pt x="4891824" y="2345334"/>
                  </a:lnTo>
                  <a:lnTo>
                    <a:pt x="4869104" y="2304351"/>
                  </a:lnTo>
                  <a:lnTo>
                    <a:pt x="4841037" y="2267166"/>
                  </a:lnTo>
                  <a:lnTo>
                    <a:pt x="4808156" y="2234273"/>
                  </a:lnTo>
                  <a:lnTo>
                    <a:pt x="4770958" y="2206218"/>
                  </a:lnTo>
                  <a:lnTo>
                    <a:pt x="4729975" y="2183485"/>
                  </a:lnTo>
                  <a:lnTo>
                    <a:pt x="4685716" y="2166620"/>
                  </a:lnTo>
                  <a:lnTo>
                    <a:pt x="4638700" y="2156117"/>
                  </a:lnTo>
                  <a:lnTo>
                    <a:pt x="4589437" y="2152510"/>
                  </a:lnTo>
                  <a:lnTo>
                    <a:pt x="743051" y="2152510"/>
                  </a:lnTo>
                  <a:lnTo>
                    <a:pt x="693788" y="2156117"/>
                  </a:lnTo>
                  <a:lnTo>
                    <a:pt x="646760" y="2166620"/>
                  </a:lnTo>
                  <a:lnTo>
                    <a:pt x="602500" y="2183485"/>
                  </a:lnTo>
                  <a:lnTo>
                    <a:pt x="561517" y="2206218"/>
                  </a:lnTo>
                  <a:lnTo>
                    <a:pt x="524332" y="2234273"/>
                  </a:lnTo>
                  <a:lnTo>
                    <a:pt x="491439" y="2267166"/>
                  </a:lnTo>
                  <a:lnTo>
                    <a:pt x="463384" y="2304351"/>
                  </a:lnTo>
                  <a:lnTo>
                    <a:pt x="440651" y="2345334"/>
                  </a:lnTo>
                  <a:lnTo>
                    <a:pt x="423786" y="2389594"/>
                  </a:lnTo>
                  <a:lnTo>
                    <a:pt x="413283" y="2436622"/>
                  </a:lnTo>
                  <a:lnTo>
                    <a:pt x="409676" y="2485885"/>
                  </a:lnTo>
                  <a:lnTo>
                    <a:pt x="409676" y="2647658"/>
                  </a:lnTo>
                  <a:lnTo>
                    <a:pt x="413283" y="2696921"/>
                  </a:lnTo>
                  <a:lnTo>
                    <a:pt x="423786" y="2743936"/>
                  </a:lnTo>
                  <a:lnTo>
                    <a:pt x="440651" y="2788196"/>
                  </a:lnTo>
                  <a:lnTo>
                    <a:pt x="463384" y="2829179"/>
                  </a:lnTo>
                  <a:lnTo>
                    <a:pt x="491439" y="2866377"/>
                  </a:lnTo>
                  <a:lnTo>
                    <a:pt x="524332" y="2899257"/>
                  </a:lnTo>
                  <a:lnTo>
                    <a:pt x="561517" y="2927324"/>
                  </a:lnTo>
                  <a:lnTo>
                    <a:pt x="602500" y="2950045"/>
                  </a:lnTo>
                  <a:lnTo>
                    <a:pt x="646760" y="2966923"/>
                  </a:lnTo>
                  <a:lnTo>
                    <a:pt x="693788" y="2977413"/>
                  </a:lnTo>
                  <a:lnTo>
                    <a:pt x="743051" y="2981033"/>
                  </a:lnTo>
                  <a:lnTo>
                    <a:pt x="4589437" y="2981033"/>
                  </a:lnTo>
                  <a:lnTo>
                    <a:pt x="4638700" y="2977413"/>
                  </a:lnTo>
                  <a:lnTo>
                    <a:pt x="4685716" y="2966923"/>
                  </a:lnTo>
                  <a:lnTo>
                    <a:pt x="4729975" y="2950045"/>
                  </a:lnTo>
                  <a:lnTo>
                    <a:pt x="4770958" y="2927324"/>
                  </a:lnTo>
                  <a:lnTo>
                    <a:pt x="4808156" y="2899257"/>
                  </a:lnTo>
                  <a:lnTo>
                    <a:pt x="4841037" y="2866377"/>
                  </a:lnTo>
                  <a:lnTo>
                    <a:pt x="4869104" y="2829179"/>
                  </a:lnTo>
                  <a:lnTo>
                    <a:pt x="4891824" y="2788196"/>
                  </a:lnTo>
                  <a:lnTo>
                    <a:pt x="4908689" y="2743936"/>
                  </a:lnTo>
                  <a:lnTo>
                    <a:pt x="4919192" y="2696921"/>
                  </a:lnTo>
                  <a:lnTo>
                    <a:pt x="4921275" y="2668562"/>
                  </a:lnTo>
                  <a:lnTo>
                    <a:pt x="4921275" y="2464981"/>
                  </a:lnTo>
                  <a:close/>
                </a:path>
                <a:path w="4978400" h="2981325">
                  <a:moveTo>
                    <a:pt x="4978298" y="307873"/>
                  </a:moveTo>
                  <a:lnTo>
                    <a:pt x="4966043" y="237096"/>
                  </a:lnTo>
                  <a:lnTo>
                    <a:pt x="4949177" y="192836"/>
                  </a:lnTo>
                  <a:lnTo>
                    <a:pt x="4926457" y="151853"/>
                  </a:lnTo>
                  <a:lnTo>
                    <a:pt x="4898390" y="114655"/>
                  </a:lnTo>
                  <a:lnTo>
                    <a:pt x="4865509" y="81775"/>
                  </a:lnTo>
                  <a:lnTo>
                    <a:pt x="4828311" y="53708"/>
                  </a:lnTo>
                  <a:lnTo>
                    <a:pt x="4787328" y="30988"/>
                  </a:lnTo>
                  <a:lnTo>
                    <a:pt x="4743069" y="14109"/>
                  </a:lnTo>
                  <a:lnTo>
                    <a:pt x="4696053" y="3619"/>
                  </a:lnTo>
                  <a:lnTo>
                    <a:pt x="4646790" y="0"/>
                  </a:lnTo>
                  <a:lnTo>
                    <a:pt x="333375" y="0"/>
                  </a:lnTo>
                  <a:lnTo>
                    <a:pt x="284111" y="3619"/>
                  </a:lnTo>
                  <a:lnTo>
                    <a:pt x="237096" y="14109"/>
                  </a:lnTo>
                  <a:lnTo>
                    <a:pt x="192836" y="30988"/>
                  </a:lnTo>
                  <a:lnTo>
                    <a:pt x="151853" y="53708"/>
                  </a:lnTo>
                  <a:lnTo>
                    <a:pt x="114655" y="81775"/>
                  </a:lnTo>
                  <a:lnTo>
                    <a:pt x="81775" y="114655"/>
                  </a:lnTo>
                  <a:lnTo>
                    <a:pt x="53708" y="151853"/>
                  </a:lnTo>
                  <a:lnTo>
                    <a:pt x="30988" y="192836"/>
                  </a:lnTo>
                  <a:lnTo>
                    <a:pt x="14122" y="237096"/>
                  </a:lnTo>
                  <a:lnTo>
                    <a:pt x="3619" y="284111"/>
                  </a:lnTo>
                  <a:lnTo>
                    <a:pt x="0" y="333375"/>
                  </a:lnTo>
                  <a:lnTo>
                    <a:pt x="0" y="1752460"/>
                  </a:lnTo>
                  <a:lnTo>
                    <a:pt x="3619" y="1801723"/>
                  </a:lnTo>
                  <a:lnTo>
                    <a:pt x="14122" y="1848739"/>
                  </a:lnTo>
                  <a:lnTo>
                    <a:pt x="30988" y="1892998"/>
                  </a:lnTo>
                  <a:lnTo>
                    <a:pt x="53708" y="1933981"/>
                  </a:lnTo>
                  <a:lnTo>
                    <a:pt x="81775" y="1971167"/>
                  </a:lnTo>
                  <a:lnTo>
                    <a:pt x="114655" y="2004060"/>
                  </a:lnTo>
                  <a:lnTo>
                    <a:pt x="151853" y="2032114"/>
                  </a:lnTo>
                  <a:lnTo>
                    <a:pt x="192836" y="2054847"/>
                  </a:lnTo>
                  <a:lnTo>
                    <a:pt x="237096" y="2071712"/>
                  </a:lnTo>
                  <a:lnTo>
                    <a:pt x="284111" y="2082215"/>
                  </a:lnTo>
                  <a:lnTo>
                    <a:pt x="333375" y="2085835"/>
                  </a:lnTo>
                  <a:lnTo>
                    <a:pt x="4646790" y="2085835"/>
                  </a:lnTo>
                  <a:lnTo>
                    <a:pt x="4696053" y="2082215"/>
                  </a:lnTo>
                  <a:lnTo>
                    <a:pt x="4743069" y="2071712"/>
                  </a:lnTo>
                  <a:lnTo>
                    <a:pt x="4787328" y="2054847"/>
                  </a:lnTo>
                  <a:lnTo>
                    <a:pt x="4828311" y="2032114"/>
                  </a:lnTo>
                  <a:lnTo>
                    <a:pt x="4865509" y="2004060"/>
                  </a:lnTo>
                  <a:lnTo>
                    <a:pt x="4898390" y="1971167"/>
                  </a:lnTo>
                  <a:lnTo>
                    <a:pt x="4926457" y="1933981"/>
                  </a:lnTo>
                  <a:lnTo>
                    <a:pt x="4949177" y="1892998"/>
                  </a:lnTo>
                  <a:lnTo>
                    <a:pt x="4966043" y="1848739"/>
                  </a:lnTo>
                  <a:lnTo>
                    <a:pt x="4976546" y="1801723"/>
                  </a:lnTo>
                  <a:lnTo>
                    <a:pt x="4978298" y="1777961"/>
                  </a:lnTo>
                  <a:lnTo>
                    <a:pt x="4978298" y="307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49171" y="5480755"/>
            <a:ext cx="6188075" cy="1720214"/>
            <a:chOff x="2749171" y="5480755"/>
            <a:chExt cx="6188075" cy="1720214"/>
          </a:xfrm>
        </p:grpSpPr>
        <p:sp>
          <p:nvSpPr>
            <p:cNvPr id="13" name="object 13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49171" y="5480755"/>
              <a:ext cx="6111240" cy="1079500"/>
            </a:xfrm>
            <a:custGeom>
              <a:avLst/>
              <a:gdLst/>
              <a:ahLst/>
              <a:cxnLst/>
              <a:rect l="l" t="t" r="r" b="b"/>
              <a:pathLst>
                <a:path w="6111240" h="1079500">
                  <a:moveTo>
                    <a:pt x="5778661" y="1078898"/>
                  </a:moveTo>
                  <a:lnTo>
                    <a:pt x="333370" y="1078898"/>
                  </a:lnTo>
                  <a:lnTo>
                    <a:pt x="284111" y="1075284"/>
                  </a:lnTo>
                  <a:lnTo>
                    <a:pt x="237091" y="1064783"/>
                  </a:lnTo>
                  <a:lnTo>
                    <a:pt x="192832" y="1047914"/>
                  </a:lnTo>
                  <a:lnTo>
                    <a:pt x="151848" y="1025189"/>
                  </a:lnTo>
                  <a:lnTo>
                    <a:pt x="114656" y="997127"/>
                  </a:lnTo>
                  <a:lnTo>
                    <a:pt x="81771" y="964242"/>
                  </a:lnTo>
                  <a:lnTo>
                    <a:pt x="53708" y="927049"/>
                  </a:lnTo>
                  <a:lnTo>
                    <a:pt x="30984" y="886066"/>
                  </a:lnTo>
                  <a:lnTo>
                    <a:pt x="14114" y="841806"/>
                  </a:lnTo>
                  <a:lnTo>
                    <a:pt x="3614" y="794787"/>
                  </a:lnTo>
                  <a:lnTo>
                    <a:pt x="0" y="745524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778656" y="0"/>
                  </a:lnTo>
                  <a:lnTo>
                    <a:pt x="5827920" y="3614"/>
                  </a:lnTo>
                  <a:lnTo>
                    <a:pt x="5874939" y="14114"/>
                  </a:lnTo>
                  <a:lnTo>
                    <a:pt x="5919199" y="30984"/>
                  </a:lnTo>
                  <a:lnTo>
                    <a:pt x="5960182" y="53708"/>
                  </a:lnTo>
                  <a:lnTo>
                    <a:pt x="5997375" y="81771"/>
                  </a:lnTo>
                  <a:lnTo>
                    <a:pt x="6030260" y="114656"/>
                  </a:lnTo>
                  <a:lnTo>
                    <a:pt x="6058322" y="151848"/>
                  </a:lnTo>
                  <a:lnTo>
                    <a:pt x="6081047" y="192832"/>
                  </a:lnTo>
                  <a:lnTo>
                    <a:pt x="6097917" y="237091"/>
                  </a:lnTo>
                  <a:lnTo>
                    <a:pt x="6108417" y="284111"/>
                  </a:lnTo>
                  <a:lnTo>
                    <a:pt x="6110948" y="318612"/>
                  </a:lnTo>
                  <a:lnTo>
                    <a:pt x="6110948" y="760286"/>
                  </a:lnTo>
                  <a:lnTo>
                    <a:pt x="6097917" y="841806"/>
                  </a:lnTo>
                  <a:lnTo>
                    <a:pt x="6081047" y="886066"/>
                  </a:lnTo>
                  <a:lnTo>
                    <a:pt x="6058322" y="927049"/>
                  </a:lnTo>
                  <a:lnTo>
                    <a:pt x="6030260" y="964242"/>
                  </a:lnTo>
                  <a:lnTo>
                    <a:pt x="5997375" y="997127"/>
                  </a:lnTo>
                  <a:lnTo>
                    <a:pt x="5960182" y="1025189"/>
                  </a:lnTo>
                  <a:lnTo>
                    <a:pt x="5919199" y="1047914"/>
                  </a:lnTo>
                  <a:lnTo>
                    <a:pt x="5874939" y="1064783"/>
                  </a:lnTo>
                  <a:lnTo>
                    <a:pt x="5827920" y="1075284"/>
                  </a:lnTo>
                  <a:lnTo>
                    <a:pt x="5778661" y="1078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8719" y="5675756"/>
              <a:ext cx="47625" cy="447675"/>
            </a:xfrm>
            <a:custGeom>
              <a:avLst/>
              <a:gdLst/>
              <a:ahLst/>
              <a:cxnLst/>
              <a:rect l="l" t="t" r="r" b="b"/>
              <a:pathLst>
                <a:path w="47625" h="447675">
                  <a:moveTo>
                    <a:pt x="47625" y="420712"/>
                  </a:moveTo>
                  <a:lnTo>
                    <a:pt x="26962" y="400050"/>
                  </a:lnTo>
                  <a:lnTo>
                    <a:pt x="20650" y="400050"/>
                  </a:lnTo>
                  <a:lnTo>
                    <a:pt x="0" y="420712"/>
                  </a:lnTo>
                  <a:lnTo>
                    <a:pt x="0" y="427024"/>
                  </a:lnTo>
                  <a:lnTo>
                    <a:pt x="20650" y="447675"/>
                  </a:lnTo>
                  <a:lnTo>
                    <a:pt x="26962" y="447675"/>
                  </a:lnTo>
                  <a:lnTo>
                    <a:pt x="47625" y="427024"/>
                  </a:lnTo>
                  <a:lnTo>
                    <a:pt x="47625" y="423862"/>
                  </a:lnTo>
                  <a:lnTo>
                    <a:pt x="47625" y="420712"/>
                  </a:lnTo>
                  <a:close/>
                </a:path>
                <a:path w="47625" h="447675">
                  <a:moveTo>
                    <a:pt x="47625" y="220687"/>
                  </a:moveTo>
                  <a:lnTo>
                    <a:pt x="26962" y="200025"/>
                  </a:lnTo>
                  <a:lnTo>
                    <a:pt x="20650" y="200025"/>
                  </a:lnTo>
                  <a:lnTo>
                    <a:pt x="0" y="220687"/>
                  </a:lnTo>
                  <a:lnTo>
                    <a:pt x="0" y="226999"/>
                  </a:lnTo>
                  <a:lnTo>
                    <a:pt x="20650" y="247650"/>
                  </a:lnTo>
                  <a:lnTo>
                    <a:pt x="26962" y="247650"/>
                  </a:lnTo>
                  <a:lnTo>
                    <a:pt x="47625" y="226999"/>
                  </a:lnTo>
                  <a:lnTo>
                    <a:pt x="47625" y="223837"/>
                  </a:lnTo>
                  <a:lnTo>
                    <a:pt x="47625" y="220687"/>
                  </a:lnTo>
                  <a:close/>
                </a:path>
                <a:path w="47625" h="447675">
                  <a:moveTo>
                    <a:pt x="47625" y="20662"/>
                  </a:moveTo>
                  <a:lnTo>
                    <a:pt x="26962" y="0"/>
                  </a:lnTo>
                  <a:lnTo>
                    <a:pt x="20650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62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21010" y="226583"/>
            <a:ext cx="225869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VISUAL</a:t>
            </a:r>
            <a:r>
              <a:rPr sz="1950" u="heavy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EXAMPLE</a:t>
            </a:r>
            <a:endParaRPr sz="1950"/>
          </a:p>
        </p:txBody>
      </p:sp>
      <p:sp>
        <p:nvSpPr>
          <p:cNvPr id="18" name="object 18"/>
          <p:cNvSpPr txBox="1"/>
          <p:nvPr/>
        </p:nvSpPr>
        <p:spPr>
          <a:xfrm>
            <a:off x="540435" y="751000"/>
            <a:ext cx="659765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How</a:t>
            </a:r>
            <a:r>
              <a:rPr sz="1350" b="1" spc="1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</a:t>
            </a:r>
            <a:r>
              <a:rPr sz="1350" b="1" spc="1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amount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year-to-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using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column?Using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TOTALYTD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0626" y="1865836"/>
            <a:ext cx="6299835" cy="45186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1342390" algn="ctr">
              <a:lnSpc>
                <a:spcPct val="100000"/>
              </a:lnSpc>
              <a:spcBef>
                <a:spcPts val="295"/>
              </a:spcBef>
            </a:pPr>
            <a:r>
              <a:rPr sz="1150" b="1" spc="-10" dirty="0">
                <a:latin typeface="Comic Sans MS"/>
                <a:cs typeface="Comic Sans MS"/>
              </a:rPr>
              <a:t>SUM(Orders[Sales])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expression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amounts.</a:t>
            </a:r>
            <a:endParaRPr sz="1150">
              <a:latin typeface="Comic Sans MS"/>
              <a:cs typeface="Comic Sans MS"/>
            </a:endParaRPr>
          </a:p>
          <a:p>
            <a:pPr marR="1342390" algn="ctr">
              <a:lnSpc>
                <a:spcPct val="100000"/>
              </a:lnSpc>
              <a:spcBef>
                <a:spcPts val="195"/>
              </a:spcBef>
            </a:pPr>
            <a:r>
              <a:rPr sz="1150" b="1" spc="-10" dirty="0">
                <a:latin typeface="Comic Sans MS"/>
                <a:cs typeface="Comic Sans MS"/>
              </a:rPr>
              <a:t>Orders[OrderDate]:</a:t>
            </a:r>
            <a:r>
              <a:rPr sz="1150" b="1" spc="-15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containing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dates.</a:t>
            </a:r>
            <a:endParaRPr sz="1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mic Sans MS"/>
              <a:cs typeface="Comic Sans MS"/>
            </a:endParaRPr>
          </a:p>
          <a:p>
            <a:pPr marL="12700" marR="3545840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Year: </a:t>
            </a:r>
            <a:r>
              <a:rPr sz="1050" spc="-10" dirty="0">
                <a:latin typeface="Comic Sans MS"/>
                <a:cs typeface="Comic Sans MS"/>
              </a:rPr>
              <a:t>The year part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>
                <a:latin typeface="Comic Sans MS"/>
                <a:cs typeface="Comic Sans MS"/>
              </a:rPr>
              <a:t>.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Month</a:t>
            </a:r>
            <a:r>
              <a:rPr sz="1050" b="1" spc="-5" dirty="0">
                <a:latin typeface="Comic Sans MS"/>
                <a:cs typeface="Comic Sans MS"/>
              </a:rPr>
              <a:t> :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part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b="1" spc="-10" dirty="0">
                <a:latin typeface="Comic Sans MS"/>
                <a:cs typeface="Comic Sans MS"/>
              </a:rPr>
              <a:t>Sum</a:t>
            </a:r>
            <a:r>
              <a:rPr sz="1050" b="1" spc="-5" dirty="0">
                <a:latin typeface="Comic Sans MS"/>
                <a:cs typeface="Comic Sans MS"/>
              </a:rPr>
              <a:t> of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3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year.</a:t>
            </a:r>
            <a:endParaRPr sz="1050">
              <a:latin typeface="Comic Sans MS"/>
              <a:cs typeface="Comic Sans MS"/>
            </a:endParaRPr>
          </a:p>
          <a:p>
            <a:pPr marL="12700" marR="1546225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Total_YTD:</a:t>
            </a:r>
            <a:r>
              <a:rPr sz="1050" b="1" spc="-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start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 year.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mic Sans MS"/>
                <a:cs typeface="Comic Sans MS"/>
              </a:rPr>
              <a:t>in</a:t>
            </a:r>
            <a:r>
              <a:rPr sz="1050" spc="-10" dirty="0">
                <a:latin typeface="Comic Sans MS"/>
                <a:cs typeface="Comic Sans MS"/>
              </a:rPr>
              <a:t> this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visual, you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can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see: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YTD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=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14,236,90</a:t>
            </a:r>
            <a:r>
              <a:rPr sz="1050" spc="3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same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sales</a:t>
            </a:r>
            <a:endParaRPr sz="1050">
              <a:latin typeface="Comic Sans MS"/>
              <a:cs typeface="Comic Sans MS"/>
            </a:endParaRPr>
          </a:p>
          <a:p>
            <a:pPr marL="12700" marR="1546225" algn="just">
              <a:lnSpc>
                <a:spcPct val="113100"/>
              </a:lnSpc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feb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YTD=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18,56,79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sales(2016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spc="1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+2016</a:t>
            </a:r>
            <a:r>
              <a:rPr sz="1050" spc="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feb)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like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this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it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do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year,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next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it</a:t>
            </a:r>
            <a:r>
              <a:rPr sz="1050" spc="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sums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 the</a:t>
            </a:r>
            <a:r>
              <a:rPr sz="1050" spc="-5" dirty="0">
                <a:latin typeface="Comic Sans MS"/>
                <a:cs typeface="Comic Sans MS"/>
              </a:rPr>
              <a:t> 1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spc="-5" dirty="0">
                <a:latin typeface="Comic Sans MS"/>
                <a:cs typeface="Comic Sans MS"/>
              </a:rPr>
              <a:t> to </a:t>
            </a:r>
            <a:r>
              <a:rPr sz="1050" spc="-10" dirty="0">
                <a:latin typeface="Comic Sans MS"/>
                <a:cs typeface="Comic Sans MS"/>
              </a:rPr>
              <a:t>dec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31st</a:t>
            </a: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mic Sans MS"/>
              <a:cs typeface="Comic Sans MS"/>
            </a:endParaRPr>
          </a:p>
          <a:p>
            <a:pPr marL="389890" marR="1571625" indent="-635" algn="ctr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How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can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you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create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a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measure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to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calculate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total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amount </a:t>
            </a:r>
            <a:r>
              <a:rPr sz="1050" b="1" spc="-4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year-to-date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for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"Technology"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category,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considering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a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custom </a:t>
            </a:r>
            <a:r>
              <a:rPr sz="1050" b="1" spc="-4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year-end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date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of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March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31,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using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table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and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 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OrderDate column?</a:t>
            </a: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mic Sans MS"/>
              <a:cs typeface="Comic Sans MS"/>
            </a:endParaRPr>
          </a:p>
          <a:p>
            <a:pPr marL="669290">
              <a:lnSpc>
                <a:spcPct val="100000"/>
              </a:lnSpc>
            </a:pPr>
            <a:r>
              <a:rPr sz="1150" b="1" spc="-10" dirty="0">
                <a:latin typeface="Comic Sans MS"/>
                <a:cs typeface="Comic Sans MS"/>
              </a:rPr>
              <a:t>Year:</a:t>
            </a:r>
            <a:r>
              <a:rPr sz="1150" b="1" spc="-1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part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OrderDate</a:t>
            </a:r>
            <a:r>
              <a:rPr sz="1150" spc="-10" dirty="0">
                <a:latin typeface="Comic Sans MS"/>
                <a:cs typeface="Comic Sans MS"/>
              </a:rPr>
              <a:t>.</a:t>
            </a:r>
            <a:endParaRPr sz="1150">
              <a:latin typeface="Comic Sans MS"/>
              <a:cs typeface="Comic Sans MS"/>
            </a:endParaRPr>
          </a:p>
          <a:p>
            <a:pPr marL="669290">
              <a:lnSpc>
                <a:spcPct val="100000"/>
              </a:lnSpc>
              <a:spcBef>
                <a:spcPts val="195"/>
              </a:spcBef>
            </a:pPr>
            <a:r>
              <a:rPr sz="1150" b="1" spc="-10" dirty="0">
                <a:latin typeface="Comic Sans MS"/>
                <a:cs typeface="Comic Sans MS"/>
              </a:rPr>
              <a:t>Sum</a:t>
            </a:r>
            <a:r>
              <a:rPr sz="1150" b="1" spc="-5" dirty="0">
                <a:latin typeface="Comic Sans MS"/>
                <a:cs typeface="Comic Sans MS"/>
              </a:rPr>
              <a:t> of </a:t>
            </a:r>
            <a:r>
              <a:rPr sz="1150" b="1" spc="-10" dirty="0">
                <a:latin typeface="Comic Sans MS"/>
                <a:cs typeface="Comic Sans MS"/>
              </a:rPr>
              <a:t>Sales:</a:t>
            </a:r>
            <a:r>
              <a:rPr sz="1150" b="1" spc="-15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</a:t>
            </a:r>
            <a:r>
              <a:rPr sz="1150" spc="-5" dirty="0">
                <a:latin typeface="Comic Sans MS"/>
                <a:cs typeface="Comic Sans MS"/>
              </a:rPr>
              <a:t> of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Sales</a:t>
            </a:r>
            <a:r>
              <a:rPr sz="1150" b="1" spc="3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year.</a:t>
            </a:r>
            <a:endParaRPr sz="1150">
              <a:latin typeface="Comic Sans MS"/>
              <a:cs typeface="Comic Sans MS"/>
            </a:endParaRPr>
          </a:p>
          <a:p>
            <a:pPr marL="669290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Total</a:t>
            </a:r>
            <a:r>
              <a:rPr sz="1150" b="1" spc="7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Sales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YTD:</a:t>
            </a:r>
            <a:r>
              <a:rPr sz="1150" b="1" spc="-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</a:t>
            </a:r>
            <a:r>
              <a:rPr sz="1150" spc="7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7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Sales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for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category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Technology</a:t>
            </a:r>
            <a:r>
              <a:rPr sz="1150" b="1" spc="7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from</a:t>
            </a:r>
            <a:r>
              <a:rPr sz="1150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7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start</a:t>
            </a:r>
            <a:r>
              <a:rPr sz="1150" spc="7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month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april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1st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end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month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march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31.</a:t>
            </a:r>
            <a:endParaRPr sz="115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402080"/>
            <a:ext cx="7512050" cy="3020695"/>
            <a:chOff x="0" y="1402080"/>
            <a:chExt cx="7512050" cy="302069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98366"/>
              <a:ext cx="2166183" cy="29241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501" y="1402080"/>
              <a:ext cx="5172074" cy="36194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52" y="4509840"/>
            <a:ext cx="2562224" cy="2657474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4825A25-CF2A-E089-D255-6C5D743658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4692895"/>
            <a:ext cx="8937625" cy="2508250"/>
            <a:chOff x="0" y="4692895"/>
            <a:chExt cx="8937625" cy="2508250"/>
          </a:xfrm>
        </p:grpSpPr>
        <p:sp>
          <p:nvSpPr>
            <p:cNvPr id="7" name="object 7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601076"/>
              <a:ext cx="657224" cy="5998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72300" y="4692895"/>
              <a:ext cx="6295390" cy="1905000"/>
            </a:xfrm>
            <a:custGeom>
              <a:avLst/>
              <a:gdLst/>
              <a:ahLst/>
              <a:cxnLst/>
              <a:rect l="l" t="t" r="r" b="b"/>
              <a:pathLst>
                <a:path w="6295390" h="1905000">
                  <a:moveTo>
                    <a:pt x="5965268" y="1904854"/>
                  </a:moveTo>
                  <a:lnTo>
                    <a:pt x="333369" y="1904854"/>
                  </a:lnTo>
                  <a:lnTo>
                    <a:pt x="284111" y="1901240"/>
                  </a:lnTo>
                  <a:lnTo>
                    <a:pt x="237091" y="1890740"/>
                  </a:lnTo>
                  <a:lnTo>
                    <a:pt x="192832" y="1873870"/>
                  </a:lnTo>
                  <a:lnTo>
                    <a:pt x="151848" y="1851146"/>
                  </a:lnTo>
                  <a:lnTo>
                    <a:pt x="114656" y="1823083"/>
                  </a:lnTo>
                  <a:lnTo>
                    <a:pt x="81771" y="1790198"/>
                  </a:lnTo>
                  <a:lnTo>
                    <a:pt x="53708" y="1753006"/>
                  </a:lnTo>
                  <a:lnTo>
                    <a:pt x="30984" y="1712022"/>
                  </a:lnTo>
                  <a:lnTo>
                    <a:pt x="14114" y="1667763"/>
                  </a:lnTo>
                  <a:lnTo>
                    <a:pt x="3614" y="1620743"/>
                  </a:lnTo>
                  <a:lnTo>
                    <a:pt x="0" y="157148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965262" y="0"/>
                  </a:lnTo>
                  <a:lnTo>
                    <a:pt x="6014526" y="3614"/>
                  </a:lnTo>
                  <a:lnTo>
                    <a:pt x="6061546" y="14114"/>
                  </a:lnTo>
                  <a:lnTo>
                    <a:pt x="6105805" y="30984"/>
                  </a:lnTo>
                  <a:lnTo>
                    <a:pt x="6146789" y="53708"/>
                  </a:lnTo>
                  <a:lnTo>
                    <a:pt x="6183981" y="81771"/>
                  </a:lnTo>
                  <a:lnTo>
                    <a:pt x="6216866" y="114656"/>
                  </a:lnTo>
                  <a:lnTo>
                    <a:pt x="6244929" y="151848"/>
                  </a:lnTo>
                  <a:lnTo>
                    <a:pt x="6267653" y="192832"/>
                  </a:lnTo>
                  <a:lnTo>
                    <a:pt x="6284523" y="237091"/>
                  </a:lnTo>
                  <a:lnTo>
                    <a:pt x="6294950" y="283785"/>
                  </a:lnTo>
                  <a:lnTo>
                    <a:pt x="6294950" y="1621069"/>
                  </a:lnTo>
                  <a:lnTo>
                    <a:pt x="6284523" y="1667763"/>
                  </a:lnTo>
                  <a:lnTo>
                    <a:pt x="6267653" y="1712022"/>
                  </a:lnTo>
                  <a:lnTo>
                    <a:pt x="6244929" y="1753006"/>
                  </a:lnTo>
                  <a:lnTo>
                    <a:pt x="6216866" y="1790198"/>
                  </a:lnTo>
                  <a:lnTo>
                    <a:pt x="6183981" y="1823083"/>
                  </a:lnTo>
                  <a:lnTo>
                    <a:pt x="6146789" y="1851146"/>
                  </a:lnTo>
                  <a:lnTo>
                    <a:pt x="6105805" y="1873870"/>
                  </a:lnTo>
                  <a:lnTo>
                    <a:pt x="6061546" y="1890740"/>
                  </a:lnTo>
                  <a:lnTo>
                    <a:pt x="6014526" y="1901240"/>
                  </a:lnTo>
                  <a:lnTo>
                    <a:pt x="5965268" y="1904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2321" y="4870119"/>
              <a:ext cx="47625" cy="590550"/>
            </a:xfrm>
            <a:custGeom>
              <a:avLst/>
              <a:gdLst/>
              <a:ahLst/>
              <a:cxnLst/>
              <a:rect l="l" t="t" r="r" b="b"/>
              <a:pathLst>
                <a:path w="47625" h="590550">
                  <a:moveTo>
                    <a:pt x="47625" y="563575"/>
                  </a:moveTo>
                  <a:lnTo>
                    <a:pt x="26974" y="542925"/>
                  </a:lnTo>
                  <a:lnTo>
                    <a:pt x="20650" y="542925"/>
                  </a:lnTo>
                  <a:lnTo>
                    <a:pt x="0" y="563575"/>
                  </a:lnTo>
                  <a:lnTo>
                    <a:pt x="0" y="569899"/>
                  </a:lnTo>
                  <a:lnTo>
                    <a:pt x="20650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75"/>
                  </a:lnTo>
                  <a:close/>
                </a:path>
                <a:path w="47625" h="590550">
                  <a:moveTo>
                    <a:pt x="47625" y="382600"/>
                  </a:moveTo>
                  <a:lnTo>
                    <a:pt x="26974" y="361950"/>
                  </a:lnTo>
                  <a:lnTo>
                    <a:pt x="20650" y="361950"/>
                  </a:lnTo>
                  <a:lnTo>
                    <a:pt x="0" y="382600"/>
                  </a:lnTo>
                  <a:lnTo>
                    <a:pt x="0" y="388924"/>
                  </a:lnTo>
                  <a:lnTo>
                    <a:pt x="20650" y="409575"/>
                  </a:lnTo>
                  <a:lnTo>
                    <a:pt x="26974" y="409575"/>
                  </a:lnTo>
                  <a:lnTo>
                    <a:pt x="47625" y="388924"/>
                  </a:lnTo>
                  <a:lnTo>
                    <a:pt x="47625" y="385762"/>
                  </a:lnTo>
                  <a:lnTo>
                    <a:pt x="47625" y="382600"/>
                  </a:lnTo>
                  <a:close/>
                </a:path>
                <a:path w="47625" h="590550">
                  <a:moveTo>
                    <a:pt x="47625" y="201625"/>
                  </a:moveTo>
                  <a:lnTo>
                    <a:pt x="26974" y="180975"/>
                  </a:lnTo>
                  <a:lnTo>
                    <a:pt x="20650" y="180975"/>
                  </a:lnTo>
                  <a:lnTo>
                    <a:pt x="0" y="201625"/>
                  </a:lnTo>
                  <a:lnTo>
                    <a:pt x="0" y="207949"/>
                  </a:lnTo>
                  <a:lnTo>
                    <a:pt x="20650" y="228600"/>
                  </a:lnTo>
                  <a:lnTo>
                    <a:pt x="26974" y="228600"/>
                  </a:lnTo>
                  <a:lnTo>
                    <a:pt x="47625" y="207949"/>
                  </a:lnTo>
                  <a:lnTo>
                    <a:pt x="47625" y="204787"/>
                  </a:lnTo>
                  <a:lnTo>
                    <a:pt x="47625" y="201625"/>
                  </a:lnTo>
                  <a:close/>
                </a:path>
                <a:path w="47625" h="590550">
                  <a:moveTo>
                    <a:pt x="47625" y="20650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00418"/>
              <a:ext cx="6188075" cy="363220"/>
            </a:xfrm>
            <a:custGeom>
              <a:avLst/>
              <a:gdLst/>
              <a:ahLst/>
              <a:cxnLst/>
              <a:rect l="l" t="t" r="r" b="b"/>
              <a:pathLst>
                <a:path w="6188075" h="363220">
                  <a:moveTo>
                    <a:pt x="6006711" y="363153"/>
                  </a:moveTo>
                  <a:lnTo>
                    <a:pt x="181574" y="363153"/>
                  </a:lnTo>
                  <a:lnTo>
                    <a:pt x="145987" y="359633"/>
                  </a:lnTo>
                  <a:lnTo>
                    <a:pt x="80838" y="332647"/>
                  </a:lnTo>
                  <a:lnTo>
                    <a:pt x="30507" y="282316"/>
                  </a:lnTo>
                  <a:lnTo>
                    <a:pt x="3521" y="217166"/>
                  </a:lnTo>
                  <a:lnTo>
                    <a:pt x="0" y="181577"/>
                  </a:lnTo>
                  <a:lnTo>
                    <a:pt x="3521" y="145987"/>
                  </a:lnTo>
                  <a:lnTo>
                    <a:pt x="30507" y="80838"/>
                  </a:lnTo>
                  <a:lnTo>
                    <a:pt x="80838" y="30507"/>
                  </a:lnTo>
                  <a:lnTo>
                    <a:pt x="145987" y="3521"/>
                  </a:lnTo>
                  <a:lnTo>
                    <a:pt x="181577" y="0"/>
                  </a:lnTo>
                  <a:lnTo>
                    <a:pt x="6006708" y="0"/>
                  </a:lnTo>
                  <a:lnTo>
                    <a:pt x="6076194" y="13821"/>
                  </a:lnTo>
                  <a:lnTo>
                    <a:pt x="6135102" y="53183"/>
                  </a:lnTo>
                  <a:lnTo>
                    <a:pt x="6174463" y="112090"/>
                  </a:lnTo>
                  <a:lnTo>
                    <a:pt x="6187805" y="176731"/>
                  </a:lnTo>
                  <a:lnTo>
                    <a:pt x="6187805" y="186423"/>
                  </a:lnTo>
                  <a:lnTo>
                    <a:pt x="6174463" y="251063"/>
                  </a:lnTo>
                  <a:lnTo>
                    <a:pt x="6135102" y="309971"/>
                  </a:lnTo>
                  <a:lnTo>
                    <a:pt x="6076194" y="349332"/>
                  </a:lnTo>
                  <a:lnTo>
                    <a:pt x="6006711" y="363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92324" y="264200"/>
            <a:ext cx="17157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TOTALMTD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2080" y="2012350"/>
            <a:ext cx="5066030" cy="363220"/>
          </a:xfrm>
          <a:custGeom>
            <a:avLst/>
            <a:gdLst/>
            <a:ahLst/>
            <a:cxnLst/>
            <a:rect l="l" t="t" r="r" b="b"/>
            <a:pathLst>
              <a:path w="5066030" h="363219">
                <a:moveTo>
                  <a:pt x="4884102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6" y="0"/>
                </a:lnTo>
                <a:lnTo>
                  <a:pt x="4884100" y="0"/>
                </a:lnTo>
                <a:lnTo>
                  <a:pt x="4953587" y="13821"/>
                </a:lnTo>
                <a:lnTo>
                  <a:pt x="5012494" y="53182"/>
                </a:lnTo>
                <a:lnTo>
                  <a:pt x="5051856" y="112090"/>
                </a:lnTo>
                <a:lnTo>
                  <a:pt x="5065677" y="181575"/>
                </a:lnTo>
                <a:lnTo>
                  <a:pt x="5062156" y="217166"/>
                </a:lnTo>
                <a:lnTo>
                  <a:pt x="5035170" y="282316"/>
                </a:lnTo>
                <a:lnTo>
                  <a:pt x="4984839" y="332647"/>
                </a:lnTo>
                <a:lnTo>
                  <a:pt x="4919690" y="359632"/>
                </a:lnTo>
                <a:lnTo>
                  <a:pt x="4884102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1785" y="760652"/>
            <a:ext cx="7459980" cy="1185545"/>
            <a:chOff x="221785" y="760652"/>
            <a:chExt cx="7459980" cy="1185545"/>
          </a:xfrm>
        </p:grpSpPr>
        <p:sp>
          <p:nvSpPr>
            <p:cNvPr id="15" name="object 15"/>
            <p:cNvSpPr/>
            <p:nvPr/>
          </p:nvSpPr>
          <p:spPr>
            <a:xfrm>
              <a:off x="221785" y="760652"/>
              <a:ext cx="7459980" cy="1185545"/>
            </a:xfrm>
            <a:custGeom>
              <a:avLst/>
              <a:gdLst/>
              <a:ahLst/>
              <a:cxnLst/>
              <a:rect l="l" t="t" r="r" b="b"/>
              <a:pathLst>
                <a:path w="7459980" h="1185545">
                  <a:moveTo>
                    <a:pt x="7126339" y="1185022"/>
                  </a:moveTo>
                  <a:lnTo>
                    <a:pt x="333374" y="1185022"/>
                  </a:lnTo>
                  <a:lnTo>
                    <a:pt x="284111" y="1181407"/>
                  </a:lnTo>
                  <a:lnTo>
                    <a:pt x="237091" y="1170907"/>
                  </a:lnTo>
                  <a:lnTo>
                    <a:pt x="192832" y="1154037"/>
                  </a:lnTo>
                  <a:lnTo>
                    <a:pt x="151848" y="1131313"/>
                  </a:lnTo>
                  <a:lnTo>
                    <a:pt x="114656" y="1103251"/>
                  </a:lnTo>
                  <a:lnTo>
                    <a:pt x="81771" y="1070366"/>
                  </a:lnTo>
                  <a:lnTo>
                    <a:pt x="53708" y="1033173"/>
                  </a:lnTo>
                  <a:lnTo>
                    <a:pt x="30984" y="992190"/>
                  </a:lnTo>
                  <a:lnTo>
                    <a:pt x="14114" y="947930"/>
                  </a:lnTo>
                  <a:lnTo>
                    <a:pt x="3614" y="900911"/>
                  </a:lnTo>
                  <a:lnTo>
                    <a:pt x="0" y="8516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126339" y="0"/>
                  </a:lnTo>
                  <a:lnTo>
                    <a:pt x="7175603" y="3614"/>
                  </a:lnTo>
                  <a:lnTo>
                    <a:pt x="7222622" y="14114"/>
                  </a:lnTo>
                  <a:lnTo>
                    <a:pt x="7266882" y="30984"/>
                  </a:lnTo>
                  <a:lnTo>
                    <a:pt x="7307865" y="53708"/>
                  </a:lnTo>
                  <a:lnTo>
                    <a:pt x="7345058" y="81771"/>
                  </a:lnTo>
                  <a:lnTo>
                    <a:pt x="7377943" y="114656"/>
                  </a:lnTo>
                  <a:lnTo>
                    <a:pt x="7406006" y="151848"/>
                  </a:lnTo>
                  <a:lnTo>
                    <a:pt x="7428730" y="192832"/>
                  </a:lnTo>
                  <a:lnTo>
                    <a:pt x="7445600" y="237091"/>
                  </a:lnTo>
                  <a:lnTo>
                    <a:pt x="7456100" y="284111"/>
                  </a:lnTo>
                  <a:lnTo>
                    <a:pt x="7459715" y="333374"/>
                  </a:lnTo>
                  <a:lnTo>
                    <a:pt x="7459715" y="851647"/>
                  </a:lnTo>
                  <a:lnTo>
                    <a:pt x="7456100" y="900911"/>
                  </a:lnTo>
                  <a:lnTo>
                    <a:pt x="7445600" y="947930"/>
                  </a:lnTo>
                  <a:lnTo>
                    <a:pt x="7428730" y="992190"/>
                  </a:lnTo>
                  <a:lnTo>
                    <a:pt x="7406006" y="1033173"/>
                  </a:lnTo>
                  <a:lnTo>
                    <a:pt x="7377943" y="1070366"/>
                  </a:lnTo>
                  <a:lnTo>
                    <a:pt x="7345058" y="1103251"/>
                  </a:lnTo>
                  <a:lnTo>
                    <a:pt x="7307865" y="1131313"/>
                  </a:lnTo>
                  <a:lnTo>
                    <a:pt x="7266882" y="1154037"/>
                  </a:lnTo>
                  <a:lnTo>
                    <a:pt x="7222622" y="1170907"/>
                  </a:lnTo>
                  <a:lnTo>
                    <a:pt x="7175603" y="1181407"/>
                  </a:lnTo>
                  <a:lnTo>
                    <a:pt x="7126339" y="118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35" y="922577"/>
              <a:ext cx="66675" cy="66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35" y="1455977"/>
              <a:ext cx="66675" cy="666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80858" y="777689"/>
            <a:ext cx="70758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TOTALMTD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month-to-date</a:t>
            </a:r>
            <a:r>
              <a:rPr sz="1550" spc="1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total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for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given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measure,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summing values 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start 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month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up to 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specified date.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often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financial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business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reporting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track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cumulative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performance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throughout the month.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0213" y="2832937"/>
            <a:ext cx="4849495" cy="858519"/>
          </a:xfrm>
          <a:custGeom>
            <a:avLst/>
            <a:gdLst/>
            <a:ahLst/>
            <a:cxnLst/>
            <a:rect l="l" t="t" r="r" b="b"/>
            <a:pathLst>
              <a:path w="4849495" h="858520">
                <a:moveTo>
                  <a:pt x="4516363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4516364" y="0"/>
                </a:lnTo>
                <a:lnTo>
                  <a:pt x="4565627" y="3614"/>
                </a:lnTo>
                <a:lnTo>
                  <a:pt x="4612646" y="14114"/>
                </a:lnTo>
                <a:lnTo>
                  <a:pt x="4656905" y="30984"/>
                </a:lnTo>
                <a:lnTo>
                  <a:pt x="4697889" y="53708"/>
                </a:lnTo>
                <a:lnTo>
                  <a:pt x="4735081" y="81771"/>
                </a:lnTo>
                <a:lnTo>
                  <a:pt x="4767967" y="114656"/>
                </a:lnTo>
                <a:lnTo>
                  <a:pt x="4796029" y="151848"/>
                </a:lnTo>
                <a:lnTo>
                  <a:pt x="4818753" y="192832"/>
                </a:lnTo>
                <a:lnTo>
                  <a:pt x="4835623" y="237091"/>
                </a:lnTo>
                <a:lnTo>
                  <a:pt x="4846124" y="284111"/>
                </a:lnTo>
                <a:lnTo>
                  <a:pt x="4848924" y="322274"/>
                </a:lnTo>
                <a:lnTo>
                  <a:pt x="4848924" y="536179"/>
                </a:lnTo>
                <a:lnTo>
                  <a:pt x="4846124" y="574342"/>
                </a:lnTo>
                <a:lnTo>
                  <a:pt x="4835623" y="621361"/>
                </a:lnTo>
                <a:lnTo>
                  <a:pt x="4818753" y="665621"/>
                </a:lnTo>
                <a:lnTo>
                  <a:pt x="4796029" y="706605"/>
                </a:lnTo>
                <a:lnTo>
                  <a:pt x="4767967" y="743797"/>
                </a:lnTo>
                <a:lnTo>
                  <a:pt x="4735081" y="776682"/>
                </a:lnTo>
                <a:lnTo>
                  <a:pt x="4697889" y="804745"/>
                </a:lnTo>
                <a:lnTo>
                  <a:pt x="4656905" y="827469"/>
                </a:lnTo>
                <a:lnTo>
                  <a:pt x="4612646" y="844339"/>
                </a:lnTo>
                <a:lnTo>
                  <a:pt x="4565627" y="854839"/>
                </a:lnTo>
                <a:lnTo>
                  <a:pt x="4516363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0213" y="3824742"/>
            <a:ext cx="4848224" cy="4000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28" y="2432654"/>
            <a:ext cx="2400299" cy="42100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3852" y="20494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9265" y="2063753"/>
            <a:ext cx="5215890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TOTALMTD(&lt;expression&gt;,&lt;dates&gt;[,&lt;filter&gt;])</a:t>
            </a:r>
            <a:endParaRPr sz="1450">
              <a:latin typeface="Comic Sans MS"/>
              <a:cs typeface="Comic Sans MS"/>
            </a:endParaRPr>
          </a:p>
          <a:p>
            <a:pPr marL="44958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428625" marR="5080" algn="just">
              <a:lnSpc>
                <a:spcPct val="112100"/>
              </a:lnSpc>
              <a:spcBef>
                <a:spcPts val="725"/>
              </a:spcBef>
            </a:pPr>
            <a:r>
              <a:rPr sz="1450" spc="-10" dirty="0">
                <a:latin typeface="Comic Sans MS"/>
                <a:cs typeface="Comic Sans MS"/>
              </a:rPr>
              <a:t>How can you create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measure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calculate the total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 amount Month-to-date using the </a:t>
            </a:r>
            <a:r>
              <a:rPr sz="1450" b="1" spc="-10" dirty="0">
                <a:latin typeface="Comic Sans MS"/>
                <a:cs typeface="Comic Sans MS"/>
              </a:rPr>
              <a:t>Order </a:t>
            </a:r>
            <a:r>
              <a:rPr sz="1450" spc="-10" dirty="0">
                <a:latin typeface="Comic Sans MS"/>
                <a:cs typeface="Comic Sans MS"/>
              </a:rPr>
              <a:t>table and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</a:t>
            </a:r>
            <a:r>
              <a:rPr sz="1450" spc="-5" dirty="0">
                <a:latin typeface="Comic Sans MS"/>
                <a:cs typeface="Comic Sans MS"/>
              </a:rPr>
              <a:t>e </a:t>
            </a:r>
            <a:r>
              <a:rPr sz="1450" b="1" spc="-10" dirty="0">
                <a:latin typeface="Comic Sans MS"/>
                <a:cs typeface="Comic Sans MS"/>
              </a:rPr>
              <a:t>OrderDat</a:t>
            </a:r>
            <a:r>
              <a:rPr sz="1450" b="1" spc="-5" dirty="0">
                <a:latin typeface="Comic Sans MS"/>
                <a:cs typeface="Comic Sans MS"/>
              </a:rPr>
              <a:t>e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</a:t>
            </a:r>
            <a:r>
              <a:rPr sz="1450" spc="-5" dirty="0">
                <a:latin typeface="Comic Sans MS"/>
                <a:cs typeface="Comic Sans MS"/>
              </a:rPr>
              <a:t>n </a:t>
            </a:r>
            <a:r>
              <a:rPr sz="1450" spc="-10" dirty="0">
                <a:latin typeface="Comic Sans MS"/>
                <a:cs typeface="Comic Sans MS"/>
              </a:rPr>
              <a:t>usin</a:t>
            </a:r>
            <a:r>
              <a:rPr sz="1450" spc="-5" dirty="0">
                <a:latin typeface="Comic Sans MS"/>
                <a:cs typeface="Comic Sans MS"/>
              </a:rPr>
              <a:t>g </a:t>
            </a:r>
            <a:r>
              <a:rPr sz="1450" spc="-10" dirty="0">
                <a:latin typeface="Comic Sans MS"/>
                <a:cs typeface="Comic Sans MS"/>
              </a:rPr>
              <a:t>TOTALMTD</a:t>
            </a:r>
            <a:r>
              <a:rPr sz="1450" spc="-5" dirty="0">
                <a:latin typeface="Comic Sans MS"/>
                <a:cs typeface="Comic Sans MS"/>
              </a:rPr>
              <a:t>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56" y="4769670"/>
            <a:ext cx="8761095" cy="214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9570" marR="3109595">
              <a:lnSpc>
                <a:spcPct val="113100"/>
              </a:lnSpc>
              <a:spcBef>
                <a:spcPts val="100"/>
              </a:spcBef>
            </a:pPr>
            <a:r>
              <a:rPr sz="1050" b="1" spc="-10" dirty="0">
                <a:latin typeface="Comic Sans MS"/>
                <a:cs typeface="Comic Sans MS"/>
              </a:rPr>
              <a:t>Year: </a:t>
            </a:r>
            <a:r>
              <a:rPr sz="1050" spc="-10" dirty="0">
                <a:latin typeface="Comic Sans MS"/>
                <a:cs typeface="Comic Sans MS"/>
              </a:rPr>
              <a:t>The year part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>
                <a:latin typeface="Comic Sans MS"/>
                <a:cs typeface="Comic Sans MS"/>
              </a:rPr>
              <a:t>.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Month</a:t>
            </a:r>
            <a:r>
              <a:rPr sz="1050" b="1" spc="-5" dirty="0">
                <a:latin typeface="Comic Sans MS"/>
                <a:cs typeface="Comic Sans MS"/>
              </a:rPr>
              <a:t> :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part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</a:t>
            </a:r>
            <a:endParaRPr sz="1050" dirty="0">
              <a:latin typeface="Comic Sans MS"/>
              <a:cs typeface="Comic Sans MS"/>
            </a:endParaRPr>
          </a:p>
          <a:p>
            <a:pPr marL="2909570">
              <a:lnSpc>
                <a:spcPct val="100000"/>
              </a:lnSpc>
              <a:spcBef>
                <a:spcPts val="165"/>
              </a:spcBef>
            </a:pPr>
            <a:r>
              <a:rPr sz="1050" b="1" spc="-10" dirty="0">
                <a:latin typeface="Comic Sans MS"/>
                <a:cs typeface="Comic Sans MS"/>
              </a:rPr>
              <a:t>Sum</a:t>
            </a:r>
            <a:r>
              <a:rPr sz="1050" b="1" spc="-5" dirty="0">
                <a:latin typeface="Comic Sans MS"/>
                <a:cs typeface="Comic Sans MS"/>
              </a:rPr>
              <a:t> of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3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year.</a:t>
            </a:r>
            <a:endParaRPr sz="1050" dirty="0">
              <a:latin typeface="Comic Sans MS"/>
              <a:cs typeface="Comic Sans MS"/>
            </a:endParaRPr>
          </a:p>
          <a:p>
            <a:pPr marL="2684145" marR="409575" indent="225425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Total_MTD:</a:t>
            </a:r>
            <a:r>
              <a:rPr sz="1050" b="1" spc="-1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start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month. </a:t>
            </a:r>
            <a:r>
              <a:rPr sz="1050" spc="-5" dirty="0">
                <a:latin typeface="Comic Sans MS"/>
                <a:cs typeface="Comic Sans MS"/>
              </a:rPr>
              <a:t> in</a:t>
            </a:r>
            <a:r>
              <a:rPr sz="1050" spc="-10" dirty="0">
                <a:latin typeface="Comic Sans MS"/>
                <a:cs typeface="Comic Sans MS"/>
              </a:rPr>
              <a:t> this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visual,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you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can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see:</a:t>
            </a:r>
            <a:endParaRPr sz="1050" dirty="0">
              <a:latin typeface="Comic Sans MS"/>
              <a:cs typeface="Comic Sans MS"/>
            </a:endParaRPr>
          </a:p>
          <a:p>
            <a:pPr marL="2684145" algn="just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Nov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MTD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=3,118,78</a:t>
            </a:r>
            <a:r>
              <a:rPr sz="1050" spc="32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same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(2016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Nov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1)</a:t>
            </a:r>
            <a:endParaRPr sz="1050" dirty="0">
              <a:latin typeface="Comic Sans MS"/>
              <a:cs typeface="Comic Sans MS"/>
            </a:endParaRPr>
          </a:p>
          <a:p>
            <a:pPr marL="2684145" marR="17780" algn="just">
              <a:lnSpc>
                <a:spcPct val="113100"/>
              </a:lnSpc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Nov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2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MTD=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4,738,79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sales(2016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Nov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+2016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Nov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spc="9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2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)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like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this,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it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do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Month,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next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it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sums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8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dec</a:t>
            </a:r>
            <a:r>
              <a:rPr sz="1050" spc="8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dec 31st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vice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versa.</a:t>
            </a:r>
            <a:endParaRPr sz="105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</a:pP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filter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whatever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want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in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dax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like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category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=”Technology”</a:t>
            </a:r>
            <a:endParaRPr sz="2625" baseline="-17460" dirty="0">
              <a:latin typeface="Comic Sans MS"/>
              <a:cs typeface="Comic Sans MS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BF97118-A7E1-6661-8EB8-9C681548CA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4255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22986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462240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1575" y="82140"/>
            <a:ext cx="4732020" cy="515620"/>
            <a:chOff x="1261575" y="82140"/>
            <a:chExt cx="4732020" cy="515620"/>
          </a:xfrm>
        </p:grpSpPr>
        <p:sp>
          <p:nvSpPr>
            <p:cNvPr id="6" name="object 6"/>
            <p:cNvSpPr/>
            <p:nvPr/>
          </p:nvSpPr>
          <p:spPr>
            <a:xfrm>
              <a:off x="1261575" y="82140"/>
              <a:ext cx="4732020" cy="515620"/>
            </a:xfrm>
            <a:custGeom>
              <a:avLst/>
              <a:gdLst/>
              <a:ahLst/>
              <a:cxnLst/>
              <a:rect l="l" t="t" r="r" b="b"/>
              <a:pathLst>
                <a:path w="4732020" h="515620">
                  <a:moveTo>
                    <a:pt x="4474201" y="515533"/>
                  </a:moveTo>
                  <a:lnTo>
                    <a:pt x="257766" y="515533"/>
                  </a:lnTo>
                  <a:lnTo>
                    <a:pt x="211432" y="511380"/>
                  </a:lnTo>
                  <a:lnTo>
                    <a:pt x="167823" y="499407"/>
                  </a:lnTo>
                  <a:lnTo>
                    <a:pt x="127666" y="480341"/>
                  </a:lnTo>
                  <a:lnTo>
                    <a:pt x="91690" y="454910"/>
                  </a:lnTo>
                  <a:lnTo>
                    <a:pt x="60623" y="423842"/>
                  </a:lnTo>
                  <a:lnTo>
                    <a:pt x="35192" y="387866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6"/>
                  </a:lnTo>
                  <a:lnTo>
                    <a:pt x="4152" y="211432"/>
                  </a:lnTo>
                  <a:lnTo>
                    <a:pt x="16126" y="167823"/>
                  </a:lnTo>
                  <a:lnTo>
                    <a:pt x="35192" y="127667"/>
                  </a:lnTo>
                  <a:lnTo>
                    <a:pt x="60623" y="91690"/>
                  </a:lnTo>
                  <a:lnTo>
                    <a:pt x="91690" y="60623"/>
                  </a:lnTo>
                  <a:lnTo>
                    <a:pt x="127666" y="35192"/>
                  </a:lnTo>
                  <a:lnTo>
                    <a:pt x="167823" y="16126"/>
                  </a:lnTo>
                  <a:lnTo>
                    <a:pt x="211432" y="4152"/>
                  </a:lnTo>
                  <a:lnTo>
                    <a:pt x="257766" y="0"/>
                  </a:lnTo>
                  <a:lnTo>
                    <a:pt x="4474201" y="0"/>
                  </a:lnTo>
                  <a:lnTo>
                    <a:pt x="4520534" y="4152"/>
                  </a:lnTo>
                  <a:lnTo>
                    <a:pt x="4564144" y="16126"/>
                  </a:lnTo>
                  <a:lnTo>
                    <a:pt x="4604300" y="35192"/>
                  </a:lnTo>
                  <a:lnTo>
                    <a:pt x="4640276" y="60623"/>
                  </a:lnTo>
                  <a:lnTo>
                    <a:pt x="4671344" y="91690"/>
                  </a:lnTo>
                  <a:lnTo>
                    <a:pt x="4696775" y="127667"/>
                  </a:lnTo>
                  <a:lnTo>
                    <a:pt x="4715841" y="167823"/>
                  </a:lnTo>
                  <a:lnTo>
                    <a:pt x="4727814" y="211432"/>
                  </a:lnTo>
                  <a:lnTo>
                    <a:pt x="4731967" y="257766"/>
                  </a:lnTo>
                  <a:lnTo>
                    <a:pt x="4727814" y="304100"/>
                  </a:lnTo>
                  <a:lnTo>
                    <a:pt x="4715841" y="347710"/>
                  </a:lnTo>
                  <a:lnTo>
                    <a:pt x="4696775" y="387866"/>
                  </a:lnTo>
                  <a:lnTo>
                    <a:pt x="4671344" y="423842"/>
                  </a:lnTo>
                  <a:lnTo>
                    <a:pt x="4640276" y="454910"/>
                  </a:lnTo>
                  <a:lnTo>
                    <a:pt x="4604300" y="480341"/>
                  </a:lnTo>
                  <a:lnTo>
                    <a:pt x="4564144" y="499407"/>
                  </a:lnTo>
                  <a:lnTo>
                    <a:pt x="4520534" y="511380"/>
                  </a:lnTo>
                  <a:lnTo>
                    <a:pt x="4474201" y="51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2375" y="463140"/>
              <a:ext cx="360045" cy="19050"/>
            </a:xfrm>
            <a:custGeom>
              <a:avLst/>
              <a:gdLst/>
              <a:ahLst/>
              <a:cxnLst/>
              <a:rect l="l" t="t" r="r" b="b"/>
              <a:pathLst>
                <a:path w="360045" h="19050">
                  <a:moveTo>
                    <a:pt x="359422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59422" y="0"/>
                  </a:lnTo>
                  <a:lnTo>
                    <a:pt x="359422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0493" y="158975"/>
            <a:ext cx="17145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TOTALQ</a:t>
            </a:r>
            <a:r>
              <a:rPr sz="2150" spc="-10" dirty="0"/>
              <a:t>TD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1574" y="1872183"/>
            <a:ext cx="4478655" cy="363220"/>
          </a:xfrm>
          <a:custGeom>
            <a:avLst/>
            <a:gdLst/>
            <a:ahLst/>
            <a:cxnLst/>
            <a:rect l="l" t="t" r="r" b="b"/>
            <a:pathLst>
              <a:path w="4478655" h="363219">
                <a:moveTo>
                  <a:pt x="4296500" y="363153"/>
                </a:moveTo>
                <a:lnTo>
                  <a:pt x="181573" y="363153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4296497" y="0"/>
                </a:lnTo>
                <a:lnTo>
                  <a:pt x="4332086" y="3521"/>
                </a:lnTo>
                <a:lnTo>
                  <a:pt x="4397236" y="30507"/>
                </a:lnTo>
                <a:lnTo>
                  <a:pt x="4447567" y="80838"/>
                </a:lnTo>
                <a:lnTo>
                  <a:pt x="4474553" y="145987"/>
                </a:lnTo>
                <a:lnTo>
                  <a:pt x="4478074" y="181577"/>
                </a:lnTo>
                <a:lnTo>
                  <a:pt x="4474553" y="217166"/>
                </a:lnTo>
                <a:lnTo>
                  <a:pt x="4447567" y="282316"/>
                </a:lnTo>
                <a:lnTo>
                  <a:pt x="4397236" y="332647"/>
                </a:lnTo>
                <a:lnTo>
                  <a:pt x="4332086" y="359633"/>
                </a:lnTo>
                <a:lnTo>
                  <a:pt x="4296500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65419" y="1923587"/>
            <a:ext cx="40703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TOTALQTD(&lt;expression&gt;,&lt;dates&gt;[,&lt;filter&gt;])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901" y="681877"/>
            <a:ext cx="7327900" cy="1106170"/>
            <a:chOff x="226901" y="681877"/>
            <a:chExt cx="7327900" cy="1106170"/>
          </a:xfrm>
        </p:grpSpPr>
        <p:sp>
          <p:nvSpPr>
            <p:cNvPr id="12" name="object 12"/>
            <p:cNvSpPr/>
            <p:nvPr/>
          </p:nvSpPr>
          <p:spPr>
            <a:xfrm>
              <a:off x="226901" y="681877"/>
              <a:ext cx="7327900" cy="1106170"/>
            </a:xfrm>
            <a:custGeom>
              <a:avLst/>
              <a:gdLst/>
              <a:ahLst/>
              <a:cxnLst/>
              <a:rect l="l" t="t" r="r" b="b"/>
              <a:pathLst>
                <a:path w="7327900" h="1106170">
                  <a:moveTo>
                    <a:pt x="6993979" y="1106103"/>
                  </a:moveTo>
                  <a:lnTo>
                    <a:pt x="333373" y="1106103"/>
                  </a:lnTo>
                  <a:lnTo>
                    <a:pt x="284111" y="1102489"/>
                  </a:lnTo>
                  <a:lnTo>
                    <a:pt x="237091" y="1091989"/>
                  </a:lnTo>
                  <a:lnTo>
                    <a:pt x="192832" y="1075119"/>
                  </a:lnTo>
                  <a:lnTo>
                    <a:pt x="151848" y="1052395"/>
                  </a:lnTo>
                  <a:lnTo>
                    <a:pt x="114656" y="1024332"/>
                  </a:lnTo>
                  <a:lnTo>
                    <a:pt x="81771" y="991447"/>
                  </a:lnTo>
                  <a:lnTo>
                    <a:pt x="53708" y="954255"/>
                  </a:lnTo>
                  <a:lnTo>
                    <a:pt x="30984" y="913271"/>
                  </a:lnTo>
                  <a:lnTo>
                    <a:pt x="14114" y="869012"/>
                  </a:lnTo>
                  <a:lnTo>
                    <a:pt x="3614" y="821992"/>
                  </a:lnTo>
                  <a:lnTo>
                    <a:pt x="0" y="772729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93977" y="0"/>
                  </a:lnTo>
                  <a:lnTo>
                    <a:pt x="7043241" y="3614"/>
                  </a:lnTo>
                  <a:lnTo>
                    <a:pt x="7090261" y="14114"/>
                  </a:lnTo>
                  <a:lnTo>
                    <a:pt x="7134520" y="30984"/>
                  </a:lnTo>
                  <a:lnTo>
                    <a:pt x="7175504" y="53708"/>
                  </a:lnTo>
                  <a:lnTo>
                    <a:pt x="7212696" y="81771"/>
                  </a:lnTo>
                  <a:lnTo>
                    <a:pt x="7245581" y="114656"/>
                  </a:lnTo>
                  <a:lnTo>
                    <a:pt x="7273644" y="151848"/>
                  </a:lnTo>
                  <a:lnTo>
                    <a:pt x="7296368" y="192832"/>
                  </a:lnTo>
                  <a:lnTo>
                    <a:pt x="7313238" y="237091"/>
                  </a:lnTo>
                  <a:lnTo>
                    <a:pt x="7323738" y="284111"/>
                  </a:lnTo>
                  <a:lnTo>
                    <a:pt x="7327352" y="333375"/>
                  </a:lnTo>
                  <a:lnTo>
                    <a:pt x="7327352" y="772729"/>
                  </a:lnTo>
                  <a:lnTo>
                    <a:pt x="7323738" y="821992"/>
                  </a:lnTo>
                  <a:lnTo>
                    <a:pt x="7313238" y="869012"/>
                  </a:lnTo>
                  <a:lnTo>
                    <a:pt x="7296368" y="913271"/>
                  </a:lnTo>
                  <a:lnTo>
                    <a:pt x="7273644" y="954255"/>
                  </a:lnTo>
                  <a:lnTo>
                    <a:pt x="7245581" y="991447"/>
                  </a:lnTo>
                  <a:lnTo>
                    <a:pt x="7212696" y="1024332"/>
                  </a:lnTo>
                  <a:lnTo>
                    <a:pt x="7175504" y="1052395"/>
                  </a:lnTo>
                  <a:lnTo>
                    <a:pt x="7134520" y="1075119"/>
                  </a:lnTo>
                  <a:lnTo>
                    <a:pt x="7090261" y="1091989"/>
                  </a:lnTo>
                  <a:lnTo>
                    <a:pt x="7043241" y="1102489"/>
                  </a:lnTo>
                  <a:lnTo>
                    <a:pt x="6993979" y="110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301" y="824752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301" y="1320052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4393" y="705886"/>
            <a:ext cx="69646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TOTALQTD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is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used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return</a:t>
            </a:r>
            <a:r>
              <a:rPr sz="1450" spc="2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quarter-to-date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27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given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measure,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summing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values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start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</a:t>
            </a:r>
            <a:r>
              <a:rPr sz="1450" spc="-5" dirty="0">
                <a:latin typeface="Comic Sans MS"/>
                <a:cs typeface="Comic Sans MS"/>
              </a:rPr>
              <a:t> up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 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specified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  <a:tabLst>
                <a:tab pos="508634" algn="l"/>
                <a:tab pos="1130935" algn="l"/>
                <a:tab pos="1673225" algn="l"/>
                <a:tab pos="1969770" algn="l"/>
                <a:tab pos="2839720" algn="l"/>
                <a:tab pos="3286760" algn="l"/>
                <a:tab pos="4156075" algn="l"/>
                <a:tab pos="5108575" algn="l"/>
                <a:tab pos="5440680" algn="l"/>
                <a:tab pos="6051550" algn="l"/>
              </a:tabLst>
            </a:pPr>
            <a:r>
              <a:rPr sz="1450" spc="-10" dirty="0">
                <a:latin typeface="Comic Sans MS"/>
                <a:cs typeface="Comic Sans MS"/>
              </a:rPr>
              <a:t>It'</a:t>
            </a:r>
            <a:r>
              <a:rPr sz="1450" spc="-5" dirty="0">
                <a:latin typeface="Comic Sans MS"/>
                <a:cs typeface="Comic Sans MS"/>
              </a:rPr>
              <a:t>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ofte</a:t>
            </a:r>
            <a:r>
              <a:rPr sz="1450" spc="-5" dirty="0">
                <a:latin typeface="Comic Sans MS"/>
                <a:cs typeface="Comic Sans MS"/>
              </a:rPr>
              <a:t>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use</a:t>
            </a:r>
            <a:r>
              <a:rPr sz="1450" spc="-5" dirty="0">
                <a:latin typeface="Comic Sans MS"/>
                <a:cs typeface="Comic Sans MS"/>
              </a:rPr>
              <a:t>d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i</a:t>
            </a:r>
            <a:r>
              <a:rPr sz="1450" spc="-5" dirty="0">
                <a:latin typeface="Comic Sans MS"/>
                <a:cs typeface="Comic Sans MS"/>
              </a:rPr>
              <a:t>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financia</a:t>
            </a:r>
            <a:r>
              <a:rPr sz="1450" spc="-5" dirty="0">
                <a:latin typeface="Comic Sans MS"/>
                <a:cs typeface="Comic Sans MS"/>
              </a:rPr>
              <a:t>l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an</a:t>
            </a:r>
            <a:r>
              <a:rPr sz="1450" spc="-5" dirty="0">
                <a:latin typeface="Comic Sans MS"/>
                <a:cs typeface="Comic Sans MS"/>
              </a:rPr>
              <a:t>d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busines</a:t>
            </a:r>
            <a:r>
              <a:rPr sz="1450" spc="-5" dirty="0">
                <a:latin typeface="Comic Sans MS"/>
                <a:cs typeface="Comic Sans MS"/>
              </a:rPr>
              <a:t>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reportin</a:t>
            </a:r>
            <a:r>
              <a:rPr sz="1450" spc="-5" dirty="0">
                <a:latin typeface="Comic Sans MS"/>
                <a:cs typeface="Comic Sans MS"/>
              </a:rPr>
              <a:t>g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t</a:t>
            </a:r>
            <a:r>
              <a:rPr sz="1450" spc="-5" dirty="0">
                <a:latin typeface="Comic Sans MS"/>
                <a:cs typeface="Comic Sans MS"/>
              </a:rPr>
              <a:t>o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trac</a:t>
            </a:r>
            <a:r>
              <a:rPr sz="1450" spc="-5" dirty="0">
                <a:latin typeface="Comic Sans MS"/>
                <a:cs typeface="Comic Sans MS"/>
              </a:rPr>
              <a:t>k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cumulativ</a:t>
            </a:r>
            <a:r>
              <a:rPr sz="1450" spc="-5" dirty="0">
                <a:latin typeface="Comic Sans MS"/>
                <a:cs typeface="Comic Sans MS"/>
              </a:rPr>
              <a:t>e  </a:t>
            </a:r>
            <a:r>
              <a:rPr sz="1450" spc="-10" dirty="0">
                <a:latin typeface="Comic Sans MS"/>
                <a:cs typeface="Comic Sans MS"/>
              </a:rPr>
              <a:t>performance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throughout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9204" y="2320077"/>
            <a:ext cx="6257290" cy="610870"/>
          </a:xfrm>
          <a:custGeom>
            <a:avLst/>
            <a:gdLst/>
            <a:ahLst/>
            <a:cxnLst/>
            <a:rect l="l" t="t" r="r" b="b"/>
            <a:pathLst>
              <a:path w="6257290" h="610869">
                <a:moveTo>
                  <a:pt x="5951815" y="610803"/>
                </a:moveTo>
                <a:lnTo>
                  <a:pt x="305398" y="610803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951811" y="0"/>
                </a:lnTo>
                <a:lnTo>
                  <a:pt x="6001349" y="3997"/>
                </a:lnTo>
                <a:lnTo>
                  <a:pt x="6048341" y="15569"/>
                </a:lnTo>
                <a:lnTo>
                  <a:pt x="6092160" y="34088"/>
                </a:lnTo>
                <a:lnTo>
                  <a:pt x="6132177" y="58924"/>
                </a:lnTo>
                <a:lnTo>
                  <a:pt x="6167762" y="89450"/>
                </a:lnTo>
                <a:lnTo>
                  <a:pt x="6198287" y="125035"/>
                </a:lnTo>
                <a:lnTo>
                  <a:pt x="6223124" y="165052"/>
                </a:lnTo>
                <a:lnTo>
                  <a:pt x="6241643" y="208871"/>
                </a:lnTo>
                <a:lnTo>
                  <a:pt x="6253215" y="255864"/>
                </a:lnTo>
                <a:lnTo>
                  <a:pt x="6257212" y="305402"/>
                </a:lnTo>
                <a:lnTo>
                  <a:pt x="6253215" y="354939"/>
                </a:lnTo>
                <a:lnTo>
                  <a:pt x="6241643" y="401932"/>
                </a:lnTo>
                <a:lnTo>
                  <a:pt x="6223124" y="445751"/>
                </a:lnTo>
                <a:lnTo>
                  <a:pt x="6198287" y="485768"/>
                </a:lnTo>
                <a:lnTo>
                  <a:pt x="6167762" y="521353"/>
                </a:lnTo>
                <a:lnTo>
                  <a:pt x="6132177" y="551879"/>
                </a:lnTo>
                <a:lnTo>
                  <a:pt x="6092160" y="576715"/>
                </a:lnTo>
                <a:lnTo>
                  <a:pt x="6048341" y="595234"/>
                </a:lnTo>
                <a:lnTo>
                  <a:pt x="6001349" y="606807"/>
                </a:lnTo>
                <a:lnTo>
                  <a:pt x="5951815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363003" y="3788488"/>
            <a:ext cx="4149725" cy="1362075"/>
            <a:chOff x="3363003" y="3788488"/>
            <a:chExt cx="4149725" cy="1362075"/>
          </a:xfrm>
        </p:grpSpPr>
        <p:sp>
          <p:nvSpPr>
            <p:cNvPr id="18" name="object 18"/>
            <p:cNvSpPr/>
            <p:nvPr/>
          </p:nvSpPr>
          <p:spPr>
            <a:xfrm>
              <a:off x="3363003" y="3788488"/>
              <a:ext cx="4149725" cy="1362075"/>
            </a:xfrm>
            <a:custGeom>
              <a:avLst/>
              <a:gdLst/>
              <a:ahLst/>
              <a:cxnLst/>
              <a:rect l="l" t="t" r="r" b="b"/>
              <a:pathLst>
                <a:path w="4149725" h="1362075">
                  <a:moveTo>
                    <a:pt x="3816391" y="1361929"/>
                  </a:moveTo>
                  <a:lnTo>
                    <a:pt x="333366" y="1361929"/>
                  </a:lnTo>
                  <a:lnTo>
                    <a:pt x="284111" y="1358315"/>
                  </a:lnTo>
                  <a:lnTo>
                    <a:pt x="237091" y="1347815"/>
                  </a:lnTo>
                  <a:lnTo>
                    <a:pt x="192832" y="1330945"/>
                  </a:lnTo>
                  <a:lnTo>
                    <a:pt x="151848" y="1308221"/>
                  </a:lnTo>
                  <a:lnTo>
                    <a:pt x="114656" y="1280158"/>
                  </a:lnTo>
                  <a:lnTo>
                    <a:pt x="81771" y="1247273"/>
                  </a:lnTo>
                  <a:lnTo>
                    <a:pt x="53708" y="1210081"/>
                  </a:lnTo>
                  <a:lnTo>
                    <a:pt x="30984" y="1169097"/>
                  </a:lnTo>
                  <a:lnTo>
                    <a:pt x="14114" y="1124838"/>
                  </a:lnTo>
                  <a:lnTo>
                    <a:pt x="3614" y="1077818"/>
                  </a:lnTo>
                  <a:lnTo>
                    <a:pt x="0" y="1028558"/>
                  </a:lnTo>
                  <a:lnTo>
                    <a:pt x="0" y="333371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816383" y="0"/>
                  </a:lnTo>
                  <a:lnTo>
                    <a:pt x="3865647" y="3614"/>
                  </a:lnTo>
                  <a:lnTo>
                    <a:pt x="3912666" y="14114"/>
                  </a:lnTo>
                  <a:lnTo>
                    <a:pt x="3956925" y="30984"/>
                  </a:lnTo>
                  <a:lnTo>
                    <a:pt x="3997909" y="53708"/>
                  </a:lnTo>
                  <a:lnTo>
                    <a:pt x="4035101" y="81771"/>
                  </a:lnTo>
                  <a:lnTo>
                    <a:pt x="4067987" y="114656"/>
                  </a:lnTo>
                  <a:lnTo>
                    <a:pt x="4096049" y="151848"/>
                  </a:lnTo>
                  <a:lnTo>
                    <a:pt x="4118773" y="192832"/>
                  </a:lnTo>
                  <a:lnTo>
                    <a:pt x="4135643" y="237091"/>
                  </a:lnTo>
                  <a:lnTo>
                    <a:pt x="4146143" y="284111"/>
                  </a:lnTo>
                  <a:lnTo>
                    <a:pt x="4149630" y="331628"/>
                  </a:lnTo>
                  <a:lnTo>
                    <a:pt x="4149630" y="1030302"/>
                  </a:lnTo>
                  <a:lnTo>
                    <a:pt x="4146143" y="1077818"/>
                  </a:lnTo>
                  <a:lnTo>
                    <a:pt x="4135643" y="1124838"/>
                  </a:lnTo>
                  <a:lnTo>
                    <a:pt x="4118773" y="1169097"/>
                  </a:lnTo>
                  <a:lnTo>
                    <a:pt x="4096049" y="1210081"/>
                  </a:lnTo>
                  <a:lnTo>
                    <a:pt x="4067987" y="1247273"/>
                  </a:lnTo>
                  <a:lnTo>
                    <a:pt x="4035101" y="1280158"/>
                  </a:lnTo>
                  <a:lnTo>
                    <a:pt x="3997909" y="1308221"/>
                  </a:lnTo>
                  <a:lnTo>
                    <a:pt x="3956925" y="1330945"/>
                  </a:lnTo>
                  <a:lnTo>
                    <a:pt x="3912666" y="1347815"/>
                  </a:lnTo>
                  <a:lnTo>
                    <a:pt x="3865647" y="1358315"/>
                  </a:lnTo>
                  <a:lnTo>
                    <a:pt x="3816391" y="1361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3023" y="3965714"/>
              <a:ext cx="47625" cy="771525"/>
            </a:xfrm>
            <a:custGeom>
              <a:avLst/>
              <a:gdLst/>
              <a:ahLst/>
              <a:cxnLst/>
              <a:rect l="l" t="t" r="r" b="b"/>
              <a:pathLst>
                <a:path w="47625" h="771525">
                  <a:moveTo>
                    <a:pt x="47625" y="744550"/>
                  </a:moveTo>
                  <a:lnTo>
                    <a:pt x="26974" y="723900"/>
                  </a:lnTo>
                  <a:lnTo>
                    <a:pt x="20650" y="723900"/>
                  </a:lnTo>
                  <a:lnTo>
                    <a:pt x="0" y="744550"/>
                  </a:lnTo>
                  <a:lnTo>
                    <a:pt x="0" y="750874"/>
                  </a:lnTo>
                  <a:lnTo>
                    <a:pt x="20650" y="771525"/>
                  </a:lnTo>
                  <a:lnTo>
                    <a:pt x="26974" y="771525"/>
                  </a:lnTo>
                  <a:lnTo>
                    <a:pt x="47625" y="750874"/>
                  </a:lnTo>
                  <a:lnTo>
                    <a:pt x="47625" y="747712"/>
                  </a:lnTo>
                  <a:lnTo>
                    <a:pt x="47625" y="744550"/>
                  </a:lnTo>
                  <a:close/>
                </a:path>
                <a:path w="47625" h="771525">
                  <a:moveTo>
                    <a:pt x="47625" y="563575"/>
                  </a:moveTo>
                  <a:lnTo>
                    <a:pt x="26974" y="542925"/>
                  </a:lnTo>
                  <a:lnTo>
                    <a:pt x="20650" y="542925"/>
                  </a:lnTo>
                  <a:lnTo>
                    <a:pt x="0" y="563575"/>
                  </a:lnTo>
                  <a:lnTo>
                    <a:pt x="0" y="569899"/>
                  </a:lnTo>
                  <a:lnTo>
                    <a:pt x="20650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75"/>
                  </a:lnTo>
                  <a:close/>
                </a:path>
                <a:path w="47625" h="771525">
                  <a:moveTo>
                    <a:pt x="47625" y="382600"/>
                  </a:moveTo>
                  <a:lnTo>
                    <a:pt x="26974" y="361950"/>
                  </a:lnTo>
                  <a:lnTo>
                    <a:pt x="20650" y="361950"/>
                  </a:lnTo>
                  <a:lnTo>
                    <a:pt x="0" y="382600"/>
                  </a:lnTo>
                  <a:lnTo>
                    <a:pt x="0" y="388924"/>
                  </a:lnTo>
                  <a:lnTo>
                    <a:pt x="20650" y="409575"/>
                  </a:lnTo>
                  <a:lnTo>
                    <a:pt x="26974" y="409575"/>
                  </a:lnTo>
                  <a:lnTo>
                    <a:pt x="47625" y="388924"/>
                  </a:lnTo>
                  <a:lnTo>
                    <a:pt x="47625" y="385762"/>
                  </a:lnTo>
                  <a:lnTo>
                    <a:pt x="47625" y="382600"/>
                  </a:lnTo>
                  <a:close/>
                </a:path>
                <a:path w="47625" h="771525">
                  <a:moveTo>
                    <a:pt x="47625" y="201625"/>
                  </a:moveTo>
                  <a:lnTo>
                    <a:pt x="26974" y="180975"/>
                  </a:lnTo>
                  <a:lnTo>
                    <a:pt x="20650" y="180975"/>
                  </a:lnTo>
                  <a:lnTo>
                    <a:pt x="0" y="201625"/>
                  </a:lnTo>
                  <a:lnTo>
                    <a:pt x="0" y="207949"/>
                  </a:lnTo>
                  <a:lnTo>
                    <a:pt x="20650" y="228600"/>
                  </a:lnTo>
                  <a:lnTo>
                    <a:pt x="26974" y="228600"/>
                  </a:lnTo>
                  <a:lnTo>
                    <a:pt x="47625" y="207949"/>
                  </a:lnTo>
                  <a:lnTo>
                    <a:pt x="47625" y="204787"/>
                  </a:lnTo>
                  <a:lnTo>
                    <a:pt x="47625" y="201625"/>
                  </a:lnTo>
                  <a:close/>
                </a:path>
                <a:path w="47625" h="771525">
                  <a:moveTo>
                    <a:pt x="47625" y="20650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99900" y="3865262"/>
            <a:ext cx="370205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9770">
              <a:lnSpc>
                <a:spcPct val="113100"/>
              </a:lnSpc>
              <a:spcBef>
                <a:spcPts val="100"/>
              </a:spcBef>
            </a:pPr>
            <a:r>
              <a:rPr sz="1050" b="1" spc="-10" dirty="0">
                <a:latin typeface="Comic Sans MS"/>
                <a:cs typeface="Comic Sans MS"/>
              </a:rPr>
              <a:t>Year:</a:t>
            </a:r>
            <a:r>
              <a:rPr sz="1050" b="1" spc="-8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part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>
                <a:latin typeface="Comic Sans MS"/>
                <a:cs typeface="Comic Sans MS"/>
              </a:rPr>
              <a:t>.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Quarter</a:t>
            </a:r>
            <a:r>
              <a:rPr sz="1050" b="1" spc="-5" dirty="0">
                <a:latin typeface="Comic Sans MS"/>
                <a:cs typeface="Comic Sans MS"/>
              </a:rPr>
              <a:t> :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part</a:t>
            </a:r>
            <a:r>
              <a:rPr sz="1050" spc="-5" dirty="0">
                <a:latin typeface="Comic Sans MS"/>
                <a:cs typeface="Comic Sans MS"/>
              </a:rPr>
              <a:t> of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Month</a:t>
            </a:r>
            <a:r>
              <a:rPr sz="1050" b="1" spc="-5" dirty="0">
                <a:latin typeface="Comic Sans MS"/>
                <a:cs typeface="Comic Sans MS"/>
              </a:rPr>
              <a:t> :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part</a:t>
            </a:r>
            <a:r>
              <a:rPr sz="1050" spc="-5" dirty="0">
                <a:latin typeface="Comic Sans MS"/>
                <a:cs typeface="Comic Sans MS"/>
              </a:rPr>
              <a:t> of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</a:t>
            </a:r>
            <a:endParaRPr sz="1050">
              <a:latin typeface="Comic Sans MS"/>
              <a:cs typeface="Comic Sans MS"/>
            </a:endParaRPr>
          </a:p>
          <a:p>
            <a:pPr marL="12700" marR="5080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Sum </a:t>
            </a:r>
            <a:r>
              <a:rPr sz="1050" b="1" spc="-5" dirty="0">
                <a:latin typeface="Comic Sans MS"/>
                <a:cs typeface="Comic Sans MS"/>
              </a:rPr>
              <a:t>of </a:t>
            </a:r>
            <a:r>
              <a:rPr sz="1050" b="1" spc="-10" dirty="0">
                <a:latin typeface="Comic Sans MS"/>
                <a:cs typeface="Comic Sans MS"/>
              </a:rPr>
              <a:t>Sales: </a:t>
            </a:r>
            <a:r>
              <a:rPr sz="1050" spc="-10" dirty="0">
                <a:latin typeface="Comic Sans MS"/>
                <a:cs typeface="Comic Sans MS"/>
              </a:rPr>
              <a:t>The sum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 each year.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Total_QTD:</a:t>
            </a:r>
            <a:r>
              <a:rPr sz="1050" b="1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27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26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27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26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27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26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start</a:t>
            </a:r>
            <a:r>
              <a:rPr sz="1050" spc="27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26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 </a:t>
            </a:r>
            <a:r>
              <a:rPr sz="1050" spc="-29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 </a:t>
            </a:r>
            <a:r>
              <a:rPr sz="1050" spc="-5" dirty="0">
                <a:latin typeface="Comic Sans MS"/>
                <a:cs typeface="Comic Sans MS"/>
              </a:rPr>
              <a:t>to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spc="-5" dirty="0">
                <a:latin typeface="Comic Sans MS"/>
                <a:cs typeface="Comic Sans MS"/>
              </a:rPr>
              <a:t> of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640" y="5792229"/>
            <a:ext cx="8874760" cy="828675"/>
          </a:xfrm>
          <a:custGeom>
            <a:avLst/>
            <a:gdLst/>
            <a:ahLst/>
            <a:cxnLst/>
            <a:rect l="l" t="t" r="r" b="b"/>
            <a:pathLst>
              <a:path w="8874760" h="828675">
                <a:moveTo>
                  <a:pt x="8541344" y="828529"/>
                </a:moveTo>
                <a:lnTo>
                  <a:pt x="333374" y="828529"/>
                </a:lnTo>
                <a:lnTo>
                  <a:pt x="284111" y="824915"/>
                </a:lnTo>
                <a:lnTo>
                  <a:pt x="237091" y="814415"/>
                </a:lnTo>
                <a:lnTo>
                  <a:pt x="192832" y="797545"/>
                </a:lnTo>
                <a:lnTo>
                  <a:pt x="151848" y="774821"/>
                </a:lnTo>
                <a:lnTo>
                  <a:pt x="114656" y="746758"/>
                </a:lnTo>
                <a:lnTo>
                  <a:pt x="81771" y="713873"/>
                </a:lnTo>
                <a:lnTo>
                  <a:pt x="53708" y="676681"/>
                </a:lnTo>
                <a:lnTo>
                  <a:pt x="30984" y="635697"/>
                </a:lnTo>
                <a:lnTo>
                  <a:pt x="14114" y="591438"/>
                </a:lnTo>
                <a:lnTo>
                  <a:pt x="3614" y="544418"/>
                </a:lnTo>
                <a:lnTo>
                  <a:pt x="0" y="49515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8541343" y="0"/>
                </a:lnTo>
                <a:lnTo>
                  <a:pt x="8590607" y="3614"/>
                </a:lnTo>
                <a:lnTo>
                  <a:pt x="8637626" y="14114"/>
                </a:lnTo>
                <a:lnTo>
                  <a:pt x="8681885" y="30984"/>
                </a:lnTo>
                <a:lnTo>
                  <a:pt x="8722869" y="53708"/>
                </a:lnTo>
                <a:lnTo>
                  <a:pt x="8760061" y="81771"/>
                </a:lnTo>
                <a:lnTo>
                  <a:pt x="8792946" y="114656"/>
                </a:lnTo>
                <a:lnTo>
                  <a:pt x="8821009" y="151848"/>
                </a:lnTo>
                <a:lnTo>
                  <a:pt x="8843733" y="192832"/>
                </a:lnTo>
                <a:lnTo>
                  <a:pt x="8860603" y="237091"/>
                </a:lnTo>
                <a:lnTo>
                  <a:pt x="8871103" y="284111"/>
                </a:lnTo>
                <a:lnTo>
                  <a:pt x="8874332" y="328120"/>
                </a:lnTo>
                <a:lnTo>
                  <a:pt x="8874332" y="500409"/>
                </a:lnTo>
                <a:lnTo>
                  <a:pt x="8871103" y="544418"/>
                </a:lnTo>
                <a:lnTo>
                  <a:pt x="8860603" y="591438"/>
                </a:lnTo>
                <a:lnTo>
                  <a:pt x="8843733" y="635697"/>
                </a:lnTo>
                <a:lnTo>
                  <a:pt x="8821009" y="676681"/>
                </a:lnTo>
                <a:lnTo>
                  <a:pt x="8792946" y="713873"/>
                </a:lnTo>
                <a:lnTo>
                  <a:pt x="8760061" y="746758"/>
                </a:lnTo>
                <a:lnTo>
                  <a:pt x="8722869" y="774821"/>
                </a:lnTo>
                <a:lnTo>
                  <a:pt x="8681885" y="797545"/>
                </a:lnTo>
                <a:lnTo>
                  <a:pt x="8637626" y="814415"/>
                </a:lnTo>
                <a:lnTo>
                  <a:pt x="8590607" y="824915"/>
                </a:lnTo>
                <a:lnTo>
                  <a:pt x="8541344" y="828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3638" y="3016607"/>
            <a:ext cx="5181599" cy="3428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40" y="3443068"/>
            <a:ext cx="2876549" cy="226694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3253" y="184554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096" y="2297711"/>
            <a:ext cx="7288530" cy="555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56005" marR="43180" indent="-1005840">
              <a:lnSpc>
                <a:spcPct val="107600"/>
              </a:lnSpc>
              <a:spcBef>
                <a:spcPts val="160"/>
              </a:spcBef>
            </a:pPr>
            <a:r>
              <a:rPr sz="2700" b="1" spc="-7" baseline="-33950" dirty="0">
                <a:latin typeface="Comic Sans MS"/>
                <a:cs typeface="Comic Sans MS"/>
              </a:rPr>
              <a:t>Example</a:t>
            </a:r>
            <a:r>
              <a:rPr sz="2700" b="1" spc="150" baseline="-339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Quarter-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to-date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TOTALQTD?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9999" y="6706483"/>
            <a:ext cx="6188075" cy="363220"/>
          </a:xfrm>
          <a:custGeom>
            <a:avLst/>
            <a:gdLst/>
            <a:ahLst/>
            <a:cxnLst/>
            <a:rect l="l" t="t" r="r" b="b"/>
            <a:pathLst>
              <a:path w="6188075" h="363220">
                <a:moveTo>
                  <a:pt x="6006711" y="363153"/>
                </a:moveTo>
                <a:lnTo>
                  <a:pt x="181574" y="363153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6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6006708" y="0"/>
                </a:lnTo>
                <a:lnTo>
                  <a:pt x="6076194" y="13821"/>
                </a:lnTo>
                <a:lnTo>
                  <a:pt x="6135103" y="53183"/>
                </a:lnTo>
                <a:lnTo>
                  <a:pt x="6174463" y="112090"/>
                </a:lnTo>
                <a:lnTo>
                  <a:pt x="6187805" y="176729"/>
                </a:lnTo>
                <a:lnTo>
                  <a:pt x="6187805" y="186424"/>
                </a:lnTo>
                <a:lnTo>
                  <a:pt x="6174463" y="251063"/>
                </a:lnTo>
                <a:lnTo>
                  <a:pt x="6135103" y="309971"/>
                </a:lnTo>
                <a:lnTo>
                  <a:pt x="6076194" y="349332"/>
                </a:lnTo>
                <a:lnTo>
                  <a:pt x="6006711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040" y="5806084"/>
            <a:ext cx="8823960" cy="11950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b="1" spc="-5" dirty="0">
                <a:latin typeface="Comic Sans MS"/>
                <a:cs typeface="Comic Sans MS"/>
              </a:rPr>
              <a:t>in</a:t>
            </a:r>
            <a:r>
              <a:rPr sz="1050" b="1" spc="-10" dirty="0">
                <a:latin typeface="Comic Sans MS"/>
                <a:cs typeface="Comic Sans MS"/>
              </a:rPr>
              <a:t> this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visual, you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can see: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qtr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QTD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=3,143,29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same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(2016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qtr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)</a:t>
            </a:r>
            <a:endParaRPr sz="1050">
              <a:latin typeface="Comic Sans MS"/>
              <a:cs typeface="Comic Sans MS"/>
            </a:endParaRPr>
          </a:p>
          <a:p>
            <a:pPr marL="12700" marR="5080">
              <a:lnSpc>
                <a:spcPct val="113100"/>
              </a:lnSpc>
            </a:pP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qtr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feb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Total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QTD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=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4,751,80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which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is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sales(2016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qtr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jan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+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2016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qtr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feb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)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like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this,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it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do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to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end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of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Quarter,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next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</a:t>
            </a:r>
            <a:r>
              <a:rPr sz="1050" spc="-5" dirty="0">
                <a:latin typeface="Comic Sans MS"/>
                <a:cs typeface="Comic Sans MS"/>
              </a:rPr>
              <a:t> it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april</a:t>
            </a:r>
            <a:r>
              <a:rPr sz="1050" spc="-5" dirty="0">
                <a:latin typeface="Comic Sans MS"/>
                <a:cs typeface="Comic Sans MS"/>
              </a:rPr>
              <a:t> to </a:t>
            </a:r>
            <a:r>
              <a:rPr sz="1050" spc="-10" dirty="0">
                <a:latin typeface="Comic Sans MS"/>
                <a:cs typeface="Comic Sans MS"/>
              </a:rPr>
              <a:t>jun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vice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versa.</a:t>
            </a: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mic Sans MS"/>
              <a:cs typeface="Comic Sans MS"/>
            </a:endParaRPr>
          </a:p>
          <a:p>
            <a:pPr marL="694055">
              <a:lnSpc>
                <a:spcPct val="100000"/>
              </a:lnSpc>
            </a:pP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filter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whatever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want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in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dax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like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category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=”Technology”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72C79C83-A07A-44AB-693F-E7210903F0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773" y="162293"/>
            <a:ext cx="5701665" cy="541655"/>
          </a:xfrm>
          <a:custGeom>
            <a:avLst/>
            <a:gdLst/>
            <a:ahLst/>
            <a:cxnLst/>
            <a:rect l="l" t="t" r="r" b="b"/>
            <a:pathLst>
              <a:path w="5701665" h="541655">
                <a:moveTo>
                  <a:pt x="5430764" y="541399"/>
                </a:moveTo>
                <a:lnTo>
                  <a:pt x="270700" y="541399"/>
                </a:lnTo>
                <a:lnTo>
                  <a:pt x="217642" y="536150"/>
                </a:lnTo>
                <a:lnTo>
                  <a:pt x="167107" y="520793"/>
                </a:lnTo>
                <a:lnTo>
                  <a:pt x="120515" y="495918"/>
                </a:lnTo>
                <a:lnTo>
                  <a:pt x="79286" y="462113"/>
                </a:lnTo>
                <a:lnTo>
                  <a:pt x="45480" y="420884"/>
                </a:lnTo>
                <a:lnTo>
                  <a:pt x="20605" y="374292"/>
                </a:lnTo>
                <a:lnTo>
                  <a:pt x="5249" y="323757"/>
                </a:lnTo>
                <a:lnTo>
                  <a:pt x="0" y="270699"/>
                </a:lnTo>
                <a:lnTo>
                  <a:pt x="5249" y="217642"/>
                </a:lnTo>
                <a:lnTo>
                  <a:pt x="20605" y="167107"/>
                </a:lnTo>
                <a:lnTo>
                  <a:pt x="45480" y="120515"/>
                </a:lnTo>
                <a:lnTo>
                  <a:pt x="79286" y="79285"/>
                </a:lnTo>
                <a:lnTo>
                  <a:pt x="120515" y="45480"/>
                </a:lnTo>
                <a:lnTo>
                  <a:pt x="167107" y="20605"/>
                </a:lnTo>
                <a:lnTo>
                  <a:pt x="217642" y="5249"/>
                </a:lnTo>
                <a:lnTo>
                  <a:pt x="270696" y="0"/>
                </a:lnTo>
                <a:lnTo>
                  <a:pt x="5430768" y="0"/>
                </a:lnTo>
                <a:lnTo>
                  <a:pt x="5483821" y="5249"/>
                </a:lnTo>
                <a:lnTo>
                  <a:pt x="5534356" y="20605"/>
                </a:lnTo>
                <a:lnTo>
                  <a:pt x="5580948" y="45480"/>
                </a:lnTo>
                <a:lnTo>
                  <a:pt x="5622178" y="79285"/>
                </a:lnTo>
                <a:lnTo>
                  <a:pt x="5655983" y="120515"/>
                </a:lnTo>
                <a:lnTo>
                  <a:pt x="5680858" y="167107"/>
                </a:lnTo>
                <a:lnTo>
                  <a:pt x="5696214" y="217642"/>
                </a:lnTo>
                <a:lnTo>
                  <a:pt x="5701464" y="270699"/>
                </a:lnTo>
                <a:lnTo>
                  <a:pt x="5696214" y="323757"/>
                </a:lnTo>
                <a:lnTo>
                  <a:pt x="5680858" y="374292"/>
                </a:lnTo>
                <a:lnTo>
                  <a:pt x="5655983" y="420884"/>
                </a:lnTo>
                <a:lnTo>
                  <a:pt x="5622178" y="462113"/>
                </a:lnTo>
                <a:lnTo>
                  <a:pt x="5580948" y="495918"/>
                </a:lnTo>
                <a:lnTo>
                  <a:pt x="5534356" y="520793"/>
                </a:lnTo>
                <a:lnTo>
                  <a:pt x="5483821" y="536150"/>
                </a:lnTo>
                <a:lnTo>
                  <a:pt x="5430764" y="54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061" y="267703"/>
            <a:ext cx="334899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1630" algn="l"/>
                <a:tab pos="2042795" algn="l"/>
              </a:tabLst>
            </a:pPr>
            <a:r>
              <a:rPr sz="1850" u="heavy" spc="-10" dirty="0">
                <a:uFill>
                  <a:solidFill>
                    <a:srgbClr val="000000"/>
                  </a:solidFill>
                </a:uFill>
              </a:rPr>
              <a:t>TOTALYTD</a:t>
            </a:r>
            <a:r>
              <a:rPr sz="1850" spc="-10" dirty="0"/>
              <a:t>	</a:t>
            </a:r>
            <a:r>
              <a:rPr sz="1850" spc="-5" dirty="0"/>
              <a:t>vs	</a:t>
            </a:r>
            <a:r>
              <a:rPr sz="1850" u="heavy" spc="-10" dirty="0">
                <a:uFill>
                  <a:solidFill>
                    <a:srgbClr val="000000"/>
                  </a:solidFill>
                </a:uFill>
              </a:rPr>
              <a:t>DATESYTD</a:t>
            </a:r>
            <a:endParaRPr sz="1850"/>
          </a:p>
        </p:txBody>
      </p:sp>
      <p:sp>
        <p:nvSpPr>
          <p:cNvPr id="7" name="object 7"/>
          <p:cNvSpPr/>
          <p:nvPr/>
        </p:nvSpPr>
        <p:spPr>
          <a:xfrm>
            <a:off x="579760" y="798944"/>
            <a:ext cx="6933565" cy="610870"/>
          </a:xfrm>
          <a:custGeom>
            <a:avLst/>
            <a:gdLst/>
            <a:ahLst/>
            <a:cxnLst/>
            <a:rect l="l" t="t" r="r" b="b"/>
            <a:pathLst>
              <a:path w="6933565" h="610869">
                <a:moveTo>
                  <a:pt x="6627599" y="610803"/>
                </a:moveTo>
                <a:lnTo>
                  <a:pt x="305402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8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1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1"/>
                </a:lnTo>
                <a:lnTo>
                  <a:pt x="58924" y="125035"/>
                </a:lnTo>
                <a:lnTo>
                  <a:pt x="89450" y="89449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6"/>
                </a:lnTo>
                <a:lnTo>
                  <a:pt x="305398" y="0"/>
                </a:lnTo>
                <a:lnTo>
                  <a:pt x="6627603" y="0"/>
                </a:lnTo>
                <a:lnTo>
                  <a:pt x="6677137" y="3996"/>
                </a:lnTo>
                <a:lnTo>
                  <a:pt x="6724130" y="15569"/>
                </a:lnTo>
                <a:lnTo>
                  <a:pt x="6767949" y="34088"/>
                </a:lnTo>
                <a:lnTo>
                  <a:pt x="6807966" y="58924"/>
                </a:lnTo>
                <a:lnTo>
                  <a:pt x="6843551" y="89449"/>
                </a:lnTo>
                <a:lnTo>
                  <a:pt x="6874077" y="125035"/>
                </a:lnTo>
                <a:lnTo>
                  <a:pt x="6898913" y="165051"/>
                </a:lnTo>
                <a:lnTo>
                  <a:pt x="6917432" y="208871"/>
                </a:lnTo>
                <a:lnTo>
                  <a:pt x="6929004" y="255864"/>
                </a:lnTo>
                <a:lnTo>
                  <a:pt x="6933001" y="305401"/>
                </a:lnTo>
                <a:lnTo>
                  <a:pt x="6929004" y="354939"/>
                </a:lnTo>
                <a:lnTo>
                  <a:pt x="6917432" y="401932"/>
                </a:lnTo>
                <a:lnTo>
                  <a:pt x="6898913" y="445751"/>
                </a:lnTo>
                <a:lnTo>
                  <a:pt x="6874077" y="485768"/>
                </a:lnTo>
                <a:lnTo>
                  <a:pt x="6843551" y="521353"/>
                </a:lnTo>
                <a:lnTo>
                  <a:pt x="6807966" y="551878"/>
                </a:lnTo>
                <a:lnTo>
                  <a:pt x="6767949" y="576715"/>
                </a:lnTo>
                <a:lnTo>
                  <a:pt x="6724130" y="595234"/>
                </a:lnTo>
                <a:lnTo>
                  <a:pt x="6677137" y="606806"/>
                </a:lnTo>
                <a:lnTo>
                  <a:pt x="6627599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160" y="822953"/>
            <a:ext cx="68821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Both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TOTALYTD</a:t>
            </a:r>
            <a:r>
              <a:rPr sz="1450" b="1" spc="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DATESYTD</a:t>
            </a:r>
            <a:r>
              <a:rPr sz="1450" b="1" spc="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are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used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year-to-date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calculations,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but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they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serve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purposes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syntax.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442" y="1539099"/>
            <a:ext cx="3416300" cy="3363595"/>
          </a:xfrm>
          <a:custGeom>
            <a:avLst/>
            <a:gdLst/>
            <a:ahLst/>
            <a:cxnLst/>
            <a:rect l="l" t="t" r="r" b="b"/>
            <a:pathLst>
              <a:path w="3416300" h="3363595">
                <a:moveTo>
                  <a:pt x="3411182" y="672719"/>
                </a:moveTo>
                <a:lnTo>
                  <a:pt x="3401593" y="629793"/>
                </a:lnTo>
                <a:lnTo>
                  <a:pt x="3384727" y="585533"/>
                </a:lnTo>
                <a:lnTo>
                  <a:pt x="3362007" y="544550"/>
                </a:lnTo>
                <a:lnTo>
                  <a:pt x="3333940" y="507365"/>
                </a:lnTo>
                <a:lnTo>
                  <a:pt x="3301060" y="474472"/>
                </a:lnTo>
                <a:lnTo>
                  <a:pt x="3263862" y="446417"/>
                </a:lnTo>
                <a:lnTo>
                  <a:pt x="3222879" y="423684"/>
                </a:lnTo>
                <a:lnTo>
                  <a:pt x="3178619" y="406819"/>
                </a:lnTo>
                <a:lnTo>
                  <a:pt x="3131604" y="396316"/>
                </a:lnTo>
                <a:lnTo>
                  <a:pt x="3082340" y="392709"/>
                </a:lnTo>
                <a:lnTo>
                  <a:pt x="333362" y="392709"/>
                </a:lnTo>
                <a:lnTo>
                  <a:pt x="284111" y="396316"/>
                </a:lnTo>
                <a:lnTo>
                  <a:pt x="237083" y="406819"/>
                </a:lnTo>
                <a:lnTo>
                  <a:pt x="192824" y="423684"/>
                </a:lnTo>
                <a:lnTo>
                  <a:pt x="151841" y="446417"/>
                </a:lnTo>
                <a:lnTo>
                  <a:pt x="114655" y="474472"/>
                </a:lnTo>
                <a:lnTo>
                  <a:pt x="81762" y="507365"/>
                </a:lnTo>
                <a:lnTo>
                  <a:pt x="53708" y="544550"/>
                </a:lnTo>
                <a:lnTo>
                  <a:pt x="30975" y="585533"/>
                </a:lnTo>
                <a:lnTo>
                  <a:pt x="14109" y="629793"/>
                </a:lnTo>
                <a:lnTo>
                  <a:pt x="3606" y="676821"/>
                </a:lnTo>
                <a:lnTo>
                  <a:pt x="0" y="726084"/>
                </a:lnTo>
                <a:lnTo>
                  <a:pt x="0" y="3029610"/>
                </a:lnTo>
                <a:lnTo>
                  <a:pt x="3606" y="3078873"/>
                </a:lnTo>
                <a:lnTo>
                  <a:pt x="14109" y="3125901"/>
                </a:lnTo>
                <a:lnTo>
                  <a:pt x="30975" y="3170161"/>
                </a:lnTo>
                <a:lnTo>
                  <a:pt x="53708" y="3211144"/>
                </a:lnTo>
                <a:lnTo>
                  <a:pt x="81762" y="3248329"/>
                </a:lnTo>
                <a:lnTo>
                  <a:pt x="114655" y="3281222"/>
                </a:lnTo>
                <a:lnTo>
                  <a:pt x="151841" y="3309277"/>
                </a:lnTo>
                <a:lnTo>
                  <a:pt x="192824" y="3332010"/>
                </a:lnTo>
                <a:lnTo>
                  <a:pt x="237083" y="3348875"/>
                </a:lnTo>
                <a:lnTo>
                  <a:pt x="284111" y="3359378"/>
                </a:lnTo>
                <a:lnTo>
                  <a:pt x="333375" y="3362985"/>
                </a:lnTo>
                <a:lnTo>
                  <a:pt x="3082340" y="3362985"/>
                </a:lnTo>
                <a:lnTo>
                  <a:pt x="3131604" y="3359378"/>
                </a:lnTo>
                <a:lnTo>
                  <a:pt x="3178619" y="3348875"/>
                </a:lnTo>
                <a:lnTo>
                  <a:pt x="3222879" y="3332010"/>
                </a:lnTo>
                <a:lnTo>
                  <a:pt x="3263862" y="3309277"/>
                </a:lnTo>
                <a:lnTo>
                  <a:pt x="3301060" y="3281222"/>
                </a:lnTo>
                <a:lnTo>
                  <a:pt x="3333940" y="3248329"/>
                </a:lnTo>
                <a:lnTo>
                  <a:pt x="3362007" y="3211144"/>
                </a:lnTo>
                <a:lnTo>
                  <a:pt x="3384727" y="3170161"/>
                </a:lnTo>
                <a:lnTo>
                  <a:pt x="3401593" y="3125901"/>
                </a:lnTo>
                <a:lnTo>
                  <a:pt x="3411182" y="3082988"/>
                </a:lnTo>
                <a:lnTo>
                  <a:pt x="3411182" y="672719"/>
                </a:lnTo>
                <a:close/>
              </a:path>
              <a:path w="3416300" h="3363595">
                <a:moveTo>
                  <a:pt x="3415715" y="175450"/>
                </a:moveTo>
                <a:lnTo>
                  <a:pt x="3402355" y="108305"/>
                </a:lnTo>
                <a:lnTo>
                  <a:pt x="3364319" y="51384"/>
                </a:lnTo>
                <a:lnTo>
                  <a:pt x="3307397" y="13360"/>
                </a:lnTo>
                <a:lnTo>
                  <a:pt x="3240265" y="0"/>
                </a:lnTo>
                <a:lnTo>
                  <a:pt x="175450" y="0"/>
                </a:lnTo>
                <a:lnTo>
                  <a:pt x="108305" y="13360"/>
                </a:lnTo>
                <a:lnTo>
                  <a:pt x="51384" y="51384"/>
                </a:lnTo>
                <a:lnTo>
                  <a:pt x="13347" y="108305"/>
                </a:lnTo>
                <a:lnTo>
                  <a:pt x="0" y="175450"/>
                </a:lnTo>
                <a:lnTo>
                  <a:pt x="3390" y="209842"/>
                </a:lnTo>
                <a:lnTo>
                  <a:pt x="29476" y="272796"/>
                </a:lnTo>
                <a:lnTo>
                  <a:pt x="78105" y="321437"/>
                </a:lnTo>
                <a:lnTo>
                  <a:pt x="141058" y="347510"/>
                </a:lnTo>
                <a:lnTo>
                  <a:pt x="175450" y="350913"/>
                </a:lnTo>
                <a:lnTo>
                  <a:pt x="3240252" y="350913"/>
                </a:lnTo>
                <a:lnTo>
                  <a:pt x="3307397" y="337553"/>
                </a:lnTo>
                <a:lnTo>
                  <a:pt x="3364319" y="299516"/>
                </a:lnTo>
                <a:lnTo>
                  <a:pt x="3402355" y="242595"/>
                </a:lnTo>
                <a:lnTo>
                  <a:pt x="3415715" y="17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496" y="1593639"/>
            <a:ext cx="3199130" cy="324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TOTALYTD</a:t>
            </a:r>
            <a:endParaRPr sz="1350">
              <a:latin typeface="Comic Sans MS"/>
              <a:cs typeface="Comic Sans MS"/>
            </a:endParaRPr>
          </a:p>
          <a:p>
            <a:pPr marL="176530" marR="5080" indent="-136525">
              <a:lnSpc>
                <a:spcPct val="115700"/>
              </a:lnSpc>
              <a:spcBef>
                <a:spcPts val="1215"/>
              </a:spcBef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Calculates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year-to-date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-5" dirty="0">
                <a:latin typeface="Comic Sans MS"/>
                <a:cs typeface="Comic Sans MS"/>
              </a:rPr>
              <a:t> of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 </a:t>
            </a:r>
            <a:r>
              <a:rPr sz="1350" spc="-10" dirty="0">
                <a:latin typeface="Comic Sans MS"/>
                <a:cs typeface="Comic Sans MS"/>
              </a:rPr>
              <a:t>expression,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optionally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filter,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until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year-end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  <a:p>
            <a:pPr marL="176530" marR="219710" indent="-164465" algn="just">
              <a:lnSpc>
                <a:spcPct val="115700"/>
              </a:lnSpc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Directly calculates and returns the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 YTD value </a:t>
            </a:r>
            <a:r>
              <a:rPr sz="1350" spc="-5" dirty="0">
                <a:latin typeface="Comic Sans MS"/>
                <a:cs typeface="Comic Sans MS"/>
              </a:rPr>
              <a:t>in a </a:t>
            </a:r>
            <a:r>
              <a:rPr sz="1350" spc="-10" dirty="0">
                <a:latin typeface="Comic Sans MS"/>
                <a:cs typeface="Comic Sans MS"/>
              </a:rPr>
              <a:t>single function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call.</a:t>
            </a:r>
            <a:endParaRPr sz="1350">
              <a:latin typeface="Comic Sans MS"/>
              <a:cs typeface="Comic Sans MS"/>
            </a:endParaRPr>
          </a:p>
          <a:p>
            <a:pPr marL="176530" marR="41910" indent="-164465">
              <a:lnSpc>
                <a:spcPct val="115700"/>
              </a:lnSpc>
              <a:spcBef>
                <a:spcPts val="5"/>
              </a:spcBef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Has</a:t>
            </a:r>
            <a:r>
              <a:rPr sz="1350" spc="-5" dirty="0">
                <a:latin typeface="Comic Sans MS"/>
                <a:cs typeface="Comic Sans MS"/>
              </a:rPr>
              <a:t> an </a:t>
            </a:r>
            <a:r>
              <a:rPr sz="1350" spc="-10" dirty="0">
                <a:latin typeface="Comic Sans MS"/>
                <a:cs typeface="Comic Sans MS"/>
              </a:rPr>
              <a:t>optional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parameter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allows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-5" dirty="0">
                <a:latin typeface="Comic Sans MS"/>
                <a:cs typeface="Comic Sans MS"/>
              </a:rPr>
              <a:t> to </a:t>
            </a:r>
            <a:r>
              <a:rPr sz="1350" spc="-10" dirty="0">
                <a:latin typeface="Comic Sans MS"/>
                <a:cs typeface="Comic Sans MS"/>
              </a:rPr>
              <a:t>apply</a:t>
            </a:r>
            <a:r>
              <a:rPr sz="1350" spc="-5" dirty="0">
                <a:latin typeface="Comic Sans MS"/>
                <a:cs typeface="Comic Sans MS"/>
              </a:rPr>
              <a:t> a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directly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within 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function.</a:t>
            </a:r>
            <a:endParaRPr sz="1350">
              <a:latin typeface="Comic Sans MS"/>
              <a:cs typeface="Comic Sans MS"/>
            </a:endParaRPr>
          </a:p>
          <a:p>
            <a:pPr marL="176530" marR="254635" indent="-164465">
              <a:lnSpc>
                <a:spcPct val="115700"/>
              </a:lnSpc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may offer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better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performance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simple YTD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calculations.</a:t>
            </a:r>
            <a:endParaRPr sz="1350">
              <a:latin typeface="Comic Sans MS"/>
              <a:cs typeface="Comic Sans MS"/>
            </a:endParaRPr>
          </a:p>
          <a:p>
            <a:pPr marL="176530" indent="-1644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Example: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3505" y="1931799"/>
            <a:ext cx="3473450" cy="3141980"/>
          </a:xfrm>
          <a:custGeom>
            <a:avLst/>
            <a:gdLst/>
            <a:ahLst/>
            <a:cxnLst/>
            <a:rect l="l" t="t" r="r" b="b"/>
            <a:pathLst>
              <a:path w="3473450" h="3141979">
                <a:moveTo>
                  <a:pt x="3145466" y="3141735"/>
                </a:moveTo>
                <a:lnTo>
                  <a:pt x="333374" y="3141735"/>
                </a:lnTo>
                <a:lnTo>
                  <a:pt x="284111" y="3138120"/>
                </a:lnTo>
                <a:lnTo>
                  <a:pt x="237091" y="3127620"/>
                </a:lnTo>
                <a:lnTo>
                  <a:pt x="192832" y="3110750"/>
                </a:lnTo>
                <a:lnTo>
                  <a:pt x="151848" y="3088026"/>
                </a:lnTo>
                <a:lnTo>
                  <a:pt x="114656" y="3059964"/>
                </a:lnTo>
                <a:lnTo>
                  <a:pt x="81771" y="3027078"/>
                </a:lnTo>
                <a:lnTo>
                  <a:pt x="53708" y="2989886"/>
                </a:lnTo>
                <a:lnTo>
                  <a:pt x="30984" y="2948902"/>
                </a:lnTo>
                <a:lnTo>
                  <a:pt x="14114" y="2904643"/>
                </a:lnTo>
                <a:lnTo>
                  <a:pt x="3614" y="2857624"/>
                </a:lnTo>
                <a:lnTo>
                  <a:pt x="0" y="280836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3145468" y="0"/>
                </a:lnTo>
                <a:lnTo>
                  <a:pt x="3194730" y="3614"/>
                </a:lnTo>
                <a:lnTo>
                  <a:pt x="3241749" y="14114"/>
                </a:lnTo>
                <a:lnTo>
                  <a:pt x="3286009" y="30984"/>
                </a:lnTo>
                <a:lnTo>
                  <a:pt x="3326992" y="53708"/>
                </a:lnTo>
                <a:lnTo>
                  <a:pt x="3364185" y="81771"/>
                </a:lnTo>
                <a:lnTo>
                  <a:pt x="3397070" y="114656"/>
                </a:lnTo>
                <a:lnTo>
                  <a:pt x="3425132" y="151848"/>
                </a:lnTo>
                <a:lnTo>
                  <a:pt x="3447856" y="192832"/>
                </a:lnTo>
                <a:lnTo>
                  <a:pt x="3464726" y="237091"/>
                </a:lnTo>
                <a:lnTo>
                  <a:pt x="3473090" y="274543"/>
                </a:lnTo>
                <a:lnTo>
                  <a:pt x="3473090" y="2867192"/>
                </a:lnTo>
                <a:lnTo>
                  <a:pt x="3464726" y="2904643"/>
                </a:lnTo>
                <a:lnTo>
                  <a:pt x="3447856" y="2948902"/>
                </a:lnTo>
                <a:lnTo>
                  <a:pt x="3425132" y="2989886"/>
                </a:lnTo>
                <a:lnTo>
                  <a:pt x="3397070" y="3027078"/>
                </a:lnTo>
                <a:lnTo>
                  <a:pt x="3364185" y="3059964"/>
                </a:lnTo>
                <a:lnTo>
                  <a:pt x="3326992" y="3088026"/>
                </a:lnTo>
                <a:lnTo>
                  <a:pt x="3286009" y="3110750"/>
                </a:lnTo>
                <a:lnTo>
                  <a:pt x="3241749" y="3127620"/>
                </a:lnTo>
                <a:lnTo>
                  <a:pt x="3194730" y="3138120"/>
                </a:lnTo>
                <a:lnTo>
                  <a:pt x="3145466" y="314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1283" y="2002858"/>
            <a:ext cx="309562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715" indent="-136525">
              <a:lnSpc>
                <a:spcPct val="115700"/>
              </a:lnSpc>
              <a:spcBef>
                <a:spcPts val="100"/>
              </a:spcBef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Returns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of </a:t>
            </a:r>
            <a:r>
              <a:rPr sz="1350" spc="-10" dirty="0">
                <a:latin typeface="Comic Sans MS"/>
                <a:cs typeface="Comic Sans MS"/>
              </a:rPr>
              <a:t>dates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beginning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</a:t>
            </a:r>
            <a:r>
              <a:rPr sz="1350" spc="-5" dirty="0">
                <a:latin typeface="Comic Sans MS"/>
                <a:cs typeface="Comic Sans MS"/>
              </a:rPr>
              <a:t> to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current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</a:t>
            </a:r>
            <a:r>
              <a:rPr sz="1350" spc="-5" dirty="0">
                <a:latin typeface="Comic Sans MS"/>
                <a:cs typeface="Comic Sans MS"/>
              </a:rPr>
              <a:t> or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year-end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  <a:p>
            <a:pPr marL="176530" marR="5080" indent="-164465" algn="just">
              <a:lnSpc>
                <a:spcPct val="115700"/>
              </a:lnSpc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Typicall</a:t>
            </a:r>
            <a:r>
              <a:rPr sz="1350" spc="-5" dirty="0">
                <a:latin typeface="Comic Sans MS"/>
                <a:cs typeface="Comic Sans MS"/>
              </a:rPr>
              <a:t>y </a:t>
            </a:r>
            <a:r>
              <a:rPr sz="1350" spc="-10" dirty="0">
                <a:latin typeface="Comic Sans MS"/>
                <a:cs typeface="Comic Sans MS"/>
              </a:rPr>
              <a:t>use</a:t>
            </a:r>
            <a:r>
              <a:rPr sz="1350" spc="-5" dirty="0">
                <a:latin typeface="Comic Sans MS"/>
                <a:cs typeface="Comic Sans MS"/>
              </a:rPr>
              <a:t>d </a:t>
            </a:r>
            <a:r>
              <a:rPr sz="1350" spc="-10" dirty="0">
                <a:latin typeface="Comic Sans MS"/>
                <a:cs typeface="Comic Sans MS"/>
              </a:rPr>
              <a:t>insid</a:t>
            </a:r>
            <a:r>
              <a:rPr sz="1350" spc="-5" dirty="0">
                <a:latin typeface="Comic Sans MS"/>
                <a:cs typeface="Comic Sans MS"/>
              </a:rPr>
              <a:t>e </a:t>
            </a:r>
            <a:r>
              <a:rPr sz="1350" b="1" spc="-10" dirty="0">
                <a:latin typeface="Comic Sans MS"/>
                <a:cs typeface="Comic Sans MS"/>
              </a:rPr>
              <a:t>CALCULAT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</a:t>
            </a:r>
            <a:r>
              <a:rPr sz="1350" spc="-5" dirty="0">
                <a:latin typeface="Comic Sans MS"/>
                <a:cs typeface="Comic Sans MS"/>
              </a:rPr>
              <a:t>o  </a:t>
            </a:r>
            <a:r>
              <a:rPr sz="1350" spc="-10" dirty="0">
                <a:latin typeface="Comic Sans MS"/>
                <a:cs typeface="Comic Sans MS"/>
              </a:rPr>
              <a:t>change the filter context </a:t>
            </a:r>
            <a:r>
              <a:rPr sz="1350" spc="-5" dirty="0">
                <a:latin typeface="Comic Sans MS"/>
                <a:cs typeface="Comic Sans MS"/>
              </a:rPr>
              <a:t>to a </a:t>
            </a:r>
            <a:r>
              <a:rPr sz="1350" spc="-10" dirty="0">
                <a:latin typeface="Comic Sans MS"/>
                <a:cs typeface="Comic Sans MS"/>
              </a:rPr>
              <a:t>year-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to-date period.</a:t>
            </a:r>
            <a:endParaRPr sz="1350">
              <a:latin typeface="Comic Sans MS"/>
              <a:cs typeface="Comic Sans MS"/>
            </a:endParaRPr>
          </a:p>
          <a:p>
            <a:pPr marL="176530" marR="73660" indent="-164465">
              <a:lnSpc>
                <a:spcPct val="115700"/>
              </a:lnSpc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Provides flexibility</a:t>
            </a:r>
            <a:r>
              <a:rPr sz="1350" spc="-5" dirty="0">
                <a:latin typeface="Comic Sans MS"/>
                <a:cs typeface="Comic Sans MS"/>
              </a:rPr>
              <a:t> to </a:t>
            </a:r>
            <a:r>
              <a:rPr sz="1350" spc="-10" dirty="0">
                <a:latin typeface="Comic Sans MS"/>
                <a:cs typeface="Comic Sans MS"/>
              </a:rPr>
              <a:t>apply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additional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more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complex calculations.</a:t>
            </a:r>
            <a:endParaRPr sz="1350">
              <a:latin typeface="Comic Sans MS"/>
              <a:cs typeface="Comic Sans MS"/>
            </a:endParaRPr>
          </a:p>
          <a:p>
            <a:pPr marL="176530" marR="134620" indent="-164465">
              <a:lnSpc>
                <a:spcPct val="115700"/>
              </a:lnSpc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more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efficient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complex,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multi-filter scenarios.</a:t>
            </a:r>
            <a:endParaRPr sz="1350">
              <a:latin typeface="Comic Sans MS"/>
              <a:cs typeface="Comic Sans MS"/>
            </a:endParaRPr>
          </a:p>
          <a:p>
            <a:pPr marL="176530" indent="-1644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77165" algn="l"/>
              </a:tabLst>
            </a:pPr>
            <a:r>
              <a:rPr sz="1350" spc="-10" dirty="0">
                <a:latin typeface="Comic Sans MS"/>
                <a:cs typeface="Comic Sans MS"/>
              </a:rPr>
              <a:t>Example: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3506" y="1539092"/>
            <a:ext cx="3479165" cy="351155"/>
          </a:xfrm>
          <a:custGeom>
            <a:avLst/>
            <a:gdLst/>
            <a:ahLst/>
            <a:cxnLst/>
            <a:rect l="l" t="t" r="r" b="b"/>
            <a:pathLst>
              <a:path w="3479165" h="351155">
                <a:moveTo>
                  <a:pt x="3303386" y="350910"/>
                </a:moveTo>
                <a:lnTo>
                  <a:pt x="175455" y="350910"/>
                </a:lnTo>
                <a:lnTo>
                  <a:pt x="141065" y="347507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4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7"/>
                </a:lnTo>
                <a:lnTo>
                  <a:pt x="141065" y="3401"/>
                </a:lnTo>
                <a:lnTo>
                  <a:pt x="175449" y="0"/>
                </a:lnTo>
                <a:lnTo>
                  <a:pt x="3303391" y="0"/>
                </a:lnTo>
                <a:lnTo>
                  <a:pt x="3370530" y="13355"/>
                </a:lnTo>
                <a:lnTo>
                  <a:pt x="3427452" y="51389"/>
                </a:lnTo>
                <a:lnTo>
                  <a:pt x="3465485" y="108310"/>
                </a:lnTo>
                <a:lnTo>
                  <a:pt x="3478841" y="175454"/>
                </a:lnTo>
                <a:lnTo>
                  <a:pt x="3475438" y="209844"/>
                </a:lnTo>
                <a:lnTo>
                  <a:pt x="3449363" y="272797"/>
                </a:lnTo>
                <a:lnTo>
                  <a:pt x="3400729" y="321431"/>
                </a:lnTo>
                <a:lnTo>
                  <a:pt x="3337775" y="347507"/>
                </a:lnTo>
                <a:lnTo>
                  <a:pt x="3303386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8523" y="1593639"/>
            <a:ext cx="96901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DATESYTD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4997334"/>
            <a:ext cx="8835390" cy="723900"/>
            <a:chOff x="0" y="4997334"/>
            <a:chExt cx="8835390" cy="7239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7334"/>
              <a:ext cx="3865817" cy="7048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024" y="5073534"/>
              <a:ext cx="4810124" cy="647699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0" y="6556818"/>
            <a:ext cx="8874760" cy="589280"/>
          </a:xfrm>
          <a:custGeom>
            <a:avLst/>
            <a:gdLst/>
            <a:ahLst/>
            <a:cxnLst/>
            <a:rect l="l" t="t" r="r" b="b"/>
            <a:pathLst>
              <a:path w="8874760" h="589279">
                <a:moveTo>
                  <a:pt x="8580200" y="589035"/>
                </a:moveTo>
                <a:lnTo>
                  <a:pt x="264610" y="589035"/>
                </a:lnTo>
                <a:lnTo>
                  <a:pt x="218259" y="585366"/>
                </a:lnTo>
                <a:lnTo>
                  <a:pt x="173467" y="574578"/>
                </a:lnTo>
                <a:lnTo>
                  <a:pt x="131025" y="556998"/>
                </a:lnTo>
                <a:lnTo>
                  <a:pt x="91724" y="532954"/>
                </a:lnTo>
                <a:lnTo>
                  <a:pt x="56355" y="502773"/>
                </a:lnTo>
                <a:lnTo>
                  <a:pt x="26174" y="467403"/>
                </a:lnTo>
                <a:lnTo>
                  <a:pt x="2130" y="428102"/>
                </a:lnTo>
                <a:lnTo>
                  <a:pt x="0" y="422959"/>
                </a:lnTo>
                <a:lnTo>
                  <a:pt x="0" y="166075"/>
                </a:lnTo>
                <a:lnTo>
                  <a:pt x="26174" y="121631"/>
                </a:lnTo>
                <a:lnTo>
                  <a:pt x="56355" y="86262"/>
                </a:lnTo>
                <a:lnTo>
                  <a:pt x="91724" y="56081"/>
                </a:lnTo>
                <a:lnTo>
                  <a:pt x="131025" y="32037"/>
                </a:lnTo>
                <a:lnTo>
                  <a:pt x="173467" y="14457"/>
                </a:lnTo>
                <a:lnTo>
                  <a:pt x="218259" y="3668"/>
                </a:lnTo>
                <a:lnTo>
                  <a:pt x="264610" y="0"/>
                </a:lnTo>
                <a:lnTo>
                  <a:pt x="8580200" y="0"/>
                </a:lnTo>
                <a:lnTo>
                  <a:pt x="8626551" y="3668"/>
                </a:lnTo>
                <a:lnTo>
                  <a:pt x="8671343" y="14457"/>
                </a:lnTo>
                <a:lnTo>
                  <a:pt x="8713785" y="32037"/>
                </a:lnTo>
                <a:lnTo>
                  <a:pt x="8753086" y="56081"/>
                </a:lnTo>
                <a:lnTo>
                  <a:pt x="8788456" y="86262"/>
                </a:lnTo>
                <a:lnTo>
                  <a:pt x="8818636" y="121631"/>
                </a:lnTo>
                <a:lnTo>
                  <a:pt x="8842680" y="160932"/>
                </a:lnTo>
                <a:lnTo>
                  <a:pt x="8860260" y="203374"/>
                </a:lnTo>
                <a:lnTo>
                  <a:pt x="8871048" y="248166"/>
                </a:lnTo>
                <a:lnTo>
                  <a:pt x="8874653" y="293703"/>
                </a:lnTo>
                <a:lnTo>
                  <a:pt x="8874653" y="295331"/>
                </a:lnTo>
                <a:lnTo>
                  <a:pt x="8871048" y="340868"/>
                </a:lnTo>
                <a:lnTo>
                  <a:pt x="8860260" y="385660"/>
                </a:lnTo>
                <a:lnTo>
                  <a:pt x="8842680" y="428102"/>
                </a:lnTo>
                <a:lnTo>
                  <a:pt x="8818636" y="467403"/>
                </a:lnTo>
                <a:lnTo>
                  <a:pt x="8788456" y="502773"/>
                </a:lnTo>
                <a:lnTo>
                  <a:pt x="8753086" y="532954"/>
                </a:lnTo>
                <a:lnTo>
                  <a:pt x="8713785" y="556998"/>
                </a:lnTo>
                <a:lnTo>
                  <a:pt x="8671343" y="574578"/>
                </a:lnTo>
                <a:lnTo>
                  <a:pt x="8626551" y="585366"/>
                </a:lnTo>
                <a:lnTo>
                  <a:pt x="8580200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2773" y="5832673"/>
            <a:ext cx="6778625" cy="589280"/>
          </a:xfrm>
          <a:custGeom>
            <a:avLst/>
            <a:gdLst/>
            <a:ahLst/>
            <a:cxnLst/>
            <a:rect l="l" t="t" r="r" b="b"/>
            <a:pathLst>
              <a:path w="6778625" h="589279">
                <a:moveTo>
                  <a:pt x="6484515" y="589035"/>
                </a:moveTo>
                <a:lnTo>
                  <a:pt x="294513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4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6484511" y="0"/>
                </a:lnTo>
                <a:lnTo>
                  <a:pt x="6530862" y="3668"/>
                </a:lnTo>
                <a:lnTo>
                  <a:pt x="6575654" y="14457"/>
                </a:lnTo>
                <a:lnTo>
                  <a:pt x="6618096" y="32037"/>
                </a:lnTo>
                <a:lnTo>
                  <a:pt x="6657398" y="56081"/>
                </a:lnTo>
                <a:lnTo>
                  <a:pt x="6692767" y="86262"/>
                </a:lnTo>
                <a:lnTo>
                  <a:pt x="6722948" y="121631"/>
                </a:lnTo>
                <a:lnTo>
                  <a:pt x="6746992" y="160932"/>
                </a:lnTo>
                <a:lnTo>
                  <a:pt x="6764572" y="203374"/>
                </a:lnTo>
                <a:lnTo>
                  <a:pt x="6775360" y="248166"/>
                </a:lnTo>
                <a:lnTo>
                  <a:pt x="6778510" y="287956"/>
                </a:lnTo>
                <a:lnTo>
                  <a:pt x="6778510" y="301078"/>
                </a:lnTo>
                <a:lnTo>
                  <a:pt x="6775360" y="340868"/>
                </a:lnTo>
                <a:lnTo>
                  <a:pt x="6764572" y="385660"/>
                </a:lnTo>
                <a:lnTo>
                  <a:pt x="6746992" y="428102"/>
                </a:lnTo>
                <a:lnTo>
                  <a:pt x="6722948" y="467403"/>
                </a:lnTo>
                <a:lnTo>
                  <a:pt x="6692767" y="502773"/>
                </a:lnTo>
                <a:lnTo>
                  <a:pt x="6657398" y="532954"/>
                </a:lnTo>
                <a:lnTo>
                  <a:pt x="6618096" y="556998"/>
                </a:lnTo>
                <a:lnTo>
                  <a:pt x="6575654" y="574578"/>
                </a:lnTo>
                <a:lnTo>
                  <a:pt x="6530862" y="585366"/>
                </a:lnTo>
                <a:lnTo>
                  <a:pt x="6484515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9260" y="5854148"/>
            <a:ext cx="8566150" cy="122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8375" marR="941069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Similarly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TOTALMTD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DATESMTD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TOTALQTD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DATESQTD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have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same differences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 marL="12065" marR="5080" algn="ctr">
              <a:lnSpc>
                <a:spcPct val="115700"/>
              </a:lnSpc>
            </a:pPr>
            <a:r>
              <a:rPr sz="1350" b="1" spc="-10" dirty="0">
                <a:latin typeface="Comic Sans MS"/>
                <a:cs typeface="Comic Sans MS"/>
              </a:rPr>
              <a:t>By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understanding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these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differences,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choose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appropriate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function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based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on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complexity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requirements</a:t>
            </a:r>
            <a:r>
              <a:rPr sz="1350" b="1" spc="-5" dirty="0">
                <a:latin typeface="Comic Sans MS"/>
                <a:cs typeface="Comic Sans MS"/>
              </a:rPr>
              <a:t> of </a:t>
            </a:r>
            <a:r>
              <a:rPr sz="1350" b="1" spc="-10" dirty="0">
                <a:latin typeface="Comic Sans MS"/>
                <a:cs typeface="Comic Sans MS"/>
              </a:rPr>
              <a:t>your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DAX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calculations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3E54F19-9AAE-831F-54CB-5DEDC948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-48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456B37F-D5AD-4321-8D9F-44A24D45ED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1165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TOTALYTD</vt:lpstr>
      <vt:lpstr>VISUAL EXAMPLE</vt:lpstr>
      <vt:lpstr>  TOTALMTD</vt:lpstr>
      <vt:lpstr>  TOTALQTD</vt:lpstr>
      <vt:lpstr>TOTALYTD vs DATESYTD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2024-09-15T17:39:20Z</dcterms:created>
  <dcterms:modified xsi:type="dcterms:W3CDTF">2024-10-01T13:58:43Z</dcterms:modified>
</cp:coreProperties>
</file>