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5C511-5C77-4205-8740-96240ED91764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BA2E3-7606-4DF1-B89E-83CDA69D5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7DA1-F877-4512-AB93-91DF9F3AE9D0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A0A3-EF02-4FDE-8BBB-4BE3CEF3FA73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1992-6F2E-4E4B-8564-E7BEEB257173}" type="datetime1">
              <a:rPr lang="en-US" smtClean="0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1F08-6D04-4166-80A9-12059650CD01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ABFE-9BF5-4AF1-83FE-42BB88609F34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9490" y="3219718"/>
            <a:ext cx="6946900" cy="344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B3A5-2265-47D6-B37F-6AD892646871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3" y="1723544"/>
            <a:ext cx="2700490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-20" dirty="0"/>
              <a:t>Hii, </a:t>
            </a:r>
            <a:r>
              <a:rPr sz="3150" dirty="0" err="1"/>
              <a:t>Iam</a:t>
            </a:r>
            <a:r>
              <a:rPr lang="en-US" sz="3150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19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 dirty="0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Today</a:t>
            </a:r>
            <a:r>
              <a:rPr spc="70" dirty="0"/>
              <a:t> </a:t>
            </a:r>
            <a:r>
              <a:rPr spc="-10" dirty="0"/>
              <a:t>Content</a:t>
            </a:r>
          </a:p>
        </p:txBody>
      </p:sp>
      <p:sp>
        <p:nvSpPr>
          <p:cNvPr id="4" name="object 4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38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3"/>
                </a:lnTo>
                <a:lnTo>
                  <a:pt x="196313" y="1218364"/>
                </a:lnTo>
                <a:lnTo>
                  <a:pt x="166879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8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9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7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5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3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8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6" y="723034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8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3" y="1218364"/>
                </a:lnTo>
                <a:lnTo>
                  <a:pt x="1218364" y="1249763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5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7" y="1439987"/>
                </a:lnTo>
                <a:lnTo>
                  <a:pt x="770578" y="1444538"/>
                </a:lnTo>
                <a:lnTo>
                  <a:pt x="723038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60" y="2525091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60" y="3477591"/>
            <a:ext cx="85725" cy="857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8310" y="1397402"/>
            <a:ext cx="3907154" cy="227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Comic Sans MS"/>
                <a:cs typeface="Comic Sans MS"/>
              </a:rPr>
              <a:t>Meet</a:t>
            </a:r>
            <a:r>
              <a:rPr sz="2500" b="1" spc="-75" dirty="0">
                <a:latin typeface="Comic Sans MS"/>
                <a:cs typeface="Comic Sans MS"/>
              </a:rPr>
              <a:t> </a:t>
            </a:r>
            <a:r>
              <a:rPr sz="2500" b="1" spc="-2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500">
              <a:latin typeface="Comic Sans MS"/>
              <a:cs typeface="Comic Sans MS"/>
            </a:endParaRPr>
          </a:p>
          <a:p>
            <a:pPr marL="422275">
              <a:lnSpc>
                <a:spcPct val="100000"/>
              </a:lnSpc>
            </a:pPr>
            <a:r>
              <a:rPr sz="1900" dirty="0">
                <a:latin typeface="Comic Sans MS"/>
                <a:cs typeface="Comic Sans MS"/>
              </a:rPr>
              <a:t>IMPLICIT</a:t>
            </a:r>
            <a:r>
              <a:rPr sz="1900" spc="-65" dirty="0">
                <a:latin typeface="Comic Sans MS"/>
                <a:cs typeface="Comic Sans MS"/>
              </a:rPr>
              <a:t> </a:t>
            </a:r>
            <a:r>
              <a:rPr sz="1900" spc="-25" dirty="0">
                <a:latin typeface="Comic Sans MS"/>
                <a:cs typeface="Comic Sans MS"/>
              </a:rPr>
              <a:t>VS.</a:t>
            </a:r>
            <a:endParaRPr sz="1900">
              <a:latin typeface="Comic Sans MS"/>
              <a:cs typeface="Comic Sans MS"/>
            </a:endParaRPr>
          </a:p>
          <a:p>
            <a:pPr marL="422275" marR="5080" indent="887094">
              <a:lnSpc>
                <a:spcPct val="164500"/>
              </a:lnSpc>
            </a:pPr>
            <a:r>
              <a:rPr sz="1900" dirty="0">
                <a:latin typeface="Comic Sans MS"/>
                <a:cs typeface="Comic Sans MS"/>
              </a:rPr>
              <a:t>EXPLICIT</a:t>
            </a:r>
            <a:r>
              <a:rPr sz="1900" spc="-9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MEASURES </a:t>
            </a:r>
            <a:r>
              <a:rPr sz="1900" dirty="0">
                <a:latin typeface="Comic Sans MS"/>
                <a:cs typeface="Comic Sans MS"/>
              </a:rPr>
              <a:t>QUICK</a:t>
            </a:r>
            <a:r>
              <a:rPr sz="1900" spc="-6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MEASURES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2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Have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you </a:t>
            </a:r>
            <a:r>
              <a:rPr sz="1450" b="1" dirty="0">
                <a:latin typeface="Comic Sans MS"/>
                <a:cs typeface="Comic Sans MS"/>
              </a:rPr>
              <a:t>got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3088" y="558762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9763" y="105283"/>
            <a:ext cx="5722620" cy="896619"/>
          </a:xfrm>
          <a:custGeom>
            <a:avLst/>
            <a:gdLst/>
            <a:ahLst/>
            <a:cxnLst/>
            <a:rect l="l" t="t" r="r" b="b"/>
            <a:pathLst>
              <a:path w="5722620" h="896619">
                <a:moveTo>
                  <a:pt x="5389949" y="896533"/>
                </a:moveTo>
                <a:lnTo>
                  <a:pt x="333374" y="896533"/>
                </a:lnTo>
                <a:lnTo>
                  <a:pt x="284111" y="892919"/>
                </a:lnTo>
                <a:lnTo>
                  <a:pt x="237091" y="882418"/>
                </a:lnTo>
                <a:lnTo>
                  <a:pt x="192832" y="865549"/>
                </a:lnTo>
                <a:lnTo>
                  <a:pt x="151848" y="842824"/>
                </a:lnTo>
                <a:lnTo>
                  <a:pt x="114656" y="814762"/>
                </a:lnTo>
                <a:lnTo>
                  <a:pt x="81771" y="781877"/>
                </a:lnTo>
                <a:lnTo>
                  <a:pt x="53708" y="744684"/>
                </a:lnTo>
                <a:lnTo>
                  <a:pt x="30984" y="703701"/>
                </a:lnTo>
                <a:lnTo>
                  <a:pt x="14114" y="659441"/>
                </a:lnTo>
                <a:lnTo>
                  <a:pt x="3614" y="612422"/>
                </a:lnTo>
                <a:lnTo>
                  <a:pt x="0" y="56315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389949" y="0"/>
                </a:lnTo>
                <a:lnTo>
                  <a:pt x="5439213" y="3614"/>
                </a:lnTo>
                <a:lnTo>
                  <a:pt x="5486232" y="14114"/>
                </a:lnTo>
                <a:lnTo>
                  <a:pt x="5530491" y="30984"/>
                </a:lnTo>
                <a:lnTo>
                  <a:pt x="5571475" y="53708"/>
                </a:lnTo>
                <a:lnTo>
                  <a:pt x="5608667" y="81771"/>
                </a:lnTo>
                <a:lnTo>
                  <a:pt x="5641552" y="114656"/>
                </a:lnTo>
                <a:lnTo>
                  <a:pt x="5669614" y="151848"/>
                </a:lnTo>
                <a:lnTo>
                  <a:pt x="5692338" y="192832"/>
                </a:lnTo>
                <a:lnTo>
                  <a:pt x="5709208" y="237091"/>
                </a:lnTo>
                <a:lnTo>
                  <a:pt x="5719708" y="284111"/>
                </a:lnTo>
                <a:lnTo>
                  <a:pt x="5722407" y="320886"/>
                </a:lnTo>
                <a:lnTo>
                  <a:pt x="5722407" y="575647"/>
                </a:lnTo>
                <a:lnTo>
                  <a:pt x="5709208" y="659441"/>
                </a:lnTo>
                <a:lnTo>
                  <a:pt x="5692338" y="703701"/>
                </a:lnTo>
                <a:lnTo>
                  <a:pt x="5669614" y="744684"/>
                </a:lnTo>
                <a:lnTo>
                  <a:pt x="5641552" y="781877"/>
                </a:lnTo>
                <a:lnTo>
                  <a:pt x="5608667" y="814762"/>
                </a:lnTo>
                <a:lnTo>
                  <a:pt x="5571475" y="842824"/>
                </a:lnTo>
                <a:lnTo>
                  <a:pt x="5530491" y="865549"/>
                </a:lnTo>
                <a:lnTo>
                  <a:pt x="5486232" y="882418"/>
                </a:lnTo>
                <a:lnTo>
                  <a:pt x="5439213" y="892919"/>
                </a:lnTo>
                <a:lnTo>
                  <a:pt x="5389949" y="896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1001817"/>
            <a:ext cx="3514725" cy="3571875"/>
            <a:chOff x="0" y="1001817"/>
            <a:chExt cx="3514725" cy="3571875"/>
          </a:xfrm>
        </p:grpSpPr>
        <p:sp>
          <p:nvSpPr>
            <p:cNvPr id="9" name="object 9"/>
            <p:cNvSpPr/>
            <p:nvPr/>
          </p:nvSpPr>
          <p:spPr>
            <a:xfrm>
              <a:off x="0" y="1001817"/>
              <a:ext cx="913765" cy="972819"/>
            </a:xfrm>
            <a:custGeom>
              <a:avLst/>
              <a:gdLst/>
              <a:ahLst/>
              <a:cxnLst/>
              <a:rect l="l" t="t" r="r" b="b"/>
              <a:pathLst>
                <a:path w="913765" h="972819">
                  <a:moveTo>
                    <a:pt x="427477" y="972567"/>
                  </a:moveTo>
                  <a:lnTo>
                    <a:pt x="380644" y="970341"/>
                  </a:lnTo>
                  <a:lnTo>
                    <a:pt x="335071" y="963798"/>
                  </a:lnTo>
                  <a:lnTo>
                    <a:pt x="290961" y="953144"/>
                  </a:lnTo>
                  <a:lnTo>
                    <a:pt x="248519" y="938580"/>
                  </a:lnTo>
                  <a:lnTo>
                    <a:pt x="207947" y="920312"/>
                  </a:lnTo>
                  <a:lnTo>
                    <a:pt x="169450" y="898542"/>
                  </a:lnTo>
                  <a:lnTo>
                    <a:pt x="133231" y="873475"/>
                  </a:lnTo>
                  <a:lnTo>
                    <a:pt x="99495" y="845314"/>
                  </a:lnTo>
                  <a:lnTo>
                    <a:pt x="68445" y="814264"/>
                  </a:lnTo>
                  <a:lnTo>
                    <a:pt x="40284" y="780528"/>
                  </a:lnTo>
                  <a:lnTo>
                    <a:pt x="15217" y="744309"/>
                  </a:lnTo>
                  <a:lnTo>
                    <a:pt x="0" y="717398"/>
                  </a:lnTo>
                  <a:lnTo>
                    <a:pt x="0" y="255168"/>
                  </a:lnTo>
                  <a:lnTo>
                    <a:pt x="40284" y="192039"/>
                  </a:lnTo>
                  <a:lnTo>
                    <a:pt x="68445" y="158302"/>
                  </a:lnTo>
                  <a:lnTo>
                    <a:pt x="99495" y="127252"/>
                  </a:lnTo>
                  <a:lnTo>
                    <a:pt x="133231" y="99091"/>
                  </a:lnTo>
                  <a:lnTo>
                    <a:pt x="169450" y="74024"/>
                  </a:lnTo>
                  <a:lnTo>
                    <a:pt x="207947" y="52255"/>
                  </a:lnTo>
                  <a:lnTo>
                    <a:pt x="248519" y="33986"/>
                  </a:lnTo>
                  <a:lnTo>
                    <a:pt x="290961" y="19423"/>
                  </a:lnTo>
                  <a:lnTo>
                    <a:pt x="335071" y="8768"/>
                  </a:lnTo>
                  <a:lnTo>
                    <a:pt x="380644" y="2226"/>
                  </a:lnTo>
                  <a:lnTo>
                    <a:pt x="427476" y="0"/>
                  </a:lnTo>
                  <a:lnTo>
                    <a:pt x="474308" y="2226"/>
                  </a:lnTo>
                  <a:lnTo>
                    <a:pt x="519881" y="8768"/>
                  </a:lnTo>
                  <a:lnTo>
                    <a:pt x="563991" y="19423"/>
                  </a:lnTo>
                  <a:lnTo>
                    <a:pt x="606433" y="33986"/>
                  </a:lnTo>
                  <a:lnTo>
                    <a:pt x="647005" y="52255"/>
                  </a:lnTo>
                  <a:lnTo>
                    <a:pt x="685502" y="74024"/>
                  </a:lnTo>
                  <a:lnTo>
                    <a:pt x="721720" y="99091"/>
                  </a:lnTo>
                  <a:lnTo>
                    <a:pt x="755457" y="127252"/>
                  </a:lnTo>
                  <a:lnTo>
                    <a:pt x="786507" y="158302"/>
                  </a:lnTo>
                  <a:lnTo>
                    <a:pt x="814668" y="192039"/>
                  </a:lnTo>
                  <a:lnTo>
                    <a:pt x="839735" y="228257"/>
                  </a:lnTo>
                  <a:lnTo>
                    <a:pt x="861504" y="266754"/>
                  </a:lnTo>
                  <a:lnTo>
                    <a:pt x="879773" y="307326"/>
                  </a:lnTo>
                  <a:lnTo>
                    <a:pt x="894336" y="349768"/>
                  </a:lnTo>
                  <a:lnTo>
                    <a:pt x="904991" y="393878"/>
                  </a:lnTo>
                  <a:lnTo>
                    <a:pt x="911534" y="439451"/>
                  </a:lnTo>
                  <a:lnTo>
                    <a:pt x="913760" y="486283"/>
                  </a:lnTo>
                  <a:lnTo>
                    <a:pt x="911534" y="533116"/>
                  </a:lnTo>
                  <a:lnTo>
                    <a:pt x="904991" y="578688"/>
                  </a:lnTo>
                  <a:lnTo>
                    <a:pt x="894336" y="622798"/>
                  </a:lnTo>
                  <a:lnTo>
                    <a:pt x="879773" y="665241"/>
                  </a:lnTo>
                  <a:lnTo>
                    <a:pt x="861504" y="705812"/>
                  </a:lnTo>
                  <a:lnTo>
                    <a:pt x="839735" y="744309"/>
                  </a:lnTo>
                  <a:lnTo>
                    <a:pt x="814668" y="780528"/>
                  </a:lnTo>
                  <a:lnTo>
                    <a:pt x="786507" y="814264"/>
                  </a:lnTo>
                  <a:lnTo>
                    <a:pt x="755457" y="845314"/>
                  </a:lnTo>
                  <a:lnTo>
                    <a:pt x="721720" y="873475"/>
                  </a:lnTo>
                  <a:lnTo>
                    <a:pt x="685502" y="898542"/>
                  </a:lnTo>
                  <a:lnTo>
                    <a:pt x="647005" y="920312"/>
                  </a:lnTo>
                  <a:lnTo>
                    <a:pt x="606433" y="938580"/>
                  </a:lnTo>
                  <a:lnTo>
                    <a:pt x="563991" y="953144"/>
                  </a:lnTo>
                  <a:lnTo>
                    <a:pt x="519881" y="963798"/>
                  </a:lnTo>
                  <a:lnTo>
                    <a:pt x="474308" y="970341"/>
                  </a:lnTo>
                  <a:lnTo>
                    <a:pt x="427477" y="9725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91985"/>
              <a:ext cx="3514724" cy="338137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0" y="4838553"/>
            <a:ext cx="8937625" cy="2362835"/>
            <a:chOff x="0" y="4838553"/>
            <a:chExt cx="8937625" cy="2362835"/>
          </a:xfrm>
        </p:grpSpPr>
        <p:sp>
          <p:nvSpPr>
            <p:cNvPr id="12" name="object 12"/>
            <p:cNvSpPr/>
            <p:nvPr/>
          </p:nvSpPr>
          <p:spPr>
            <a:xfrm>
              <a:off x="0" y="6300037"/>
              <a:ext cx="8309609" cy="901065"/>
            </a:xfrm>
            <a:custGeom>
              <a:avLst/>
              <a:gdLst/>
              <a:ahLst/>
              <a:cxnLst/>
              <a:rect l="l" t="t" r="r" b="b"/>
              <a:pathLst>
                <a:path w="8309609" h="901065">
                  <a:moveTo>
                    <a:pt x="900798" y="900874"/>
                  </a:moveTo>
                  <a:lnTo>
                    <a:pt x="888174" y="832307"/>
                  </a:lnTo>
                  <a:lnTo>
                    <a:pt x="877189" y="787336"/>
                  </a:lnTo>
                  <a:lnTo>
                    <a:pt x="864336" y="743127"/>
                  </a:lnTo>
                  <a:lnTo>
                    <a:pt x="849680" y="699706"/>
                  </a:lnTo>
                  <a:lnTo>
                    <a:pt x="833259" y="657136"/>
                  </a:lnTo>
                  <a:lnTo>
                    <a:pt x="815111" y="615467"/>
                  </a:lnTo>
                  <a:lnTo>
                    <a:pt x="795274" y="574725"/>
                  </a:lnTo>
                  <a:lnTo>
                    <a:pt x="773811" y="534949"/>
                  </a:lnTo>
                  <a:lnTo>
                    <a:pt x="750760" y="496214"/>
                  </a:lnTo>
                  <a:lnTo>
                    <a:pt x="726147" y="458533"/>
                  </a:lnTo>
                  <a:lnTo>
                    <a:pt x="700036" y="421970"/>
                  </a:lnTo>
                  <a:lnTo>
                    <a:pt x="672465" y="386549"/>
                  </a:lnTo>
                  <a:lnTo>
                    <a:pt x="643470" y="352336"/>
                  </a:lnTo>
                  <a:lnTo>
                    <a:pt x="613105" y="319354"/>
                  </a:lnTo>
                  <a:lnTo>
                    <a:pt x="581418" y="287667"/>
                  </a:lnTo>
                  <a:lnTo>
                    <a:pt x="548449" y="257302"/>
                  </a:lnTo>
                  <a:lnTo>
                    <a:pt x="514223" y="228307"/>
                  </a:lnTo>
                  <a:lnTo>
                    <a:pt x="478815" y="200736"/>
                  </a:lnTo>
                  <a:lnTo>
                    <a:pt x="442239" y="174625"/>
                  </a:lnTo>
                  <a:lnTo>
                    <a:pt x="404558" y="150025"/>
                  </a:lnTo>
                  <a:lnTo>
                    <a:pt x="365823" y="126961"/>
                  </a:lnTo>
                  <a:lnTo>
                    <a:pt x="326059" y="105498"/>
                  </a:lnTo>
                  <a:lnTo>
                    <a:pt x="285305" y="85661"/>
                  </a:lnTo>
                  <a:lnTo>
                    <a:pt x="243636" y="67513"/>
                  </a:lnTo>
                  <a:lnTo>
                    <a:pt x="201066" y="51092"/>
                  </a:lnTo>
                  <a:lnTo>
                    <a:pt x="157657" y="36436"/>
                  </a:lnTo>
                  <a:lnTo>
                    <a:pt x="113436" y="23583"/>
                  </a:lnTo>
                  <a:lnTo>
                    <a:pt x="68465" y="12598"/>
                  </a:lnTo>
                  <a:lnTo>
                    <a:pt x="22771" y="3505"/>
                  </a:lnTo>
                  <a:lnTo>
                    <a:pt x="0" y="0"/>
                  </a:lnTo>
                  <a:lnTo>
                    <a:pt x="0" y="900874"/>
                  </a:lnTo>
                  <a:lnTo>
                    <a:pt x="900798" y="900874"/>
                  </a:lnTo>
                  <a:close/>
                </a:path>
                <a:path w="8309609" h="901065">
                  <a:moveTo>
                    <a:pt x="8309394" y="625487"/>
                  </a:moveTo>
                  <a:lnTo>
                    <a:pt x="8303171" y="570179"/>
                  </a:lnTo>
                  <a:lnTo>
                    <a:pt x="8283448" y="507199"/>
                  </a:lnTo>
                  <a:lnTo>
                    <a:pt x="8251431" y="446608"/>
                  </a:lnTo>
                  <a:lnTo>
                    <a:pt x="8207832" y="388785"/>
                  </a:lnTo>
                  <a:lnTo>
                    <a:pt x="8153324" y="334073"/>
                  </a:lnTo>
                  <a:lnTo>
                    <a:pt x="8122209" y="308000"/>
                  </a:lnTo>
                  <a:lnTo>
                    <a:pt x="8088630" y="282841"/>
                  </a:lnTo>
                  <a:lnTo>
                    <a:pt x="8052676" y="258648"/>
                  </a:lnTo>
                  <a:lnTo>
                    <a:pt x="8014449" y="235458"/>
                  </a:lnTo>
                  <a:lnTo>
                    <a:pt x="7974012" y="213321"/>
                  </a:lnTo>
                  <a:lnTo>
                    <a:pt x="7931455" y="192290"/>
                  </a:lnTo>
                  <a:lnTo>
                    <a:pt x="7886890" y="172402"/>
                  </a:lnTo>
                  <a:lnTo>
                    <a:pt x="7840383" y="153695"/>
                  </a:lnTo>
                  <a:lnTo>
                    <a:pt x="7792021" y="136232"/>
                  </a:lnTo>
                  <a:lnTo>
                    <a:pt x="7741907" y="120040"/>
                  </a:lnTo>
                  <a:lnTo>
                    <a:pt x="7690117" y="105181"/>
                  </a:lnTo>
                  <a:lnTo>
                    <a:pt x="7636738" y="91694"/>
                  </a:lnTo>
                  <a:lnTo>
                    <a:pt x="7581862" y="79616"/>
                  </a:lnTo>
                  <a:lnTo>
                    <a:pt x="7525563" y="68999"/>
                  </a:lnTo>
                  <a:lnTo>
                    <a:pt x="7467955" y="59905"/>
                  </a:lnTo>
                  <a:lnTo>
                    <a:pt x="7409104" y="52349"/>
                  </a:lnTo>
                  <a:lnTo>
                    <a:pt x="7349096" y="46393"/>
                  </a:lnTo>
                  <a:lnTo>
                    <a:pt x="7288035" y="42087"/>
                  </a:lnTo>
                  <a:lnTo>
                    <a:pt x="7226008" y="39471"/>
                  </a:lnTo>
                  <a:lnTo>
                    <a:pt x="7163079" y="38595"/>
                  </a:lnTo>
                  <a:lnTo>
                    <a:pt x="7100163" y="39471"/>
                  </a:lnTo>
                  <a:lnTo>
                    <a:pt x="7038124" y="42087"/>
                  </a:lnTo>
                  <a:lnTo>
                    <a:pt x="6977062" y="46393"/>
                  </a:lnTo>
                  <a:lnTo>
                    <a:pt x="6917068" y="52349"/>
                  </a:lnTo>
                  <a:lnTo>
                    <a:pt x="6858216" y="59905"/>
                  </a:lnTo>
                  <a:lnTo>
                    <a:pt x="6800596" y="68999"/>
                  </a:lnTo>
                  <a:lnTo>
                    <a:pt x="6744309" y="79616"/>
                  </a:lnTo>
                  <a:lnTo>
                    <a:pt x="6689433" y="91694"/>
                  </a:lnTo>
                  <a:lnTo>
                    <a:pt x="6636055" y="105181"/>
                  </a:lnTo>
                  <a:lnTo>
                    <a:pt x="6584264" y="120040"/>
                  </a:lnTo>
                  <a:lnTo>
                    <a:pt x="6534137" y="136232"/>
                  </a:lnTo>
                  <a:lnTo>
                    <a:pt x="6485788" y="153695"/>
                  </a:lnTo>
                  <a:lnTo>
                    <a:pt x="6439281" y="172402"/>
                  </a:lnTo>
                  <a:lnTo>
                    <a:pt x="6394704" y="192290"/>
                  </a:lnTo>
                  <a:lnTo>
                    <a:pt x="6352159" y="213321"/>
                  </a:lnTo>
                  <a:lnTo>
                    <a:pt x="6311722" y="235458"/>
                  </a:lnTo>
                  <a:lnTo>
                    <a:pt x="6273482" y="258648"/>
                  </a:lnTo>
                  <a:lnTo>
                    <a:pt x="6237529" y="282841"/>
                  </a:lnTo>
                  <a:lnTo>
                    <a:pt x="6203950" y="308000"/>
                  </a:lnTo>
                  <a:lnTo>
                    <a:pt x="6172835" y="334073"/>
                  </a:lnTo>
                  <a:lnTo>
                    <a:pt x="6144272" y="361010"/>
                  </a:lnTo>
                  <a:lnTo>
                    <a:pt x="6095123" y="417334"/>
                  </a:lnTo>
                  <a:lnTo>
                    <a:pt x="6057227" y="476580"/>
                  </a:lnTo>
                  <a:lnTo>
                    <a:pt x="6031268" y="538403"/>
                  </a:lnTo>
                  <a:lnTo>
                    <a:pt x="6017958" y="602449"/>
                  </a:lnTo>
                  <a:lnTo>
                    <a:pt x="6016256" y="635177"/>
                  </a:lnTo>
                  <a:lnTo>
                    <a:pt x="6017958" y="667918"/>
                  </a:lnTo>
                  <a:lnTo>
                    <a:pt x="6031268" y="731951"/>
                  </a:lnTo>
                  <a:lnTo>
                    <a:pt x="6057227" y="793775"/>
                  </a:lnTo>
                  <a:lnTo>
                    <a:pt x="6095123" y="853033"/>
                  </a:lnTo>
                  <a:lnTo>
                    <a:pt x="6136348" y="900874"/>
                  </a:lnTo>
                  <a:lnTo>
                    <a:pt x="8189811" y="900874"/>
                  </a:lnTo>
                  <a:lnTo>
                    <a:pt x="8231035" y="853033"/>
                  </a:lnTo>
                  <a:lnTo>
                    <a:pt x="8268932" y="793775"/>
                  </a:lnTo>
                  <a:lnTo>
                    <a:pt x="8294891" y="731951"/>
                  </a:lnTo>
                  <a:lnTo>
                    <a:pt x="8308200" y="667918"/>
                  </a:lnTo>
                  <a:lnTo>
                    <a:pt x="8309394" y="644880"/>
                  </a:lnTo>
                  <a:lnTo>
                    <a:pt x="8309394" y="625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0000" y="6389091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7191" y="4838553"/>
              <a:ext cx="5808980" cy="2068830"/>
            </a:xfrm>
            <a:custGeom>
              <a:avLst/>
              <a:gdLst/>
              <a:ahLst/>
              <a:cxnLst/>
              <a:rect l="l" t="t" r="r" b="b"/>
              <a:pathLst>
                <a:path w="5808980" h="2068829">
                  <a:moveTo>
                    <a:pt x="5477842" y="2068222"/>
                  </a:moveTo>
                  <a:lnTo>
                    <a:pt x="333370" y="2068222"/>
                  </a:lnTo>
                  <a:lnTo>
                    <a:pt x="284111" y="2064608"/>
                  </a:lnTo>
                  <a:lnTo>
                    <a:pt x="237091" y="2054108"/>
                  </a:lnTo>
                  <a:lnTo>
                    <a:pt x="192832" y="2037238"/>
                  </a:lnTo>
                  <a:lnTo>
                    <a:pt x="151848" y="2014514"/>
                  </a:lnTo>
                  <a:lnTo>
                    <a:pt x="114656" y="1986451"/>
                  </a:lnTo>
                  <a:lnTo>
                    <a:pt x="81771" y="1953566"/>
                  </a:lnTo>
                  <a:lnTo>
                    <a:pt x="53708" y="1916373"/>
                  </a:lnTo>
                  <a:lnTo>
                    <a:pt x="30984" y="1875390"/>
                  </a:lnTo>
                  <a:lnTo>
                    <a:pt x="14114" y="1831130"/>
                  </a:lnTo>
                  <a:lnTo>
                    <a:pt x="3614" y="1784111"/>
                  </a:lnTo>
                  <a:lnTo>
                    <a:pt x="0" y="173484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477837" y="0"/>
                  </a:lnTo>
                  <a:lnTo>
                    <a:pt x="5527101" y="3614"/>
                  </a:lnTo>
                  <a:lnTo>
                    <a:pt x="5574121" y="14114"/>
                  </a:lnTo>
                  <a:lnTo>
                    <a:pt x="5618380" y="30984"/>
                  </a:lnTo>
                  <a:lnTo>
                    <a:pt x="5659364" y="53708"/>
                  </a:lnTo>
                  <a:lnTo>
                    <a:pt x="5696556" y="81771"/>
                  </a:lnTo>
                  <a:lnTo>
                    <a:pt x="5729441" y="114656"/>
                  </a:lnTo>
                  <a:lnTo>
                    <a:pt x="5757504" y="151848"/>
                  </a:lnTo>
                  <a:lnTo>
                    <a:pt x="5780228" y="192832"/>
                  </a:lnTo>
                  <a:lnTo>
                    <a:pt x="5797098" y="237091"/>
                  </a:lnTo>
                  <a:lnTo>
                    <a:pt x="5807598" y="284111"/>
                  </a:lnTo>
                  <a:lnTo>
                    <a:pt x="5808797" y="300449"/>
                  </a:lnTo>
                  <a:lnTo>
                    <a:pt x="5808797" y="1767773"/>
                  </a:lnTo>
                  <a:lnTo>
                    <a:pt x="5797098" y="1831130"/>
                  </a:lnTo>
                  <a:lnTo>
                    <a:pt x="5780228" y="1875390"/>
                  </a:lnTo>
                  <a:lnTo>
                    <a:pt x="5757504" y="1916373"/>
                  </a:lnTo>
                  <a:lnTo>
                    <a:pt x="5729441" y="1953566"/>
                  </a:lnTo>
                  <a:lnTo>
                    <a:pt x="5696556" y="1986451"/>
                  </a:lnTo>
                  <a:lnTo>
                    <a:pt x="5659364" y="2014514"/>
                  </a:lnTo>
                  <a:lnTo>
                    <a:pt x="5618380" y="2037238"/>
                  </a:lnTo>
                  <a:lnTo>
                    <a:pt x="5574121" y="2054108"/>
                  </a:lnTo>
                  <a:lnTo>
                    <a:pt x="5527101" y="2064608"/>
                  </a:lnTo>
                  <a:lnTo>
                    <a:pt x="5477842" y="2068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70856" y="372618"/>
            <a:ext cx="506095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</a:rPr>
              <a:t>IMPLICIT</a:t>
            </a:r>
            <a:r>
              <a:rPr sz="2150"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</a:rPr>
              <a:t>VS.</a:t>
            </a:r>
            <a:r>
              <a:rPr sz="2150"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</a:rPr>
              <a:t>EXPLICIT</a:t>
            </a:r>
            <a:r>
              <a:rPr sz="2150"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MEASURES</a:t>
            </a:r>
            <a:endParaRPr sz="2150"/>
          </a:p>
        </p:txBody>
      </p:sp>
      <p:sp>
        <p:nvSpPr>
          <p:cNvPr id="16" name="object 16"/>
          <p:cNvSpPr/>
          <p:nvPr/>
        </p:nvSpPr>
        <p:spPr>
          <a:xfrm>
            <a:off x="3652900" y="1271707"/>
            <a:ext cx="3910965" cy="1610360"/>
          </a:xfrm>
          <a:custGeom>
            <a:avLst/>
            <a:gdLst/>
            <a:ahLst/>
            <a:cxnLst/>
            <a:rect l="l" t="t" r="r" b="b"/>
            <a:pathLst>
              <a:path w="3910965" h="1610360">
                <a:moveTo>
                  <a:pt x="3576978" y="1610211"/>
                </a:moveTo>
                <a:lnTo>
                  <a:pt x="333373" y="1610211"/>
                </a:lnTo>
                <a:lnTo>
                  <a:pt x="284111" y="1606597"/>
                </a:lnTo>
                <a:lnTo>
                  <a:pt x="237091" y="1596096"/>
                </a:lnTo>
                <a:lnTo>
                  <a:pt x="192832" y="1579227"/>
                </a:lnTo>
                <a:lnTo>
                  <a:pt x="151848" y="1556503"/>
                </a:lnTo>
                <a:lnTo>
                  <a:pt x="114656" y="1528440"/>
                </a:lnTo>
                <a:lnTo>
                  <a:pt x="81771" y="1495555"/>
                </a:lnTo>
                <a:lnTo>
                  <a:pt x="53708" y="1458362"/>
                </a:lnTo>
                <a:lnTo>
                  <a:pt x="30984" y="1417379"/>
                </a:lnTo>
                <a:lnTo>
                  <a:pt x="14114" y="1373119"/>
                </a:lnTo>
                <a:lnTo>
                  <a:pt x="3614" y="1326100"/>
                </a:lnTo>
                <a:lnTo>
                  <a:pt x="0" y="1276836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576977" y="0"/>
                </a:lnTo>
                <a:lnTo>
                  <a:pt x="3626240" y="3614"/>
                </a:lnTo>
                <a:lnTo>
                  <a:pt x="3673260" y="14114"/>
                </a:lnTo>
                <a:lnTo>
                  <a:pt x="3717519" y="30984"/>
                </a:lnTo>
                <a:lnTo>
                  <a:pt x="3758503" y="53708"/>
                </a:lnTo>
                <a:lnTo>
                  <a:pt x="3795695" y="81771"/>
                </a:lnTo>
                <a:lnTo>
                  <a:pt x="3828581" y="114656"/>
                </a:lnTo>
                <a:lnTo>
                  <a:pt x="3856643" y="151848"/>
                </a:lnTo>
                <a:lnTo>
                  <a:pt x="3879367" y="192832"/>
                </a:lnTo>
                <a:lnTo>
                  <a:pt x="3896237" y="237091"/>
                </a:lnTo>
                <a:lnTo>
                  <a:pt x="3906737" y="284111"/>
                </a:lnTo>
                <a:lnTo>
                  <a:pt x="3910352" y="333375"/>
                </a:lnTo>
                <a:lnTo>
                  <a:pt x="3910352" y="1276836"/>
                </a:lnTo>
                <a:lnTo>
                  <a:pt x="3906737" y="1326100"/>
                </a:lnTo>
                <a:lnTo>
                  <a:pt x="3896237" y="1373119"/>
                </a:lnTo>
                <a:lnTo>
                  <a:pt x="3879367" y="1417379"/>
                </a:lnTo>
                <a:lnTo>
                  <a:pt x="3856643" y="1458362"/>
                </a:lnTo>
                <a:lnTo>
                  <a:pt x="3828581" y="1495555"/>
                </a:lnTo>
                <a:lnTo>
                  <a:pt x="3795695" y="1528440"/>
                </a:lnTo>
                <a:lnTo>
                  <a:pt x="3758503" y="1556503"/>
                </a:lnTo>
                <a:lnTo>
                  <a:pt x="3717519" y="1579227"/>
                </a:lnTo>
                <a:lnTo>
                  <a:pt x="3673260" y="1596096"/>
                </a:lnTo>
                <a:lnTo>
                  <a:pt x="3626240" y="1606597"/>
                </a:lnTo>
                <a:lnTo>
                  <a:pt x="3576978" y="1610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58751" y="1350910"/>
            <a:ext cx="369887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87630" algn="ctr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Implicit</a:t>
            </a:r>
            <a:r>
              <a:rPr sz="1600" b="1" spc="-70" dirty="0">
                <a:latin typeface="Comic Sans MS"/>
                <a:cs typeface="Comic Sans MS"/>
              </a:rPr>
              <a:t> </a:t>
            </a:r>
            <a:r>
              <a:rPr sz="1600" b="1" spc="-10" dirty="0">
                <a:latin typeface="Comic Sans MS"/>
                <a:cs typeface="Comic Sans MS"/>
              </a:rPr>
              <a:t>measures</a:t>
            </a:r>
            <a:r>
              <a:rPr sz="1600" b="1" spc="-21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are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created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20" dirty="0">
                <a:latin typeface="Comic Sans MS"/>
                <a:cs typeface="Comic Sans MS"/>
              </a:rPr>
              <a:t>when </a:t>
            </a:r>
            <a:r>
              <a:rPr sz="1600" dirty="0">
                <a:latin typeface="Comic Sans MS"/>
                <a:cs typeface="Comic Sans MS"/>
              </a:rPr>
              <a:t>you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drag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raw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numerical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fields</a:t>
            </a:r>
            <a:endParaRPr sz="1600">
              <a:latin typeface="Comic Sans MS"/>
              <a:cs typeface="Comic Sans MS"/>
            </a:endParaRPr>
          </a:p>
          <a:p>
            <a:pPr marL="12700" marR="5080" algn="ctr">
              <a:lnSpc>
                <a:spcPct val="113300"/>
              </a:lnSpc>
            </a:pPr>
            <a:r>
              <a:rPr sz="1600" dirty="0">
                <a:latin typeface="Comic Sans MS"/>
                <a:cs typeface="Comic Sans MS"/>
              </a:rPr>
              <a:t>into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report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visual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and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manually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select </a:t>
            </a:r>
            <a:r>
              <a:rPr sz="1600" dirty="0">
                <a:latin typeface="Comic Sans MS"/>
                <a:cs typeface="Comic Sans MS"/>
              </a:rPr>
              <a:t>an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aggregation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mode</a:t>
            </a:r>
            <a:r>
              <a:rPr sz="1600" spc="-50" dirty="0">
                <a:latin typeface="Comic Sans MS"/>
                <a:cs typeface="Comic Sans MS"/>
              </a:rPr>
              <a:t> </a:t>
            </a:r>
            <a:r>
              <a:rPr sz="1600" spc="-20" dirty="0">
                <a:latin typeface="Comic Sans MS"/>
                <a:cs typeface="Comic Sans MS"/>
              </a:rPr>
              <a:t>(Sum,</a:t>
            </a:r>
            <a:endParaRPr sz="16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latin typeface="Comic Sans MS"/>
                <a:cs typeface="Comic Sans MS"/>
              </a:rPr>
              <a:t>Average,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Min,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Max,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Count,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spc="-20" dirty="0">
                <a:latin typeface="Comic Sans MS"/>
                <a:cs typeface="Comic Sans MS"/>
              </a:rPr>
              <a:t>etc.)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72480" y="3148619"/>
            <a:ext cx="3674110" cy="1324610"/>
          </a:xfrm>
          <a:custGeom>
            <a:avLst/>
            <a:gdLst/>
            <a:ahLst/>
            <a:cxnLst/>
            <a:rect l="l" t="t" r="r" b="b"/>
            <a:pathLst>
              <a:path w="3674109" h="1324610">
                <a:moveTo>
                  <a:pt x="3342685" y="1324581"/>
                </a:moveTo>
                <a:lnTo>
                  <a:pt x="333373" y="1324581"/>
                </a:lnTo>
                <a:lnTo>
                  <a:pt x="284111" y="1320966"/>
                </a:lnTo>
                <a:lnTo>
                  <a:pt x="237091" y="1310466"/>
                </a:lnTo>
                <a:lnTo>
                  <a:pt x="192832" y="1293596"/>
                </a:lnTo>
                <a:lnTo>
                  <a:pt x="151848" y="1270872"/>
                </a:lnTo>
                <a:lnTo>
                  <a:pt x="114656" y="1242810"/>
                </a:lnTo>
                <a:lnTo>
                  <a:pt x="81771" y="1209924"/>
                </a:lnTo>
                <a:lnTo>
                  <a:pt x="53708" y="1172732"/>
                </a:lnTo>
                <a:lnTo>
                  <a:pt x="30984" y="1131748"/>
                </a:lnTo>
                <a:lnTo>
                  <a:pt x="14114" y="1087489"/>
                </a:lnTo>
                <a:lnTo>
                  <a:pt x="3614" y="1040470"/>
                </a:lnTo>
                <a:lnTo>
                  <a:pt x="0" y="991206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3342683" y="0"/>
                </a:lnTo>
                <a:lnTo>
                  <a:pt x="3391947" y="3614"/>
                </a:lnTo>
                <a:lnTo>
                  <a:pt x="3438966" y="14114"/>
                </a:lnTo>
                <a:lnTo>
                  <a:pt x="3483225" y="30984"/>
                </a:lnTo>
                <a:lnTo>
                  <a:pt x="3524209" y="53708"/>
                </a:lnTo>
                <a:lnTo>
                  <a:pt x="3561401" y="81771"/>
                </a:lnTo>
                <a:lnTo>
                  <a:pt x="3594287" y="114656"/>
                </a:lnTo>
                <a:lnTo>
                  <a:pt x="3622349" y="151848"/>
                </a:lnTo>
                <a:lnTo>
                  <a:pt x="3645073" y="192832"/>
                </a:lnTo>
                <a:lnTo>
                  <a:pt x="3661943" y="237091"/>
                </a:lnTo>
                <a:lnTo>
                  <a:pt x="3672443" y="284111"/>
                </a:lnTo>
                <a:lnTo>
                  <a:pt x="3673643" y="300463"/>
                </a:lnTo>
                <a:lnTo>
                  <a:pt x="3673643" y="1024117"/>
                </a:lnTo>
                <a:lnTo>
                  <a:pt x="3661943" y="1087489"/>
                </a:lnTo>
                <a:lnTo>
                  <a:pt x="3645073" y="1131748"/>
                </a:lnTo>
                <a:lnTo>
                  <a:pt x="3622349" y="1172732"/>
                </a:lnTo>
                <a:lnTo>
                  <a:pt x="3594287" y="1209924"/>
                </a:lnTo>
                <a:lnTo>
                  <a:pt x="3561401" y="1242810"/>
                </a:lnTo>
                <a:lnTo>
                  <a:pt x="3524209" y="1270872"/>
                </a:lnTo>
                <a:lnTo>
                  <a:pt x="3483225" y="1293596"/>
                </a:lnTo>
                <a:lnTo>
                  <a:pt x="3438966" y="1310466"/>
                </a:lnTo>
                <a:lnTo>
                  <a:pt x="3391947" y="1320966"/>
                </a:lnTo>
                <a:lnTo>
                  <a:pt x="3342685" y="1324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1704" marR="5080" algn="ctr">
              <a:lnSpc>
                <a:spcPct val="113300"/>
              </a:lnSpc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Explicit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measures</a:t>
            </a:r>
            <a:r>
              <a:rPr b="1" spc="-60" dirty="0">
                <a:latin typeface="Comic Sans MS"/>
                <a:cs typeface="Comic Sans MS"/>
              </a:rPr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created</a:t>
            </a:r>
            <a:r>
              <a:rPr spc="-50" dirty="0"/>
              <a:t> </a:t>
            </a:r>
            <a:r>
              <a:rPr spc="-20" dirty="0"/>
              <a:t>when </a:t>
            </a:r>
            <a:r>
              <a:rPr dirty="0"/>
              <a:t>you</a:t>
            </a:r>
            <a:r>
              <a:rPr spc="-40" dirty="0"/>
              <a:t> </a:t>
            </a:r>
            <a:r>
              <a:rPr dirty="0"/>
              <a:t>actually</a:t>
            </a:r>
            <a:r>
              <a:rPr spc="-40" dirty="0"/>
              <a:t> </a:t>
            </a:r>
            <a:r>
              <a:rPr dirty="0"/>
              <a:t>write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DAX</a:t>
            </a:r>
            <a:r>
              <a:rPr spc="-40" dirty="0"/>
              <a:t> </a:t>
            </a:r>
            <a:r>
              <a:rPr spc="-10" dirty="0"/>
              <a:t>formula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define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new</a:t>
            </a:r>
            <a:r>
              <a:rPr spc="-35" dirty="0"/>
              <a:t> </a:t>
            </a:r>
            <a:r>
              <a:rPr dirty="0"/>
              <a:t>measure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spc="-25" dirty="0"/>
              <a:t>can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within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20" dirty="0"/>
              <a:t>model</a:t>
            </a: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pc="-20" dirty="0"/>
          </a:p>
          <a:p>
            <a:pPr marR="1149985" algn="ctr">
              <a:lnSpc>
                <a:spcPct val="100000"/>
              </a:lnSpc>
            </a:pPr>
            <a:r>
              <a:rPr sz="1500" b="1" spc="-10" dirty="0">
                <a:latin typeface="Comic Sans MS"/>
                <a:cs typeface="Comic Sans MS"/>
              </a:rPr>
              <a:t>IMPORTANT!</a:t>
            </a:r>
            <a:endParaRPr sz="1500">
              <a:latin typeface="Comic Sans MS"/>
              <a:cs typeface="Comic Sans MS"/>
            </a:endParaRPr>
          </a:p>
          <a:p>
            <a:pPr marL="354965" marR="1504950" algn="ctr">
              <a:lnSpc>
                <a:spcPct val="112500"/>
              </a:lnSpc>
            </a:pPr>
            <a:r>
              <a:rPr sz="1500" b="1" dirty="0">
                <a:latin typeface="Comic Sans MS"/>
                <a:cs typeface="Comic Sans MS"/>
              </a:rPr>
              <a:t>Implicit</a:t>
            </a:r>
            <a:r>
              <a:rPr sz="1500" b="1" spc="-7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measures</a:t>
            </a:r>
            <a:r>
              <a:rPr sz="1500" b="1" spc="-75" dirty="0">
                <a:latin typeface="Comic Sans MS"/>
                <a:cs typeface="Comic Sans MS"/>
              </a:rPr>
              <a:t> </a:t>
            </a:r>
            <a:r>
              <a:rPr sz="1500" dirty="0"/>
              <a:t>are</a:t>
            </a:r>
            <a:r>
              <a:rPr sz="1500" spc="-45" dirty="0"/>
              <a:t> </a:t>
            </a:r>
            <a:r>
              <a:rPr sz="1500" dirty="0"/>
              <a:t>only</a:t>
            </a:r>
            <a:r>
              <a:rPr sz="1500" spc="-50" dirty="0"/>
              <a:t> </a:t>
            </a:r>
            <a:r>
              <a:rPr sz="1500" dirty="0"/>
              <a:t>accessible</a:t>
            </a:r>
            <a:r>
              <a:rPr sz="1500" spc="-50" dirty="0"/>
              <a:t> </a:t>
            </a:r>
            <a:r>
              <a:rPr sz="1500" dirty="0"/>
              <a:t>within</a:t>
            </a:r>
            <a:r>
              <a:rPr sz="1500" spc="-50" dirty="0"/>
              <a:t> </a:t>
            </a:r>
            <a:r>
              <a:rPr sz="1500" dirty="0"/>
              <a:t>the</a:t>
            </a:r>
            <a:r>
              <a:rPr sz="1500" spc="-50" dirty="0"/>
              <a:t> </a:t>
            </a:r>
            <a:r>
              <a:rPr sz="1500" spc="-10" dirty="0"/>
              <a:t>specific visualization</a:t>
            </a:r>
            <a:r>
              <a:rPr sz="1500" spc="-40" dirty="0"/>
              <a:t> </a:t>
            </a:r>
            <a:r>
              <a:rPr sz="1500" dirty="0"/>
              <a:t>in</a:t>
            </a:r>
            <a:r>
              <a:rPr sz="1500" spc="-35" dirty="0"/>
              <a:t> </a:t>
            </a:r>
            <a:r>
              <a:rPr sz="1500" dirty="0"/>
              <a:t>which</a:t>
            </a:r>
            <a:r>
              <a:rPr sz="1500" spc="-40" dirty="0"/>
              <a:t> </a:t>
            </a:r>
            <a:r>
              <a:rPr sz="1500" dirty="0"/>
              <a:t>they</a:t>
            </a:r>
            <a:r>
              <a:rPr sz="1500" spc="-35" dirty="0"/>
              <a:t> </a:t>
            </a:r>
            <a:r>
              <a:rPr sz="1500" dirty="0"/>
              <a:t>were</a:t>
            </a:r>
            <a:r>
              <a:rPr sz="1500" spc="-40" dirty="0"/>
              <a:t> </a:t>
            </a:r>
            <a:r>
              <a:rPr sz="1500" dirty="0"/>
              <a:t>created,</a:t>
            </a:r>
            <a:r>
              <a:rPr sz="1500" spc="-35" dirty="0"/>
              <a:t> </a:t>
            </a:r>
            <a:r>
              <a:rPr sz="1500" dirty="0"/>
              <a:t>and</a:t>
            </a:r>
            <a:r>
              <a:rPr sz="1500" spc="-35" dirty="0"/>
              <a:t> </a:t>
            </a:r>
            <a:r>
              <a:rPr sz="1500" dirty="0"/>
              <a:t>cannot</a:t>
            </a:r>
            <a:r>
              <a:rPr sz="1500" spc="-40" dirty="0"/>
              <a:t> </a:t>
            </a:r>
            <a:r>
              <a:rPr sz="1500" spc="-25" dirty="0"/>
              <a:t>be </a:t>
            </a:r>
            <a:r>
              <a:rPr sz="1500" spc="-10" dirty="0"/>
              <a:t>referenced</a:t>
            </a:r>
            <a:r>
              <a:rPr sz="1500" spc="-25" dirty="0"/>
              <a:t> </a:t>
            </a:r>
            <a:r>
              <a:rPr sz="1500" spc="-10" dirty="0"/>
              <a:t>elsewhere.</a:t>
            </a:r>
            <a:endParaRPr sz="1500">
              <a:latin typeface="Comic Sans MS"/>
              <a:cs typeface="Comic Sans MS"/>
            </a:endParaRPr>
          </a:p>
          <a:p>
            <a:pPr marL="12700" marR="1245235" indent="262255">
              <a:lnSpc>
                <a:spcPct val="112500"/>
              </a:lnSpc>
              <a:spcBef>
                <a:spcPts val="2025"/>
              </a:spcBef>
            </a:pPr>
            <a:r>
              <a:rPr sz="1500" b="1" dirty="0">
                <a:latin typeface="Comic Sans MS"/>
                <a:cs typeface="Comic Sans MS"/>
              </a:rPr>
              <a:t>Explicit</a:t>
            </a:r>
            <a:r>
              <a:rPr sz="1500" b="1" spc="-6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measures</a:t>
            </a:r>
            <a:r>
              <a:rPr sz="1500" b="1" spc="-60" dirty="0">
                <a:latin typeface="Comic Sans MS"/>
                <a:cs typeface="Comic Sans MS"/>
              </a:rPr>
              <a:t> </a:t>
            </a:r>
            <a:r>
              <a:rPr sz="1500" dirty="0"/>
              <a:t>can</a:t>
            </a:r>
            <a:r>
              <a:rPr sz="1500" spc="-40" dirty="0"/>
              <a:t> </a:t>
            </a:r>
            <a:r>
              <a:rPr sz="1500" dirty="0"/>
              <a:t>be</a:t>
            </a:r>
            <a:r>
              <a:rPr sz="1500" spc="-45" dirty="0"/>
              <a:t> </a:t>
            </a:r>
            <a:r>
              <a:rPr sz="1500" dirty="0"/>
              <a:t>used</a:t>
            </a:r>
            <a:r>
              <a:rPr sz="1500" spc="-40" dirty="0"/>
              <a:t> </a:t>
            </a:r>
            <a:r>
              <a:rPr sz="1500" dirty="0"/>
              <a:t>anywhere</a:t>
            </a:r>
            <a:r>
              <a:rPr sz="1500" spc="-45" dirty="0"/>
              <a:t> </a:t>
            </a:r>
            <a:r>
              <a:rPr sz="1500" dirty="0"/>
              <a:t>in</a:t>
            </a:r>
            <a:r>
              <a:rPr sz="1500" spc="-40" dirty="0"/>
              <a:t> </a:t>
            </a:r>
            <a:r>
              <a:rPr sz="1500" dirty="0"/>
              <a:t>the</a:t>
            </a:r>
            <a:r>
              <a:rPr sz="1500" spc="-45" dirty="0"/>
              <a:t> </a:t>
            </a:r>
            <a:r>
              <a:rPr sz="1500" dirty="0"/>
              <a:t>report,</a:t>
            </a:r>
            <a:r>
              <a:rPr sz="1500" spc="-45" dirty="0"/>
              <a:t> </a:t>
            </a:r>
            <a:r>
              <a:rPr sz="1500" spc="-25" dirty="0"/>
              <a:t>and </a:t>
            </a:r>
            <a:r>
              <a:rPr sz="1500" spc="-10" dirty="0"/>
              <a:t>referenced</a:t>
            </a:r>
            <a:r>
              <a:rPr sz="1500" spc="-50" dirty="0"/>
              <a:t> </a:t>
            </a:r>
            <a:r>
              <a:rPr sz="1500" dirty="0"/>
              <a:t>by</a:t>
            </a:r>
            <a:r>
              <a:rPr sz="1500" spc="-50" dirty="0"/>
              <a:t> </a:t>
            </a:r>
            <a:r>
              <a:rPr sz="1500" dirty="0"/>
              <a:t>other</a:t>
            </a:r>
            <a:r>
              <a:rPr sz="1500" spc="-45" dirty="0"/>
              <a:t> </a:t>
            </a:r>
            <a:r>
              <a:rPr sz="1500" dirty="0"/>
              <a:t>DAX</a:t>
            </a:r>
            <a:r>
              <a:rPr sz="1500" spc="-50" dirty="0"/>
              <a:t> </a:t>
            </a:r>
            <a:r>
              <a:rPr sz="1500" dirty="0"/>
              <a:t>calculations</a:t>
            </a:r>
            <a:r>
              <a:rPr sz="1500" spc="-45" dirty="0"/>
              <a:t> </a:t>
            </a:r>
            <a:r>
              <a:rPr sz="1500" dirty="0"/>
              <a:t>to</a:t>
            </a:r>
            <a:r>
              <a:rPr sz="1500" spc="-50" dirty="0"/>
              <a:t> </a:t>
            </a:r>
            <a:r>
              <a:rPr sz="1500" dirty="0"/>
              <a:t>create</a:t>
            </a:r>
            <a:r>
              <a:rPr sz="1500" spc="-45" dirty="0"/>
              <a:t> </a:t>
            </a:r>
            <a:r>
              <a:rPr sz="1500" dirty="0"/>
              <a:t>“measure</a:t>
            </a:r>
            <a:r>
              <a:rPr sz="1500" spc="-50" dirty="0"/>
              <a:t> </a:t>
            </a:r>
            <a:r>
              <a:rPr sz="1500" spc="-10" dirty="0"/>
              <a:t>trees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8571" y="141392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</a:t>
            </a:r>
            <a:r>
              <a:rPr sz="2025" b="1" spc="-15" baseline="2057" dirty="0">
                <a:latin typeface="Comic Sans MS"/>
                <a:cs typeface="Comic Sans MS"/>
              </a:rPr>
              <a:t>eck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t</a:t>
            </a:r>
            <a:r>
              <a:rPr sz="1350" b="1" spc="-20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612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5" y="434028"/>
                </a:lnTo>
                <a:lnTo>
                  <a:pt x="228258" y="412258"/>
                </a:lnTo>
                <a:lnTo>
                  <a:pt x="192039" y="387191"/>
                </a:lnTo>
                <a:lnTo>
                  <a:pt x="158303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8" name="object 8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3760" y="187365"/>
            <a:ext cx="5571490" cy="532765"/>
          </a:xfrm>
          <a:custGeom>
            <a:avLst/>
            <a:gdLst/>
            <a:ahLst/>
            <a:cxnLst/>
            <a:rect l="l" t="t" r="r" b="b"/>
            <a:pathLst>
              <a:path w="5571490" h="532765">
                <a:moveTo>
                  <a:pt x="5305068" y="532634"/>
                </a:moveTo>
                <a:lnTo>
                  <a:pt x="266317" y="532634"/>
                </a:lnTo>
                <a:lnTo>
                  <a:pt x="214118" y="527470"/>
                </a:lnTo>
                <a:lnTo>
                  <a:pt x="164402" y="512362"/>
                </a:lnTo>
                <a:lnTo>
                  <a:pt x="118564" y="487890"/>
                </a:lnTo>
                <a:lnTo>
                  <a:pt x="78002" y="454632"/>
                </a:lnTo>
                <a:lnTo>
                  <a:pt x="44744" y="414070"/>
                </a:lnTo>
                <a:lnTo>
                  <a:pt x="20272" y="368232"/>
                </a:lnTo>
                <a:lnTo>
                  <a:pt x="5164" y="318515"/>
                </a:lnTo>
                <a:lnTo>
                  <a:pt x="0" y="266317"/>
                </a:lnTo>
                <a:lnTo>
                  <a:pt x="5164" y="214118"/>
                </a:lnTo>
                <a:lnTo>
                  <a:pt x="20272" y="164402"/>
                </a:lnTo>
                <a:lnTo>
                  <a:pt x="44744" y="118564"/>
                </a:lnTo>
                <a:lnTo>
                  <a:pt x="78002" y="78002"/>
                </a:lnTo>
                <a:lnTo>
                  <a:pt x="118564" y="44744"/>
                </a:lnTo>
                <a:lnTo>
                  <a:pt x="164402" y="20272"/>
                </a:lnTo>
                <a:lnTo>
                  <a:pt x="214118" y="5164"/>
                </a:lnTo>
                <a:lnTo>
                  <a:pt x="266317" y="0"/>
                </a:lnTo>
                <a:lnTo>
                  <a:pt x="5305068" y="0"/>
                </a:lnTo>
                <a:lnTo>
                  <a:pt x="5357266" y="5164"/>
                </a:lnTo>
                <a:lnTo>
                  <a:pt x="5406983" y="20272"/>
                </a:lnTo>
                <a:lnTo>
                  <a:pt x="5452821" y="44744"/>
                </a:lnTo>
                <a:lnTo>
                  <a:pt x="5493383" y="78002"/>
                </a:lnTo>
                <a:lnTo>
                  <a:pt x="5526641" y="118564"/>
                </a:lnTo>
                <a:lnTo>
                  <a:pt x="5551113" y="164402"/>
                </a:lnTo>
                <a:lnTo>
                  <a:pt x="5566221" y="214118"/>
                </a:lnTo>
                <a:lnTo>
                  <a:pt x="5571385" y="266317"/>
                </a:lnTo>
                <a:lnTo>
                  <a:pt x="5566221" y="318515"/>
                </a:lnTo>
                <a:lnTo>
                  <a:pt x="5551113" y="368232"/>
                </a:lnTo>
                <a:lnTo>
                  <a:pt x="5526641" y="414070"/>
                </a:lnTo>
                <a:lnTo>
                  <a:pt x="5493383" y="454632"/>
                </a:lnTo>
                <a:lnTo>
                  <a:pt x="5452821" y="487890"/>
                </a:lnTo>
                <a:lnTo>
                  <a:pt x="5406983" y="512362"/>
                </a:lnTo>
                <a:lnTo>
                  <a:pt x="5357266" y="527470"/>
                </a:lnTo>
                <a:lnTo>
                  <a:pt x="5305068" y="532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2333427"/>
            <a:ext cx="3342640" cy="4867910"/>
            <a:chOff x="0" y="2333427"/>
            <a:chExt cx="3342640" cy="4867910"/>
          </a:xfrm>
        </p:grpSpPr>
        <p:sp>
          <p:nvSpPr>
            <p:cNvPr id="14" name="object 14"/>
            <p:cNvSpPr/>
            <p:nvPr/>
          </p:nvSpPr>
          <p:spPr>
            <a:xfrm>
              <a:off x="0" y="6300038"/>
              <a:ext cx="3177540" cy="901065"/>
            </a:xfrm>
            <a:custGeom>
              <a:avLst/>
              <a:gdLst/>
              <a:ahLst/>
              <a:cxnLst/>
              <a:rect l="l" t="t" r="r" b="b"/>
              <a:pathLst>
                <a:path w="3177540" h="901065">
                  <a:moveTo>
                    <a:pt x="900798" y="900874"/>
                  </a:moveTo>
                  <a:lnTo>
                    <a:pt x="888174" y="832307"/>
                  </a:lnTo>
                  <a:lnTo>
                    <a:pt x="877189" y="787336"/>
                  </a:lnTo>
                  <a:lnTo>
                    <a:pt x="864336" y="743127"/>
                  </a:lnTo>
                  <a:lnTo>
                    <a:pt x="849680" y="699706"/>
                  </a:lnTo>
                  <a:lnTo>
                    <a:pt x="833259" y="657136"/>
                  </a:lnTo>
                  <a:lnTo>
                    <a:pt x="815111" y="615467"/>
                  </a:lnTo>
                  <a:lnTo>
                    <a:pt x="795274" y="574725"/>
                  </a:lnTo>
                  <a:lnTo>
                    <a:pt x="773811" y="534949"/>
                  </a:lnTo>
                  <a:lnTo>
                    <a:pt x="750760" y="496214"/>
                  </a:lnTo>
                  <a:lnTo>
                    <a:pt x="726147" y="458533"/>
                  </a:lnTo>
                  <a:lnTo>
                    <a:pt x="700036" y="421970"/>
                  </a:lnTo>
                  <a:lnTo>
                    <a:pt x="672465" y="386549"/>
                  </a:lnTo>
                  <a:lnTo>
                    <a:pt x="643470" y="352336"/>
                  </a:lnTo>
                  <a:lnTo>
                    <a:pt x="613105" y="319354"/>
                  </a:lnTo>
                  <a:lnTo>
                    <a:pt x="581418" y="287667"/>
                  </a:lnTo>
                  <a:lnTo>
                    <a:pt x="548449" y="257302"/>
                  </a:lnTo>
                  <a:lnTo>
                    <a:pt x="514223" y="228307"/>
                  </a:lnTo>
                  <a:lnTo>
                    <a:pt x="478815" y="200736"/>
                  </a:lnTo>
                  <a:lnTo>
                    <a:pt x="442239" y="174625"/>
                  </a:lnTo>
                  <a:lnTo>
                    <a:pt x="404558" y="150025"/>
                  </a:lnTo>
                  <a:lnTo>
                    <a:pt x="365823" y="126961"/>
                  </a:lnTo>
                  <a:lnTo>
                    <a:pt x="326059" y="105498"/>
                  </a:lnTo>
                  <a:lnTo>
                    <a:pt x="285305" y="85661"/>
                  </a:lnTo>
                  <a:lnTo>
                    <a:pt x="243636" y="67513"/>
                  </a:lnTo>
                  <a:lnTo>
                    <a:pt x="201066" y="51092"/>
                  </a:lnTo>
                  <a:lnTo>
                    <a:pt x="157657" y="36436"/>
                  </a:lnTo>
                  <a:lnTo>
                    <a:pt x="113436" y="23583"/>
                  </a:lnTo>
                  <a:lnTo>
                    <a:pt x="68465" y="12598"/>
                  </a:lnTo>
                  <a:lnTo>
                    <a:pt x="22771" y="3505"/>
                  </a:lnTo>
                  <a:lnTo>
                    <a:pt x="0" y="0"/>
                  </a:lnTo>
                  <a:lnTo>
                    <a:pt x="0" y="900874"/>
                  </a:lnTo>
                  <a:lnTo>
                    <a:pt x="900798" y="900874"/>
                  </a:lnTo>
                  <a:close/>
                </a:path>
                <a:path w="3177540" h="901065">
                  <a:moveTo>
                    <a:pt x="3177425" y="661695"/>
                  </a:moveTo>
                  <a:lnTo>
                    <a:pt x="3170796" y="612394"/>
                  </a:lnTo>
                  <a:lnTo>
                    <a:pt x="3152102" y="568096"/>
                  </a:lnTo>
                  <a:lnTo>
                    <a:pt x="3123107" y="530567"/>
                  </a:lnTo>
                  <a:lnTo>
                    <a:pt x="3085566" y="501561"/>
                  </a:lnTo>
                  <a:lnTo>
                    <a:pt x="3041269" y="482866"/>
                  </a:lnTo>
                  <a:lnTo>
                    <a:pt x="2991967" y="476250"/>
                  </a:lnTo>
                  <a:lnTo>
                    <a:pt x="2942666" y="482866"/>
                  </a:lnTo>
                  <a:lnTo>
                    <a:pt x="2898368" y="501561"/>
                  </a:lnTo>
                  <a:lnTo>
                    <a:pt x="2860840" y="530567"/>
                  </a:lnTo>
                  <a:lnTo>
                    <a:pt x="2831833" y="568096"/>
                  </a:lnTo>
                  <a:lnTo>
                    <a:pt x="2813139" y="612394"/>
                  </a:lnTo>
                  <a:lnTo>
                    <a:pt x="2806522" y="661695"/>
                  </a:lnTo>
                  <a:lnTo>
                    <a:pt x="2813139" y="710996"/>
                  </a:lnTo>
                  <a:lnTo>
                    <a:pt x="2831833" y="755294"/>
                  </a:lnTo>
                  <a:lnTo>
                    <a:pt x="2860840" y="792835"/>
                  </a:lnTo>
                  <a:lnTo>
                    <a:pt x="2898368" y="821829"/>
                  </a:lnTo>
                  <a:lnTo>
                    <a:pt x="2942666" y="840524"/>
                  </a:lnTo>
                  <a:lnTo>
                    <a:pt x="2991967" y="847140"/>
                  </a:lnTo>
                  <a:lnTo>
                    <a:pt x="3041269" y="840524"/>
                  </a:lnTo>
                  <a:lnTo>
                    <a:pt x="3085566" y="821829"/>
                  </a:lnTo>
                  <a:lnTo>
                    <a:pt x="3123107" y="792835"/>
                  </a:lnTo>
                  <a:lnTo>
                    <a:pt x="3152102" y="755294"/>
                  </a:lnTo>
                  <a:lnTo>
                    <a:pt x="3170796" y="710996"/>
                  </a:lnTo>
                  <a:lnTo>
                    <a:pt x="3177425" y="661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760" y="2333427"/>
              <a:ext cx="2428874" cy="451484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99908" y="273725"/>
            <a:ext cx="259969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sng" dirty="0">
                <a:uFill>
                  <a:solidFill>
                    <a:srgbClr val="000000"/>
                  </a:solidFill>
                </a:uFill>
              </a:rPr>
              <a:t>QUICK</a:t>
            </a:r>
            <a:r>
              <a:rPr sz="2150"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MEASURES</a:t>
            </a:r>
            <a:endParaRPr sz="2150"/>
          </a:p>
        </p:txBody>
      </p:sp>
      <p:sp>
        <p:nvSpPr>
          <p:cNvPr id="17" name="object 17"/>
          <p:cNvSpPr/>
          <p:nvPr/>
        </p:nvSpPr>
        <p:spPr>
          <a:xfrm>
            <a:off x="3592318" y="2614520"/>
            <a:ext cx="3307079" cy="2861945"/>
          </a:xfrm>
          <a:custGeom>
            <a:avLst/>
            <a:gdLst/>
            <a:ahLst/>
            <a:cxnLst/>
            <a:rect l="l" t="t" r="r" b="b"/>
            <a:pathLst>
              <a:path w="3307079" h="2861945">
                <a:moveTo>
                  <a:pt x="2973302" y="2861724"/>
                </a:moveTo>
                <a:lnTo>
                  <a:pt x="333374" y="2861724"/>
                </a:lnTo>
                <a:lnTo>
                  <a:pt x="284111" y="2858109"/>
                </a:lnTo>
                <a:lnTo>
                  <a:pt x="237091" y="2847609"/>
                </a:lnTo>
                <a:lnTo>
                  <a:pt x="192832" y="2830739"/>
                </a:lnTo>
                <a:lnTo>
                  <a:pt x="151848" y="2808015"/>
                </a:lnTo>
                <a:lnTo>
                  <a:pt x="114656" y="2779953"/>
                </a:lnTo>
                <a:lnTo>
                  <a:pt x="81771" y="2747068"/>
                </a:lnTo>
                <a:lnTo>
                  <a:pt x="53708" y="2709875"/>
                </a:lnTo>
                <a:lnTo>
                  <a:pt x="30984" y="2668892"/>
                </a:lnTo>
                <a:lnTo>
                  <a:pt x="14114" y="2624632"/>
                </a:lnTo>
                <a:lnTo>
                  <a:pt x="3614" y="2577613"/>
                </a:lnTo>
                <a:lnTo>
                  <a:pt x="0" y="252834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973302" y="0"/>
                </a:lnTo>
                <a:lnTo>
                  <a:pt x="3022566" y="3614"/>
                </a:lnTo>
                <a:lnTo>
                  <a:pt x="3069585" y="14114"/>
                </a:lnTo>
                <a:lnTo>
                  <a:pt x="3113845" y="30984"/>
                </a:lnTo>
                <a:lnTo>
                  <a:pt x="3154828" y="53708"/>
                </a:lnTo>
                <a:lnTo>
                  <a:pt x="3192021" y="81771"/>
                </a:lnTo>
                <a:lnTo>
                  <a:pt x="3224906" y="114656"/>
                </a:lnTo>
                <a:lnTo>
                  <a:pt x="3252969" y="151848"/>
                </a:lnTo>
                <a:lnTo>
                  <a:pt x="3275693" y="192832"/>
                </a:lnTo>
                <a:lnTo>
                  <a:pt x="3292563" y="237091"/>
                </a:lnTo>
                <a:lnTo>
                  <a:pt x="3303063" y="284111"/>
                </a:lnTo>
                <a:lnTo>
                  <a:pt x="3306677" y="333374"/>
                </a:lnTo>
                <a:lnTo>
                  <a:pt x="3306677" y="2528349"/>
                </a:lnTo>
                <a:lnTo>
                  <a:pt x="3303063" y="2577613"/>
                </a:lnTo>
                <a:lnTo>
                  <a:pt x="3292563" y="2624632"/>
                </a:lnTo>
                <a:lnTo>
                  <a:pt x="3275693" y="2668892"/>
                </a:lnTo>
                <a:lnTo>
                  <a:pt x="3252969" y="2709875"/>
                </a:lnTo>
                <a:lnTo>
                  <a:pt x="3224906" y="2747068"/>
                </a:lnTo>
                <a:lnTo>
                  <a:pt x="3192021" y="2779953"/>
                </a:lnTo>
                <a:lnTo>
                  <a:pt x="3154828" y="2808015"/>
                </a:lnTo>
                <a:lnTo>
                  <a:pt x="3113845" y="2830739"/>
                </a:lnTo>
                <a:lnTo>
                  <a:pt x="3069585" y="2847609"/>
                </a:lnTo>
                <a:lnTo>
                  <a:pt x="3022566" y="2858109"/>
                </a:lnTo>
                <a:lnTo>
                  <a:pt x="2973302" y="2861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41382" y="2867758"/>
            <a:ext cx="3208655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Quick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measure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calculations </a:t>
            </a:r>
            <a:r>
              <a:rPr sz="1850" dirty="0">
                <a:latin typeface="Comic Sans MS"/>
                <a:cs typeface="Comic Sans MS"/>
              </a:rPr>
              <a:t>can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be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used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build </a:t>
            </a:r>
            <a:r>
              <a:rPr sz="1850" dirty="0">
                <a:latin typeface="Comic Sans MS"/>
                <a:cs typeface="Comic Sans MS"/>
              </a:rPr>
              <a:t>measures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using</a:t>
            </a:r>
            <a:r>
              <a:rPr sz="1850" spc="-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predefined </a:t>
            </a:r>
            <a:r>
              <a:rPr sz="1850" dirty="0">
                <a:latin typeface="Comic Sans MS"/>
                <a:cs typeface="Comic Sans MS"/>
              </a:rPr>
              <a:t>templates</a:t>
            </a:r>
            <a:r>
              <a:rPr sz="1850" spc="-1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(weighted </a:t>
            </a:r>
            <a:r>
              <a:rPr sz="1850" dirty="0">
                <a:latin typeface="Comic Sans MS"/>
                <a:cs typeface="Comic Sans MS"/>
              </a:rPr>
              <a:t>averages,</a:t>
            </a:r>
            <a:r>
              <a:rPr sz="1850" spc="-13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percent </a:t>
            </a:r>
            <a:r>
              <a:rPr sz="1850" dirty="0">
                <a:latin typeface="Comic Sans MS"/>
                <a:cs typeface="Comic Sans MS"/>
              </a:rPr>
              <a:t>difference,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time</a:t>
            </a:r>
            <a:r>
              <a:rPr sz="1850" spc="-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intelligence, etc.)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219" y="1023729"/>
            <a:ext cx="5967095" cy="1069975"/>
          </a:xfrm>
          <a:custGeom>
            <a:avLst/>
            <a:gdLst/>
            <a:ahLst/>
            <a:cxnLst/>
            <a:rect l="l" t="t" r="r" b="b"/>
            <a:pathLst>
              <a:path w="5967095" h="1069975">
                <a:moveTo>
                  <a:pt x="5633428" y="1069849"/>
                </a:moveTo>
                <a:lnTo>
                  <a:pt x="333374" y="1069849"/>
                </a:lnTo>
                <a:lnTo>
                  <a:pt x="284111" y="1066234"/>
                </a:lnTo>
                <a:lnTo>
                  <a:pt x="237091" y="1055734"/>
                </a:lnTo>
                <a:lnTo>
                  <a:pt x="192832" y="1038864"/>
                </a:lnTo>
                <a:lnTo>
                  <a:pt x="151848" y="1016140"/>
                </a:lnTo>
                <a:lnTo>
                  <a:pt x="114656" y="988078"/>
                </a:lnTo>
                <a:lnTo>
                  <a:pt x="81771" y="955192"/>
                </a:lnTo>
                <a:lnTo>
                  <a:pt x="53708" y="918000"/>
                </a:lnTo>
                <a:lnTo>
                  <a:pt x="30984" y="877016"/>
                </a:lnTo>
                <a:lnTo>
                  <a:pt x="14114" y="832757"/>
                </a:lnTo>
                <a:lnTo>
                  <a:pt x="3614" y="785738"/>
                </a:lnTo>
                <a:lnTo>
                  <a:pt x="0" y="73647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633427" y="0"/>
                </a:lnTo>
                <a:lnTo>
                  <a:pt x="5682691" y="3614"/>
                </a:lnTo>
                <a:lnTo>
                  <a:pt x="5729711" y="14114"/>
                </a:lnTo>
                <a:lnTo>
                  <a:pt x="5773970" y="30984"/>
                </a:lnTo>
                <a:lnTo>
                  <a:pt x="5814954" y="53708"/>
                </a:lnTo>
                <a:lnTo>
                  <a:pt x="5852146" y="81771"/>
                </a:lnTo>
                <a:lnTo>
                  <a:pt x="5885031" y="114656"/>
                </a:lnTo>
                <a:lnTo>
                  <a:pt x="5913094" y="151848"/>
                </a:lnTo>
                <a:lnTo>
                  <a:pt x="5935818" y="192832"/>
                </a:lnTo>
                <a:lnTo>
                  <a:pt x="5952688" y="237091"/>
                </a:lnTo>
                <a:lnTo>
                  <a:pt x="5963188" y="284111"/>
                </a:lnTo>
                <a:lnTo>
                  <a:pt x="5966802" y="333374"/>
                </a:lnTo>
                <a:lnTo>
                  <a:pt x="5966802" y="736474"/>
                </a:lnTo>
                <a:lnTo>
                  <a:pt x="5963188" y="785738"/>
                </a:lnTo>
                <a:lnTo>
                  <a:pt x="5952688" y="832757"/>
                </a:lnTo>
                <a:lnTo>
                  <a:pt x="5935818" y="877016"/>
                </a:lnTo>
                <a:lnTo>
                  <a:pt x="5913094" y="918000"/>
                </a:lnTo>
                <a:lnTo>
                  <a:pt x="5885031" y="955192"/>
                </a:lnTo>
                <a:lnTo>
                  <a:pt x="5852146" y="988078"/>
                </a:lnTo>
                <a:lnTo>
                  <a:pt x="5814954" y="1016140"/>
                </a:lnTo>
                <a:lnTo>
                  <a:pt x="5773970" y="1038864"/>
                </a:lnTo>
                <a:lnTo>
                  <a:pt x="5729711" y="1055734"/>
                </a:lnTo>
                <a:lnTo>
                  <a:pt x="5682691" y="1066234"/>
                </a:lnTo>
                <a:lnTo>
                  <a:pt x="5633428" y="1069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1604" y="1191242"/>
            <a:ext cx="587438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5080" indent="-155575">
              <a:lnSpc>
                <a:spcPct val="114900"/>
              </a:lnSpc>
              <a:spcBef>
                <a:spcPts val="100"/>
              </a:spcBef>
            </a:pPr>
            <a:r>
              <a:rPr sz="1850" b="1" dirty="0">
                <a:latin typeface="Comic Sans MS"/>
                <a:cs typeface="Comic Sans MS"/>
              </a:rPr>
              <a:t>Quick</a:t>
            </a:r>
            <a:r>
              <a:rPr sz="1850" b="1" spc="-11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measures</a:t>
            </a:r>
            <a:r>
              <a:rPr sz="1850" b="1" spc="-10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automatically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create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formulas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based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pre-</a:t>
            </a:r>
            <a:r>
              <a:rPr sz="1850" dirty="0">
                <a:latin typeface="Comic Sans MS"/>
                <a:cs typeface="Comic Sans MS"/>
              </a:rPr>
              <a:t>built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templates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natural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language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prompts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50669" y="2461272"/>
            <a:ext cx="2334895" cy="709930"/>
          </a:xfrm>
          <a:custGeom>
            <a:avLst/>
            <a:gdLst/>
            <a:ahLst/>
            <a:cxnLst/>
            <a:rect l="l" t="t" r="r" b="b"/>
            <a:pathLst>
              <a:path w="2334895" h="709930">
                <a:moveTo>
                  <a:pt x="2334590" y="258127"/>
                </a:moveTo>
                <a:lnTo>
                  <a:pt x="2328380" y="216954"/>
                </a:lnTo>
                <a:lnTo>
                  <a:pt x="2310650" y="163106"/>
                </a:lnTo>
                <a:lnTo>
                  <a:pt x="2291321" y="108902"/>
                </a:lnTo>
                <a:lnTo>
                  <a:pt x="2280297" y="66675"/>
                </a:lnTo>
                <a:lnTo>
                  <a:pt x="2280450" y="61912"/>
                </a:lnTo>
                <a:lnTo>
                  <a:pt x="2280755" y="52692"/>
                </a:lnTo>
                <a:lnTo>
                  <a:pt x="2282431" y="44615"/>
                </a:lnTo>
                <a:lnTo>
                  <a:pt x="2283155" y="43815"/>
                </a:lnTo>
                <a:lnTo>
                  <a:pt x="2285111" y="37045"/>
                </a:lnTo>
                <a:lnTo>
                  <a:pt x="2285288" y="29044"/>
                </a:lnTo>
                <a:lnTo>
                  <a:pt x="2284819" y="26708"/>
                </a:lnTo>
                <a:lnTo>
                  <a:pt x="2285250" y="30099"/>
                </a:lnTo>
                <a:lnTo>
                  <a:pt x="2284819" y="26708"/>
                </a:lnTo>
                <a:lnTo>
                  <a:pt x="2284107" y="20955"/>
                </a:lnTo>
                <a:lnTo>
                  <a:pt x="2282799" y="19278"/>
                </a:lnTo>
                <a:lnTo>
                  <a:pt x="2280297" y="14287"/>
                </a:lnTo>
                <a:lnTo>
                  <a:pt x="2273858" y="8864"/>
                </a:lnTo>
                <a:lnTo>
                  <a:pt x="2271064" y="7556"/>
                </a:lnTo>
                <a:lnTo>
                  <a:pt x="2269820" y="6540"/>
                </a:lnTo>
                <a:lnTo>
                  <a:pt x="2260993" y="1905"/>
                </a:lnTo>
                <a:lnTo>
                  <a:pt x="2260790" y="1790"/>
                </a:lnTo>
                <a:lnTo>
                  <a:pt x="2252662" y="0"/>
                </a:lnTo>
                <a:lnTo>
                  <a:pt x="2245715" y="1447"/>
                </a:lnTo>
                <a:lnTo>
                  <a:pt x="2240889" y="3987"/>
                </a:lnTo>
                <a:lnTo>
                  <a:pt x="2239607" y="4521"/>
                </a:lnTo>
                <a:lnTo>
                  <a:pt x="2239060" y="4940"/>
                </a:lnTo>
                <a:lnTo>
                  <a:pt x="2238502" y="5232"/>
                </a:lnTo>
                <a:lnTo>
                  <a:pt x="2235860" y="7404"/>
                </a:lnTo>
                <a:lnTo>
                  <a:pt x="2233739" y="9042"/>
                </a:lnTo>
                <a:lnTo>
                  <a:pt x="2233434" y="9410"/>
                </a:lnTo>
                <a:lnTo>
                  <a:pt x="2232177" y="10439"/>
                </a:lnTo>
                <a:lnTo>
                  <a:pt x="2229116" y="14554"/>
                </a:lnTo>
                <a:lnTo>
                  <a:pt x="2228723" y="15024"/>
                </a:lnTo>
                <a:lnTo>
                  <a:pt x="2228608" y="15240"/>
                </a:lnTo>
                <a:lnTo>
                  <a:pt x="2227897" y="16192"/>
                </a:lnTo>
                <a:lnTo>
                  <a:pt x="2227046" y="18148"/>
                </a:lnTo>
                <a:lnTo>
                  <a:pt x="2225040" y="21907"/>
                </a:lnTo>
                <a:lnTo>
                  <a:pt x="2222639" y="31762"/>
                </a:lnTo>
                <a:lnTo>
                  <a:pt x="2222284" y="40589"/>
                </a:lnTo>
                <a:lnTo>
                  <a:pt x="2222322" y="44767"/>
                </a:lnTo>
                <a:lnTo>
                  <a:pt x="2223173" y="55791"/>
                </a:lnTo>
                <a:lnTo>
                  <a:pt x="2225040" y="70485"/>
                </a:lnTo>
                <a:lnTo>
                  <a:pt x="2229231" y="86715"/>
                </a:lnTo>
                <a:lnTo>
                  <a:pt x="2235136" y="106984"/>
                </a:lnTo>
                <a:lnTo>
                  <a:pt x="2239505" y="130517"/>
                </a:lnTo>
                <a:lnTo>
                  <a:pt x="2239060" y="156540"/>
                </a:lnTo>
                <a:lnTo>
                  <a:pt x="2236317" y="165455"/>
                </a:lnTo>
                <a:lnTo>
                  <a:pt x="2233853" y="164541"/>
                </a:lnTo>
                <a:lnTo>
                  <a:pt x="2204631" y="157835"/>
                </a:lnTo>
                <a:lnTo>
                  <a:pt x="2170747" y="152400"/>
                </a:lnTo>
                <a:lnTo>
                  <a:pt x="2134984" y="148805"/>
                </a:lnTo>
                <a:lnTo>
                  <a:pt x="2091575" y="146570"/>
                </a:lnTo>
                <a:lnTo>
                  <a:pt x="2042096" y="145605"/>
                </a:lnTo>
                <a:lnTo>
                  <a:pt x="1988121" y="145821"/>
                </a:lnTo>
                <a:lnTo>
                  <a:pt x="1931200" y="147154"/>
                </a:lnTo>
                <a:lnTo>
                  <a:pt x="1872907" y="149517"/>
                </a:lnTo>
                <a:lnTo>
                  <a:pt x="1814817" y="152819"/>
                </a:lnTo>
                <a:lnTo>
                  <a:pt x="1758480" y="156997"/>
                </a:lnTo>
                <a:lnTo>
                  <a:pt x="1705470" y="161963"/>
                </a:lnTo>
                <a:lnTo>
                  <a:pt x="1657350" y="167640"/>
                </a:lnTo>
                <a:lnTo>
                  <a:pt x="1599196" y="176987"/>
                </a:lnTo>
                <a:lnTo>
                  <a:pt x="1543583" y="188480"/>
                </a:lnTo>
                <a:lnTo>
                  <a:pt x="1490192" y="201561"/>
                </a:lnTo>
                <a:lnTo>
                  <a:pt x="1438706" y="215684"/>
                </a:lnTo>
                <a:lnTo>
                  <a:pt x="1340167" y="244792"/>
                </a:lnTo>
                <a:lnTo>
                  <a:pt x="1293647" y="259969"/>
                </a:lnTo>
                <a:lnTo>
                  <a:pt x="1250556" y="275691"/>
                </a:lnTo>
                <a:lnTo>
                  <a:pt x="1208151" y="291833"/>
                </a:lnTo>
                <a:lnTo>
                  <a:pt x="1163688" y="308241"/>
                </a:lnTo>
                <a:lnTo>
                  <a:pt x="1114425" y="324802"/>
                </a:lnTo>
                <a:lnTo>
                  <a:pt x="1081925" y="335089"/>
                </a:lnTo>
                <a:lnTo>
                  <a:pt x="763346" y="430301"/>
                </a:lnTo>
                <a:lnTo>
                  <a:pt x="16192" y="663892"/>
                </a:lnTo>
                <a:lnTo>
                  <a:pt x="13538" y="666838"/>
                </a:lnTo>
                <a:lnTo>
                  <a:pt x="7747" y="673887"/>
                </a:lnTo>
                <a:lnTo>
                  <a:pt x="2133" y="682371"/>
                </a:lnTo>
                <a:lnTo>
                  <a:pt x="0" y="689610"/>
                </a:lnTo>
                <a:lnTo>
                  <a:pt x="0" y="696277"/>
                </a:lnTo>
                <a:lnTo>
                  <a:pt x="7620" y="703897"/>
                </a:lnTo>
                <a:lnTo>
                  <a:pt x="13335" y="706755"/>
                </a:lnTo>
                <a:lnTo>
                  <a:pt x="17145" y="709612"/>
                </a:lnTo>
                <a:lnTo>
                  <a:pt x="20002" y="709612"/>
                </a:lnTo>
                <a:lnTo>
                  <a:pt x="29527" y="708660"/>
                </a:lnTo>
                <a:lnTo>
                  <a:pt x="74815" y="697471"/>
                </a:lnTo>
                <a:lnTo>
                  <a:pt x="200964" y="657199"/>
                </a:lnTo>
                <a:lnTo>
                  <a:pt x="598017" y="522605"/>
                </a:lnTo>
                <a:lnTo>
                  <a:pt x="694372" y="491490"/>
                </a:lnTo>
                <a:lnTo>
                  <a:pt x="799287" y="460527"/>
                </a:lnTo>
                <a:lnTo>
                  <a:pt x="1042619" y="391769"/>
                </a:lnTo>
                <a:lnTo>
                  <a:pt x="1086281" y="378752"/>
                </a:lnTo>
                <a:lnTo>
                  <a:pt x="1127760" y="365760"/>
                </a:lnTo>
                <a:lnTo>
                  <a:pt x="1177505" y="348742"/>
                </a:lnTo>
                <a:lnTo>
                  <a:pt x="1264996" y="315760"/>
                </a:lnTo>
                <a:lnTo>
                  <a:pt x="1308417" y="299974"/>
                </a:lnTo>
                <a:lnTo>
                  <a:pt x="1355407" y="284797"/>
                </a:lnTo>
                <a:lnTo>
                  <a:pt x="1452499" y="255752"/>
                </a:lnTo>
                <a:lnTo>
                  <a:pt x="1503045" y="241808"/>
                </a:lnTo>
                <a:lnTo>
                  <a:pt x="1555508" y="229057"/>
                </a:lnTo>
                <a:lnTo>
                  <a:pt x="1610296" y="218097"/>
                </a:lnTo>
                <a:lnTo>
                  <a:pt x="1667827" y="209550"/>
                </a:lnTo>
                <a:lnTo>
                  <a:pt x="1715325" y="204470"/>
                </a:lnTo>
                <a:lnTo>
                  <a:pt x="1768944" y="200177"/>
                </a:lnTo>
                <a:lnTo>
                  <a:pt x="1826641" y="196723"/>
                </a:lnTo>
                <a:lnTo>
                  <a:pt x="1886292" y="194233"/>
                </a:lnTo>
                <a:lnTo>
                  <a:pt x="1945843" y="192760"/>
                </a:lnTo>
                <a:lnTo>
                  <a:pt x="2019833" y="192659"/>
                </a:lnTo>
                <a:lnTo>
                  <a:pt x="2056244" y="193243"/>
                </a:lnTo>
                <a:lnTo>
                  <a:pt x="2102929" y="195376"/>
                </a:lnTo>
                <a:lnTo>
                  <a:pt x="2141169" y="198869"/>
                </a:lnTo>
                <a:lnTo>
                  <a:pt x="2182698" y="209270"/>
                </a:lnTo>
                <a:lnTo>
                  <a:pt x="2199373" y="222377"/>
                </a:lnTo>
                <a:lnTo>
                  <a:pt x="2176005" y="241896"/>
                </a:lnTo>
                <a:lnTo>
                  <a:pt x="2123503" y="270205"/>
                </a:lnTo>
                <a:lnTo>
                  <a:pt x="2049780" y="297180"/>
                </a:lnTo>
                <a:lnTo>
                  <a:pt x="2035492" y="301942"/>
                </a:lnTo>
                <a:lnTo>
                  <a:pt x="2031682" y="307657"/>
                </a:lnTo>
                <a:lnTo>
                  <a:pt x="2027872" y="312420"/>
                </a:lnTo>
                <a:lnTo>
                  <a:pt x="2025548" y="318630"/>
                </a:lnTo>
                <a:lnTo>
                  <a:pt x="2025548" y="323710"/>
                </a:lnTo>
                <a:lnTo>
                  <a:pt x="2025967" y="326707"/>
                </a:lnTo>
                <a:lnTo>
                  <a:pt x="2025967" y="332422"/>
                </a:lnTo>
                <a:lnTo>
                  <a:pt x="2028825" y="340042"/>
                </a:lnTo>
                <a:lnTo>
                  <a:pt x="2038350" y="349567"/>
                </a:lnTo>
                <a:lnTo>
                  <a:pt x="2042160" y="352425"/>
                </a:lnTo>
                <a:lnTo>
                  <a:pt x="2051685" y="353377"/>
                </a:lnTo>
                <a:lnTo>
                  <a:pt x="2089277" y="352501"/>
                </a:lnTo>
                <a:lnTo>
                  <a:pt x="2148890" y="345224"/>
                </a:lnTo>
                <a:lnTo>
                  <a:pt x="2216010" y="333146"/>
                </a:lnTo>
                <a:lnTo>
                  <a:pt x="2276081" y="317868"/>
                </a:lnTo>
                <a:lnTo>
                  <a:pt x="2314587" y="300990"/>
                </a:lnTo>
                <a:lnTo>
                  <a:pt x="2333206" y="271513"/>
                </a:lnTo>
                <a:lnTo>
                  <a:pt x="2334590" y="258127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716" y="1054271"/>
            <a:ext cx="1346835" cy="1250950"/>
          </a:xfrm>
          <a:custGeom>
            <a:avLst/>
            <a:gdLst/>
            <a:ahLst/>
            <a:cxnLst/>
            <a:rect l="l" t="t" r="r" b="b"/>
            <a:pathLst>
              <a:path w="1346835" h="1250950">
                <a:moveTo>
                  <a:pt x="193096" y="1250609"/>
                </a:moveTo>
                <a:lnTo>
                  <a:pt x="193096" y="1029256"/>
                </a:lnTo>
                <a:lnTo>
                  <a:pt x="162878" y="1013297"/>
                </a:lnTo>
                <a:lnTo>
                  <a:pt x="134600" y="993689"/>
                </a:lnTo>
                <a:lnTo>
                  <a:pt x="84653" y="940986"/>
                </a:lnTo>
                <a:lnTo>
                  <a:pt x="63380" y="906619"/>
                </a:lnTo>
                <a:lnTo>
                  <a:pt x="44838" y="866063"/>
                </a:lnTo>
                <a:lnTo>
                  <a:pt x="29223" y="818682"/>
                </a:lnTo>
                <a:lnTo>
                  <a:pt x="16734" y="763840"/>
                </a:lnTo>
                <a:lnTo>
                  <a:pt x="7569" y="700902"/>
                </a:lnTo>
                <a:lnTo>
                  <a:pt x="1925" y="629233"/>
                </a:lnTo>
                <a:lnTo>
                  <a:pt x="0" y="548197"/>
                </a:lnTo>
                <a:lnTo>
                  <a:pt x="1737" y="475956"/>
                </a:lnTo>
                <a:lnTo>
                  <a:pt x="6836" y="409508"/>
                </a:lnTo>
                <a:lnTo>
                  <a:pt x="15128" y="348696"/>
                </a:lnTo>
                <a:lnTo>
                  <a:pt x="26444" y="293365"/>
                </a:lnTo>
                <a:lnTo>
                  <a:pt x="40615" y="243358"/>
                </a:lnTo>
                <a:lnTo>
                  <a:pt x="57471" y="198519"/>
                </a:lnTo>
                <a:lnTo>
                  <a:pt x="76844" y="158691"/>
                </a:lnTo>
                <a:lnTo>
                  <a:pt x="98564" y="123719"/>
                </a:lnTo>
                <a:lnTo>
                  <a:pt x="122463" y="93447"/>
                </a:lnTo>
                <a:lnTo>
                  <a:pt x="176118" y="46375"/>
                </a:lnTo>
                <a:lnTo>
                  <a:pt x="236457" y="16226"/>
                </a:lnTo>
                <a:lnTo>
                  <a:pt x="302128" y="1750"/>
                </a:lnTo>
                <a:lnTo>
                  <a:pt x="336539" y="0"/>
                </a:lnTo>
                <a:lnTo>
                  <a:pt x="1003682" y="0"/>
                </a:lnTo>
                <a:lnTo>
                  <a:pt x="1073642" y="7107"/>
                </a:lnTo>
                <a:lnTo>
                  <a:pt x="1138419" y="29262"/>
                </a:lnTo>
                <a:lnTo>
                  <a:pt x="1196736" y="67713"/>
                </a:lnTo>
                <a:lnTo>
                  <a:pt x="1247315" y="123710"/>
                </a:lnTo>
                <a:lnTo>
                  <a:pt x="1269303" y="158678"/>
                </a:lnTo>
                <a:lnTo>
                  <a:pt x="1288878" y="198500"/>
                </a:lnTo>
                <a:lnTo>
                  <a:pt x="1305879" y="243333"/>
                </a:lnTo>
                <a:lnTo>
                  <a:pt x="1320146" y="293333"/>
                </a:lnTo>
                <a:lnTo>
                  <a:pt x="1331521" y="348655"/>
                </a:lnTo>
                <a:lnTo>
                  <a:pt x="1339842" y="409457"/>
                </a:lnTo>
                <a:lnTo>
                  <a:pt x="1344951" y="475893"/>
                </a:lnTo>
                <a:lnTo>
                  <a:pt x="1346688" y="548121"/>
                </a:lnTo>
                <a:lnTo>
                  <a:pt x="1344712" y="618287"/>
                </a:lnTo>
                <a:lnTo>
                  <a:pt x="1338911" y="682764"/>
                </a:lnTo>
                <a:lnTo>
                  <a:pt x="1329480" y="741678"/>
                </a:lnTo>
                <a:lnTo>
                  <a:pt x="1316612" y="795155"/>
                </a:lnTo>
                <a:lnTo>
                  <a:pt x="1300501" y="843320"/>
                </a:lnTo>
                <a:lnTo>
                  <a:pt x="1281342" y="886300"/>
                </a:lnTo>
                <a:lnTo>
                  <a:pt x="1259327" y="924220"/>
                </a:lnTo>
                <a:lnTo>
                  <a:pt x="1234651" y="957207"/>
                </a:lnTo>
                <a:lnTo>
                  <a:pt x="1207508" y="985388"/>
                </a:lnTo>
                <a:lnTo>
                  <a:pt x="1146594" y="1027830"/>
                </a:lnTo>
                <a:lnTo>
                  <a:pt x="1078135" y="1052557"/>
                </a:lnTo>
                <a:lnTo>
                  <a:pt x="1003682" y="1060575"/>
                </a:lnTo>
                <a:lnTo>
                  <a:pt x="421668" y="1060575"/>
                </a:lnTo>
                <a:lnTo>
                  <a:pt x="193096" y="1250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5224" y="1121466"/>
            <a:ext cx="118364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170" algn="ctr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latin typeface="Comic Sans MS"/>
                <a:cs typeface="Comic Sans MS"/>
              </a:rPr>
              <a:t>Have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spc="-25" dirty="0">
                <a:latin typeface="Comic Sans MS"/>
                <a:cs typeface="Comic Sans MS"/>
              </a:rPr>
              <a:t>you </a:t>
            </a:r>
            <a:r>
              <a:rPr sz="1650" b="1" dirty="0">
                <a:latin typeface="Comic Sans MS"/>
                <a:cs typeface="Comic Sans MS"/>
              </a:rPr>
              <a:t>tried</a:t>
            </a:r>
            <a:r>
              <a:rPr sz="1650" b="1" spc="-5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Quick measure?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969772" y="1402791"/>
                </a:lnTo>
                <a:lnTo>
                  <a:pt x="966647" y="1355229"/>
                </a:lnTo>
                <a:lnTo>
                  <a:pt x="961491" y="1308239"/>
                </a:lnTo>
                <a:lnTo>
                  <a:pt x="954341" y="1261884"/>
                </a:lnTo>
                <a:lnTo>
                  <a:pt x="945248" y="1216190"/>
                </a:lnTo>
                <a:lnTo>
                  <a:pt x="934262" y="1171219"/>
                </a:lnTo>
                <a:lnTo>
                  <a:pt x="921410" y="1126998"/>
                </a:lnTo>
                <a:lnTo>
                  <a:pt x="906754" y="1083589"/>
                </a:lnTo>
                <a:lnTo>
                  <a:pt x="890333" y="1041019"/>
                </a:lnTo>
                <a:lnTo>
                  <a:pt x="872185" y="999337"/>
                </a:lnTo>
                <a:lnTo>
                  <a:pt x="852347" y="958596"/>
                </a:lnTo>
                <a:lnTo>
                  <a:pt x="830884" y="918832"/>
                </a:lnTo>
                <a:lnTo>
                  <a:pt x="807821" y="880084"/>
                </a:lnTo>
                <a:lnTo>
                  <a:pt x="783221" y="842416"/>
                </a:lnTo>
                <a:lnTo>
                  <a:pt x="757110" y="805840"/>
                </a:lnTo>
                <a:lnTo>
                  <a:pt x="729538" y="770432"/>
                </a:lnTo>
                <a:lnTo>
                  <a:pt x="700544" y="736206"/>
                </a:lnTo>
                <a:lnTo>
                  <a:pt x="670179" y="703237"/>
                </a:lnTo>
                <a:lnTo>
                  <a:pt x="638492" y="671537"/>
                </a:lnTo>
                <a:lnTo>
                  <a:pt x="605510" y="641184"/>
                </a:lnTo>
                <a:lnTo>
                  <a:pt x="571296" y="612190"/>
                </a:lnTo>
                <a:lnTo>
                  <a:pt x="535876" y="584619"/>
                </a:lnTo>
                <a:lnTo>
                  <a:pt x="499313" y="558507"/>
                </a:lnTo>
                <a:lnTo>
                  <a:pt x="461632" y="533895"/>
                </a:lnTo>
                <a:lnTo>
                  <a:pt x="422884" y="510844"/>
                </a:lnTo>
                <a:lnTo>
                  <a:pt x="383120" y="489369"/>
                </a:lnTo>
                <a:lnTo>
                  <a:pt x="342379" y="469544"/>
                </a:lnTo>
                <a:lnTo>
                  <a:pt x="300710" y="451396"/>
                </a:lnTo>
                <a:lnTo>
                  <a:pt x="258140" y="434975"/>
                </a:lnTo>
                <a:lnTo>
                  <a:pt x="214718" y="420306"/>
                </a:lnTo>
                <a:lnTo>
                  <a:pt x="170510" y="407466"/>
                </a:lnTo>
                <a:lnTo>
                  <a:pt x="125539" y="396481"/>
                </a:lnTo>
                <a:lnTo>
                  <a:pt x="79844" y="387388"/>
                </a:lnTo>
                <a:lnTo>
                  <a:pt x="33489" y="380238"/>
                </a:ln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0" y="786589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10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6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6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89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0" y="786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17" y="861478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17" y="86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944620" y="1262581"/>
            <a:ext cx="6445250" cy="2866390"/>
          </a:xfrm>
          <a:custGeom>
            <a:avLst/>
            <a:gdLst/>
            <a:ahLst/>
            <a:cxnLst/>
            <a:rect l="l" t="t" r="r" b="b"/>
            <a:pathLst>
              <a:path w="6445250" h="2866390">
                <a:moveTo>
                  <a:pt x="6111292" y="2865929"/>
                </a:moveTo>
                <a:lnTo>
                  <a:pt x="333371" y="2865929"/>
                </a:lnTo>
                <a:lnTo>
                  <a:pt x="284111" y="2862315"/>
                </a:lnTo>
                <a:lnTo>
                  <a:pt x="237091" y="2851814"/>
                </a:lnTo>
                <a:lnTo>
                  <a:pt x="192832" y="2834945"/>
                </a:lnTo>
                <a:lnTo>
                  <a:pt x="151848" y="2812220"/>
                </a:lnTo>
                <a:lnTo>
                  <a:pt x="114656" y="2784158"/>
                </a:lnTo>
                <a:lnTo>
                  <a:pt x="81771" y="2751273"/>
                </a:lnTo>
                <a:lnTo>
                  <a:pt x="53708" y="2714080"/>
                </a:lnTo>
                <a:lnTo>
                  <a:pt x="30984" y="2673097"/>
                </a:lnTo>
                <a:lnTo>
                  <a:pt x="14114" y="2628837"/>
                </a:lnTo>
                <a:lnTo>
                  <a:pt x="3614" y="2581818"/>
                </a:lnTo>
                <a:lnTo>
                  <a:pt x="0" y="2532554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111288" y="0"/>
                </a:lnTo>
                <a:lnTo>
                  <a:pt x="6160552" y="3614"/>
                </a:lnTo>
                <a:lnTo>
                  <a:pt x="6207571" y="14114"/>
                </a:lnTo>
                <a:lnTo>
                  <a:pt x="6251830" y="30984"/>
                </a:lnTo>
                <a:lnTo>
                  <a:pt x="6292814" y="53708"/>
                </a:lnTo>
                <a:lnTo>
                  <a:pt x="6330006" y="81771"/>
                </a:lnTo>
                <a:lnTo>
                  <a:pt x="6362892" y="114656"/>
                </a:lnTo>
                <a:lnTo>
                  <a:pt x="6390954" y="151848"/>
                </a:lnTo>
                <a:lnTo>
                  <a:pt x="6413678" y="192832"/>
                </a:lnTo>
                <a:lnTo>
                  <a:pt x="6430548" y="237091"/>
                </a:lnTo>
                <a:lnTo>
                  <a:pt x="6441048" y="284111"/>
                </a:lnTo>
                <a:lnTo>
                  <a:pt x="6444663" y="333375"/>
                </a:lnTo>
                <a:lnTo>
                  <a:pt x="6444663" y="2532554"/>
                </a:lnTo>
                <a:lnTo>
                  <a:pt x="6441048" y="2581818"/>
                </a:lnTo>
                <a:lnTo>
                  <a:pt x="6430548" y="2628837"/>
                </a:lnTo>
                <a:lnTo>
                  <a:pt x="6413678" y="2673097"/>
                </a:lnTo>
                <a:lnTo>
                  <a:pt x="6390954" y="2714080"/>
                </a:lnTo>
                <a:lnTo>
                  <a:pt x="6362892" y="2751273"/>
                </a:lnTo>
                <a:lnTo>
                  <a:pt x="6330006" y="2784158"/>
                </a:lnTo>
                <a:lnTo>
                  <a:pt x="6292814" y="2812220"/>
                </a:lnTo>
                <a:lnTo>
                  <a:pt x="6251830" y="2834945"/>
                </a:lnTo>
                <a:lnTo>
                  <a:pt x="6207571" y="2851814"/>
                </a:lnTo>
                <a:lnTo>
                  <a:pt x="6160552" y="2862315"/>
                </a:lnTo>
                <a:lnTo>
                  <a:pt x="6111292" y="286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48911" y="1330406"/>
            <a:ext cx="6036310" cy="17399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2050" spc="-20" dirty="0"/>
              <a:t>TIP</a:t>
            </a:r>
            <a:r>
              <a:rPr sz="2050" b="0" spc="-20" dirty="0">
                <a:latin typeface="Comic Sans MS"/>
                <a:cs typeface="Comic Sans MS"/>
              </a:rPr>
              <a:t>:</a:t>
            </a:r>
            <a:endParaRPr sz="2050">
              <a:latin typeface="Comic Sans MS"/>
              <a:cs typeface="Comic Sans MS"/>
            </a:endParaRPr>
          </a:p>
          <a:p>
            <a:pPr marL="12700" marR="5080" indent="-635" algn="ctr">
              <a:lnSpc>
                <a:spcPct val="137200"/>
              </a:lnSpc>
            </a:pPr>
            <a:r>
              <a:rPr sz="2050" b="0" dirty="0">
                <a:latin typeface="Comic Sans MS"/>
                <a:cs typeface="Comic Sans MS"/>
              </a:rPr>
              <a:t>Quick</a:t>
            </a:r>
            <a:r>
              <a:rPr sz="2050" b="0" spc="-6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measures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can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be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a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great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learning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tool</a:t>
            </a:r>
            <a:r>
              <a:rPr sz="2050" b="0" spc="-55" dirty="0">
                <a:latin typeface="Comic Sans MS"/>
                <a:cs typeface="Comic Sans MS"/>
              </a:rPr>
              <a:t> </a:t>
            </a:r>
            <a:r>
              <a:rPr sz="2050" b="0" spc="-25" dirty="0">
                <a:latin typeface="Comic Sans MS"/>
                <a:cs typeface="Comic Sans MS"/>
              </a:rPr>
              <a:t>for </a:t>
            </a:r>
            <a:r>
              <a:rPr sz="2050" b="0" dirty="0">
                <a:latin typeface="Comic Sans MS"/>
                <a:cs typeface="Comic Sans MS"/>
              </a:rPr>
              <a:t>beginners</a:t>
            </a:r>
            <a:r>
              <a:rPr sz="2050" b="0" spc="-6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or</a:t>
            </a:r>
            <a:r>
              <a:rPr sz="2050" b="0" spc="-6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for</a:t>
            </a:r>
            <a:r>
              <a:rPr sz="2050" b="0" spc="-6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building</a:t>
            </a:r>
            <a:r>
              <a:rPr sz="2050" b="0" spc="-6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more</a:t>
            </a:r>
            <a:r>
              <a:rPr sz="2050" b="0" spc="-6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complex</a:t>
            </a:r>
            <a:r>
              <a:rPr sz="2050" b="0" spc="-6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formulas</a:t>
            </a:r>
            <a:r>
              <a:rPr sz="2050" b="0" spc="-65" dirty="0">
                <a:latin typeface="Comic Sans MS"/>
                <a:cs typeface="Comic Sans MS"/>
              </a:rPr>
              <a:t> </a:t>
            </a:r>
            <a:r>
              <a:rPr sz="2050" b="0" spc="-50" dirty="0">
                <a:latin typeface="Comic Sans MS"/>
                <a:cs typeface="Comic Sans MS"/>
              </a:rPr>
              <a:t>. </a:t>
            </a:r>
            <a:r>
              <a:rPr sz="2050" b="0" dirty="0">
                <a:latin typeface="Comic Sans MS"/>
                <a:cs typeface="Comic Sans MS"/>
              </a:rPr>
              <a:t>but</a:t>
            </a:r>
            <a:r>
              <a:rPr sz="2050" b="0" spc="-40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use</a:t>
            </a:r>
            <a:r>
              <a:rPr sz="2050" b="0" spc="-3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them</a:t>
            </a:r>
            <a:r>
              <a:rPr sz="2050" b="0" spc="-35" dirty="0">
                <a:latin typeface="Comic Sans MS"/>
                <a:cs typeface="Comic Sans MS"/>
              </a:rPr>
              <a:t> </a:t>
            </a:r>
            <a:r>
              <a:rPr sz="2050" b="0" dirty="0">
                <a:latin typeface="Comic Sans MS"/>
                <a:cs typeface="Comic Sans MS"/>
              </a:rPr>
              <a:t>with</a:t>
            </a:r>
            <a:r>
              <a:rPr sz="2050" b="0" spc="-40" dirty="0">
                <a:latin typeface="Comic Sans MS"/>
                <a:cs typeface="Comic Sans MS"/>
              </a:rPr>
              <a:t> </a:t>
            </a:r>
            <a:r>
              <a:rPr sz="2050" b="0" spc="-10" dirty="0">
                <a:latin typeface="Comic Sans MS"/>
                <a:cs typeface="Comic Sans MS"/>
              </a:rPr>
              <a:t>caution;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195941" y="3044906"/>
            <a:ext cx="594233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7505" marR="5080" indent="-1615440">
              <a:lnSpc>
                <a:spcPct val="137200"/>
              </a:lnSpc>
              <a:spcBef>
                <a:spcPts val="100"/>
              </a:spcBef>
            </a:pPr>
            <a:r>
              <a:rPr sz="2050" dirty="0">
                <a:latin typeface="Comic Sans MS"/>
                <a:cs typeface="Comic Sans MS"/>
              </a:rPr>
              <a:t>mastering</a:t>
            </a:r>
            <a:r>
              <a:rPr sz="2050" spc="-6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DAX</a:t>
            </a:r>
            <a:r>
              <a:rPr sz="2050" spc="-6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requires</a:t>
            </a:r>
            <a:r>
              <a:rPr sz="2050" spc="-6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a</a:t>
            </a:r>
            <a:r>
              <a:rPr sz="2050" spc="-5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deep</a:t>
            </a:r>
            <a:r>
              <a:rPr sz="2050" spc="-6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understanding</a:t>
            </a:r>
            <a:r>
              <a:rPr sz="2050" spc="-60" dirty="0">
                <a:latin typeface="Comic Sans MS"/>
                <a:cs typeface="Comic Sans MS"/>
              </a:rPr>
              <a:t> </a:t>
            </a:r>
            <a:r>
              <a:rPr sz="2050" spc="-25" dirty="0">
                <a:latin typeface="Comic Sans MS"/>
                <a:cs typeface="Comic Sans MS"/>
              </a:rPr>
              <a:t>of </a:t>
            </a:r>
            <a:r>
              <a:rPr sz="2050" dirty="0">
                <a:latin typeface="Comic Sans MS"/>
                <a:cs typeface="Comic Sans MS"/>
              </a:rPr>
              <a:t>the</a:t>
            </a:r>
            <a:r>
              <a:rPr sz="2050" spc="-8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underlying</a:t>
            </a:r>
            <a:r>
              <a:rPr sz="2050" spc="-75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theory!</a:t>
            </a:r>
            <a:endParaRPr sz="20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19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291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Today Content</vt:lpstr>
      <vt:lpstr>IMPLICIT VS. EXPLICIT MEASURES</vt:lpstr>
      <vt:lpstr>QUICK MEASURES</vt:lpstr>
      <vt:lpstr>TIP: Quick measures can be a great learning tool for beginners or for building more complex formulas . but use them with caution;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2024-09-14T06:58:32Z</dcterms:created>
  <dcterms:modified xsi:type="dcterms:W3CDTF">2024-09-20T15:01:38Z</dcterms:modified>
</cp:coreProperties>
</file>