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EBA8-03B4-4C1D-9B8B-E0B4B29DDCE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A3733-5A29-46BE-9999-692A7682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7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E839-D262-4932-BAFB-C40D26124D1E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9F6F-C9AA-4B9B-8D86-F63E4F5CCAF7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232E9-0B45-408F-AC75-BB5D56155B0B}" type="datetime1">
              <a:rPr lang="en-US" smtClean="0"/>
              <a:t>10/5/2024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B904-73DC-4964-8DED-5EC71516D0C9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8CA6-5684-41F5-8D2A-EAF86954B02F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8054" y="252413"/>
            <a:ext cx="434819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740" y="2311334"/>
            <a:ext cx="8394819" cy="4321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18DA-88CB-4017-B837-3E4937E681C5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2863987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1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spc="15" dirty="0" err="1"/>
              <a:t>Iam</a:t>
            </a:r>
            <a:r>
              <a:rPr lang="en-US" sz="3150" u="none" spc="15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-51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6740" y="446196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3" y="0"/>
                </a:lnTo>
                <a:lnTo>
                  <a:pt x="1595533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8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2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69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40303" y="497619"/>
            <a:ext cx="17672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165100" algn="ctr">
              <a:lnSpc>
                <a:spcPct val="116100"/>
              </a:lnSpc>
              <a:spcBef>
                <a:spcPts val="10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  </a:t>
            </a:r>
            <a:r>
              <a:rPr sz="1400" b="1" spc="20" dirty="0">
                <a:latin typeface="Arial"/>
                <a:cs typeface="Arial"/>
              </a:rPr>
              <a:t>It’s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my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favourite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3" name="object 13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1675" y="640097"/>
            <a:ext cx="2429510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55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38735">
              <a:lnSpc>
                <a:spcPct val="100000"/>
              </a:lnSpc>
              <a:spcBef>
                <a:spcPts val="2745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01" y="2329186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02690" y="2206949"/>
            <a:ext cx="4315460" cy="2534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750" spc="-15" dirty="0">
                <a:latin typeface="Comic Sans MS"/>
                <a:cs typeface="Comic Sans MS"/>
              </a:rPr>
              <a:t>8</a:t>
            </a:r>
            <a:r>
              <a:rPr sz="1750" b="1" spc="-15" dirty="0">
                <a:latin typeface="Comic Sans MS"/>
                <a:cs typeface="Comic Sans MS"/>
              </a:rPr>
              <a:t>.RELATIONSHIP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FUNCTIONS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Comic Sans MS"/>
              <a:cs typeface="Comic Sans MS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z="1800" spc="20" dirty="0">
                <a:latin typeface="Comic Sans MS"/>
                <a:cs typeface="Comic Sans MS"/>
              </a:rPr>
              <a:t>RELATED</a:t>
            </a:r>
            <a:endParaRPr sz="1800">
              <a:latin typeface="Comic Sans MS"/>
              <a:cs typeface="Comic Sans MS"/>
            </a:endParaRPr>
          </a:p>
          <a:p>
            <a:pPr marL="93345">
              <a:lnSpc>
                <a:spcPct val="100000"/>
              </a:lnSpc>
              <a:spcBef>
                <a:spcPts val="1440"/>
              </a:spcBef>
            </a:pPr>
            <a:r>
              <a:rPr sz="1800" spc="20" dirty="0">
                <a:latin typeface="Comic Sans MS"/>
                <a:cs typeface="Comic Sans MS"/>
              </a:rPr>
              <a:t>RELATEDTABLE</a:t>
            </a:r>
            <a:endParaRPr sz="1800">
              <a:latin typeface="Comic Sans MS"/>
              <a:cs typeface="Comic Sans MS"/>
            </a:endParaRPr>
          </a:p>
          <a:p>
            <a:pPr marL="93345">
              <a:lnSpc>
                <a:spcPct val="100000"/>
              </a:lnSpc>
              <a:spcBef>
                <a:spcPts val="1440"/>
              </a:spcBef>
            </a:pPr>
            <a:r>
              <a:rPr sz="1800" spc="20" dirty="0">
                <a:latin typeface="Comic Sans MS"/>
                <a:cs typeface="Comic Sans MS"/>
              </a:rPr>
              <a:t>RELATED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VS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RELATEDTABLE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472829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3957085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4446052"/>
            <a:ext cx="241317" cy="24131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5056" y="2091717"/>
            <a:ext cx="1981199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4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0"/>
                </a:lnTo>
                <a:lnTo>
                  <a:pt x="1191536" y="481883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18199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2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7375"/>
            <a:ext cx="7423784" cy="1828164"/>
          </a:xfrm>
          <a:custGeom>
            <a:avLst/>
            <a:gdLst/>
            <a:ahLst/>
            <a:cxnLst/>
            <a:rect l="l" t="t" r="r" b="b"/>
            <a:pathLst>
              <a:path w="7423784" h="1828164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423784" h="1828164">
                <a:moveTo>
                  <a:pt x="7423226" y="957910"/>
                </a:moveTo>
                <a:lnTo>
                  <a:pt x="7419619" y="908646"/>
                </a:lnTo>
                <a:lnTo>
                  <a:pt x="7409116" y="861631"/>
                </a:lnTo>
                <a:lnTo>
                  <a:pt x="7392251" y="817372"/>
                </a:lnTo>
                <a:lnTo>
                  <a:pt x="7369518" y="776389"/>
                </a:lnTo>
                <a:lnTo>
                  <a:pt x="7341463" y="739190"/>
                </a:lnTo>
                <a:lnTo>
                  <a:pt x="7308570" y="706310"/>
                </a:lnTo>
                <a:lnTo>
                  <a:pt x="7271385" y="678243"/>
                </a:lnTo>
                <a:lnTo>
                  <a:pt x="7230402" y="655523"/>
                </a:lnTo>
                <a:lnTo>
                  <a:pt x="7186142" y="638657"/>
                </a:lnTo>
                <a:lnTo>
                  <a:pt x="7139114" y="628154"/>
                </a:lnTo>
                <a:lnTo>
                  <a:pt x="7089851" y="624535"/>
                </a:lnTo>
                <a:lnTo>
                  <a:pt x="649046" y="624535"/>
                </a:lnTo>
                <a:lnTo>
                  <a:pt x="599782" y="628154"/>
                </a:lnTo>
                <a:lnTo>
                  <a:pt x="552767" y="638657"/>
                </a:lnTo>
                <a:lnTo>
                  <a:pt x="508508" y="655523"/>
                </a:lnTo>
                <a:lnTo>
                  <a:pt x="467525" y="678243"/>
                </a:lnTo>
                <a:lnTo>
                  <a:pt x="430326" y="706310"/>
                </a:lnTo>
                <a:lnTo>
                  <a:pt x="397446" y="739190"/>
                </a:lnTo>
                <a:lnTo>
                  <a:pt x="369379" y="776389"/>
                </a:lnTo>
                <a:lnTo>
                  <a:pt x="346659" y="817372"/>
                </a:lnTo>
                <a:lnTo>
                  <a:pt x="329793" y="861631"/>
                </a:lnTo>
                <a:lnTo>
                  <a:pt x="319290" y="908646"/>
                </a:lnTo>
                <a:lnTo>
                  <a:pt x="315671" y="957910"/>
                </a:lnTo>
                <a:lnTo>
                  <a:pt x="315671" y="1494650"/>
                </a:lnTo>
                <a:lnTo>
                  <a:pt x="319290" y="1543913"/>
                </a:lnTo>
                <a:lnTo>
                  <a:pt x="329793" y="1590941"/>
                </a:lnTo>
                <a:lnTo>
                  <a:pt x="346659" y="1635201"/>
                </a:lnTo>
                <a:lnTo>
                  <a:pt x="369379" y="1676184"/>
                </a:lnTo>
                <a:lnTo>
                  <a:pt x="397446" y="1713369"/>
                </a:lnTo>
                <a:lnTo>
                  <a:pt x="430326" y="1746262"/>
                </a:lnTo>
                <a:lnTo>
                  <a:pt x="467525" y="1774317"/>
                </a:lnTo>
                <a:lnTo>
                  <a:pt x="508508" y="1797050"/>
                </a:lnTo>
                <a:lnTo>
                  <a:pt x="552767" y="1813915"/>
                </a:lnTo>
                <a:lnTo>
                  <a:pt x="599782" y="1824418"/>
                </a:lnTo>
                <a:lnTo>
                  <a:pt x="649046" y="1828025"/>
                </a:lnTo>
                <a:lnTo>
                  <a:pt x="7089851" y="1828025"/>
                </a:lnTo>
                <a:lnTo>
                  <a:pt x="7139114" y="1824418"/>
                </a:lnTo>
                <a:lnTo>
                  <a:pt x="7186142" y="1813915"/>
                </a:lnTo>
                <a:lnTo>
                  <a:pt x="7230402" y="1797050"/>
                </a:lnTo>
                <a:lnTo>
                  <a:pt x="7271385" y="1774317"/>
                </a:lnTo>
                <a:lnTo>
                  <a:pt x="7308570" y="1746262"/>
                </a:lnTo>
                <a:lnTo>
                  <a:pt x="7341463" y="1713369"/>
                </a:lnTo>
                <a:lnTo>
                  <a:pt x="7369518" y="1676184"/>
                </a:lnTo>
                <a:lnTo>
                  <a:pt x="7392251" y="1635201"/>
                </a:lnTo>
                <a:lnTo>
                  <a:pt x="7409116" y="1590941"/>
                </a:lnTo>
                <a:lnTo>
                  <a:pt x="7419619" y="1543913"/>
                </a:lnTo>
                <a:lnTo>
                  <a:pt x="7423226" y="1494650"/>
                </a:lnTo>
                <a:lnTo>
                  <a:pt x="7423226" y="957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12590" y="264200"/>
            <a:ext cx="127571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RELATED</a:t>
            </a:r>
            <a:endParaRPr sz="2150"/>
          </a:p>
        </p:txBody>
      </p:sp>
      <p:sp>
        <p:nvSpPr>
          <p:cNvPr id="16" name="object 16"/>
          <p:cNvSpPr/>
          <p:nvPr/>
        </p:nvSpPr>
        <p:spPr>
          <a:xfrm>
            <a:off x="997189" y="2226844"/>
            <a:ext cx="5019040" cy="363220"/>
          </a:xfrm>
          <a:custGeom>
            <a:avLst/>
            <a:gdLst/>
            <a:ahLst/>
            <a:cxnLst/>
            <a:rect l="l" t="t" r="r" b="b"/>
            <a:pathLst>
              <a:path w="5019040" h="363219">
                <a:moveTo>
                  <a:pt x="4837505" y="363153"/>
                </a:moveTo>
                <a:lnTo>
                  <a:pt x="181571" y="363153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7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4837499" y="0"/>
                </a:lnTo>
                <a:lnTo>
                  <a:pt x="4906986" y="13821"/>
                </a:lnTo>
                <a:lnTo>
                  <a:pt x="4965894" y="53182"/>
                </a:lnTo>
                <a:lnTo>
                  <a:pt x="5005255" y="112090"/>
                </a:lnTo>
                <a:lnTo>
                  <a:pt x="5018903" y="179825"/>
                </a:lnTo>
                <a:lnTo>
                  <a:pt x="5018903" y="183328"/>
                </a:lnTo>
                <a:lnTo>
                  <a:pt x="5005255" y="251063"/>
                </a:lnTo>
                <a:lnTo>
                  <a:pt x="4965894" y="309971"/>
                </a:lnTo>
                <a:lnTo>
                  <a:pt x="4906986" y="349332"/>
                </a:lnTo>
                <a:lnTo>
                  <a:pt x="4837505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06120" y="2278247"/>
            <a:ext cx="180149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RELATED(&lt;column&gt;)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5261" y="2694773"/>
            <a:ext cx="6320790" cy="363220"/>
          </a:xfrm>
          <a:custGeom>
            <a:avLst/>
            <a:gdLst/>
            <a:ahLst/>
            <a:cxnLst/>
            <a:rect l="l" t="t" r="r" b="b"/>
            <a:pathLst>
              <a:path w="6320790" h="363219">
                <a:moveTo>
                  <a:pt x="6138925" y="363154"/>
                </a:moveTo>
                <a:lnTo>
                  <a:pt x="181576" y="363154"/>
                </a:lnTo>
                <a:lnTo>
                  <a:pt x="145987" y="359632"/>
                </a:lnTo>
                <a:lnTo>
                  <a:pt x="80838" y="332646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6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6" y="0"/>
                </a:lnTo>
                <a:lnTo>
                  <a:pt x="6138925" y="0"/>
                </a:lnTo>
                <a:lnTo>
                  <a:pt x="6208410" y="13821"/>
                </a:lnTo>
                <a:lnTo>
                  <a:pt x="6267318" y="53182"/>
                </a:lnTo>
                <a:lnTo>
                  <a:pt x="6306680" y="112090"/>
                </a:lnTo>
                <a:lnTo>
                  <a:pt x="6320501" y="181576"/>
                </a:lnTo>
                <a:lnTo>
                  <a:pt x="6316980" y="217166"/>
                </a:lnTo>
                <a:lnTo>
                  <a:pt x="6289994" y="282316"/>
                </a:lnTo>
                <a:lnTo>
                  <a:pt x="6239663" y="332646"/>
                </a:lnTo>
                <a:lnTo>
                  <a:pt x="6174513" y="359632"/>
                </a:lnTo>
                <a:lnTo>
                  <a:pt x="6138925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1079" y="838468"/>
            <a:ext cx="70567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b="1" spc="-5" dirty="0">
                <a:latin typeface="Comic Sans MS"/>
                <a:cs typeface="Comic Sans MS"/>
              </a:rPr>
              <a:t>RELATED </a:t>
            </a:r>
            <a:r>
              <a:rPr sz="1550" spc="-5" dirty="0">
                <a:latin typeface="Comic Sans MS"/>
                <a:cs typeface="Comic Sans MS"/>
              </a:rPr>
              <a:t>function in DAX is used to retrieve values from a related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table. This is particularly useful in calculated columns or measures when you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want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bring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value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another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that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related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through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relationship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 your data model.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037" y="2263990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1598" y="3267477"/>
            <a:ext cx="6748145" cy="2856230"/>
            <a:chOff x="201598" y="3267477"/>
            <a:chExt cx="6748145" cy="2856230"/>
          </a:xfrm>
        </p:grpSpPr>
        <p:sp>
          <p:nvSpPr>
            <p:cNvPr id="22" name="object 22"/>
            <p:cNvSpPr/>
            <p:nvPr/>
          </p:nvSpPr>
          <p:spPr>
            <a:xfrm>
              <a:off x="201598" y="3267477"/>
              <a:ext cx="6748145" cy="2856230"/>
            </a:xfrm>
            <a:custGeom>
              <a:avLst/>
              <a:gdLst/>
              <a:ahLst/>
              <a:cxnLst/>
              <a:rect l="l" t="t" r="r" b="b"/>
              <a:pathLst>
                <a:path w="6748145" h="2856229">
                  <a:moveTo>
                    <a:pt x="6414458" y="2856235"/>
                  </a:moveTo>
                  <a:lnTo>
                    <a:pt x="333367" y="2856235"/>
                  </a:lnTo>
                  <a:lnTo>
                    <a:pt x="284111" y="2852621"/>
                  </a:lnTo>
                  <a:lnTo>
                    <a:pt x="237091" y="2842121"/>
                  </a:lnTo>
                  <a:lnTo>
                    <a:pt x="192832" y="2825251"/>
                  </a:lnTo>
                  <a:lnTo>
                    <a:pt x="151848" y="2802526"/>
                  </a:lnTo>
                  <a:lnTo>
                    <a:pt x="114656" y="2774464"/>
                  </a:lnTo>
                  <a:lnTo>
                    <a:pt x="81771" y="2741579"/>
                  </a:lnTo>
                  <a:lnTo>
                    <a:pt x="53708" y="2704386"/>
                  </a:lnTo>
                  <a:lnTo>
                    <a:pt x="30984" y="2663403"/>
                  </a:lnTo>
                  <a:lnTo>
                    <a:pt x="14114" y="2619143"/>
                  </a:lnTo>
                  <a:lnTo>
                    <a:pt x="3614" y="2572124"/>
                  </a:lnTo>
                  <a:lnTo>
                    <a:pt x="0" y="2522860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414451" y="0"/>
                  </a:lnTo>
                  <a:lnTo>
                    <a:pt x="6463715" y="3614"/>
                  </a:lnTo>
                  <a:lnTo>
                    <a:pt x="6510734" y="14114"/>
                  </a:lnTo>
                  <a:lnTo>
                    <a:pt x="6554994" y="30984"/>
                  </a:lnTo>
                  <a:lnTo>
                    <a:pt x="6595978" y="53708"/>
                  </a:lnTo>
                  <a:lnTo>
                    <a:pt x="6633170" y="81771"/>
                  </a:lnTo>
                  <a:lnTo>
                    <a:pt x="6666055" y="114656"/>
                  </a:lnTo>
                  <a:lnTo>
                    <a:pt x="6694117" y="151848"/>
                  </a:lnTo>
                  <a:lnTo>
                    <a:pt x="6716841" y="192832"/>
                  </a:lnTo>
                  <a:lnTo>
                    <a:pt x="6733711" y="237091"/>
                  </a:lnTo>
                  <a:lnTo>
                    <a:pt x="6744211" y="284111"/>
                  </a:lnTo>
                  <a:lnTo>
                    <a:pt x="6747826" y="333375"/>
                  </a:lnTo>
                  <a:lnTo>
                    <a:pt x="6747826" y="2522860"/>
                  </a:lnTo>
                  <a:lnTo>
                    <a:pt x="6744211" y="2572124"/>
                  </a:lnTo>
                  <a:lnTo>
                    <a:pt x="6733711" y="2619143"/>
                  </a:lnTo>
                  <a:lnTo>
                    <a:pt x="6716841" y="2663403"/>
                  </a:lnTo>
                  <a:lnTo>
                    <a:pt x="6694117" y="2704386"/>
                  </a:lnTo>
                  <a:lnTo>
                    <a:pt x="6666055" y="2741579"/>
                  </a:lnTo>
                  <a:lnTo>
                    <a:pt x="6633170" y="2774464"/>
                  </a:lnTo>
                  <a:lnTo>
                    <a:pt x="6595978" y="2802526"/>
                  </a:lnTo>
                  <a:lnTo>
                    <a:pt x="6554994" y="2825251"/>
                  </a:lnTo>
                  <a:lnTo>
                    <a:pt x="6510734" y="2842121"/>
                  </a:lnTo>
                  <a:lnTo>
                    <a:pt x="6463715" y="2852621"/>
                  </a:lnTo>
                  <a:lnTo>
                    <a:pt x="6414458" y="2856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237" y="3808323"/>
              <a:ext cx="57150" cy="1600200"/>
            </a:xfrm>
            <a:custGeom>
              <a:avLst/>
              <a:gdLst/>
              <a:ahLst/>
              <a:cxnLst/>
              <a:rect l="l" t="t" r="r" b="b"/>
              <a:pathLst>
                <a:path w="57150" h="1600200">
                  <a:moveTo>
                    <a:pt x="57150" y="1567840"/>
                  </a:moveTo>
                  <a:lnTo>
                    <a:pt x="32372" y="1543050"/>
                  </a:lnTo>
                  <a:lnTo>
                    <a:pt x="24790" y="1543050"/>
                  </a:lnTo>
                  <a:lnTo>
                    <a:pt x="0" y="1567840"/>
                  </a:lnTo>
                  <a:lnTo>
                    <a:pt x="0" y="1575409"/>
                  </a:lnTo>
                  <a:lnTo>
                    <a:pt x="24790" y="1600200"/>
                  </a:lnTo>
                  <a:lnTo>
                    <a:pt x="32372" y="1600200"/>
                  </a:lnTo>
                  <a:lnTo>
                    <a:pt x="57150" y="1575409"/>
                  </a:lnTo>
                  <a:lnTo>
                    <a:pt x="57150" y="1571625"/>
                  </a:lnTo>
                  <a:lnTo>
                    <a:pt x="57150" y="1567840"/>
                  </a:lnTo>
                  <a:close/>
                </a:path>
                <a:path w="57150" h="1600200">
                  <a:moveTo>
                    <a:pt x="57150" y="1053490"/>
                  </a:moveTo>
                  <a:lnTo>
                    <a:pt x="32372" y="1028700"/>
                  </a:lnTo>
                  <a:lnTo>
                    <a:pt x="24790" y="1028700"/>
                  </a:lnTo>
                  <a:lnTo>
                    <a:pt x="0" y="1053490"/>
                  </a:lnTo>
                  <a:lnTo>
                    <a:pt x="0" y="1061059"/>
                  </a:lnTo>
                  <a:lnTo>
                    <a:pt x="24790" y="1085850"/>
                  </a:lnTo>
                  <a:lnTo>
                    <a:pt x="32372" y="1085850"/>
                  </a:lnTo>
                  <a:lnTo>
                    <a:pt x="57150" y="1061059"/>
                  </a:lnTo>
                  <a:lnTo>
                    <a:pt x="57150" y="1057275"/>
                  </a:lnTo>
                  <a:lnTo>
                    <a:pt x="57150" y="1053490"/>
                  </a:lnTo>
                  <a:close/>
                </a:path>
                <a:path w="57150" h="1600200">
                  <a:moveTo>
                    <a:pt x="57150" y="281965"/>
                  </a:moveTo>
                  <a:lnTo>
                    <a:pt x="32372" y="257175"/>
                  </a:lnTo>
                  <a:lnTo>
                    <a:pt x="24790" y="257175"/>
                  </a:lnTo>
                  <a:lnTo>
                    <a:pt x="0" y="281965"/>
                  </a:lnTo>
                  <a:lnTo>
                    <a:pt x="0" y="289534"/>
                  </a:lnTo>
                  <a:lnTo>
                    <a:pt x="24790" y="314325"/>
                  </a:lnTo>
                  <a:lnTo>
                    <a:pt x="32372" y="314325"/>
                  </a:lnTo>
                  <a:lnTo>
                    <a:pt x="57150" y="289534"/>
                  </a:lnTo>
                  <a:lnTo>
                    <a:pt x="57150" y="285750"/>
                  </a:lnTo>
                  <a:lnTo>
                    <a:pt x="57150" y="281965"/>
                  </a:lnTo>
                  <a:close/>
                </a:path>
                <a:path w="57150" h="16002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2248" y="2746176"/>
            <a:ext cx="6506845" cy="325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column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related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retrieve.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350" b="1" spc="-10" dirty="0">
                <a:latin typeface="Comic Sans MS"/>
                <a:cs typeface="Comic Sans MS"/>
              </a:rPr>
              <a:t>Requirements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for</a:t>
            </a:r>
            <a:r>
              <a:rPr sz="1350" b="1" spc="-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RELATED:</a:t>
            </a:r>
            <a:endParaRPr sz="1350">
              <a:latin typeface="Comic Sans MS"/>
              <a:cs typeface="Comic Sans MS"/>
            </a:endParaRPr>
          </a:p>
          <a:p>
            <a:pPr marL="302895" marR="5080">
              <a:lnSpc>
                <a:spcPct val="125000"/>
              </a:lnSpc>
            </a:pPr>
            <a:r>
              <a:rPr sz="1350" spc="-10" dirty="0">
                <a:latin typeface="Comic Sans MS"/>
                <a:cs typeface="Comic Sans MS"/>
              </a:rPr>
              <a:t>There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must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existing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one-to-many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between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two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tables.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RELATED</a:t>
            </a:r>
            <a:r>
              <a:rPr sz="1350" b="1" spc="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</a:t>
            </a:r>
            <a:r>
              <a:rPr sz="1350" spc="2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works</a:t>
            </a:r>
            <a:r>
              <a:rPr sz="1350" spc="2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from</a:t>
            </a:r>
            <a:r>
              <a:rPr sz="1350" spc="2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many-side</a:t>
            </a:r>
            <a:r>
              <a:rPr sz="1350" spc="22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22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2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</a:t>
            </a:r>
            <a:r>
              <a:rPr sz="1350" spc="22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2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one-side</a:t>
            </a:r>
            <a:r>
              <a:rPr sz="1350" spc="2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relationship.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This</a:t>
            </a:r>
            <a:r>
              <a:rPr sz="1350" spc="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means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RELATED</a:t>
            </a:r>
            <a:r>
              <a:rPr sz="1350" spc="2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that</a:t>
            </a:r>
            <a:r>
              <a:rPr sz="1350" spc="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has </a:t>
            </a:r>
            <a:r>
              <a:rPr sz="1350" spc="-3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multiple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rows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(many-side)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linked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single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row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another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(one-side).</a:t>
            </a:r>
            <a:endParaRPr sz="1350">
              <a:latin typeface="Comic Sans MS"/>
              <a:cs typeface="Comic Sans MS"/>
            </a:endParaRPr>
          </a:p>
          <a:p>
            <a:pPr marL="302895" marR="5080">
              <a:lnSpc>
                <a:spcPct val="125000"/>
              </a:lnSpc>
            </a:pP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requires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row</a:t>
            </a:r>
            <a:r>
              <a:rPr sz="1350" b="1" spc="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context</a:t>
            </a:r>
            <a:r>
              <a:rPr sz="1350" spc="-10" dirty="0">
                <a:latin typeface="Comic Sans MS"/>
                <a:cs typeface="Comic Sans MS"/>
              </a:rPr>
              <a:t>,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meaning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it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works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within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each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row</a:t>
            </a:r>
            <a:r>
              <a:rPr sz="1350" spc="1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</a:t>
            </a:r>
            <a:r>
              <a:rPr sz="1350" spc="-3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many-side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fetch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corresponding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from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one-side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table.</a:t>
            </a:r>
            <a:endParaRPr sz="1350">
              <a:latin typeface="Comic Sans MS"/>
              <a:cs typeface="Comic Sans MS"/>
            </a:endParaRPr>
          </a:p>
          <a:p>
            <a:pPr marL="302895" marR="5080" algn="just">
              <a:lnSpc>
                <a:spcPct val="125000"/>
              </a:lnSpc>
            </a:pPr>
            <a:r>
              <a:rPr sz="1350" b="1" spc="-10" dirty="0">
                <a:latin typeface="Comic Sans MS"/>
                <a:cs typeface="Comic Sans MS"/>
              </a:rPr>
              <a:t>RELATED </a:t>
            </a:r>
            <a:r>
              <a:rPr sz="1350" spc="-10" dirty="0">
                <a:latin typeface="Comic Sans MS"/>
                <a:cs typeface="Comic Sans MS"/>
              </a:rPr>
              <a:t>fetches data without regard </a:t>
            </a:r>
            <a:r>
              <a:rPr sz="1350" spc="-5" dirty="0">
                <a:latin typeface="Comic Sans MS"/>
                <a:cs typeface="Comic Sans MS"/>
              </a:rPr>
              <a:t>to </a:t>
            </a:r>
            <a:r>
              <a:rPr sz="1350" spc="-10" dirty="0">
                <a:latin typeface="Comic Sans MS"/>
                <a:cs typeface="Comic Sans MS"/>
              </a:rPr>
              <a:t>filters. This means </a:t>
            </a:r>
            <a:r>
              <a:rPr sz="1350" spc="-5" dirty="0">
                <a:latin typeface="Comic Sans MS"/>
                <a:cs typeface="Comic Sans MS"/>
              </a:rPr>
              <a:t>if </a:t>
            </a:r>
            <a:r>
              <a:rPr sz="1350" spc="-10" dirty="0">
                <a:latin typeface="Comic Sans MS"/>
                <a:cs typeface="Comic Sans MS"/>
              </a:rPr>
              <a:t>you have any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filters applied </a:t>
            </a:r>
            <a:r>
              <a:rPr sz="1350" spc="-5" dirty="0">
                <a:latin typeface="Comic Sans MS"/>
                <a:cs typeface="Comic Sans MS"/>
              </a:rPr>
              <a:t>to </a:t>
            </a:r>
            <a:r>
              <a:rPr sz="1350" spc="-10" dirty="0">
                <a:latin typeface="Comic Sans MS"/>
                <a:cs typeface="Comic Sans MS"/>
              </a:rPr>
              <a:t>the data model, RELATED will still look through the entire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 for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value.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5541" y="1375566"/>
            <a:ext cx="50165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Easy</a:t>
            </a:r>
            <a:r>
              <a:rPr sz="1350" b="1" spc="-5" dirty="0">
                <a:latin typeface="Comic Sans MS"/>
                <a:cs typeface="Comic Sans MS"/>
              </a:rPr>
              <a:t>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203" y="204466"/>
            <a:ext cx="7900670" cy="407034"/>
          </a:xfrm>
          <a:custGeom>
            <a:avLst/>
            <a:gdLst/>
            <a:ahLst/>
            <a:cxnLst/>
            <a:rect l="l" t="t" r="r" b="b"/>
            <a:pathLst>
              <a:path w="7900670" h="407034">
                <a:moveTo>
                  <a:pt x="7697454" y="406690"/>
                </a:moveTo>
                <a:lnTo>
                  <a:pt x="203342" y="406690"/>
                </a:lnTo>
                <a:lnTo>
                  <a:pt x="156720" y="401320"/>
                </a:lnTo>
                <a:lnTo>
                  <a:pt x="113919" y="386022"/>
                </a:lnTo>
                <a:lnTo>
                  <a:pt x="76163" y="362018"/>
                </a:lnTo>
                <a:lnTo>
                  <a:pt x="44672" y="330527"/>
                </a:lnTo>
                <a:lnTo>
                  <a:pt x="20668" y="292771"/>
                </a:lnTo>
                <a:lnTo>
                  <a:pt x="5370" y="249970"/>
                </a:lnTo>
                <a:lnTo>
                  <a:pt x="0" y="203345"/>
                </a:lnTo>
                <a:lnTo>
                  <a:pt x="5370" y="156720"/>
                </a:lnTo>
                <a:lnTo>
                  <a:pt x="20668" y="113919"/>
                </a:lnTo>
                <a:lnTo>
                  <a:pt x="44672" y="76163"/>
                </a:lnTo>
                <a:lnTo>
                  <a:pt x="76163" y="44672"/>
                </a:lnTo>
                <a:lnTo>
                  <a:pt x="113919" y="20668"/>
                </a:lnTo>
                <a:lnTo>
                  <a:pt x="156720" y="5370"/>
                </a:lnTo>
                <a:lnTo>
                  <a:pt x="203345" y="0"/>
                </a:lnTo>
                <a:lnTo>
                  <a:pt x="7697451" y="0"/>
                </a:lnTo>
                <a:lnTo>
                  <a:pt x="7744076" y="5370"/>
                </a:lnTo>
                <a:lnTo>
                  <a:pt x="7786877" y="20668"/>
                </a:lnTo>
                <a:lnTo>
                  <a:pt x="7824634" y="44672"/>
                </a:lnTo>
                <a:lnTo>
                  <a:pt x="7856124" y="76163"/>
                </a:lnTo>
                <a:lnTo>
                  <a:pt x="7880129" y="113919"/>
                </a:lnTo>
                <a:lnTo>
                  <a:pt x="7895427" y="156720"/>
                </a:lnTo>
                <a:lnTo>
                  <a:pt x="7900294" y="198979"/>
                </a:lnTo>
                <a:lnTo>
                  <a:pt x="7900294" y="207711"/>
                </a:lnTo>
                <a:lnTo>
                  <a:pt x="7895427" y="249970"/>
                </a:lnTo>
                <a:lnTo>
                  <a:pt x="7880129" y="292771"/>
                </a:lnTo>
                <a:lnTo>
                  <a:pt x="7856124" y="330527"/>
                </a:lnTo>
                <a:lnTo>
                  <a:pt x="7824634" y="362018"/>
                </a:lnTo>
                <a:lnTo>
                  <a:pt x="7786877" y="386022"/>
                </a:lnTo>
                <a:lnTo>
                  <a:pt x="7744076" y="401320"/>
                </a:lnTo>
                <a:lnTo>
                  <a:pt x="7697454" y="406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896824" y="5326561"/>
            <a:ext cx="5040630" cy="1874520"/>
            <a:chOff x="3896824" y="5326561"/>
            <a:chExt cx="5040630" cy="1874520"/>
          </a:xfrm>
        </p:grpSpPr>
        <p:sp>
          <p:nvSpPr>
            <p:cNvPr id="7" name="object 7"/>
            <p:cNvSpPr/>
            <p:nvPr/>
          </p:nvSpPr>
          <p:spPr>
            <a:xfrm>
              <a:off x="6047371" y="6468860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3" y="732039"/>
                  </a:moveTo>
                  <a:lnTo>
                    <a:pt x="0" y="732039"/>
                  </a:lnTo>
                  <a:lnTo>
                    <a:pt x="3583" y="721757"/>
                  </a:lnTo>
                  <a:lnTo>
                    <a:pt x="20161" y="680122"/>
                  </a:lnTo>
                  <a:lnTo>
                    <a:pt x="38485" y="639321"/>
                  </a:lnTo>
                  <a:lnTo>
                    <a:pt x="58513" y="599394"/>
                  </a:lnTo>
                  <a:lnTo>
                    <a:pt x="80200" y="560382"/>
                  </a:lnTo>
                  <a:lnTo>
                    <a:pt x="103505" y="522326"/>
                  </a:lnTo>
                  <a:lnTo>
                    <a:pt x="128383" y="485266"/>
                  </a:lnTo>
                  <a:lnTo>
                    <a:pt x="154793" y="449242"/>
                  </a:lnTo>
                  <a:lnTo>
                    <a:pt x="182690" y="414296"/>
                  </a:lnTo>
                  <a:lnTo>
                    <a:pt x="212033" y="380467"/>
                  </a:lnTo>
                  <a:lnTo>
                    <a:pt x="242777" y="347796"/>
                  </a:lnTo>
                  <a:lnTo>
                    <a:pt x="274881" y="316324"/>
                  </a:lnTo>
                  <a:lnTo>
                    <a:pt x="308300" y="286091"/>
                  </a:lnTo>
                  <a:lnTo>
                    <a:pt x="342992" y="257138"/>
                  </a:lnTo>
                  <a:lnTo>
                    <a:pt x="378914" y="229505"/>
                  </a:lnTo>
                  <a:lnTo>
                    <a:pt x="416023" y="203233"/>
                  </a:lnTo>
                  <a:lnTo>
                    <a:pt x="454275" y="178362"/>
                  </a:lnTo>
                  <a:lnTo>
                    <a:pt x="493628" y="154933"/>
                  </a:lnTo>
                  <a:lnTo>
                    <a:pt x="534039" y="132987"/>
                  </a:lnTo>
                  <a:lnTo>
                    <a:pt x="575465" y="112563"/>
                  </a:lnTo>
                  <a:lnTo>
                    <a:pt x="617862" y="93703"/>
                  </a:lnTo>
                  <a:lnTo>
                    <a:pt x="661188" y="76446"/>
                  </a:lnTo>
                  <a:lnTo>
                    <a:pt x="705399" y="60834"/>
                  </a:lnTo>
                  <a:lnTo>
                    <a:pt x="750453" y="46907"/>
                  </a:lnTo>
                  <a:lnTo>
                    <a:pt x="796306" y="34705"/>
                  </a:lnTo>
                  <a:lnTo>
                    <a:pt x="842916" y="24269"/>
                  </a:lnTo>
                  <a:lnTo>
                    <a:pt x="890239" y="15640"/>
                  </a:lnTo>
                  <a:lnTo>
                    <a:pt x="938233" y="8858"/>
                  </a:lnTo>
                  <a:lnTo>
                    <a:pt x="986854" y="3964"/>
                  </a:lnTo>
                  <a:lnTo>
                    <a:pt x="1036059" y="997"/>
                  </a:lnTo>
                  <a:lnTo>
                    <a:pt x="1085806" y="0"/>
                  </a:lnTo>
                  <a:lnTo>
                    <a:pt x="1135553" y="997"/>
                  </a:lnTo>
                  <a:lnTo>
                    <a:pt x="1184758" y="3964"/>
                  </a:lnTo>
                  <a:lnTo>
                    <a:pt x="1233379" y="8858"/>
                  </a:lnTo>
                  <a:lnTo>
                    <a:pt x="1281373" y="15640"/>
                  </a:lnTo>
                  <a:lnTo>
                    <a:pt x="1328696" y="24269"/>
                  </a:lnTo>
                  <a:lnTo>
                    <a:pt x="1375306" y="34705"/>
                  </a:lnTo>
                  <a:lnTo>
                    <a:pt x="1421159" y="46907"/>
                  </a:lnTo>
                  <a:lnTo>
                    <a:pt x="1466213" y="60834"/>
                  </a:lnTo>
                  <a:lnTo>
                    <a:pt x="1510424" y="76446"/>
                  </a:lnTo>
                  <a:lnTo>
                    <a:pt x="1553750" y="93703"/>
                  </a:lnTo>
                  <a:lnTo>
                    <a:pt x="1596147" y="112563"/>
                  </a:lnTo>
                  <a:lnTo>
                    <a:pt x="1637573" y="132987"/>
                  </a:lnTo>
                  <a:lnTo>
                    <a:pt x="1677984" y="154933"/>
                  </a:lnTo>
                  <a:lnTo>
                    <a:pt x="1717337" y="178362"/>
                  </a:lnTo>
                  <a:lnTo>
                    <a:pt x="1755589" y="203233"/>
                  </a:lnTo>
                  <a:lnTo>
                    <a:pt x="1792698" y="229505"/>
                  </a:lnTo>
                  <a:lnTo>
                    <a:pt x="1828620" y="257138"/>
                  </a:lnTo>
                  <a:lnTo>
                    <a:pt x="1863312" y="286091"/>
                  </a:lnTo>
                  <a:lnTo>
                    <a:pt x="1896731" y="316324"/>
                  </a:lnTo>
                  <a:lnTo>
                    <a:pt x="1928834" y="347796"/>
                  </a:lnTo>
                  <a:lnTo>
                    <a:pt x="1959579" y="380467"/>
                  </a:lnTo>
                  <a:lnTo>
                    <a:pt x="1988922" y="414296"/>
                  </a:lnTo>
                  <a:lnTo>
                    <a:pt x="2016819" y="449242"/>
                  </a:lnTo>
                  <a:lnTo>
                    <a:pt x="2043229" y="485266"/>
                  </a:lnTo>
                  <a:lnTo>
                    <a:pt x="2068107" y="522326"/>
                  </a:lnTo>
                  <a:lnTo>
                    <a:pt x="2091412" y="560382"/>
                  </a:lnTo>
                  <a:lnTo>
                    <a:pt x="2113099" y="599394"/>
                  </a:lnTo>
                  <a:lnTo>
                    <a:pt x="2133127" y="639321"/>
                  </a:lnTo>
                  <a:lnTo>
                    <a:pt x="2151451" y="680122"/>
                  </a:lnTo>
                  <a:lnTo>
                    <a:pt x="2168029" y="721757"/>
                  </a:lnTo>
                  <a:lnTo>
                    <a:pt x="2171613" y="732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601076"/>
              <a:ext cx="657224" cy="5998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96824" y="5326561"/>
              <a:ext cx="4816475" cy="1371600"/>
            </a:xfrm>
            <a:custGeom>
              <a:avLst/>
              <a:gdLst/>
              <a:ahLst/>
              <a:cxnLst/>
              <a:rect l="l" t="t" r="r" b="b"/>
              <a:pathLst>
                <a:path w="4816475" h="1371600">
                  <a:moveTo>
                    <a:pt x="4483584" y="1371454"/>
                  </a:moveTo>
                  <a:lnTo>
                    <a:pt x="333374" y="1371454"/>
                  </a:lnTo>
                  <a:lnTo>
                    <a:pt x="284111" y="1367840"/>
                  </a:lnTo>
                  <a:lnTo>
                    <a:pt x="237091" y="1357340"/>
                  </a:lnTo>
                  <a:lnTo>
                    <a:pt x="192832" y="1340470"/>
                  </a:lnTo>
                  <a:lnTo>
                    <a:pt x="151848" y="1317746"/>
                  </a:lnTo>
                  <a:lnTo>
                    <a:pt x="114656" y="1289683"/>
                  </a:lnTo>
                  <a:lnTo>
                    <a:pt x="81771" y="1256798"/>
                  </a:lnTo>
                  <a:lnTo>
                    <a:pt x="53708" y="1219606"/>
                  </a:lnTo>
                  <a:lnTo>
                    <a:pt x="30984" y="1178622"/>
                  </a:lnTo>
                  <a:lnTo>
                    <a:pt x="14114" y="1134363"/>
                  </a:lnTo>
                  <a:lnTo>
                    <a:pt x="3614" y="1087343"/>
                  </a:lnTo>
                  <a:lnTo>
                    <a:pt x="0" y="10380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4483584" y="0"/>
                  </a:lnTo>
                  <a:lnTo>
                    <a:pt x="4532847" y="3614"/>
                  </a:lnTo>
                  <a:lnTo>
                    <a:pt x="4579867" y="14114"/>
                  </a:lnTo>
                  <a:lnTo>
                    <a:pt x="4624126" y="30984"/>
                  </a:lnTo>
                  <a:lnTo>
                    <a:pt x="4665110" y="53708"/>
                  </a:lnTo>
                  <a:lnTo>
                    <a:pt x="4702302" y="81771"/>
                  </a:lnTo>
                  <a:lnTo>
                    <a:pt x="4735188" y="114656"/>
                  </a:lnTo>
                  <a:lnTo>
                    <a:pt x="4763250" y="151848"/>
                  </a:lnTo>
                  <a:lnTo>
                    <a:pt x="4785974" y="192832"/>
                  </a:lnTo>
                  <a:lnTo>
                    <a:pt x="4802844" y="237091"/>
                  </a:lnTo>
                  <a:lnTo>
                    <a:pt x="4813344" y="284111"/>
                  </a:lnTo>
                  <a:lnTo>
                    <a:pt x="4816164" y="322542"/>
                  </a:lnTo>
                  <a:lnTo>
                    <a:pt x="4816164" y="1048912"/>
                  </a:lnTo>
                  <a:lnTo>
                    <a:pt x="4813344" y="1087343"/>
                  </a:lnTo>
                  <a:lnTo>
                    <a:pt x="4802844" y="1134363"/>
                  </a:lnTo>
                  <a:lnTo>
                    <a:pt x="4785974" y="1178622"/>
                  </a:lnTo>
                  <a:lnTo>
                    <a:pt x="4763250" y="1219606"/>
                  </a:lnTo>
                  <a:lnTo>
                    <a:pt x="4735188" y="1256798"/>
                  </a:lnTo>
                  <a:lnTo>
                    <a:pt x="4702302" y="1289683"/>
                  </a:lnTo>
                  <a:lnTo>
                    <a:pt x="4665110" y="1317746"/>
                  </a:lnTo>
                  <a:lnTo>
                    <a:pt x="4624126" y="1340470"/>
                  </a:lnTo>
                  <a:lnTo>
                    <a:pt x="4579867" y="1357340"/>
                  </a:lnTo>
                  <a:lnTo>
                    <a:pt x="4532847" y="1367840"/>
                  </a:lnTo>
                  <a:lnTo>
                    <a:pt x="4483584" y="1371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49996" y="259012"/>
            <a:ext cx="535940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/>
              <a:t>VISUAL EXAMPLE</a:t>
            </a:r>
            <a:r>
              <a:rPr sz="1650" spc="-5" dirty="0"/>
              <a:t> </a:t>
            </a:r>
            <a:r>
              <a:rPr sz="1650" spc="-10" dirty="0"/>
              <a:t>FOR</a:t>
            </a:r>
            <a:r>
              <a:rPr sz="1650" spc="-5" dirty="0"/>
              <a:t> </a:t>
            </a:r>
            <a:r>
              <a:rPr sz="1650" spc="-10" dirty="0"/>
              <a:t>BETTER UNDERSTANDING</a:t>
            </a:r>
            <a:endParaRPr sz="1650"/>
          </a:p>
        </p:txBody>
      </p:sp>
      <p:sp>
        <p:nvSpPr>
          <p:cNvPr id="11" name="object 11"/>
          <p:cNvSpPr/>
          <p:nvPr/>
        </p:nvSpPr>
        <p:spPr>
          <a:xfrm>
            <a:off x="99238" y="970824"/>
            <a:ext cx="3797300" cy="708025"/>
          </a:xfrm>
          <a:custGeom>
            <a:avLst/>
            <a:gdLst/>
            <a:ahLst/>
            <a:cxnLst/>
            <a:rect l="l" t="t" r="r" b="b"/>
            <a:pathLst>
              <a:path w="3797300" h="708025">
                <a:moveTo>
                  <a:pt x="3464210" y="707423"/>
                </a:moveTo>
                <a:lnTo>
                  <a:pt x="333374" y="707423"/>
                </a:lnTo>
                <a:lnTo>
                  <a:pt x="284111" y="703808"/>
                </a:lnTo>
                <a:lnTo>
                  <a:pt x="237091" y="693308"/>
                </a:lnTo>
                <a:lnTo>
                  <a:pt x="192832" y="676438"/>
                </a:lnTo>
                <a:lnTo>
                  <a:pt x="151848" y="653714"/>
                </a:lnTo>
                <a:lnTo>
                  <a:pt x="114656" y="625652"/>
                </a:lnTo>
                <a:lnTo>
                  <a:pt x="81771" y="592766"/>
                </a:lnTo>
                <a:lnTo>
                  <a:pt x="53708" y="555574"/>
                </a:lnTo>
                <a:lnTo>
                  <a:pt x="30984" y="514590"/>
                </a:lnTo>
                <a:lnTo>
                  <a:pt x="14114" y="470331"/>
                </a:lnTo>
                <a:lnTo>
                  <a:pt x="3614" y="423312"/>
                </a:lnTo>
                <a:lnTo>
                  <a:pt x="0" y="374048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464210" y="0"/>
                </a:lnTo>
                <a:lnTo>
                  <a:pt x="3513474" y="3614"/>
                </a:lnTo>
                <a:lnTo>
                  <a:pt x="3560493" y="14114"/>
                </a:lnTo>
                <a:lnTo>
                  <a:pt x="3604753" y="30984"/>
                </a:lnTo>
                <a:lnTo>
                  <a:pt x="3645737" y="53708"/>
                </a:lnTo>
                <a:lnTo>
                  <a:pt x="3682929" y="81771"/>
                </a:lnTo>
                <a:lnTo>
                  <a:pt x="3715814" y="114656"/>
                </a:lnTo>
                <a:lnTo>
                  <a:pt x="3743877" y="151848"/>
                </a:lnTo>
                <a:lnTo>
                  <a:pt x="3766601" y="192832"/>
                </a:lnTo>
                <a:lnTo>
                  <a:pt x="3783471" y="237091"/>
                </a:lnTo>
                <a:lnTo>
                  <a:pt x="3793971" y="284111"/>
                </a:lnTo>
                <a:lnTo>
                  <a:pt x="3796874" y="323679"/>
                </a:lnTo>
                <a:lnTo>
                  <a:pt x="3796874" y="383743"/>
                </a:lnTo>
                <a:lnTo>
                  <a:pt x="3793971" y="423312"/>
                </a:lnTo>
                <a:lnTo>
                  <a:pt x="3783471" y="470331"/>
                </a:lnTo>
                <a:lnTo>
                  <a:pt x="3766601" y="514590"/>
                </a:lnTo>
                <a:lnTo>
                  <a:pt x="3743877" y="555574"/>
                </a:lnTo>
                <a:lnTo>
                  <a:pt x="3715814" y="592766"/>
                </a:lnTo>
                <a:lnTo>
                  <a:pt x="3682929" y="625652"/>
                </a:lnTo>
                <a:lnTo>
                  <a:pt x="3645737" y="653714"/>
                </a:lnTo>
                <a:lnTo>
                  <a:pt x="3604753" y="676438"/>
                </a:lnTo>
                <a:lnTo>
                  <a:pt x="3560493" y="693308"/>
                </a:lnTo>
                <a:lnTo>
                  <a:pt x="3513474" y="703808"/>
                </a:lnTo>
                <a:lnTo>
                  <a:pt x="3464210" y="7074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38" y="2259931"/>
            <a:ext cx="4102735" cy="363220"/>
          </a:xfrm>
          <a:custGeom>
            <a:avLst/>
            <a:gdLst/>
            <a:ahLst/>
            <a:cxnLst/>
            <a:rect l="l" t="t" r="r" b="b"/>
            <a:pathLst>
              <a:path w="4102735" h="363219">
                <a:moveTo>
                  <a:pt x="3920778" y="363154"/>
                </a:moveTo>
                <a:lnTo>
                  <a:pt x="181574" y="363154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3920776" y="0"/>
                </a:lnTo>
                <a:lnTo>
                  <a:pt x="3956365" y="3521"/>
                </a:lnTo>
                <a:lnTo>
                  <a:pt x="4021515" y="30507"/>
                </a:lnTo>
                <a:lnTo>
                  <a:pt x="4071846" y="80838"/>
                </a:lnTo>
                <a:lnTo>
                  <a:pt x="4098831" y="145987"/>
                </a:lnTo>
                <a:lnTo>
                  <a:pt x="4102353" y="181577"/>
                </a:lnTo>
                <a:lnTo>
                  <a:pt x="4098831" y="217166"/>
                </a:lnTo>
                <a:lnTo>
                  <a:pt x="4071846" y="282316"/>
                </a:lnTo>
                <a:lnTo>
                  <a:pt x="4021515" y="332647"/>
                </a:lnTo>
                <a:lnTo>
                  <a:pt x="3956365" y="359633"/>
                </a:lnTo>
                <a:lnTo>
                  <a:pt x="3920778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393" y="2679646"/>
            <a:ext cx="7211695" cy="466725"/>
          </a:xfrm>
          <a:custGeom>
            <a:avLst/>
            <a:gdLst/>
            <a:ahLst/>
            <a:cxnLst/>
            <a:rect l="l" t="t" r="r" b="b"/>
            <a:pathLst>
              <a:path w="7211695" h="466725">
                <a:moveTo>
                  <a:pt x="6978311" y="466579"/>
                </a:moveTo>
                <a:lnTo>
                  <a:pt x="233290" y="466579"/>
                </a:lnTo>
                <a:lnTo>
                  <a:pt x="186273" y="461840"/>
                </a:lnTo>
                <a:lnTo>
                  <a:pt x="142483" y="448246"/>
                </a:lnTo>
                <a:lnTo>
                  <a:pt x="102855" y="426737"/>
                </a:lnTo>
                <a:lnTo>
                  <a:pt x="68329" y="398250"/>
                </a:lnTo>
                <a:lnTo>
                  <a:pt x="39842" y="363724"/>
                </a:lnTo>
                <a:lnTo>
                  <a:pt x="18333" y="324096"/>
                </a:lnTo>
                <a:lnTo>
                  <a:pt x="4739" y="280305"/>
                </a:lnTo>
                <a:lnTo>
                  <a:pt x="0" y="233289"/>
                </a:lnTo>
                <a:lnTo>
                  <a:pt x="4739" y="186273"/>
                </a:lnTo>
                <a:lnTo>
                  <a:pt x="18333" y="142482"/>
                </a:lnTo>
                <a:lnTo>
                  <a:pt x="39842" y="102855"/>
                </a:lnTo>
                <a:lnTo>
                  <a:pt x="68329" y="68328"/>
                </a:lnTo>
                <a:lnTo>
                  <a:pt x="102855" y="39842"/>
                </a:lnTo>
                <a:lnTo>
                  <a:pt x="142483" y="18332"/>
                </a:lnTo>
                <a:lnTo>
                  <a:pt x="186273" y="4739"/>
                </a:lnTo>
                <a:lnTo>
                  <a:pt x="233289" y="0"/>
                </a:lnTo>
                <a:lnTo>
                  <a:pt x="6978312" y="0"/>
                </a:lnTo>
                <a:lnTo>
                  <a:pt x="7025327" y="4739"/>
                </a:lnTo>
                <a:lnTo>
                  <a:pt x="7069118" y="18332"/>
                </a:lnTo>
                <a:lnTo>
                  <a:pt x="7108746" y="39842"/>
                </a:lnTo>
                <a:lnTo>
                  <a:pt x="7143272" y="68328"/>
                </a:lnTo>
                <a:lnTo>
                  <a:pt x="7171759" y="102855"/>
                </a:lnTo>
                <a:lnTo>
                  <a:pt x="7193268" y="142482"/>
                </a:lnTo>
                <a:lnTo>
                  <a:pt x="7206861" y="186273"/>
                </a:lnTo>
                <a:lnTo>
                  <a:pt x="7211601" y="233289"/>
                </a:lnTo>
                <a:lnTo>
                  <a:pt x="7206861" y="280305"/>
                </a:lnTo>
                <a:lnTo>
                  <a:pt x="7193268" y="324096"/>
                </a:lnTo>
                <a:lnTo>
                  <a:pt x="7171759" y="363724"/>
                </a:lnTo>
                <a:lnTo>
                  <a:pt x="7143272" y="398250"/>
                </a:lnTo>
                <a:lnTo>
                  <a:pt x="7108746" y="426737"/>
                </a:lnTo>
                <a:lnTo>
                  <a:pt x="7069118" y="448246"/>
                </a:lnTo>
                <a:lnTo>
                  <a:pt x="7025327" y="461840"/>
                </a:lnTo>
                <a:lnTo>
                  <a:pt x="6978311" y="466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6824" y="3251424"/>
            <a:ext cx="3527425" cy="908050"/>
          </a:xfrm>
          <a:custGeom>
            <a:avLst/>
            <a:gdLst/>
            <a:ahLst/>
            <a:cxnLst/>
            <a:rect l="l" t="t" r="r" b="b"/>
            <a:pathLst>
              <a:path w="3527425" h="908050">
                <a:moveTo>
                  <a:pt x="3194979" y="907448"/>
                </a:moveTo>
                <a:lnTo>
                  <a:pt x="333374" y="907448"/>
                </a:lnTo>
                <a:lnTo>
                  <a:pt x="284111" y="903833"/>
                </a:lnTo>
                <a:lnTo>
                  <a:pt x="237091" y="893333"/>
                </a:lnTo>
                <a:lnTo>
                  <a:pt x="192832" y="876463"/>
                </a:lnTo>
                <a:lnTo>
                  <a:pt x="151848" y="853739"/>
                </a:lnTo>
                <a:lnTo>
                  <a:pt x="114656" y="825677"/>
                </a:lnTo>
                <a:lnTo>
                  <a:pt x="81771" y="792792"/>
                </a:lnTo>
                <a:lnTo>
                  <a:pt x="53708" y="755599"/>
                </a:lnTo>
                <a:lnTo>
                  <a:pt x="30984" y="714616"/>
                </a:lnTo>
                <a:lnTo>
                  <a:pt x="14114" y="670356"/>
                </a:lnTo>
                <a:lnTo>
                  <a:pt x="3614" y="623337"/>
                </a:lnTo>
                <a:lnTo>
                  <a:pt x="0" y="57407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194978" y="0"/>
                </a:lnTo>
                <a:lnTo>
                  <a:pt x="3244242" y="3614"/>
                </a:lnTo>
                <a:lnTo>
                  <a:pt x="3291261" y="14114"/>
                </a:lnTo>
                <a:lnTo>
                  <a:pt x="3335521" y="30984"/>
                </a:lnTo>
                <a:lnTo>
                  <a:pt x="3376504" y="53708"/>
                </a:lnTo>
                <a:lnTo>
                  <a:pt x="3413697" y="81771"/>
                </a:lnTo>
                <a:lnTo>
                  <a:pt x="3446582" y="114656"/>
                </a:lnTo>
                <a:lnTo>
                  <a:pt x="3474645" y="151848"/>
                </a:lnTo>
                <a:lnTo>
                  <a:pt x="3497369" y="192832"/>
                </a:lnTo>
                <a:lnTo>
                  <a:pt x="3514239" y="237091"/>
                </a:lnTo>
                <a:lnTo>
                  <a:pt x="3524739" y="284111"/>
                </a:lnTo>
                <a:lnTo>
                  <a:pt x="3526997" y="314878"/>
                </a:lnTo>
                <a:lnTo>
                  <a:pt x="3526997" y="592570"/>
                </a:lnTo>
                <a:lnTo>
                  <a:pt x="3514239" y="670356"/>
                </a:lnTo>
                <a:lnTo>
                  <a:pt x="3497369" y="714616"/>
                </a:lnTo>
                <a:lnTo>
                  <a:pt x="3474645" y="755599"/>
                </a:lnTo>
                <a:lnTo>
                  <a:pt x="3446582" y="792792"/>
                </a:lnTo>
                <a:lnTo>
                  <a:pt x="3413697" y="825677"/>
                </a:lnTo>
                <a:lnTo>
                  <a:pt x="3376504" y="853739"/>
                </a:lnTo>
                <a:lnTo>
                  <a:pt x="3335521" y="876463"/>
                </a:lnTo>
                <a:lnTo>
                  <a:pt x="3291261" y="893333"/>
                </a:lnTo>
                <a:lnTo>
                  <a:pt x="3244242" y="903833"/>
                </a:lnTo>
                <a:lnTo>
                  <a:pt x="3194979" y="907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9601" y="734290"/>
            <a:ext cx="2762249" cy="17430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885" y="3251001"/>
            <a:ext cx="3552824" cy="104774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99238" y="4399112"/>
            <a:ext cx="4102735" cy="363220"/>
          </a:xfrm>
          <a:custGeom>
            <a:avLst/>
            <a:gdLst/>
            <a:ahLst/>
            <a:cxnLst/>
            <a:rect l="l" t="t" r="r" b="b"/>
            <a:pathLst>
              <a:path w="4102735" h="363220">
                <a:moveTo>
                  <a:pt x="3920776" y="363153"/>
                </a:moveTo>
                <a:lnTo>
                  <a:pt x="181576" y="363153"/>
                </a:lnTo>
                <a:lnTo>
                  <a:pt x="145987" y="359632"/>
                </a:lnTo>
                <a:lnTo>
                  <a:pt x="80838" y="332646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3920776" y="0"/>
                </a:lnTo>
                <a:lnTo>
                  <a:pt x="3990262" y="13821"/>
                </a:lnTo>
                <a:lnTo>
                  <a:pt x="4049170" y="53182"/>
                </a:lnTo>
                <a:lnTo>
                  <a:pt x="4088531" y="112090"/>
                </a:lnTo>
                <a:lnTo>
                  <a:pt x="4102353" y="181577"/>
                </a:lnTo>
                <a:lnTo>
                  <a:pt x="4098831" y="217166"/>
                </a:lnTo>
                <a:lnTo>
                  <a:pt x="4071846" y="282316"/>
                </a:lnTo>
                <a:lnTo>
                  <a:pt x="4021515" y="332646"/>
                </a:lnTo>
                <a:lnTo>
                  <a:pt x="3956365" y="359632"/>
                </a:lnTo>
                <a:lnTo>
                  <a:pt x="3920776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67041"/>
            <a:ext cx="8940165" cy="351155"/>
          </a:xfrm>
          <a:custGeom>
            <a:avLst/>
            <a:gdLst/>
            <a:ahLst/>
            <a:cxnLst/>
            <a:rect l="l" t="t" r="r" b="b"/>
            <a:pathLst>
              <a:path w="8940165" h="351154">
                <a:moveTo>
                  <a:pt x="8765104" y="350910"/>
                </a:moveTo>
                <a:lnTo>
                  <a:pt x="175454" y="350910"/>
                </a:lnTo>
                <a:lnTo>
                  <a:pt x="141065" y="347508"/>
                </a:lnTo>
                <a:lnTo>
                  <a:pt x="78112" y="321432"/>
                </a:lnTo>
                <a:lnTo>
                  <a:pt x="29478" y="272798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8765104" y="0"/>
                </a:lnTo>
                <a:lnTo>
                  <a:pt x="8799493" y="3402"/>
                </a:lnTo>
                <a:lnTo>
                  <a:pt x="8862446" y="29478"/>
                </a:lnTo>
                <a:lnTo>
                  <a:pt x="8911080" y="78112"/>
                </a:lnTo>
                <a:lnTo>
                  <a:pt x="8937157" y="141065"/>
                </a:lnTo>
                <a:lnTo>
                  <a:pt x="8939995" y="169755"/>
                </a:lnTo>
                <a:lnTo>
                  <a:pt x="8939995" y="181155"/>
                </a:lnTo>
                <a:lnTo>
                  <a:pt x="8927203" y="242599"/>
                </a:lnTo>
                <a:lnTo>
                  <a:pt x="8889168" y="299520"/>
                </a:lnTo>
                <a:lnTo>
                  <a:pt x="8832247" y="337554"/>
                </a:lnTo>
                <a:lnTo>
                  <a:pt x="8765104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885" y="5374302"/>
            <a:ext cx="3552824" cy="12763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1828" y="700981"/>
            <a:ext cx="376237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mic Sans MS"/>
                <a:cs typeface="Comic Sans MS"/>
              </a:rPr>
              <a:t>Here</a:t>
            </a:r>
            <a:r>
              <a:rPr sz="1000" b="1" spc="-15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just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i’m</a:t>
            </a:r>
            <a:r>
              <a:rPr sz="1000" b="1" spc="-15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taking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for</a:t>
            </a:r>
            <a:r>
              <a:rPr sz="1000" b="1" spc="-15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example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to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understand.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950">
              <a:latin typeface="Comic Sans MS"/>
              <a:cs typeface="Comic Sans MS"/>
            </a:endParaRPr>
          </a:p>
          <a:p>
            <a:pPr marL="114935">
              <a:lnSpc>
                <a:spcPct val="100000"/>
              </a:lnSpc>
            </a:pPr>
            <a:r>
              <a:rPr sz="1150" spc="-10" dirty="0">
                <a:latin typeface="Comic Sans MS"/>
                <a:cs typeface="Comic Sans MS"/>
              </a:rPr>
              <a:t>Let's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consider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an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example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where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you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have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two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tables:</a:t>
            </a:r>
            <a:endParaRPr sz="1150">
              <a:latin typeface="Comic Sans MS"/>
              <a:cs typeface="Comic Sans MS"/>
            </a:endParaRPr>
          </a:p>
          <a:p>
            <a:pPr marL="362585" indent="-116839">
              <a:lnSpc>
                <a:spcPct val="100000"/>
              </a:lnSpc>
              <a:spcBef>
                <a:spcPts val="195"/>
              </a:spcBef>
              <a:buFont typeface="Comic Sans MS"/>
              <a:buAutoNum type="arabicPeriod"/>
              <a:tabLst>
                <a:tab pos="363220" algn="l"/>
              </a:tabLst>
            </a:pPr>
            <a:r>
              <a:rPr sz="1150" b="1" spc="-10" dirty="0">
                <a:latin typeface="Comic Sans MS"/>
                <a:cs typeface="Comic Sans MS"/>
              </a:rPr>
              <a:t>Sales</a:t>
            </a:r>
            <a:r>
              <a:rPr sz="1150" b="1" spc="-1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Table: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Contains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data.</a:t>
            </a:r>
            <a:endParaRPr sz="1150">
              <a:latin typeface="Comic Sans MS"/>
              <a:cs typeface="Comic Sans MS"/>
            </a:endParaRPr>
          </a:p>
          <a:p>
            <a:pPr marL="362585" indent="-140335">
              <a:lnSpc>
                <a:spcPct val="100000"/>
              </a:lnSpc>
              <a:spcBef>
                <a:spcPts val="195"/>
              </a:spcBef>
              <a:buFont typeface="Comic Sans MS"/>
              <a:buAutoNum type="arabicPeriod"/>
              <a:tabLst>
                <a:tab pos="363220" algn="l"/>
              </a:tabLst>
            </a:pPr>
            <a:r>
              <a:rPr sz="1150" b="1" spc="-10" dirty="0">
                <a:latin typeface="Comic Sans MS"/>
                <a:cs typeface="Comic Sans MS"/>
              </a:rPr>
              <a:t>Product</a:t>
            </a:r>
            <a:r>
              <a:rPr sz="1150" b="1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Table: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Contains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product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information.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304740" y="2311334"/>
            <a:ext cx="8383905" cy="432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684395" algn="ctr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Using RELATED</a:t>
            </a:r>
            <a:r>
              <a:rPr sz="1450" b="1" spc="-5" dirty="0">
                <a:latin typeface="Comic Sans MS"/>
                <a:cs typeface="Comic Sans MS"/>
              </a:rPr>
              <a:t> in a</a:t>
            </a:r>
            <a:r>
              <a:rPr sz="1450" b="1" spc="-10" dirty="0">
                <a:latin typeface="Comic Sans MS"/>
                <a:cs typeface="Comic Sans MS"/>
              </a:rPr>
              <a:t> Calculated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Column</a:t>
            </a:r>
            <a:endParaRPr sz="1450">
              <a:latin typeface="Comic Sans MS"/>
              <a:cs typeface="Comic Sans MS"/>
            </a:endParaRPr>
          </a:p>
          <a:p>
            <a:pPr marL="1499235" marR="1609725" indent="-1487170">
              <a:lnSpc>
                <a:spcPct val="113100"/>
              </a:lnSpc>
              <a:spcBef>
                <a:spcPts val="1275"/>
              </a:spcBef>
            </a:pPr>
            <a:r>
              <a:rPr sz="1050" b="1" spc="-10" dirty="0">
                <a:latin typeface="Comic Sans MS"/>
                <a:cs typeface="Comic Sans MS"/>
              </a:rPr>
              <a:t>Let's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say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you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want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to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add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a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new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column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to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table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to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show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product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name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from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Product </a:t>
            </a:r>
            <a:r>
              <a:rPr sz="1050" b="1" spc="-44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table.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You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can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use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RELATED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function</a:t>
            </a:r>
            <a:r>
              <a:rPr sz="1050" b="1" spc="-5" dirty="0">
                <a:latin typeface="Comic Sans MS"/>
                <a:cs typeface="Comic Sans MS"/>
              </a:rPr>
              <a:t> to </a:t>
            </a:r>
            <a:r>
              <a:rPr sz="1050" b="1" spc="-10" dirty="0">
                <a:latin typeface="Comic Sans MS"/>
                <a:cs typeface="Comic Sans MS"/>
              </a:rPr>
              <a:t>achieve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this.</a:t>
            </a:r>
            <a:endParaRPr sz="10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mic Sans MS"/>
              <a:cs typeface="Comic Sans MS"/>
            </a:endParaRPr>
          </a:p>
          <a:p>
            <a:pPr marL="3641090" marR="1304925" algn="ctr">
              <a:lnSpc>
                <a:spcPct val="114100"/>
              </a:lnSpc>
            </a:pPr>
            <a:r>
              <a:rPr sz="1150" b="1" spc="-10" dirty="0">
                <a:latin typeface="Comic Sans MS"/>
                <a:cs typeface="Comic Sans MS"/>
              </a:rPr>
              <a:t>RELATED(Product[ProductName]):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This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part</a:t>
            </a:r>
            <a:r>
              <a:rPr sz="1150" spc="-5" dirty="0">
                <a:latin typeface="Comic Sans MS"/>
                <a:cs typeface="Comic Sans MS"/>
              </a:rPr>
              <a:t> of 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formula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tells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DAX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 </a:t>
            </a:r>
            <a:r>
              <a:rPr sz="1150" spc="-10" dirty="0">
                <a:latin typeface="Comic Sans MS"/>
                <a:cs typeface="Comic Sans MS"/>
              </a:rPr>
              <a:t>look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up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ProductName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from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Product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corresponding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ProductID</a:t>
            </a:r>
            <a:r>
              <a:rPr sz="1150" spc="-5" dirty="0">
                <a:latin typeface="Comic Sans MS"/>
                <a:cs typeface="Comic Sans MS"/>
              </a:rPr>
              <a:t> in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current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row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table.</a:t>
            </a:r>
            <a:endParaRPr sz="11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Comic Sans MS"/>
              <a:cs typeface="Comic Sans MS"/>
            </a:endParaRPr>
          </a:p>
          <a:p>
            <a:pPr marR="4684395" algn="ctr">
              <a:lnSpc>
                <a:spcPct val="100000"/>
              </a:lnSpc>
            </a:pPr>
            <a:r>
              <a:rPr sz="1450" b="1" spc="-10" dirty="0">
                <a:latin typeface="Comic Sans MS"/>
                <a:cs typeface="Comic Sans MS"/>
              </a:rPr>
              <a:t>Using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RELATED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in</a:t>
            </a:r>
            <a:r>
              <a:rPr sz="1450" b="1" spc="-10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a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Measure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mic Sans MS"/>
              <a:cs typeface="Comic Sans MS"/>
            </a:endParaRPr>
          </a:p>
          <a:p>
            <a:pPr marL="50165">
              <a:lnSpc>
                <a:spcPct val="100000"/>
              </a:lnSpc>
            </a:pPr>
            <a:r>
              <a:rPr sz="1050" b="1" spc="-10" dirty="0">
                <a:latin typeface="Comic Sans MS"/>
                <a:cs typeface="Comic Sans MS"/>
              </a:rPr>
              <a:t>We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will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create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a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measure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to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calculate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total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value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by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multiplying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quantity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sold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by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unit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price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for</a:t>
            </a:r>
            <a:r>
              <a:rPr sz="1050" b="1" spc="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each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product.</a:t>
            </a:r>
            <a:endParaRPr sz="10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mic Sans MS"/>
              <a:cs typeface="Comic Sans MS"/>
            </a:endParaRPr>
          </a:p>
          <a:p>
            <a:pPr marL="3629660" marR="5080" algn="just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SUMX:</a:t>
            </a:r>
            <a:r>
              <a:rPr sz="1050" b="1" spc="1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This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function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iterates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over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each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row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in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1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Sales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table,</a:t>
            </a:r>
            <a:r>
              <a:rPr sz="1050" spc="1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evaluates </a:t>
            </a:r>
            <a:r>
              <a:rPr sz="1050" spc="-30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expression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Sales[Quantity] </a:t>
            </a:r>
            <a:r>
              <a:rPr sz="1050" b="1" spc="-5" dirty="0">
                <a:latin typeface="Comic Sans MS"/>
                <a:cs typeface="Comic Sans MS"/>
              </a:rPr>
              <a:t>* </a:t>
            </a:r>
            <a:r>
              <a:rPr sz="1050" b="1" spc="-10" dirty="0">
                <a:latin typeface="Comic Sans MS"/>
                <a:cs typeface="Comic Sans MS"/>
              </a:rPr>
              <a:t>RELATED(Product[Price])</a:t>
            </a:r>
            <a:r>
              <a:rPr sz="1050" spc="-10" dirty="0">
                <a:latin typeface="Comic Sans MS"/>
                <a:cs typeface="Comic Sans MS"/>
              </a:rPr>
              <a:t>,</a:t>
            </a:r>
            <a:r>
              <a:rPr sz="1050" spc="29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and</a:t>
            </a:r>
            <a:r>
              <a:rPr sz="1050" spc="29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returns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 sum</a:t>
            </a:r>
            <a:r>
              <a:rPr sz="1050" spc="-5" dirty="0">
                <a:latin typeface="Comic Sans MS"/>
                <a:cs typeface="Comic Sans MS"/>
              </a:rPr>
              <a:t> of </a:t>
            </a:r>
            <a:r>
              <a:rPr sz="1050" spc="-10" dirty="0">
                <a:latin typeface="Comic Sans MS"/>
                <a:cs typeface="Comic Sans MS"/>
              </a:rPr>
              <a:t>those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values.</a:t>
            </a:r>
            <a:endParaRPr sz="1050">
              <a:latin typeface="Comic Sans MS"/>
              <a:cs typeface="Comic Sans MS"/>
            </a:endParaRPr>
          </a:p>
          <a:p>
            <a:pPr marL="3629660" marR="5080" algn="just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Sales[Quantity] </a:t>
            </a:r>
            <a:r>
              <a:rPr sz="1050" b="1" spc="-5" dirty="0">
                <a:latin typeface="Comic Sans MS"/>
                <a:cs typeface="Comic Sans MS"/>
              </a:rPr>
              <a:t>* </a:t>
            </a:r>
            <a:r>
              <a:rPr sz="1050" b="1" spc="-10" dirty="0">
                <a:latin typeface="Comic Sans MS"/>
                <a:cs typeface="Comic Sans MS"/>
              </a:rPr>
              <a:t>RELATED(Product[Price]): </a:t>
            </a:r>
            <a:r>
              <a:rPr sz="1050" spc="-10" dirty="0">
                <a:latin typeface="Comic Sans MS"/>
                <a:cs typeface="Comic Sans MS"/>
              </a:rPr>
              <a:t>For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each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row</a:t>
            </a:r>
            <a:r>
              <a:rPr sz="1050" spc="-5" dirty="0">
                <a:latin typeface="Comic Sans MS"/>
                <a:cs typeface="Comic Sans MS"/>
              </a:rPr>
              <a:t> in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Sales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table, we multiply the quantity sold </a:t>
            </a:r>
            <a:r>
              <a:rPr sz="1050" spc="-5" dirty="0">
                <a:latin typeface="Comic Sans MS"/>
                <a:cs typeface="Comic Sans MS"/>
              </a:rPr>
              <a:t>by </a:t>
            </a:r>
            <a:r>
              <a:rPr sz="1050" spc="-10" dirty="0">
                <a:latin typeface="Comic Sans MS"/>
                <a:cs typeface="Comic Sans MS"/>
              </a:rPr>
              <a:t>the unit price </a:t>
            </a:r>
            <a:r>
              <a:rPr sz="1050" spc="-5" dirty="0">
                <a:latin typeface="Comic Sans MS"/>
                <a:cs typeface="Comic Sans MS"/>
              </a:rPr>
              <a:t>of </a:t>
            </a:r>
            <a:r>
              <a:rPr sz="1050" spc="-10" dirty="0">
                <a:latin typeface="Comic Sans MS"/>
                <a:cs typeface="Comic Sans MS"/>
              </a:rPr>
              <a:t>the product. The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RELATED </a:t>
            </a:r>
            <a:r>
              <a:rPr sz="1050" spc="-10" dirty="0">
                <a:latin typeface="Comic Sans MS"/>
                <a:cs typeface="Comic Sans MS"/>
              </a:rPr>
              <a:t>function fetches the Price from the Product table based </a:t>
            </a:r>
            <a:r>
              <a:rPr sz="1050" spc="-5" dirty="0">
                <a:latin typeface="Comic Sans MS"/>
                <a:cs typeface="Comic Sans MS"/>
              </a:rPr>
              <a:t>on </a:t>
            </a:r>
            <a:r>
              <a:rPr sz="1050" spc="-10" dirty="0">
                <a:latin typeface="Comic Sans MS"/>
                <a:cs typeface="Comic Sans MS"/>
              </a:rPr>
              <a:t>the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relationship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between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ProductID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in </a:t>
            </a:r>
            <a:r>
              <a:rPr sz="1050" spc="-10" dirty="0">
                <a:latin typeface="Comic Sans MS"/>
                <a:cs typeface="Comic Sans MS"/>
              </a:rPr>
              <a:t>both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tables.</a:t>
            </a:r>
            <a:endParaRPr sz="10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1120" y="719999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8"/>
                </a:lnTo>
                <a:lnTo>
                  <a:pt x="80572" y="553978"/>
                </a:lnTo>
                <a:lnTo>
                  <a:pt x="52748" y="515500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1"/>
                </a:lnTo>
                <a:lnTo>
                  <a:pt x="0" y="353117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3" y="127689"/>
                </a:lnTo>
                <a:lnTo>
                  <a:pt x="138793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5" y="26551"/>
                </a:lnTo>
                <a:lnTo>
                  <a:pt x="311506" y="12144"/>
                </a:lnTo>
                <a:lnTo>
                  <a:pt x="361426" y="3121"/>
                </a:lnTo>
                <a:lnTo>
                  <a:pt x="413261" y="0"/>
                </a:lnTo>
                <a:lnTo>
                  <a:pt x="776144" y="0"/>
                </a:lnTo>
                <a:lnTo>
                  <a:pt x="827982" y="3121"/>
                </a:lnTo>
                <a:lnTo>
                  <a:pt x="877907" y="12144"/>
                </a:lnTo>
                <a:lnTo>
                  <a:pt x="925522" y="26551"/>
                </a:lnTo>
                <a:lnTo>
                  <a:pt x="970441" y="45826"/>
                </a:lnTo>
                <a:lnTo>
                  <a:pt x="1012275" y="69451"/>
                </a:lnTo>
                <a:lnTo>
                  <a:pt x="1050638" y="96911"/>
                </a:lnTo>
                <a:lnTo>
                  <a:pt x="1085142" y="127689"/>
                </a:lnTo>
                <a:lnTo>
                  <a:pt x="1115399" y="161269"/>
                </a:lnTo>
                <a:lnTo>
                  <a:pt x="1141023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1" y="313274"/>
                </a:lnTo>
                <a:lnTo>
                  <a:pt x="1188494" y="341429"/>
                </a:lnTo>
                <a:lnTo>
                  <a:pt x="1188494" y="365302"/>
                </a:lnTo>
                <a:lnTo>
                  <a:pt x="1176816" y="435823"/>
                </a:lnTo>
                <a:lnTo>
                  <a:pt x="1161620" y="475951"/>
                </a:lnTo>
                <a:lnTo>
                  <a:pt x="1141016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2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0" y="687817"/>
                </a:lnTo>
                <a:lnTo>
                  <a:pt x="877906" y="702295"/>
                </a:lnTo>
                <a:lnTo>
                  <a:pt x="827982" y="711344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40244" y="965046"/>
            <a:ext cx="6115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Got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84298" y="120690"/>
            <a:ext cx="4732020" cy="506730"/>
          </a:xfrm>
          <a:custGeom>
            <a:avLst/>
            <a:gdLst/>
            <a:ahLst/>
            <a:cxnLst/>
            <a:rect l="l" t="t" r="r" b="b"/>
            <a:pathLst>
              <a:path w="4732020" h="506730">
                <a:moveTo>
                  <a:pt x="4478661" y="506612"/>
                </a:moveTo>
                <a:lnTo>
                  <a:pt x="253305" y="506612"/>
                </a:lnTo>
                <a:lnTo>
                  <a:pt x="207774" y="502531"/>
                </a:lnTo>
                <a:lnTo>
                  <a:pt x="164919" y="490764"/>
                </a:lnTo>
                <a:lnTo>
                  <a:pt x="125457" y="472028"/>
                </a:lnTo>
                <a:lnTo>
                  <a:pt x="90104" y="447038"/>
                </a:lnTo>
                <a:lnTo>
                  <a:pt x="59574" y="416508"/>
                </a:lnTo>
                <a:lnTo>
                  <a:pt x="34583" y="381154"/>
                </a:lnTo>
                <a:lnTo>
                  <a:pt x="15847" y="341692"/>
                </a:lnTo>
                <a:lnTo>
                  <a:pt x="4081" y="298838"/>
                </a:lnTo>
                <a:lnTo>
                  <a:pt x="0" y="253306"/>
                </a:lnTo>
                <a:lnTo>
                  <a:pt x="4081" y="207774"/>
                </a:lnTo>
                <a:lnTo>
                  <a:pt x="15847" y="164919"/>
                </a:lnTo>
                <a:lnTo>
                  <a:pt x="34583" y="125457"/>
                </a:lnTo>
                <a:lnTo>
                  <a:pt x="59574" y="90104"/>
                </a:lnTo>
                <a:lnTo>
                  <a:pt x="90104" y="59574"/>
                </a:lnTo>
                <a:lnTo>
                  <a:pt x="125457" y="34583"/>
                </a:lnTo>
                <a:lnTo>
                  <a:pt x="164919" y="15847"/>
                </a:lnTo>
                <a:lnTo>
                  <a:pt x="207774" y="4081"/>
                </a:lnTo>
                <a:lnTo>
                  <a:pt x="253306" y="0"/>
                </a:lnTo>
                <a:lnTo>
                  <a:pt x="4478660" y="0"/>
                </a:lnTo>
                <a:lnTo>
                  <a:pt x="4524192" y="4081"/>
                </a:lnTo>
                <a:lnTo>
                  <a:pt x="4567047" y="15847"/>
                </a:lnTo>
                <a:lnTo>
                  <a:pt x="4606509" y="34583"/>
                </a:lnTo>
                <a:lnTo>
                  <a:pt x="4641862" y="59574"/>
                </a:lnTo>
                <a:lnTo>
                  <a:pt x="4672392" y="90104"/>
                </a:lnTo>
                <a:lnTo>
                  <a:pt x="4697383" y="125457"/>
                </a:lnTo>
                <a:lnTo>
                  <a:pt x="4716119" y="164919"/>
                </a:lnTo>
                <a:lnTo>
                  <a:pt x="4727885" y="207774"/>
                </a:lnTo>
                <a:lnTo>
                  <a:pt x="4731681" y="250120"/>
                </a:lnTo>
                <a:lnTo>
                  <a:pt x="4731681" y="256492"/>
                </a:lnTo>
                <a:lnTo>
                  <a:pt x="4727885" y="298838"/>
                </a:lnTo>
                <a:lnTo>
                  <a:pt x="4716119" y="341692"/>
                </a:lnTo>
                <a:lnTo>
                  <a:pt x="4697383" y="381154"/>
                </a:lnTo>
                <a:lnTo>
                  <a:pt x="4672392" y="416508"/>
                </a:lnTo>
                <a:lnTo>
                  <a:pt x="4641862" y="447038"/>
                </a:lnTo>
                <a:lnTo>
                  <a:pt x="4606509" y="472028"/>
                </a:lnTo>
                <a:lnTo>
                  <a:pt x="4567047" y="490764"/>
                </a:lnTo>
                <a:lnTo>
                  <a:pt x="4524192" y="502531"/>
                </a:lnTo>
                <a:lnTo>
                  <a:pt x="4478661" y="50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65361" y="210193"/>
            <a:ext cx="216979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spc="-5" dirty="0">
                <a:latin typeface="Times New Roman"/>
                <a:cs typeface="Times New Roman"/>
              </a:rPr>
              <a:t> </a:t>
            </a:r>
            <a:r>
              <a:rPr sz="2050" b="0" spc="-140" dirty="0">
                <a:latin typeface="Times New Roman"/>
                <a:cs typeface="Times New Roman"/>
              </a:rPr>
              <a:t> </a:t>
            </a:r>
            <a:r>
              <a:rPr sz="2050" spc="-10" dirty="0"/>
              <a:t>RELATEDTABLE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73189" y="2793202"/>
            <a:ext cx="4354195" cy="363220"/>
          </a:xfrm>
          <a:custGeom>
            <a:avLst/>
            <a:gdLst/>
            <a:ahLst/>
            <a:cxnLst/>
            <a:rect l="l" t="t" r="r" b="b"/>
            <a:pathLst>
              <a:path w="4354195" h="363219">
                <a:moveTo>
                  <a:pt x="4172609" y="363154"/>
                </a:moveTo>
                <a:lnTo>
                  <a:pt x="181576" y="363154"/>
                </a:lnTo>
                <a:lnTo>
                  <a:pt x="145987" y="359633"/>
                </a:lnTo>
                <a:lnTo>
                  <a:pt x="80837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6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7" y="30507"/>
                </a:lnTo>
                <a:lnTo>
                  <a:pt x="145987" y="3521"/>
                </a:lnTo>
                <a:lnTo>
                  <a:pt x="181576" y="0"/>
                </a:lnTo>
                <a:lnTo>
                  <a:pt x="4172609" y="0"/>
                </a:lnTo>
                <a:lnTo>
                  <a:pt x="4242095" y="13821"/>
                </a:lnTo>
                <a:lnTo>
                  <a:pt x="4301003" y="53182"/>
                </a:lnTo>
                <a:lnTo>
                  <a:pt x="4340364" y="112090"/>
                </a:lnTo>
                <a:lnTo>
                  <a:pt x="4353593" y="175585"/>
                </a:lnTo>
                <a:lnTo>
                  <a:pt x="4353593" y="187568"/>
                </a:lnTo>
                <a:lnTo>
                  <a:pt x="4340364" y="251063"/>
                </a:lnTo>
                <a:lnTo>
                  <a:pt x="4301003" y="309971"/>
                </a:lnTo>
                <a:lnTo>
                  <a:pt x="4242095" y="349332"/>
                </a:lnTo>
                <a:lnTo>
                  <a:pt x="4172609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67435" y="2844605"/>
            <a:ext cx="276606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RELATEDTABLE(&lt;tableName&gt;)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627" y="664113"/>
            <a:ext cx="7329170" cy="2096770"/>
            <a:chOff x="106627" y="664113"/>
            <a:chExt cx="7329170" cy="2096770"/>
          </a:xfrm>
        </p:grpSpPr>
        <p:sp>
          <p:nvSpPr>
            <p:cNvPr id="11" name="object 11"/>
            <p:cNvSpPr/>
            <p:nvPr/>
          </p:nvSpPr>
          <p:spPr>
            <a:xfrm>
              <a:off x="106627" y="664113"/>
              <a:ext cx="7329170" cy="2096770"/>
            </a:xfrm>
            <a:custGeom>
              <a:avLst/>
              <a:gdLst/>
              <a:ahLst/>
              <a:cxnLst/>
              <a:rect l="l" t="t" r="r" b="b"/>
              <a:pathLst>
                <a:path w="7329170" h="2096770">
                  <a:moveTo>
                    <a:pt x="6995315" y="2096704"/>
                  </a:moveTo>
                  <a:lnTo>
                    <a:pt x="333375" y="2096704"/>
                  </a:lnTo>
                  <a:lnTo>
                    <a:pt x="284111" y="2093089"/>
                  </a:lnTo>
                  <a:lnTo>
                    <a:pt x="237091" y="2082589"/>
                  </a:lnTo>
                  <a:lnTo>
                    <a:pt x="192832" y="2065719"/>
                  </a:lnTo>
                  <a:lnTo>
                    <a:pt x="151848" y="2042995"/>
                  </a:lnTo>
                  <a:lnTo>
                    <a:pt x="114656" y="2014932"/>
                  </a:lnTo>
                  <a:lnTo>
                    <a:pt x="81771" y="1982047"/>
                  </a:lnTo>
                  <a:lnTo>
                    <a:pt x="53708" y="1944855"/>
                  </a:lnTo>
                  <a:lnTo>
                    <a:pt x="30984" y="1903871"/>
                  </a:lnTo>
                  <a:lnTo>
                    <a:pt x="14114" y="1859612"/>
                  </a:lnTo>
                  <a:lnTo>
                    <a:pt x="3614" y="1812592"/>
                  </a:lnTo>
                  <a:lnTo>
                    <a:pt x="0" y="176332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995317" y="0"/>
                  </a:lnTo>
                  <a:lnTo>
                    <a:pt x="7044578" y="3614"/>
                  </a:lnTo>
                  <a:lnTo>
                    <a:pt x="7091598" y="14114"/>
                  </a:lnTo>
                  <a:lnTo>
                    <a:pt x="7135857" y="30984"/>
                  </a:lnTo>
                  <a:lnTo>
                    <a:pt x="7176840" y="53708"/>
                  </a:lnTo>
                  <a:lnTo>
                    <a:pt x="7214033" y="81771"/>
                  </a:lnTo>
                  <a:lnTo>
                    <a:pt x="7246918" y="114656"/>
                  </a:lnTo>
                  <a:lnTo>
                    <a:pt x="7274980" y="151848"/>
                  </a:lnTo>
                  <a:lnTo>
                    <a:pt x="7297704" y="192832"/>
                  </a:lnTo>
                  <a:lnTo>
                    <a:pt x="7314574" y="237091"/>
                  </a:lnTo>
                  <a:lnTo>
                    <a:pt x="7325074" y="284111"/>
                  </a:lnTo>
                  <a:lnTo>
                    <a:pt x="7328689" y="333374"/>
                  </a:lnTo>
                  <a:lnTo>
                    <a:pt x="7328689" y="1763329"/>
                  </a:lnTo>
                  <a:lnTo>
                    <a:pt x="7325074" y="1812592"/>
                  </a:lnTo>
                  <a:lnTo>
                    <a:pt x="7314574" y="1859612"/>
                  </a:lnTo>
                  <a:lnTo>
                    <a:pt x="7297704" y="1903871"/>
                  </a:lnTo>
                  <a:lnTo>
                    <a:pt x="7274980" y="1944855"/>
                  </a:lnTo>
                  <a:lnTo>
                    <a:pt x="7246918" y="1982047"/>
                  </a:lnTo>
                  <a:lnTo>
                    <a:pt x="7214033" y="2014932"/>
                  </a:lnTo>
                  <a:lnTo>
                    <a:pt x="7176840" y="2042995"/>
                  </a:lnTo>
                  <a:lnTo>
                    <a:pt x="7135857" y="2065719"/>
                  </a:lnTo>
                  <a:lnTo>
                    <a:pt x="7091598" y="2082589"/>
                  </a:lnTo>
                  <a:lnTo>
                    <a:pt x="7044578" y="2093089"/>
                  </a:lnTo>
                  <a:lnTo>
                    <a:pt x="6995315" y="2096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27" y="806988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27" y="1797588"/>
              <a:ext cx="66675" cy="6667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44120" y="688123"/>
            <a:ext cx="696595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b="1" spc="-10" dirty="0">
                <a:latin typeface="Comic Sans MS"/>
                <a:cs typeface="Comic Sans MS"/>
              </a:rPr>
              <a:t>RELATEDTABLE </a:t>
            </a:r>
            <a:r>
              <a:rPr sz="1450" spc="-10" dirty="0">
                <a:latin typeface="Comic Sans MS"/>
                <a:cs typeface="Comic Sans MS"/>
              </a:rPr>
              <a:t>function </a:t>
            </a:r>
            <a:r>
              <a:rPr sz="1450" spc="-5" dirty="0">
                <a:latin typeface="Comic Sans MS"/>
                <a:cs typeface="Comic Sans MS"/>
              </a:rPr>
              <a:t>in </a:t>
            </a:r>
            <a:r>
              <a:rPr sz="1450" spc="-10" dirty="0">
                <a:latin typeface="Comic Sans MS"/>
                <a:cs typeface="Comic Sans MS"/>
              </a:rPr>
              <a:t>DAX </a:t>
            </a:r>
            <a:r>
              <a:rPr sz="1450" spc="-5" dirty="0">
                <a:latin typeface="Comic Sans MS"/>
                <a:cs typeface="Comic Sans MS"/>
              </a:rPr>
              <a:t>is </a:t>
            </a:r>
            <a:r>
              <a:rPr sz="1450" spc="-10" dirty="0">
                <a:latin typeface="Comic Sans MS"/>
                <a:cs typeface="Comic Sans MS"/>
              </a:rPr>
              <a:t>used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10" dirty="0">
                <a:latin typeface="Comic Sans MS"/>
                <a:cs typeface="Comic Sans MS"/>
              </a:rPr>
              <a:t>return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table that contains </a:t>
            </a:r>
            <a:r>
              <a:rPr sz="1450" spc="-5" dirty="0">
                <a:latin typeface="Comic Sans MS"/>
                <a:cs typeface="Comic Sans MS"/>
              </a:rPr>
              <a:t>all 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rows from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related table for the current row </a:t>
            </a:r>
            <a:r>
              <a:rPr sz="1450" spc="-5" dirty="0">
                <a:latin typeface="Comic Sans MS"/>
                <a:cs typeface="Comic Sans MS"/>
              </a:rPr>
              <a:t>in </a:t>
            </a:r>
            <a:r>
              <a:rPr sz="1450" spc="-10" dirty="0">
                <a:latin typeface="Comic Sans MS"/>
                <a:cs typeface="Comic Sans MS"/>
              </a:rPr>
              <a:t>the original table. This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 </a:t>
            </a:r>
            <a:r>
              <a:rPr sz="1450" spc="-5" dirty="0">
                <a:latin typeface="Comic Sans MS"/>
                <a:cs typeface="Comic Sans MS"/>
              </a:rPr>
              <a:t>is </a:t>
            </a:r>
            <a:r>
              <a:rPr sz="1450" spc="-10" dirty="0">
                <a:latin typeface="Comic Sans MS"/>
                <a:cs typeface="Comic Sans MS"/>
              </a:rPr>
              <a:t>useful when you want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10" dirty="0">
                <a:latin typeface="Comic Sans MS"/>
                <a:cs typeface="Comic Sans MS"/>
              </a:rPr>
              <a:t>perform calculations that involve data from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related table.</a:t>
            </a:r>
            <a:endParaRPr sz="14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mic Sans MS"/>
                <a:cs typeface="Comic Sans MS"/>
              </a:rPr>
              <a:t>It's</a:t>
            </a:r>
            <a:r>
              <a:rPr sz="1450" spc="11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important</a:t>
            </a:r>
            <a:r>
              <a:rPr sz="1450" spc="112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spc="11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spc="11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established</a:t>
            </a:r>
            <a:r>
              <a:rPr sz="1450" spc="11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relationships</a:t>
            </a:r>
            <a:r>
              <a:rPr sz="1450" spc="11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between</a:t>
            </a:r>
            <a:r>
              <a:rPr sz="1450" spc="11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tables</a:t>
            </a:r>
            <a:r>
              <a:rPr sz="1450" spc="11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27" y="2292888"/>
            <a:ext cx="66675" cy="666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4120" y="1926373"/>
            <a:ext cx="6965950" cy="7683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spc="-10" dirty="0">
                <a:latin typeface="Comic Sans MS"/>
                <a:cs typeface="Comic Sans MS"/>
              </a:rPr>
              <a:t>RELATEDTABLE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spc="-10" dirty="0">
                <a:latin typeface="Comic Sans MS"/>
                <a:cs typeface="Comic Sans MS"/>
              </a:rPr>
              <a:t> work correctly.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12100"/>
              </a:lnSpc>
            </a:pPr>
            <a:r>
              <a:rPr sz="1450" spc="-10" dirty="0">
                <a:latin typeface="Comic Sans MS"/>
                <a:cs typeface="Comic Sans MS"/>
              </a:rPr>
              <a:t>Used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in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calculated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</a:t>
            </a:r>
            <a:r>
              <a:rPr sz="1450" spc="30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or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measures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aggregate</a:t>
            </a:r>
            <a:r>
              <a:rPr sz="1450" spc="30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or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perform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calculations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involving related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46212" y="3271609"/>
            <a:ext cx="4640580" cy="363220"/>
          </a:xfrm>
          <a:custGeom>
            <a:avLst/>
            <a:gdLst/>
            <a:ahLst/>
            <a:cxnLst/>
            <a:rect l="l" t="t" r="r" b="b"/>
            <a:pathLst>
              <a:path w="4640580" h="363220">
                <a:moveTo>
                  <a:pt x="4458567" y="363154"/>
                </a:moveTo>
                <a:lnTo>
                  <a:pt x="181571" y="363154"/>
                </a:lnTo>
                <a:lnTo>
                  <a:pt x="145982" y="359632"/>
                </a:lnTo>
                <a:lnTo>
                  <a:pt x="80832" y="332646"/>
                </a:lnTo>
                <a:lnTo>
                  <a:pt x="30501" y="282316"/>
                </a:lnTo>
                <a:lnTo>
                  <a:pt x="3515" y="217166"/>
                </a:lnTo>
                <a:lnTo>
                  <a:pt x="0" y="181522"/>
                </a:lnTo>
                <a:lnTo>
                  <a:pt x="3515" y="145987"/>
                </a:lnTo>
                <a:lnTo>
                  <a:pt x="30501" y="80837"/>
                </a:lnTo>
                <a:lnTo>
                  <a:pt x="80832" y="30507"/>
                </a:lnTo>
                <a:lnTo>
                  <a:pt x="145982" y="3521"/>
                </a:lnTo>
                <a:lnTo>
                  <a:pt x="4458567" y="0"/>
                </a:lnTo>
                <a:lnTo>
                  <a:pt x="4494157" y="3521"/>
                </a:lnTo>
                <a:lnTo>
                  <a:pt x="4559307" y="30507"/>
                </a:lnTo>
                <a:lnTo>
                  <a:pt x="4609638" y="80837"/>
                </a:lnTo>
                <a:lnTo>
                  <a:pt x="4636623" y="145987"/>
                </a:lnTo>
                <a:lnTo>
                  <a:pt x="4640134" y="181577"/>
                </a:lnTo>
                <a:lnTo>
                  <a:pt x="4636623" y="217166"/>
                </a:lnTo>
                <a:lnTo>
                  <a:pt x="4609638" y="282316"/>
                </a:lnTo>
                <a:lnTo>
                  <a:pt x="4559307" y="332646"/>
                </a:lnTo>
                <a:lnTo>
                  <a:pt x="4494157" y="359632"/>
                </a:lnTo>
                <a:lnTo>
                  <a:pt x="4458567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42465" y="1579211"/>
            <a:ext cx="8796655" cy="3352800"/>
            <a:chOff x="142465" y="1579211"/>
            <a:chExt cx="8796655" cy="3352800"/>
          </a:xfrm>
        </p:grpSpPr>
        <p:sp>
          <p:nvSpPr>
            <p:cNvPr id="19" name="object 19"/>
            <p:cNvSpPr/>
            <p:nvPr/>
          </p:nvSpPr>
          <p:spPr>
            <a:xfrm>
              <a:off x="142465" y="3929653"/>
              <a:ext cx="7107555" cy="998855"/>
            </a:xfrm>
            <a:custGeom>
              <a:avLst/>
              <a:gdLst/>
              <a:ahLst/>
              <a:cxnLst/>
              <a:rect l="l" t="t" r="r" b="b"/>
              <a:pathLst>
                <a:path w="7107555" h="998854">
                  <a:moveTo>
                    <a:pt x="6774076" y="998610"/>
                  </a:moveTo>
                  <a:lnTo>
                    <a:pt x="333374" y="998610"/>
                  </a:lnTo>
                  <a:lnTo>
                    <a:pt x="284111" y="994995"/>
                  </a:lnTo>
                  <a:lnTo>
                    <a:pt x="237091" y="984495"/>
                  </a:lnTo>
                  <a:lnTo>
                    <a:pt x="192832" y="967625"/>
                  </a:lnTo>
                  <a:lnTo>
                    <a:pt x="151848" y="944901"/>
                  </a:lnTo>
                  <a:lnTo>
                    <a:pt x="114656" y="916839"/>
                  </a:lnTo>
                  <a:lnTo>
                    <a:pt x="81771" y="883953"/>
                  </a:lnTo>
                  <a:lnTo>
                    <a:pt x="53708" y="846761"/>
                  </a:lnTo>
                  <a:lnTo>
                    <a:pt x="30984" y="805777"/>
                  </a:lnTo>
                  <a:lnTo>
                    <a:pt x="14114" y="761518"/>
                  </a:lnTo>
                  <a:lnTo>
                    <a:pt x="3614" y="714499"/>
                  </a:lnTo>
                  <a:lnTo>
                    <a:pt x="0" y="66523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6774078" y="0"/>
                  </a:lnTo>
                  <a:lnTo>
                    <a:pt x="6823339" y="3614"/>
                  </a:lnTo>
                  <a:lnTo>
                    <a:pt x="6870359" y="14114"/>
                  </a:lnTo>
                  <a:lnTo>
                    <a:pt x="6914618" y="30984"/>
                  </a:lnTo>
                  <a:lnTo>
                    <a:pt x="6955602" y="53708"/>
                  </a:lnTo>
                  <a:lnTo>
                    <a:pt x="6992794" y="81771"/>
                  </a:lnTo>
                  <a:lnTo>
                    <a:pt x="7025679" y="114656"/>
                  </a:lnTo>
                  <a:lnTo>
                    <a:pt x="7053742" y="151848"/>
                  </a:lnTo>
                  <a:lnTo>
                    <a:pt x="7076466" y="192832"/>
                  </a:lnTo>
                  <a:lnTo>
                    <a:pt x="7093336" y="237091"/>
                  </a:lnTo>
                  <a:lnTo>
                    <a:pt x="7103836" y="284111"/>
                  </a:lnTo>
                  <a:lnTo>
                    <a:pt x="7107299" y="331302"/>
                  </a:lnTo>
                  <a:lnTo>
                    <a:pt x="7107299" y="667307"/>
                  </a:lnTo>
                  <a:lnTo>
                    <a:pt x="7103836" y="714499"/>
                  </a:lnTo>
                  <a:lnTo>
                    <a:pt x="7093336" y="761518"/>
                  </a:lnTo>
                  <a:lnTo>
                    <a:pt x="7076466" y="805777"/>
                  </a:lnTo>
                  <a:lnTo>
                    <a:pt x="7053742" y="846761"/>
                  </a:lnTo>
                  <a:lnTo>
                    <a:pt x="7025679" y="883953"/>
                  </a:lnTo>
                  <a:lnTo>
                    <a:pt x="6992794" y="916839"/>
                  </a:lnTo>
                  <a:lnTo>
                    <a:pt x="6955602" y="944901"/>
                  </a:lnTo>
                  <a:lnTo>
                    <a:pt x="6914618" y="967625"/>
                  </a:lnTo>
                  <a:lnTo>
                    <a:pt x="6870359" y="984495"/>
                  </a:lnTo>
                  <a:lnTo>
                    <a:pt x="6823339" y="994995"/>
                  </a:lnTo>
                  <a:lnTo>
                    <a:pt x="6774076" y="9986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3894" y="1579211"/>
              <a:ext cx="1704974" cy="335279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276203" y="5023514"/>
            <a:ext cx="3332479" cy="1371600"/>
            <a:chOff x="5276203" y="5023514"/>
            <a:chExt cx="3332479" cy="1371600"/>
          </a:xfrm>
        </p:grpSpPr>
        <p:sp>
          <p:nvSpPr>
            <p:cNvPr id="22" name="object 22"/>
            <p:cNvSpPr/>
            <p:nvPr/>
          </p:nvSpPr>
          <p:spPr>
            <a:xfrm>
              <a:off x="5276203" y="5023514"/>
              <a:ext cx="3332479" cy="1371600"/>
            </a:xfrm>
            <a:custGeom>
              <a:avLst/>
              <a:gdLst/>
              <a:ahLst/>
              <a:cxnLst/>
              <a:rect l="l" t="t" r="r" b="b"/>
              <a:pathLst>
                <a:path w="3332479" h="1371600">
                  <a:moveTo>
                    <a:pt x="3000706" y="1371454"/>
                  </a:moveTo>
                  <a:lnTo>
                    <a:pt x="333369" y="1371454"/>
                  </a:lnTo>
                  <a:lnTo>
                    <a:pt x="284110" y="1367840"/>
                  </a:lnTo>
                  <a:lnTo>
                    <a:pt x="237091" y="1357340"/>
                  </a:lnTo>
                  <a:lnTo>
                    <a:pt x="192832" y="1340470"/>
                  </a:lnTo>
                  <a:lnTo>
                    <a:pt x="151848" y="1317746"/>
                  </a:lnTo>
                  <a:lnTo>
                    <a:pt x="114656" y="1289683"/>
                  </a:lnTo>
                  <a:lnTo>
                    <a:pt x="81770" y="1256798"/>
                  </a:lnTo>
                  <a:lnTo>
                    <a:pt x="53708" y="1219606"/>
                  </a:lnTo>
                  <a:lnTo>
                    <a:pt x="30984" y="1178622"/>
                  </a:lnTo>
                  <a:lnTo>
                    <a:pt x="14114" y="1134363"/>
                  </a:lnTo>
                  <a:lnTo>
                    <a:pt x="3614" y="1087343"/>
                  </a:lnTo>
                  <a:lnTo>
                    <a:pt x="0" y="1038084"/>
                  </a:lnTo>
                  <a:lnTo>
                    <a:pt x="0" y="333370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0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4" y="0"/>
                  </a:lnTo>
                  <a:lnTo>
                    <a:pt x="3000701" y="0"/>
                  </a:lnTo>
                  <a:lnTo>
                    <a:pt x="3049965" y="3614"/>
                  </a:lnTo>
                  <a:lnTo>
                    <a:pt x="3096984" y="14114"/>
                  </a:lnTo>
                  <a:lnTo>
                    <a:pt x="3141243" y="30984"/>
                  </a:lnTo>
                  <a:lnTo>
                    <a:pt x="3182227" y="53708"/>
                  </a:lnTo>
                  <a:lnTo>
                    <a:pt x="3219419" y="81771"/>
                  </a:lnTo>
                  <a:lnTo>
                    <a:pt x="3252305" y="114656"/>
                  </a:lnTo>
                  <a:lnTo>
                    <a:pt x="3280367" y="151848"/>
                  </a:lnTo>
                  <a:lnTo>
                    <a:pt x="3303091" y="192832"/>
                  </a:lnTo>
                  <a:lnTo>
                    <a:pt x="3319961" y="237091"/>
                  </a:lnTo>
                  <a:lnTo>
                    <a:pt x="3330461" y="284111"/>
                  </a:lnTo>
                  <a:lnTo>
                    <a:pt x="3332207" y="307903"/>
                  </a:lnTo>
                  <a:lnTo>
                    <a:pt x="3332207" y="1063551"/>
                  </a:lnTo>
                  <a:lnTo>
                    <a:pt x="3319961" y="1134363"/>
                  </a:lnTo>
                  <a:lnTo>
                    <a:pt x="3303091" y="1178622"/>
                  </a:lnTo>
                  <a:lnTo>
                    <a:pt x="3280367" y="1219606"/>
                  </a:lnTo>
                  <a:lnTo>
                    <a:pt x="3252305" y="1256798"/>
                  </a:lnTo>
                  <a:lnTo>
                    <a:pt x="3219419" y="1289683"/>
                  </a:lnTo>
                  <a:lnTo>
                    <a:pt x="3182227" y="1317746"/>
                  </a:lnTo>
                  <a:lnTo>
                    <a:pt x="3141243" y="1340470"/>
                  </a:lnTo>
                  <a:lnTo>
                    <a:pt x="3096984" y="1357340"/>
                  </a:lnTo>
                  <a:lnTo>
                    <a:pt x="3049965" y="1367840"/>
                  </a:lnTo>
                  <a:lnTo>
                    <a:pt x="3000706" y="1371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90502" y="5137822"/>
              <a:ext cx="47625" cy="771525"/>
            </a:xfrm>
            <a:custGeom>
              <a:avLst/>
              <a:gdLst/>
              <a:ahLst/>
              <a:cxnLst/>
              <a:rect l="l" t="t" r="r" b="b"/>
              <a:pathLst>
                <a:path w="47625" h="771525">
                  <a:moveTo>
                    <a:pt x="47625" y="744550"/>
                  </a:moveTo>
                  <a:lnTo>
                    <a:pt x="26962" y="723900"/>
                  </a:lnTo>
                  <a:lnTo>
                    <a:pt x="20650" y="723900"/>
                  </a:lnTo>
                  <a:lnTo>
                    <a:pt x="0" y="744550"/>
                  </a:lnTo>
                  <a:lnTo>
                    <a:pt x="0" y="750862"/>
                  </a:lnTo>
                  <a:lnTo>
                    <a:pt x="20650" y="771525"/>
                  </a:lnTo>
                  <a:lnTo>
                    <a:pt x="26962" y="771525"/>
                  </a:lnTo>
                  <a:lnTo>
                    <a:pt x="47625" y="750862"/>
                  </a:lnTo>
                  <a:lnTo>
                    <a:pt x="47625" y="747712"/>
                  </a:lnTo>
                  <a:lnTo>
                    <a:pt x="47625" y="744550"/>
                  </a:lnTo>
                  <a:close/>
                </a:path>
                <a:path w="47625" h="771525">
                  <a:moveTo>
                    <a:pt x="47625" y="20650"/>
                  </a:moveTo>
                  <a:lnTo>
                    <a:pt x="26962" y="0"/>
                  </a:lnTo>
                  <a:lnTo>
                    <a:pt x="20650" y="0"/>
                  </a:lnTo>
                  <a:lnTo>
                    <a:pt x="0" y="20650"/>
                  </a:lnTo>
                  <a:lnTo>
                    <a:pt x="0" y="26962"/>
                  </a:lnTo>
                  <a:lnTo>
                    <a:pt x="20650" y="47625"/>
                  </a:lnTo>
                  <a:lnTo>
                    <a:pt x="26962" y="47625"/>
                  </a:lnTo>
                  <a:lnTo>
                    <a:pt x="47625" y="26962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3590" y="4000712"/>
            <a:ext cx="8331834" cy="232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0975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Suppose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we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want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calculate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total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amount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for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each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product.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We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can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achieve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this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using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RELATEDTABLE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function.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5" dirty="0">
                <a:latin typeface="Comic Sans MS"/>
                <a:cs typeface="Comic Sans MS"/>
              </a:rPr>
              <a:t>In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Product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table,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create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a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new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calculated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column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named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Total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Amount: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mic Sans MS"/>
              <a:cs typeface="Comic Sans MS"/>
            </a:endParaRPr>
          </a:p>
          <a:p>
            <a:pPr marL="5286375" marR="5080" algn="just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RELATEDTABLE(Sales)</a:t>
            </a:r>
            <a:r>
              <a:rPr sz="1050" spc="-10" dirty="0">
                <a:latin typeface="Comic Sans MS"/>
                <a:cs typeface="Comic Sans MS"/>
              </a:rPr>
              <a:t>: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This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returns</a:t>
            </a:r>
            <a:r>
              <a:rPr sz="1050" spc="-5" dirty="0">
                <a:latin typeface="Comic Sans MS"/>
                <a:cs typeface="Comic Sans MS"/>
              </a:rPr>
              <a:t> a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table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containing </a:t>
            </a:r>
            <a:r>
              <a:rPr sz="1050" spc="-5" dirty="0">
                <a:latin typeface="Comic Sans MS"/>
                <a:cs typeface="Comic Sans MS"/>
              </a:rPr>
              <a:t>all </a:t>
            </a:r>
            <a:r>
              <a:rPr sz="1050" spc="-10" dirty="0">
                <a:latin typeface="Comic Sans MS"/>
                <a:cs typeface="Comic Sans MS"/>
              </a:rPr>
              <a:t>the rows from the Sales table that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are related </a:t>
            </a:r>
            <a:r>
              <a:rPr sz="1050" spc="-5" dirty="0">
                <a:latin typeface="Comic Sans MS"/>
                <a:cs typeface="Comic Sans MS"/>
              </a:rPr>
              <a:t>to </a:t>
            </a:r>
            <a:r>
              <a:rPr sz="1050" spc="-10" dirty="0">
                <a:latin typeface="Comic Sans MS"/>
                <a:cs typeface="Comic Sans MS"/>
              </a:rPr>
              <a:t>the current row </a:t>
            </a:r>
            <a:r>
              <a:rPr sz="1050" spc="-5" dirty="0">
                <a:latin typeface="Comic Sans MS"/>
                <a:cs typeface="Comic Sans MS"/>
              </a:rPr>
              <a:t>in </a:t>
            </a:r>
            <a:r>
              <a:rPr sz="1050" spc="-10" dirty="0">
                <a:latin typeface="Comic Sans MS"/>
                <a:cs typeface="Comic Sans MS"/>
              </a:rPr>
              <a:t>the Product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table based</a:t>
            </a:r>
            <a:r>
              <a:rPr sz="1050" spc="-5" dirty="0">
                <a:latin typeface="Comic Sans MS"/>
                <a:cs typeface="Comic Sans MS"/>
              </a:rPr>
              <a:t> on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ProductID.</a:t>
            </a:r>
            <a:endParaRPr sz="1050">
              <a:latin typeface="Comic Sans MS"/>
              <a:cs typeface="Comic Sans MS"/>
            </a:endParaRPr>
          </a:p>
          <a:p>
            <a:pPr marL="5286375" marR="5080" algn="just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SUMX: </a:t>
            </a:r>
            <a:r>
              <a:rPr sz="1050" spc="-10" dirty="0">
                <a:latin typeface="Comic Sans MS"/>
                <a:cs typeface="Comic Sans MS"/>
              </a:rPr>
              <a:t>This function iterates over each row </a:t>
            </a:r>
            <a:r>
              <a:rPr sz="1050" spc="-5" dirty="0">
                <a:latin typeface="Comic Sans MS"/>
                <a:cs typeface="Comic Sans MS"/>
              </a:rPr>
              <a:t>in 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related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Sales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table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and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sums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SalesAmount column.</a:t>
            </a:r>
            <a:endParaRPr sz="1050">
              <a:latin typeface="Comic Sans MS"/>
              <a:cs typeface="Comic Sans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465" y="4985798"/>
            <a:ext cx="4810124" cy="180022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63253" y="2851972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196" y="3560246"/>
            <a:ext cx="92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Exampl</a:t>
            </a:r>
            <a:r>
              <a:rPr sz="1800" b="1" dirty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93373" y="3351587"/>
            <a:ext cx="4020185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b="1" spc="-10" dirty="0">
                <a:latin typeface="Comic Sans MS"/>
                <a:cs typeface="Comic Sans MS"/>
              </a:rPr>
              <a:t>related_table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name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related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retrieve.</a:t>
            </a:r>
            <a:endParaRPr sz="1150">
              <a:latin typeface="Comic Sans MS"/>
              <a:cs typeface="Comic Sans MS"/>
            </a:endParaRPr>
          </a:p>
          <a:p>
            <a:pPr marL="685165">
              <a:lnSpc>
                <a:spcPct val="100000"/>
              </a:lnSpc>
              <a:spcBef>
                <a:spcPts val="1305"/>
              </a:spcBef>
            </a:pPr>
            <a:r>
              <a:rPr sz="1000" b="1" spc="-5" dirty="0">
                <a:latin typeface="Comic Sans MS"/>
                <a:cs typeface="Comic Sans MS"/>
              </a:rPr>
              <a:t>Lets</a:t>
            </a:r>
            <a:r>
              <a:rPr sz="1000" b="1" spc="-15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take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previous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tables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used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for</a:t>
            </a:r>
            <a:r>
              <a:rPr sz="1000" b="1" spc="-15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RELATED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function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927" y="6780725"/>
            <a:ext cx="5645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After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creating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calculated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Product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look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like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above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13622" y="1375566"/>
            <a:ext cx="72517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cleared?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30599" y="178816"/>
            <a:ext cx="7325359" cy="472440"/>
          </a:xfrm>
          <a:custGeom>
            <a:avLst/>
            <a:gdLst/>
            <a:ahLst/>
            <a:cxnLst/>
            <a:rect l="l" t="t" r="r" b="b"/>
            <a:pathLst>
              <a:path w="7325359" h="472440">
                <a:moveTo>
                  <a:pt x="7089982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1"/>
                </a:lnTo>
                <a:lnTo>
                  <a:pt x="105066" y="432345"/>
                </a:lnTo>
                <a:lnTo>
                  <a:pt x="69122" y="402873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49"/>
                </a:lnTo>
                <a:lnTo>
                  <a:pt x="145685" y="17963"/>
                </a:lnTo>
                <a:lnTo>
                  <a:pt x="189742" y="4576"/>
                </a:lnTo>
                <a:lnTo>
                  <a:pt x="235992" y="0"/>
                </a:lnTo>
                <a:lnTo>
                  <a:pt x="7089987" y="0"/>
                </a:lnTo>
                <a:lnTo>
                  <a:pt x="7136238" y="4576"/>
                </a:lnTo>
                <a:lnTo>
                  <a:pt x="7180295" y="17963"/>
                </a:lnTo>
                <a:lnTo>
                  <a:pt x="7220914" y="39649"/>
                </a:lnTo>
                <a:lnTo>
                  <a:pt x="7256858" y="69121"/>
                </a:lnTo>
                <a:lnTo>
                  <a:pt x="7286330" y="105065"/>
                </a:lnTo>
                <a:lnTo>
                  <a:pt x="7308016" y="145685"/>
                </a:lnTo>
                <a:lnTo>
                  <a:pt x="7321404" y="189741"/>
                </a:lnTo>
                <a:lnTo>
                  <a:pt x="7325168" y="227791"/>
                </a:lnTo>
                <a:lnTo>
                  <a:pt x="7325168" y="244204"/>
                </a:lnTo>
                <a:lnTo>
                  <a:pt x="7321404" y="282253"/>
                </a:lnTo>
                <a:lnTo>
                  <a:pt x="7308016" y="326310"/>
                </a:lnTo>
                <a:lnTo>
                  <a:pt x="7286330" y="366929"/>
                </a:lnTo>
                <a:lnTo>
                  <a:pt x="7256858" y="402873"/>
                </a:lnTo>
                <a:lnTo>
                  <a:pt x="7220914" y="432345"/>
                </a:lnTo>
                <a:lnTo>
                  <a:pt x="7180295" y="454031"/>
                </a:lnTo>
                <a:lnTo>
                  <a:pt x="7136238" y="467419"/>
                </a:lnTo>
                <a:lnTo>
                  <a:pt x="7089982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5"/>
              </a:spcBef>
              <a:tabLst>
                <a:tab pos="1850389" algn="l"/>
                <a:tab pos="2402840" algn="l"/>
              </a:tabLst>
            </a:pP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spc="-10" dirty="0"/>
              <a:t>RELATED	VS	RELATEDTABLE</a:t>
            </a:r>
          </a:p>
        </p:txBody>
      </p:sp>
      <p:sp>
        <p:nvSpPr>
          <p:cNvPr id="9" name="object 9"/>
          <p:cNvSpPr/>
          <p:nvPr/>
        </p:nvSpPr>
        <p:spPr>
          <a:xfrm>
            <a:off x="145813" y="1606012"/>
            <a:ext cx="3630295" cy="363220"/>
          </a:xfrm>
          <a:custGeom>
            <a:avLst/>
            <a:gdLst/>
            <a:ahLst/>
            <a:cxnLst/>
            <a:rect l="l" t="t" r="r" b="b"/>
            <a:pathLst>
              <a:path w="3630295" h="363219">
                <a:moveTo>
                  <a:pt x="3448124" y="363153"/>
                </a:moveTo>
                <a:lnTo>
                  <a:pt x="181573" y="363153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3448120" y="0"/>
                </a:lnTo>
                <a:lnTo>
                  <a:pt x="3517607" y="13821"/>
                </a:lnTo>
                <a:lnTo>
                  <a:pt x="3576515" y="53182"/>
                </a:lnTo>
                <a:lnTo>
                  <a:pt x="3615875" y="112090"/>
                </a:lnTo>
                <a:lnTo>
                  <a:pt x="3629697" y="181577"/>
                </a:lnTo>
                <a:lnTo>
                  <a:pt x="3626176" y="217166"/>
                </a:lnTo>
                <a:lnTo>
                  <a:pt x="3599190" y="282316"/>
                </a:lnTo>
                <a:lnTo>
                  <a:pt x="3548859" y="332647"/>
                </a:lnTo>
                <a:lnTo>
                  <a:pt x="3483709" y="359633"/>
                </a:lnTo>
                <a:lnTo>
                  <a:pt x="3448124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13" y="836002"/>
            <a:ext cx="7550784" cy="1132205"/>
          </a:xfrm>
          <a:custGeom>
            <a:avLst/>
            <a:gdLst/>
            <a:ahLst/>
            <a:cxnLst/>
            <a:rect l="l" t="t" r="r" b="b"/>
            <a:pathLst>
              <a:path w="7550784" h="1132205">
                <a:moveTo>
                  <a:pt x="7419454" y="950023"/>
                </a:moveTo>
                <a:lnTo>
                  <a:pt x="7405637" y="880529"/>
                </a:lnTo>
                <a:lnTo>
                  <a:pt x="7366267" y="821626"/>
                </a:lnTo>
                <a:lnTo>
                  <a:pt x="7307364" y="782256"/>
                </a:lnTo>
                <a:lnTo>
                  <a:pt x="7237882" y="768438"/>
                </a:lnTo>
                <a:lnTo>
                  <a:pt x="3956824" y="768438"/>
                </a:lnTo>
                <a:lnTo>
                  <a:pt x="3887330" y="782256"/>
                </a:lnTo>
                <a:lnTo>
                  <a:pt x="3828427" y="821626"/>
                </a:lnTo>
                <a:lnTo>
                  <a:pt x="3789070" y="880529"/>
                </a:lnTo>
                <a:lnTo>
                  <a:pt x="3775240" y="950023"/>
                </a:lnTo>
                <a:lnTo>
                  <a:pt x="3778770" y="985608"/>
                </a:lnTo>
                <a:lnTo>
                  <a:pt x="3805745" y="1050759"/>
                </a:lnTo>
                <a:lnTo>
                  <a:pt x="3856075" y="1101090"/>
                </a:lnTo>
                <a:lnTo>
                  <a:pt x="3921226" y="1128077"/>
                </a:lnTo>
                <a:lnTo>
                  <a:pt x="3956824" y="1131595"/>
                </a:lnTo>
                <a:lnTo>
                  <a:pt x="7237882" y="1131595"/>
                </a:lnTo>
                <a:lnTo>
                  <a:pt x="7307364" y="1117777"/>
                </a:lnTo>
                <a:lnTo>
                  <a:pt x="7366267" y="1078407"/>
                </a:lnTo>
                <a:lnTo>
                  <a:pt x="7405637" y="1019505"/>
                </a:lnTo>
                <a:lnTo>
                  <a:pt x="7419454" y="950023"/>
                </a:lnTo>
                <a:close/>
              </a:path>
              <a:path w="7550784" h="1132205">
                <a:moveTo>
                  <a:pt x="7550480" y="294525"/>
                </a:moveTo>
                <a:lnTo>
                  <a:pt x="7546810" y="248170"/>
                </a:lnTo>
                <a:lnTo>
                  <a:pt x="7536027" y="203377"/>
                </a:lnTo>
                <a:lnTo>
                  <a:pt x="7518438" y="160934"/>
                </a:lnTo>
                <a:lnTo>
                  <a:pt x="7494397" y="121640"/>
                </a:lnTo>
                <a:lnTo>
                  <a:pt x="7464222" y="86271"/>
                </a:lnTo>
                <a:lnTo>
                  <a:pt x="7428852" y="56083"/>
                </a:lnTo>
                <a:lnTo>
                  <a:pt x="7389546" y="32042"/>
                </a:lnTo>
                <a:lnTo>
                  <a:pt x="7347102" y="14465"/>
                </a:lnTo>
                <a:lnTo>
                  <a:pt x="7302309" y="3670"/>
                </a:lnTo>
                <a:lnTo>
                  <a:pt x="7255967" y="0"/>
                </a:lnTo>
                <a:lnTo>
                  <a:pt x="294525" y="0"/>
                </a:lnTo>
                <a:lnTo>
                  <a:pt x="248170" y="3670"/>
                </a:lnTo>
                <a:lnTo>
                  <a:pt x="203377" y="14465"/>
                </a:lnTo>
                <a:lnTo>
                  <a:pt x="160934" y="32042"/>
                </a:lnTo>
                <a:lnTo>
                  <a:pt x="121640" y="56083"/>
                </a:lnTo>
                <a:lnTo>
                  <a:pt x="86271" y="86271"/>
                </a:lnTo>
                <a:lnTo>
                  <a:pt x="56083" y="121640"/>
                </a:lnTo>
                <a:lnTo>
                  <a:pt x="32042" y="160934"/>
                </a:lnTo>
                <a:lnTo>
                  <a:pt x="14465" y="203377"/>
                </a:lnTo>
                <a:lnTo>
                  <a:pt x="3670" y="248170"/>
                </a:lnTo>
                <a:lnTo>
                  <a:pt x="0" y="294525"/>
                </a:lnTo>
                <a:lnTo>
                  <a:pt x="3670" y="340868"/>
                </a:lnTo>
                <a:lnTo>
                  <a:pt x="14465" y="385660"/>
                </a:lnTo>
                <a:lnTo>
                  <a:pt x="32042" y="428104"/>
                </a:lnTo>
                <a:lnTo>
                  <a:pt x="56083" y="467410"/>
                </a:lnTo>
                <a:lnTo>
                  <a:pt x="86271" y="502780"/>
                </a:lnTo>
                <a:lnTo>
                  <a:pt x="121640" y="532955"/>
                </a:lnTo>
                <a:lnTo>
                  <a:pt x="160934" y="557009"/>
                </a:lnTo>
                <a:lnTo>
                  <a:pt x="203377" y="574586"/>
                </a:lnTo>
                <a:lnTo>
                  <a:pt x="248170" y="585368"/>
                </a:lnTo>
                <a:lnTo>
                  <a:pt x="294525" y="589038"/>
                </a:lnTo>
                <a:lnTo>
                  <a:pt x="7255967" y="589038"/>
                </a:lnTo>
                <a:lnTo>
                  <a:pt x="7302309" y="585368"/>
                </a:lnTo>
                <a:lnTo>
                  <a:pt x="7347102" y="574586"/>
                </a:lnTo>
                <a:lnTo>
                  <a:pt x="7389546" y="557009"/>
                </a:lnTo>
                <a:lnTo>
                  <a:pt x="7428852" y="532955"/>
                </a:lnTo>
                <a:lnTo>
                  <a:pt x="7464222" y="502780"/>
                </a:lnTo>
                <a:lnTo>
                  <a:pt x="7494397" y="467410"/>
                </a:lnTo>
                <a:lnTo>
                  <a:pt x="7518438" y="428104"/>
                </a:lnTo>
                <a:lnTo>
                  <a:pt x="7536027" y="385660"/>
                </a:lnTo>
                <a:lnTo>
                  <a:pt x="7546810" y="340868"/>
                </a:lnTo>
                <a:lnTo>
                  <a:pt x="7550480" y="294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6425" y="857477"/>
            <a:ext cx="7499984" cy="1045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Both</a:t>
            </a:r>
            <a:r>
              <a:rPr sz="1350" spc="2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8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RELATED</a:t>
            </a:r>
            <a:r>
              <a:rPr sz="1350" b="1" spc="1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28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RELATEDTABLE</a:t>
            </a:r>
            <a:r>
              <a:rPr sz="1350" b="1" spc="1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functions</a:t>
            </a:r>
            <a:r>
              <a:rPr sz="1350" spc="2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are</a:t>
            </a:r>
            <a:r>
              <a:rPr sz="1350" spc="2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used</a:t>
            </a:r>
            <a:r>
              <a:rPr sz="1350" spc="28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2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access</a:t>
            </a:r>
            <a:r>
              <a:rPr sz="1350" spc="2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data</a:t>
            </a:r>
            <a:r>
              <a:rPr sz="1350" spc="2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from</a:t>
            </a:r>
            <a:r>
              <a:rPr sz="1350" spc="2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related </a:t>
            </a:r>
            <a:r>
              <a:rPr sz="1350" spc="-3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tables,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but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they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have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different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purposes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behaviors: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omic Sans MS"/>
              <a:cs typeface="Comic Sans MS"/>
            </a:endParaRPr>
          </a:p>
          <a:p>
            <a:pPr marL="172720" algn="ctr">
              <a:lnSpc>
                <a:spcPct val="100000"/>
              </a:lnSpc>
              <a:tabLst>
                <a:tab pos="3643629" algn="l"/>
              </a:tabLst>
            </a:pPr>
            <a:r>
              <a:rPr sz="1450" b="1" spc="-10" dirty="0">
                <a:latin typeface="Comic Sans MS"/>
                <a:cs typeface="Comic Sans MS"/>
              </a:rPr>
              <a:t>RELATED	RELATEDTABLE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5813" y="2078353"/>
            <a:ext cx="3630295" cy="2427605"/>
            <a:chOff x="145813" y="2078353"/>
            <a:chExt cx="3630295" cy="2427605"/>
          </a:xfrm>
        </p:grpSpPr>
        <p:sp>
          <p:nvSpPr>
            <p:cNvPr id="13" name="object 13"/>
            <p:cNvSpPr/>
            <p:nvPr/>
          </p:nvSpPr>
          <p:spPr>
            <a:xfrm>
              <a:off x="145813" y="2078353"/>
              <a:ext cx="3630295" cy="2427605"/>
            </a:xfrm>
            <a:custGeom>
              <a:avLst/>
              <a:gdLst/>
              <a:ahLst/>
              <a:cxnLst/>
              <a:rect l="l" t="t" r="r" b="b"/>
              <a:pathLst>
                <a:path w="3630295" h="2427604">
                  <a:moveTo>
                    <a:pt x="3296322" y="2427360"/>
                  </a:moveTo>
                  <a:lnTo>
                    <a:pt x="333374" y="2427360"/>
                  </a:lnTo>
                  <a:lnTo>
                    <a:pt x="284111" y="2423745"/>
                  </a:lnTo>
                  <a:lnTo>
                    <a:pt x="237091" y="2413245"/>
                  </a:lnTo>
                  <a:lnTo>
                    <a:pt x="192832" y="2396375"/>
                  </a:lnTo>
                  <a:lnTo>
                    <a:pt x="151848" y="2373651"/>
                  </a:lnTo>
                  <a:lnTo>
                    <a:pt x="114656" y="2345589"/>
                  </a:lnTo>
                  <a:lnTo>
                    <a:pt x="81771" y="2312703"/>
                  </a:lnTo>
                  <a:lnTo>
                    <a:pt x="53708" y="2275511"/>
                  </a:lnTo>
                  <a:lnTo>
                    <a:pt x="30984" y="2234527"/>
                  </a:lnTo>
                  <a:lnTo>
                    <a:pt x="14114" y="2190268"/>
                  </a:lnTo>
                  <a:lnTo>
                    <a:pt x="3614" y="2143249"/>
                  </a:lnTo>
                  <a:lnTo>
                    <a:pt x="0" y="209398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296323" y="0"/>
                  </a:lnTo>
                  <a:lnTo>
                    <a:pt x="3345586" y="3614"/>
                  </a:lnTo>
                  <a:lnTo>
                    <a:pt x="3392605" y="14114"/>
                  </a:lnTo>
                  <a:lnTo>
                    <a:pt x="3436864" y="30984"/>
                  </a:lnTo>
                  <a:lnTo>
                    <a:pt x="3477848" y="53708"/>
                  </a:lnTo>
                  <a:lnTo>
                    <a:pt x="3515040" y="81771"/>
                  </a:lnTo>
                  <a:lnTo>
                    <a:pt x="3547926" y="114656"/>
                  </a:lnTo>
                  <a:lnTo>
                    <a:pt x="3575988" y="151848"/>
                  </a:lnTo>
                  <a:lnTo>
                    <a:pt x="3598712" y="192832"/>
                  </a:lnTo>
                  <a:lnTo>
                    <a:pt x="3615582" y="237091"/>
                  </a:lnTo>
                  <a:lnTo>
                    <a:pt x="3626082" y="284111"/>
                  </a:lnTo>
                  <a:lnTo>
                    <a:pt x="3629697" y="333374"/>
                  </a:lnTo>
                  <a:lnTo>
                    <a:pt x="3629697" y="2093985"/>
                  </a:lnTo>
                  <a:lnTo>
                    <a:pt x="3626082" y="2143249"/>
                  </a:lnTo>
                  <a:lnTo>
                    <a:pt x="3615582" y="2190268"/>
                  </a:lnTo>
                  <a:lnTo>
                    <a:pt x="3598712" y="2234527"/>
                  </a:lnTo>
                  <a:lnTo>
                    <a:pt x="3575988" y="2275511"/>
                  </a:lnTo>
                  <a:lnTo>
                    <a:pt x="3547926" y="2312703"/>
                  </a:lnTo>
                  <a:lnTo>
                    <a:pt x="3515040" y="2345589"/>
                  </a:lnTo>
                  <a:lnTo>
                    <a:pt x="3477848" y="2373651"/>
                  </a:lnTo>
                  <a:lnTo>
                    <a:pt x="3436864" y="2396375"/>
                  </a:lnTo>
                  <a:lnTo>
                    <a:pt x="3392605" y="2413245"/>
                  </a:lnTo>
                  <a:lnTo>
                    <a:pt x="3345586" y="2423745"/>
                  </a:lnTo>
                  <a:lnTo>
                    <a:pt x="3296322" y="2427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33" y="2280347"/>
              <a:ext cx="57150" cy="771525"/>
            </a:xfrm>
            <a:custGeom>
              <a:avLst/>
              <a:gdLst/>
              <a:ahLst/>
              <a:cxnLst/>
              <a:rect l="l" t="t" r="r" b="b"/>
              <a:pathLst>
                <a:path w="57150" h="771525">
                  <a:moveTo>
                    <a:pt x="57150" y="739152"/>
                  </a:moveTo>
                  <a:lnTo>
                    <a:pt x="32359" y="714375"/>
                  </a:lnTo>
                  <a:lnTo>
                    <a:pt x="24790" y="714375"/>
                  </a:lnTo>
                  <a:lnTo>
                    <a:pt x="0" y="739152"/>
                  </a:lnTo>
                  <a:lnTo>
                    <a:pt x="0" y="746734"/>
                  </a:lnTo>
                  <a:lnTo>
                    <a:pt x="24790" y="771525"/>
                  </a:lnTo>
                  <a:lnTo>
                    <a:pt x="32359" y="771525"/>
                  </a:lnTo>
                  <a:lnTo>
                    <a:pt x="57150" y="746734"/>
                  </a:lnTo>
                  <a:lnTo>
                    <a:pt x="57150" y="742950"/>
                  </a:lnTo>
                  <a:lnTo>
                    <a:pt x="57150" y="739152"/>
                  </a:lnTo>
                  <a:close/>
                </a:path>
                <a:path w="57150" h="771525">
                  <a:moveTo>
                    <a:pt x="57150" y="24777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7451" y="2149413"/>
            <a:ext cx="311721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RELATED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</a:t>
            </a:r>
            <a:r>
              <a:rPr sz="1350" spc="-5" dirty="0">
                <a:latin typeface="Comic Sans MS"/>
                <a:cs typeface="Comic Sans MS"/>
              </a:rPr>
              <a:t> is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used</a:t>
            </a:r>
            <a:r>
              <a:rPr sz="1350" spc="38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fetch</a:t>
            </a:r>
            <a:r>
              <a:rPr sz="1350" spc="-5" dirty="0">
                <a:latin typeface="Comic Sans MS"/>
                <a:cs typeface="Comic Sans MS"/>
              </a:rPr>
              <a:t> 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single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value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from</a:t>
            </a:r>
            <a:r>
              <a:rPr sz="1350" spc="-5" dirty="0">
                <a:latin typeface="Comic Sans MS"/>
                <a:cs typeface="Comic Sans MS"/>
              </a:rPr>
              <a:t> a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related table.</a:t>
            </a:r>
            <a:endParaRPr sz="13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latin typeface="Comic Sans MS"/>
                <a:cs typeface="Comic Sans MS"/>
              </a:rPr>
              <a:t>It</a:t>
            </a:r>
            <a:r>
              <a:rPr sz="1350" spc="81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is</a:t>
            </a:r>
            <a:r>
              <a:rPr sz="1350" spc="8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commonly</a:t>
            </a:r>
            <a:r>
              <a:rPr sz="1350" spc="819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used</a:t>
            </a:r>
            <a:r>
              <a:rPr sz="1350" spc="81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spc="8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scenarios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451" y="3134984"/>
            <a:ext cx="311721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Comic Sans MS"/>
                <a:cs typeface="Comic Sans MS"/>
              </a:rPr>
              <a:t>where</a:t>
            </a:r>
            <a:r>
              <a:rPr sz="1350" spc="5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5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have</a:t>
            </a:r>
            <a:r>
              <a:rPr sz="1350" spc="5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established</a:t>
            </a:r>
            <a:r>
              <a:rPr sz="1350" spc="5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one</a:t>
            </a:r>
            <a:r>
              <a:rPr sz="1350" spc="56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3938" y="2078353"/>
            <a:ext cx="7163434" cy="2427605"/>
            <a:chOff x="383938" y="2078353"/>
            <a:chExt cx="7163434" cy="2427605"/>
          </a:xfrm>
        </p:grpSpPr>
        <p:sp>
          <p:nvSpPr>
            <p:cNvPr id="18" name="object 18"/>
            <p:cNvSpPr/>
            <p:nvPr/>
          </p:nvSpPr>
          <p:spPr>
            <a:xfrm>
              <a:off x="383938" y="394721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6263" y="2078353"/>
              <a:ext cx="3641090" cy="2427605"/>
            </a:xfrm>
            <a:custGeom>
              <a:avLst/>
              <a:gdLst/>
              <a:ahLst/>
              <a:cxnLst/>
              <a:rect l="l" t="t" r="r" b="b"/>
              <a:pathLst>
                <a:path w="3641090" h="2427604">
                  <a:moveTo>
                    <a:pt x="3310837" y="2427360"/>
                  </a:moveTo>
                  <a:lnTo>
                    <a:pt x="333374" y="2427360"/>
                  </a:lnTo>
                  <a:lnTo>
                    <a:pt x="284111" y="2423745"/>
                  </a:lnTo>
                  <a:lnTo>
                    <a:pt x="237091" y="2413245"/>
                  </a:lnTo>
                  <a:lnTo>
                    <a:pt x="192832" y="2396375"/>
                  </a:lnTo>
                  <a:lnTo>
                    <a:pt x="151848" y="2373651"/>
                  </a:lnTo>
                  <a:lnTo>
                    <a:pt x="114656" y="2345589"/>
                  </a:lnTo>
                  <a:lnTo>
                    <a:pt x="81771" y="2312703"/>
                  </a:lnTo>
                  <a:lnTo>
                    <a:pt x="53708" y="2275511"/>
                  </a:lnTo>
                  <a:lnTo>
                    <a:pt x="30984" y="2234527"/>
                  </a:lnTo>
                  <a:lnTo>
                    <a:pt x="14114" y="2190268"/>
                  </a:lnTo>
                  <a:lnTo>
                    <a:pt x="3614" y="2143249"/>
                  </a:lnTo>
                  <a:lnTo>
                    <a:pt x="0" y="209398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310837" y="0"/>
                  </a:lnTo>
                  <a:lnTo>
                    <a:pt x="3360100" y="3614"/>
                  </a:lnTo>
                  <a:lnTo>
                    <a:pt x="3407120" y="14114"/>
                  </a:lnTo>
                  <a:lnTo>
                    <a:pt x="3451379" y="30984"/>
                  </a:lnTo>
                  <a:lnTo>
                    <a:pt x="3492363" y="53708"/>
                  </a:lnTo>
                  <a:lnTo>
                    <a:pt x="3529555" y="81771"/>
                  </a:lnTo>
                  <a:lnTo>
                    <a:pt x="3562440" y="114656"/>
                  </a:lnTo>
                  <a:lnTo>
                    <a:pt x="3590503" y="151848"/>
                  </a:lnTo>
                  <a:lnTo>
                    <a:pt x="3613227" y="192832"/>
                  </a:lnTo>
                  <a:lnTo>
                    <a:pt x="3630097" y="237091"/>
                  </a:lnTo>
                  <a:lnTo>
                    <a:pt x="3640597" y="284111"/>
                  </a:lnTo>
                  <a:lnTo>
                    <a:pt x="3641040" y="290153"/>
                  </a:lnTo>
                  <a:lnTo>
                    <a:pt x="3641040" y="2137207"/>
                  </a:lnTo>
                  <a:lnTo>
                    <a:pt x="3630097" y="2190268"/>
                  </a:lnTo>
                  <a:lnTo>
                    <a:pt x="3613227" y="2234527"/>
                  </a:lnTo>
                  <a:lnTo>
                    <a:pt x="3590503" y="2275511"/>
                  </a:lnTo>
                  <a:lnTo>
                    <a:pt x="3562440" y="2312703"/>
                  </a:lnTo>
                  <a:lnTo>
                    <a:pt x="3529555" y="2345589"/>
                  </a:lnTo>
                  <a:lnTo>
                    <a:pt x="3492363" y="2373651"/>
                  </a:lnTo>
                  <a:lnTo>
                    <a:pt x="3451379" y="2396375"/>
                  </a:lnTo>
                  <a:lnTo>
                    <a:pt x="3407120" y="2413245"/>
                  </a:lnTo>
                  <a:lnTo>
                    <a:pt x="3360100" y="2423745"/>
                  </a:lnTo>
                  <a:lnTo>
                    <a:pt x="3310837" y="2427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58653" y="2554604"/>
              <a:ext cx="57150" cy="1009650"/>
            </a:xfrm>
            <a:custGeom>
              <a:avLst/>
              <a:gdLst/>
              <a:ahLst/>
              <a:cxnLst/>
              <a:rect l="l" t="t" r="r" b="b"/>
              <a:pathLst>
                <a:path w="57150" h="1009650">
                  <a:moveTo>
                    <a:pt x="57150" y="977290"/>
                  </a:moveTo>
                  <a:lnTo>
                    <a:pt x="32372" y="952500"/>
                  </a:lnTo>
                  <a:lnTo>
                    <a:pt x="24790" y="952500"/>
                  </a:lnTo>
                  <a:lnTo>
                    <a:pt x="0" y="977290"/>
                  </a:lnTo>
                  <a:lnTo>
                    <a:pt x="0" y="984872"/>
                  </a:lnTo>
                  <a:lnTo>
                    <a:pt x="24790" y="1009650"/>
                  </a:lnTo>
                  <a:lnTo>
                    <a:pt x="32372" y="1009650"/>
                  </a:lnTo>
                  <a:lnTo>
                    <a:pt x="57150" y="984872"/>
                  </a:lnTo>
                  <a:lnTo>
                    <a:pt x="57150" y="981075"/>
                  </a:lnTo>
                  <a:lnTo>
                    <a:pt x="57150" y="977290"/>
                  </a:lnTo>
                  <a:close/>
                </a:path>
                <a:path w="57150" h="10096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7451" y="3340038"/>
            <a:ext cx="311721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many</a:t>
            </a:r>
            <a:r>
              <a:rPr sz="1350" spc="1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</a:t>
            </a:r>
            <a:r>
              <a:rPr sz="1350" spc="1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between</a:t>
            </a:r>
            <a:r>
              <a:rPr sz="1350" spc="1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tables</a:t>
            </a:r>
            <a:r>
              <a:rPr sz="1350" spc="10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your data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model.</a:t>
            </a: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5700"/>
              </a:lnSpc>
            </a:pP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1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1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write</a:t>
            </a:r>
            <a:r>
              <a:rPr sz="1350" spc="1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related</a:t>
            </a:r>
            <a:r>
              <a:rPr sz="1350" spc="1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only </a:t>
            </a:r>
            <a:r>
              <a:rPr sz="1350" spc="-5" dirty="0">
                <a:latin typeface="Comic Sans MS"/>
                <a:cs typeface="Comic Sans MS"/>
              </a:rPr>
              <a:t>in </a:t>
            </a:r>
            <a:r>
              <a:rPr sz="1350" spc="-10" dirty="0">
                <a:latin typeface="Comic Sans MS"/>
                <a:cs typeface="Comic Sans MS"/>
              </a:rPr>
              <a:t>many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</a:t>
            </a:r>
            <a:r>
              <a:rPr sz="1350" spc="-5" dirty="0">
                <a:latin typeface="Comic Sans MS"/>
                <a:cs typeface="Comic Sans MS"/>
              </a:rPr>
              <a:t> of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2175" y="2423679"/>
            <a:ext cx="330327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The RELATEDTABLE function </a:t>
            </a:r>
            <a:r>
              <a:rPr sz="1350" spc="-5" dirty="0">
                <a:latin typeface="Comic Sans MS"/>
                <a:cs typeface="Comic Sans MS"/>
              </a:rPr>
              <a:t>is </a:t>
            </a:r>
            <a:r>
              <a:rPr sz="1350" spc="-10" dirty="0">
                <a:latin typeface="Comic Sans MS"/>
                <a:cs typeface="Comic Sans MS"/>
              </a:rPr>
              <a:t>used </a:t>
            </a:r>
            <a:r>
              <a:rPr sz="1350" spc="-5" dirty="0">
                <a:latin typeface="Comic Sans MS"/>
                <a:cs typeface="Comic Sans MS"/>
              </a:rPr>
              <a:t>to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fetch </a:t>
            </a:r>
            <a:r>
              <a:rPr sz="1350" spc="-5" dirty="0">
                <a:latin typeface="Comic Sans MS"/>
                <a:cs typeface="Comic Sans MS"/>
              </a:rPr>
              <a:t>a </a:t>
            </a:r>
            <a:r>
              <a:rPr sz="1350" spc="-10" dirty="0">
                <a:latin typeface="Comic Sans MS"/>
                <a:cs typeface="Comic Sans MS"/>
              </a:rPr>
              <a:t>table </a:t>
            </a:r>
            <a:r>
              <a:rPr sz="1350" spc="-5" dirty="0">
                <a:latin typeface="Comic Sans MS"/>
                <a:cs typeface="Comic Sans MS"/>
              </a:rPr>
              <a:t>of </a:t>
            </a:r>
            <a:r>
              <a:rPr sz="1350" spc="-10" dirty="0">
                <a:latin typeface="Comic Sans MS"/>
                <a:cs typeface="Comic Sans MS"/>
              </a:rPr>
              <a:t>values from </a:t>
            </a:r>
            <a:r>
              <a:rPr sz="1350" spc="-5" dirty="0">
                <a:latin typeface="Comic Sans MS"/>
                <a:cs typeface="Comic Sans MS"/>
              </a:rPr>
              <a:t>a </a:t>
            </a:r>
            <a:r>
              <a:rPr sz="1350" spc="-10" dirty="0">
                <a:latin typeface="Comic Sans MS"/>
                <a:cs typeface="Comic Sans MS"/>
              </a:rPr>
              <a:t>related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table.</a:t>
            </a:r>
            <a:r>
              <a:rPr sz="1350" spc="1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This</a:t>
            </a:r>
            <a:r>
              <a:rPr sz="1350" spc="1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</a:t>
            </a:r>
            <a:r>
              <a:rPr sz="1350" spc="1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returns</a:t>
            </a:r>
            <a:r>
              <a:rPr sz="1350" spc="14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1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table,</a:t>
            </a:r>
            <a:r>
              <a:rPr sz="1350" spc="1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not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-10" dirty="0">
                <a:latin typeface="Comic Sans MS"/>
                <a:cs typeface="Comic Sans MS"/>
              </a:rPr>
              <a:t> single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value.</a:t>
            </a:r>
            <a:endParaRPr sz="1350">
              <a:latin typeface="Comic Sans MS"/>
              <a:cs typeface="Comic Sans MS"/>
            </a:endParaRPr>
          </a:p>
          <a:p>
            <a:pPr marL="12700" marR="5080" algn="just">
              <a:lnSpc>
                <a:spcPct val="115700"/>
              </a:lnSpc>
            </a:pPr>
            <a:r>
              <a:rPr sz="1350" spc="-5" dirty="0">
                <a:latin typeface="Comic Sans MS"/>
                <a:cs typeface="Comic Sans MS"/>
              </a:rPr>
              <a:t>It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work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both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one-to-many,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many-to-many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many-to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-one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5813" y="4681316"/>
            <a:ext cx="7896859" cy="1132205"/>
          </a:xfrm>
          <a:custGeom>
            <a:avLst/>
            <a:gdLst/>
            <a:ahLst/>
            <a:cxnLst/>
            <a:rect l="l" t="t" r="r" b="b"/>
            <a:pathLst>
              <a:path w="7896859" h="1132204">
                <a:moveTo>
                  <a:pt x="7563056" y="1131980"/>
                </a:moveTo>
                <a:lnTo>
                  <a:pt x="333372" y="1131980"/>
                </a:lnTo>
                <a:lnTo>
                  <a:pt x="284111" y="1128365"/>
                </a:lnTo>
                <a:lnTo>
                  <a:pt x="237091" y="1117865"/>
                </a:lnTo>
                <a:lnTo>
                  <a:pt x="192832" y="1100995"/>
                </a:lnTo>
                <a:lnTo>
                  <a:pt x="151848" y="1078271"/>
                </a:lnTo>
                <a:lnTo>
                  <a:pt x="114656" y="1050209"/>
                </a:lnTo>
                <a:lnTo>
                  <a:pt x="81771" y="1017323"/>
                </a:lnTo>
                <a:lnTo>
                  <a:pt x="53708" y="980131"/>
                </a:lnTo>
                <a:lnTo>
                  <a:pt x="30984" y="939147"/>
                </a:lnTo>
                <a:lnTo>
                  <a:pt x="14114" y="894888"/>
                </a:lnTo>
                <a:lnTo>
                  <a:pt x="3614" y="847868"/>
                </a:lnTo>
                <a:lnTo>
                  <a:pt x="0" y="79860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563054" y="0"/>
                </a:lnTo>
                <a:lnTo>
                  <a:pt x="7612317" y="3614"/>
                </a:lnTo>
                <a:lnTo>
                  <a:pt x="7659336" y="14114"/>
                </a:lnTo>
                <a:lnTo>
                  <a:pt x="7703596" y="30984"/>
                </a:lnTo>
                <a:lnTo>
                  <a:pt x="7744580" y="53708"/>
                </a:lnTo>
                <a:lnTo>
                  <a:pt x="7781772" y="81771"/>
                </a:lnTo>
                <a:lnTo>
                  <a:pt x="7814657" y="114656"/>
                </a:lnTo>
                <a:lnTo>
                  <a:pt x="7842720" y="151848"/>
                </a:lnTo>
                <a:lnTo>
                  <a:pt x="7865444" y="192832"/>
                </a:lnTo>
                <a:lnTo>
                  <a:pt x="7882314" y="237091"/>
                </a:lnTo>
                <a:lnTo>
                  <a:pt x="7892814" y="284111"/>
                </a:lnTo>
                <a:lnTo>
                  <a:pt x="7896429" y="333374"/>
                </a:lnTo>
                <a:lnTo>
                  <a:pt x="7896429" y="798605"/>
                </a:lnTo>
                <a:lnTo>
                  <a:pt x="7892814" y="847868"/>
                </a:lnTo>
                <a:lnTo>
                  <a:pt x="7882314" y="894888"/>
                </a:lnTo>
                <a:lnTo>
                  <a:pt x="7865444" y="939147"/>
                </a:lnTo>
                <a:lnTo>
                  <a:pt x="7842720" y="980131"/>
                </a:lnTo>
                <a:lnTo>
                  <a:pt x="7814657" y="1017323"/>
                </a:lnTo>
                <a:lnTo>
                  <a:pt x="7781772" y="1050209"/>
                </a:lnTo>
                <a:lnTo>
                  <a:pt x="7744580" y="1078271"/>
                </a:lnTo>
                <a:lnTo>
                  <a:pt x="7703596" y="1100995"/>
                </a:lnTo>
                <a:lnTo>
                  <a:pt x="7659336" y="1117865"/>
                </a:lnTo>
                <a:lnTo>
                  <a:pt x="7612317" y="1128365"/>
                </a:lnTo>
                <a:lnTo>
                  <a:pt x="7563056" y="1131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6938" y="4712317"/>
            <a:ext cx="76739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8100"/>
              </a:lnSpc>
              <a:spcBef>
                <a:spcPts val="100"/>
              </a:spcBef>
            </a:pP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spc="23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summary,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RELATED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is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for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getting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specific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value,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and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RELATEDTABLE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is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for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getting</a:t>
            </a:r>
            <a:r>
              <a:rPr sz="1350" spc="23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table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values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from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related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table.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Both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are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essential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building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more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complex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DAX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expressions,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especially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scenarios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involving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relationships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between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tables.</a:t>
            </a:r>
            <a:endParaRPr sz="13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-51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909</Words>
  <Application>Microsoft Office PowerPoint</Application>
  <PresentationFormat>Custom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RELATED</vt:lpstr>
      <vt:lpstr>VISUAL EXAMPLE FOR BETTER UNDERSTANDING</vt:lpstr>
      <vt:lpstr>  RELATEDTABLE</vt:lpstr>
      <vt:lpstr>  RELATED VS RELATEDTABLE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4</cp:revision>
  <dcterms:created xsi:type="dcterms:W3CDTF">2024-09-15T17:50:14Z</dcterms:created>
  <dcterms:modified xsi:type="dcterms:W3CDTF">2024-10-05T12:40:15Z</dcterms:modified>
</cp:coreProperties>
</file>