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0137-DC87-401A-9E72-E25C5D440A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F82DE-597D-436E-841A-D4CF384FE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4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854-1F03-4E21-B361-756FB873792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0ED6-EC30-4DCD-998F-08DE043B6D32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6E1C-2697-4248-9353-2A14048882F6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053B-40B3-4F66-8BFF-B16384AAB7F3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8395-949D-490C-87C5-3BF8D87619E7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492" y="3125451"/>
            <a:ext cx="7441315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0BA2-4755-4B56-B920-BEB6585F5C6E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8632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-26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00" y="2442167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55168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mic Sans MS"/>
              <a:cs typeface="Comic Sans MS"/>
            </a:endParaRPr>
          </a:p>
          <a:p>
            <a:pPr marL="308610">
              <a:lnSpc>
                <a:spcPct val="100000"/>
              </a:lnSpc>
            </a:pPr>
            <a:r>
              <a:rPr sz="1900" spc="-5" dirty="0">
                <a:latin typeface="Comic Sans MS"/>
                <a:cs typeface="Comic Sans MS"/>
              </a:rPr>
              <a:t>COMMON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FUNCTION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513080">
              <a:lnSpc>
                <a:spcPct val="100000"/>
              </a:lnSpc>
              <a:spcBef>
                <a:spcPts val="1495"/>
              </a:spcBef>
              <a:tabLst>
                <a:tab pos="845819" algn="l"/>
              </a:tabLst>
            </a:pPr>
            <a:r>
              <a:rPr sz="1800" spc="-5" dirty="0">
                <a:latin typeface="Comic Sans MS"/>
                <a:cs typeface="Comic Sans MS"/>
              </a:rPr>
              <a:t>2.	LOGICAL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FUNCTIONS</a:t>
            </a:r>
            <a:endParaRPr sz="1800">
              <a:latin typeface="Comic Sans MS"/>
              <a:cs typeface="Comic Sans MS"/>
            </a:endParaRPr>
          </a:p>
          <a:p>
            <a:pPr marL="1052195" marR="2414905" indent="71755">
              <a:lnSpc>
                <a:spcPts val="3750"/>
              </a:lnSpc>
              <a:spcBef>
                <a:spcPts val="240"/>
              </a:spcBef>
            </a:pPr>
            <a:r>
              <a:rPr sz="1900" spc="-5" dirty="0">
                <a:latin typeface="Comic Sans MS"/>
                <a:cs typeface="Comic Sans MS"/>
              </a:rPr>
              <a:t>IF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IFERRO</a:t>
            </a:r>
            <a:r>
              <a:rPr sz="1900" dirty="0">
                <a:latin typeface="Comic Sans MS"/>
                <a:cs typeface="Comic Sans MS"/>
              </a:rPr>
              <a:t>R  </a:t>
            </a:r>
            <a:r>
              <a:rPr sz="1900" spc="-5" dirty="0">
                <a:latin typeface="Comic Sans MS"/>
                <a:cs typeface="Comic Sans MS"/>
              </a:rPr>
              <a:t>AND</a:t>
            </a:r>
            <a:endParaRPr sz="1900">
              <a:latin typeface="Comic Sans MS"/>
              <a:cs typeface="Comic Sans MS"/>
            </a:endParaRPr>
          </a:p>
          <a:p>
            <a:pPr marL="1052195">
              <a:lnSpc>
                <a:spcPct val="100000"/>
              </a:lnSpc>
              <a:spcBef>
                <a:spcPts val="1100"/>
              </a:spcBef>
            </a:pPr>
            <a:r>
              <a:rPr sz="1900" spc="-5" dirty="0">
                <a:latin typeface="Comic Sans MS"/>
                <a:cs typeface="Comic Sans MS"/>
              </a:rPr>
              <a:t>OR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69" y="0"/>
                </a:lnTo>
                <a:lnTo>
                  <a:pt x="776137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870585" cy="859155"/>
          </a:xfrm>
          <a:custGeom>
            <a:avLst/>
            <a:gdLst/>
            <a:ahLst/>
            <a:cxnLst/>
            <a:rect l="l" t="t" r="r" b="b"/>
            <a:pathLst>
              <a:path w="870585" h="859155">
                <a:moveTo>
                  <a:pt x="383935" y="859071"/>
                </a:moveTo>
                <a:lnTo>
                  <a:pt x="337102" y="856845"/>
                </a:lnTo>
                <a:lnTo>
                  <a:pt x="291529" y="850303"/>
                </a:lnTo>
                <a:lnTo>
                  <a:pt x="247420" y="839648"/>
                </a:lnTo>
                <a:lnTo>
                  <a:pt x="204977" y="825085"/>
                </a:lnTo>
                <a:lnTo>
                  <a:pt x="164406" y="806816"/>
                </a:lnTo>
                <a:lnTo>
                  <a:pt x="125909" y="785046"/>
                </a:lnTo>
                <a:lnTo>
                  <a:pt x="89690" y="759979"/>
                </a:lnTo>
                <a:lnTo>
                  <a:pt x="55954" y="731819"/>
                </a:lnTo>
                <a:lnTo>
                  <a:pt x="24903" y="700769"/>
                </a:lnTo>
                <a:lnTo>
                  <a:pt x="0" y="670934"/>
                </a:lnTo>
                <a:lnTo>
                  <a:pt x="0" y="74642"/>
                </a:lnTo>
                <a:lnTo>
                  <a:pt x="24903" y="44807"/>
                </a:lnTo>
                <a:lnTo>
                  <a:pt x="55954" y="13757"/>
                </a:lnTo>
                <a:lnTo>
                  <a:pt x="72435" y="0"/>
                </a:lnTo>
                <a:lnTo>
                  <a:pt x="695434" y="0"/>
                </a:lnTo>
                <a:lnTo>
                  <a:pt x="742966" y="44807"/>
                </a:lnTo>
                <a:lnTo>
                  <a:pt x="771126" y="78543"/>
                </a:lnTo>
                <a:lnTo>
                  <a:pt x="796193" y="114762"/>
                </a:lnTo>
                <a:lnTo>
                  <a:pt x="817963" y="153259"/>
                </a:lnTo>
                <a:lnTo>
                  <a:pt x="836231" y="193830"/>
                </a:lnTo>
                <a:lnTo>
                  <a:pt x="850795" y="236273"/>
                </a:lnTo>
                <a:lnTo>
                  <a:pt x="861450" y="280383"/>
                </a:lnTo>
                <a:lnTo>
                  <a:pt x="867992" y="325955"/>
                </a:lnTo>
                <a:lnTo>
                  <a:pt x="870218" y="372787"/>
                </a:lnTo>
                <a:lnTo>
                  <a:pt x="867992" y="419620"/>
                </a:lnTo>
                <a:lnTo>
                  <a:pt x="861450" y="465193"/>
                </a:lnTo>
                <a:lnTo>
                  <a:pt x="850795" y="509303"/>
                </a:lnTo>
                <a:lnTo>
                  <a:pt x="836231" y="551745"/>
                </a:lnTo>
                <a:lnTo>
                  <a:pt x="817963" y="592317"/>
                </a:lnTo>
                <a:lnTo>
                  <a:pt x="796193" y="630814"/>
                </a:lnTo>
                <a:lnTo>
                  <a:pt x="771126" y="667032"/>
                </a:lnTo>
                <a:lnTo>
                  <a:pt x="742966" y="700769"/>
                </a:lnTo>
                <a:lnTo>
                  <a:pt x="711915" y="731819"/>
                </a:lnTo>
                <a:lnTo>
                  <a:pt x="678179" y="759979"/>
                </a:lnTo>
                <a:lnTo>
                  <a:pt x="641961" y="785046"/>
                </a:lnTo>
                <a:lnTo>
                  <a:pt x="603464" y="806816"/>
                </a:lnTo>
                <a:lnTo>
                  <a:pt x="562892" y="825085"/>
                </a:lnTo>
                <a:lnTo>
                  <a:pt x="520449" y="839648"/>
                </a:lnTo>
                <a:lnTo>
                  <a:pt x="476340" y="850303"/>
                </a:lnTo>
                <a:lnTo>
                  <a:pt x="430767" y="856845"/>
                </a:lnTo>
                <a:lnTo>
                  <a:pt x="383935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9" name="object 9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322825" y="269114"/>
            <a:ext cx="5723890" cy="590550"/>
          </a:xfrm>
          <a:custGeom>
            <a:avLst/>
            <a:gdLst/>
            <a:ahLst/>
            <a:cxnLst/>
            <a:rect l="l" t="t" r="r" b="b"/>
            <a:pathLst>
              <a:path w="5723890" h="590550">
                <a:moveTo>
                  <a:pt x="5428345" y="589957"/>
                </a:moveTo>
                <a:lnTo>
                  <a:pt x="294978" y="589957"/>
                </a:lnTo>
                <a:lnTo>
                  <a:pt x="248555" y="586282"/>
                </a:lnTo>
                <a:lnTo>
                  <a:pt x="203693" y="575477"/>
                </a:lnTo>
                <a:lnTo>
                  <a:pt x="161184" y="557869"/>
                </a:lnTo>
                <a:lnTo>
                  <a:pt x="121821" y="533787"/>
                </a:lnTo>
                <a:lnTo>
                  <a:pt x="86397" y="503559"/>
                </a:lnTo>
                <a:lnTo>
                  <a:pt x="56169" y="468135"/>
                </a:lnTo>
                <a:lnTo>
                  <a:pt x="32087" y="428772"/>
                </a:lnTo>
                <a:lnTo>
                  <a:pt x="14479" y="386263"/>
                </a:lnTo>
                <a:lnTo>
                  <a:pt x="3674" y="341401"/>
                </a:lnTo>
                <a:lnTo>
                  <a:pt x="0" y="294978"/>
                </a:lnTo>
                <a:lnTo>
                  <a:pt x="3674" y="248554"/>
                </a:lnTo>
                <a:lnTo>
                  <a:pt x="14479" y="203692"/>
                </a:lnTo>
                <a:lnTo>
                  <a:pt x="32087" y="161184"/>
                </a:lnTo>
                <a:lnTo>
                  <a:pt x="56169" y="121821"/>
                </a:lnTo>
                <a:lnTo>
                  <a:pt x="86397" y="86396"/>
                </a:lnTo>
                <a:lnTo>
                  <a:pt x="121821" y="56168"/>
                </a:lnTo>
                <a:lnTo>
                  <a:pt x="161184" y="32087"/>
                </a:lnTo>
                <a:lnTo>
                  <a:pt x="203693" y="14479"/>
                </a:lnTo>
                <a:lnTo>
                  <a:pt x="248555" y="3674"/>
                </a:lnTo>
                <a:lnTo>
                  <a:pt x="294973" y="0"/>
                </a:lnTo>
                <a:lnTo>
                  <a:pt x="5428351" y="0"/>
                </a:lnTo>
                <a:lnTo>
                  <a:pt x="5474768" y="3674"/>
                </a:lnTo>
                <a:lnTo>
                  <a:pt x="5519630" y="14479"/>
                </a:lnTo>
                <a:lnTo>
                  <a:pt x="5562139" y="32087"/>
                </a:lnTo>
                <a:lnTo>
                  <a:pt x="5601502" y="56168"/>
                </a:lnTo>
                <a:lnTo>
                  <a:pt x="5636927" y="86396"/>
                </a:lnTo>
                <a:lnTo>
                  <a:pt x="5667155" y="121821"/>
                </a:lnTo>
                <a:lnTo>
                  <a:pt x="5691237" y="161184"/>
                </a:lnTo>
                <a:lnTo>
                  <a:pt x="5708844" y="203692"/>
                </a:lnTo>
                <a:lnTo>
                  <a:pt x="5719649" y="248554"/>
                </a:lnTo>
                <a:lnTo>
                  <a:pt x="5723324" y="294978"/>
                </a:lnTo>
                <a:lnTo>
                  <a:pt x="5719649" y="341401"/>
                </a:lnTo>
                <a:lnTo>
                  <a:pt x="5708844" y="386263"/>
                </a:lnTo>
                <a:lnTo>
                  <a:pt x="5691237" y="428772"/>
                </a:lnTo>
                <a:lnTo>
                  <a:pt x="5667155" y="468135"/>
                </a:lnTo>
                <a:lnTo>
                  <a:pt x="5636927" y="503559"/>
                </a:lnTo>
                <a:lnTo>
                  <a:pt x="5601502" y="533787"/>
                </a:lnTo>
                <a:lnTo>
                  <a:pt x="5562139" y="557869"/>
                </a:lnTo>
                <a:lnTo>
                  <a:pt x="5519630" y="575477"/>
                </a:lnTo>
                <a:lnTo>
                  <a:pt x="5474768" y="586282"/>
                </a:lnTo>
                <a:lnTo>
                  <a:pt x="5428345" y="58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452" y="1409978"/>
            <a:ext cx="6911975" cy="4549140"/>
          </a:xfrm>
          <a:custGeom>
            <a:avLst/>
            <a:gdLst/>
            <a:ahLst/>
            <a:cxnLst/>
            <a:rect l="l" t="t" r="r" b="b"/>
            <a:pathLst>
              <a:path w="6911975" h="4549140">
                <a:moveTo>
                  <a:pt x="6911530" y="4363097"/>
                </a:moveTo>
                <a:lnTo>
                  <a:pt x="6904901" y="4313809"/>
                </a:lnTo>
                <a:lnTo>
                  <a:pt x="6886207" y="4269498"/>
                </a:lnTo>
                <a:lnTo>
                  <a:pt x="6857212" y="4231970"/>
                </a:lnTo>
                <a:lnTo>
                  <a:pt x="6819684" y="4202976"/>
                </a:lnTo>
                <a:lnTo>
                  <a:pt x="6775386" y="4184281"/>
                </a:lnTo>
                <a:lnTo>
                  <a:pt x="6726085" y="4177652"/>
                </a:lnTo>
                <a:lnTo>
                  <a:pt x="6676784" y="4184281"/>
                </a:lnTo>
                <a:lnTo>
                  <a:pt x="6632486" y="4202976"/>
                </a:lnTo>
                <a:lnTo>
                  <a:pt x="6627393" y="4206913"/>
                </a:lnTo>
                <a:lnTo>
                  <a:pt x="6627393" y="317703"/>
                </a:lnTo>
                <a:lnTo>
                  <a:pt x="6614427" y="237096"/>
                </a:lnTo>
                <a:lnTo>
                  <a:pt x="6597548" y="192836"/>
                </a:lnTo>
                <a:lnTo>
                  <a:pt x="6574828" y="151841"/>
                </a:lnTo>
                <a:lnTo>
                  <a:pt x="6546774" y="114655"/>
                </a:lnTo>
                <a:lnTo>
                  <a:pt x="6513881" y="81775"/>
                </a:lnTo>
                <a:lnTo>
                  <a:pt x="6476695" y="53708"/>
                </a:lnTo>
                <a:lnTo>
                  <a:pt x="6435712" y="30988"/>
                </a:lnTo>
                <a:lnTo>
                  <a:pt x="6391453" y="14109"/>
                </a:lnTo>
                <a:lnTo>
                  <a:pt x="6344425" y="3606"/>
                </a:lnTo>
                <a:lnTo>
                  <a:pt x="6295161" y="0"/>
                </a:lnTo>
                <a:lnTo>
                  <a:pt x="333375" y="0"/>
                </a:lnTo>
                <a:lnTo>
                  <a:pt x="284111" y="3606"/>
                </a:lnTo>
                <a:lnTo>
                  <a:pt x="237096" y="14109"/>
                </a:lnTo>
                <a:lnTo>
                  <a:pt x="192836" y="30988"/>
                </a:lnTo>
                <a:lnTo>
                  <a:pt x="151853" y="53708"/>
                </a:lnTo>
                <a:lnTo>
                  <a:pt x="114655" y="81775"/>
                </a:lnTo>
                <a:lnTo>
                  <a:pt x="81775" y="114655"/>
                </a:lnTo>
                <a:lnTo>
                  <a:pt x="53708" y="151841"/>
                </a:lnTo>
                <a:lnTo>
                  <a:pt x="30988" y="192836"/>
                </a:lnTo>
                <a:lnTo>
                  <a:pt x="14122" y="237096"/>
                </a:lnTo>
                <a:lnTo>
                  <a:pt x="3619" y="284111"/>
                </a:lnTo>
                <a:lnTo>
                  <a:pt x="0" y="333375"/>
                </a:lnTo>
                <a:lnTo>
                  <a:pt x="0" y="4215181"/>
                </a:lnTo>
                <a:lnTo>
                  <a:pt x="3619" y="4264444"/>
                </a:lnTo>
                <a:lnTo>
                  <a:pt x="14122" y="4311459"/>
                </a:lnTo>
                <a:lnTo>
                  <a:pt x="30988" y="4355719"/>
                </a:lnTo>
                <a:lnTo>
                  <a:pt x="53708" y="4396702"/>
                </a:lnTo>
                <a:lnTo>
                  <a:pt x="81775" y="4433900"/>
                </a:lnTo>
                <a:lnTo>
                  <a:pt x="114655" y="4466780"/>
                </a:lnTo>
                <a:lnTo>
                  <a:pt x="151853" y="4494847"/>
                </a:lnTo>
                <a:lnTo>
                  <a:pt x="192836" y="4517568"/>
                </a:lnTo>
                <a:lnTo>
                  <a:pt x="237096" y="4534446"/>
                </a:lnTo>
                <a:lnTo>
                  <a:pt x="284111" y="4544936"/>
                </a:lnTo>
                <a:lnTo>
                  <a:pt x="333375" y="4548556"/>
                </a:lnTo>
                <a:lnTo>
                  <a:pt x="6295161" y="4548556"/>
                </a:lnTo>
                <a:lnTo>
                  <a:pt x="6344425" y="4544936"/>
                </a:lnTo>
                <a:lnTo>
                  <a:pt x="6391453" y="4534446"/>
                </a:lnTo>
                <a:lnTo>
                  <a:pt x="6435712" y="4517568"/>
                </a:lnTo>
                <a:lnTo>
                  <a:pt x="6476695" y="4494847"/>
                </a:lnTo>
                <a:lnTo>
                  <a:pt x="6513881" y="4466780"/>
                </a:lnTo>
                <a:lnTo>
                  <a:pt x="6546774" y="4433900"/>
                </a:lnTo>
                <a:lnTo>
                  <a:pt x="6552895" y="4425785"/>
                </a:lnTo>
                <a:lnTo>
                  <a:pt x="6565951" y="4456709"/>
                </a:lnTo>
                <a:lnTo>
                  <a:pt x="6594945" y="4494238"/>
                </a:lnTo>
                <a:lnTo>
                  <a:pt x="6632486" y="4523232"/>
                </a:lnTo>
                <a:lnTo>
                  <a:pt x="6676784" y="4541926"/>
                </a:lnTo>
                <a:lnTo>
                  <a:pt x="6726085" y="4548556"/>
                </a:lnTo>
                <a:lnTo>
                  <a:pt x="6775386" y="4541926"/>
                </a:lnTo>
                <a:lnTo>
                  <a:pt x="6819684" y="4523232"/>
                </a:lnTo>
                <a:lnTo>
                  <a:pt x="6857212" y="4494238"/>
                </a:lnTo>
                <a:lnTo>
                  <a:pt x="6886207" y="4456709"/>
                </a:lnTo>
                <a:lnTo>
                  <a:pt x="6904901" y="4412399"/>
                </a:lnTo>
                <a:lnTo>
                  <a:pt x="6911530" y="4363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42137" y="384049"/>
            <a:ext cx="30848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LOGICAL</a:t>
            </a:r>
            <a:r>
              <a:rPr sz="2150" u="heavy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FUNCTIONS</a:t>
            </a:r>
            <a:endParaRPr sz="215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1006967" y="1468100"/>
            <a:ext cx="585978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logical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functions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DAX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let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you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examine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endParaRPr sz="20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2000" spc="-5" dirty="0">
                <a:latin typeface="Comic Sans MS"/>
                <a:cs typeface="Comic Sans MS"/>
              </a:rPr>
              <a:t>make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decisions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based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that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examination.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92" y="3125451"/>
            <a:ext cx="63106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For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Example,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IF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function,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you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check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if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  <a:p>
            <a:pPr marL="339725" marR="332105" algn="ctr">
              <a:lnSpc>
                <a:spcPct val="181200"/>
              </a:lnSpc>
            </a:pPr>
            <a:r>
              <a:rPr sz="2000" spc="-5" dirty="0">
                <a:latin typeface="Comic Sans MS"/>
                <a:cs typeface="Comic Sans MS"/>
              </a:rPr>
              <a:t>condition is met in your data and then perform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different actions based on whether it's true or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false. It's like saying, "If this is true, do this;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otherwise,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 something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else.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65288" y="1279659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T</a:t>
            </a:r>
            <a:r>
              <a:rPr sz="2025" b="1" spc="-37" baseline="2057" dirty="0">
                <a:latin typeface="Comic Sans MS"/>
                <a:cs typeface="Comic Sans MS"/>
              </a:rPr>
              <a:t>ry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44" baseline="2057" dirty="0">
                <a:latin typeface="Comic Sans MS"/>
                <a:cs typeface="Comic Sans MS"/>
              </a:rPr>
              <a:t>th</a:t>
            </a:r>
            <a:r>
              <a:rPr sz="1350" b="1" spc="-3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2002" y="1517483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</a:t>
            </a:r>
            <a:r>
              <a:rPr sz="2025" b="1" spc="-44" baseline="2057" dirty="0">
                <a:latin typeface="Comic Sans MS"/>
                <a:cs typeface="Comic Sans MS"/>
              </a:rPr>
              <a:t>ucnti</a:t>
            </a:r>
            <a:r>
              <a:rPr sz="1350" b="1" spc="-3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389" y="12"/>
            <a:ext cx="6464300" cy="894715"/>
          </a:xfrm>
          <a:custGeom>
            <a:avLst/>
            <a:gdLst/>
            <a:ahLst/>
            <a:cxnLst/>
            <a:rect l="l" t="t" r="r" b="b"/>
            <a:pathLst>
              <a:path w="6464300" h="894715">
                <a:moveTo>
                  <a:pt x="5723140" y="635381"/>
                </a:moveTo>
                <a:lnTo>
                  <a:pt x="5719076" y="590092"/>
                </a:lnTo>
                <a:lnTo>
                  <a:pt x="5707100" y="546481"/>
                </a:lnTo>
                <a:lnTo>
                  <a:pt x="5688038" y="506323"/>
                </a:lnTo>
                <a:lnTo>
                  <a:pt x="5662600" y="470344"/>
                </a:lnTo>
                <a:lnTo>
                  <a:pt x="5631535" y="439280"/>
                </a:lnTo>
                <a:lnTo>
                  <a:pt x="5595556" y="413854"/>
                </a:lnTo>
                <a:lnTo>
                  <a:pt x="5555399" y="394779"/>
                </a:lnTo>
                <a:lnTo>
                  <a:pt x="5511800" y="382816"/>
                </a:lnTo>
                <a:lnTo>
                  <a:pt x="5465470" y="378663"/>
                </a:lnTo>
                <a:lnTo>
                  <a:pt x="257670" y="378663"/>
                </a:lnTo>
                <a:lnTo>
                  <a:pt x="211340" y="382816"/>
                </a:lnTo>
                <a:lnTo>
                  <a:pt x="167728" y="394779"/>
                </a:lnTo>
                <a:lnTo>
                  <a:pt x="127571" y="413854"/>
                </a:lnTo>
                <a:lnTo>
                  <a:pt x="91592" y="439280"/>
                </a:lnTo>
                <a:lnTo>
                  <a:pt x="60528" y="470344"/>
                </a:lnTo>
                <a:lnTo>
                  <a:pt x="35090" y="506323"/>
                </a:lnTo>
                <a:lnTo>
                  <a:pt x="16027" y="546481"/>
                </a:lnTo>
                <a:lnTo>
                  <a:pt x="4051" y="590092"/>
                </a:lnTo>
                <a:lnTo>
                  <a:pt x="0" y="635381"/>
                </a:lnTo>
                <a:lnTo>
                  <a:pt x="0" y="637463"/>
                </a:lnTo>
                <a:lnTo>
                  <a:pt x="4051" y="682752"/>
                </a:lnTo>
                <a:lnTo>
                  <a:pt x="16027" y="726363"/>
                </a:lnTo>
                <a:lnTo>
                  <a:pt x="35090" y="766521"/>
                </a:lnTo>
                <a:lnTo>
                  <a:pt x="60528" y="802500"/>
                </a:lnTo>
                <a:lnTo>
                  <a:pt x="91592" y="833564"/>
                </a:lnTo>
                <a:lnTo>
                  <a:pt x="127571" y="859002"/>
                </a:lnTo>
                <a:lnTo>
                  <a:pt x="167728" y="878065"/>
                </a:lnTo>
                <a:lnTo>
                  <a:pt x="211340" y="890041"/>
                </a:lnTo>
                <a:lnTo>
                  <a:pt x="257670" y="894194"/>
                </a:lnTo>
                <a:lnTo>
                  <a:pt x="5465457" y="894194"/>
                </a:lnTo>
                <a:lnTo>
                  <a:pt x="5511800" y="890041"/>
                </a:lnTo>
                <a:lnTo>
                  <a:pt x="5555399" y="878065"/>
                </a:lnTo>
                <a:lnTo>
                  <a:pt x="5595556" y="859002"/>
                </a:lnTo>
                <a:lnTo>
                  <a:pt x="5631535" y="833564"/>
                </a:lnTo>
                <a:lnTo>
                  <a:pt x="5662600" y="802500"/>
                </a:lnTo>
                <a:lnTo>
                  <a:pt x="5688038" y="766521"/>
                </a:lnTo>
                <a:lnTo>
                  <a:pt x="5707100" y="726363"/>
                </a:lnTo>
                <a:lnTo>
                  <a:pt x="5719076" y="682752"/>
                </a:lnTo>
                <a:lnTo>
                  <a:pt x="5723140" y="637463"/>
                </a:lnTo>
                <a:lnTo>
                  <a:pt x="5723140" y="635381"/>
                </a:lnTo>
                <a:close/>
              </a:path>
              <a:path w="6464300" h="89471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43880" y="219519"/>
                </a:lnTo>
                <a:lnTo>
                  <a:pt x="5565660" y="258025"/>
                </a:lnTo>
                <a:lnTo>
                  <a:pt x="5590718" y="294233"/>
                </a:lnTo>
                <a:lnTo>
                  <a:pt x="5618886" y="327977"/>
                </a:lnTo>
                <a:lnTo>
                  <a:pt x="5649938" y="359029"/>
                </a:lnTo>
                <a:lnTo>
                  <a:pt x="5683669" y="387184"/>
                </a:lnTo>
                <a:lnTo>
                  <a:pt x="5719889" y="412254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135" y="1023729"/>
            <a:ext cx="7248525" cy="1007110"/>
          </a:xfrm>
          <a:custGeom>
            <a:avLst/>
            <a:gdLst/>
            <a:ahLst/>
            <a:cxnLst/>
            <a:rect l="l" t="t" r="r" b="b"/>
            <a:pathLst>
              <a:path w="7248525" h="1007110">
                <a:moveTo>
                  <a:pt x="6916093" y="1006765"/>
                </a:moveTo>
                <a:lnTo>
                  <a:pt x="333374" y="1006765"/>
                </a:lnTo>
                <a:lnTo>
                  <a:pt x="284111" y="1003151"/>
                </a:lnTo>
                <a:lnTo>
                  <a:pt x="237091" y="992650"/>
                </a:lnTo>
                <a:lnTo>
                  <a:pt x="192832" y="975781"/>
                </a:lnTo>
                <a:lnTo>
                  <a:pt x="151848" y="953056"/>
                </a:lnTo>
                <a:lnTo>
                  <a:pt x="114656" y="924994"/>
                </a:lnTo>
                <a:lnTo>
                  <a:pt x="81771" y="892109"/>
                </a:lnTo>
                <a:lnTo>
                  <a:pt x="53708" y="854916"/>
                </a:lnTo>
                <a:lnTo>
                  <a:pt x="30984" y="813933"/>
                </a:lnTo>
                <a:lnTo>
                  <a:pt x="14114" y="769673"/>
                </a:lnTo>
                <a:lnTo>
                  <a:pt x="3614" y="722654"/>
                </a:lnTo>
                <a:lnTo>
                  <a:pt x="0" y="67339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6916096" y="0"/>
                </a:lnTo>
                <a:lnTo>
                  <a:pt x="6965356" y="3614"/>
                </a:lnTo>
                <a:lnTo>
                  <a:pt x="7012376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6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3" y="284111"/>
                </a:lnTo>
                <a:lnTo>
                  <a:pt x="7247929" y="312400"/>
                </a:lnTo>
                <a:lnTo>
                  <a:pt x="7247929" y="694365"/>
                </a:lnTo>
                <a:lnTo>
                  <a:pt x="7235353" y="769673"/>
                </a:lnTo>
                <a:lnTo>
                  <a:pt x="7218483" y="813933"/>
                </a:lnTo>
                <a:lnTo>
                  <a:pt x="7195759" y="854916"/>
                </a:lnTo>
                <a:lnTo>
                  <a:pt x="7167696" y="892109"/>
                </a:lnTo>
                <a:lnTo>
                  <a:pt x="7134811" y="924994"/>
                </a:lnTo>
                <a:lnTo>
                  <a:pt x="7097619" y="953056"/>
                </a:lnTo>
                <a:lnTo>
                  <a:pt x="7056635" y="975781"/>
                </a:lnTo>
                <a:lnTo>
                  <a:pt x="7012376" y="992650"/>
                </a:lnTo>
                <a:lnTo>
                  <a:pt x="6965356" y="1003151"/>
                </a:lnTo>
                <a:lnTo>
                  <a:pt x="6916093" y="1006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0526" y="2186662"/>
            <a:ext cx="6665595" cy="855980"/>
          </a:xfrm>
          <a:custGeom>
            <a:avLst/>
            <a:gdLst/>
            <a:ahLst/>
            <a:cxnLst/>
            <a:rect l="l" t="t" r="r" b="b"/>
            <a:pathLst>
              <a:path w="6665595" h="855980">
                <a:moveTo>
                  <a:pt x="6332575" y="855715"/>
                </a:moveTo>
                <a:lnTo>
                  <a:pt x="333374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6332577" y="0"/>
                </a:lnTo>
                <a:lnTo>
                  <a:pt x="6381838" y="3614"/>
                </a:lnTo>
                <a:lnTo>
                  <a:pt x="6428858" y="14114"/>
                </a:lnTo>
                <a:lnTo>
                  <a:pt x="6473117" y="30984"/>
                </a:lnTo>
                <a:lnTo>
                  <a:pt x="6514101" y="53708"/>
                </a:lnTo>
                <a:lnTo>
                  <a:pt x="6551293" y="81771"/>
                </a:lnTo>
                <a:lnTo>
                  <a:pt x="6584178" y="114656"/>
                </a:lnTo>
                <a:lnTo>
                  <a:pt x="6612241" y="151848"/>
                </a:lnTo>
                <a:lnTo>
                  <a:pt x="6634965" y="192832"/>
                </a:lnTo>
                <a:lnTo>
                  <a:pt x="6651835" y="237091"/>
                </a:lnTo>
                <a:lnTo>
                  <a:pt x="6662335" y="284111"/>
                </a:lnTo>
                <a:lnTo>
                  <a:pt x="6665219" y="323419"/>
                </a:lnTo>
                <a:lnTo>
                  <a:pt x="6665219" y="532295"/>
                </a:lnTo>
                <a:lnTo>
                  <a:pt x="6662335" y="571603"/>
                </a:lnTo>
                <a:lnTo>
                  <a:pt x="6651835" y="618623"/>
                </a:lnTo>
                <a:lnTo>
                  <a:pt x="6634965" y="662882"/>
                </a:lnTo>
                <a:lnTo>
                  <a:pt x="6612241" y="703866"/>
                </a:lnTo>
                <a:lnTo>
                  <a:pt x="6584178" y="741058"/>
                </a:lnTo>
                <a:lnTo>
                  <a:pt x="6551293" y="773943"/>
                </a:lnTo>
                <a:lnTo>
                  <a:pt x="6514101" y="802006"/>
                </a:lnTo>
                <a:lnTo>
                  <a:pt x="6473117" y="824730"/>
                </a:lnTo>
                <a:lnTo>
                  <a:pt x="6428858" y="841600"/>
                </a:lnTo>
                <a:lnTo>
                  <a:pt x="6381838" y="852100"/>
                </a:lnTo>
                <a:lnTo>
                  <a:pt x="6332575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0587" y="2453997"/>
            <a:ext cx="632587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IF(&lt;logical_test&gt;,</a:t>
            </a:r>
            <a:r>
              <a:rPr sz="1850" b="1" spc="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&lt;value_if_true&gt;[,</a:t>
            </a:r>
            <a:r>
              <a:rPr sz="1850" b="1" spc="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&lt;value_if_false&gt;])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3444" y="3295180"/>
            <a:ext cx="5490845" cy="1264285"/>
          </a:xfrm>
          <a:custGeom>
            <a:avLst/>
            <a:gdLst/>
            <a:ahLst/>
            <a:cxnLst/>
            <a:rect l="l" t="t" r="r" b="b"/>
            <a:pathLst>
              <a:path w="5490845" h="1264285">
                <a:moveTo>
                  <a:pt x="5158254" y="1263940"/>
                </a:moveTo>
                <a:lnTo>
                  <a:pt x="333375" y="1263940"/>
                </a:lnTo>
                <a:lnTo>
                  <a:pt x="284111" y="1260326"/>
                </a:lnTo>
                <a:lnTo>
                  <a:pt x="237091" y="1249826"/>
                </a:lnTo>
                <a:lnTo>
                  <a:pt x="192832" y="1232956"/>
                </a:lnTo>
                <a:lnTo>
                  <a:pt x="151848" y="1210232"/>
                </a:lnTo>
                <a:lnTo>
                  <a:pt x="114656" y="1182169"/>
                </a:lnTo>
                <a:lnTo>
                  <a:pt x="81771" y="1149284"/>
                </a:lnTo>
                <a:lnTo>
                  <a:pt x="53708" y="1112092"/>
                </a:lnTo>
                <a:lnTo>
                  <a:pt x="30984" y="1071108"/>
                </a:lnTo>
                <a:lnTo>
                  <a:pt x="14114" y="1026849"/>
                </a:lnTo>
                <a:lnTo>
                  <a:pt x="3614" y="979829"/>
                </a:lnTo>
                <a:lnTo>
                  <a:pt x="0" y="93056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158256" y="0"/>
                </a:lnTo>
                <a:lnTo>
                  <a:pt x="5207518" y="3614"/>
                </a:lnTo>
                <a:lnTo>
                  <a:pt x="5254538" y="14114"/>
                </a:lnTo>
                <a:lnTo>
                  <a:pt x="5298797" y="30984"/>
                </a:lnTo>
                <a:lnTo>
                  <a:pt x="5339781" y="53708"/>
                </a:lnTo>
                <a:lnTo>
                  <a:pt x="5376973" y="81771"/>
                </a:lnTo>
                <a:lnTo>
                  <a:pt x="5409858" y="114656"/>
                </a:lnTo>
                <a:lnTo>
                  <a:pt x="5437921" y="151848"/>
                </a:lnTo>
                <a:lnTo>
                  <a:pt x="5460645" y="192832"/>
                </a:lnTo>
                <a:lnTo>
                  <a:pt x="5477515" y="237091"/>
                </a:lnTo>
                <a:lnTo>
                  <a:pt x="5488015" y="284111"/>
                </a:lnTo>
                <a:lnTo>
                  <a:pt x="5490244" y="314489"/>
                </a:lnTo>
                <a:lnTo>
                  <a:pt x="5490244" y="949451"/>
                </a:lnTo>
                <a:lnTo>
                  <a:pt x="5477515" y="1026849"/>
                </a:lnTo>
                <a:lnTo>
                  <a:pt x="5460645" y="1071108"/>
                </a:lnTo>
                <a:lnTo>
                  <a:pt x="5437921" y="1112092"/>
                </a:lnTo>
                <a:lnTo>
                  <a:pt x="5409858" y="1149284"/>
                </a:lnTo>
                <a:lnTo>
                  <a:pt x="5376973" y="1182169"/>
                </a:lnTo>
                <a:lnTo>
                  <a:pt x="5339781" y="1210232"/>
                </a:lnTo>
                <a:lnTo>
                  <a:pt x="5298797" y="1232956"/>
                </a:lnTo>
                <a:lnTo>
                  <a:pt x="5254538" y="1249826"/>
                </a:lnTo>
                <a:lnTo>
                  <a:pt x="5207518" y="1260326"/>
                </a:lnTo>
                <a:lnTo>
                  <a:pt x="5158254" y="1263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5462" y="3457625"/>
            <a:ext cx="52679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594" algn="just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Suppose we want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categorize orders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the Orders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 </a:t>
            </a:r>
            <a:r>
              <a:rPr sz="1650" spc="-5" dirty="0">
                <a:latin typeface="Comic Sans MS"/>
                <a:cs typeface="Comic Sans MS"/>
              </a:rPr>
              <a:t>as </a:t>
            </a:r>
            <a:r>
              <a:rPr sz="1650" spc="-10" dirty="0">
                <a:latin typeface="Comic Sans MS"/>
                <a:cs typeface="Comic Sans MS"/>
              </a:rPr>
              <a:t>"High" </a:t>
            </a:r>
            <a:r>
              <a:rPr sz="1650" spc="-5" dirty="0">
                <a:latin typeface="Comic Sans MS"/>
                <a:cs typeface="Comic Sans MS"/>
              </a:rPr>
              <a:t>if </a:t>
            </a:r>
            <a:r>
              <a:rPr sz="1650" spc="-10" dirty="0">
                <a:latin typeface="Comic Sans MS"/>
                <a:cs typeface="Comic Sans MS"/>
              </a:rPr>
              <a:t>the Profit </a:t>
            </a:r>
            <a:r>
              <a:rPr sz="1650" spc="-5" dirty="0">
                <a:latin typeface="Comic Sans MS"/>
                <a:cs typeface="Comic Sans MS"/>
              </a:rPr>
              <a:t>is </a:t>
            </a:r>
            <a:r>
              <a:rPr sz="1650" spc="-10" dirty="0">
                <a:latin typeface="Comic Sans MS"/>
                <a:cs typeface="Comic Sans MS"/>
              </a:rPr>
              <a:t>greater than $100 and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"Low"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otherwise.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IF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function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this: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4451" y="4816296"/>
            <a:ext cx="5857874" cy="52387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8058" y="455498"/>
            <a:ext cx="6938009" cy="1322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7855" algn="ctr">
              <a:lnSpc>
                <a:spcPct val="100000"/>
              </a:lnSpc>
              <a:spcBef>
                <a:spcPts val="95"/>
              </a:spcBef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IF</a:t>
            </a:r>
            <a:endParaRPr sz="2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mic Sans MS"/>
              <a:cs typeface="Comic Sans MS"/>
            </a:endParaRPr>
          </a:p>
          <a:p>
            <a:pPr marL="534670" marR="5080" indent="-522605">
              <a:lnSpc>
                <a:spcPct val="112500"/>
              </a:lnSpc>
              <a:spcBef>
                <a:spcPts val="5"/>
              </a:spcBef>
            </a:pPr>
            <a:r>
              <a:rPr sz="1500" b="1" spc="-5" dirty="0">
                <a:latin typeface="Comic Sans MS"/>
                <a:cs typeface="Comic Sans MS"/>
              </a:rPr>
              <a:t>The IF function in DAX evaluates </a:t>
            </a:r>
            <a:r>
              <a:rPr sz="1500" b="1" dirty="0">
                <a:latin typeface="Comic Sans MS"/>
                <a:cs typeface="Comic Sans MS"/>
              </a:rPr>
              <a:t>a </a:t>
            </a:r>
            <a:r>
              <a:rPr sz="1500" b="1" spc="-5" dirty="0">
                <a:latin typeface="Comic Sans MS"/>
                <a:cs typeface="Comic Sans MS"/>
              </a:rPr>
              <a:t>condition and returns one value if the </a:t>
            </a:r>
            <a:r>
              <a:rPr sz="1500" b="1" spc="-64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condition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is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TRUE and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another value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if the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condition is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FALSE.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62458" y="241751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73" y="361306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312" y="5656861"/>
            <a:ext cx="8377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0" marR="5080" indent="-2299335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latin typeface="Comic Sans MS"/>
                <a:cs typeface="Comic Sans MS"/>
              </a:rPr>
              <a:t>This DAX formula checks </a:t>
            </a:r>
            <a:r>
              <a:rPr sz="1300" b="1" dirty="0">
                <a:latin typeface="Comic Sans MS"/>
                <a:cs typeface="Comic Sans MS"/>
              </a:rPr>
              <a:t>if </a:t>
            </a:r>
            <a:r>
              <a:rPr sz="1300" b="1" spc="-5" dirty="0">
                <a:latin typeface="Comic Sans MS"/>
                <a:cs typeface="Comic Sans MS"/>
              </a:rPr>
              <a:t>the Profit </a:t>
            </a:r>
            <a:r>
              <a:rPr sz="1300" b="1" dirty="0">
                <a:latin typeface="Comic Sans MS"/>
                <a:cs typeface="Comic Sans MS"/>
              </a:rPr>
              <a:t>in </a:t>
            </a:r>
            <a:r>
              <a:rPr sz="1300" b="1" spc="-5" dirty="0">
                <a:latin typeface="Comic Sans MS"/>
                <a:cs typeface="Comic Sans MS"/>
              </a:rPr>
              <a:t>each row of the Orders table </a:t>
            </a:r>
            <a:r>
              <a:rPr sz="1300" b="1" dirty="0">
                <a:latin typeface="Comic Sans MS"/>
                <a:cs typeface="Comic Sans MS"/>
              </a:rPr>
              <a:t>is </a:t>
            </a:r>
            <a:r>
              <a:rPr sz="1300" b="1" spc="-5" dirty="0">
                <a:latin typeface="Comic Sans MS"/>
                <a:cs typeface="Comic Sans MS"/>
              </a:rPr>
              <a:t>greater than $100. If </a:t>
            </a:r>
            <a:r>
              <a:rPr sz="1300" b="1" dirty="0">
                <a:latin typeface="Comic Sans MS"/>
                <a:cs typeface="Comic Sans MS"/>
              </a:rPr>
              <a:t>it </a:t>
            </a:r>
            <a:r>
              <a:rPr sz="1300" b="1" spc="-5" dirty="0">
                <a:latin typeface="Comic Sans MS"/>
                <a:cs typeface="Comic Sans MS"/>
              </a:rPr>
              <a:t>is, </a:t>
            </a:r>
            <a:r>
              <a:rPr sz="1300" b="1" spc="-55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it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returns "High"; otherwise,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it</a:t>
            </a:r>
            <a:r>
              <a:rPr sz="1300" b="1" spc="-5" dirty="0">
                <a:latin typeface="Comic Sans MS"/>
                <a:cs typeface="Comic Sans MS"/>
              </a:rPr>
              <a:t> returns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"Low".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learn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76520" y="292142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3"/>
                </a:lnTo>
                <a:lnTo>
                  <a:pt x="21487" y="390299"/>
                </a:lnTo>
                <a:lnTo>
                  <a:pt x="5473" y="337603"/>
                </a:lnTo>
                <a:lnTo>
                  <a:pt x="0" y="282276"/>
                </a:lnTo>
                <a:lnTo>
                  <a:pt x="5473" y="226949"/>
                </a:lnTo>
                <a:lnTo>
                  <a:pt x="21487" y="174253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6"/>
                </a:lnTo>
                <a:lnTo>
                  <a:pt x="226950" y="5473"/>
                </a:lnTo>
                <a:lnTo>
                  <a:pt x="282272" y="0"/>
                </a:lnTo>
                <a:lnTo>
                  <a:pt x="2439563" y="0"/>
                </a:lnTo>
                <a:lnTo>
                  <a:pt x="2494885" y="5473"/>
                </a:lnTo>
                <a:lnTo>
                  <a:pt x="2547581" y="21486"/>
                </a:lnTo>
                <a:lnTo>
                  <a:pt x="2596166" y="47425"/>
                </a:lnTo>
                <a:lnTo>
                  <a:pt x="2639159" y="82676"/>
                </a:lnTo>
                <a:lnTo>
                  <a:pt x="2674410" y="125669"/>
                </a:lnTo>
                <a:lnTo>
                  <a:pt x="2700348" y="174253"/>
                </a:lnTo>
                <a:lnTo>
                  <a:pt x="2716362" y="226949"/>
                </a:lnTo>
                <a:lnTo>
                  <a:pt x="2721325" y="277112"/>
                </a:lnTo>
                <a:lnTo>
                  <a:pt x="2721325" y="287440"/>
                </a:lnTo>
                <a:lnTo>
                  <a:pt x="2716362" y="337603"/>
                </a:lnTo>
                <a:lnTo>
                  <a:pt x="2700348" y="390299"/>
                </a:lnTo>
                <a:lnTo>
                  <a:pt x="2674410" y="438883"/>
                </a:lnTo>
                <a:lnTo>
                  <a:pt x="2639159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94512" y="3121742"/>
            <a:ext cx="5461000" cy="1452245"/>
            <a:chOff x="1394512" y="3121742"/>
            <a:chExt cx="5461000" cy="1452245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4512" y="3121742"/>
              <a:ext cx="5461000" cy="1452245"/>
            </a:xfrm>
            <a:custGeom>
              <a:avLst/>
              <a:gdLst/>
              <a:ahLst/>
              <a:cxnLst/>
              <a:rect l="l" t="t" r="r" b="b"/>
              <a:pathLst>
                <a:path w="5461000" h="1452245">
                  <a:moveTo>
                    <a:pt x="5128194" y="1451722"/>
                  </a:moveTo>
                  <a:lnTo>
                    <a:pt x="333375" y="1451722"/>
                  </a:lnTo>
                  <a:lnTo>
                    <a:pt x="284111" y="1448107"/>
                  </a:lnTo>
                  <a:lnTo>
                    <a:pt x="237091" y="1437607"/>
                  </a:lnTo>
                  <a:lnTo>
                    <a:pt x="192832" y="1420737"/>
                  </a:lnTo>
                  <a:lnTo>
                    <a:pt x="151848" y="1398013"/>
                  </a:lnTo>
                  <a:lnTo>
                    <a:pt x="114656" y="1369951"/>
                  </a:lnTo>
                  <a:lnTo>
                    <a:pt x="81771" y="1337066"/>
                  </a:lnTo>
                  <a:lnTo>
                    <a:pt x="53708" y="1299873"/>
                  </a:lnTo>
                  <a:lnTo>
                    <a:pt x="30984" y="1258890"/>
                  </a:lnTo>
                  <a:lnTo>
                    <a:pt x="14114" y="1214630"/>
                  </a:lnTo>
                  <a:lnTo>
                    <a:pt x="3614" y="1167611"/>
                  </a:lnTo>
                  <a:lnTo>
                    <a:pt x="0" y="11183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5128196" y="0"/>
                  </a:lnTo>
                  <a:lnTo>
                    <a:pt x="5177458" y="3614"/>
                  </a:lnTo>
                  <a:lnTo>
                    <a:pt x="5224477" y="14114"/>
                  </a:lnTo>
                  <a:lnTo>
                    <a:pt x="5268736" y="30984"/>
                  </a:lnTo>
                  <a:lnTo>
                    <a:pt x="5309720" y="53708"/>
                  </a:lnTo>
                  <a:lnTo>
                    <a:pt x="5346912" y="81771"/>
                  </a:lnTo>
                  <a:lnTo>
                    <a:pt x="5379798" y="114656"/>
                  </a:lnTo>
                  <a:lnTo>
                    <a:pt x="5407860" y="151848"/>
                  </a:lnTo>
                  <a:lnTo>
                    <a:pt x="5430584" y="192832"/>
                  </a:lnTo>
                  <a:lnTo>
                    <a:pt x="5447454" y="237091"/>
                  </a:lnTo>
                  <a:lnTo>
                    <a:pt x="5457954" y="284111"/>
                  </a:lnTo>
                  <a:lnTo>
                    <a:pt x="5460972" y="325236"/>
                  </a:lnTo>
                  <a:lnTo>
                    <a:pt x="5460972" y="1126485"/>
                  </a:lnTo>
                  <a:lnTo>
                    <a:pt x="5457954" y="1167611"/>
                  </a:lnTo>
                  <a:lnTo>
                    <a:pt x="5447454" y="1214630"/>
                  </a:lnTo>
                  <a:lnTo>
                    <a:pt x="5430584" y="1258890"/>
                  </a:lnTo>
                  <a:lnTo>
                    <a:pt x="5407860" y="1299873"/>
                  </a:lnTo>
                  <a:lnTo>
                    <a:pt x="5379798" y="1337066"/>
                  </a:lnTo>
                  <a:lnTo>
                    <a:pt x="5346912" y="1369951"/>
                  </a:lnTo>
                  <a:lnTo>
                    <a:pt x="5309720" y="1398013"/>
                  </a:lnTo>
                  <a:lnTo>
                    <a:pt x="5268736" y="1420737"/>
                  </a:lnTo>
                  <a:lnTo>
                    <a:pt x="5224477" y="1437607"/>
                  </a:lnTo>
                  <a:lnTo>
                    <a:pt x="5177458" y="1448107"/>
                  </a:lnTo>
                  <a:lnTo>
                    <a:pt x="5128194" y="1451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84445" y="410220"/>
            <a:ext cx="130619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IFERROR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648" y="987477"/>
            <a:ext cx="7413625" cy="1203325"/>
          </a:xfrm>
          <a:custGeom>
            <a:avLst/>
            <a:gdLst/>
            <a:ahLst/>
            <a:cxnLst/>
            <a:rect l="l" t="t" r="r" b="b"/>
            <a:pathLst>
              <a:path w="7413625" h="1203325">
                <a:moveTo>
                  <a:pt x="7081827" y="1202702"/>
                </a:moveTo>
                <a:lnTo>
                  <a:pt x="333375" y="1202702"/>
                </a:lnTo>
                <a:lnTo>
                  <a:pt x="284111" y="1199088"/>
                </a:lnTo>
                <a:lnTo>
                  <a:pt x="237091" y="1188587"/>
                </a:lnTo>
                <a:lnTo>
                  <a:pt x="192832" y="1171717"/>
                </a:lnTo>
                <a:lnTo>
                  <a:pt x="151848" y="1148993"/>
                </a:lnTo>
                <a:lnTo>
                  <a:pt x="114656" y="1120931"/>
                </a:lnTo>
                <a:lnTo>
                  <a:pt x="81771" y="1088046"/>
                </a:lnTo>
                <a:lnTo>
                  <a:pt x="53708" y="1050853"/>
                </a:lnTo>
                <a:lnTo>
                  <a:pt x="30984" y="1009870"/>
                </a:lnTo>
                <a:lnTo>
                  <a:pt x="14114" y="965610"/>
                </a:lnTo>
                <a:lnTo>
                  <a:pt x="3614" y="918591"/>
                </a:lnTo>
                <a:lnTo>
                  <a:pt x="0" y="869327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9" y="0"/>
                </a:lnTo>
                <a:lnTo>
                  <a:pt x="7081833" y="0"/>
                </a:lnTo>
                <a:lnTo>
                  <a:pt x="7131091" y="3614"/>
                </a:lnTo>
                <a:lnTo>
                  <a:pt x="7178110" y="14114"/>
                </a:lnTo>
                <a:lnTo>
                  <a:pt x="7222370" y="30984"/>
                </a:lnTo>
                <a:lnTo>
                  <a:pt x="7263353" y="53708"/>
                </a:lnTo>
                <a:lnTo>
                  <a:pt x="7300545" y="81770"/>
                </a:lnTo>
                <a:lnTo>
                  <a:pt x="7333431" y="114656"/>
                </a:lnTo>
                <a:lnTo>
                  <a:pt x="7361493" y="151848"/>
                </a:lnTo>
                <a:lnTo>
                  <a:pt x="7384217" y="192832"/>
                </a:lnTo>
                <a:lnTo>
                  <a:pt x="7401087" y="237091"/>
                </a:lnTo>
                <a:lnTo>
                  <a:pt x="7411587" y="284110"/>
                </a:lnTo>
                <a:lnTo>
                  <a:pt x="7413537" y="310686"/>
                </a:lnTo>
                <a:lnTo>
                  <a:pt x="7413537" y="892016"/>
                </a:lnTo>
                <a:lnTo>
                  <a:pt x="7401087" y="965610"/>
                </a:lnTo>
                <a:lnTo>
                  <a:pt x="7384217" y="1009870"/>
                </a:lnTo>
                <a:lnTo>
                  <a:pt x="7361493" y="1050853"/>
                </a:lnTo>
                <a:lnTo>
                  <a:pt x="7333431" y="1088046"/>
                </a:lnTo>
                <a:lnTo>
                  <a:pt x="7300545" y="1120931"/>
                </a:lnTo>
                <a:lnTo>
                  <a:pt x="7263353" y="1148993"/>
                </a:lnTo>
                <a:lnTo>
                  <a:pt x="7222370" y="1171717"/>
                </a:lnTo>
                <a:lnTo>
                  <a:pt x="7178110" y="1188587"/>
                </a:lnTo>
                <a:lnTo>
                  <a:pt x="7131091" y="1199088"/>
                </a:lnTo>
                <a:lnTo>
                  <a:pt x="7081827" y="12027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9670" y="1059739"/>
            <a:ext cx="7319009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IFERROR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function</a:t>
            </a:r>
            <a:r>
              <a:rPr sz="1850" spc="-5" dirty="0">
                <a:latin typeface="Comic Sans MS"/>
                <a:cs typeface="Comic Sans MS"/>
              </a:rPr>
              <a:t> 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checks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if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formula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or </a:t>
            </a:r>
            <a:r>
              <a:rPr sz="1850" spc="-10" dirty="0">
                <a:latin typeface="Comic Sans MS"/>
                <a:cs typeface="Comic Sans MS"/>
              </a:rPr>
              <a:t>expression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results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error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returns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specified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value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if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error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occurs,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otherwise,</a:t>
            </a:r>
            <a:r>
              <a:rPr sz="1850" spc="-5" dirty="0">
                <a:latin typeface="Comic Sans MS"/>
                <a:cs typeface="Comic Sans MS"/>
              </a:rPr>
              <a:t> it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returns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result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formula</a:t>
            </a:r>
            <a:r>
              <a:rPr sz="1850" spc="-5" dirty="0">
                <a:latin typeface="Comic Sans MS"/>
                <a:cs typeface="Comic Sans MS"/>
              </a:rPr>
              <a:t> 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expression.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85516" y="2437830"/>
            <a:ext cx="4542790" cy="557530"/>
          </a:xfrm>
          <a:custGeom>
            <a:avLst/>
            <a:gdLst/>
            <a:ahLst/>
            <a:cxnLst/>
            <a:rect l="l" t="t" r="r" b="b"/>
            <a:pathLst>
              <a:path w="4542790" h="557530">
                <a:moveTo>
                  <a:pt x="4264267" y="556908"/>
                </a:moveTo>
                <a:lnTo>
                  <a:pt x="278450" y="556908"/>
                </a:lnTo>
                <a:lnTo>
                  <a:pt x="233287" y="553264"/>
                </a:lnTo>
                <a:lnTo>
                  <a:pt x="190441" y="542713"/>
                </a:lnTo>
                <a:lnTo>
                  <a:pt x="150488" y="525828"/>
                </a:lnTo>
                <a:lnTo>
                  <a:pt x="114002" y="503183"/>
                </a:lnTo>
                <a:lnTo>
                  <a:pt x="81557" y="475351"/>
                </a:lnTo>
                <a:lnTo>
                  <a:pt x="53725" y="442906"/>
                </a:lnTo>
                <a:lnTo>
                  <a:pt x="31080" y="406420"/>
                </a:lnTo>
                <a:lnTo>
                  <a:pt x="14195" y="366467"/>
                </a:lnTo>
                <a:lnTo>
                  <a:pt x="3644" y="323621"/>
                </a:lnTo>
                <a:lnTo>
                  <a:pt x="0" y="278454"/>
                </a:lnTo>
                <a:lnTo>
                  <a:pt x="3644" y="233287"/>
                </a:lnTo>
                <a:lnTo>
                  <a:pt x="14195" y="190441"/>
                </a:lnTo>
                <a:lnTo>
                  <a:pt x="31080" y="150488"/>
                </a:lnTo>
                <a:lnTo>
                  <a:pt x="53725" y="114002"/>
                </a:lnTo>
                <a:lnTo>
                  <a:pt x="81557" y="81557"/>
                </a:lnTo>
                <a:lnTo>
                  <a:pt x="114002" y="53725"/>
                </a:lnTo>
                <a:lnTo>
                  <a:pt x="150488" y="31080"/>
                </a:lnTo>
                <a:lnTo>
                  <a:pt x="190441" y="14195"/>
                </a:lnTo>
                <a:lnTo>
                  <a:pt x="233287" y="3644"/>
                </a:lnTo>
                <a:lnTo>
                  <a:pt x="278454" y="0"/>
                </a:lnTo>
                <a:lnTo>
                  <a:pt x="4264263" y="0"/>
                </a:lnTo>
                <a:lnTo>
                  <a:pt x="4309430" y="3644"/>
                </a:lnTo>
                <a:lnTo>
                  <a:pt x="4352276" y="14195"/>
                </a:lnTo>
                <a:lnTo>
                  <a:pt x="4392229" y="31080"/>
                </a:lnTo>
                <a:lnTo>
                  <a:pt x="4428714" y="53725"/>
                </a:lnTo>
                <a:lnTo>
                  <a:pt x="4461160" y="81557"/>
                </a:lnTo>
                <a:lnTo>
                  <a:pt x="4488992" y="114002"/>
                </a:lnTo>
                <a:lnTo>
                  <a:pt x="4511637" y="150488"/>
                </a:lnTo>
                <a:lnTo>
                  <a:pt x="4528521" y="190441"/>
                </a:lnTo>
                <a:lnTo>
                  <a:pt x="4539073" y="233287"/>
                </a:lnTo>
                <a:lnTo>
                  <a:pt x="4542287" y="273130"/>
                </a:lnTo>
                <a:lnTo>
                  <a:pt x="4542287" y="283778"/>
                </a:lnTo>
                <a:lnTo>
                  <a:pt x="4539073" y="323621"/>
                </a:lnTo>
                <a:lnTo>
                  <a:pt x="4528521" y="366467"/>
                </a:lnTo>
                <a:lnTo>
                  <a:pt x="4511637" y="406420"/>
                </a:lnTo>
                <a:lnTo>
                  <a:pt x="4488992" y="442906"/>
                </a:lnTo>
                <a:lnTo>
                  <a:pt x="4461160" y="475351"/>
                </a:lnTo>
                <a:lnTo>
                  <a:pt x="4428714" y="503183"/>
                </a:lnTo>
                <a:lnTo>
                  <a:pt x="4392229" y="525828"/>
                </a:lnTo>
                <a:lnTo>
                  <a:pt x="4352276" y="542713"/>
                </a:lnTo>
                <a:lnTo>
                  <a:pt x="4309430" y="553264"/>
                </a:lnTo>
                <a:lnTo>
                  <a:pt x="4264267" y="55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422" y="2552765"/>
            <a:ext cx="354139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Comic Sans MS"/>
                <a:cs typeface="Comic Sans MS"/>
              </a:rPr>
              <a:t>IFERROR(value,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value_if_error)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7835" y="3138780"/>
            <a:ext cx="531495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Suppose we want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calculate 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total revenue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for all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 transactions 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Sales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table. However,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there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might be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cases where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Order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Quantity or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Unit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Price is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missing, resulting 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errors. We want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handle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these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errors by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displaying "No Data" instead.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778" y="5007769"/>
            <a:ext cx="7886699" cy="3714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4822" y="3602327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618560" y="2454061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552" y="5641052"/>
            <a:ext cx="727455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DAX formula calculates the total revenue from all sales transactions in the Sales table by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multiplying the Order Quantity and Unit Price for each row and then summing up the results. If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errors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during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(e.g.,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missing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values),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IFERROR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"No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Data" instead 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 error message.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7" y="861478"/>
            <a:ext cx="8595995" cy="1569085"/>
          </a:xfrm>
          <a:custGeom>
            <a:avLst/>
            <a:gdLst/>
            <a:ahLst/>
            <a:cxnLst/>
            <a:rect l="l" t="t" r="r" b="b"/>
            <a:pathLst>
              <a:path w="8595995" h="1569085">
                <a:moveTo>
                  <a:pt x="1345526" y="971892"/>
                </a:moveTo>
                <a:lnTo>
                  <a:pt x="1336395" y="890104"/>
                </a:lnTo>
                <a:lnTo>
                  <a:pt x="1323962" y="842606"/>
                </a:lnTo>
                <a:lnTo>
                  <a:pt x="1307084" y="798995"/>
                </a:lnTo>
                <a:lnTo>
                  <a:pt x="1286040" y="759409"/>
                </a:lnTo>
                <a:lnTo>
                  <a:pt x="1261135" y="723988"/>
                </a:lnTo>
                <a:lnTo>
                  <a:pt x="1232662" y="692848"/>
                </a:lnTo>
                <a:lnTo>
                  <a:pt x="1200924" y="666140"/>
                </a:lnTo>
                <a:lnTo>
                  <a:pt x="1166215" y="643978"/>
                </a:lnTo>
                <a:lnTo>
                  <a:pt x="1128839" y="626516"/>
                </a:lnTo>
                <a:lnTo>
                  <a:pt x="1089101" y="613867"/>
                </a:lnTo>
                <a:lnTo>
                  <a:pt x="1047280" y="606183"/>
                </a:lnTo>
                <a:lnTo>
                  <a:pt x="1003681" y="603592"/>
                </a:lnTo>
                <a:lnTo>
                  <a:pt x="336537" y="603592"/>
                </a:lnTo>
                <a:lnTo>
                  <a:pt x="294322" y="606183"/>
                </a:lnTo>
                <a:lnTo>
                  <a:pt x="253669" y="613867"/>
                </a:lnTo>
                <a:lnTo>
                  <a:pt x="214896" y="626516"/>
                </a:lnTo>
                <a:lnTo>
                  <a:pt x="178333" y="643978"/>
                </a:lnTo>
                <a:lnTo>
                  <a:pt x="144272" y="666127"/>
                </a:lnTo>
                <a:lnTo>
                  <a:pt x="113030" y="692848"/>
                </a:lnTo>
                <a:lnTo>
                  <a:pt x="84937" y="723976"/>
                </a:lnTo>
                <a:lnTo>
                  <a:pt x="60299" y="759409"/>
                </a:lnTo>
                <a:lnTo>
                  <a:pt x="39433" y="798982"/>
                </a:lnTo>
                <a:lnTo>
                  <a:pt x="22656" y="842594"/>
                </a:lnTo>
                <a:lnTo>
                  <a:pt x="10287" y="890079"/>
                </a:lnTo>
                <a:lnTo>
                  <a:pt x="2628" y="941324"/>
                </a:lnTo>
                <a:lnTo>
                  <a:pt x="0" y="996226"/>
                </a:lnTo>
                <a:lnTo>
                  <a:pt x="2870" y="1055230"/>
                </a:lnTo>
                <a:lnTo>
                  <a:pt x="11226" y="1109014"/>
                </a:lnTo>
                <a:lnTo>
                  <a:pt x="24701" y="1157681"/>
                </a:lnTo>
                <a:lnTo>
                  <a:pt x="42951" y="1201318"/>
                </a:lnTo>
                <a:lnTo>
                  <a:pt x="65620" y="1240015"/>
                </a:lnTo>
                <a:lnTo>
                  <a:pt x="92316" y="1273848"/>
                </a:lnTo>
                <a:lnTo>
                  <a:pt x="122707" y="1302918"/>
                </a:lnTo>
                <a:lnTo>
                  <a:pt x="156425" y="1327302"/>
                </a:lnTo>
                <a:lnTo>
                  <a:pt x="193103" y="1347101"/>
                </a:lnTo>
                <a:lnTo>
                  <a:pt x="193103" y="1568462"/>
                </a:lnTo>
                <a:lnTo>
                  <a:pt x="421665" y="1378419"/>
                </a:lnTo>
                <a:lnTo>
                  <a:pt x="1003681" y="1378419"/>
                </a:lnTo>
                <a:lnTo>
                  <a:pt x="1047280" y="1375841"/>
                </a:lnTo>
                <a:lnTo>
                  <a:pt x="1089101" y="1368183"/>
                </a:lnTo>
                <a:lnTo>
                  <a:pt x="1128839" y="1355636"/>
                </a:lnTo>
                <a:lnTo>
                  <a:pt x="1166215" y="1338351"/>
                </a:lnTo>
                <a:lnTo>
                  <a:pt x="1200912" y="1316482"/>
                </a:lnTo>
                <a:lnTo>
                  <a:pt x="1232649" y="1290193"/>
                </a:lnTo>
                <a:lnTo>
                  <a:pt x="1261122" y="1259662"/>
                </a:lnTo>
                <a:lnTo>
                  <a:pt x="1286027" y="1225029"/>
                </a:lnTo>
                <a:lnTo>
                  <a:pt x="1307071" y="1186472"/>
                </a:lnTo>
                <a:lnTo>
                  <a:pt x="1323962" y="1144155"/>
                </a:lnTo>
                <a:lnTo>
                  <a:pt x="1336382" y="1098219"/>
                </a:lnTo>
                <a:lnTo>
                  <a:pt x="1344066" y="1048854"/>
                </a:lnTo>
                <a:lnTo>
                  <a:pt x="1345526" y="1019505"/>
                </a:lnTo>
                <a:lnTo>
                  <a:pt x="1345526" y="971892"/>
                </a:lnTo>
                <a:close/>
              </a:path>
              <a:path w="8595995" h="1569085">
                <a:moveTo>
                  <a:pt x="8595779" y="328117"/>
                </a:moveTo>
                <a:lnTo>
                  <a:pt x="8592541" y="284111"/>
                </a:lnTo>
                <a:lnTo>
                  <a:pt x="8582050" y="237096"/>
                </a:lnTo>
                <a:lnTo>
                  <a:pt x="8565172" y="192836"/>
                </a:lnTo>
                <a:lnTo>
                  <a:pt x="8542452" y="151853"/>
                </a:lnTo>
                <a:lnTo>
                  <a:pt x="8514385" y="114668"/>
                </a:lnTo>
                <a:lnTo>
                  <a:pt x="8481504" y="81775"/>
                </a:lnTo>
                <a:lnTo>
                  <a:pt x="8444306" y="53721"/>
                </a:lnTo>
                <a:lnTo>
                  <a:pt x="8403323" y="30988"/>
                </a:lnTo>
                <a:lnTo>
                  <a:pt x="8359064" y="14122"/>
                </a:lnTo>
                <a:lnTo>
                  <a:pt x="8312048" y="3619"/>
                </a:lnTo>
                <a:lnTo>
                  <a:pt x="8262785" y="0"/>
                </a:lnTo>
                <a:lnTo>
                  <a:pt x="1680070" y="0"/>
                </a:lnTo>
                <a:lnTo>
                  <a:pt x="1630807" y="3619"/>
                </a:lnTo>
                <a:lnTo>
                  <a:pt x="1583778" y="14122"/>
                </a:lnTo>
                <a:lnTo>
                  <a:pt x="1539519" y="30988"/>
                </a:lnTo>
                <a:lnTo>
                  <a:pt x="1498536" y="53721"/>
                </a:lnTo>
                <a:lnTo>
                  <a:pt x="1461350" y="81775"/>
                </a:lnTo>
                <a:lnTo>
                  <a:pt x="1428457" y="114668"/>
                </a:lnTo>
                <a:lnTo>
                  <a:pt x="1400403" y="151853"/>
                </a:lnTo>
                <a:lnTo>
                  <a:pt x="1377670" y="192836"/>
                </a:lnTo>
                <a:lnTo>
                  <a:pt x="1360805" y="237096"/>
                </a:lnTo>
                <a:lnTo>
                  <a:pt x="1350302" y="284111"/>
                </a:lnTo>
                <a:lnTo>
                  <a:pt x="1346695" y="333375"/>
                </a:lnTo>
                <a:lnTo>
                  <a:pt x="1346695" y="485952"/>
                </a:lnTo>
                <a:lnTo>
                  <a:pt x="1350302" y="535216"/>
                </a:lnTo>
                <a:lnTo>
                  <a:pt x="1360805" y="582231"/>
                </a:lnTo>
                <a:lnTo>
                  <a:pt x="1377670" y="626491"/>
                </a:lnTo>
                <a:lnTo>
                  <a:pt x="1400403" y="667473"/>
                </a:lnTo>
                <a:lnTo>
                  <a:pt x="1428457" y="704672"/>
                </a:lnTo>
                <a:lnTo>
                  <a:pt x="1461350" y="737552"/>
                </a:lnTo>
                <a:lnTo>
                  <a:pt x="1498536" y="765619"/>
                </a:lnTo>
                <a:lnTo>
                  <a:pt x="1539519" y="788339"/>
                </a:lnTo>
                <a:lnTo>
                  <a:pt x="1583778" y="805218"/>
                </a:lnTo>
                <a:lnTo>
                  <a:pt x="1630807" y="815708"/>
                </a:lnTo>
                <a:lnTo>
                  <a:pt x="1680057" y="819327"/>
                </a:lnTo>
                <a:lnTo>
                  <a:pt x="8262785" y="819327"/>
                </a:lnTo>
                <a:lnTo>
                  <a:pt x="8312048" y="815708"/>
                </a:lnTo>
                <a:lnTo>
                  <a:pt x="8359064" y="805218"/>
                </a:lnTo>
                <a:lnTo>
                  <a:pt x="8403323" y="788339"/>
                </a:lnTo>
                <a:lnTo>
                  <a:pt x="8444306" y="765619"/>
                </a:lnTo>
                <a:lnTo>
                  <a:pt x="8481504" y="737552"/>
                </a:lnTo>
                <a:lnTo>
                  <a:pt x="8514385" y="704672"/>
                </a:lnTo>
                <a:lnTo>
                  <a:pt x="8542452" y="667473"/>
                </a:lnTo>
                <a:lnTo>
                  <a:pt x="8565172" y="626491"/>
                </a:lnTo>
                <a:lnTo>
                  <a:pt x="8582050" y="582231"/>
                </a:lnTo>
                <a:lnTo>
                  <a:pt x="8592541" y="535216"/>
                </a:lnTo>
                <a:lnTo>
                  <a:pt x="8595779" y="491210"/>
                </a:lnTo>
                <a:lnTo>
                  <a:pt x="8595779" y="328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690692" y="1877642"/>
            <a:ext cx="4442460" cy="494030"/>
          </a:xfrm>
          <a:custGeom>
            <a:avLst/>
            <a:gdLst/>
            <a:ahLst/>
            <a:cxnLst/>
            <a:rect l="l" t="t" r="r" b="b"/>
            <a:pathLst>
              <a:path w="4442459" h="494030">
                <a:moveTo>
                  <a:pt x="4195603" y="493764"/>
                </a:moveTo>
                <a:lnTo>
                  <a:pt x="246882" y="493764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5"/>
                </a:lnTo>
                <a:lnTo>
                  <a:pt x="72310" y="421454"/>
                </a:lnTo>
                <a:lnTo>
                  <a:pt x="41479" y="383852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2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09"/>
                </a:lnTo>
                <a:lnTo>
                  <a:pt x="109911" y="41478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78" y="0"/>
                </a:lnTo>
                <a:lnTo>
                  <a:pt x="4195607" y="0"/>
                </a:lnTo>
                <a:lnTo>
                  <a:pt x="4243992" y="4787"/>
                </a:lnTo>
                <a:lnTo>
                  <a:pt x="4290081" y="18792"/>
                </a:lnTo>
                <a:lnTo>
                  <a:pt x="4332574" y="41478"/>
                </a:lnTo>
                <a:lnTo>
                  <a:pt x="4370175" y="72309"/>
                </a:lnTo>
                <a:lnTo>
                  <a:pt x="4401006" y="109911"/>
                </a:lnTo>
                <a:lnTo>
                  <a:pt x="4423693" y="152404"/>
                </a:lnTo>
                <a:lnTo>
                  <a:pt x="4437698" y="198492"/>
                </a:lnTo>
                <a:lnTo>
                  <a:pt x="4441958" y="241549"/>
                </a:lnTo>
                <a:lnTo>
                  <a:pt x="4441958" y="252214"/>
                </a:lnTo>
                <a:lnTo>
                  <a:pt x="4437698" y="295271"/>
                </a:lnTo>
                <a:lnTo>
                  <a:pt x="4423693" y="341360"/>
                </a:lnTo>
                <a:lnTo>
                  <a:pt x="4401006" y="383852"/>
                </a:lnTo>
                <a:lnTo>
                  <a:pt x="4370175" y="421454"/>
                </a:lnTo>
                <a:lnTo>
                  <a:pt x="4332574" y="452285"/>
                </a:lnTo>
                <a:lnTo>
                  <a:pt x="4290081" y="474972"/>
                </a:lnTo>
                <a:lnTo>
                  <a:pt x="4243992" y="488977"/>
                </a:lnTo>
                <a:lnTo>
                  <a:pt x="4195603" y="493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0648" y="1957620"/>
            <a:ext cx="3402329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AND(&lt;logical1&gt;,&lt;logical2&gt;)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89662" y="278582"/>
            <a:ext cx="76136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AN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8276" y="2514282"/>
            <a:ext cx="5951855" cy="1278890"/>
          </a:xfrm>
          <a:custGeom>
            <a:avLst/>
            <a:gdLst/>
            <a:ahLst/>
            <a:cxnLst/>
            <a:rect l="l" t="t" r="r" b="b"/>
            <a:pathLst>
              <a:path w="5951855" h="1278889">
                <a:moveTo>
                  <a:pt x="5618209" y="1278500"/>
                </a:moveTo>
                <a:lnTo>
                  <a:pt x="333372" y="1278500"/>
                </a:lnTo>
                <a:lnTo>
                  <a:pt x="284111" y="1274886"/>
                </a:lnTo>
                <a:lnTo>
                  <a:pt x="237091" y="1264385"/>
                </a:lnTo>
                <a:lnTo>
                  <a:pt x="192832" y="1247515"/>
                </a:lnTo>
                <a:lnTo>
                  <a:pt x="151848" y="1224791"/>
                </a:lnTo>
                <a:lnTo>
                  <a:pt x="114656" y="1196729"/>
                </a:lnTo>
                <a:lnTo>
                  <a:pt x="81771" y="1163844"/>
                </a:lnTo>
                <a:lnTo>
                  <a:pt x="53708" y="1126651"/>
                </a:lnTo>
                <a:lnTo>
                  <a:pt x="30984" y="1085668"/>
                </a:lnTo>
                <a:lnTo>
                  <a:pt x="14114" y="1041408"/>
                </a:lnTo>
                <a:lnTo>
                  <a:pt x="3614" y="994389"/>
                </a:lnTo>
                <a:lnTo>
                  <a:pt x="0" y="94512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18207" y="0"/>
                </a:lnTo>
                <a:lnTo>
                  <a:pt x="5667471" y="3614"/>
                </a:lnTo>
                <a:lnTo>
                  <a:pt x="5714490" y="14114"/>
                </a:lnTo>
                <a:lnTo>
                  <a:pt x="5758749" y="30984"/>
                </a:lnTo>
                <a:lnTo>
                  <a:pt x="5799733" y="53708"/>
                </a:lnTo>
                <a:lnTo>
                  <a:pt x="5836925" y="81771"/>
                </a:lnTo>
                <a:lnTo>
                  <a:pt x="5869811" y="114656"/>
                </a:lnTo>
                <a:lnTo>
                  <a:pt x="5897873" y="151848"/>
                </a:lnTo>
                <a:lnTo>
                  <a:pt x="5920597" y="192832"/>
                </a:lnTo>
                <a:lnTo>
                  <a:pt x="5937467" y="237091"/>
                </a:lnTo>
                <a:lnTo>
                  <a:pt x="5947967" y="284111"/>
                </a:lnTo>
                <a:lnTo>
                  <a:pt x="5951582" y="333374"/>
                </a:lnTo>
                <a:lnTo>
                  <a:pt x="5951582" y="945125"/>
                </a:lnTo>
                <a:lnTo>
                  <a:pt x="5947967" y="994389"/>
                </a:lnTo>
                <a:lnTo>
                  <a:pt x="5937467" y="1041408"/>
                </a:lnTo>
                <a:lnTo>
                  <a:pt x="5920597" y="1085668"/>
                </a:lnTo>
                <a:lnTo>
                  <a:pt x="5897873" y="1126651"/>
                </a:lnTo>
                <a:lnTo>
                  <a:pt x="5869811" y="1163844"/>
                </a:lnTo>
                <a:lnTo>
                  <a:pt x="5836925" y="1196729"/>
                </a:lnTo>
                <a:lnTo>
                  <a:pt x="5799733" y="1224791"/>
                </a:lnTo>
                <a:lnTo>
                  <a:pt x="5758749" y="1247515"/>
                </a:lnTo>
                <a:lnTo>
                  <a:pt x="5714490" y="1264385"/>
                </a:lnTo>
                <a:lnTo>
                  <a:pt x="5667471" y="1274886"/>
                </a:lnTo>
                <a:lnTo>
                  <a:pt x="5618209" y="1278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83" y="3862641"/>
            <a:ext cx="4781549" cy="20002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0545" y="956173"/>
            <a:ext cx="8328025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2705" marR="5080" indent="152400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The AND function </a:t>
            </a:r>
            <a:r>
              <a:rPr sz="1600" b="1" dirty="0">
                <a:latin typeface="Comic Sans MS"/>
                <a:cs typeface="Comic Sans MS"/>
              </a:rPr>
              <a:t>in </a:t>
            </a:r>
            <a:r>
              <a:rPr sz="1600" b="1" spc="-5" dirty="0">
                <a:latin typeface="Comic Sans MS"/>
                <a:cs typeface="Comic Sans MS"/>
              </a:rPr>
              <a:t>DAX evaluates multiple conditions and returns </a:t>
            </a:r>
            <a:r>
              <a:rPr sz="1600" b="1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TRUE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if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all of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the conditions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are TRUE,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otherwise, </a:t>
            </a:r>
            <a:r>
              <a:rPr sz="1600" b="1" dirty="0">
                <a:latin typeface="Comic Sans MS"/>
                <a:cs typeface="Comic Sans MS"/>
              </a:rPr>
              <a:t>it</a:t>
            </a:r>
            <a:r>
              <a:rPr sz="1600" b="1" spc="-1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returns FALSE.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6" name="object 16"/>
          <p:cNvSpPr txBox="1"/>
          <p:nvPr/>
        </p:nvSpPr>
        <p:spPr>
          <a:xfrm>
            <a:off x="1788472" y="198009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5335" y="269664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6184" y="2602137"/>
            <a:ext cx="577596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Suppose we want to filter the Sales table to include only the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rows where both the Order Quantity </a:t>
            </a:r>
            <a:r>
              <a:rPr sz="1600" dirty="0">
                <a:latin typeface="Comic Sans MS"/>
                <a:cs typeface="Comic Sans MS"/>
              </a:rPr>
              <a:t>is </a:t>
            </a:r>
            <a:r>
              <a:rPr sz="1600" spc="-5" dirty="0">
                <a:latin typeface="Comic Sans MS"/>
                <a:cs typeface="Comic Sans MS"/>
              </a:rPr>
              <a:t>greater than </a:t>
            </a:r>
            <a:r>
              <a:rPr sz="1600" dirty="0">
                <a:latin typeface="Comic Sans MS"/>
                <a:cs typeface="Comic Sans MS"/>
              </a:rPr>
              <a:t>5 </a:t>
            </a:r>
            <a:r>
              <a:rPr sz="1600" spc="-5" dirty="0">
                <a:latin typeface="Comic Sans MS"/>
                <a:cs typeface="Comic Sans MS"/>
              </a:rPr>
              <a:t>and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UnitPrice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5" dirty="0">
                <a:latin typeface="Comic Sans MS"/>
                <a:cs typeface="Comic Sans MS"/>
              </a:rPr>
              <a:t> greater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than $100.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2293" y="6071009"/>
            <a:ext cx="66217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formula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include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only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where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both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conditions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(OrderQuantity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&gt;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5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UnitPrice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&gt;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$100)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true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281" y="2575987"/>
            <a:ext cx="1315843" cy="25241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7780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8770" y="1558964"/>
            <a:ext cx="7429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Practic</a:t>
            </a:r>
            <a:r>
              <a:rPr sz="1450" b="1" spc="-5" dirty="0">
                <a:latin typeface="Comic Sans MS"/>
                <a:cs typeface="Comic Sans MS"/>
              </a:rPr>
              <a:t>e  </a:t>
            </a:r>
            <a:r>
              <a:rPr sz="1450" b="1" spc="-10" dirty="0">
                <a:latin typeface="Comic Sans MS"/>
                <a:cs typeface="Comic Sans MS"/>
              </a:rPr>
              <a:t>these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38827" y="400727"/>
            <a:ext cx="4442460" cy="638810"/>
          </a:xfrm>
          <a:custGeom>
            <a:avLst/>
            <a:gdLst/>
            <a:ahLst/>
            <a:cxnLst/>
            <a:rect l="l" t="t" r="r" b="b"/>
            <a:pathLst>
              <a:path w="4442460" h="638810">
                <a:moveTo>
                  <a:pt x="4123115" y="638545"/>
                </a:moveTo>
                <a:lnTo>
                  <a:pt x="319166" y="638545"/>
                </a:lnTo>
                <a:lnTo>
                  <a:pt x="271991" y="635084"/>
                </a:lnTo>
                <a:lnTo>
                  <a:pt x="226960" y="625028"/>
                </a:lnTo>
                <a:lnTo>
                  <a:pt x="184573" y="608871"/>
                </a:lnTo>
                <a:lnTo>
                  <a:pt x="145323" y="587109"/>
                </a:lnTo>
                <a:lnTo>
                  <a:pt x="109704" y="560233"/>
                </a:lnTo>
                <a:lnTo>
                  <a:pt x="78210" y="528739"/>
                </a:lnTo>
                <a:lnTo>
                  <a:pt x="51334" y="493120"/>
                </a:lnTo>
                <a:lnTo>
                  <a:pt x="29572" y="453870"/>
                </a:lnTo>
                <a:lnTo>
                  <a:pt x="13415" y="411483"/>
                </a:lnTo>
                <a:lnTo>
                  <a:pt x="3359" y="366452"/>
                </a:lnTo>
                <a:lnTo>
                  <a:pt x="0" y="320662"/>
                </a:lnTo>
                <a:lnTo>
                  <a:pt x="0" y="317883"/>
                </a:lnTo>
                <a:lnTo>
                  <a:pt x="3359" y="272093"/>
                </a:lnTo>
                <a:lnTo>
                  <a:pt x="13415" y="227062"/>
                </a:lnTo>
                <a:lnTo>
                  <a:pt x="29572" y="184675"/>
                </a:lnTo>
                <a:lnTo>
                  <a:pt x="51334" y="145425"/>
                </a:lnTo>
                <a:lnTo>
                  <a:pt x="78210" y="109806"/>
                </a:lnTo>
                <a:lnTo>
                  <a:pt x="109704" y="78312"/>
                </a:lnTo>
                <a:lnTo>
                  <a:pt x="145323" y="51436"/>
                </a:lnTo>
                <a:lnTo>
                  <a:pt x="184573" y="29674"/>
                </a:lnTo>
                <a:lnTo>
                  <a:pt x="226960" y="13517"/>
                </a:lnTo>
                <a:lnTo>
                  <a:pt x="271991" y="3461"/>
                </a:lnTo>
                <a:lnTo>
                  <a:pt x="319170" y="0"/>
                </a:lnTo>
                <a:lnTo>
                  <a:pt x="4123110" y="0"/>
                </a:lnTo>
                <a:lnTo>
                  <a:pt x="4170290" y="3461"/>
                </a:lnTo>
                <a:lnTo>
                  <a:pt x="4215320" y="13517"/>
                </a:lnTo>
                <a:lnTo>
                  <a:pt x="4257707" y="29674"/>
                </a:lnTo>
                <a:lnTo>
                  <a:pt x="4296957" y="51436"/>
                </a:lnTo>
                <a:lnTo>
                  <a:pt x="4332576" y="78312"/>
                </a:lnTo>
                <a:lnTo>
                  <a:pt x="4364071" y="109806"/>
                </a:lnTo>
                <a:lnTo>
                  <a:pt x="4390946" y="145425"/>
                </a:lnTo>
                <a:lnTo>
                  <a:pt x="4412709" y="184675"/>
                </a:lnTo>
                <a:lnTo>
                  <a:pt x="4428865" y="227062"/>
                </a:lnTo>
                <a:lnTo>
                  <a:pt x="4438921" y="272093"/>
                </a:lnTo>
                <a:lnTo>
                  <a:pt x="4442281" y="317883"/>
                </a:lnTo>
                <a:lnTo>
                  <a:pt x="4442281" y="320662"/>
                </a:lnTo>
                <a:lnTo>
                  <a:pt x="4438921" y="366452"/>
                </a:lnTo>
                <a:lnTo>
                  <a:pt x="4428865" y="411483"/>
                </a:lnTo>
                <a:lnTo>
                  <a:pt x="4412709" y="453870"/>
                </a:lnTo>
                <a:lnTo>
                  <a:pt x="4390946" y="493120"/>
                </a:lnTo>
                <a:lnTo>
                  <a:pt x="4364071" y="528739"/>
                </a:lnTo>
                <a:lnTo>
                  <a:pt x="4332576" y="560233"/>
                </a:lnTo>
                <a:lnTo>
                  <a:pt x="4296957" y="587109"/>
                </a:lnTo>
                <a:lnTo>
                  <a:pt x="4257707" y="608871"/>
                </a:lnTo>
                <a:lnTo>
                  <a:pt x="4215320" y="625028"/>
                </a:lnTo>
                <a:lnTo>
                  <a:pt x="4170290" y="635084"/>
                </a:lnTo>
                <a:lnTo>
                  <a:pt x="4123115" y="638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49258" y="3067787"/>
            <a:ext cx="5422265" cy="652145"/>
            <a:chOff x="1549258" y="3067787"/>
            <a:chExt cx="5422265" cy="652145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258" y="3067787"/>
              <a:ext cx="5422265" cy="652145"/>
            </a:xfrm>
            <a:custGeom>
              <a:avLst/>
              <a:gdLst/>
              <a:ahLst/>
              <a:cxnLst/>
              <a:rect l="l" t="t" r="r" b="b"/>
              <a:pathLst>
                <a:path w="5422265" h="652145">
                  <a:moveTo>
                    <a:pt x="5096671" y="651622"/>
                  </a:moveTo>
                  <a:lnTo>
                    <a:pt x="325811" y="651622"/>
                  </a:lnTo>
                  <a:lnTo>
                    <a:pt x="277665" y="648089"/>
                  </a:lnTo>
                  <a:lnTo>
                    <a:pt x="231712" y="637827"/>
                  </a:lnTo>
                  <a:lnTo>
                    <a:pt x="188457" y="621340"/>
                  </a:lnTo>
                  <a:lnTo>
                    <a:pt x="148403" y="599132"/>
                  </a:lnTo>
                  <a:lnTo>
                    <a:pt x="112055" y="571706"/>
                  </a:lnTo>
                  <a:lnTo>
                    <a:pt x="79916" y="539567"/>
                  </a:lnTo>
                  <a:lnTo>
                    <a:pt x="52490" y="503218"/>
                  </a:lnTo>
                  <a:lnTo>
                    <a:pt x="30281" y="463164"/>
                  </a:lnTo>
                  <a:lnTo>
                    <a:pt x="13794" y="419909"/>
                  </a:lnTo>
                  <a:lnTo>
                    <a:pt x="3532" y="373956"/>
                  </a:lnTo>
                  <a:lnTo>
                    <a:pt x="0" y="325810"/>
                  </a:lnTo>
                  <a:lnTo>
                    <a:pt x="3532" y="277664"/>
                  </a:lnTo>
                  <a:lnTo>
                    <a:pt x="13794" y="231712"/>
                  </a:lnTo>
                  <a:lnTo>
                    <a:pt x="30281" y="188457"/>
                  </a:lnTo>
                  <a:lnTo>
                    <a:pt x="52490" y="148403"/>
                  </a:lnTo>
                  <a:lnTo>
                    <a:pt x="79916" y="112054"/>
                  </a:lnTo>
                  <a:lnTo>
                    <a:pt x="112055" y="79915"/>
                  </a:lnTo>
                  <a:lnTo>
                    <a:pt x="148403" y="52489"/>
                  </a:lnTo>
                  <a:lnTo>
                    <a:pt x="188457" y="30281"/>
                  </a:lnTo>
                  <a:lnTo>
                    <a:pt x="231712" y="13794"/>
                  </a:lnTo>
                  <a:lnTo>
                    <a:pt x="277665" y="3532"/>
                  </a:lnTo>
                  <a:lnTo>
                    <a:pt x="325808" y="0"/>
                  </a:lnTo>
                  <a:lnTo>
                    <a:pt x="5096674" y="0"/>
                  </a:lnTo>
                  <a:lnTo>
                    <a:pt x="5144817" y="3532"/>
                  </a:lnTo>
                  <a:lnTo>
                    <a:pt x="5190770" y="13794"/>
                  </a:lnTo>
                  <a:lnTo>
                    <a:pt x="5234025" y="30281"/>
                  </a:lnTo>
                  <a:lnTo>
                    <a:pt x="5274079" y="52489"/>
                  </a:lnTo>
                  <a:lnTo>
                    <a:pt x="5310428" y="79915"/>
                  </a:lnTo>
                  <a:lnTo>
                    <a:pt x="5342567" y="112054"/>
                  </a:lnTo>
                  <a:lnTo>
                    <a:pt x="5369993" y="148403"/>
                  </a:lnTo>
                  <a:lnTo>
                    <a:pt x="5392201" y="188457"/>
                  </a:lnTo>
                  <a:lnTo>
                    <a:pt x="5408689" y="231712"/>
                  </a:lnTo>
                  <a:lnTo>
                    <a:pt x="5418950" y="277664"/>
                  </a:lnTo>
                  <a:lnTo>
                    <a:pt x="5421703" y="315184"/>
                  </a:lnTo>
                  <a:lnTo>
                    <a:pt x="5421703" y="336437"/>
                  </a:lnTo>
                  <a:lnTo>
                    <a:pt x="5408689" y="419909"/>
                  </a:lnTo>
                  <a:lnTo>
                    <a:pt x="5392201" y="463164"/>
                  </a:lnTo>
                  <a:lnTo>
                    <a:pt x="5369993" y="503218"/>
                  </a:lnTo>
                  <a:lnTo>
                    <a:pt x="5342567" y="539567"/>
                  </a:lnTo>
                  <a:lnTo>
                    <a:pt x="5310428" y="571706"/>
                  </a:lnTo>
                  <a:lnTo>
                    <a:pt x="5274079" y="599132"/>
                  </a:lnTo>
                  <a:lnTo>
                    <a:pt x="5234025" y="621340"/>
                  </a:lnTo>
                  <a:lnTo>
                    <a:pt x="5190770" y="637827"/>
                  </a:lnTo>
                  <a:lnTo>
                    <a:pt x="5144817" y="648089"/>
                  </a:lnTo>
                  <a:lnTo>
                    <a:pt x="5096671" y="6516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3951" y="556905"/>
            <a:ext cx="511809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205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468" y="1243360"/>
            <a:ext cx="6465570" cy="978535"/>
          </a:xfrm>
          <a:custGeom>
            <a:avLst/>
            <a:gdLst/>
            <a:ahLst/>
            <a:cxnLst/>
            <a:rect l="l" t="t" r="r" b="b"/>
            <a:pathLst>
              <a:path w="6465570" h="978535">
                <a:moveTo>
                  <a:pt x="6132415" y="978191"/>
                </a:moveTo>
                <a:lnTo>
                  <a:pt x="333374" y="978191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132416" y="0"/>
                </a:lnTo>
                <a:lnTo>
                  <a:pt x="6181678" y="3614"/>
                </a:lnTo>
                <a:lnTo>
                  <a:pt x="6228698" y="14114"/>
                </a:lnTo>
                <a:lnTo>
                  <a:pt x="6272957" y="30984"/>
                </a:lnTo>
                <a:lnTo>
                  <a:pt x="6313941" y="53708"/>
                </a:lnTo>
                <a:lnTo>
                  <a:pt x="6351134" y="81771"/>
                </a:lnTo>
                <a:lnTo>
                  <a:pt x="6384019" y="114656"/>
                </a:lnTo>
                <a:lnTo>
                  <a:pt x="6412082" y="151848"/>
                </a:lnTo>
                <a:lnTo>
                  <a:pt x="6434806" y="192832"/>
                </a:lnTo>
                <a:lnTo>
                  <a:pt x="6451676" y="237091"/>
                </a:lnTo>
                <a:lnTo>
                  <a:pt x="6462176" y="284111"/>
                </a:lnTo>
                <a:lnTo>
                  <a:pt x="6465232" y="325757"/>
                </a:lnTo>
                <a:lnTo>
                  <a:pt x="6465232" y="652432"/>
                </a:lnTo>
                <a:lnTo>
                  <a:pt x="6462176" y="694079"/>
                </a:lnTo>
                <a:lnTo>
                  <a:pt x="6451676" y="741099"/>
                </a:lnTo>
                <a:lnTo>
                  <a:pt x="6434806" y="785358"/>
                </a:lnTo>
                <a:lnTo>
                  <a:pt x="6412082" y="826342"/>
                </a:lnTo>
                <a:lnTo>
                  <a:pt x="6384019" y="863534"/>
                </a:lnTo>
                <a:lnTo>
                  <a:pt x="6351134" y="896419"/>
                </a:lnTo>
                <a:lnTo>
                  <a:pt x="6313941" y="924482"/>
                </a:lnTo>
                <a:lnTo>
                  <a:pt x="6272957" y="947206"/>
                </a:lnTo>
                <a:lnTo>
                  <a:pt x="6228698" y="964076"/>
                </a:lnTo>
                <a:lnTo>
                  <a:pt x="6181678" y="974576"/>
                </a:lnTo>
                <a:lnTo>
                  <a:pt x="6132415" y="97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7410" y="1288972"/>
            <a:ext cx="632396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The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OR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function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in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DAX</a:t>
            </a:r>
            <a:r>
              <a:rPr sz="1550" b="1" spc="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evaluates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multiple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conditions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and</a:t>
            </a:r>
            <a:r>
              <a:rPr sz="1550" b="1" spc="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returns </a:t>
            </a:r>
            <a:r>
              <a:rPr sz="1550" b="1" spc="-66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TRUE if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at least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one of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the conditions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is TRUE,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otherwise,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it 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returns</a:t>
            </a:r>
            <a:r>
              <a:rPr sz="1550" b="1" spc="-1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FALSE.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9976" y="2329104"/>
            <a:ext cx="5261610" cy="494030"/>
          </a:xfrm>
          <a:custGeom>
            <a:avLst/>
            <a:gdLst/>
            <a:ahLst/>
            <a:cxnLst/>
            <a:rect l="l" t="t" r="r" b="b"/>
            <a:pathLst>
              <a:path w="5261609" h="494030">
                <a:moveTo>
                  <a:pt x="5014164" y="493764"/>
                </a:moveTo>
                <a:lnTo>
                  <a:pt x="246882" y="493764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5"/>
                </a:lnTo>
                <a:lnTo>
                  <a:pt x="72310" y="421454"/>
                </a:lnTo>
                <a:lnTo>
                  <a:pt x="41479" y="383852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09"/>
                </a:lnTo>
                <a:lnTo>
                  <a:pt x="109911" y="41478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0" y="0"/>
                </a:lnTo>
                <a:lnTo>
                  <a:pt x="5014167" y="0"/>
                </a:lnTo>
                <a:lnTo>
                  <a:pt x="5062554" y="4787"/>
                </a:lnTo>
                <a:lnTo>
                  <a:pt x="5108642" y="18792"/>
                </a:lnTo>
                <a:lnTo>
                  <a:pt x="5151135" y="41478"/>
                </a:lnTo>
                <a:lnTo>
                  <a:pt x="5188737" y="72309"/>
                </a:lnTo>
                <a:lnTo>
                  <a:pt x="5219568" y="109911"/>
                </a:lnTo>
                <a:lnTo>
                  <a:pt x="5242254" y="152404"/>
                </a:lnTo>
                <a:lnTo>
                  <a:pt x="5256259" y="198493"/>
                </a:lnTo>
                <a:lnTo>
                  <a:pt x="5261047" y="246882"/>
                </a:lnTo>
                <a:lnTo>
                  <a:pt x="5256259" y="295271"/>
                </a:lnTo>
                <a:lnTo>
                  <a:pt x="5242254" y="341360"/>
                </a:lnTo>
                <a:lnTo>
                  <a:pt x="5219568" y="383852"/>
                </a:lnTo>
                <a:lnTo>
                  <a:pt x="5188737" y="421454"/>
                </a:lnTo>
                <a:lnTo>
                  <a:pt x="5151135" y="452285"/>
                </a:lnTo>
                <a:lnTo>
                  <a:pt x="5108642" y="474972"/>
                </a:lnTo>
                <a:lnTo>
                  <a:pt x="5062554" y="488977"/>
                </a:lnTo>
                <a:lnTo>
                  <a:pt x="5014164" y="493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66663" y="2409082"/>
            <a:ext cx="31877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OR(&lt;logical1&gt;,&lt;logical2&gt;)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7618" y="3084824"/>
            <a:ext cx="5146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75565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What are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orders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where either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order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quantity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greater than 5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 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unit price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 greater than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$100?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976" y="3849902"/>
            <a:ext cx="4972049" cy="18287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24255" y="264588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356585" y="3209512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650" y="5761550"/>
            <a:ext cx="74174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DAX expression filters the Sales table to retrieve only the rows where either the order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quantity is greater than 5 or the unit price is greater than $100. It uses the FILTER function to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condition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specified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each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only </a:t>
            </a:r>
            <a:r>
              <a:rPr sz="1200" b="1" spc="-5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 that meet 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criteria.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-26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710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Office Theme</vt:lpstr>
      <vt:lpstr>Hii,  Iam Siddhika</vt:lpstr>
      <vt:lpstr>Today Content</vt:lpstr>
      <vt:lpstr>LOGICAL FUNCTIONS</vt:lpstr>
      <vt:lpstr>PowerPoint Presentation</vt:lpstr>
      <vt:lpstr>  IFERROR</vt:lpstr>
      <vt:lpstr>  AND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2024-09-15T17:18:27Z</dcterms:created>
  <dcterms:modified xsi:type="dcterms:W3CDTF">2024-09-24T12:25:42Z</dcterms:modified>
</cp:coreProperties>
</file>