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80F3-CDF2-4749-BB40-FB24ECC7494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3FC03-1E19-4676-B402-EE9B33B55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4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7F9E-10A6-4682-84BE-E400D4E16022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7A0B-C64A-44E7-973C-18D1E3DFF22D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CB96-8B7E-4476-905F-A005B90DF700}" type="datetime1">
              <a:rPr lang="en-US" smtClean="0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C01D-64A7-48CF-98C0-B9CFEB22CA46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63F4E-A8FC-4098-9037-3E01EFC3A7EA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4467" y="291091"/>
            <a:ext cx="2654508" cy="538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0F1B-9DB3-4C98-98FB-BD479E8084B3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484" y="2674436"/>
            <a:ext cx="4022725" cy="1724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7970" algn="l"/>
              </a:tabLst>
            </a:pPr>
            <a:r>
              <a:rPr sz="1800" b="1" dirty="0">
                <a:latin typeface="Comic Sans MS"/>
                <a:cs typeface="Comic Sans MS"/>
              </a:rPr>
              <a:t>VISUALS</a:t>
            </a:r>
            <a:r>
              <a:rPr sz="1800" b="1" spc="180" dirty="0">
                <a:latin typeface="Comic Sans MS"/>
                <a:cs typeface="Comic Sans MS"/>
              </a:rPr>
              <a:t> </a:t>
            </a:r>
            <a:r>
              <a:rPr sz="1800" b="1" spc="-50" dirty="0">
                <a:latin typeface="Comic Sans MS"/>
                <a:cs typeface="Comic Sans MS"/>
              </a:rPr>
              <a:t>-</a:t>
            </a:r>
            <a:r>
              <a:rPr sz="1800" b="1" dirty="0">
                <a:latin typeface="Comic Sans MS"/>
                <a:cs typeface="Comic Sans MS"/>
              </a:rPr>
              <a:t>	CHANGE</a:t>
            </a:r>
            <a:r>
              <a:rPr sz="1800" b="1" spc="14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OVER</a:t>
            </a:r>
            <a:r>
              <a:rPr sz="1800" b="1" spc="140" dirty="0">
                <a:latin typeface="Comic Sans MS"/>
                <a:cs typeface="Comic Sans MS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TIME</a:t>
            </a:r>
            <a:endParaRPr sz="1800">
              <a:latin typeface="Comic Sans MS"/>
              <a:cs typeface="Comic Sans MS"/>
            </a:endParaRPr>
          </a:p>
          <a:p>
            <a:pPr marL="12700" marR="1878330">
              <a:lnSpc>
                <a:spcPct val="166700"/>
              </a:lnSpc>
              <a:spcBef>
                <a:spcPts val="375"/>
              </a:spcBef>
            </a:pPr>
            <a:r>
              <a:rPr sz="1800" b="1" dirty="0">
                <a:latin typeface="Comic Sans MS"/>
                <a:cs typeface="Comic Sans MS"/>
              </a:rPr>
              <a:t>COMBO</a:t>
            </a:r>
            <a:r>
              <a:rPr sz="1800" b="1" spc="14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 </a:t>
            </a:r>
            <a:r>
              <a:rPr sz="1800" b="1" dirty="0">
                <a:latin typeface="Comic Sans MS"/>
                <a:cs typeface="Comic Sans MS"/>
              </a:rPr>
              <a:t>VISUALS</a:t>
            </a:r>
            <a:r>
              <a:rPr sz="1800" b="1" spc="10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-</a:t>
            </a:r>
            <a:r>
              <a:rPr sz="1800" b="1" spc="105" dirty="0">
                <a:latin typeface="Comic Sans MS"/>
                <a:cs typeface="Comic Sans MS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FLOW </a:t>
            </a:r>
            <a:r>
              <a:rPr sz="1800" b="1" dirty="0">
                <a:latin typeface="Comic Sans MS"/>
                <a:cs typeface="Comic Sans MS"/>
              </a:rPr>
              <a:t>FUNNEL</a:t>
            </a:r>
            <a:r>
              <a:rPr sz="1800" b="1" spc="16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265261"/>
            <a:ext cx="241316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196" y="4125223"/>
            <a:ext cx="241316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5335" y="783224"/>
            <a:ext cx="1856105" cy="3860800"/>
            <a:chOff x="7145335" y="783224"/>
            <a:chExt cx="1856105" cy="3860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5335" y="2185964"/>
              <a:ext cx="1855790" cy="24574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08701" y="783224"/>
              <a:ext cx="1662430" cy="1457325"/>
            </a:xfrm>
            <a:custGeom>
              <a:avLst/>
              <a:gdLst/>
              <a:ahLst/>
              <a:cxnLst/>
              <a:rect l="l" t="t" r="r" b="b"/>
              <a:pathLst>
                <a:path w="1662429" h="1457325">
                  <a:moveTo>
                    <a:pt x="243792" y="1457181"/>
                  </a:moveTo>
                  <a:lnTo>
                    <a:pt x="260275" y="1129261"/>
                  </a:lnTo>
                  <a:lnTo>
                    <a:pt x="223200" y="1107751"/>
                  </a:lnTo>
                  <a:lnTo>
                    <a:pt x="188316" y="1083055"/>
                  </a:lnTo>
                  <a:lnTo>
                    <a:pt x="155804" y="1055092"/>
                  </a:lnTo>
                  <a:lnTo>
                    <a:pt x="125847" y="1023779"/>
                  </a:lnTo>
                  <a:lnTo>
                    <a:pt x="98626" y="989034"/>
                  </a:lnTo>
                  <a:lnTo>
                    <a:pt x="74324" y="950776"/>
                  </a:lnTo>
                  <a:lnTo>
                    <a:pt x="53123" y="908922"/>
                  </a:lnTo>
                  <a:lnTo>
                    <a:pt x="35205" y="863391"/>
                  </a:lnTo>
                  <a:lnTo>
                    <a:pt x="20751" y="814100"/>
                  </a:lnTo>
                  <a:lnTo>
                    <a:pt x="9944" y="760968"/>
                  </a:lnTo>
                  <a:lnTo>
                    <a:pt x="2966" y="703913"/>
                  </a:lnTo>
                  <a:lnTo>
                    <a:pt x="0" y="642852"/>
                  </a:lnTo>
                  <a:lnTo>
                    <a:pt x="1222" y="577871"/>
                  </a:lnTo>
                  <a:lnTo>
                    <a:pt x="6043" y="518453"/>
                  </a:lnTo>
                  <a:lnTo>
                    <a:pt x="14274" y="462240"/>
                  </a:lnTo>
                  <a:lnTo>
                    <a:pt x="25772" y="409053"/>
                  </a:lnTo>
                  <a:lnTo>
                    <a:pt x="40384" y="358929"/>
                  </a:lnTo>
                  <a:lnTo>
                    <a:pt x="57959" y="311907"/>
                  </a:lnTo>
                  <a:lnTo>
                    <a:pt x="78344" y="268023"/>
                  </a:lnTo>
                  <a:lnTo>
                    <a:pt x="101389" y="227316"/>
                  </a:lnTo>
                  <a:lnTo>
                    <a:pt x="126941" y="189823"/>
                  </a:lnTo>
                  <a:lnTo>
                    <a:pt x="154849" y="155582"/>
                  </a:lnTo>
                  <a:lnTo>
                    <a:pt x="184960" y="124632"/>
                  </a:lnTo>
                  <a:lnTo>
                    <a:pt x="217124" y="97009"/>
                  </a:lnTo>
                  <a:lnTo>
                    <a:pt x="251188" y="72752"/>
                  </a:lnTo>
                  <a:lnTo>
                    <a:pt x="287000" y="51897"/>
                  </a:lnTo>
                  <a:lnTo>
                    <a:pt x="324409" y="34484"/>
                  </a:lnTo>
                  <a:lnTo>
                    <a:pt x="363264" y="20550"/>
                  </a:lnTo>
                  <a:lnTo>
                    <a:pt x="403412" y="10132"/>
                  </a:lnTo>
                  <a:lnTo>
                    <a:pt x="444705" y="3269"/>
                  </a:lnTo>
                  <a:lnTo>
                    <a:pt x="487011" y="0"/>
                  </a:lnTo>
                  <a:lnTo>
                    <a:pt x="530084" y="358"/>
                  </a:lnTo>
                  <a:lnTo>
                    <a:pt x="1188744" y="33479"/>
                  </a:lnTo>
                  <a:lnTo>
                    <a:pt x="1232213" y="37474"/>
                  </a:lnTo>
                  <a:lnTo>
                    <a:pt x="1274454" y="44995"/>
                  </a:lnTo>
                  <a:lnTo>
                    <a:pt x="1315299" y="55989"/>
                  </a:lnTo>
                  <a:lnTo>
                    <a:pt x="1354602" y="70401"/>
                  </a:lnTo>
                  <a:lnTo>
                    <a:pt x="1392216" y="88181"/>
                  </a:lnTo>
                  <a:lnTo>
                    <a:pt x="1427998" y="109275"/>
                  </a:lnTo>
                  <a:lnTo>
                    <a:pt x="1461804" y="133631"/>
                  </a:lnTo>
                  <a:lnTo>
                    <a:pt x="1493490" y="161196"/>
                  </a:lnTo>
                  <a:lnTo>
                    <a:pt x="1522910" y="191917"/>
                  </a:lnTo>
                  <a:lnTo>
                    <a:pt x="1549921" y="225742"/>
                  </a:lnTo>
                  <a:lnTo>
                    <a:pt x="1574379" y="262619"/>
                  </a:lnTo>
                  <a:lnTo>
                    <a:pt x="1596140" y="302493"/>
                  </a:lnTo>
                  <a:lnTo>
                    <a:pt x="1615059" y="345314"/>
                  </a:lnTo>
                  <a:lnTo>
                    <a:pt x="1630993" y="391028"/>
                  </a:lnTo>
                  <a:lnTo>
                    <a:pt x="1643796" y="439583"/>
                  </a:lnTo>
                  <a:lnTo>
                    <a:pt x="1653326" y="490926"/>
                  </a:lnTo>
                  <a:lnTo>
                    <a:pt x="1659437" y="545005"/>
                  </a:lnTo>
                  <a:lnTo>
                    <a:pt x="1661985" y="601766"/>
                  </a:lnTo>
                  <a:lnTo>
                    <a:pt x="1660831" y="661106"/>
                  </a:lnTo>
                  <a:lnTo>
                    <a:pt x="1656161" y="717500"/>
                  </a:lnTo>
                  <a:lnTo>
                    <a:pt x="1648053" y="771201"/>
                  </a:lnTo>
                  <a:lnTo>
                    <a:pt x="1636657" y="822154"/>
                  </a:lnTo>
                  <a:lnTo>
                    <a:pt x="1622123" y="870307"/>
                  </a:lnTo>
                  <a:lnTo>
                    <a:pt x="1604599" y="915603"/>
                  </a:lnTo>
                  <a:lnTo>
                    <a:pt x="1584236" y="957989"/>
                  </a:lnTo>
                  <a:lnTo>
                    <a:pt x="1561182" y="997411"/>
                  </a:lnTo>
                  <a:lnTo>
                    <a:pt x="1535587" y="1033814"/>
                  </a:lnTo>
                  <a:lnTo>
                    <a:pt x="1507600" y="1067144"/>
                  </a:lnTo>
                  <a:lnTo>
                    <a:pt x="1477371" y="1097347"/>
                  </a:lnTo>
                  <a:lnTo>
                    <a:pt x="1445049" y="1124367"/>
                  </a:lnTo>
                  <a:lnTo>
                    <a:pt x="1410783" y="1148152"/>
                  </a:lnTo>
                  <a:lnTo>
                    <a:pt x="1374723" y="1168646"/>
                  </a:lnTo>
                  <a:lnTo>
                    <a:pt x="1337018" y="1185794"/>
                  </a:lnTo>
                  <a:lnTo>
                    <a:pt x="596560" y="1192687"/>
                  </a:lnTo>
                  <a:lnTo>
                    <a:pt x="243792" y="1457181"/>
                  </a:lnTo>
                  <a:close/>
                </a:path>
                <a:path w="1662429" h="1457325">
                  <a:moveTo>
                    <a:pt x="1129047" y="1219464"/>
                  </a:moveTo>
                  <a:lnTo>
                    <a:pt x="596561" y="1192687"/>
                  </a:lnTo>
                  <a:lnTo>
                    <a:pt x="1317368" y="1192687"/>
                  </a:lnTo>
                  <a:lnTo>
                    <a:pt x="1297817" y="1199544"/>
                  </a:lnTo>
                  <a:lnTo>
                    <a:pt x="1257271" y="1209840"/>
                  </a:lnTo>
                  <a:lnTo>
                    <a:pt x="1215527" y="1216628"/>
                  </a:lnTo>
                  <a:lnTo>
                    <a:pt x="1172736" y="1219854"/>
                  </a:lnTo>
                  <a:lnTo>
                    <a:pt x="1129047" y="1219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549122" y="975736"/>
            <a:ext cx="136463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6172" dirty="0">
                <a:latin typeface="Comic Sans MS"/>
                <a:cs typeface="Comic Sans MS"/>
              </a:rPr>
              <a:t>che</a:t>
            </a:r>
            <a:r>
              <a:rPr sz="2025" b="1" spc="-15" baseline="4115" dirty="0">
                <a:latin typeface="Comic Sans MS"/>
                <a:cs typeface="Comic Sans MS"/>
              </a:rPr>
              <a:t>ck</a:t>
            </a:r>
            <a:r>
              <a:rPr sz="2025" b="1" spc="-165" baseline="4115" dirty="0">
                <a:latin typeface="Comic Sans MS"/>
                <a:cs typeface="Comic Sans MS"/>
              </a:rPr>
              <a:t> </a:t>
            </a:r>
            <a:r>
              <a:rPr sz="2025" b="1" spc="-15" baseline="4115" dirty="0">
                <a:latin typeface="Comic Sans MS"/>
                <a:cs typeface="Comic Sans MS"/>
              </a:rPr>
              <a:t>ne</a:t>
            </a:r>
            <a:r>
              <a:rPr sz="2025" b="1" spc="-15" baseline="2057" dirty="0">
                <a:latin typeface="Comic Sans MS"/>
                <a:cs typeface="Comic Sans MS"/>
              </a:rPr>
              <a:t>xt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s</a:t>
            </a:r>
            <a:r>
              <a:rPr sz="1350" b="1" spc="-20" dirty="0">
                <a:latin typeface="Comic Sans MS"/>
                <a:cs typeface="Comic Sans MS"/>
              </a:rPr>
              <a:t>lide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474954" y="1209741"/>
            <a:ext cx="134132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6172" dirty="0">
                <a:latin typeface="Comic Sans MS"/>
                <a:cs typeface="Comic Sans MS"/>
              </a:rPr>
              <a:t>for</a:t>
            </a:r>
            <a:r>
              <a:rPr sz="2025" b="1" spc="-165" baseline="6172" dirty="0">
                <a:latin typeface="Comic Sans MS"/>
                <a:cs typeface="Comic Sans MS"/>
              </a:rPr>
              <a:t> </a:t>
            </a:r>
            <a:r>
              <a:rPr sz="2025" b="1" spc="-30" baseline="4115" dirty="0">
                <a:latin typeface="Comic Sans MS"/>
                <a:cs typeface="Comic Sans MS"/>
              </a:rPr>
              <a:t>stac</a:t>
            </a:r>
            <a:r>
              <a:rPr sz="2025" b="1" spc="-30" baseline="2057" dirty="0">
                <a:latin typeface="Comic Sans MS"/>
                <a:cs typeface="Comic Sans MS"/>
              </a:rPr>
              <a:t>ked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362941" y="1448346"/>
            <a:ext cx="154118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6172" dirty="0">
                <a:latin typeface="Comic Sans MS"/>
                <a:cs typeface="Comic Sans MS"/>
              </a:rPr>
              <a:t>cluste</a:t>
            </a:r>
            <a:r>
              <a:rPr sz="2025" b="1" spc="-37" baseline="4115" dirty="0">
                <a:latin typeface="Comic Sans MS"/>
                <a:cs typeface="Comic Sans MS"/>
              </a:rPr>
              <a:t>r</a:t>
            </a:r>
            <a:r>
              <a:rPr sz="2025" b="1" spc="-157" baseline="4115" dirty="0">
                <a:latin typeface="Comic Sans MS"/>
                <a:cs typeface="Comic Sans MS"/>
              </a:rPr>
              <a:t> </a:t>
            </a:r>
            <a:r>
              <a:rPr sz="2025" b="1" baseline="4115" dirty="0">
                <a:latin typeface="Comic Sans MS"/>
                <a:cs typeface="Comic Sans MS"/>
              </a:rPr>
              <a:t>of</a:t>
            </a:r>
            <a:r>
              <a:rPr sz="2025" b="1" spc="-150" baseline="4115" dirty="0">
                <a:latin typeface="Comic Sans MS"/>
                <a:cs typeface="Comic Sans MS"/>
              </a:rPr>
              <a:t> </a:t>
            </a:r>
            <a:r>
              <a:rPr sz="2025" b="1" baseline="2057" dirty="0">
                <a:latin typeface="Comic Sans MS"/>
                <a:cs typeface="Comic Sans MS"/>
              </a:rPr>
              <a:t>line</a:t>
            </a:r>
            <a:r>
              <a:rPr sz="2025" b="1" spc="-15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544948" y="1684666"/>
            <a:ext cx="115327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0" baseline="6172" dirty="0">
                <a:latin typeface="Comic Sans MS"/>
                <a:cs typeface="Comic Sans MS"/>
              </a:rPr>
              <a:t>c</a:t>
            </a:r>
            <a:r>
              <a:rPr sz="2025" b="1" spc="-30" baseline="4115" dirty="0">
                <a:latin typeface="Comic Sans MS"/>
                <a:cs typeface="Comic Sans MS"/>
              </a:rPr>
              <a:t>olum</a:t>
            </a: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cha</a:t>
            </a:r>
            <a:r>
              <a:rPr sz="1350" b="1" spc="-10" dirty="0">
                <a:latin typeface="Comic Sans MS"/>
                <a:cs typeface="Comic Sans MS"/>
              </a:rPr>
              <a:t>rts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9855" y="12"/>
            <a:ext cx="6777355" cy="916305"/>
          </a:xfrm>
          <a:custGeom>
            <a:avLst/>
            <a:gdLst/>
            <a:ahLst/>
            <a:cxnLst/>
            <a:rect l="l" t="t" r="r" b="b"/>
            <a:pathLst>
              <a:path w="6777355" h="916305">
                <a:moveTo>
                  <a:pt x="6464300" y="658393"/>
                </a:moveTo>
                <a:lnTo>
                  <a:pt x="6460147" y="612063"/>
                </a:lnTo>
                <a:lnTo>
                  <a:pt x="6448171" y="568452"/>
                </a:lnTo>
                <a:lnTo>
                  <a:pt x="6429095" y="528294"/>
                </a:lnTo>
                <a:lnTo>
                  <a:pt x="6403670" y="492328"/>
                </a:lnTo>
                <a:lnTo>
                  <a:pt x="6372593" y="461251"/>
                </a:lnTo>
                <a:lnTo>
                  <a:pt x="6336627" y="435825"/>
                </a:lnTo>
                <a:lnTo>
                  <a:pt x="6296469" y="416763"/>
                </a:lnTo>
                <a:lnTo>
                  <a:pt x="6252857" y="404787"/>
                </a:lnTo>
                <a:lnTo>
                  <a:pt x="6206528" y="400634"/>
                </a:lnTo>
                <a:lnTo>
                  <a:pt x="257759" y="400634"/>
                </a:lnTo>
                <a:lnTo>
                  <a:pt x="211429" y="404787"/>
                </a:lnTo>
                <a:lnTo>
                  <a:pt x="167817" y="416763"/>
                </a:lnTo>
                <a:lnTo>
                  <a:pt x="127660" y="435825"/>
                </a:lnTo>
                <a:lnTo>
                  <a:pt x="91681" y="461251"/>
                </a:lnTo>
                <a:lnTo>
                  <a:pt x="60617" y="492328"/>
                </a:lnTo>
                <a:lnTo>
                  <a:pt x="35191" y="528294"/>
                </a:lnTo>
                <a:lnTo>
                  <a:pt x="16116" y="568452"/>
                </a:lnTo>
                <a:lnTo>
                  <a:pt x="4152" y="612063"/>
                </a:lnTo>
                <a:lnTo>
                  <a:pt x="0" y="658393"/>
                </a:lnTo>
                <a:lnTo>
                  <a:pt x="4152" y="704735"/>
                </a:lnTo>
                <a:lnTo>
                  <a:pt x="16116" y="748334"/>
                </a:lnTo>
                <a:lnTo>
                  <a:pt x="35191" y="788492"/>
                </a:lnTo>
                <a:lnTo>
                  <a:pt x="60617" y="824471"/>
                </a:lnTo>
                <a:lnTo>
                  <a:pt x="91681" y="855535"/>
                </a:lnTo>
                <a:lnTo>
                  <a:pt x="127660" y="880973"/>
                </a:lnTo>
                <a:lnTo>
                  <a:pt x="167817" y="900036"/>
                </a:lnTo>
                <a:lnTo>
                  <a:pt x="211429" y="912012"/>
                </a:lnTo>
                <a:lnTo>
                  <a:pt x="257759" y="916165"/>
                </a:lnTo>
                <a:lnTo>
                  <a:pt x="6206528" y="916165"/>
                </a:lnTo>
                <a:lnTo>
                  <a:pt x="6252857" y="912012"/>
                </a:lnTo>
                <a:lnTo>
                  <a:pt x="6296469" y="900036"/>
                </a:lnTo>
                <a:lnTo>
                  <a:pt x="6336627" y="880973"/>
                </a:lnTo>
                <a:lnTo>
                  <a:pt x="6372593" y="855535"/>
                </a:lnTo>
                <a:lnTo>
                  <a:pt x="6403670" y="824471"/>
                </a:lnTo>
                <a:lnTo>
                  <a:pt x="6429095" y="788492"/>
                </a:lnTo>
                <a:lnTo>
                  <a:pt x="6448171" y="748334"/>
                </a:lnTo>
                <a:lnTo>
                  <a:pt x="6460147" y="704735"/>
                </a:lnTo>
                <a:lnTo>
                  <a:pt x="6464300" y="658393"/>
                </a:lnTo>
                <a:close/>
              </a:path>
              <a:path w="6777355" h="916305">
                <a:moveTo>
                  <a:pt x="6777291" y="0"/>
                </a:moveTo>
                <a:lnTo>
                  <a:pt x="5819737" y="0"/>
                </a:lnTo>
                <a:lnTo>
                  <a:pt x="5821007" y="8826"/>
                </a:lnTo>
                <a:lnTo>
                  <a:pt x="5831662" y="52933"/>
                </a:lnTo>
                <a:lnTo>
                  <a:pt x="5846229" y="95377"/>
                </a:lnTo>
                <a:lnTo>
                  <a:pt x="5864491" y="135953"/>
                </a:lnTo>
                <a:lnTo>
                  <a:pt x="5886259" y="174447"/>
                </a:lnTo>
                <a:lnTo>
                  <a:pt x="5911329" y="210667"/>
                </a:lnTo>
                <a:lnTo>
                  <a:pt x="5939498" y="244398"/>
                </a:lnTo>
                <a:lnTo>
                  <a:pt x="5970536" y="275450"/>
                </a:lnTo>
                <a:lnTo>
                  <a:pt x="6004280" y="303618"/>
                </a:lnTo>
                <a:lnTo>
                  <a:pt x="6040501" y="328688"/>
                </a:lnTo>
                <a:lnTo>
                  <a:pt x="6078994" y="350456"/>
                </a:lnTo>
                <a:lnTo>
                  <a:pt x="6119558" y="368719"/>
                </a:lnTo>
                <a:lnTo>
                  <a:pt x="6162002" y="383286"/>
                </a:lnTo>
                <a:lnTo>
                  <a:pt x="6206109" y="393941"/>
                </a:lnTo>
                <a:lnTo>
                  <a:pt x="6251689" y="400481"/>
                </a:lnTo>
                <a:lnTo>
                  <a:pt x="6298552" y="402704"/>
                </a:lnTo>
                <a:lnTo>
                  <a:pt x="6345352" y="400481"/>
                </a:lnTo>
                <a:lnTo>
                  <a:pt x="6390919" y="393941"/>
                </a:lnTo>
                <a:lnTo>
                  <a:pt x="6435026" y="383286"/>
                </a:lnTo>
                <a:lnTo>
                  <a:pt x="6477470" y="368719"/>
                </a:lnTo>
                <a:lnTo>
                  <a:pt x="6518046" y="350456"/>
                </a:lnTo>
                <a:lnTo>
                  <a:pt x="6556540" y="328688"/>
                </a:lnTo>
                <a:lnTo>
                  <a:pt x="6592760" y="303618"/>
                </a:lnTo>
                <a:lnTo>
                  <a:pt x="6626492" y="275450"/>
                </a:lnTo>
                <a:lnTo>
                  <a:pt x="6657543" y="244398"/>
                </a:lnTo>
                <a:lnTo>
                  <a:pt x="6685699" y="210667"/>
                </a:lnTo>
                <a:lnTo>
                  <a:pt x="6710769" y="174447"/>
                </a:lnTo>
                <a:lnTo>
                  <a:pt x="6732537" y="135953"/>
                </a:lnTo>
                <a:lnTo>
                  <a:pt x="6750812" y="95377"/>
                </a:lnTo>
                <a:lnTo>
                  <a:pt x="6765366" y="52933"/>
                </a:lnTo>
                <a:lnTo>
                  <a:pt x="6776021" y="8826"/>
                </a:lnTo>
                <a:lnTo>
                  <a:pt x="6777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4751435"/>
            <a:ext cx="8931275" cy="2449830"/>
            <a:chOff x="0" y="4751435"/>
            <a:chExt cx="8931275" cy="2449830"/>
          </a:xfrm>
        </p:grpSpPr>
        <p:sp>
          <p:nvSpPr>
            <p:cNvPr id="18" name="object 18"/>
            <p:cNvSpPr/>
            <p:nvPr/>
          </p:nvSpPr>
          <p:spPr>
            <a:xfrm>
              <a:off x="0" y="4751437"/>
              <a:ext cx="8931275" cy="2449830"/>
            </a:xfrm>
            <a:custGeom>
              <a:avLst/>
              <a:gdLst/>
              <a:ahLst/>
              <a:cxnLst/>
              <a:rect l="l" t="t" r="r" b="b"/>
              <a:pathLst>
                <a:path w="8931275" h="2449829">
                  <a:moveTo>
                    <a:pt x="8930996" y="333387"/>
                  </a:moveTo>
                  <a:lnTo>
                    <a:pt x="8927389" y="284124"/>
                  </a:lnTo>
                  <a:lnTo>
                    <a:pt x="8916886" y="237109"/>
                  </a:lnTo>
                  <a:lnTo>
                    <a:pt x="8900008" y="192849"/>
                  </a:lnTo>
                  <a:lnTo>
                    <a:pt x="8877287" y="151853"/>
                  </a:lnTo>
                  <a:lnTo>
                    <a:pt x="8849220" y="114668"/>
                  </a:lnTo>
                  <a:lnTo>
                    <a:pt x="8816340" y="81775"/>
                  </a:lnTo>
                  <a:lnTo>
                    <a:pt x="8779142" y="53708"/>
                  </a:lnTo>
                  <a:lnTo>
                    <a:pt x="8738159" y="30988"/>
                  </a:lnTo>
                  <a:lnTo>
                    <a:pt x="8693899" y="14122"/>
                  </a:lnTo>
                  <a:lnTo>
                    <a:pt x="8646871" y="3619"/>
                  </a:lnTo>
                  <a:lnTo>
                    <a:pt x="8597608" y="0"/>
                  </a:lnTo>
                  <a:lnTo>
                    <a:pt x="402361" y="0"/>
                  </a:lnTo>
                  <a:lnTo>
                    <a:pt x="353098" y="3619"/>
                  </a:lnTo>
                  <a:lnTo>
                    <a:pt x="306082" y="14122"/>
                  </a:lnTo>
                  <a:lnTo>
                    <a:pt x="261823" y="30988"/>
                  </a:lnTo>
                  <a:lnTo>
                    <a:pt x="220840" y="53708"/>
                  </a:lnTo>
                  <a:lnTo>
                    <a:pt x="183642" y="81775"/>
                  </a:lnTo>
                  <a:lnTo>
                    <a:pt x="150761" y="114668"/>
                  </a:lnTo>
                  <a:lnTo>
                    <a:pt x="122694" y="151853"/>
                  </a:lnTo>
                  <a:lnTo>
                    <a:pt x="99974" y="192849"/>
                  </a:lnTo>
                  <a:lnTo>
                    <a:pt x="83108" y="237109"/>
                  </a:lnTo>
                  <a:lnTo>
                    <a:pt x="72605" y="284124"/>
                  </a:lnTo>
                  <a:lnTo>
                    <a:pt x="68986" y="333387"/>
                  </a:lnTo>
                  <a:lnTo>
                    <a:pt x="68986" y="1366393"/>
                  </a:lnTo>
                  <a:lnTo>
                    <a:pt x="72605" y="1415656"/>
                  </a:lnTo>
                  <a:lnTo>
                    <a:pt x="83108" y="1462684"/>
                  </a:lnTo>
                  <a:lnTo>
                    <a:pt x="99974" y="1506943"/>
                  </a:lnTo>
                  <a:lnTo>
                    <a:pt x="122694" y="1547926"/>
                  </a:lnTo>
                  <a:lnTo>
                    <a:pt x="148717" y="1582432"/>
                  </a:lnTo>
                  <a:lnTo>
                    <a:pt x="113436" y="1572183"/>
                  </a:lnTo>
                  <a:lnTo>
                    <a:pt x="68465" y="1561198"/>
                  </a:lnTo>
                  <a:lnTo>
                    <a:pt x="22771" y="1552105"/>
                  </a:lnTo>
                  <a:lnTo>
                    <a:pt x="0" y="1548587"/>
                  </a:lnTo>
                  <a:lnTo>
                    <a:pt x="0" y="2449461"/>
                  </a:lnTo>
                  <a:lnTo>
                    <a:pt x="900798" y="2449461"/>
                  </a:lnTo>
                  <a:lnTo>
                    <a:pt x="897267" y="2426589"/>
                  </a:lnTo>
                  <a:lnTo>
                    <a:pt x="888174" y="2380907"/>
                  </a:lnTo>
                  <a:lnTo>
                    <a:pt x="877189" y="2335936"/>
                  </a:lnTo>
                  <a:lnTo>
                    <a:pt x="864336" y="2291715"/>
                  </a:lnTo>
                  <a:lnTo>
                    <a:pt x="849680" y="2248306"/>
                  </a:lnTo>
                  <a:lnTo>
                    <a:pt x="833259" y="2205736"/>
                  </a:lnTo>
                  <a:lnTo>
                    <a:pt x="815111" y="2164054"/>
                  </a:lnTo>
                  <a:lnTo>
                    <a:pt x="795274" y="2123313"/>
                  </a:lnTo>
                  <a:lnTo>
                    <a:pt x="773811" y="2083549"/>
                  </a:lnTo>
                  <a:lnTo>
                    <a:pt x="750760" y="2044801"/>
                  </a:lnTo>
                  <a:lnTo>
                    <a:pt x="726147" y="2007133"/>
                  </a:lnTo>
                  <a:lnTo>
                    <a:pt x="700036" y="1970557"/>
                  </a:lnTo>
                  <a:lnTo>
                    <a:pt x="672465" y="1935149"/>
                  </a:lnTo>
                  <a:lnTo>
                    <a:pt x="643470" y="1900923"/>
                  </a:lnTo>
                  <a:lnTo>
                    <a:pt x="613117" y="1867954"/>
                  </a:lnTo>
                  <a:lnTo>
                    <a:pt x="581418" y="1836254"/>
                  </a:lnTo>
                  <a:lnTo>
                    <a:pt x="548449" y="1805901"/>
                  </a:lnTo>
                  <a:lnTo>
                    <a:pt x="514223" y="1776907"/>
                  </a:lnTo>
                  <a:lnTo>
                    <a:pt x="478815" y="1749336"/>
                  </a:lnTo>
                  <a:lnTo>
                    <a:pt x="442239" y="1723224"/>
                  </a:lnTo>
                  <a:lnTo>
                    <a:pt x="406298" y="1699755"/>
                  </a:lnTo>
                  <a:lnTo>
                    <a:pt x="8597938" y="1699755"/>
                  </a:lnTo>
                  <a:lnTo>
                    <a:pt x="8646871" y="1696161"/>
                  </a:lnTo>
                  <a:lnTo>
                    <a:pt x="8693899" y="1685671"/>
                  </a:lnTo>
                  <a:lnTo>
                    <a:pt x="8738159" y="1668792"/>
                  </a:lnTo>
                  <a:lnTo>
                    <a:pt x="8779142" y="1646072"/>
                  </a:lnTo>
                  <a:lnTo>
                    <a:pt x="8816340" y="1618005"/>
                  </a:lnTo>
                  <a:lnTo>
                    <a:pt x="8849220" y="1585125"/>
                  </a:lnTo>
                  <a:lnTo>
                    <a:pt x="8877287" y="1547926"/>
                  </a:lnTo>
                  <a:lnTo>
                    <a:pt x="8900008" y="1506943"/>
                  </a:lnTo>
                  <a:lnTo>
                    <a:pt x="8916886" y="1462684"/>
                  </a:lnTo>
                  <a:lnTo>
                    <a:pt x="8927389" y="1415656"/>
                  </a:lnTo>
                  <a:lnTo>
                    <a:pt x="8930996" y="1366393"/>
                  </a:lnTo>
                  <a:lnTo>
                    <a:pt x="8930996" y="333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96" y="5237210"/>
              <a:ext cx="66675" cy="666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96" y="5570585"/>
              <a:ext cx="66675" cy="666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396" y="5903960"/>
              <a:ext cx="66675" cy="66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396" y="6237335"/>
              <a:ext cx="66675" cy="66675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446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95"/>
              </a:spcBef>
            </a:pPr>
            <a:r>
              <a:rPr dirty="0"/>
              <a:t>COMBO</a:t>
            </a:r>
            <a:r>
              <a:rPr spc="-90" dirty="0"/>
              <a:t> </a:t>
            </a:r>
            <a:r>
              <a:rPr spc="-20" dirty="0"/>
              <a:t>CHART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4396" y="4699244"/>
            <a:ext cx="8742680" cy="16922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-8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Use: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Same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X-</a:t>
            </a:r>
            <a:r>
              <a:rPr sz="1450" b="1" dirty="0">
                <a:latin typeface="Comic Sans MS"/>
                <a:cs typeface="Comic Sans MS"/>
              </a:rPr>
              <a:t>Axis: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line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same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X-</a:t>
            </a:r>
            <a:r>
              <a:rPr sz="1450" spc="-10" dirty="0">
                <a:latin typeface="Comic Sans MS"/>
                <a:cs typeface="Comic Sans MS"/>
              </a:rPr>
              <a:t>axis.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885"/>
              </a:spcBef>
            </a:pPr>
            <a:r>
              <a:rPr sz="1450" b="1" dirty="0">
                <a:latin typeface="Comic Sans MS"/>
                <a:cs typeface="Comic Sans MS"/>
              </a:rPr>
              <a:t>Different</a:t>
            </a:r>
            <a:r>
              <a:rPr sz="1450" b="1" spc="-9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Value</a:t>
            </a:r>
            <a:r>
              <a:rPr sz="1450" b="1" spc="-9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Ranges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multiple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measures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value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ranges.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885"/>
              </a:spcBef>
            </a:pPr>
            <a:r>
              <a:rPr sz="1450" b="1" dirty="0">
                <a:latin typeface="Comic Sans MS"/>
                <a:cs typeface="Comic Sans MS"/>
              </a:rPr>
              <a:t>Correlation: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illustrate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correlation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between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two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visualization.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885"/>
              </a:spcBef>
            </a:pPr>
            <a:r>
              <a:rPr sz="1450" b="1" dirty="0">
                <a:latin typeface="Comic Sans MS"/>
                <a:cs typeface="Comic Sans MS"/>
              </a:rPr>
              <a:t>Target</a:t>
            </a:r>
            <a:r>
              <a:rPr sz="1450" b="1" spc="-1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vs.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Actual: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check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whether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meets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target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defined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another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measure.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885"/>
              </a:spcBef>
            </a:pPr>
            <a:r>
              <a:rPr sz="1450" b="1" dirty="0">
                <a:latin typeface="Comic Sans MS"/>
                <a:cs typeface="Comic Sans MS"/>
              </a:rPr>
              <a:t>Space</a:t>
            </a:r>
            <a:r>
              <a:rPr sz="1450" b="1" spc="-7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Efficiency: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conserve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canvas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space.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539" y="1008768"/>
            <a:ext cx="7047230" cy="861694"/>
          </a:xfrm>
          <a:custGeom>
            <a:avLst/>
            <a:gdLst/>
            <a:ahLst/>
            <a:cxnLst/>
            <a:rect l="l" t="t" r="r" b="b"/>
            <a:pathLst>
              <a:path w="7047230" h="861694">
                <a:moveTo>
                  <a:pt x="6713501" y="861695"/>
                </a:moveTo>
                <a:lnTo>
                  <a:pt x="333355" y="861695"/>
                </a:lnTo>
                <a:lnTo>
                  <a:pt x="284112" y="858082"/>
                </a:lnTo>
                <a:lnTo>
                  <a:pt x="237092" y="847582"/>
                </a:lnTo>
                <a:lnTo>
                  <a:pt x="192832" y="830712"/>
                </a:lnTo>
                <a:lnTo>
                  <a:pt x="151848" y="807988"/>
                </a:lnTo>
                <a:lnTo>
                  <a:pt x="114656" y="779926"/>
                </a:lnTo>
                <a:lnTo>
                  <a:pt x="81771" y="747041"/>
                </a:lnTo>
                <a:lnTo>
                  <a:pt x="53708" y="709849"/>
                </a:lnTo>
                <a:lnTo>
                  <a:pt x="30984" y="668865"/>
                </a:lnTo>
                <a:lnTo>
                  <a:pt x="14114" y="624606"/>
                </a:lnTo>
                <a:lnTo>
                  <a:pt x="3614" y="577586"/>
                </a:lnTo>
                <a:lnTo>
                  <a:pt x="0" y="52832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2" y="3614"/>
                </a:lnTo>
                <a:lnTo>
                  <a:pt x="333376" y="0"/>
                </a:lnTo>
                <a:lnTo>
                  <a:pt x="6713480" y="0"/>
                </a:lnTo>
                <a:lnTo>
                  <a:pt x="6762739" y="3614"/>
                </a:lnTo>
                <a:lnTo>
                  <a:pt x="6809755" y="14114"/>
                </a:lnTo>
                <a:lnTo>
                  <a:pt x="6854012" y="30984"/>
                </a:lnTo>
                <a:lnTo>
                  <a:pt x="6894993" y="53708"/>
                </a:lnTo>
                <a:lnTo>
                  <a:pt x="6932184" y="81771"/>
                </a:lnTo>
                <a:lnTo>
                  <a:pt x="6965069" y="114656"/>
                </a:lnTo>
                <a:lnTo>
                  <a:pt x="6993131" y="151848"/>
                </a:lnTo>
                <a:lnTo>
                  <a:pt x="7015855" y="192832"/>
                </a:lnTo>
                <a:lnTo>
                  <a:pt x="7032725" y="237092"/>
                </a:lnTo>
                <a:lnTo>
                  <a:pt x="7043225" y="284111"/>
                </a:lnTo>
                <a:lnTo>
                  <a:pt x="7046840" y="333374"/>
                </a:lnTo>
                <a:lnTo>
                  <a:pt x="7046840" y="528322"/>
                </a:lnTo>
                <a:lnTo>
                  <a:pt x="7043225" y="577586"/>
                </a:lnTo>
                <a:lnTo>
                  <a:pt x="7032725" y="624606"/>
                </a:lnTo>
                <a:lnTo>
                  <a:pt x="7015855" y="668865"/>
                </a:lnTo>
                <a:lnTo>
                  <a:pt x="6993131" y="709849"/>
                </a:lnTo>
                <a:lnTo>
                  <a:pt x="6965069" y="747041"/>
                </a:lnTo>
                <a:lnTo>
                  <a:pt x="6932184" y="779926"/>
                </a:lnTo>
                <a:lnTo>
                  <a:pt x="6894993" y="807988"/>
                </a:lnTo>
                <a:lnTo>
                  <a:pt x="6854012" y="830712"/>
                </a:lnTo>
                <a:lnTo>
                  <a:pt x="6809755" y="847582"/>
                </a:lnTo>
                <a:lnTo>
                  <a:pt x="6762739" y="858082"/>
                </a:lnTo>
                <a:lnTo>
                  <a:pt x="6713501" y="861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6939" y="1032778"/>
            <a:ext cx="699643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Combo</a:t>
            </a:r>
            <a:r>
              <a:rPr sz="1450" b="1" spc="6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Chart</a:t>
            </a:r>
            <a:r>
              <a:rPr sz="1450" b="1" spc="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single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visualization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combines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line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 </a:t>
            </a:r>
            <a:r>
              <a:rPr sz="1450" dirty="0">
                <a:latin typeface="Comic Sans MS"/>
                <a:cs typeface="Comic Sans MS"/>
              </a:rPr>
              <a:t>chart.</a:t>
            </a:r>
            <a:r>
              <a:rPr sz="1450" spc="10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Combining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two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charts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into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one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lets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make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quicker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comparisons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of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data.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5275" y="1963079"/>
            <a:ext cx="6901180" cy="2676525"/>
            <a:chOff x="115275" y="1963079"/>
            <a:chExt cx="6901180" cy="26765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275" y="1963079"/>
              <a:ext cx="4095749" cy="26765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40718" y="2341790"/>
              <a:ext cx="2675255" cy="1924050"/>
            </a:xfrm>
            <a:custGeom>
              <a:avLst/>
              <a:gdLst/>
              <a:ahLst/>
              <a:cxnLst/>
              <a:rect l="l" t="t" r="r" b="b"/>
              <a:pathLst>
                <a:path w="2675254" h="1924050">
                  <a:moveTo>
                    <a:pt x="2342706" y="1923690"/>
                  </a:moveTo>
                  <a:lnTo>
                    <a:pt x="333193" y="1923690"/>
                  </a:lnTo>
                  <a:lnTo>
                    <a:pt x="284100" y="1920087"/>
                  </a:lnTo>
                  <a:lnTo>
                    <a:pt x="237084" y="1909587"/>
                  </a:lnTo>
                  <a:lnTo>
                    <a:pt x="192828" y="1892716"/>
                  </a:lnTo>
                  <a:lnTo>
                    <a:pt x="151846" y="1869992"/>
                  </a:lnTo>
                  <a:lnTo>
                    <a:pt x="114655" y="1841928"/>
                  </a:lnTo>
                  <a:lnTo>
                    <a:pt x="81770" y="1809042"/>
                  </a:lnTo>
                  <a:lnTo>
                    <a:pt x="53708" y="1771848"/>
                  </a:lnTo>
                  <a:lnTo>
                    <a:pt x="30984" y="1730862"/>
                  </a:lnTo>
                  <a:lnTo>
                    <a:pt x="14114" y="1686601"/>
                  </a:lnTo>
                  <a:lnTo>
                    <a:pt x="3614" y="1639579"/>
                  </a:lnTo>
                  <a:lnTo>
                    <a:pt x="0" y="1590313"/>
                  </a:lnTo>
                  <a:lnTo>
                    <a:pt x="0" y="333373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0" y="114656"/>
                  </a:lnTo>
                  <a:lnTo>
                    <a:pt x="114655" y="81771"/>
                  </a:lnTo>
                  <a:lnTo>
                    <a:pt x="151846" y="53708"/>
                  </a:lnTo>
                  <a:lnTo>
                    <a:pt x="192828" y="30984"/>
                  </a:lnTo>
                  <a:lnTo>
                    <a:pt x="237084" y="14114"/>
                  </a:lnTo>
                  <a:lnTo>
                    <a:pt x="284100" y="3614"/>
                  </a:lnTo>
                  <a:lnTo>
                    <a:pt x="333358" y="0"/>
                  </a:lnTo>
                  <a:lnTo>
                    <a:pt x="2342541" y="0"/>
                  </a:lnTo>
                  <a:lnTo>
                    <a:pt x="2391799" y="3614"/>
                  </a:lnTo>
                  <a:lnTo>
                    <a:pt x="2438815" y="14114"/>
                  </a:lnTo>
                  <a:lnTo>
                    <a:pt x="2483072" y="30984"/>
                  </a:lnTo>
                  <a:lnTo>
                    <a:pt x="2524053" y="53708"/>
                  </a:lnTo>
                  <a:lnTo>
                    <a:pt x="2561244" y="81771"/>
                  </a:lnTo>
                  <a:lnTo>
                    <a:pt x="2594129" y="114656"/>
                  </a:lnTo>
                  <a:lnTo>
                    <a:pt x="2622191" y="151848"/>
                  </a:lnTo>
                  <a:lnTo>
                    <a:pt x="2644915" y="192832"/>
                  </a:lnTo>
                  <a:lnTo>
                    <a:pt x="2661785" y="237092"/>
                  </a:lnTo>
                  <a:lnTo>
                    <a:pt x="2672285" y="284111"/>
                  </a:lnTo>
                  <a:lnTo>
                    <a:pt x="2675132" y="322917"/>
                  </a:lnTo>
                  <a:lnTo>
                    <a:pt x="2675132" y="1600770"/>
                  </a:lnTo>
                  <a:lnTo>
                    <a:pt x="2672285" y="1639579"/>
                  </a:lnTo>
                  <a:lnTo>
                    <a:pt x="2661785" y="1686601"/>
                  </a:lnTo>
                  <a:lnTo>
                    <a:pt x="2644915" y="1730862"/>
                  </a:lnTo>
                  <a:lnTo>
                    <a:pt x="2622191" y="1771848"/>
                  </a:lnTo>
                  <a:lnTo>
                    <a:pt x="2594129" y="1809042"/>
                  </a:lnTo>
                  <a:lnTo>
                    <a:pt x="2561244" y="1841928"/>
                  </a:lnTo>
                  <a:lnTo>
                    <a:pt x="2524053" y="1869992"/>
                  </a:lnTo>
                  <a:lnTo>
                    <a:pt x="2483072" y="1892716"/>
                  </a:lnTo>
                  <a:lnTo>
                    <a:pt x="2438815" y="1909587"/>
                  </a:lnTo>
                  <a:lnTo>
                    <a:pt x="2391799" y="1920087"/>
                  </a:lnTo>
                  <a:lnTo>
                    <a:pt x="2342706" y="1923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3117" y="2837090"/>
              <a:ext cx="66675" cy="6667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575900" y="2745618"/>
            <a:ext cx="41529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20" dirty="0">
                <a:latin typeface="Comic Sans MS"/>
                <a:cs typeface="Comic Sans MS"/>
              </a:rPr>
              <a:t>have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6117" y="2394374"/>
            <a:ext cx="2068830" cy="8826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50" b="1" dirty="0">
                <a:latin typeface="Comic Sans MS"/>
                <a:cs typeface="Comic Sans MS"/>
              </a:rPr>
              <a:t>Key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Features: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29299"/>
              </a:lnSpc>
              <a:tabLst>
                <a:tab pos="895985" algn="l"/>
                <a:tab pos="1754505" algn="l"/>
              </a:tabLst>
            </a:pPr>
            <a:r>
              <a:rPr sz="1450" b="1" spc="-20" dirty="0">
                <a:latin typeface="Comic Sans MS"/>
                <a:cs typeface="Comic Sans MS"/>
              </a:rPr>
              <a:t>Dual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b="1" spc="-20" dirty="0">
                <a:latin typeface="Comic Sans MS"/>
                <a:cs typeface="Comic Sans MS"/>
              </a:rPr>
              <a:t>Y-Axis: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Can </a:t>
            </a:r>
            <a:r>
              <a:rPr sz="1450" dirty="0">
                <a:latin typeface="Comic Sans MS"/>
                <a:cs typeface="Comic Sans MS"/>
              </a:rPr>
              <a:t>one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two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Y-</a:t>
            </a:r>
            <a:r>
              <a:rPr sz="1450" spc="-20" dirty="0">
                <a:latin typeface="Comic Sans MS"/>
                <a:cs typeface="Comic Sans MS"/>
              </a:rPr>
              <a:t>axes.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3117" y="3408590"/>
            <a:ext cx="66675" cy="666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678210" y="3251624"/>
            <a:ext cx="231330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Combined</a:t>
            </a:r>
            <a:r>
              <a:rPr sz="1450" b="1" spc="24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View:</a:t>
            </a:r>
            <a:r>
              <a:rPr sz="1450" b="1" spc="155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Shows </a:t>
            </a:r>
            <a:r>
              <a:rPr sz="1450" dirty="0">
                <a:latin typeface="Comic Sans MS"/>
                <a:cs typeface="Comic Sans MS"/>
              </a:rPr>
              <a:t>both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detailed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overall </a:t>
            </a:r>
            <a:r>
              <a:rPr sz="1450" dirty="0">
                <a:latin typeface="Comic Sans MS"/>
                <a:cs typeface="Comic Sans MS"/>
              </a:rPr>
              <a:t>trends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visual.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7" y="530044"/>
            <a:ext cx="1345565" cy="1398270"/>
          </a:xfrm>
          <a:custGeom>
            <a:avLst/>
            <a:gdLst/>
            <a:ahLst/>
            <a:cxnLst/>
            <a:rect l="l" t="t" r="r" b="b"/>
            <a:pathLst>
              <a:path w="1345565" h="1398270">
                <a:moveTo>
                  <a:pt x="239141" y="1398145"/>
                </a:moveTo>
                <a:lnTo>
                  <a:pt x="237132" y="1398145"/>
                </a:lnTo>
                <a:lnTo>
                  <a:pt x="237132" y="1127994"/>
                </a:lnTo>
                <a:lnTo>
                  <a:pt x="205581" y="1111712"/>
                </a:lnTo>
                <a:lnTo>
                  <a:pt x="147664" y="1069985"/>
                </a:lnTo>
                <a:lnTo>
                  <a:pt x="97640" y="1014017"/>
                </a:lnTo>
                <a:lnTo>
                  <a:pt x="75956" y="979934"/>
                </a:lnTo>
                <a:lnTo>
                  <a:pt x="56686" y="941381"/>
                </a:lnTo>
                <a:lnTo>
                  <a:pt x="39977" y="898054"/>
                </a:lnTo>
                <a:lnTo>
                  <a:pt x="25976" y="849648"/>
                </a:lnTo>
                <a:lnTo>
                  <a:pt x="14831" y="795862"/>
                </a:lnTo>
                <a:lnTo>
                  <a:pt x="6688" y="736391"/>
                </a:lnTo>
                <a:lnTo>
                  <a:pt x="1695" y="670932"/>
                </a:lnTo>
                <a:lnTo>
                  <a:pt x="0" y="599111"/>
                </a:lnTo>
                <a:lnTo>
                  <a:pt x="1691" y="531574"/>
                </a:lnTo>
                <a:lnTo>
                  <a:pt x="6662" y="468379"/>
                </a:lnTo>
                <a:lnTo>
                  <a:pt x="14767" y="409467"/>
                </a:lnTo>
                <a:lnTo>
                  <a:pt x="25861" y="354780"/>
                </a:lnTo>
                <a:lnTo>
                  <a:pt x="39796" y="304259"/>
                </a:lnTo>
                <a:lnTo>
                  <a:pt x="56428" y="257846"/>
                </a:lnTo>
                <a:lnTo>
                  <a:pt x="75611" y="215482"/>
                </a:lnTo>
                <a:lnTo>
                  <a:pt x="97198" y="177109"/>
                </a:lnTo>
                <a:lnTo>
                  <a:pt x="121045" y="142668"/>
                </a:lnTo>
                <a:lnTo>
                  <a:pt x="147005" y="112101"/>
                </a:lnTo>
                <a:lnTo>
                  <a:pt x="174933" y="85350"/>
                </a:lnTo>
                <a:lnTo>
                  <a:pt x="236109" y="43058"/>
                </a:lnTo>
                <a:lnTo>
                  <a:pt x="303406" y="15325"/>
                </a:lnTo>
                <a:lnTo>
                  <a:pt x="375657" y="1683"/>
                </a:lnTo>
                <a:lnTo>
                  <a:pt x="413276" y="0"/>
                </a:lnTo>
                <a:lnTo>
                  <a:pt x="929608" y="0"/>
                </a:lnTo>
                <a:lnTo>
                  <a:pt x="1004699" y="6772"/>
                </a:lnTo>
                <a:lnTo>
                  <a:pt x="1075246" y="27402"/>
                </a:lnTo>
                <a:lnTo>
                  <a:pt x="1140102" y="62357"/>
                </a:lnTo>
                <a:lnTo>
                  <a:pt x="1198122" y="112108"/>
                </a:lnTo>
                <a:lnTo>
                  <a:pt x="1224210" y="142677"/>
                </a:lnTo>
                <a:lnTo>
                  <a:pt x="1248160" y="177121"/>
                </a:lnTo>
                <a:lnTo>
                  <a:pt x="1269827" y="215498"/>
                </a:lnTo>
                <a:lnTo>
                  <a:pt x="1289069" y="257867"/>
                </a:lnTo>
                <a:lnTo>
                  <a:pt x="1305742" y="304285"/>
                </a:lnTo>
                <a:lnTo>
                  <a:pt x="1319704" y="354813"/>
                </a:lnTo>
                <a:lnTo>
                  <a:pt x="1330810" y="409507"/>
                </a:lnTo>
                <a:lnTo>
                  <a:pt x="1338918" y="468428"/>
                </a:lnTo>
                <a:lnTo>
                  <a:pt x="1343885" y="531633"/>
                </a:lnTo>
                <a:lnTo>
                  <a:pt x="1345566" y="599189"/>
                </a:lnTo>
                <a:lnTo>
                  <a:pt x="1343676" y="665202"/>
                </a:lnTo>
                <a:lnTo>
                  <a:pt x="1338112" y="727051"/>
                </a:lnTo>
                <a:lnTo>
                  <a:pt x="1329047" y="784686"/>
                </a:lnTo>
                <a:lnTo>
                  <a:pt x="1316651" y="838140"/>
                </a:lnTo>
                <a:lnTo>
                  <a:pt x="1301093" y="887443"/>
                </a:lnTo>
                <a:lnTo>
                  <a:pt x="1282543" y="932626"/>
                </a:lnTo>
                <a:lnTo>
                  <a:pt x="1261170" y="973718"/>
                </a:lnTo>
                <a:lnTo>
                  <a:pt x="1237146" y="1010752"/>
                </a:lnTo>
                <a:lnTo>
                  <a:pt x="1210640" y="1043757"/>
                </a:lnTo>
                <a:lnTo>
                  <a:pt x="1181821" y="1072765"/>
                </a:lnTo>
                <a:lnTo>
                  <a:pt x="1150859" y="1097805"/>
                </a:lnTo>
                <a:lnTo>
                  <a:pt x="1117925" y="1118909"/>
                </a:lnTo>
                <a:lnTo>
                  <a:pt x="1083188" y="1136107"/>
                </a:lnTo>
                <a:lnTo>
                  <a:pt x="1046818" y="1149430"/>
                </a:lnTo>
                <a:lnTo>
                  <a:pt x="1008984" y="1158908"/>
                </a:lnTo>
                <a:lnTo>
                  <a:pt x="969858" y="1164573"/>
                </a:lnTo>
                <a:lnTo>
                  <a:pt x="929607" y="1166454"/>
                </a:lnTo>
                <a:lnTo>
                  <a:pt x="517822" y="1166454"/>
                </a:lnTo>
                <a:lnTo>
                  <a:pt x="239141" y="1398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91813" y="608669"/>
            <a:ext cx="115189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dirty="0">
                <a:latin typeface="Comic Sans MS"/>
                <a:cs typeface="Comic Sans MS"/>
              </a:rPr>
              <a:t>these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Charts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2372" y="272278"/>
            <a:ext cx="5693410" cy="515620"/>
          </a:xfrm>
          <a:custGeom>
            <a:avLst/>
            <a:gdLst/>
            <a:ahLst/>
            <a:cxnLst/>
            <a:rect l="l" t="t" r="r" b="b"/>
            <a:pathLst>
              <a:path w="5693409" h="515620">
                <a:moveTo>
                  <a:pt x="5435132" y="515532"/>
                </a:moveTo>
                <a:lnTo>
                  <a:pt x="257742" y="515532"/>
                </a:lnTo>
                <a:lnTo>
                  <a:pt x="211434" y="511382"/>
                </a:lnTo>
                <a:lnTo>
                  <a:pt x="167824" y="499408"/>
                </a:lnTo>
                <a:lnTo>
                  <a:pt x="127667" y="480342"/>
                </a:lnTo>
                <a:lnTo>
                  <a:pt x="91691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5435105" y="0"/>
                </a:lnTo>
                <a:lnTo>
                  <a:pt x="5481434" y="4152"/>
                </a:lnTo>
                <a:lnTo>
                  <a:pt x="5525040" y="16126"/>
                </a:lnTo>
                <a:lnTo>
                  <a:pt x="5565197" y="35192"/>
                </a:lnTo>
                <a:lnTo>
                  <a:pt x="5601174" y="60623"/>
                </a:lnTo>
                <a:lnTo>
                  <a:pt x="5632243" y="91690"/>
                </a:lnTo>
                <a:lnTo>
                  <a:pt x="5657676" y="127666"/>
                </a:lnTo>
                <a:lnTo>
                  <a:pt x="5676745" y="167822"/>
                </a:lnTo>
                <a:lnTo>
                  <a:pt x="5688720" y="211432"/>
                </a:lnTo>
                <a:lnTo>
                  <a:pt x="5692874" y="257765"/>
                </a:lnTo>
                <a:lnTo>
                  <a:pt x="5688720" y="304100"/>
                </a:lnTo>
                <a:lnTo>
                  <a:pt x="5676745" y="347710"/>
                </a:lnTo>
                <a:lnTo>
                  <a:pt x="5657676" y="387867"/>
                </a:lnTo>
                <a:lnTo>
                  <a:pt x="5632243" y="423843"/>
                </a:lnTo>
                <a:lnTo>
                  <a:pt x="5601174" y="454911"/>
                </a:lnTo>
                <a:lnTo>
                  <a:pt x="5565197" y="480342"/>
                </a:lnTo>
                <a:lnTo>
                  <a:pt x="5525040" y="499408"/>
                </a:lnTo>
                <a:lnTo>
                  <a:pt x="5481434" y="511382"/>
                </a:lnTo>
                <a:lnTo>
                  <a:pt x="5435132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3345" y="2118950"/>
              <a:ext cx="1704974" cy="33527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900798" y="7200887"/>
                  </a:moveTo>
                  <a:lnTo>
                    <a:pt x="888174" y="7132333"/>
                  </a:lnTo>
                  <a:lnTo>
                    <a:pt x="877189" y="7087362"/>
                  </a:lnTo>
                  <a:lnTo>
                    <a:pt x="864336" y="7043140"/>
                  </a:lnTo>
                  <a:lnTo>
                    <a:pt x="849680" y="6999732"/>
                  </a:lnTo>
                  <a:lnTo>
                    <a:pt x="833259" y="6957161"/>
                  </a:lnTo>
                  <a:lnTo>
                    <a:pt x="815111" y="6915480"/>
                  </a:lnTo>
                  <a:lnTo>
                    <a:pt x="795274" y="6874738"/>
                  </a:lnTo>
                  <a:lnTo>
                    <a:pt x="773811" y="6834975"/>
                  </a:lnTo>
                  <a:lnTo>
                    <a:pt x="750760" y="6796227"/>
                  </a:lnTo>
                  <a:lnTo>
                    <a:pt x="726147" y="6758559"/>
                  </a:lnTo>
                  <a:lnTo>
                    <a:pt x="700036" y="6721983"/>
                  </a:lnTo>
                  <a:lnTo>
                    <a:pt x="672465" y="6686575"/>
                  </a:lnTo>
                  <a:lnTo>
                    <a:pt x="643470" y="6652349"/>
                  </a:lnTo>
                  <a:lnTo>
                    <a:pt x="613117" y="6619380"/>
                  </a:lnTo>
                  <a:lnTo>
                    <a:pt x="581418" y="6587680"/>
                  </a:lnTo>
                  <a:lnTo>
                    <a:pt x="548449" y="6557327"/>
                  </a:lnTo>
                  <a:lnTo>
                    <a:pt x="514223" y="6528333"/>
                  </a:lnTo>
                  <a:lnTo>
                    <a:pt x="478815" y="6500762"/>
                  </a:lnTo>
                  <a:lnTo>
                    <a:pt x="442239" y="6474650"/>
                  </a:lnTo>
                  <a:lnTo>
                    <a:pt x="404558" y="6450038"/>
                  </a:lnTo>
                  <a:lnTo>
                    <a:pt x="365823" y="6426987"/>
                  </a:lnTo>
                  <a:lnTo>
                    <a:pt x="326059" y="6405512"/>
                  </a:lnTo>
                  <a:lnTo>
                    <a:pt x="285305" y="6385687"/>
                  </a:lnTo>
                  <a:lnTo>
                    <a:pt x="243636" y="6367539"/>
                  </a:lnTo>
                  <a:lnTo>
                    <a:pt x="201066" y="6351105"/>
                  </a:lnTo>
                  <a:lnTo>
                    <a:pt x="157657" y="6336449"/>
                  </a:lnTo>
                  <a:lnTo>
                    <a:pt x="113436" y="6323609"/>
                  </a:lnTo>
                  <a:lnTo>
                    <a:pt x="68465" y="6312624"/>
                  </a:lnTo>
                  <a:lnTo>
                    <a:pt x="22771" y="6303530"/>
                  </a:lnTo>
                  <a:lnTo>
                    <a:pt x="0" y="6300013"/>
                  </a:lnTo>
                  <a:lnTo>
                    <a:pt x="0" y="7200887"/>
                  </a:lnTo>
                  <a:lnTo>
                    <a:pt x="900798" y="7200887"/>
                  </a:lnTo>
                  <a:close/>
                </a:path>
                <a:path w="9001125" h="7200900">
                  <a:moveTo>
                    <a:pt x="7262279" y="486270"/>
                  </a:moveTo>
                  <a:lnTo>
                    <a:pt x="7215479" y="484047"/>
                  </a:lnTo>
                  <a:lnTo>
                    <a:pt x="7169899" y="477507"/>
                  </a:lnTo>
                  <a:lnTo>
                    <a:pt x="7125792" y="466852"/>
                  </a:lnTo>
                  <a:lnTo>
                    <a:pt x="7083349" y="452285"/>
                  </a:lnTo>
                  <a:lnTo>
                    <a:pt x="7042772" y="434022"/>
                  </a:lnTo>
                  <a:lnTo>
                    <a:pt x="7004278" y="412254"/>
                  </a:lnTo>
                  <a:lnTo>
                    <a:pt x="6968058" y="387184"/>
                  </a:lnTo>
                  <a:lnTo>
                    <a:pt x="6934327" y="359029"/>
                  </a:lnTo>
                  <a:lnTo>
                    <a:pt x="6903275" y="327977"/>
                  </a:lnTo>
                  <a:lnTo>
                    <a:pt x="6875119" y="294233"/>
                  </a:lnTo>
                  <a:lnTo>
                    <a:pt x="6850050" y="258025"/>
                  </a:lnTo>
                  <a:lnTo>
                    <a:pt x="6828282" y="219519"/>
                  </a:lnTo>
                  <a:lnTo>
                    <a:pt x="6810019" y="178955"/>
                  </a:lnTo>
                  <a:lnTo>
                    <a:pt x="6795452" y="136512"/>
                  </a:lnTo>
                  <a:lnTo>
                    <a:pt x="6784797" y="92405"/>
                  </a:lnTo>
                  <a:lnTo>
                    <a:pt x="6778257" y="46824"/>
                  </a:lnTo>
                  <a:lnTo>
                    <a:pt x="6776034" y="0"/>
                  </a:lnTo>
                  <a:lnTo>
                    <a:pt x="6776034" y="486270"/>
                  </a:lnTo>
                  <a:lnTo>
                    <a:pt x="7262279" y="486270"/>
                  </a:lnTo>
                  <a:close/>
                </a:path>
                <a:path w="9001125" h="7200900">
                  <a:moveTo>
                    <a:pt x="7748587" y="0"/>
                  </a:moveTo>
                  <a:lnTo>
                    <a:pt x="6776034" y="0"/>
                  </a:lnTo>
                  <a:lnTo>
                    <a:pt x="7262304" y="486270"/>
                  </a:lnTo>
                  <a:lnTo>
                    <a:pt x="7309142" y="484047"/>
                  </a:lnTo>
                  <a:lnTo>
                    <a:pt x="7354710" y="477507"/>
                  </a:lnTo>
                  <a:lnTo>
                    <a:pt x="7398817" y="466852"/>
                  </a:lnTo>
                  <a:lnTo>
                    <a:pt x="7441260" y="452285"/>
                  </a:lnTo>
                  <a:lnTo>
                    <a:pt x="7481837" y="434022"/>
                  </a:lnTo>
                  <a:lnTo>
                    <a:pt x="7520330" y="412254"/>
                  </a:lnTo>
                  <a:lnTo>
                    <a:pt x="7556551" y="387184"/>
                  </a:lnTo>
                  <a:lnTo>
                    <a:pt x="7590282" y="359029"/>
                  </a:lnTo>
                  <a:lnTo>
                    <a:pt x="7621333" y="327977"/>
                  </a:lnTo>
                  <a:lnTo>
                    <a:pt x="7649502" y="294233"/>
                  </a:lnTo>
                  <a:lnTo>
                    <a:pt x="7674559" y="258025"/>
                  </a:lnTo>
                  <a:lnTo>
                    <a:pt x="7696327" y="219519"/>
                  </a:lnTo>
                  <a:lnTo>
                    <a:pt x="7714602" y="178955"/>
                  </a:lnTo>
                  <a:lnTo>
                    <a:pt x="7729169" y="136512"/>
                  </a:lnTo>
                  <a:lnTo>
                    <a:pt x="7739824" y="92405"/>
                  </a:lnTo>
                  <a:lnTo>
                    <a:pt x="7746365" y="46824"/>
                  </a:lnTo>
                  <a:lnTo>
                    <a:pt x="7748587" y="0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8080794" y="0"/>
                  </a:lnTo>
                  <a:lnTo>
                    <a:pt x="8081797" y="10287"/>
                  </a:lnTo>
                  <a:lnTo>
                    <a:pt x="8089227" y="55892"/>
                  </a:lnTo>
                  <a:lnTo>
                    <a:pt x="8099476" y="100495"/>
                  </a:lnTo>
                  <a:lnTo>
                    <a:pt x="8112442" y="144005"/>
                  </a:lnTo>
                  <a:lnTo>
                    <a:pt x="8128013" y="186309"/>
                  </a:lnTo>
                  <a:lnTo>
                    <a:pt x="8146123" y="227317"/>
                  </a:lnTo>
                  <a:lnTo>
                    <a:pt x="8166659" y="266941"/>
                  </a:lnTo>
                  <a:lnTo>
                    <a:pt x="8189531" y="305079"/>
                  </a:lnTo>
                  <a:lnTo>
                    <a:pt x="8214652" y="341642"/>
                  </a:lnTo>
                  <a:lnTo>
                    <a:pt x="8241906" y="376542"/>
                  </a:lnTo>
                  <a:lnTo>
                    <a:pt x="8271218" y="409663"/>
                  </a:lnTo>
                  <a:lnTo>
                    <a:pt x="8302485" y="440931"/>
                  </a:lnTo>
                  <a:lnTo>
                    <a:pt x="8335619" y="470242"/>
                  </a:lnTo>
                  <a:lnTo>
                    <a:pt x="8370506" y="497509"/>
                  </a:lnTo>
                  <a:lnTo>
                    <a:pt x="8407070" y="522617"/>
                  </a:lnTo>
                  <a:lnTo>
                    <a:pt x="8445221" y="545490"/>
                  </a:lnTo>
                  <a:lnTo>
                    <a:pt x="8484845" y="566026"/>
                  </a:lnTo>
                  <a:lnTo>
                    <a:pt x="8525853" y="584136"/>
                  </a:lnTo>
                  <a:lnTo>
                    <a:pt x="8568157" y="599719"/>
                  </a:lnTo>
                  <a:lnTo>
                    <a:pt x="8611654" y="612686"/>
                  </a:lnTo>
                  <a:lnTo>
                    <a:pt x="8656256" y="622922"/>
                  </a:lnTo>
                  <a:lnTo>
                    <a:pt x="8701862" y="630364"/>
                  </a:lnTo>
                  <a:lnTo>
                    <a:pt x="8748395" y="634898"/>
                  </a:lnTo>
                  <a:lnTo>
                    <a:pt x="8795791" y="636422"/>
                  </a:lnTo>
                  <a:lnTo>
                    <a:pt x="8843073" y="634898"/>
                  </a:lnTo>
                  <a:lnTo>
                    <a:pt x="8889594" y="630364"/>
                  </a:lnTo>
                  <a:lnTo>
                    <a:pt x="8935199" y="622922"/>
                  </a:lnTo>
                  <a:lnTo>
                    <a:pt x="8979802" y="612686"/>
                  </a:lnTo>
                  <a:lnTo>
                    <a:pt x="9001100" y="606336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2926" y="977325"/>
              <a:ext cx="3819509" cy="22859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08811" y="3407755"/>
              <a:ext cx="3171190" cy="386080"/>
            </a:xfrm>
            <a:custGeom>
              <a:avLst/>
              <a:gdLst/>
              <a:ahLst/>
              <a:cxnLst/>
              <a:rect l="l" t="t" r="r" b="b"/>
              <a:pathLst>
                <a:path w="3171190" h="386079">
                  <a:moveTo>
                    <a:pt x="2978207" y="385723"/>
                  </a:moveTo>
                  <a:lnTo>
                    <a:pt x="192840" y="385723"/>
                  </a:lnTo>
                  <a:lnTo>
                    <a:pt x="155050" y="381982"/>
                  </a:lnTo>
                  <a:lnTo>
                    <a:pt x="85857" y="353320"/>
                  </a:lnTo>
                  <a:lnTo>
                    <a:pt x="32391" y="299865"/>
                  </a:lnTo>
                  <a:lnTo>
                    <a:pt x="3737" y="230661"/>
                  </a:lnTo>
                  <a:lnTo>
                    <a:pt x="0" y="192847"/>
                  </a:lnTo>
                  <a:lnTo>
                    <a:pt x="3737" y="155050"/>
                  </a:lnTo>
                  <a:lnTo>
                    <a:pt x="32391" y="85857"/>
                  </a:lnTo>
                  <a:lnTo>
                    <a:pt x="85857" y="32403"/>
                  </a:lnTo>
                  <a:lnTo>
                    <a:pt x="155050" y="3741"/>
                  </a:lnTo>
                  <a:lnTo>
                    <a:pt x="2978201" y="0"/>
                  </a:lnTo>
                  <a:lnTo>
                    <a:pt x="3015997" y="3741"/>
                  </a:lnTo>
                  <a:lnTo>
                    <a:pt x="3085189" y="32403"/>
                  </a:lnTo>
                  <a:lnTo>
                    <a:pt x="3138643" y="85857"/>
                  </a:lnTo>
                  <a:lnTo>
                    <a:pt x="3167306" y="155050"/>
                  </a:lnTo>
                  <a:lnTo>
                    <a:pt x="3171047" y="192846"/>
                  </a:lnTo>
                  <a:lnTo>
                    <a:pt x="3167306" y="230661"/>
                  </a:lnTo>
                  <a:lnTo>
                    <a:pt x="3138643" y="299865"/>
                  </a:lnTo>
                  <a:lnTo>
                    <a:pt x="3085189" y="353320"/>
                  </a:lnTo>
                  <a:lnTo>
                    <a:pt x="3015997" y="381982"/>
                  </a:lnTo>
                  <a:lnTo>
                    <a:pt x="2978207" y="385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COMBO</a:t>
            </a:r>
            <a:r>
              <a:rPr spc="-90" dirty="0"/>
              <a:t> </a:t>
            </a:r>
            <a:r>
              <a:rPr spc="-10" dirty="0"/>
              <a:t>CHARTS</a:t>
            </a:r>
          </a:p>
        </p:txBody>
      </p:sp>
      <p:sp>
        <p:nvSpPr>
          <p:cNvPr id="13" name="object 13"/>
          <p:cNvSpPr/>
          <p:nvPr/>
        </p:nvSpPr>
        <p:spPr>
          <a:xfrm>
            <a:off x="201804" y="3383188"/>
            <a:ext cx="2994660" cy="433705"/>
          </a:xfrm>
          <a:custGeom>
            <a:avLst/>
            <a:gdLst/>
            <a:ahLst/>
            <a:cxnLst/>
            <a:rect l="l" t="t" r="r" b="b"/>
            <a:pathLst>
              <a:path w="2994660" h="433704">
                <a:moveTo>
                  <a:pt x="2777521" y="433629"/>
                </a:moveTo>
                <a:lnTo>
                  <a:pt x="216724" y="433629"/>
                </a:lnTo>
                <a:lnTo>
                  <a:pt x="174320" y="429431"/>
                </a:lnTo>
                <a:lnTo>
                  <a:pt x="133844" y="417126"/>
                </a:lnTo>
                <a:lnTo>
                  <a:pt x="96526" y="397197"/>
                </a:lnTo>
                <a:lnTo>
                  <a:pt x="63503" y="370118"/>
                </a:lnTo>
                <a:lnTo>
                  <a:pt x="36427" y="337097"/>
                </a:lnTo>
                <a:lnTo>
                  <a:pt x="16504" y="299782"/>
                </a:lnTo>
                <a:lnTo>
                  <a:pt x="4204" y="259306"/>
                </a:lnTo>
                <a:lnTo>
                  <a:pt x="0" y="216804"/>
                </a:lnTo>
                <a:lnTo>
                  <a:pt x="4204" y="174315"/>
                </a:lnTo>
                <a:lnTo>
                  <a:pt x="16504" y="133837"/>
                </a:lnTo>
                <a:lnTo>
                  <a:pt x="36427" y="96514"/>
                </a:lnTo>
                <a:lnTo>
                  <a:pt x="63503" y="63489"/>
                </a:lnTo>
                <a:lnTo>
                  <a:pt x="96526" y="36415"/>
                </a:lnTo>
                <a:lnTo>
                  <a:pt x="133844" y="16497"/>
                </a:lnTo>
                <a:lnTo>
                  <a:pt x="174320" y="4202"/>
                </a:lnTo>
                <a:lnTo>
                  <a:pt x="216816" y="0"/>
                </a:lnTo>
                <a:lnTo>
                  <a:pt x="2777430" y="0"/>
                </a:lnTo>
                <a:lnTo>
                  <a:pt x="2819926" y="4202"/>
                </a:lnTo>
                <a:lnTo>
                  <a:pt x="2860404" y="16497"/>
                </a:lnTo>
                <a:lnTo>
                  <a:pt x="2897723" y="36415"/>
                </a:lnTo>
                <a:lnTo>
                  <a:pt x="2930746" y="63489"/>
                </a:lnTo>
                <a:lnTo>
                  <a:pt x="2957820" y="96514"/>
                </a:lnTo>
                <a:lnTo>
                  <a:pt x="2977739" y="133837"/>
                </a:lnTo>
                <a:lnTo>
                  <a:pt x="2990034" y="174315"/>
                </a:lnTo>
                <a:lnTo>
                  <a:pt x="2994236" y="216804"/>
                </a:lnTo>
                <a:lnTo>
                  <a:pt x="2990034" y="259306"/>
                </a:lnTo>
                <a:lnTo>
                  <a:pt x="2977739" y="299782"/>
                </a:lnTo>
                <a:lnTo>
                  <a:pt x="2957820" y="337097"/>
                </a:lnTo>
                <a:lnTo>
                  <a:pt x="2930746" y="370118"/>
                </a:lnTo>
                <a:lnTo>
                  <a:pt x="2897723" y="397197"/>
                </a:lnTo>
                <a:lnTo>
                  <a:pt x="2860404" y="417126"/>
                </a:lnTo>
                <a:lnTo>
                  <a:pt x="2819926" y="429431"/>
                </a:lnTo>
                <a:lnTo>
                  <a:pt x="2777521" y="433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204" y="3459928"/>
            <a:ext cx="28219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Line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stacked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Chart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990" y="1003575"/>
            <a:ext cx="3362309" cy="22574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834211" y="3455920"/>
            <a:ext cx="297307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Line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clustered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Chart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8381" y="4386559"/>
            <a:ext cx="7198995" cy="1910080"/>
            <a:chOff x="188381" y="4386559"/>
            <a:chExt cx="7198995" cy="1910080"/>
          </a:xfrm>
        </p:grpSpPr>
        <p:sp>
          <p:nvSpPr>
            <p:cNvPr id="20" name="object 20"/>
            <p:cNvSpPr/>
            <p:nvPr/>
          </p:nvSpPr>
          <p:spPr>
            <a:xfrm>
              <a:off x="188381" y="4386559"/>
              <a:ext cx="7198995" cy="1910080"/>
            </a:xfrm>
            <a:custGeom>
              <a:avLst/>
              <a:gdLst/>
              <a:ahLst/>
              <a:cxnLst/>
              <a:rect l="l" t="t" r="r" b="b"/>
              <a:pathLst>
                <a:path w="7198995" h="1910079">
                  <a:moveTo>
                    <a:pt x="6866860" y="1909723"/>
                  </a:moveTo>
                  <a:lnTo>
                    <a:pt x="333367" y="1909723"/>
                  </a:lnTo>
                  <a:lnTo>
                    <a:pt x="284111" y="1906109"/>
                  </a:lnTo>
                  <a:lnTo>
                    <a:pt x="237091" y="1895609"/>
                  </a:lnTo>
                  <a:lnTo>
                    <a:pt x="192832" y="1878738"/>
                  </a:lnTo>
                  <a:lnTo>
                    <a:pt x="151848" y="1856013"/>
                  </a:lnTo>
                  <a:lnTo>
                    <a:pt x="114656" y="1827950"/>
                  </a:lnTo>
                  <a:lnTo>
                    <a:pt x="81771" y="1795063"/>
                  </a:lnTo>
                  <a:lnTo>
                    <a:pt x="53708" y="1757869"/>
                  </a:lnTo>
                  <a:lnTo>
                    <a:pt x="30984" y="1716884"/>
                  </a:lnTo>
                  <a:lnTo>
                    <a:pt x="14114" y="1672622"/>
                  </a:lnTo>
                  <a:lnTo>
                    <a:pt x="3614" y="1625600"/>
                  </a:lnTo>
                  <a:lnTo>
                    <a:pt x="0" y="1576334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866854" y="0"/>
                  </a:lnTo>
                  <a:lnTo>
                    <a:pt x="6916112" y="3614"/>
                  </a:lnTo>
                  <a:lnTo>
                    <a:pt x="6963128" y="14114"/>
                  </a:lnTo>
                  <a:lnTo>
                    <a:pt x="7007385" y="30984"/>
                  </a:lnTo>
                  <a:lnTo>
                    <a:pt x="7048366" y="53708"/>
                  </a:lnTo>
                  <a:lnTo>
                    <a:pt x="7085557" y="81770"/>
                  </a:lnTo>
                  <a:lnTo>
                    <a:pt x="7118442" y="114655"/>
                  </a:lnTo>
                  <a:lnTo>
                    <a:pt x="7146504" y="151846"/>
                  </a:lnTo>
                  <a:lnTo>
                    <a:pt x="7169228" y="192828"/>
                  </a:lnTo>
                  <a:lnTo>
                    <a:pt x="7186098" y="237084"/>
                  </a:lnTo>
                  <a:lnTo>
                    <a:pt x="7196598" y="284100"/>
                  </a:lnTo>
                  <a:lnTo>
                    <a:pt x="7198762" y="313594"/>
                  </a:lnTo>
                  <a:lnTo>
                    <a:pt x="7198762" y="1596102"/>
                  </a:lnTo>
                  <a:lnTo>
                    <a:pt x="7186098" y="1672622"/>
                  </a:lnTo>
                  <a:lnTo>
                    <a:pt x="7169228" y="1716884"/>
                  </a:lnTo>
                  <a:lnTo>
                    <a:pt x="7146504" y="1757869"/>
                  </a:lnTo>
                  <a:lnTo>
                    <a:pt x="7118442" y="1795063"/>
                  </a:lnTo>
                  <a:lnTo>
                    <a:pt x="7085557" y="1827950"/>
                  </a:lnTo>
                  <a:lnTo>
                    <a:pt x="7048366" y="1856013"/>
                  </a:lnTo>
                  <a:lnTo>
                    <a:pt x="7007385" y="1878738"/>
                  </a:lnTo>
                  <a:lnTo>
                    <a:pt x="6963128" y="1895609"/>
                  </a:lnTo>
                  <a:lnTo>
                    <a:pt x="6916112" y="1906109"/>
                  </a:lnTo>
                  <a:lnTo>
                    <a:pt x="6866860" y="1909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831" y="4853284"/>
              <a:ext cx="66675" cy="66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831" y="5462884"/>
              <a:ext cx="66675" cy="666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831" y="6072484"/>
              <a:ext cx="66675" cy="6667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13781" y="4365496"/>
            <a:ext cx="7149465" cy="1854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50" b="1" dirty="0">
                <a:latin typeface="Comic Sans MS"/>
                <a:cs typeface="Comic Sans MS"/>
              </a:rPr>
              <a:t>Practical</a:t>
            </a:r>
            <a:r>
              <a:rPr sz="1550" b="1" spc="-65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Tips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29000"/>
              </a:lnSpc>
            </a:pPr>
            <a:r>
              <a:rPr sz="1550" b="1" dirty="0">
                <a:latin typeface="Comic Sans MS"/>
                <a:cs typeface="Comic Sans MS"/>
              </a:rPr>
              <a:t>Dual</a:t>
            </a:r>
            <a:r>
              <a:rPr sz="1550" b="1" spc="18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Y-</a:t>
            </a:r>
            <a:r>
              <a:rPr sz="1550" b="1" dirty="0">
                <a:latin typeface="Comic Sans MS"/>
                <a:cs typeface="Comic Sans MS"/>
              </a:rPr>
              <a:t>Axis: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</a:t>
            </a:r>
            <a:r>
              <a:rPr sz="1550" spc="1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dual</a:t>
            </a:r>
            <a:r>
              <a:rPr sz="1550" spc="19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Y-</a:t>
            </a:r>
            <a:r>
              <a:rPr sz="1550" dirty="0">
                <a:latin typeface="Comic Sans MS"/>
                <a:cs typeface="Comic Sans MS"/>
              </a:rPr>
              <a:t>axis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handle</a:t>
            </a:r>
            <a:r>
              <a:rPr sz="1550" spc="1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different</a:t>
            </a:r>
            <a:r>
              <a:rPr sz="1550" spc="1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scales,</a:t>
            </a:r>
            <a:r>
              <a:rPr sz="1550" spc="1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ensuring</a:t>
            </a:r>
            <a:r>
              <a:rPr sz="1550" spc="19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both </a:t>
            </a:r>
            <a:r>
              <a:rPr sz="1550" dirty="0">
                <a:latin typeface="Comic Sans MS"/>
                <a:cs typeface="Comic Sans MS"/>
              </a:rPr>
              <a:t>columns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line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visible.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29000"/>
              </a:lnSpc>
            </a:pPr>
            <a:r>
              <a:rPr sz="1550" b="1" dirty="0">
                <a:latin typeface="Comic Sans MS"/>
                <a:cs typeface="Comic Sans MS"/>
              </a:rPr>
              <a:t>Legend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Data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Labels:</a:t>
            </a:r>
            <a:r>
              <a:rPr sz="1550" b="1" spc="-1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Add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legend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categories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labels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for </a:t>
            </a:r>
            <a:r>
              <a:rPr sz="1550" dirty="0">
                <a:latin typeface="Comic Sans MS"/>
                <a:cs typeface="Comic Sans MS"/>
              </a:rPr>
              <a:t>precise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values.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540"/>
              </a:spcBef>
            </a:pPr>
            <a:r>
              <a:rPr sz="1550" b="1" spc="-10" dirty="0">
                <a:latin typeface="Comic Sans MS"/>
                <a:cs typeface="Comic Sans MS"/>
              </a:rPr>
              <a:t>Interactivity: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</a:t>
            </a:r>
            <a:r>
              <a:rPr sz="1550" spc="-10" dirty="0">
                <a:latin typeface="Comic Sans MS"/>
                <a:cs typeface="Comic Sans MS"/>
              </a:rPr>
              <a:t> drill-</a:t>
            </a:r>
            <a:r>
              <a:rPr sz="1550" dirty="0">
                <a:latin typeface="Comic Sans MS"/>
                <a:cs typeface="Comic Sans MS"/>
              </a:rPr>
              <a:t>down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tooltips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explore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deeper.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312898"/>
            <a:ext cx="1385135" cy="255268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40294" y="899309"/>
            <a:ext cx="6857365" cy="978535"/>
          </a:xfrm>
          <a:custGeom>
            <a:avLst/>
            <a:gdLst/>
            <a:ahLst/>
            <a:cxnLst/>
            <a:rect l="l" t="t" r="r" b="b"/>
            <a:pathLst>
              <a:path w="6857365" h="978535">
                <a:moveTo>
                  <a:pt x="6525091" y="978526"/>
                </a:moveTo>
                <a:lnTo>
                  <a:pt x="333374" y="978526"/>
                </a:lnTo>
                <a:lnTo>
                  <a:pt x="284111" y="974912"/>
                </a:lnTo>
                <a:lnTo>
                  <a:pt x="237092" y="964412"/>
                </a:lnTo>
                <a:lnTo>
                  <a:pt x="192832" y="947542"/>
                </a:lnTo>
                <a:lnTo>
                  <a:pt x="151849" y="924817"/>
                </a:lnTo>
                <a:lnTo>
                  <a:pt x="114656" y="896755"/>
                </a:lnTo>
                <a:lnTo>
                  <a:pt x="81771" y="863870"/>
                </a:lnTo>
                <a:lnTo>
                  <a:pt x="53708" y="826677"/>
                </a:lnTo>
                <a:lnTo>
                  <a:pt x="30984" y="785694"/>
                </a:lnTo>
                <a:lnTo>
                  <a:pt x="14114" y="741434"/>
                </a:lnTo>
                <a:lnTo>
                  <a:pt x="3614" y="694415"/>
                </a:lnTo>
                <a:lnTo>
                  <a:pt x="0" y="64515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9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525091" y="0"/>
                </a:lnTo>
                <a:lnTo>
                  <a:pt x="6574357" y="3614"/>
                </a:lnTo>
                <a:lnTo>
                  <a:pt x="6621379" y="14114"/>
                </a:lnTo>
                <a:lnTo>
                  <a:pt x="6665641" y="30984"/>
                </a:lnTo>
                <a:lnTo>
                  <a:pt x="6706627" y="53708"/>
                </a:lnTo>
                <a:lnTo>
                  <a:pt x="6743820" y="81771"/>
                </a:lnTo>
                <a:lnTo>
                  <a:pt x="6776707" y="114656"/>
                </a:lnTo>
                <a:lnTo>
                  <a:pt x="6804770" y="151848"/>
                </a:lnTo>
                <a:lnTo>
                  <a:pt x="6827495" y="192832"/>
                </a:lnTo>
                <a:lnTo>
                  <a:pt x="6844366" y="237092"/>
                </a:lnTo>
                <a:lnTo>
                  <a:pt x="6854866" y="284111"/>
                </a:lnTo>
                <a:lnTo>
                  <a:pt x="6857340" y="317825"/>
                </a:lnTo>
                <a:lnTo>
                  <a:pt x="6857340" y="660700"/>
                </a:lnTo>
                <a:lnTo>
                  <a:pt x="6844366" y="741434"/>
                </a:lnTo>
                <a:lnTo>
                  <a:pt x="6827495" y="785694"/>
                </a:lnTo>
                <a:lnTo>
                  <a:pt x="6804770" y="826677"/>
                </a:lnTo>
                <a:lnTo>
                  <a:pt x="6776707" y="863870"/>
                </a:lnTo>
                <a:lnTo>
                  <a:pt x="6743820" y="896755"/>
                </a:lnTo>
                <a:lnTo>
                  <a:pt x="6706627" y="924817"/>
                </a:lnTo>
                <a:lnTo>
                  <a:pt x="6665641" y="947542"/>
                </a:lnTo>
                <a:lnTo>
                  <a:pt x="6621379" y="964412"/>
                </a:lnTo>
                <a:lnTo>
                  <a:pt x="6574357" y="974912"/>
                </a:lnTo>
                <a:lnTo>
                  <a:pt x="6525091" y="978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694" y="897296"/>
            <a:ext cx="6807834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Funnel</a:t>
            </a:r>
            <a:r>
              <a:rPr sz="1550" b="1" spc="3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Chart</a:t>
            </a:r>
            <a:r>
              <a:rPr sz="1550" b="1" spc="1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type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shows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flow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3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process </a:t>
            </a:r>
            <a:r>
              <a:rPr sz="1550" dirty="0">
                <a:latin typeface="Comic Sans MS"/>
                <a:cs typeface="Comic Sans MS"/>
              </a:rPr>
              <a:t>through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different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stages.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It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visually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represents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reduction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as </a:t>
            </a:r>
            <a:r>
              <a:rPr sz="1550" dirty="0">
                <a:latin typeface="Comic Sans MS"/>
                <a:cs typeface="Comic Sans MS"/>
              </a:rPr>
              <a:t>it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progresses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through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stage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process.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4863936"/>
            <a:ext cx="8940165" cy="1605280"/>
            <a:chOff x="0" y="4863936"/>
            <a:chExt cx="8940165" cy="1605280"/>
          </a:xfrm>
        </p:grpSpPr>
        <p:sp>
          <p:nvSpPr>
            <p:cNvPr id="8" name="object 8"/>
            <p:cNvSpPr/>
            <p:nvPr/>
          </p:nvSpPr>
          <p:spPr>
            <a:xfrm>
              <a:off x="0" y="4863936"/>
              <a:ext cx="8940165" cy="1605280"/>
            </a:xfrm>
            <a:custGeom>
              <a:avLst/>
              <a:gdLst/>
              <a:ahLst/>
              <a:cxnLst/>
              <a:rect l="l" t="t" r="r" b="b"/>
              <a:pathLst>
                <a:path w="8940165" h="1605279">
                  <a:moveTo>
                    <a:pt x="8607247" y="1604919"/>
                  </a:moveTo>
                  <a:lnTo>
                    <a:pt x="333313" y="1604919"/>
                  </a:lnTo>
                  <a:lnTo>
                    <a:pt x="284111" y="1601309"/>
                  </a:lnTo>
                  <a:lnTo>
                    <a:pt x="237091" y="1590809"/>
                  </a:lnTo>
                  <a:lnTo>
                    <a:pt x="192832" y="1573938"/>
                  </a:lnTo>
                  <a:lnTo>
                    <a:pt x="151848" y="1551214"/>
                  </a:lnTo>
                  <a:lnTo>
                    <a:pt x="114656" y="1523150"/>
                  </a:lnTo>
                  <a:lnTo>
                    <a:pt x="81771" y="1490263"/>
                  </a:lnTo>
                  <a:lnTo>
                    <a:pt x="53708" y="1453070"/>
                  </a:lnTo>
                  <a:lnTo>
                    <a:pt x="30984" y="1412084"/>
                  </a:lnTo>
                  <a:lnTo>
                    <a:pt x="14114" y="1367822"/>
                  </a:lnTo>
                  <a:lnTo>
                    <a:pt x="3614" y="1320800"/>
                  </a:lnTo>
                  <a:lnTo>
                    <a:pt x="0" y="1271534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8607188" y="0"/>
                  </a:lnTo>
                  <a:lnTo>
                    <a:pt x="8656452" y="3614"/>
                  </a:lnTo>
                  <a:lnTo>
                    <a:pt x="8703472" y="14114"/>
                  </a:lnTo>
                  <a:lnTo>
                    <a:pt x="8747731" y="30984"/>
                  </a:lnTo>
                  <a:lnTo>
                    <a:pt x="8788713" y="53708"/>
                  </a:lnTo>
                  <a:lnTo>
                    <a:pt x="8825903" y="81770"/>
                  </a:lnTo>
                  <a:lnTo>
                    <a:pt x="8858785" y="114655"/>
                  </a:lnTo>
                  <a:lnTo>
                    <a:pt x="8886845" y="151846"/>
                  </a:lnTo>
                  <a:lnTo>
                    <a:pt x="8909566" y="192828"/>
                  </a:lnTo>
                  <a:lnTo>
                    <a:pt x="8926434" y="237084"/>
                  </a:lnTo>
                  <a:lnTo>
                    <a:pt x="8936932" y="284100"/>
                  </a:lnTo>
                  <a:lnTo>
                    <a:pt x="8939905" y="324620"/>
                  </a:lnTo>
                  <a:lnTo>
                    <a:pt x="8939905" y="1280274"/>
                  </a:lnTo>
                  <a:lnTo>
                    <a:pt x="8936932" y="1320800"/>
                  </a:lnTo>
                  <a:lnTo>
                    <a:pt x="8926434" y="1367822"/>
                  </a:lnTo>
                  <a:lnTo>
                    <a:pt x="8909566" y="1412084"/>
                  </a:lnTo>
                  <a:lnTo>
                    <a:pt x="8886845" y="1453070"/>
                  </a:lnTo>
                  <a:lnTo>
                    <a:pt x="8858785" y="1490263"/>
                  </a:lnTo>
                  <a:lnTo>
                    <a:pt x="8825903" y="1523150"/>
                  </a:lnTo>
                  <a:lnTo>
                    <a:pt x="8788713" y="1551214"/>
                  </a:lnTo>
                  <a:lnTo>
                    <a:pt x="8747731" y="1573938"/>
                  </a:lnTo>
                  <a:lnTo>
                    <a:pt x="8703472" y="1590809"/>
                  </a:lnTo>
                  <a:lnTo>
                    <a:pt x="8656452" y="1601309"/>
                  </a:lnTo>
                  <a:lnTo>
                    <a:pt x="8607247" y="1604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50" y="5330662"/>
              <a:ext cx="66675" cy="66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50" y="5635462"/>
              <a:ext cx="66675" cy="666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450" y="5940262"/>
              <a:ext cx="66675" cy="666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400" y="4842874"/>
            <a:ext cx="8890000" cy="15494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Use:</a:t>
            </a:r>
            <a:r>
              <a:rPr sz="1550" b="1" spc="-21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Sales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Pipeline:</a:t>
            </a:r>
            <a:r>
              <a:rPr sz="1550" b="1" spc="-2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visualize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stages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sales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process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leads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closed</a:t>
            </a:r>
            <a:r>
              <a:rPr sz="1550" spc="-10" dirty="0">
                <a:latin typeface="Comic Sans MS"/>
                <a:cs typeface="Comic Sans MS"/>
              </a:rPr>
              <a:t> sales.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540"/>
              </a:spcBef>
            </a:pPr>
            <a:r>
              <a:rPr sz="1550" b="1" dirty="0">
                <a:latin typeface="Comic Sans MS"/>
                <a:cs typeface="Comic Sans MS"/>
              </a:rPr>
              <a:t>Conversion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Rates</a:t>
            </a:r>
            <a:r>
              <a:rPr sz="1550" dirty="0">
                <a:latin typeface="Comic Sans MS"/>
                <a:cs typeface="Comic Sans MS"/>
              </a:rPr>
              <a:t>: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show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conversion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rates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step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marketing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campaign.</a:t>
            </a:r>
            <a:endParaRPr sz="1550">
              <a:latin typeface="Comic Sans MS"/>
              <a:cs typeface="Comic Sans MS"/>
            </a:endParaRPr>
          </a:p>
          <a:p>
            <a:pPr marL="346075">
              <a:lnSpc>
                <a:spcPct val="100000"/>
              </a:lnSpc>
              <a:spcBef>
                <a:spcPts val="540"/>
              </a:spcBef>
            </a:pPr>
            <a:r>
              <a:rPr sz="1550" b="1" dirty="0">
                <a:latin typeface="Comic Sans MS"/>
                <a:cs typeface="Comic Sans MS"/>
              </a:rPr>
              <a:t>Process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Analysis</a:t>
            </a:r>
            <a:r>
              <a:rPr sz="1550" dirty="0">
                <a:latin typeface="Comic Sans MS"/>
                <a:cs typeface="Comic Sans MS"/>
              </a:rPr>
              <a:t>: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analyze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steps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business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process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workflow.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29000"/>
              </a:lnSpc>
            </a:pPr>
            <a:r>
              <a:rPr sz="1550" b="1" dirty="0">
                <a:latin typeface="Comic Sans MS"/>
                <a:cs typeface="Comic Sans MS"/>
              </a:rPr>
              <a:t>Customer</a:t>
            </a:r>
            <a:r>
              <a:rPr sz="1550" b="1" spc="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Journey: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illustrate</a:t>
            </a:r>
            <a:r>
              <a:rPr sz="1550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customer</a:t>
            </a:r>
            <a:r>
              <a:rPr sz="1550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journey</a:t>
            </a:r>
            <a:r>
              <a:rPr sz="1550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initial</a:t>
            </a:r>
            <a:r>
              <a:rPr sz="1550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contact</a:t>
            </a:r>
            <a:r>
              <a:rPr sz="1550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final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purchase. </a:t>
            </a:r>
            <a:r>
              <a:rPr sz="1550" spc="-20" dirty="0">
                <a:latin typeface="Comic Sans MS"/>
                <a:cs typeface="Comic Sans MS"/>
              </a:rPr>
              <a:t>etc.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12000" y="2147054"/>
            <a:ext cx="3336925" cy="2100580"/>
            <a:chOff x="4212000" y="2147054"/>
            <a:chExt cx="3336925" cy="2100580"/>
          </a:xfrm>
        </p:grpSpPr>
        <p:sp>
          <p:nvSpPr>
            <p:cNvPr id="14" name="object 14"/>
            <p:cNvSpPr/>
            <p:nvPr/>
          </p:nvSpPr>
          <p:spPr>
            <a:xfrm>
              <a:off x="4212000" y="2147054"/>
              <a:ext cx="3336925" cy="2100580"/>
            </a:xfrm>
            <a:custGeom>
              <a:avLst/>
              <a:gdLst/>
              <a:ahLst/>
              <a:cxnLst/>
              <a:rect l="l" t="t" r="r" b="b"/>
              <a:pathLst>
                <a:path w="3336925" h="2100579">
                  <a:moveTo>
                    <a:pt x="3003316" y="2099998"/>
                  </a:moveTo>
                  <a:lnTo>
                    <a:pt x="333390" y="2099998"/>
                  </a:lnTo>
                  <a:lnTo>
                    <a:pt x="284123" y="2096384"/>
                  </a:lnTo>
                  <a:lnTo>
                    <a:pt x="237101" y="2085886"/>
                  </a:lnTo>
                  <a:lnTo>
                    <a:pt x="192839" y="2069018"/>
                  </a:lnTo>
                  <a:lnTo>
                    <a:pt x="151854" y="2046297"/>
                  </a:lnTo>
                  <a:lnTo>
                    <a:pt x="114660" y="2018238"/>
                  </a:lnTo>
                  <a:lnTo>
                    <a:pt x="81773" y="1985355"/>
                  </a:lnTo>
                  <a:lnTo>
                    <a:pt x="53710" y="1948165"/>
                  </a:lnTo>
                  <a:lnTo>
                    <a:pt x="30985" y="1907183"/>
                  </a:lnTo>
                  <a:lnTo>
                    <a:pt x="14115" y="1862925"/>
                  </a:lnTo>
                  <a:lnTo>
                    <a:pt x="3614" y="1815904"/>
                  </a:lnTo>
                  <a:lnTo>
                    <a:pt x="0" y="1766640"/>
                  </a:lnTo>
                  <a:lnTo>
                    <a:pt x="0" y="333373"/>
                  </a:lnTo>
                  <a:lnTo>
                    <a:pt x="3614" y="284111"/>
                  </a:lnTo>
                  <a:lnTo>
                    <a:pt x="14115" y="237091"/>
                  </a:lnTo>
                  <a:lnTo>
                    <a:pt x="30985" y="192832"/>
                  </a:lnTo>
                  <a:lnTo>
                    <a:pt x="53710" y="151848"/>
                  </a:lnTo>
                  <a:lnTo>
                    <a:pt x="81773" y="114656"/>
                  </a:lnTo>
                  <a:lnTo>
                    <a:pt x="114660" y="81771"/>
                  </a:lnTo>
                  <a:lnTo>
                    <a:pt x="151854" y="53708"/>
                  </a:lnTo>
                  <a:lnTo>
                    <a:pt x="192839" y="30984"/>
                  </a:lnTo>
                  <a:lnTo>
                    <a:pt x="237101" y="14114"/>
                  </a:lnTo>
                  <a:lnTo>
                    <a:pt x="284123" y="3614"/>
                  </a:lnTo>
                  <a:lnTo>
                    <a:pt x="333389" y="0"/>
                  </a:lnTo>
                  <a:lnTo>
                    <a:pt x="3003316" y="0"/>
                  </a:lnTo>
                  <a:lnTo>
                    <a:pt x="3052582" y="3614"/>
                  </a:lnTo>
                  <a:lnTo>
                    <a:pt x="3099604" y="14114"/>
                  </a:lnTo>
                  <a:lnTo>
                    <a:pt x="3143866" y="30984"/>
                  </a:lnTo>
                  <a:lnTo>
                    <a:pt x="3184852" y="53708"/>
                  </a:lnTo>
                  <a:lnTo>
                    <a:pt x="3222045" y="81771"/>
                  </a:lnTo>
                  <a:lnTo>
                    <a:pt x="3254932" y="114656"/>
                  </a:lnTo>
                  <a:lnTo>
                    <a:pt x="3282995" y="151848"/>
                  </a:lnTo>
                  <a:lnTo>
                    <a:pt x="3305720" y="192832"/>
                  </a:lnTo>
                  <a:lnTo>
                    <a:pt x="3322591" y="237091"/>
                  </a:lnTo>
                  <a:lnTo>
                    <a:pt x="3333091" y="284111"/>
                  </a:lnTo>
                  <a:lnTo>
                    <a:pt x="3336706" y="333373"/>
                  </a:lnTo>
                  <a:lnTo>
                    <a:pt x="3336706" y="1766640"/>
                  </a:lnTo>
                  <a:lnTo>
                    <a:pt x="3333091" y="1815904"/>
                  </a:lnTo>
                  <a:lnTo>
                    <a:pt x="3322591" y="1862925"/>
                  </a:lnTo>
                  <a:lnTo>
                    <a:pt x="3305720" y="1907183"/>
                  </a:lnTo>
                  <a:lnTo>
                    <a:pt x="3282995" y="1948165"/>
                  </a:lnTo>
                  <a:lnTo>
                    <a:pt x="3254932" y="1985355"/>
                  </a:lnTo>
                  <a:lnTo>
                    <a:pt x="3222045" y="2018238"/>
                  </a:lnTo>
                  <a:lnTo>
                    <a:pt x="3184852" y="2046297"/>
                  </a:lnTo>
                  <a:lnTo>
                    <a:pt x="3143866" y="2069018"/>
                  </a:lnTo>
                  <a:lnTo>
                    <a:pt x="3099604" y="2085886"/>
                  </a:lnTo>
                  <a:lnTo>
                    <a:pt x="3052582" y="2096384"/>
                  </a:lnTo>
                  <a:lnTo>
                    <a:pt x="3003316" y="209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5818" y="2670936"/>
              <a:ext cx="57150" cy="1047750"/>
            </a:xfrm>
            <a:custGeom>
              <a:avLst/>
              <a:gdLst/>
              <a:ahLst/>
              <a:cxnLst/>
              <a:rect l="l" t="t" r="r" b="b"/>
              <a:pathLst>
                <a:path w="57150" h="1047750">
                  <a:moveTo>
                    <a:pt x="57150" y="1015377"/>
                  </a:moveTo>
                  <a:lnTo>
                    <a:pt x="32359" y="990600"/>
                  </a:lnTo>
                  <a:lnTo>
                    <a:pt x="24790" y="990600"/>
                  </a:lnTo>
                  <a:lnTo>
                    <a:pt x="0" y="1015377"/>
                  </a:lnTo>
                  <a:lnTo>
                    <a:pt x="0" y="1022959"/>
                  </a:lnTo>
                  <a:lnTo>
                    <a:pt x="24790" y="1047750"/>
                  </a:lnTo>
                  <a:lnTo>
                    <a:pt x="32359" y="1047750"/>
                  </a:lnTo>
                  <a:lnTo>
                    <a:pt x="57150" y="1022959"/>
                  </a:lnTo>
                  <a:lnTo>
                    <a:pt x="57150" y="1019175"/>
                  </a:lnTo>
                  <a:lnTo>
                    <a:pt x="57150" y="1015377"/>
                  </a:lnTo>
                  <a:close/>
                </a:path>
                <a:path w="57150" h="1047750">
                  <a:moveTo>
                    <a:pt x="57150" y="520077"/>
                  </a:moveTo>
                  <a:lnTo>
                    <a:pt x="32359" y="495300"/>
                  </a:lnTo>
                  <a:lnTo>
                    <a:pt x="24790" y="495300"/>
                  </a:lnTo>
                  <a:lnTo>
                    <a:pt x="0" y="520077"/>
                  </a:lnTo>
                  <a:lnTo>
                    <a:pt x="0" y="527659"/>
                  </a:lnTo>
                  <a:lnTo>
                    <a:pt x="24790" y="552450"/>
                  </a:lnTo>
                  <a:lnTo>
                    <a:pt x="32359" y="552450"/>
                  </a:lnTo>
                  <a:lnTo>
                    <a:pt x="57150" y="527659"/>
                  </a:lnTo>
                  <a:lnTo>
                    <a:pt x="57150" y="523875"/>
                  </a:lnTo>
                  <a:lnTo>
                    <a:pt x="57150" y="520077"/>
                  </a:lnTo>
                  <a:close/>
                </a:path>
                <a:path w="57150" h="104775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37400" y="2280295"/>
            <a:ext cx="3286125" cy="17589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50" b="1" dirty="0">
                <a:latin typeface="Comic Sans MS"/>
                <a:cs typeface="Comic Sans MS"/>
              </a:rPr>
              <a:t>Key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Features:</a:t>
            </a:r>
            <a:endParaRPr sz="1250">
              <a:latin typeface="Comic Sans MS"/>
              <a:cs typeface="Comic Sans MS"/>
            </a:endParaRPr>
          </a:p>
          <a:p>
            <a:pPr marL="281305" marR="5080">
              <a:lnSpc>
                <a:spcPct val="130000"/>
              </a:lnSpc>
              <a:tabLst>
                <a:tab pos="1016000" algn="l"/>
                <a:tab pos="1534160" algn="l"/>
                <a:tab pos="2103120" algn="l"/>
                <a:tab pos="2395855" algn="l"/>
                <a:tab pos="2814320" algn="l"/>
              </a:tabLst>
            </a:pPr>
            <a:r>
              <a:rPr sz="1250" b="1" spc="-10" dirty="0">
                <a:latin typeface="Comic Sans MS"/>
                <a:cs typeface="Comic Sans MS"/>
              </a:rPr>
              <a:t>Stages</a:t>
            </a:r>
            <a:r>
              <a:rPr sz="1250" spc="-10" dirty="0">
                <a:latin typeface="Comic Sans MS"/>
                <a:cs typeface="Comic Sans MS"/>
              </a:rPr>
              <a:t>:</a:t>
            </a:r>
            <a:r>
              <a:rPr sz="1250" dirty="0">
                <a:latin typeface="Comic Sans MS"/>
                <a:cs typeface="Comic Sans MS"/>
              </a:rPr>
              <a:t>	</a:t>
            </a:r>
            <a:r>
              <a:rPr sz="1250" spc="-20" dirty="0">
                <a:latin typeface="Comic Sans MS"/>
                <a:cs typeface="Comic Sans MS"/>
              </a:rPr>
              <a:t>Each</a:t>
            </a:r>
            <a:r>
              <a:rPr sz="1250" dirty="0">
                <a:latin typeface="Comic Sans MS"/>
                <a:cs typeface="Comic Sans MS"/>
              </a:rPr>
              <a:t>	</a:t>
            </a:r>
            <a:r>
              <a:rPr sz="1250" spc="-20" dirty="0">
                <a:latin typeface="Comic Sans MS"/>
                <a:cs typeface="Comic Sans MS"/>
              </a:rPr>
              <a:t>stage</a:t>
            </a:r>
            <a:r>
              <a:rPr sz="1250" dirty="0">
                <a:latin typeface="Comic Sans MS"/>
                <a:cs typeface="Comic Sans MS"/>
              </a:rPr>
              <a:t>	</a:t>
            </a:r>
            <a:r>
              <a:rPr sz="1250" spc="-25" dirty="0">
                <a:latin typeface="Comic Sans MS"/>
                <a:cs typeface="Comic Sans MS"/>
              </a:rPr>
              <a:t>in</a:t>
            </a:r>
            <a:r>
              <a:rPr sz="1250" dirty="0">
                <a:latin typeface="Comic Sans MS"/>
                <a:cs typeface="Comic Sans MS"/>
              </a:rPr>
              <a:t>	</a:t>
            </a:r>
            <a:r>
              <a:rPr sz="1250" spc="-25" dirty="0">
                <a:latin typeface="Comic Sans MS"/>
                <a:cs typeface="Comic Sans MS"/>
              </a:rPr>
              <a:t>the</a:t>
            </a:r>
            <a:r>
              <a:rPr sz="1250" dirty="0">
                <a:latin typeface="Comic Sans MS"/>
                <a:cs typeface="Comic Sans MS"/>
              </a:rPr>
              <a:t>	</a:t>
            </a:r>
            <a:r>
              <a:rPr sz="1250" spc="-10" dirty="0">
                <a:latin typeface="Comic Sans MS"/>
                <a:cs typeface="Comic Sans MS"/>
              </a:rPr>
              <a:t>funnel </a:t>
            </a:r>
            <a:r>
              <a:rPr sz="1250" dirty="0">
                <a:latin typeface="Comic Sans MS"/>
                <a:cs typeface="Comic Sans MS"/>
              </a:rPr>
              <a:t>represents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part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process.</a:t>
            </a:r>
            <a:endParaRPr sz="1250">
              <a:latin typeface="Comic Sans MS"/>
              <a:cs typeface="Comic Sans MS"/>
            </a:endParaRPr>
          </a:p>
          <a:p>
            <a:pPr marL="281305" marR="5080">
              <a:lnSpc>
                <a:spcPct val="130000"/>
              </a:lnSpc>
              <a:tabLst>
                <a:tab pos="787400" algn="l"/>
              </a:tabLst>
            </a:pPr>
            <a:r>
              <a:rPr sz="1250" b="1" spc="-20" dirty="0">
                <a:latin typeface="Comic Sans MS"/>
                <a:cs typeface="Comic Sans MS"/>
              </a:rPr>
              <a:t>Data</a:t>
            </a:r>
            <a:r>
              <a:rPr sz="1250" b="1" dirty="0">
                <a:latin typeface="Comic Sans MS"/>
                <a:cs typeface="Comic Sans MS"/>
              </a:rPr>
              <a:t>	Reduction:</a:t>
            </a:r>
            <a:r>
              <a:rPr sz="1250" b="1" spc="3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Shows</a:t>
            </a:r>
            <a:r>
              <a:rPr sz="1250" spc="85" dirty="0">
                <a:latin typeface="Comic Sans MS"/>
                <a:cs typeface="Comic Sans MS"/>
              </a:rPr>
              <a:t>  </a:t>
            </a:r>
            <a:r>
              <a:rPr sz="1250" dirty="0">
                <a:latin typeface="Comic Sans MS"/>
                <a:cs typeface="Comic Sans MS"/>
              </a:rPr>
              <a:t>how</a:t>
            </a:r>
            <a:r>
              <a:rPr sz="1250" spc="85" dirty="0">
                <a:latin typeface="Comic Sans MS"/>
                <a:cs typeface="Comic Sans MS"/>
              </a:rPr>
              <a:t>  </a:t>
            </a:r>
            <a:r>
              <a:rPr sz="1250" dirty="0">
                <a:latin typeface="Comic Sans MS"/>
                <a:cs typeface="Comic Sans MS"/>
              </a:rPr>
              <a:t>data</a:t>
            </a:r>
            <a:r>
              <a:rPr sz="1250" spc="75" dirty="0">
                <a:latin typeface="Comic Sans MS"/>
                <a:cs typeface="Comic Sans MS"/>
              </a:rPr>
              <a:t>  </a:t>
            </a:r>
            <a:r>
              <a:rPr sz="1250" spc="-25" dirty="0">
                <a:latin typeface="Comic Sans MS"/>
                <a:cs typeface="Comic Sans MS"/>
              </a:rPr>
              <a:t>is </a:t>
            </a:r>
            <a:r>
              <a:rPr sz="1250" dirty="0">
                <a:latin typeface="Comic Sans MS"/>
                <a:cs typeface="Comic Sans MS"/>
              </a:rPr>
              <a:t>reduced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at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each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stage.</a:t>
            </a:r>
            <a:endParaRPr sz="1250">
              <a:latin typeface="Comic Sans MS"/>
              <a:cs typeface="Comic Sans MS"/>
            </a:endParaRPr>
          </a:p>
          <a:p>
            <a:pPr marL="281305" marR="5080">
              <a:lnSpc>
                <a:spcPct val="130000"/>
              </a:lnSpc>
            </a:pPr>
            <a:r>
              <a:rPr sz="1250" b="1" dirty="0">
                <a:latin typeface="Comic Sans MS"/>
                <a:cs typeface="Comic Sans MS"/>
              </a:rPr>
              <a:t>Visual</a:t>
            </a:r>
            <a:r>
              <a:rPr sz="1250" b="1" spc="6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Flow:</a:t>
            </a:r>
            <a:r>
              <a:rPr sz="1250" b="1" spc="-9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Highlights</a:t>
            </a:r>
            <a:r>
              <a:rPr sz="1250" spc="7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bottlenecks</a:t>
            </a:r>
            <a:r>
              <a:rPr sz="1250" spc="75" dirty="0">
                <a:latin typeface="Comic Sans MS"/>
                <a:cs typeface="Comic Sans MS"/>
              </a:rPr>
              <a:t> </a:t>
            </a:r>
            <a:r>
              <a:rPr sz="1250" spc="-25" dirty="0">
                <a:latin typeface="Comic Sans MS"/>
                <a:cs typeface="Comic Sans MS"/>
              </a:rPr>
              <a:t>and </a:t>
            </a:r>
            <a:r>
              <a:rPr sz="1250" spc="-10" dirty="0">
                <a:latin typeface="Comic Sans MS"/>
                <a:cs typeface="Comic Sans MS"/>
              </a:rPr>
              <a:t>drop-</a:t>
            </a:r>
            <a:r>
              <a:rPr sz="1250" dirty="0">
                <a:latin typeface="Comic Sans MS"/>
                <a:cs typeface="Comic Sans MS"/>
              </a:rPr>
              <a:t>off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points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in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process.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FUNNEL</a:t>
            </a:r>
            <a:r>
              <a:rPr spc="-95" dirty="0"/>
              <a:t> </a:t>
            </a:r>
            <a:r>
              <a:rPr spc="-20" dirty="0"/>
              <a:t>CHART</a:t>
            </a:r>
          </a:p>
        </p:txBody>
      </p:sp>
      <p:sp>
        <p:nvSpPr>
          <p:cNvPr id="19" name="object 19"/>
          <p:cNvSpPr/>
          <p:nvPr/>
        </p:nvSpPr>
        <p:spPr>
          <a:xfrm>
            <a:off x="7660477" y="513032"/>
            <a:ext cx="1341120" cy="1398270"/>
          </a:xfrm>
          <a:custGeom>
            <a:avLst/>
            <a:gdLst/>
            <a:ahLst/>
            <a:cxnLst/>
            <a:rect l="l" t="t" r="r" b="b"/>
            <a:pathLst>
              <a:path w="1341120" h="1398270">
                <a:moveTo>
                  <a:pt x="239143" y="1398145"/>
                </a:moveTo>
                <a:lnTo>
                  <a:pt x="237134" y="1398145"/>
                </a:lnTo>
                <a:lnTo>
                  <a:pt x="237134" y="1127991"/>
                </a:lnTo>
                <a:lnTo>
                  <a:pt x="205589" y="1111709"/>
                </a:lnTo>
                <a:lnTo>
                  <a:pt x="147678" y="1069982"/>
                </a:lnTo>
                <a:lnTo>
                  <a:pt x="97655" y="1014014"/>
                </a:lnTo>
                <a:lnTo>
                  <a:pt x="75970" y="979932"/>
                </a:lnTo>
                <a:lnTo>
                  <a:pt x="56698" y="941378"/>
                </a:lnTo>
                <a:lnTo>
                  <a:pt x="39987" y="898051"/>
                </a:lnTo>
                <a:lnTo>
                  <a:pt x="25984" y="849646"/>
                </a:lnTo>
                <a:lnTo>
                  <a:pt x="14837" y="795860"/>
                </a:lnTo>
                <a:lnTo>
                  <a:pt x="6692" y="736390"/>
                </a:lnTo>
                <a:lnTo>
                  <a:pt x="1697" y="670932"/>
                </a:lnTo>
                <a:lnTo>
                  <a:pt x="0" y="599189"/>
                </a:lnTo>
                <a:lnTo>
                  <a:pt x="1688" y="531633"/>
                </a:lnTo>
                <a:lnTo>
                  <a:pt x="6664" y="468376"/>
                </a:lnTo>
                <a:lnTo>
                  <a:pt x="14769" y="409464"/>
                </a:lnTo>
                <a:lnTo>
                  <a:pt x="25863" y="354777"/>
                </a:lnTo>
                <a:lnTo>
                  <a:pt x="39798" y="304256"/>
                </a:lnTo>
                <a:lnTo>
                  <a:pt x="56430" y="257844"/>
                </a:lnTo>
                <a:lnTo>
                  <a:pt x="75613" y="215480"/>
                </a:lnTo>
                <a:lnTo>
                  <a:pt x="97200" y="177107"/>
                </a:lnTo>
                <a:lnTo>
                  <a:pt x="121047" y="142667"/>
                </a:lnTo>
                <a:lnTo>
                  <a:pt x="147007" y="112100"/>
                </a:lnTo>
                <a:lnTo>
                  <a:pt x="174935" y="85349"/>
                </a:lnTo>
                <a:lnTo>
                  <a:pt x="236111" y="43057"/>
                </a:lnTo>
                <a:lnTo>
                  <a:pt x="303407" y="15325"/>
                </a:lnTo>
                <a:lnTo>
                  <a:pt x="375658" y="1683"/>
                </a:lnTo>
                <a:lnTo>
                  <a:pt x="413277" y="0"/>
                </a:lnTo>
                <a:lnTo>
                  <a:pt x="929640" y="0"/>
                </a:lnTo>
                <a:lnTo>
                  <a:pt x="1004722" y="6772"/>
                </a:lnTo>
                <a:lnTo>
                  <a:pt x="1075262" y="27401"/>
                </a:lnTo>
                <a:lnTo>
                  <a:pt x="1140114" y="62357"/>
                </a:lnTo>
                <a:lnTo>
                  <a:pt x="1198132" y="112107"/>
                </a:lnTo>
                <a:lnTo>
                  <a:pt x="1224220" y="142676"/>
                </a:lnTo>
                <a:lnTo>
                  <a:pt x="1248169" y="177120"/>
                </a:lnTo>
                <a:lnTo>
                  <a:pt x="1269838" y="215497"/>
                </a:lnTo>
                <a:lnTo>
                  <a:pt x="1289081" y="257865"/>
                </a:lnTo>
                <a:lnTo>
                  <a:pt x="1305756" y="304284"/>
                </a:lnTo>
                <a:lnTo>
                  <a:pt x="1319720" y="354812"/>
                </a:lnTo>
                <a:lnTo>
                  <a:pt x="1330830" y="409506"/>
                </a:lnTo>
                <a:lnTo>
                  <a:pt x="1338941" y="468427"/>
                </a:lnTo>
                <a:lnTo>
                  <a:pt x="1340632" y="489907"/>
                </a:lnTo>
                <a:lnTo>
                  <a:pt x="1340632" y="699386"/>
                </a:lnTo>
                <a:lnTo>
                  <a:pt x="1329077" y="784683"/>
                </a:lnTo>
                <a:lnTo>
                  <a:pt x="1316679" y="838137"/>
                </a:lnTo>
                <a:lnTo>
                  <a:pt x="1301119" y="887440"/>
                </a:lnTo>
                <a:lnTo>
                  <a:pt x="1282567" y="932623"/>
                </a:lnTo>
                <a:lnTo>
                  <a:pt x="1261193" y="973715"/>
                </a:lnTo>
                <a:lnTo>
                  <a:pt x="1237168" y="1010749"/>
                </a:lnTo>
                <a:lnTo>
                  <a:pt x="1210660" y="1043754"/>
                </a:lnTo>
                <a:lnTo>
                  <a:pt x="1181840" y="1072762"/>
                </a:lnTo>
                <a:lnTo>
                  <a:pt x="1150878" y="1097802"/>
                </a:lnTo>
                <a:lnTo>
                  <a:pt x="1117944" y="1118906"/>
                </a:lnTo>
                <a:lnTo>
                  <a:pt x="1083207" y="1136104"/>
                </a:lnTo>
                <a:lnTo>
                  <a:pt x="1046839" y="1149427"/>
                </a:lnTo>
                <a:lnTo>
                  <a:pt x="1009008" y="1158905"/>
                </a:lnTo>
                <a:lnTo>
                  <a:pt x="969885" y="1164569"/>
                </a:lnTo>
                <a:lnTo>
                  <a:pt x="929639" y="1166451"/>
                </a:lnTo>
                <a:lnTo>
                  <a:pt x="517824" y="1166451"/>
                </a:lnTo>
                <a:lnTo>
                  <a:pt x="239143" y="1398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57314" y="591658"/>
            <a:ext cx="115189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dirty="0">
                <a:latin typeface="Comic Sans MS"/>
                <a:cs typeface="Comic Sans MS"/>
              </a:rPr>
              <a:t>Funnel</a:t>
            </a:r>
            <a:r>
              <a:rPr sz="1350" b="1" spc="-9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Chart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772" y="2049291"/>
            <a:ext cx="3895709" cy="270509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2" y="1405113"/>
                  </a:lnTo>
                  <a:lnTo>
                    <a:pt x="99046" y="1359673"/>
                  </a:lnTo>
                  <a:lnTo>
                    <a:pt x="65173" y="1296315"/>
                  </a:lnTo>
                  <a:lnTo>
                    <a:pt x="50580" y="1256545"/>
                  </a:lnTo>
                  <a:lnTo>
                    <a:pt x="37662" y="1210651"/>
                  </a:lnTo>
                  <a:lnTo>
                    <a:pt x="26502" y="1158085"/>
                  </a:lnTo>
                  <a:lnTo>
                    <a:pt x="17184" y="1098297"/>
                  </a:lnTo>
                  <a:lnTo>
                    <a:pt x="9790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7" y="351800"/>
                  </a:lnTo>
                  <a:lnTo>
                    <a:pt x="49304" y="300064"/>
                  </a:lnTo>
                  <a:lnTo>
                    <a:pt x="63538" y="253216"/>
                  </a:lnTo>
                  <a:lnTo>
                    <a:pt x="79329" y="211061"/>
                  </a:lnTo>
                  <a:lnTo>
                    <a:pt x="96596" y="173403"/>
                  </a:lnTo>
                  <a:lnTo>
                    <a:pt x="115260" y="140046"/>
                  </a:lnTo>
                  <a:lnTo>
                    <a:pt x="156457" y="85454"/>
                  </a:lnTo>
                  <a:lnTo>
                    <a:pt x="202278" y="45719"/>
                  </a:lnTo>
                  <a:lnTo>
                    <a:pt x="252081" y="19276"/>
                  </a:lnTo>
                  <a:lnTo>
                    <a:pt x="305224" y="4558"/>
                  </a:lnTo>
                  <a:lnTo>
                    <a:pt x="361067" y="0"/>
                  </a:lnTo>
                  <a:lnTo>
                    <a:pt x="3171841" y="0"/>
                  </a:lnTo>
                  <a:lnTo>
                    <a:pt x="3238897" y="4558"/>
                  </a:lnTo>
                  <a:lnTo>
                    <a:pt x="3301129" y="19276"/>
                  </a:lnTo>
                  <a:lnTo>
                    <a:pt x="3358117" y="45722"/>
                  </a:lnTo>
                  <a:lnTo>
                    <a:pt x="3409444" y="85462"/>
                  </a:lnTo>
                  <a:lnTo>
                    <a:pt x="3454690" y="140061"/>
                  </a:lnTo>
                  <a:lnTo>
                    <a:pt x="3474903" y="173422"/>
                  </a:lnTo>
                  <a:lnTo>
                    <a:pt x="3493438" y="211086"/>
                  </a:lnTo>
                  <a:lnTo>
                    <a:pt x="3510244" y="253248"/>
                  </a:lnTo>
                  <a:lnTo>
                    <a:pt x="3525268" y="300104"/>
                  </a:lnTo>
                  <a:lnTo>
                    <a:pt x="3538458" y="351850"/>
                  </a:lnTo>
                  <a:lnTo>
                    <a:pt x="3549762" y="408682"/>
                  </a:lnTo>
                  <a:lnTo>
                    <a:pt x="3559127" y="470794"/>
                  </a:lnTo>
                  <a:lnTo>
                    <a:pt x="3566502" y="538384"/>
                  </a:lnTo>
                  <a:lnTo>
                    <a:pt x="3571833" y="611647"/>
                  </a:lnTo>
                  <a:lnTo>
                    <a:pt x="3575068" y="690779"/>
                  </a:lnTo>
                  <a:lnTo>
                    <a:pt x="3576156" y="775981"/>
                  </a:lnTo>
                  <a:lnTo>
                    <a:pt x="3574956" y="855300"/>
                  </a:lnTo>
                  <a:lnTo>
                    <a:pt x="3571389" y="929069"/>
                  </a:lnTo>
                  <a:lnTo>
                    <a:pt x="3565518" y="997321"/>
                  </a:lnTo>
                  <a:lnTo>
                    <a:pt x="3557403" y="1060229"/>
                  </a:lnTo>
                  <a:lnTo>
                    <a:pt x="3547106" y="1117969"/>
                  </a:lnTo>
                  <a:lnTo>
                    <a:pt x="3534687" y="1170716"/>
                  </a:lnTo>
                  <a:lnTo>
                    <a:pt x="3520205" y="1218645"/>
                  </a:lnTo>
                  <a:lnTo>
                    <a:pt x="3503722" y="1261930"/>
                  </a:lnTo>
                  <a:lnTo>
                    <a:pt x="3485298" y="1300748"/>
                  </a:lnTo>
                  <a:lnTo>
                    <a:pt x="3464994" y="1335272"/>
                  </a:lnTo>
                  <a:lnTo>
                    <a:pt x="3418986" y="1392140"/>
                  </a:lnTo>
                  <a:lnTo>
                    <a:pt x="3366183" y="1433934"/>
                  </a:lnTo>
                  <a:lnTo>
                    <a:pt x="3307068" y="1462054"/>
                  </a:lnTo>
                  <a:lnTo>
                    <a:pt x="3242126" y="1477900"/>
                  </a:lnTo>
                  <a:lnTo>
                    <a:pt x="3171841" y="1482871"/>
                  </a:lnTo>
                  <a:lnTo>
                    <a:pt x="452415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63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Custom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COMBO CHART</vt:lpstr>
      <vt:lpstr>COMBO CHARTS</vt:lpstr>
      <vt:lpstr>FUNNEL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2024-09-29T06:47:57Z</dcterms:created>
  <dcterms:modified xsi:type="dcterms:W3CDTF">2024-10-07T15:35:54Z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