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41DF-7431-48F3-9426-67748D81696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F0AF7-AC53-4948-A4B7-FB13484E3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6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B64E-3294-4BD1-AA90-BEE23CFBF8E2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AB15-2D89-4952-93BB-2F837595FCB2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6ED3-DCD4-4A2A-8F3D-CBBBA26DEA0E}" type="datetime1">
              <a:rPr lang="en-US" smtClean="0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AE5F-D768-432B-A39C-378A660B64B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BA28-11C4-47C1-948D-39C104A24928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49125" y="2372865"/>
            <a:ext cx="7529195" cy="4255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7674-8B32-4CDF-9D4A-A33961045052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5584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-43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118" y="2329186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634230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Comic Sans MS"/>
              <a:cs typeface="Comic Sans MS"/>
            </a:endParaRPr>
          </a:p>
          <a:p>
            <a:pPr marL="529590">
              <a:lnSpc>
                <a:spcPct val="100000"/>
              </a:lnSpc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331470">
              <a:lnSpc>
                <a:spcPct val="100000"/>
              </a:lnSpc>
              <a:spcBef>
                <a:spcPts val="1415"/>
              </a:spcBef>
            </a:pPr>
            <a:r>
              <a:rPr sz="1750" spc="-10" dirty="0">
                <a:latin typeface="Comic Sans MS"/>
                <a:cs typeface="Comic Sans MS"/>
              </a:rPr>
              <a:t>6.</a:t>
            </a:r>
            <a:r>
              <a:rPr sz="1750" b="1" spc="-10" dirty="0">
                <a:latin typeface="Comic Sans MS"/>
                <a:cs typeface="Comic Sans MS"/>
              </a:rPr>
              <a:t>DATE</a:t>
            </a:r>
            <a:r>
              <a:rPr sz="1750" b="1" spc="-15" dirty="0">
                <a:latin typeface="Comic Sans MS"/>
                <a:cs typeface="Comic Sans MS"/>
              </a:rPr>
              <a:t> AND</a:t>
            </a:r>
            <a:r>
              <a:rPr sz="1750" b="1" spc="-10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TIME</a:t>
            </a:r>
            <a:r>
              <a:rPr sz="1750" b="1" spc="-10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</a:t>
            </a:r>
            <a:endParaRPr sz="1750">
              <a:latin typeface="Comic Sans MS"/>
              <a:cs typeface="Comic Sans MS"/>
            </a:endParaRPr>
          </a:p>
          <a:p>
            <a:pPr marL="412115">
              <a:lnSpc>
                <a:spcPct val="100000"/>
              </a:lnSpc>
              <a:spcBef>
                <a:spcPts val="1300"/>
              </a:spcBef>
            </a:pPr>
            <a:r>
              <a:rPr sz="1800" spc="25" dirty="0">
                <a:latin typeface="Comic Sans MS"/>
                <a:cs typeface="Comic Sans MS"/>
              </a:rPr>
              <a:t>DATE</a:t>
            </a:r>
            <a:endParaRPr sz="1800">
              <a:latin typeface="Comic Sans MS"/>
              <a:cs typeface="Comic Sans MS"/>
            </a:endParaRPr>
          </a:p>
          <a:p>
            <a:pPr marL="412115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Comic Sans MS"/>
                <a:cs typeface="Comic Sans MS"/>
              </a:rPr>
              <a:t>DATEDIFF</a:t>
            </a:r>
            <a:endParaRPr sz="1800">
              <a:latin typeface="Comic Sans MS"/>
              <a:cs typeface="Comic Sans MS"/>
            </a:endParaRPr>
          </a:p>
          <a:p>
            <a:pPr marL="412115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Comic Sans MS"/>
                <a:cs typeface="Comic Sans MS"/>
              </a:rPr>
              <a:t>YEAR/MONTH/QUARTER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3600000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4080100"/>
            <a:ext cx="241317" cy="2413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308" y="2227221"/>
            <a:ext cx="1738816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17536" y="1279662"/>
            <a:ext cx="9396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Che</a:t>
            </a:r>
            <a:r>
              <a:rPr sz="2025" b="1" spc="-44" baseline="2057" dirty="0">
                <a:latin typeface="Comic Sans MS"/>
                <a:cs typeface="Comic Sans MS"/>
              </a:rPr>
              <a:t>ck</a:t>
            </a:r>
            <a:r>
              <a:rPr sz="2025" b="1" spc="-142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n</a:t>
            </a:r>
            <a:r>
              <a:rPr sz="1350" b="1" spc="-25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37836" y="1517483"/>
            <a:ext cx="107547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Exam</a:t>
            </a:r>
            <a:r>
              <a:rPr sz="2025" b="1" spc="-44" baseline="2057" dirty="0">
                <a:latin typeface="Comic Sans MS"/>
                <a:cs typeface="Comic Sans MS"/>
              </a:rPr>
              <a:t>ple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a</a:t>
            </a:r>
            <a:r>
              <a:rPr sz="1350" b="1" spc="-25" dirty="0">
                <a:latin typeface="Comic Sans MS"/>
                <a:cs typeface="Comic Sans MS"/>
              </a:rPr>
              <a:t>lso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1" name="object 11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87375"/>
            <a:ext cx="7590790" cy="1547495"/>
          </a:xfrm>
          <a:custGeom>
            <a:avLst/>
            <a:gdLst/>
            <a:ahLst/>
            <a:cxnLst/>
            <a:rect l="l" t="t" r="r" b="b"/>
            <a:pathLst>
              <a:path w="7590790" h="1547495">
                <a:moveTo>
                  <a:pt x="7590764" y="946937"/>
                </a:moveTo>
                <a:lnTo>
                  <a:pt x="7577785" y="866203"/>
                </a:lnTo>
                <a:lnTo>
                  <a:pt x="7560919" y="821944"/>
                </a:lnTo>
                <a:lnTo>
                  <a:pt x="7538199" y="780961"/>
                </a:lnTo>
                <a:lnTo>
                  <a:pt x="7510132" y="743775"/>
                </a:lnTo>
                <a:lnTo>
                  <a:pt x="7477252" y="710882"/>
                </a:lnTo>
                <a:lnTo>
                  <a:pt x="7440054" y="682828"/>
                </a:lnTo>
                <a:lnTo>
                  <a:pt x="7399071" y="660095"/>
                </a:lnTo>
                <a:lnTo>
                  <a:pt x="7354811" y="643229"/>
                </a:lnTo>
                <a:lnTo>
                  <a:pt x="7307796" y="632726"/>
                </a:lnTo>
                <a:lnTo>
                  <a:pt x="7258532" y="629119"/>
                </a:lnTo>
                <a:lnTo>
                  <a:pt x="463359" y="629119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26987" y="707517"/>
                </a:lnTo>
                <a:lnTo>
                  <a:pt x="222529" y="710882"/>
                </a:lnTo>
                <a:lnTo>
                  <a:pt x="189636" y="743775"/>
                </a:lnTo>
                <a:lnTo>
                  <a:pt x="161582" y="780961"/>
                </a:lnTo>
                <a:lnTo>
                  <a:pt x="138849" y="821944"/>
                </a:lnTo>
                <a:lnTo>
                  <a:pt x="121983" y="866203"/>
                </a:lnTo>
                <a:lnTo>
                  <a:pt x="111480" y="913231"/>
                </a:lnTo>
                <a:lnTo>
                  <a:pt x="107873" y="962494"/>
                </a:lnTo>
                <a:lnTo>
                  <a:pt x="107873" y="1214056"/>
                </a:lnTo>
                <a:lnTo>
                  <a:pt x="111480" y="1263332"/>
                </a:lnTo>
                <a:lnTo>
                  <a:pt x="121983" y="1310347"/>
                </a:lnTo>
                <a:lnTo>
                  <a:pt x="138849" y="1354607"/>
                </a:lnTo>
                <a:lnTo>
                  <a:pt x="161582" y="1395590"/>
                </a:lnTo>
                <a:lnTo>
                  <a:pt x="189636" y="1432775"/>
                </a:lnTo>
                <a:lnTo>
                  <a:pt x="222529" y="1465668"/>
                </a:lnTo>
                <a:lnTo>
                  <a:pt x="259715" y="1493723"/>
                </a:lnTo>
                <a:lnTo>
                  <a:pt x="300697" y="1516456"/>
                </a:lnTo>
                <a:lnTo>
                  <a:pt x="344957" y="1533321"/>
                </a:lnTo>
                <a:lnTo>
                  <a:pt x="391985" y="1543824"/>
                </a:lnTo>
                <a:lnTo>
                  <a:pt x="441248" y="1547431"/>
                </a:lnTo>
                <a:lnTo>
                  <a:pt x="7258532" y="1547431"/>
                </a:lnTo>
                <a:lnTo>
                  <a:pt x="7307796" y="1543824"/>
                </a:lnTo>
                <a:lnTo>
                  <a:pt x="7354811" y="1533321"/>
                </a:lnTo>
                <a:lnTo>
                  <a:pt x="7399071" y="1516456"/>
                </a:lnTo>
                <a:lnTo>
                  <a:pt x="7440054" y="1493723"/>
                </a:lnTo>
                <a:lnTo>
                  <a:pt x="7477252" y="1465668"/>
                </a:lnTo>
                <a:lnTo>
                  <a:pt x="7510132" y="1432775"/>
                </a:lnTo>
                <a:lnTo>
                  <a:pt x="7538199" y="1395590"/>
                </a:lnTo>
                <a:lnTo>
                  <a:pt x="7560919" y="1354607"/>
                </a:lnTo>
                <a:lnTo>
                  <a:pt x="7577785" y="1310347"/>
                </a:lnTo>
                <a:lnTo>
                  <a:pt x="7588288" y="1263332"/>
                </a:lnTo>
                <a:lnTo>
                  <a:pt x="7590764" y="1229614"/>
                </a:lnTo>
                <a:lnTo>
                  <a:pt x="7590764" y="946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59793" y="264200"/>
            <a:ext cx="7810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DAT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endParaRPr sz="2150"/>
          </a:p>
        </p:txBody>
      </p:sp>
      <p:sp>
        <p:nvSpPr>
          <p:cNvPr id="17" name="object 17"/>
          <p:cNvSpPr txBox="1"/>
          <p:nvPr/>
        </p:nvSpPr>
        <p:spPr>
          <a:xfrm>
            <a:off x="188936" y="833521"/>
            <a:ext cx="7322184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b="1" spc="-5" dirty="0">
                <a:latin typeface="Comic Sans MS"/>
                <a:cs typeface="Comic Sans MS"/>
              </a:rPr>
              <a:t>DATE </a:t>
            </a:r>
            <a:r>
              <a:rPr sz="1550" spc="-5" dirty="0">
                <a:latin typeface="Comic Sans MS"/>
                <a:cs typeface="Comic Sans MS"/>
              </a:rPr>
              <a:t>function in DAX is used to create a date value from individual year,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month,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components.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This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useful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for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constructing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when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 have these components as separate values.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3994" y="2069788"/>
            <a:ext cx="4612005" cy="363220"/>
          </a:xfrm>
          <a:custGeom>
            <a:avLst/>
            <a:gdLst/>
            <a:ahLst/>
            <a:cxnLst/>
            <a:rect l="l" t="t" r="r" b="b"/>
            <a:pathLst>
              <a:path w="4612005" h="363219">
                <a:moveTo>
                  <a:pt x="4430696" y="363154"/>
                </a:moveTo>
                <a:lnTo>
                  <a:pt x="181575" y="363154"/>
                </a:lnTo>
                <a:lnTo>
                  <a:pt x="145987" y="359633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4430694" y="0"/>
                </a:lnTo>
                <a:lnTo>
                  <a:pt x="4466283" y="3521"/>
                </a:lnTo>
                <a:lnTo>
                  <a:pt x="4531433" y="30507"/>
                </a:lnTo>
                <a:lnTo>
                  <a:pt x="4581764" y="80837"/>
                </a:lnTo>
                <a:lnTo>
                  <a:pt x="4608749" y="145987"/>
                </a:lnTo>
                <a:lnTo>
                  <a:pt x="4611773" y="176548"/>
                </a:lnTo>
                <a:lnTo>
                  <a:pt x="4611773" y="186605"/>
                </a:lnTo>
                <a:lnTo>
                  <a:pt x="4598449" y="251063"/>
                </a:lnTo>
                <a:lnTo>
                  <a:pt x="4559088" y="309971"/>
                </a:lnTo>
                <a:lnTo>
                  <a:pt x="4500180" y="349332"/>
                </a:lnTo>
                <a:lnTo>
                  <a:pt x="4430696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64023" y="2121192"/>
            <a:ext cx="289242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DATE(&lt;year&gt;,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&lt;month&gt;,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&lt;day&gt;)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4615" y="2809374"/>
            <a:ext cx="6360160" cy="858519"/>
          </a:xfrm>
          <a:custGeom>
            <a:avLst/>
            <a:gdLst/>
            <a:ahLst/>
            <a:cxnLst/>
            <a:rect l="l" t="t" r="r" b="b"/>
            <a:pathLst>
              <a:path w="6360159" h="858520">
                <a:moveTo>
                  <a:pt x="6026737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026737" y="0"/>
                </a:lnTo>
                <a:lnTo>
                  <a:pt x="6076001" y="3614"/>
                </a:lnTo>
                <a:lnTo>
                  <a:pt x="6123020" y="14114"/>
                </a:lnTo>
                <a:lnTo>
                  <a:pt x="6167280" y="30984"/>
                </a:lnTo>
                <a:lnTo>
                  <a:pt x="6208263" y="53708"/>
                </a:lnTo>
                <a:lnTo>
                  <a:pt x="6245456" y="81771"/>
                </a:lnTo>
                <a:lnTo>
                  <a:pt x="6278341" y="114656"/>
                </a:lnTo>
                <a:lnTo>
                  <a:pt x="6306403" y="151848"/>
                </a:lnTo>
                <a:lnTo>
                  <a:pt x="6329127" y="192832"/>
                </a:lnTo>
                <a:lnTo>
                  <a:pt x="6345997" y="237091"/>
                </a:lnTo>
                <a:lnTo>
                  <a:pt x="6356498" y="284111"/>
                </a:lnTo>
                <a:lnTo>
                  <a:pt x="6360112" y="333374"/>
                </a:lnTo>
                <a:lnTo>
                  <a:pt x="6360112" y="525079"/>
                </a:lnTo>
                <a:lnTo>
                  <a:pt x="6356498" y="574342"/>
                </a:lnTo>
                <a:lnTo>
                  <a:pt x="6345997" y="621362"/>
                </a:lnTo>
                <a:lnTo>
                  <a:pt x="6329127" y="665621"/>
                </a:lnTo>
                <a:lnTo>
                  <a:pt x="6306403" y="706605"/>
                </a:lnTo>
                <a:lnTo>
                  <a:pt x="6278341" y="743797"/>
                </a:lnTo>
                <a:lnTo>
                  <a:pt x="6245456" y="776682"/>
                </a:lnTo>
                <a:lnTo>
                  <a:pt x="6208263" y="804745"/>
                </a:lnTo>
                <a:lnTo>
                  <a:pt x="6167280" y="827469"/>
                </a:lnTo>
                <a:lnTo>
                  <a:pt x="6123020" y="844339"/>
                </a:lnTo>
                <a:lnTo>
                  <a:pt x="6076001" y="854839"/>
                </a:lnTo>
                <a:lnTo>
                  <a:pt x="6026737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204" y="3782128"/>
            <a:ext cx="4019549" cy="23621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8663" y="217071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33070" algn="ctr">
              <a:lnSpc>
                <a:spcPct val="100000"/>
              </a:lnSpc>
              <a:spcBef>
                <a:spcPts val="735"/>
              </a:spcBef>
            </a:pPr>
            <a:r>
              <a:rPr spc="-5" dirty="0"/>
              <a:t>Here</a:t>
            </a:r>
            <a:r>
              <a:rPr spc="-15" dirty="0"/>
              <a:t> </a:t>
            </a:r>
            <a:r>
              <a:rPr spc="-5" dirty="0"/>
              <a:t>just</a:t>
            </a:r>
            <a:r>
              <a:rPr spc="-15" dirty="0"/>
              <a:t> </a:t>
            </a:r>
            <a:r>
              <a:rPr spc="-5" dirty="0"/>
              <a:t>i’m</a:t>
            </a:r>
            <a:r>
              <a:rPr spc="-10" dirty="0"/>
              <a:t> </a:t>
            </a:r>
            <a:r>
              <a:rPr spc="-5" dirty="0"/>
              <a:t>taking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example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understand.</a:t>
            </a:r>
          </a:p>
          <a:p>
            <a:pPr marL="1181735" marR="55880" indent="-1118870" algn="just">
              <a:lnSpc>
                <a:spcPct val="108100"/>
              </a:lnSpc>
              <a:spcBef>
                <a:spcPts val="655"/>
              </a:spcBef>
            </a:pPr>
            <a:r>
              <a:rPr sz="3000" spc="-7" baseline="34722" dirty="0"/>
              <a:t>Example</a:t>
            </a:r>
            <a:r>
              <a:rPr sz="3000" spc="179" baseline="34722" dirty="0"/>
              <a:t> </a:t>
            </a:r>
            <a:r>
              <a:rPr sz="1450" b="0" spc="-10" dirty="0">
                <a:latin typeface="Comic Sans MS"/>
                <a:cs typeface="Comic Sans MS"/>
              </a:rPr>
              <a:t>Let's</a:t>
            </a:r>
            <a:r>
              <a:rPr sz="1450" b="0" spc="240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say</a:t>
            </a:r>
            <a:r>
              <a:rPr sz="1450" b="0" spc="23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you</a:t>
            </a:r>
            <a:r>
              <a:rPr sz="1450" b="0" spc="240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have</a:t>
            </a:r>
            <a:r>
              <a:rPr sz="1450" b="0" spc="235" dirty="0">
                <a:latin typeface="Comic Sans MS"/>
                <a:cs typeface="Comic Sans MS"/>
              </a:rPr>
              <a:t> </a:t>
            </a:r>
            <a:r>
              <a:rPr sz="1450" b="0" spc="-5" dirty="0">
                <a:latin typeface="Comic Sans MS"/>
                <a:cs typeface="Comic Sans MS"/>
              </a:rPr>
              <a:t>a</a:t>
            </a:r>
            <a:r>
              <a:rPr sz="1450" b="0" spc="240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table</a:t>
            </a:r>
            <a:r>
              <a:rPr sz="1450" b="0" spc="23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called</a:t>
            </a:r>
            <a:r>
              <a:rPr sz="1450" b="0" spc="240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CalendarTable</a:t>
            </a:r>
            <a:r>
              <a:rPr sz="1450" b="0" spc="23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with</a:t>
            </a:r>
            <a:r>
              <a:rPr sz="1450" b="0" spc="240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separate</a:t>
            </a:r>
            <a:r>
              <a:rPr sz="1450" b="0" spc="23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columns </a:t>
            </a:r>
            <a:r>
              <a:rPr sz="1450" b="0" spc="-420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for Year, Month, and Day, and you want </a:t>
            </a:r>
            <a:r>
              <a:rPr sz="1450" b="0" spc="-5" dirty="0">
                <a:latin typeface="Comic Sans MS"/>
                <a:cs typeface="Comic Sans MS"/>
              </a:rPr>
              <a:t>to </a:t>
            </a:r>
            <a:r>
              <a:rPr sz="1450" b="0" spc="-10" dirty="0">
                <a:latin typeface="Comic Sans MS"/>
                <a:cs typeface="Comic Sans MS"/>
              </a:rPr>
              <a:t>create </a:t>
            </a:r>
            <a:r>
              <a:rPr sz="1450" b="0" spc="-5" dirty="0">
                <a:latin typeface="Comic Sans MS"/>
                <a:cs typeface="Comic Sans MS"/>
              </a:rPr>
              <a:t>a </a:t>
            </a:r>
            <a:r>
              <a:rPr sz="1450" b="0" spc="-10" dirty="0">
                <a:latin typeface="Comic Sans MS"/>
                <a:cs typeface="Comic Sans MS"/>
              </a:rPr>
              <a:t>new column that </a:t>
            </a:r>
            <a:r>
              <a:rPr sz="1450" b="0" spc="-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combines</a:t>
            </a:r>
            <a:r>
              <a:rPr sz="1450" b="0" spc="-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these</a:t>
            </a:r>
            <a:r>
              <a:rPr sz="1450" b="0" spc="-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into</a:t>
            </a:r>
            <a:r>
              <a:rPr sz="1450" b="0" spc="-5" dirty="0">
                <a:latin typeface="Comic Sans MS"/>
                <a:cs typeface="Comic Sans MS"/>
              </a:rPr>
              <a:t> a </a:t>
            </a:r>
            <a:r>
              <a:rPr sz="1450" b="0" spc="-10" dirty="0">
                <a:latin typeface="Comic Sans MS"/>
                <a:cs typeface="Comic Sans MS"/>
              </a:rPr>
              <a:t>single</a:t>
            </a:r>
            <a:r>
              <a:rPr sz="1450" b="0" spc="-5" dirty="0">
                <a:latin typeface="Comic Sans MS"/>
                <a:cs typeface="Comic Sans MS"/>
              </a:rPr>
              <a:t> </a:t>
            </a:r>
            <a:r>
              <a:rPr sz="1450" b="0" spc="-10" dirty="0">
                <a:latin typeface="Comic Sans MS"/>
                <a:cs typeface="Comic Sans MS"/>
              </a:rPr>
              <a:t>date.</a:t>
            </a:r>
            <a:endParaRPr sz="1450">
              <a:latin typeface="Comic Sans MS"/>
              <a:cs typeface="Comic Sans MS"/>
            </a:endParaRPr>
          </a:p>
          <a:p>
            <a:pPr marL="4699000" marR="92710" algn="ctr">
              <a:lnSpc>
                <a:spcPct val="145800"/>
              </a:lnSpc>
              <a:spcBef>
                <a:spcPts val="725"/>
              </a:spcBef>
            </a:pPr>
            <a:r>
              <a:rPr sz="1200" dirty="0"/>
              <a:t>CalendarTable[Year]:</a:t>
            </a:r>
            <a:r>
              <a:rPr sz="1200" spc="-60" dirty="0"/>
              <a:t> </a:t>
            </a:r>
            <a:r>
              <a:rPr sz="1200" b="0" dirty="0">
                <a:latin typeface="Comic Sans MS"/>
                <a:cs typeface="Comic Sans MS"/>
              </a:rPr>
              <a:t>References</a:t>
            </a:r>
            <a:r>
              <a:rPr sz="1200" b="0" spc="-4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the </a:t>
            </a:r>
            <a:r>
              <a:rPr sz="1200" b="0" spc="-35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Year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column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in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the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CalendarTable.</a:t>
            </a:r>
            <a:endParaRPr sz="1200">
              <a:latin typeface="Comic Sans MS"/>
              <a:cs typeface="Comic Sans MS"/>
            </a:endParaRPr>
          </a:p>
          <a:p>
            <a:pPr marL="4796155" marR="189865" algn="ctr">
              <a:lnSpc>
                <a:spcPct val="145800"/>
              </a:lnSpc>
            </a:pPr>
            <a:r>
              <a:rPr sz="1200" dirty="0"/>
              <a:t>CalendarTable[Month]:</a:t>
            </a:r>
            <a:r>
              <a:rPr sz="1200" spc="-165" dirty="0"/>
              <a:t> </a:t>
            </a:r>
            <a:r>
              <a:rPr sz="1200" b="0" dirty="0">
                <a:latin typeface="Comic Sans MS"/>
                <a:cs typeface="Comic Sans MS"/>
              </a:rPr>
              <a:t>References  the Month column in the </a:t>
            </a:r>
            <a:r>
              <a:rPr sz="1200" b="0" spc="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CalendarTable.</a:t>
            </a:r>
            <a:endParaRPr sz="1200">
              <a:latin typeface="Comic Sans MS"/>
              <a:cs typeface="Comic Sans MS"/>
            </a:endParaRPr>
          </a:p>
          <a:p>
            <a:pPr marL="4729480" marR="123189" algn="ctr">
              <a:lnSpc>
                <a:spcPct val="145800"/>
              </a:lnSpc>
            </a:pPr>
            <a:r>
              <a:rPr sz="1200" dirty="0"/>
              <a:t>CalendarTable[Day]:</a:t>
            </a:r>
            <a:r>
              <a:rPr sz="1200" spc="-60" dirty="0"/>
              <a:t> </a:t>
            </a:r>
            <a:r>
              <a:rPr sz="1200" b="0" dirty="0">
                <a:latin typeface="Comic Sans MS"/>
                <a:cs typeface="Comic Sans MS"/>
              </a:rPr>
              <a:t>References</a:t>
            </a:r>
            <a:r>
              <a:rPr sz="1200" b="0" spc="-4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the </a:t>
            </a:r>
            <a:r>
              <a:rPr sz="1200" b="0" spc="-35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Day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column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in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the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CalendarTable.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mic Sans MS"/>
              <a:cs typeface="Comic Sans MS"/>
            </a:endParaRPr>
          </a:p>
          <a:p>
            <a:pPr marL="4805045" marR="198755" algn="ctr">
              <a:lnSpc>
                <a:spcPct val="145800"/>
              </a:lnSpc>
            </a:pPr>
            <a:r>
              <a:rPr sz="1200" b="0" dirty="0">
                <a:latin typeface="Comic Sans MS"/>
                <a:cs typeface="Comic Sans MS"/>
              </a:rPr>
              <a:t>The </a:t>
            </a:r>
            <a:r>
              <a:rPr sz="1200" dirty="0"/>
              <a:t>DATE</a:t>
            </a:r>
            <a:r>
              <a:rPr sz="1200" spc="-165" dirty="0"/>
              <a:t> </a:t>
            </a:r>
            <a:r>
              <a:rPr sz="1200" b="0" dirty="0">
                <a:latin typeface="Comic Sans MS"/>
                <a:cs typeface="Comic Sans MS"/>
              </a:rPr>
              <a:t>function combines these  individual</a:t>
            </a:r>
            <a:r>
              <a:rPr sz="1200" b="0" spc="-1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components</a:t>
            </a:r>
            <a:r>
              <a:rPr sz="1200" b="0" spc="-1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into</a:t>
            </a:r>
            <a:r>
              <a:rPr sz="1200" b="0" spc="-10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a</a:t>
            </a:r>
            <a:r>
              <a:rPr sz="1200" b="0" spc="-1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date</a:t>
            </a:r>
            <a:endParaRPr sz="1200">
              <a:latin typeface="Comic Sans MS"/>
              <a:cs typeface="Comic Sans MS"/>
            </a:endParaRPr>
          </a:p>
          <a:p>
            <a:pPr marL="4598670" algn="ctr">
              <a:lnSpc>
                <a:spcPct val="100000"/>
              </a:lnSpc>
              <a:spcBef>
                <a:spcPts val="660"/>
              </a:spcBef>
            </a:pPr>
            <a:r>
              <a:rPr sz="1200" b="0" dirty="0">
                <a:latin typeface="Comic Sans MS"/>
                <a:cs typeface="Comic Sans MS"/>
              </a:rPr>
              <a:t>value.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5541" y="1375566"/>
            <a:ext cx="5016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Easy</a:t>
            </a:r>
            <a:r>
              <a:rPr sz="1350" b="1" spc="-5" dirty="0">
                <a:latin typeface="Comic Sans MS"/>
                <a:cs typeface="Comic Sans MS"/>
              </a:rPr>
              <a:t>?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348" y="856411"/>
            <a:ext cx="7421880" cy="827405"/>
          </a:xfrm>
          <a:custGeom>
            <a:avLst/>
            <a:gdLst/>
            <a:ahLst/>
            <a:cxnLst/>
            <a:rect l="l" t="t" r="r" b="b"/>
            <a:pathLst>
              <a:path w="7421880" h="827405">
                <a:moveTo>
                  <a:pt x="7088039" y="827160"/>
                </a:moveTo>
                <a:lnTo>
                  <a:pt x="333374" y="827160"/>
                </a:lnTo>
                <a:lnTo>
                  <a:pt x="284111" y="823545"/>
                </a:lnTo>
                <a:lnTo>
                  <a:pt x="237091" y="813045"/>
                </a:lnTo>
                <a:lnTo>
                  <a:pt x="192832" y="796175"/>
                </a:lnTo>
                <a:lnTo>
                  <a:pt x="151848" y="773451"/>
                </a:lnTo>
                <a:lnTo>
                  <a:pt x="114656" y="745389"/>
                </a:lnTo>
                <a:lnTo>
                  <a:pt x="81771" y="712503"/>
                </a:lnTo>
                <a:lnTo>
                  <a:pt x="53708" y="675311"/>
                </a:lnTo>
                <a:lnTo>
                  <a:pt x="30984" y="634327"/>
                </a:lnTo>
                <a:lnTo>
                  <a:pt x="14114" y="590068"/>
                </a:lnTo>
                <a:lnTo>
                  <a:pt x="3614" y="543049"/>
                </a:lnTo>
                <a:lnTo>
                  <a:pt x="0" y="4937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7088040" y="0"/>
                </a:lnTo>
                <a:lnTo>
                  <a:pt x="7137302" y="3614"/>
                </a:lnTo>
                <a:lnTo>
                  <a:pt x="7184321" y="14114"/>
                </a:lnTo>
                <a:lnTo>
                  <a:pt x="7228581" y="30984"/>
                </a:lnTo>
                <a:lnTo>
                  <a:pt x="7269565" y="53708"/>
                </a:lnTo>
                <a:lnTo>
                  <a:pt x="7306757" y="81771"/>
                </a:lnTo>
                <a:lnTo>
                  <a:pt x="7339642" y="114656"/>
                </a:lnTo>
                <a:lnTo>
                  <a:pt x="7367705" y="151848"/>
                </a:lnTo>
                <a:lnTo>
                  <a:pt x="7390429" y="192832"/>
                </a:lnTo>
                <a:lnTo>
                  <a:pt x="7407298" y="237091"/>
                </a:lnTo>
                <a:lnTo>
                  <a:pt x="7417799" y="284111"/>
                </a:lnTo>
                <a:lnTo>
                  <a:pt x="7421413" y="333374"/>
                </a:lnTo>
                <a:lnTo>
                  <a:pt x="7421413" y="493785"/>
                </a:lnTo>
                <a:lnTo>
                  <a:pt x="7417799" y="543049"/>
                </a:lnTo>
                <a:lnTo>
                  <a:pt x="7407298" y="590068"/>
                </a:lnTo>
                <a:lnTo>
                  <a:pt x="7390429" y="634327"/>
                </a:lnTo>
                <a:lnTo>
                  <a:pt x="7367705" y="675311"/>
                </a:lnTo>
                <a:lnTo>
                  <a:pt x="7339642" y="712503"/>
                </a:lnTo>
                <a:lnTo>
                  <a:pt x="7306757" y="745389"/>
                </a:lnTo>
                <a:lnTo>
                  <a:pt x="7269565" y="773451"/>
                </a:lnTo>
                <a:lnTo>
                  <a:pt x="7228581" y="796175"/>
                </a:lnTo>
                <a:lnTo>
                  <a:pt x="7184321" y="813045"/>
                </a:lnTo>
                <a:lnTo>
                  <a:pt x="7137302" y="823545"/>
                </a:lnTo>
                <a:lnTo>
                  <a:pt x="7088039" y="82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878685" y="4211845"/>
            <a:ext cx="5340350" cy="2989580"/>
            <a:chOff x="2878685" y="4211845"/>
            <a:chExt cx="5340350" cy="2989580"/>
          </a:xfrm>
        </p:grpSpPr>
        <p:sp>
          <p:nvSpPr>
            <p:cNvPr id="8" name="object 8"/>
            <p:cNvSpPr/>
            <p:nvPr/>
          </p:nvSpPr>
          <p:spPr>
            <a:xfrm>
              <a:off x="2878683" y="4211852"/>
              <a:ext cx="5340350" cy="2989580"/>
            </a:xfrm>
            <a:custGeom>
              <a:avLst/>
              <a:gdLst/>
              <a:ahLst/>
              <a:cxnLst/>
              <a:rect l="l" t="t" r="r" b="b"/>
              <a:pathLst>
                <a:path w="5340350" h="2989579">
                  <a:moveTo>
                    <a:pt x="3550310" y="333375"/>
                  </a:moveTo>
                  <a:lnTo>
                    <a:pt x="3546691" y="284111"/>
                  </a:lnTo>
                  <a:lnTo>
                    <a:pt x="3536188" y="237096"/>
                  </a:lnTo>
                  <a:lnTo>
                    <a:pt x="3519322" y="192836"/>
                  </a:lnTo>
                  <a:lnTo>
                    <a:pt x="3496602" y="151853"/>
                  </a:lnTo>
                  <a:lnTo>
                    <a:pt x="3468535" y="114655"/>
                  </a:lnTo>
                  <a:lnTo>
                    <a:pt x="3435654" y="81775"/>
                  </a:lnTo>
                  <a:lnTo>
                    <a:pt x="3398456" y="53708"/>
                  </a:lnTo>
                  <a:lnTo>
                    <a:pt x="3357473" y="30988"/>
                  </a:lnTo>
                  <a:lnTo>
                    <a:pt x="3313214" y="14109"/>
                  </a:lnTo>
                  <a:lnTo>
                    <a:pt x="3266198" y="3619"/>
                  </a:lnTo>
                  <a:lnTo>
                    <a:pt x="3216935" y="0"/>
                  </a:lnTo>
                  <a:lnTo>
                    <a:pt x="333375" y="0"/>
                  </a:lnTo>
                  <a:lnTo>
                    <a:pt x="284111" y="3619"/>
                  </a:lnTo>
                  <a:lnTo>
                    <a:pt x="237083" y="14109"/>
                  </a:lnTo>
                  <a:lnTo>
                    <a:pt x="192824" y="30988"/>
                  </a:lnTo>
                  <a:lnTo>
                    <a:pt x="151841" y="53708"/>
                  </a:lnTo>
                  <a:lnTo>
                    <a:pt x="114655" y="81775"/>
                  </a:lnTo>
                  <a:lnTo>
                    <a:pt x="81762" y="114655"/>
                  </a:lnTo>
                  <a:lnTo>
                    <a:pt x="53708" y="151853"/>
                  </a:lnTo>
                  <a:lnTo>
                    <a:pt x="30975" y="192836"/>
                  </a:lnTo>
                  <a:lnTo>
                    <a:pt x="14109" y="237096"/>
                  </a:lnTo>
                  <a:lnTo>
                    <a:pt x="3606" y="284111"/>
                  </a:lnTo>
                  <a:lnTo>
                    <a:pt x="0" y="333375"/>
                  </a:lnTo>
                  <a:lnTo>
                    <a:pt x="0" y="1934781"/>
                  </a:lnTo>
                  <a:lnTo>
                    <a:pt x="3606" y="1984044"/>
                  </a:lnTo>
                  <a:lnTo>
                    <a:pt x="14109" y="2031060"/>
                  </a:lnTo>
                  <a:lnTo>
                    <a:pt x="30975" y="2075319"/>
                  </a:lnTo>
                  <a:lnTo>
                    <a:pt x="53708" y="2116302"/>
                  </a:lnTo>
                  <a:lnTo>
                    <a:pt x="81762" y="2153501"/>
                  </a:lnTo>
                  <a:lnTo>
                    <a:pt x="114655" y="2186381"/>
                  </a:lnTo>
                  <a:lnTo>
                    <a:pt x="151841" y="2214448"/>
                  </a:lnTo>
                  <a:lnTo>
                    <a:pt x="192824" y="2237168"/>
                  </a:lnTo>
                  <a:lnTo>
                    <a:pt x="237083" y="2254034"/>
                  </a:lnTo>
                  <a:lnTo>
                    <a:pt x="284111" y="2264537"/>
                  </a:lnTo>
                  <a:lnTo>
                    <a:pt x="333362" y="2268156"/>
                  </a:lnTo>
                  <a:lnTo>
                    <a:pt x="3216935" y="2268156"/>
                  </a:lnTo>
                  <a:lnTo>
                    <a:pt x="3266198" y="2264537"/>
                  </a:lnTo>
                  <a:lnTo>
                    <a:pt x="3313214" y="2254034"/>
                  </a:lnTo>
                  <a:lnTo>
                    <a:pt x="3357473" y="2237168"/>
                  </a:lnTo>
                  <a:lnTo>
                    <a:pt x="3398456" y="2214448"/>
                  </a:lnTo>
                  <a:lnTo>
                    <a:pt x="3435654" y="2186381"/>
                  </a:lnTo>
                  <a:lnTo>
                    <a:pt x="3468535" y="2153501"/>
                  </a:lnTo>
                  <a:lnTo>
                    <a:pt x="3496602" y="2116302"/>
                  </a:lnTo>
                  <a:lnTo>
                    <a:pt x="3519322" y="2075319"/>
                  </a:lnTo>
                  <a:lnTo>
                    <a:pt x="3536188" y="2031060"/>
                  </a:lnTo>
                  <a:lnTo>
                    <a:pt x="3546691" y="1984044"/>
                  </a:lnTo>
                  <a:lnTo>
                    <a:pt x="3550310" y="1934781"/>
                  </a:lnTo>
                  <a:lnTo>
                    <a:pt x="3550310" y="333375"/>
                  </a:lnTo>
                  <a:close/>
                </a:path>
                <a:path w="5340350" h="2989579">
                  <a:moveTo>
                    <a:pt x="5340299" y="2989059"/>
                  </a:moveTo>
                  <a:lnTo>
                    <a:pt x="5320131" y="2937141"/>
                  </a:lnTo>
                  <a:lnTo>
                    <a:pt x="5301805" y="2896336"/>
                  </a:lnTo>
                  <a:lnTo>
                    <a:pt x="5281777" y="2856407"/>
                  </a:lnTo>
                  <a:lnTo>
                    <a:pt x="5260098" y="2817393"/>
                  </a:lnTo>
                  <a:lnTo>
                    <a:pt x="5236794" y="2779344"/>
                  </a:lnTo>
                  <a:lnTo>
                    <a:pt x="5211915" y="2742285"/>
                  </a:lnTo>
                  <a:lnTo>
                    <a:pt x="5185499" y="2706255"/>
                  </a:lnTo>
                  <a:lnTo>
                    <a:pt x="5157609" y="2671305"/>
                  </a:lnTo>
                  <a:lnTo>
                    <a:pt x="5128260" y="2637485"/>
                  </a:lnTo>
                  <a:lnTo>
                    <a:pt x="5097513" y="2604808"/>
                  </a:lnTo>
                  <a:lnTo>
                    <a:pt x="5065407" y="2573337"/>
                  </a:lnTo>
                  <a:lnTo>
                    <a:pt x="5031994" y="2543111"/>
                  </a:lnTo>
                  <a:lnTo>
                    <a:pt x="4997297" y="2514155"/>
                  </a:lnTo>
                  <a:lnTo>
                    <a:pt x="4961382" y="2486520"/>
                  </a:lnTo>
                  <a:lnTo>
                    <a:pt x="4924272" y="2460244"/>
                  </a:lnTo>
                  <a:lnTo>
                    <a:pt x="4886020" y="2435377"/>
                  </a:lnTo>
                  <a:lnTo>
                    <a:pt x="4846663" y="2411946"/>
                  </a:lnTo>
                  <a:lnTo>
                    <a:pt x="4806251" y="2390000"/>
                  </a:lnTo>
                  <a:lnTo>
                    <a:pt x="4764824" y="2369578"/>
                  </a:lnTo>
                  <a:lnTo>
                    <a:pt x="4722431" y="2350719"/>
                  </a:lnTo>
                  <a:lnTo>
                    <a:pt x="4679112" y="2333460"/>
                  </a:lnTo>
                  <a:lnTo>
                    <a:pt x="4634890" y="2317851"/>
                  </a:lnTo>
                  <a:lnTo>
                    <a:pt x="4589843" y="2303919"/>
                  </a:lnTo>
                  <a:lnTo>
                    <a:pt x="4543984" y="2291715"/>
                  </a:lnTo>
                  <a:lnTo>
                    <a:pt x="4497375" y="2281288"/>
                  </a:lnTo>
                  <a:lnTo>
                    <a:pt x="4450054" y="2272652"/>
                  </a:lnTo>
                  <a:lnTo>
                    <a:pt x="4402061" y="2265870"/>
                  </a:lnTo>
                  <a:lnTo>
                    <a:pt x="4353445" y="2260981"/>
                  </a:lnTo>
                  <a:lnTo>
                    <a:pt x="4304233" y="2258009"/>
                  </a:lnTo>
                  <a:lnTo>
                    <a:pt x="4254487" y="2257018"/>
                  </a:lnTo>
                  <a:lnTo>
                    <a:pt x="4204741" y="2258009"/>
                  </a:lnTo>
                  <a:lnTo>
                    <a:pt x="4155541" y="2260981"/>
                  </a:lnTo>
                  <a:lnTo>
                    <a:pt x="4106913" y="2265870"/>
                  </a:lnTo>
                  <a:lnTo>
                    <a:pt x="4058920" y="2272652"/>
                  </a:lnTo>
                  <a:lnTo>
                    <a:pt x="4011599" y="2281288"/>
                  </a:lnTo>
                  <a:lnTo>
                    <a:pt x="3964990" y="2291715"/>
                  </a:lnTo>
                  <a:lnTo>
                    <a:pt x="3919131" y="2303919"/>
                  </a:lnTo>
                  <a:lnTo>
                    <a:pt x="3874084" y="2317851"/>
                  </a:lnTo>
                  <a:lnTo>
                    <a:pt x="3829875" y="2333460"/>
                  </a:lnTo>
                  <a:lnTo>
                    <a:pt x="3786543" y="2350719"/>
                  </a:lnTo>
                  <a:lnTo>
                    <a:pt x="3744150" y="2369578"/>
                  </a:lnTo>
                  <a:lnTo>
                    <a:pt x="3702723" y="2390000"/>
                  </a:lnTo>
                  <a:lnTo>
                    <a:pt x="3662311" y="2411946"/>
                  </a:lnTo>
                  <a:lnTo>
                    <a:pt x="3622954" y="2435377"/>
                  </a:lnTo>
                  <a:lnTo>
                    <a:pt x="3584702" y="2460244"/>
                  </a:lnTo>
                  <a:lnTo>
                    <a:pt x="3547592" y="2486520"/>
                  </a:lnTo>
                  <a:lnTo>
                    <a:pt x="3511677" y="2514155"/>
                  </a:lnTo>
                  <a:lnTo>
                    <a:pt x="3476980" y="2543111"/>
                  </a:lnTo>
                  <a:lnTo>
                    <a:pt x="3443567" y="2573337"/>
                  </a:lnTo>
                  <a:lnTo>
                    <a:pt x="3411461" y="2604808"/>
                  </a:lnTo>
                  <a:lnTo>
                    <a:pt x="3380714" y="2637485"/>
                  </a:lnTo>
                  <a:lnTo>
                    <a:pt x="3351377" y="2671305"/>
                  </a:lnTo>
                  <a:lnTo>
                    <a:pt x="3323475" y="2706255"/>
                  </a:lnTo>
                  <a:lnTo>
                    <a:pt x="3297059" y="2742285"/>
                  </a:lnTo>
                  <a:lnTo>
                    <a:pt x="3272193" y="2779344"/>
                  </a:lnTo>
                  <a:lnTo>
                    <a:pt x="3248888" y="2817393"/>
                  </a:lnTo>
                  <a:lnTo>
                    <a:pt x="3227197" y="2856407"/>
                  </a:lnTo>
                  <a:lnTo>
                    <a:pt x="3207169" y="2896336"/>
                  </a:lnTo>
                  <a:lnTo>
                    <a:pt x="3188843" y="2937141"/>
                  </a:lnTo>
                  <a:lnTo>
                    <a:pt x="3172269" y="2978772"/>
                  </a:lnTo>
                  <a:lnTo>
                    <a:pt x="3168688" y="2989059"/>
                  </a:lnTo>
                  <a:lnTo>
                    <a:pt x="5340299" y="298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6810" y="4403034"/>
              <a:ext cx="66675" cy="66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6810" y="4898334"/>
              <a:ext cx="66675" cy="66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6810" y="5393634"/>
              <a:ext cx="66675" cy="666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92663" y="877887"/>
            <a:ext cx="701865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b="1" spc="-10" dirty="0">
                <a:latin typeface="Comic Sans MS"/>
                <a:cs typeface="Comic Sans MS"/>
              </a:rPr>
              <a:t>DATEDIFF </a:t>
            </a:r>
            <a:r>
              <a:rPr sz="1350" spc="-10" dirty="0">
                <a:latin typeface="Comic Sans MS"/>
                <a:cs typeface="Comic Sans MS"/>
              </a:rPr>
              <a:t>function </a:t>
            </a:r>
            <a:r>
              <a:rPr sz="1350" spc="-5" dirty="0">
                <a:latin typeface="Comic Sans MS"/>
                <a:cs typeface="Comic Sans MS"/>
              </a:rPr>
              <a:t>in </a:t>
            </a:r>
            <a:r>
              <a:rPr sz="1350" spc="-10" dirty="0">
                <a:latin typeface="Comic Sans MS"/>
                <a:cs typeface="Comic Sans MS"/>
              </a:rPr>
              <a:t>DAX </a:t>
            </a:r>
            <a:r>
              <a:rPr sz="1350" spc="-5" dirty="0">
                <a:latin typeface="Comic Sans MS"/>
                <a:cs typeface="Comic Sans MS"/>
              </a:rPr>
              <a:t>is </a:t>
            </a:r>
            <a:r>
              <a:rPr sz="1350" spc="-10" dirty="0">
                <a:latin typeface="Comic Sans MS"/>
                <a:cs typeface="Comic Sans MS"/>
              </a:rPr>
              <a:t>used </a:t>
            </a:r>
            <a:r>
              <a:rPr sz="1350" spc="-5" dirty="0">
                <a:latin typeface="Comic Sans MS"/>
                <a:cs typeface="Comic Sans MS"/>
              </a:rPr>
              <a:t>to </a:t>
            </a:r>
            <a:r>
              <a:rPr sz="1350" spc="-10" dirty="0">
                <a:latin typeface="Comic Sans MS"/>
                <a:cs typeface="Comic Sans MS"/>
              </a:rPr>
              <a:t>calculate the difference between two dates.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returns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difference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terms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specified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units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such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days,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months,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quarters, </a:t>
            </a:r>
            <a:r>
              <a:rPr sz="1350" spc="-5" dirty="0">
                <a:latin typeface="Comic Sans MS"/>
                <a:cs typeface="Comic Sans MS"/>
              </a:rPr>
              <a:t>or </a:t>
            </a:r>
            <a:r>
              <a:rPr sz="1350" spc="-10" dirty="0">
                <a:latin typeface="Comic Sans MS"/>
                <a:cs typeface="Comic Sans MS"/>
              </a:rPr>
              <a:t>years.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6899" y="198749"/>
            <a:ext cx="4225290" cy="521334"/>
          </a:xfrm>
          <a:custGeom>
            <a:avLst/>
            <a:gdLst/>
            <a:ahLst/>
            <a:cxnLst/>
            <a:rect l="l" t="t" r="r" b="b"/>
            <a:pathLst>
              <a:path w="4225290" h="521334">
                <a:moveTo>
                  <a:pt x="3965185" y="521250"/>
                </a:moveTo>
                <a:lnTo>
                  <a:pt x="260621" y="521250"/>
                </a:lnTo>
                <a:lnTo>
                  <a:pt x="213777" y="517051"/>
                </a:lnTo>
                <a:lnTo>
                  <a:pt x="169684" y="504945"/>
                </a:lnTo>
                <a:lnTo>
                  <a:pt x="129082" y="485667"/>
                </a:lnTo>
                <a:lnTo>
                  <a:pt x="92707" y="459954"/>
                </a:lnTo>
                <a:lnTo>
                  <a:pt x="61295" y="428542"/>
                </a:lnTo>
                <a:lnTo>
                  <a:pt x="35582" y="392167"/>
                </a:lnTo>
                <a:lnTo>
                  <a:pt x="16305" y="351565"/>
                </a:lnTo>
                <a:lnTo>
                  <a:pt x="4198" y="307473"/>
                </a:lnTo>
                <a:lnTo>
                  <a:pt x="0" y="260626"/>
                </a:lnTo>
                <a:lnTo>
                  <a:pt x="4198" y="213777"/>
                </a:lnTo>
                <a:lnTo>
                  <a:pt x="16305" y="169684"/>
                </a:lnTo>
                <a:lnTo>
                  <a:pt x="35582" y="129082"/>
                </a:lnTo>
                <a:lnTo>
                  <a:pt x="61295" y="92707"/>
                </a:lnTo>
                <a:lnTo>
                  <a:pt x="92707" y="61295"/>
                </a:lnTo>
                <a:lnTo>
                  <a:pt x="129082" y="35582"/>
                </a:lnTo>
                <a:lnTo>
                  <a:pt x="169684" y="16305"/>
                </a:lnTo>
                <a:lnTo>
                  <a:pt x="213777" y="4199"/>
                </a:lnTo>
                <a:lnTo>
                  <a:pt x="260625" y="0"/>
                </a:lnTo>
                <a:lnTo>
                  <a:pt x="3965181" y="0"/>
                </a:lnTo>
                <a:lnTo>
                  <a:pt x="4012029" y="4199"/>
                </a:lnTo>
                <a:lnTo>
                  <a:pt x="4056122" y="16305"/>
                </a:lnTo>
                <a:lnTo>
                  <a:pt x="4096723" y="35582"/>
                </a:lnTo>
                <a:lnTo>
                  <a:pt x="4133098" y="61295"/>
                </a:lnTo>
                <a:lnTo>
                  <a:pt x="4164510" y="92707"/>
                </a:lnTo>
                <a:lnTo>
                  <a:pt x="4190223" y="129082"/>
                </a:lnTo>
                <a:lnTo>
                  <a:pt x="4209501" y="169684"/>
                </a:lnTo>
                <a:lnTo>
                  <a:pt x="4221607" y="213777"/>
                </a:lnTo>
                <a:lnTo>
                  <a:pt x="4224980" y="251410"/>
                </a:lnTo>
                <a:lnTo>
                  <a:pt x="4224980" y="269840"/>
                </a:lnTo>
                <a:lnTo>
                  <a:pt x="4209501" y="351565"/>
                </a:lnTo>
                <a:lnTo>
                  <a:pt x="4190223" y="392167"/>
                </a:lnTo>
                <a:lnTo>
                  <a:pt x="4164510" y="428542"/>
                </a:lnTo>
                <a:lnTo>
                  <a:pt x="4133098" y="459954"/>
                </a:lnTo>
                <a:lnTo>
                  <a:pt x="4096723" y="485667"/>
                </a:lnTo>
                <a:lnTo>
                  <a:pt x="4056122" y="504945"/>
                </a:lnTo>
                <a:lnTo>
                  <a:pt x="4012029" y="517051"/>
                </a:lnTo>
                <a:lnTo>
                  <a:pt x="3965185" y="52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88180" y="288252"/>
            <a:ext cx="150304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b="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DATEDIFF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1903" y="4284169"/>
            <a:ext cx="294005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1620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Orders[OrderDate]</a:t>
            </a:r>
            <a:r>
              <a:rPr sz="1450" spc="-10" dirty="0">
                <a:latin typeface="Comic Sans MS"/>
                <a:cs typeface="Comic Sans MS"/>
              </a:rPr>
              <a:t>: The start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 for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calculation.</a:t>
            </a:r>
            <a:endParaRPr sz="1450">
              <a:latin typeface="Comic Sans MS"/>
              <a:cs typeface="Comic Sans MS"/>
            </a:endParaRPr>
          </a:p>
          <a:p>
            <a:pPr marL="12700" marR="108585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Orders[ShipDate]</a:t>
            </a:r>
            <a:r>
              <a:rPr sz="1450" spc="-10" dirty="0">
                <a:latin typeface="Comic Sans MS"/>
                <a:cs typeface="Comic Sans MS"/>
              </a:rPr>
              <a:t>: 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end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 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calculation.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DAY</a:t>
            </a:r>
            <a:r>
              <a:rPr sz="1450" spc="-10" dirty="0">
                <a:latin typeface="Comic Sans MS"/>
                <a:cs typeface="Comic Sans MS"/>
              </a:rPr>
              <a:t>: Specifies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difference should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calculated</a:t>
            </a:r>
            <a:r>
              <a:rPr sz="1450" spc="-5" dirty="0">
                <a:latin typeface="Comic Sans MS"/>
                <a:cs typeface="Comic Sans MS"/>
              </a:rPr>
              <a:t> in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days.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5919" y="1778984"/>
            <a:ext cx="4612005" cy="363220"/>
          </a:xfrm>
          <a:custGeom>
            <a:avLst/>
            <a:gdLst/>
            <a:ahLst/>
            <a:cxnLst/>
            <a:rect l="l" t="t" r="r" b="b"/>
            <a:pathLst>
              <a:path w="4612005" h="363219">
                <a:moveTo>
                  <a:pt x="4430697" y="363153"/>
                </a:moveTo>
                <a:lnTo>
                  <a:pt x="181573" y="363153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4430694" y="0"/>
                </a:lnTo>
                <a:lnTo>
                  <a:pt x="4466283" y="3521"/>
                </a:lnTo>
                <a:lnTo>
                  <a:pt x="4531433" y="30507"/>
                </a:lnTo>
                <a:lnTo>
                  <a:pt x="4581764" y="80837"/>
                </a:lnTo>
                <a:lnTo>
                  <a:pt x="4608749" y="145987"/>
                </a:lnTo>
                <a:lnTo>
                  <a:pt x="4611773" y="176549"/>
                </a:lnTo>
                <a:lnTo>
                  <a:pt x="4611773" y="186604"/>
                </a:lnTo>
                <a:lnTo>
                  <a:pt x="4598449" y="251063"/>
                </a:lnTo>
                <a:lnTo>
                  <a:pt x="4559088" y="309971"/>
                </a:lnTo>
                <a:lnTo>
                  <a:pt x="4500180" y="349332"/>
                </a:lnTo>
                <a:lnTo>
                  <a:pt x="4430697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55947" y="1830387"/>
            <a:ext cx="289242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DATE(&lt;year&gt;,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&lt;month&gt;,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&lt;day&gt;)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45941" y="2275488"/>
            <a:ext cx="6360160" cy="1106170"/>
            <a:chOff x="1145941" y="2275488"/>
            <a:chExt cx="6360160" cy="1106170"/>
          </a:xfrm>
        </p:grpSpPr>
        <p:sp>
          <p:nvSpPr>
            <p:cNvPr id="19" name="object 19"/>
            <p:cNvSpPr/>
            <p:nvPr/>
          </p:nvSpPr>
          <p:spPr>
            <a:xfrm>
              <a:off x="1145941" y="2275488"/>
              <a:ext cx="6360160" cy="1106170"/>
            </a:xfrm>
            <a:custGeom>
              <a:avLst/>
              <a:gdLst/>
              <a:ahLst/>
              <a:cxnLst/>
              <a:rect l="l" t="t" r="r" b="b"/>
              <a:pathLst>
                <a:path w="6360159" h="1106170">
                  <a:moveTo>
                    <a:pt x="6026726" y="1106104"/>
                  </a:moveTo>
                  <a:lnTo>
                    <a:pt x="333358" y="1106104"/>
                  </a:lnTo>
                  <a:lnTo>
                    <a:pt x="284097" y="1102489"/>
                  </a:lnTo>
                  <a:lnTo>
                    <a:pt x="237077" y="1091989"/>
                  </a:lnTo>
                  <a:lnTo>
                    <a:pt x="192818" y="1075119"/>
                  </a:lnTo>
                  <a:lnTo>
                    <a:pt x="151834" y="1052395"/>
                  </a:lnTo>
                  <a:lnTo>
                    <a:pt x="114642" y="1024332"/>
                  </a:lnTo>
                  <a:lnTo>
                    <a:pt x="81757" y="991447"/>
                  </a:lnTo>
                  <a:lnTo>
                    <a:pt x="53694" y="954255"/>
                  </a:lnTo>
                  <a:lnTo>
                    <a:pt x="30970" y="913271"/>
                  </a:lnTo>
                  <a:lnTo>
                    <a:pt x="14100" y="869012"/>
                  </a:lnTo>
                  <a:lnTo>
                    <a:pt x="3600" y="821992"/>
                  </a:lnTo>
                  <a:lnTo>
                    <a:pt x="0" y="772920"/>
                  </a:lnTo>
                  <a:lnTo>
                    <a:pt x="0" y="333183"/>
                  </a:lnTo>
                  <a:lnTo>
                    <a:pt x="3600" y="284111"/>
                  </a:lnTo>
                  <a:lnTo>
                    <a:pt x="14100" y="237091"/>
                  </a:lnTo>
                  <a:lnTo>
                    <a:pt x="30970" y="192832"/>
                  </a:lnTo>
                  <a:lnTo>
                    <a:pt x="53694" y="151848"/>
                  </a:lnTo>
                  <a:lnTo>
                    <a:pt x="81757" y="114656"/>
                  </a:lnTo>
                  <a:lnTo>
                    <a:pt x="114642" y="81771"/>
                  </a:lnTo>
                  <a:lnTo>
                    <a:pt x="151834" y="53708"/>
                  </a:lnTo>
                  <a:lnTo>
                    <a:pt x="192818" y="30984"/>
                  </a:lnTo>
                  <a:lnTo>
                    <a:pt x="237077" y="14114"/>
                  </a:lnTo>
                  <a:lnTo>
                    <a:pt x="284097" y="3614"/>
                  </a:lnTo>
                  <a:lnTo>
                    <a:pt x="333360" y="0"/>
                  </a:lnTo>
                  <a:lnTo>
                    <a:pt x="6026723" y="0"/>
                  </a:lnTo>
                  <a:lnTo>
                    <a:pt x="6075987" y="3614"/>
                  </a:lnTo>
                  <a:lnTo>
                    <a:pt x="6123006" y="14114"/>
                  </a:lnTo>
                  <a:lnTo>
                    <a:pt x="6167266" y="30984"/>
                  </a:lnTo>
                  <a:lnTo>
                    <a:pt x="6208249" y="53708"/>
                  </a:lnTo>
                  <a:lnTo>
                    <a:pt x="6245442" y="81771"/>
                  </a:lnTo>
                  <a:lnTo>
                    <a:pt x="6278327" y="114656"/>
                  </a:lnTo>
                  <a:lnTo>
                    <a:pt x="6306389" y="151848"/>
                  </a:lnTo>
                  <a:lnTo>
                    <a:pt x="6329113" y="192832"/>
                  </a:lnTo>
                  <a:lnTo>
                    <a:pt x="6345983" y="237091"/>
                  </a:lnTo>
                  <a:lnTo>
                    <a:pt x="6356483" y="284111"/>
                  </a:lnTo>
                  <a:lnTo>
                    <a:pt x="6360084" y="333183"/>
                  </a:lnTo>
                  <a:lnTo>
                    <a:pt x="6360084" y="772920"/>
                  </a:lnTo>
                  <a:lnTo>
                    <a:pt x="6356483" y="821992"/>
                  </a:lnTo>
                  <a:lnTo>
                    <a:pt x="6345983" y="869012"/>
                  </a:lnTo>
                  <a:lnTo>
                    <a:pt x="6329113" y="913271"/>
                  </a:lnTo>
                  <a:lnTo>
                    <a:pt x="6306389" y="954255"/>
                  </a:lnTo>
                  <a:lnTo>
                    <a:pt x="6278327" y="991447"/>
                  </a:lnTo>
                  <a:lnTo>
                    <a:pt x="6245442" y="1024332"/>
                  </a:lnTo>
                  <a:lnTo>
                    <a:pt x="6208249" y="1052395"/>
                  </a:lnTo>
                  <a:lnTo>
                    <a:pt x="6167266" y="1075119"/>
                  </a:lnTo>
                  <a:lnTo>
                    <a:pt x="6123006" y="1091989"/>
                  </a:lnTo>
                  <a:lnTo>
                    <a:pt x="6075987" y="1102489"/>
                  </a:lnTo>
                  <a:lnTo>
                    <a:pt x="6026726" y="1106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8327" y="2666013"/>
              <a:ext cx="66675" cy="666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8327" y="2913663"/>
              <a:ext cx="66675" cy="6667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279" y="3600000"/>
            <a:ext cx="5210174" cy="4190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869" y="4155693"/>
            <a:ext cx="2305049" cy="10572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63253" y="179848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5" name="object 25"/>
          <p:cNvSpPr txBox="1"/>
          <p:nvPr/>
        </p:nvSpPr>
        <p:spPr>
          <a:xfrm>
            <a:off x="20864" y="2238079"/>
            <a:ext cx="7378065" cy="107759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r>
              <a:rPr sz="3000" b="1" spc="-7" baseline="15277" dirty="0">
                <a:latin typeface="Comic Sans MS"/>
                <a:cs typeface="Comic Sans MS"/>
              </a:rPr>
              <a:t>Example</a:t>
            </a:r>
            <a:r>
              <a:rPr sz="3000" b="1" spc="262" baseline="15277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Let's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assume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Orders</a:t>
            </a:r>
            <a:r>
              <a:rPr sz="1450" b="1" spc="-1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</a:t>
            </a:r>
            <a:endParaRPr sz="1450">
              <a:latin typeface="Comic Sans MS"/>
              <a:cs typeface="Comic Sans MS"/>
            </a:endParaRPr>
          </a:p>
          <a:p>
            <a:pPr marL="1475105">
              <a:lnSpc>
                <a:spcPct val="1000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OrderDate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placed.</a:t>
            </a:r>
            <a:endParaRPr sz="1450">
              <a:latin typeface="Comic Sans MS"/>
              <a:cs typeface="Comic Sans MS"/>
            </a:endParaRPr>
          </a:p>
          <a:p>
            <a:pPr marL="1475105">
              <a:lnSpc>
                <a:spcPct val="100000"/>
              </a:lnSpc>
              <a:spcBef>
                <a:spcPts val="209"/>
              </a:spcBef>
            </a:pPr>
            <a:r>
              <a:rPr sz="1450" b="1" spc="-10" dirty="0">
                <a:latin typeface="Comic Sans MS"/>
                <a:cs typeface="Comic Sans MS"/>
              </a:rPr>
              <a:t>ShipDate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shipped.</a:t>
            </a:r>
            <a:endParaRPr sz="1450">
              <a:latin typeface="Comic Sans MS"/>
              <a:cs typeface="Comic Sans MS"/>
            </a:endParaRPr>
          </a:p>
          <a:p>
            <a:pPr marL="1162685">
              <a:lnSpc>
                <a:spcPct val="100000"/>
              </a:lnSpc>
              <a:spcBef>
                <a:spcPts val="209"/>
              </a:spcBef>
            </a:pP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number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days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took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ship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each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order.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356" y="2508162"/>
            <a:ext cx="1763768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52795" y="187365"/>
            <a:ext cx="5723255" cy="515620"/>
            <a:chOff x="1052795" y="187365"/>
            <a:chExt cx="5723255" cy="515620"/>
          </a:xfrm>
        </p:grpSpPr>
        <p:sp>
          <p:nvSpPr>
            <p:cNvPr id="12" name="object 12"/>
            <p:cNvSpPr/>
            <p:nvPr/>
          </p:nvSpPr>
          <p:spPr>
            <a:xfrm>
              <a:off x="1052795" y="187365"/>
              <a:ext cx="5723255" cy="515620"/>
            </a:xfrm>
            <a:custGeom>
              <a:avLst/>
              <a:gdLst/>
              <a:ahLst/>
              <a:cxnLst/>
              <a:rect l="l" t="t" r="r" b="b"/>
              <a:pathLst>
                <a:path w="5723255" h="515620">
                  <a:moveTo>
                    <a:pt x="5465466" y="515533"/>
                  </a:moveTo>
                  <a:lnTo>
                    <a:pt x="257671" y="515533"/>
                  </a:lnTo>
                  <a:lnTo>
                    <a:pt x="211339" y="511380"/>
                  </a:lnTo>
                  <a:lnTo>
                    <a:pt x="167729" y="499407"/>
                  </a:lnTo>
                  <a:lnTo>
                    <a:pt x="127573" y="480341"/>
                  </a:lnTo>
                  <a:lnTo>
                    <a:pt x="91597" y="454910"/>
                  </a:lnTo>
                  <a:lnTo>
                    <a:pt x="60529" y="423842"/>
                  </a:lnTo>
                  <a:lnTo>
                    <a:pt x="35098" y="387866"/>
                  </a:lnTo>
                  <a:lnTo>
                    <a:pt x="16032" y="347710"/>
                  </a:lnTo>
                  <a:lnTo>
                    <a:pt x="4059" y="304100"/>
                  </a:lnTo>
                  <a:lnTo>
                    <a:pt x="0" y="258813"/>
                  </a:lnTo>
                  <a:lnTo>
                    <a:pt x="0" y="256720"/>
                  </a:lnTo>
                  <a:lnTo>
                    <a:pt x="4059" y="211432"/>
                  </a:lnTo>
                  <a:lnTo>
                    <a:pt x="16032" y="167823"/>
                  </a:lnTo>
                  <a:lnTo>
                    <a:pt x="35098" y="127667"/>
                  </a:lnTo>
                  <a:lnTo>
                    <a:pt x="60529" y="91690"/>
                  </a:lnTo>
                  <a:lnTo>
                    <a:pt x="91597" y="60623"/>
                  </a:lnTo>
                  <a:lnTo>
                    <a:pt x="127573" y="35192"/>
                  </a:lnTo>
                  <a:lnTo>
                    <a:pt x="167729" y="16126"/>
                  </a:lnTo>
                  <a:lnTo>
                    <a:pt x="211339" y="4152"/>
                  </a:lnTo>
                  <a:lnTo>
                    <a:pt x="257673" y="0"/>
                  </a:lnTo>
                  <a:lnTo>
                    <a:pt x="5465464" y="0"/>
                  </a:lnTo>
                  <a:lnTo>
                    <a:pt x="5511798" y="4152"/>
                  </a:lnTo>
                  <a:lnTo>
                    <a:pt x="5555407" y="16126"/>
                  </a:lnTo>
                  <a:lnTo>
                    <a:pt x="5595563" y="35192"/>
                  </a:lnTo>
                  <a:lnTo>
                    <a:pt x="5631539" y="60623"/>
                  </a:lnTo>
                  <a:lnTo>
                    <a:pt x="5662607" y="91690"/>
                  </a:lnTo>
                  <a:lnTo>
                    <a:pt x="5688038" y="127667"/>
                  </a:lnTo>
                  <a:lnTo>
                    <a:pt x="5707104" y="167823"/>
                  </a:lnTo>
                  <a:lnTo>
                    <a:pt x="5719077" y="211432"/>
                  </a:lnTo>
                  <a:lnTo>
                    <a:pt x="5723136" y="256720"/>
                  </a:lnTo>
                  <a:lnTo>
                    <a:pt x="5723136" y="258813"/>
                  </a:lnTo>
                  <a:lnTo>
                    <a:pt x="5719077" y="304100"/>
                  </a:lnTo>
                  <a:lnTo>
                    <a:pt x="5707104" y="347710"/>
                  </a:lnTo>
                  <a:lnTo>
                    <a:pt x="5688038" y="387866"/>
                  </a:lnTo>
                  <a:lnTo>
                    <a:pt x="5662607" y="423842"/>
                  </a:lnTo>
                  <a:lnTo>
                    <a:pt x="5631539" y="454910"/>
                  </a:lnTo>
                  <a:lnTo>
                    <a:pt x="5595563" y="480341"/>
                  </a:lnTo>
                  <a:lnTo>
                    <a:pt x="5555407" y="499407"/>
                  </a:lnTo>
                  <a:lnTo>
                    <a:pt x="5511798" y="511380"/>
                  </a:lnTo>
                  <a:lnTo>
                    <a:pt x="5465466" y="51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1853" y="568365"/>
              <a:ext cx="1082040" cy="19050"/>
            </a:xfrm>
            <a:custGeom>
              <a:avLst/>
              <a:gdLst/>
              <a:ahLst/>
              <a:cxnLst/>
              <a:rect l="l" t="t" r="r" b="b"/>
              <a:pathLst>
                <a:path w="1082039" h="19050">
                  <a:moveTo>
                    <a:pt x="108163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081634" y="0"/>
                  </a:lnTo>
                  <a:lnTo>
                    <a:pt x="1081634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32250" y="264200"/>
            <a:ext cx="3564254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YEAR/MONTH/Q</a:t>
            </a:r>
            <a:r>
              <a:rPr sz="2150" spc="-10" dirty="0"/>
              <a:t>UARTER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0794" y="864727"/>
            <a:ext cx="7446645" cy="931544"/>
          </a:xfrm>
          <a:custGeom>
            <a:avLst/>
            <a:gdLst/>
            <a:ahLst/>
            <a:cxnLst/>
            <a:rect l="l" t="t" r="r" b="b"/>
            <a:pathLst>
              <a:path w="7446645" h="931544">
                <a:moveTo>
                  <a:pt x="7114424" y="931226"/>
                </a:moveTo>
                <a:lnTo>
                  <a:pt x="333373" y="931226"/>
                </a:lnTo>
                <a:lnTo>
                  <a:pt x="284111" y="927612"/>
                </a:lnTo>
                <a:lnTo>
                  <a:pt x="237091" y="917112"/>
                </a:lnTo>
                <a:lnTo>
                  <a:pt x="192832" y="900242"/>
                </a:lnTo>
                <a:lnTo>
                  <a:pt x="151848" y="877518"/>
                </a:lnTo>
                <a:lnTo>
                  <a:pt x="114656" y="849455"/>
                </a:lnTo>
                <a:lnTo>
                  <a:pt x="81771" y="816570"/>
                </a:lnTo>
                <a:lnTo>
                  <a:pt x="53708" y="779378"/>
                </a:lnTo>
                <a:lnTo>
                  <a:pt x="30984" y="738394"/>
                </a:lnTo>
                <a:lnTo>
                  <a:pt x="14114" y="694135"/>
                </a:lnTo>
                <a:lnTo>
                  <a:pt x="3614" y="647115"/>
                </a:lnTo>
                <a:lnTo>
                  <a:pt x="0" y="59785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114422" y="0"/>
                </a:lnTo>
                <a:lnTo>
                  <a:pt x="7163686" y="3614"/>
                </a:lnTo>
                <a:lnTo>
                  <a:pt x="7210705" y="14114"/>
                </a:lnTo>
                <a:lnTo>
                  <a:pt x="7254965" y="30984"/>
                </a:lnTo>
                <a:lnTo>
                  <a:pt x="7295948" y="53708"/>
                </a:lnTo>
                <a:lnTo>
                  <a:pt x="7333141" y="81771"/>
                </a:lnTo>
                <a:lnTo>
                  <a:pt x="7366026" y="114656"/>
                </a:lnTo>
                <a:lnTo>
                  <a:pt x="7394088" y="151848"/>
                </a:lnTo>
                <a:lnTo>
                  <a:pt x="7416812" y="192832"/>
                </a:lnTo>
                <a:lnTo>
                  <a:pt x="7433682" y="237091"/>
                </a:lnTo>
                <a:lnTo>
                  <a:pt x="7444182" y="284111"/>
                </a:lnTo>
                <a:lnTo>
                  <a:pt x="7446179" y="311319"/>
                </a:lnTo>
                <a:lnTo>
                  <a:pt x="7446179" y="619907"/>
                </a:lnTo>
                <a:lnTo>
                  <a:pt x="7433682" y="694135"/>
                </a:lnTo>
                <a:lnTo>
                  <a:pt x="7416812" y="738394"/>
                </a:lnTo>
                <a:lnTo>
                  <a:pt x="7394088" y="779378"/>
                </a:lnTo>
                <a:lnTo>
                  <a:pt x="7366026" y="816570"/>
                </a:lnTo>
                <a:lnTo>
                  <a:pt x="7333141" y="849455"/>
                </a:lnTo>
                <a:lnTo>
                  <a:pt x="7295948" y="877518"/>
                </a:lnTo>
                <a:lnTo>
                  <a:pt x="7254965" y="900242"/>
                </a:lnTo>
                <a:lnTo>
                  <a:pt x="7210705" y="917112"/>
                </a:lnTo>
                <a:lnTo>
                  <a:pt x="7163686" y="927612"/>
                </a:lnTo>
                <a:lnTo>
                  <a:pt x="7114424" y="9312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228" y="1967404"/>
            <a:ext cx="6843395" cy="369570"/>
          </a:xfrm>
          <a:custGeom>
            <a:avLst/>
            <a:gdLst/>
            <a:ahLst/>
            <a:cxnLst/>
            <a:rect l="l" t="t" r="r" b="b"/>
            <a:pathLst>
              <a:path w="6843395" h="369569">
                <a:moveTo>
                  <a:pt x="6658476" y="369307"/>
                </a:moveTo>
                <a:lnTo>
                  <a:pt x="184650" y="369307"/>
                </a:lnTo>
                <a:lnTo>
                  <a:pt x="135565" y="362712"/>
                </a:lnTo>
                <a:lnTo>
                  <a:pt x="91455" y="344097"/>
                </a:lnTo>
                <a:lnTo>
                  <a:pt x="54083" y="315224"/>
                </a:lnTo>
                <a:lnTo>
                  <a:pt x="25210" y="277852"/>
                </a:lnTo>
                <a:lnTo>
                  <a:pt x="6596" y="233742"/>
                </a:lnTo>
                <a:lnTo>
                  <a:pt x="0" y="184654"/>
                </a:lnTo>
                <a:lnTo>
                  <a:pt x="6596" y="135565"/>
                </a:lnTo>
                <a:lnTo>
                  <a:pt x="25210" y="91455"/>
                </a:lnTo>
                <a:lnTo>
                  <a:pt x="54083" y="54083"/>
                </a:lnTo>
                <a:lnTo>
                  <a:pt x="91455" y="25210"/>
                </a:lnTo>
                <a:lnTo>
                  <a:pt x="135565" y="6596"/>
                </a:lnTo>
                <a:lnTo>
                  <a:pt x="184654" y="0"/>
                </a:lnTo>
                <a:lnTo>
                  <a:pt x="6658473" y="0"/>
                </a:lnTo>
                <a:lnTo>
                  <a:pt x="6707561" y="6596"/>
                </a:lnTo>
                <a:lnTo>
                  <a:pt x="6751671" y="25210"/>
                </a:lnTo>
                <a:lnTo>
                  <a:pt x="6789043" y="54083"/>
                </a:lnTo>
                <a:lnTo>
                  <a:pt x="6817916" y="91455"/>
                </a:lnTo>
                <a:lnTo>
                  <a:pt x="6836531" y="135565"/>
                </a:lnTo>
                <a:lnTo>
                  <a:pt x="6843127" y="184653"/>
                </a:lnTo>
                <a:lnTo>
                  <a:pt x="6836531" y="233742"/>
                </a:lnTo>
                <a:lnTo>
                  <a:pt x="6817916" y="277852"/>
                </a:lnTo>
                <a:lnTo>
                  <a:pt x="6789043" y="315224"/>
                </a:lnTo>
                <a:lnTo>
                  <a:pt x="6751671" y="344097"/>
                </a:lnTo>
                <a:lnTo>
                  <a:pt x="6707561" y="362712"/>
                </a:lnTo>
                <a:lnTo>
                  <a:pt x="6658476" y="3693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9628" y="891289"/>
            <a:ext cx="7180580" cy="137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 marR="5080" algn="ctr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b="1" spc="-5" dirty="0">
                <a:latin typeface="Comic Sans MS"/>
                <a:cs typeface="Comic Sans MS"/>
              </a:rPr>
              <a:t>YEAR</a:t>
            </a:r>
            <a:r>
              <a:rPr sz="1550" spc="-5" dirty="0">
                <a:latin typeface="Comic Sans MS"/>
                <a:cs typeface="Comic Sans MS"/>
              </a:rPr>
              <a:t>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MONTH</a:t>
            </a:r>
            <a:r>
              <a:rPr sz="1550" spc="-5" dirty="0">
                <a:latin typeface="Comic Sans MS"/>
                <a:cs typeface="Comic Sans MS"/>
              </a:rPr>
              <a:t>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QUARTER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are used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extract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respective parts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 date.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These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functions are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helpful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when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 need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analyze data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by year, month, or quarter.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450" b="1" spc="-5" dirty="0">
                <a:latin typeface="Comic Sans MS"/>
                <a:cs typeface="Comic Sans MS"/>
              </a:rPr>
              <a:t>1.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YEAR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Function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: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returns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component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74332" y="1487380"/>
            <a:ext cx="989965" cy="942975"/>
          </a:xfrm>
          <a:custGeom>
            <a:avLst/>
            <a:gdLst/>
            <a:ahLst/>
            <a:cxnLst/>
            <a:rect l="l" t="t" r="r" b="b"/>
            <a:pathLst>
              <a:path w="989965" h="942975">
                <a:moveTo>
                  <a:pt x="188186" y="942895"/>
                </a:moveTo>
                <a:lnTo>
                  <a:pt x="200722" y="693581"/>
                </a:lnTo>
                <a:lnTo>
                  <a:pt x="160531" y="669288"/>
                </a:lnTo>
                <a:lnTo>
                  <a:pt x="123910" y="640501"/>
                </a:lnTo>
                <a:lnTo>
                  <a:pt x="91248" y="607651"/>
                </a:lnTo>
                <a:lnTo>
                  <a:pt x="62929" y="571167"/>
                </a:lnTo>
                <a:lnTo>
                  <a:pt x="39340" y="531479"/>
                </a:lnTo>
                <a:lnTo>
                  <a:pt x="20867" y="489016"/>
                </a:lnTo>
                <a:lnTo>
                  <a:pt x="7895" y="444208"/>
                </a:lnTo>
                <a:lnTo>
                  <a:pt x="811" y="397485"/>
                </a:lnTo>
                <a:lnTo>
                  <a:pt x="0" y="349277"/>
                </a:lnTo>
                <a:lnTo>
                  <a:pt x="5270" y="303383"/>
                </a:lnTo>
                <a:lnTo>
                  <a:pt x="16124" y="259444"/>
                </a:lnTo>
                <a:lnTo>
                  <a:pt x="32191" y="217782"/>
                </a:lnTo>
                <a:lnTo>
                  <a:pt x="53099" y="178732"/>
                </a:lnTo>
                <a:lnTo>
                  <a:pt x="78474" y="142629"/>
                </a:lnTo>
                <a:lnTo>
                  <a:pt x="107943" y="109806"/>
                </a:lnTo>
                <a:lnTo>
                  <a:pt x="141135" y="80598"/>
                </a:lnTo>
                <a:lnTo>
                  <a:pt x="177675" y="55340"/>
                </a:lnTo>
                <a:lnTo>
                  <a:pt x="217192" y="34366"/>
                </a:lnTo>
                <a:lnTo>
                  <a:pt x="259313" y="18010"/>
                </a:lnTo>
                <a:lnTo>
                  <a:pt x="303665" y="6607"/>
                </a:lnTo>
                <a:lnTo>
                  <a:pt x="349875" y="492"/>
                </a:lnTo>
                <a:lnTo>
                  <a:pt x="397563" y="0"/>
                </a:lnTo>
                <a:lnTo>
                  <a:pt x="630946" y="11735"/>
                </a:lnTo>
                <a:lnTo>
                  <a:pt x="677979" y="16991"/>
                </a:lnTo>
                <a:lnTo>
                  <a:pt x="723035" y="27696"/>
                </a:lnTo>
                <a:lnTo>
                  <a:pt x="765764" y="43477"/>
                </a:lnTo>
                <a:lnTo>
                  <a:pt x="805824" y="63965"/>
                </a:lnTo>
                <a:lnTo>
                  <a:pt x="842872" y="88790"/>
                </a:lnTo>
                <a:lnTo>
                  <a:pt x="876567" y="117580"/>
                </a:lnTo>
                <a:lnTo>
                  <a:pt x="906565" y="149967"/>
                </a:lnTo>
                <a:lnTo>
                  <a:pt x="932526" y="185578"/>
                </a:lnTo>
                <a:lnTo>
                  <a:pt x="954105" y="224044"/>
                </a:lnTo>
                <a:lnTo>
                  <a:pt x="970962" y="264994"/>
                </a:lnTo>
                <a:lnTo>
                  <a:pt x="982753" y="308059"/>
                </a:lnTo>
                <a:lnTo>
                  <a:pt x="989136" y="352867"/>
                </a:lnTo>
                <a:lnTo>
                  <a:pt x="989426" y="373936"/>
                </a:lnTo>
                <a:lnTo>
                  <a:pt x="986909" y="423986"/>
                </a:lnTo>
                <a:lnTo>
                  <a:pt x="973648" y="488986"/>
                </a:lnTo>
                <a:lnTo>
                  <a:pt x="957592" y="530698"/>
                </a:lnTo>
                <a:lnTo>
                  <a:pt x="936710" y="569790"/>
                </a:lnTo>
                <a:lnTo>
                  <a:pt x="911379" y="605928"/>
                </a:lnTo>
                <a:lnTo>
                  <a:pt x="881977" y="638780"/>
                </a:lnTo>
                <a:lnTo>
                  <a:pt x="848881" y="668012"/>
                </a:lnTo>
                <a:lnTo>
                  <a:pt x="812469" y="693291"/>
                </a:lnTo>
                <a:lnTo>
                  <a:pt x="773119" y="714282"/>
                </a:lnTo>
                <a:lnTo>
                  <a:pt x="731207" y="730654"/>
                </a:lnTo>
                <a:lnTo>
                  <a:pt x="688155" y="741802"/>
                </a:lnTo>
                <a:lnTo>
                  <a:pt x="456394" y="741802"/>
                </a:lnTo>
                <a:lnTo>
                  <a:pt x="188186" y="942895"/>
                </a:lnTo>
                <a:close/>
              </a:path>
              <a:path w="989965" h="942975">
                <a:moveTo>
                  <a:pt x="456394" y="741802"/>
                </a:moveTo>
                <a:lnTo>
                  <a:pt x="688155" y="741802"/>
                </a:lnTo>
                <a:lnTo>
                  <a:pt x="687111" y="742072"/>
                </a:lnTo>
                <a:lnTo>
                  <a:pt x="641209" y="748204"/>
                </a:lnTo>
                <a:lnTo>
                  <a:pt x="593879" y="748716"/>
                </a:lnTo>
                <a:lnTo>
                  <a:pt x="456394" y="741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120000">
            <a:off x="8082984" y="1776195"/>
            <a:ext cx="77237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E</a:t>
            </a:r>
            <a:r>
              <a:rPr sz="2025" b="1" spc="-37" baseline="2057" dirty="0">
                <a:latin typeface="Comic Sans MS"/>
                <a:cs typeface="Comic Sans MS"/>
              </a:rPr>
              <a:t>asy</a:t>
            </a:r>
            <a:r>
              <a:rPr sz="2025" b="1" spc="-15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dax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17737" y="2469107"/>
            <a:ext cx="3286760" cy="351155"/>
          </a:xfrm>
          <a:custGeom>
            <a:avLst/>
            <a:gdLst/>
            <a:ahLst/>
            <a:cxnLst/>
            <a:rect l="l" t="t" r="r" b="b"/>
            <a:pathLst>
              <a:path w="3286760" h="351155">
                <a:moveTo>
                  <a:pt x="3111112" y="350910"/>
                </a:moveTo>
                <a:lnTo>
                  <a:pt x="175454" y="350910"/>
                </a:lnTo>
                <a:lnTo>
                  <a:pt x="141065" y="347508"/>
                </a:lnTo>
                <a:lnTo>
                  <a:pt x="78112" y="321431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175455" y="0"/>
                </a:lnTo>
                <a:lnTo>
                  <a:pt x="3111111" y="0"/>
                </a:lnTo>
                <a:lnTo>
                  <a:pt x="3178255" y="13355"/>
                </a:lnTo>
                <a:lnTo>
                  <a:pt x="3235176" y="51389"/>
                </a:lnTo>
                <a:lnTo>
                  <a:pt x="3273210" y="108311"/>
                </a:lnTo>
                <a:lnTo>
                  <a:pt x="3286566" y="175455"/>
                </a:lnTo>
                <a:lnTo>
                  <a:pt x="3283164" y="209844"/>
                </a:lnTo>
                <a:lnTo>
                  <a:pt x="3257088" y="272797"/>
                </a:lnTo>
                <a:lnTo>
                  <a:pt x="3208453" y="321431"/>
                </a:lnTo>
                <a:lnTo>
                  <a:pt x="3145500" y="347508"/>
                </a:lnTo>
                <a:lnTo>
                  <a:pt x="3111112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70943" y="2523653"/>
            <a:ext cx="118046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YEAR(&lt;date&gt;)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290" y="3314117"/>
            <a:ext cx="6893559" cy="428625"/>
          </a:xfrm>
          <a:custGeom>
            <a:avLst/>
            <a:gdLst/>
            <a:ahLst/>
            <a:cxnLst/>
            <a:rect l="l" t="t" r="r" b="b"/>
            <a:pathLst>
              <a:path w="6893559" h="428625">
                <a:moveTo>
                  <a:pt x="6679297" y="428321"/>
                </a:moveTo>
                <a:lnTo>
                  <a:pt x="214160" y="428321"/>
                </a:lnTo>
                <a:lnTo>
                  <a:pt x="172184" y="424168"/>
                </a:lnTo>
                <a:lnTo>
                  <a:pt x="132204" y="412019"/>
                </a:lnTo>
                <a:lnTo>
                  <a:pt x="95344" y="392339"/>
                </a:lnTo>
                <a:lnTo>
                  <a:pt x="62726" y="365595"/>
                </a:lnTo>
                <a:lnTo>
                  <a:pt x="35981" y="332976"/>
                </a:lnTo>
                <a:lnTo>
                  <a:pt x="16302" y="296116"/>
                </a:lnTo>
                <a:lnTo>
                  <a:pt x="4153" y="256136"/>
                </a:lnTo>
                <a:lnTo>
                  <a:pt x="0" y="214160"/>
                </a:lnTo>
                <a:lnTo>
                  <a:pt x="4153" y="172184"/>
                </a:lnTo>
                <a:lnTo>
                  <a:pt x="16302" y="132204"/>
                </a:lnTo>
                <a:lnTo>
                  <a:pt x="35981" y="95344"/>
                </a:lnTo>
                <a:lnTo>
                  <a:pt x="62726" y="62726"/>
                </a:lnTo>
                <a:lnTo>
                  <a:pt x="95344" y="35981"/>
                </a:lnTo>
                <a:lnTo>
                  <a:pt x="132204" y="16301"/>
                </a:lnTo>
                <a:lnTo>
                  <a:pt x="172184" y="4153"/>
                </a:lnTo>
                <a:lnTo>
                  <a:pt x="214159" y="0"/>
                </a:lnTo>
                <a:lnTo>
                  <a:pt x="6679298" y="0"/>
                </a:lnTo>
                <a:lnTo>
                  <a:pt x="6721273" y="4153"/>
                </a:lnTo>
                <a:lnTo>
                  <a:pt x="6761253" y="16301"/>
                </a:lnTo>
                <a:lnTo>
                  <a:pt x="6798114" y="35981"/>
                </a:lnTo>
                <a:lnTo>
                  <a:pt x="6830732" y="62726"/>
                </a:lnTo>
                <a:lnTo>
                  <a:pt x="6857477" y="95344"/>
                </a:lnTo>
                <a:lnTo>
                  <a:pt x="6877156" y="132204"/>
                </a:lnTo>
                <a:lnTo>
                  <a:pt x="6889305" y="172184"/>
                </a:lnTo>
                <a:lnTo>
                  <a:pt x="6893295" y="212518"/>
                </a:lnTo>
                <a:lnTo>
                  <a:pt x="6893295" y="215802"/>
                </a:lnTo>
                <a:lnTo>
                  <a:pt x="6889305" y="256136"/>
                </a:lnTo>
                <a:lnTo>
                  <a:pt x="6877156" y="296116"/>
                </a:lnTo>
                <a:lnTo>
                  <a:pt x="6857477" y="332976"/>
                </a:lnTo>
                <a:lnTo>
                  <a:pt x="6830732" y="365595"/>
                </a:lnTo>
                <a:lnTo>
                  <a:pt x="6798114" y="392339"/>
                </a:lnTo>
                <a:lnTo>
                  <a:pt x="6761253" y="412019"/>
                </a:lnTo>
                <a:lnTo>
                  <a:pt x="6721273" y="424168"/>
                </a:lnTo>
                <a:lnTo>
                  <a:pt x="6679297" y="4283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9690" y="3406764"/>
            <a:ext cx="577024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Comic Sans MS"/>
                <a:cs typeface="Comic Sans MS"/>
              </a:rPr>
              <a:t>2.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MONTH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:</a:t>
            </a:r>
            <a:r>
              <a:rPr sz="1350" b="1" spc="-18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returns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component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2437" y="2499443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39184" y="3820793"/>
            <a:ext cx="3286760" cy="351155"/>
          </a:xfrm>
          <a:custGeom>
            <a:avLst/>
            <a:gdLst/>
            <a:ahLst/>
            <a:cxnLst/>
            <a:rect l="l" t="t" r="r" b="b"/>
            <a:pathLst>
              <a:path w="3286760" h="351154">
                <a:moveTo>
                  <a:pt x="3111112" y="350910"/>
                </a:moveTo>
                <a:lnTo>
                  <a:pt x="175454" y="350910"/>
                </a:lnTo>
                <a:lnTo>
                  <a:pt x="141065" y="347508"/>
                </a:lnTo>
                <a:lnTo>
                  <a:pt x="78112" y="321432"/>
                </a:lnTo>
                <a:lnTo>
                  <a:pt x="29478" y="272798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175455" y="0"/>
                </a:lnTo>
                <a:lnTo>
                  <a:pt x="3111111" y="0"/>
                </a:lnTo>
                <a:lnTo>
                  <a:pt x="3178255" y="13355"/>
                </a:lnTo>
                <a:lnTo>
                  <a:pt x="3235177" y="51389"/>
                </a:lnTo>
                <a:lnTo>
                  <a:pt x="3273210" y="108311"/>
                </a:lnTo>
                <a:lnTo>
                  <a:pt x="3286566" y="175455"/>
                </a:lnTo>
                <a:lnTo>
                  <a:pt x="3283164" y="209844"/>
                </a:lnTo>
                <a:lnTo>
                  <a:pt x="3257088" y="272798"/>
                </a:lnTo>
                <a:lnTo>
                  <a:pt x="3208454" y="321432"/>
                </a:lnTo>
                <a:lnTo>
                  <a:pt x="3145500" y="347508"/>
                </a:lnTo>
                <a:lnTo>
                  <a:pt x="3111112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00688" y="3875339"/>
            <a:ext cx="176339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MONTH(&lt;datetime&gt;)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4290" y="4719843"/>
            <a:ext cx="6892290" cy="827405"/>
          </a:xfrm>
          <a:custGeom>
            <a:avLst/>
            <a:gdLst/>
            <a:ahLst/>
            <a:cxnLst/>
            <a:rect l="l" t="t" r="r" b="b"/>
            <a:pathLst>
              <a:path w="6892290" h="827404">
                <a:moveTo>
                  <a:pt x="6560084" y="827160"/>
                </a:moveTo>
                <a:lnTo>
                  <a:pt x="333374" y="827160"/>
                </a:lnTo>
                <a:lnTo>
                  <a:pt x="284111" y="823545"/>
                </a:lnTo>
                <a:lnTo>
                  <a:pt x="237091" y="813045"/>
                </a:lnTo>
                <a:lnTo>
                  <a:pt x="192832" y="796175"/>
                </a:lnTo>
                <a:lnTo>
                  <a:pt x="151848" y="773451"/>
                </a:lnTo>
                <a:lnTo>
                  <a:pt x="114656" y="745389"/>
                </a:lnTo>
                <a:lnTo>
                  <a:pt x="81771" y="712504"/>
                </a:lnTo>
                <a:lnTo>
                  <a:pt x="53708" y="675311"/>
                </a:lnTo>
                <a:lnTo>
                  <a:pt x="30984" y="634328"/>
                </a:lnTo>
                <a:lnTo>
                  <a:pt x="14114" y="590068"/>
                </a:lnTo>
                <a:lnTo>
                  <a:pt x="3614" y="543049"/>
                </a:lnTo>
                <a:lnTo>
                  <a:pt x="0" y="4937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560084" y="0"/>
                </a:lnTo>
                <a:lnTo>
                  <a:pt x="6609347" y="3614"/>
                </a:lnTo>
                <a:lnTo>
                  <a:pt x="6656367" y="14114"/>
                </a:lnTo>
                <a:lnTo>
                  <a:pt x="6700626" y="30984"/>
                </a:lnTo>
                <a:lnTo>
                  <a:pt x="6741610" y="53708"/>
                </a:lnTo>
                <a:lnTo>
                  <a:pt x="6778802" y="81771"/>
                </a:lnTo>
                <a:lnTo>
                  <a:pt x="6811687" y="114656"/>
                </a:lnTo>
                <a:lnTo>
                  <a:pt x="6839750" y="151848"/>
                </a:lnTo>
                <a:lnTo>
                  <a:pt x="6862474" y="192832"/>
                </a:lnTo>
                <a:lnTo>
                  <a:pt x="6879344" y="237091"/>
                </a:lnTo>
                <a:lnTo>
                  <a:pt x="6889844" y="284111"/>
                </a:lnTo>
                <a:lnTo>
                  <a:pt x="6891928" y="312509"/>
                </a:lnTo>
                <a:lnTo>
                  <a:pt x="6891928" y="514651"/>
                </a:lnTo>
                <a:lnTo>
                  <a:pt x="6879344" y="590068"/>
                </a:lnTo>
                <a:lnTo>
                  <a:pt x="6862474" y="634328"/>
                </a:lnTo>
                <a:lnTo>
                  <a:pt x="6839750" y="675311"/>
                </a:lnTo>
                <a:lnTo>
                  <a:pt x="6811687" y="712504"/>
                </a:lnTo>
                <a:lnTo>
                  <a:pt x="6778802" y="745389"/>
                </a:lnTo>
                <a:lnTo>
                  <a:pt x="6741610" y="773451"/>
                </a:lnTo>
                <a:lnTo>
                  <a:pt x="6700626" y="796175"/>
                </a:lnTo>
                <a:lnTo>
                  <a:pt x="6656367" y="813045"/>
                </a:lnTo>
                <a:lnTo>
                  <a:pt x="6609347" y="823545"/>
                </a:lnTo>
                <a:lnTo>
                  <a:pt x="6560084" y="82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9690" y="4741319"/>
            <a:ext cx="6842759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350" b="1" spc="-5" dirty="0">
                <a:latin typeface="Comic Sans MS"/>
                <a:cs typeface="Comic Sans MS"/>
              </a:rPr>
              <a:t>3.</a:t>
            </a:r>
            <a:r>
              <a:rPr sz="1350" b="1" spc="254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QUARTER</a:t>
            </a:r>
            <a:r>
              <a:rPr sz="1350" b="1" spc="26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:</a:t>
            </a:r>
            <a:r>
              <a:rPr sz="1350" b="1" spc="25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QUARTER</a:t>
            </a:r>
            <a:r>
              <a:rPr sz="1350" b="1" spc="7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returns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</a:t>
            </a:r>
            <a:r>
              <a:rPr sz="1350" spc="2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spc="254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where</a:t>
            </a:r>
            <a:r>
              <a:rPr sz="1350" spc="-5" dirty="0">
                <a:latin typeface="Comic Sans MS"/>
                <a:cs typeface="Comic Sans MS"/>
              </a:rPr>
              <a:t> 1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represents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January</a:t>
            </a:r>
            <a:r>
              <a:rPr sz="1350" spc="-5" dirty="0">
                <a:latin typeface="Comic Sans MS"/>
                <a:cs typeface="Comic Sans MS"/>
              </a:rPr>
              <a:t> 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March,</a:t>
            </a:r>
            <a:r>
              <a:rPr sz="1350" spc="-5" dirty="0">
                <a:latin typeface="Comic Sans MS"/>
                <a:cs typeface="Comic Sans MS"/>
              </a:rPr>
              <a:t> 2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represents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April</a:t>
            </a:r>
            <a:r>
              <a:rPr sz="1350" spc="38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39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June,</a:t>
            </a:r>
            <a:r>
              <a:rPr sz="1350" spc="38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3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represents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July</a:t>
            </a:r>
            <a:r>
              <a:rPr sz="1350" spc="-5" dirty="0">
                <a:latin typeface="Comic Sans MS"/>
                <a:cs typeface="Comic Sans MS"/>
              </a:rPr>
              <a:t> 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September,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4 </a:t>
            </a:r>
            <a:r>
              <a:rPr sz="1350" spc="-10" dirty="0">
                <a:latin typeface="Comic Sans MS"/>
                <a:cs typeface="Comic Sans MS"/>
              </a:rPr>
              <a:t>represents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October</a:t>
            </a:r>
            <a:r>
              <a:rPr sz="1350" spc="-5" dirty="0">
                <a:latin typeface="Comic Sans MS"/>
                <a:cs typeface="Comic Sans MS"/>
              </a:rPr>
              <a:t> 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December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73689" y="5702689"/>
            <a:ext cx="3432175" cy="351155"/>
          </a:xfrm>
          <a:custGeom>
            <a:avLst/>
            <a:gdLst/>
            <a:ahLst/>
            <a:cxnLst/>
            <a:rect l="l" t="t" r="r" b="b"/>
            <a:pathLst>
              <a:path w="3432175" h="351154">
                <a:moveTo>
                  <a:pt x="3256398" y="350910"/>
                </a:moveTo>
                <a:lnTo>
                  <a:pt x="175453" y="350910"/>
                </a:lnTo>
                <a:lnTo>
                  <a:pt x="141065" y="347508"/>
                </a:lnTo>
                <a:lnTo>
                  <a:pt x="78112" y="321431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175455" y="0"/>
                </a:lnTo>
                <a:lnTo>
                  <a:pt x="3256397" y="0"/>
                </a:lnTo>
                <a:lnTo>
                  <a:pt x="3323541" y="13355"/>
                </a:lnTo>
                <a:lnTo>
                  <a:pt x="3380462" y="51389"/>
                </a:lnTo>
                <a:lnTo>
                  <a:pt x="3418496" y="108311"/>
                </a:lnTo>
                <a:lnTo>
                  <a:pt x="3431852" y="175455"/>
                </a:lnTo>
                <a:lnTo>
                  <a:pt x="3428450" y="209844"/>
                </a:lnTo>
                <a:lnTo>
                  <a:pt x="3402374" y="272797"/>
                </a:lnTo>
                <a:lnTo>
                  <a:pt x="3353740" y="321431"/>
                </a:lnTo>
                <a:lnTo>
                  <a:pt x="3290786" y="347508"/>
                </a:lnTo>
                <a:lnTo>
                  <a:pt x="3256398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45958" y="5757236"/>
            <a:ext cx="108775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DAY(&lt;date&gt;)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1" name="object 31"/>
          <p:cNvSpPr txBox="1"/>
          <p:nvPr/>
        </p:nvSpPr>
        <p:spPr>
          <a:xfrm>
            <a:off x="276749" y="5733713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749" y="3851817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6001" y="124448"/>
            <a:ext cx="5022215" cy="472440"/>
          </a:xfrm>
          <a:custGeom>
            <a:avLst/>
            <a:gdLst/>
            <a:ahLst/>
            <a:cxnLst/>
            <a:rect l="l" t="t" r="r" b="b"/>
            <a:pathLst>
              <a:path w="5022215" h="472440">
                <a:moveTo>
                  <a:pt x="4786019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2"/>
                </a:lnTo>
                <a:lnTo>
                  <a:pt x="105066" y="432345"/>
                </a:lnTo>
                <a:lnTo>
                  <a:pt x="69122" y="402874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50"/>
                </a:lnTo>
                <a:lnTo>
                  <a:pt x="145685" y="17963"/>
                </a:lnTo>
                <a:lnTo>
                  <a:pt x="189742" y="4576"/>
                </a:lnTo>
                <a:lnTo>
                  <a:pt x="235993" y="0"/>
                </a:lnTo>
                <a:lnTo>
                  <a:pt x="4786024" y="0"/>
                </a:lnTo>
                <a:lnTo>
                  <a:pt x="4832275" y="4576"/>
                </a:lnTo>
                <a:lnTo>
                  <a:pt x="4876332" y="17963"/>
                </a:lnTo>
                <a:lnTo>
                  <a:pt x="4916951" y="39650"/>
                </a:lnTo>
                <a:lnTo>
                  <a:pt x="4952896" y="69121"/>
                </a:lnTo>
                <a:lnTo>
                  <a:pt x="4982367" y="105065"/>
                </a:lnTo>
                <a:lnTo>
                  <a:pt x="5004053" y="145685"/>
                </a:lnTo>
                <a:lnTo>
                  <a:pt x="5017441" y="189741"/>
                </a:lnTo>
                <a:lnTo>
                  <a:pt x="5022017" y="235997"/>
                </a:lnTo>
                <a:lnTo>
                  <a:pt x="5017441" y="282253"/>
                </a:lnTo>
                <a:lnTo>
                  <a:pt x="5004053" y="326310"/>
                </a:lnTo>
                <a:lnTo>
                  <a:pt x="4982367" y="366929"/>
                </a:lnTo>
                <a:lnTo>
                  <a:pt x="4952896" y="402874"/>
                </a:lnTo>
                <a:lnTo>
                  <a:pt x="4916951" y="432345"/>
                </a:lnTo>
                <a:lnTo>
                  <a:pt x="4876332" y="454032"/>
                </a:lnTo>
                <a:lnTo>
                  <a:pt x="4832275" y="467419"/>
                </a:lnTo>
                <a:lnTo>
                  <a:pt x="4786019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0362" y="198044"/>
            <a:ext cx="11131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Examples</a:t>
            </a:r>
            <a:endParaRPr sz="1950"/>
          </a:p>
        </p:txBody>
      </p:sp>
      <p:sp>
        <p:nvSpPr>
          <p:cNvPr id="7" name="object 7"/>
          <p:cNvSpPr/>
          <p:nvPr/>
        </p:nvSpPr>
        <p:spPr>
          <a:xfrm>
            <a:off x="184821" y="788214"/>
            <a:ext cx="4243070" cy="363220"/>
          </a:xfrm>
          <a:custGeom>
            <a:avLst/>
            <a:gdLst/>
            <a:ahLst/>
            <a:cxnLst/>
            <a:rect l="l" t="t" r="r" b="b"/>
            <a:pathLst>
              <a:path w="4243070" h="363219">
                <a:moveTo>
                  <a:pt x="4061636" y="363154"/>
                </a:moveTo>
                <a:lnTo>
                  <a:pt x="181576" y="363154"/>
                </a:lnTo>
                <a:lnTo>
                  <a:pt x="145987" y="359632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4061635" y="0"/>
                </a:lnTo>
                <a:lnTo>
                  <a:pt x="4097225" y="3521"/>
                </a:lnTo>
                <a:lnTo>
                  <a:pt x="4162374" y="30507"/>
                </a:lnTo>
                <a:lnTo>
                  <a:pt x="4212705" y="80838"/>
                </a:lnTo>
                <a:lnTo>
                  <a:pt x="4239691" y="145987"/>
                </a:lnTo>
                <a:lnTo>
                  <a:pt x="4242945" y="178873"/>
                </a:lnTo>
                <a:lnTo>
                  <a:pt x="4242945" y="184280"/>
                </a:lnTo>
                <a:lnTo>
                  <a:pt x="4229390" y="251063"/>
                </a:lnTo>
                <a:lnTo>
                  <a:pt x="4190030" y="309971"/>
                </a:lnTo>
                <a:lnTo>
                  <a:pt x="4131122" y="349332"/>
                </a:lnTo>
                <a:lnTo>
                  <a:pt x="4061636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221" y="839617"/>
            <a:ext cx="407797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YEAR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: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Extract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434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8033" y="1062161"/>
            <a:ext cx="3086099" cy="542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3212" y="2150364"/>
            <a:ext cx="3038474" cy="4667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84821" y="1683685"/>
            <a:ext cx="4613275" cy="363220"/>
          </a:xfrm>
          <a:custGeom>
            <a:avLst/>
            <a:gdLst/>
            <a:ahLst/>
            <a:cxnLst/>
            <a:rect l="l" t="t" r="r" b="b"/>
            <a:pathLst>
              <a:path w="4613275" h="363219">
                <a:moveTo>
                  <a:pt x="4431279" y="363154"/>
                </a:moveTo>
                <a:lnTo>
                  <a:pt x="181575" y="363154"/>
                </a:lnTo>
                <a:lnTo>
                  <a:pt x="145987" y="359632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4431278" y="0"/>
                </a:lnTo>
                <a:lnTo>
                  <a:pt x="4500765" y="13821"/>
                </a:lnTo>
                <a:lnTo>
                  <a:pt x="4559673" y="53182"/>
                </a:lnTo>
                <a:lnTo>
                  <a:pt x="4599033" y="112090"/>
                </a:lnTo>
                <a:lnTo>
                  <a:pt x="4612855" y="181576"/>
                </a:lnTo>
                <a:lnTo>
                  <a:pt x="4609334" y="217166"/>
                </a:lnTo>
                <a:lnTo>
                  <a:pt x="4582348" y="282316"/>
                </a:lnTo>
                <a:lnTo>
                  <a:pt x="4532017" y="332647"/>
                </a:lnTo>
                <a:lnTo>
                  <a:pt x="4466867" y="359632"/>
                </a:lnTo>
                <a:lnTo>
                  <a:pt x="443127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221" y="1735088"/>
            <a:ext cx="44354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MONTH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:Extract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Month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434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831" y="2808745"/>
            <a:ext cx="4966970" cy="363220"/>
          </a:xfrm>
          <a:custGeom>
            <a:avLst/>
            <a:gdLst/>
            <a:ahLst/>
            <a:cxnLst/>
            <a:rect l="l" t="t" r="r" b="b"/>
            <a:pathLst>
              <a:path w="4966970" h="363219">
                <a:moveTo>
                  <a:pt x="4784839" y="363153"/>
                </a:moveTo>
                <a:lnTo>
                  <a:pt x="181566" y="363153"/>
                </a:lnTo>
                <a:lnTo>
                  <a:pt x="145977" y="359632"/>
                </a:lnTo>
                <a:lnTo>
                  <a:pt x="80827" y="332646"/>
                </a:lnTo>
                <a:lnTo>
                  <a:pt x="30496" y="282315"/>
                </a:lnTo>
                <a:lnTo>
                  <a:pt x="3510" y="217166"/>
                </a:lnTo>
                <a:lnTo>
                  <a:pt x="0" y="181469"/>
                </a:lnTo>
                <a:lnTo>
                  <a:pt x="3510" y="145987"/>
                </a:lnTo>
                <a:lnTo>
                  <a:pt x="30496" y="80837"/>
                </a:lnTo>
                <a:lnTo>
                  <a:pt x="80827" y="30506"/>
                </a:lnTo>
                <a:lnTo>
                  <a:pt x="145977" y="3520"/>
                </a:lnTo>
                <a:lnTo>
                  <a:pt x="181563" y="0"/>
                </a:lnTo>
                <a:lnTo>
                  <a:pt x="4784841" y="0"/>
                </a:lnTo>
                <a:lnTo>
                  <a:pt x="4854325" y="13821"/>
                </a:lnTo>
                <a:lnTo>
                  <a:pt x="4913233" y="53182"/>
                </a:lnTo>
                <a:lnTo>
                  <a:pt x="4952594" y="112090"/>
                </a:lnTo>
                <a:lnTo>
                  <a:pt x="4966405" y="181469"/>
                </a:lnTo>
                <a:lnTo>
                  <a:pt x="4966405" y="181683"/>
                </a:lnTo>
                <a:lnTo>
                  <a:pt x="4952594" y="251063"/>
                </a:lnTo>
                <a:lnTo>
                  <a:pt x="4913233" y="309971"/>
                </a:lnTo>
                <a:lnTo>
                  <a:pt x="4854325" y="349332"/>
                </a:lnTo>
                <a:lnTo>
                  <a:pt x="4784839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0221" y="2860149"/>
            <a:ext cx="48374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QUARTER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: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Extract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Quarter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434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9760" y="3380344"/>
            <a:ext cx="3133724" cy="4381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5714" y="4029205"/>
            <a:ext cx="3781424" cy="2628899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744AEF2-3223-7D62-01EA-D5821D1362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-43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 Siddhika</vt:lpstr>
      <vt:lpstr>Today Content</vt:lpstr>
      <vt:lpstr>DATE</vt:lpstr>
      <vt:lpstr>  DATEDIFF</vt:lpstr>
      <vt:lpstr>  YEAR/MONTH/QUARTER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2024-09-15T17:35:59Z</dcterms:created>
  <dcterms:modified xsi:type="dcterms:W3CDTF">2024-09-30T15:14:55Z</dcterms:modified>
</cp:coreProperties>
</file>