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2992-8226-4DB0-A0F5-96F3C5403782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5730E-5C2C-4030-8AD4-5A3F37DB5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5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A6DA7-3A74-40CD-8B45-574BD20A00A9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6AC6-5017-472B-BA64-1EB38BF13A51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B9C4-208D-42EB-A9BD-9BD052C61643}" type="datetime1">
              <a:rPr lang="en-US" smtClean="0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8F37-8DCD-48BC-BD96-FDA203FB65C3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6DBB-7524-4EA3-8221-A813FA4EC3AD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1187" y="226677"/>
            <a:ext cx="1617603" cy="404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4577715" cy="360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6C07-9857-49A4-8C5D-8DA6C34A2C57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7783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u="none" spc="-20" dirty="0"/>
              <a:t>Hii, </a:t>
            </a: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27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dirty="0"/>
              <a:t>Today</a:t>
            </a:r>
            <a:r>
              <a:rPr sz="2650" u="none" spc="70" dirty="0"/>
              <a:t> </a:t>
            </a:r>
            <a:r>
              <a:rPr sz="2650" u="none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5" y="1261534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362" y="2442694"/>
            <a:ext cx="86205" cy="86205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Meet</a:t>
            </a:r>
            <a:r>
              <a:rPr spc="-75" dirty="0"/>
              <a:t> </a:t>
            </a:r>
            <a:r>
              <a:rPr spc="-25" dirty="0"/>
              <a:t>DAX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pc="-25" dirty="0"/>
          </a:p>
          <a:p>
            <a:pPr marL="310515">
              <a:lnSpc>
                <a:spcPct val="100000"/>
              </a:lnSpc>
            </a:pPr>
            <a:r>
              <a:rPr sz="1900" b="0" dirty="0">
                <a:latin typeface="Comic Sans MS"/>
                <a:cs typeface="Comic Sans MS"/>
              </a:rPr>
              <a:t>COMMON</a:t>
            </a:r>
            <a:r>
              <a:rPr sz="1900" b="0" spc="-40" dirty="0">
                <a:latin typeface="Comic Sans MS"/>
                <a:cs typeface="Comic Sans MS"/>
              </a:rPr>
              <a:t> </a:t>
            </a:r>
            <a:r>
              <a:rPr sz="1900" b="0" dirty="0">
                <a:latin typeface="Comic Sans MS"/>
                <a:cs typeface="Comic Sans MS"/>
              </a:rPr>
              <a:t>FUNCTION</a:t>
            </a:r>
            <a:r>
              <a:rPr sz="1900" b="0" spc="-30" dirty="0">
                <a:latin typeface="Comic Sans MS"/>
                <a:cs typeface="Comic Sans MS"/>
              </a:rPr>
              <a:t> </a:t>
            </a:r>
            <a:r>
              <a:rPr sz="1900" b="0" spc="-10" dirty="0">
                <a:latin typeface="Comic Sans MS"/>
                <a:cs typeface="Comic Sans MS"/>
              </a:rPr>
              <a:t>CATEGORIES</a:t>
            </a:r>
            <a:endParaRPr sz="1900">
              <a:latin typeface="Comic Sans MS"/>
              <a:cs typeface="Comic Sans MS"/>
            </a:endParaRPr>
          </a:p>
          <a:p>
            <a:pPr marL="516255">
              <a:lnSpc>
                <a:spcPct val="100000"/>
              </a:lnSpc>
              <a:spcBef>
                <a:spcPts val="1515"/>
              </a:spcBef>
              <a:tabLst>
                <a:tab pos="850900" algn="l"/>
              </a:tabLst>
            </a:pPr>
            <a:r>
              <a:rPr sz="1800" b="0" spc="-25" dirty="0">
                <a:latin typeface="Comic Sans MS"/>
                <a:cs typeface="Comic Sans MS"/>
              </a:rPr>
              <a:t>2.</a:t>
            </a:r>
            <a:r>
              <a:rPr sz="1800" b="0" dirty="0">
                <a:latin typeface="Comic Sans MS"/>
                <a:cs typeface="Comic Sans MS"/>
              </a:rPr>
              <a:t>	LOGICAL</a:t>
            </a:r>
            <a:r>
              <a:rPr sz="1800" b="0" spc="-30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FUNCTIONS</a:t>
            </a:r>
            <a:endParaRPr sz="1800">
              <a:latin typeface="Comic Sans MS"/>
              <a:cs typeface="Comic Sans MS"/>
            </a:endParaRPr>
          </a:p>
          <a:p>
            <a:pPr marL="1058545" marR="2460625" indent="72390">
              <a:lnSpc>
                <a:spcPts val="3770"/>
              </a:lnSpc>
              <a:spcBef>
                <a:spcPts val="45"/>
              </a:spcBef>
            </a:pPr>
            <a:r>
              <a:rPr sz="1900" b="0" spc="-25" dirty="0">
                <a:latin typeface="Comic Sans MS"/>
                <a:cs typeface="Comic Sans MS"/>
              </a:rPr>
              <a:t>NOT </a:t>
            </a:r>
            <a:r>
              <a:rPr sz="1900" b="0" spc="-10" dirty="0">
                <a:latin typeface="Comic Sans MS"/>
                <a:cs typeface="Comic Sans MS"/>
              </a:rPr>
              <a:t>SWITCH </a:t>
            </a:r>
            <a:r>
              <a:rPr sz="1900" b="0" spc="-20" dirty="0">
                <a:latin typeface="Comic Sans MS"/>
                <a:cs typeface="Comic Sans MS"/>
              </a:rPr>
              <a:t>TRUE </a:t>
            </a:r>
            <a:r>
              <a:rPr sz="1900" b="0" spc="-10" dirty="0">
                <a:latin typeface="Comic Sans MS"/>
                <a:cs typeface="Comic Sans MS"/>
              </a:rPr>
              <a:t>FALSE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2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Have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you </a:t>
            </a:r>
            <a:r>
              <a:rPr sz="1450" b="1" dirty="0">
                <a:latin typeface="Comic Sans MS"/>
                <a:cs typeface="Comic Sans MS"/>
              </a:rPr>
              <a:t>got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3088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870585" cy="859155"/>
          </a:xfrm>
          <a:custGeom>
            <a:avLst/>
            <a:gdLst/>
            <a:ahLst/>
            <a:cxnLst/>
            <a:rect l="l" t="t" r="r" b="b"/>
            <a:pathLst>
              <a:path w="870585" h="859155">
                <a:moveTo>
                  <a:pt x="383935" y="859071"/>
                </a:moveTo>
                <a:lnTo>
                  <a:pt x="337102" y="856845"/>
                </a:lnTo>
                <a:lnTo>
                  <a:pt x="291529" y="850303"/>
                </a:lnTo>
                <a:lnTo>
                  <a:pt x="247420" y="839648"/>
                </a:lnTo>
                <a:lnTo>
                  <a:pt x="204977" y="825085"/>
                </a:lnTo>
                <a:lnTo>
                  <a:pt x="164406" y="806816"/>
                </a:lnTo>
                <a:lnTo>
                  <a:pt x="125909" y="785046"/>
                </a:lnTo>
                <a:lnTo>
                  <a:pt x="89690" y="759979"/>
                </a:lnTo>
                <a:lnTo>
                  <a:pt x="55954" y="731819"/>
                </a:lnTo>
                <a:lnTo>
                  <a:pt x="24903" y="700769"/>
                </a:lnTo>
                <a:lnTo>
                  <a:pt x="0" y="670934"/>
                </a:lnTo>
                <a:lnTo>
                  <a:pt x="0" y="74642"/>
                </a:lnTo>
                <a:lnTo>
                  <a:pt x="24903" y="44807"/>
                </a:lnTo>
                <a:lnTo>
                  <a:pt x="55954" y="13757"/>
                </a:lnTo>
                <a:lnTo>
                  <a:pt x="72435" y="0"/>
                </a:lnTo>
                <a:lnTo>
                  <a:pt x="695434" y="0"/>
                </a:lnTo>
                <a:lnTo>
                  <a:pt x="742966" y="44807"/>
                </a:lnTo>
                <a:lnTo>
                  <a:pt x="771126" y="78543"/>
                </a:lnTo>
                <a:lnTo>
                  <a:pt x="796193" y="114762"/>
                </a:lnTo>
                <a:lnTo>
                  <a:pt x="817963" y="153259"/>
                </a:lnTo>
                <a:lnTo>
                  <a:pt x="836231" y="193830"/>
                </a:lnTo>
                <a:lnTo>
                  <a:pt x="850795" y="236273"/>
                </a:lnTo>
                <a:lnTo>
                  <a:pt x="861450" y="280383"/>
                </a:lnTo>
                <a:lnTo>
                  <a:pt x="867992" y="325955"/>
                </a:lnTo>
                <a:lnTo>
                  <a:pt x="870218" y="372787"/>
                </a:lnTo>
                <a:lnTo>
                  <a:pt x="867992" y="419620"/>
                </a:lnTo>
                <a:lnTo>
                  <a:pt x="861450" y="465193"/>
                </a:lnTo>
                <a:lnTo>
                  <a:pt x="850795" y="509303"/>
                </a:lnTo>
                <a:lnTo>
                  <a:pt x="836231" y="551745"/>
                </a:lnTo>
                <a:lnTo>
                  <a:pt x="817963" y="592317"/>
                </a:lnTo>
                <a:lnTo>
                  <a:pt x="796193" y="630814"/>
                </a:lnTo>
                <a:lnTo>
                  <a:pt x="771126" y="667032"/>
                </a:lnTo>
                <a:lnTo>
                  <a:pt x="742966" y="700769"/>
                </a:lnTo>
                <a:lnTo>
                  <a:pt x="711915" y="731819"/>
                </a:lnTo>
                <a:lnTo>
                  <a:pt x="678179" y="759979"/>
                </a:lnTo>
                <a:lnTo>
                  <a:pt x="641961" y="785046"/>
                </a:lnTo>
                <a:lnTo>
                  <a:pt x="603464" y="806816"/>
                </a:lnTo>
                <a:lnTo>
                  <a:pt x="562892" y="825085"/>
                </a:lnTo>
                <a:lnTo>
                  <a:pt x="520449" y="839648"/>
                </a:lnTo>
                <a:lnTo>
                  <a:pt x="476340" y="850303"/>
                </a:lnTo>
                <a:lnTo>
                  <a:pt x="430767" y="856845"/>
                </a:lnTo>
                <a:lnTo>
                  <a:pt x="383935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10" name="object 10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331054" y="170193"/>
            <a:ext cx="5723890" cy="590550"/>
          </a:xfrm>
          <a:custGeom>
            <a:avLst/>
            <a:gdLst/>
            <a:ahLst/>
            <a:cxnLst/>
            <a:rect l="l" t="t" r="r" b="b"/>
            <a:pathLst>
              <a:path w="5723890" h="590550">
                <a:moveTo>
                  <a:pt x="5428346" y="589957"/>
                </a:moveTo>
                <a:lnTo>
                  <a:pt x="294978" y="589957"/>
                </a:lnTo>
                <a:lnTo>
                  <a:pt x="248555" y="586283"/>
                </a:lnTo>
                <a:lnTo>
                  <a:pt x="203693" y="575477"/>
                </a:lnTo>
                <a:lnTo>
                  <a:pt x="161184" y="557870"/>
                </a:lnTo>
                <a:lnTo>
                  <a:pt x="121822" y="533788"/>
                </a:lnTo>
                <a:lnTo>
                  <a:pt x="86397" y="503560"/>
                </a:lnTo>
                <a:lnTo>
                  <a:pt x="56169" y="468135"/>
                </a:lnTo>
                <a:lnTo>
                  <a:pt x="32087" y="428772"/>
                </a:lnTo>
                <a:lnTo>
                  <a:pt x="14479" y="386264"/>
                </a:lnTo>
                <a:lnTo>
                  <a:pt x="3674" y="341402"/>
                </a:lnTo>
                <a:lnTo>
                  <a:pt x="0" y="294978"/>
                </a:lnTo>
                <a:lnTo>
                  <a:pt x="3674" y="248555"/>
                </a:lnTo>
                <a:lnTo>
                  <a:pt x="14479" y="203693"/>
                </a:lnTo>
                <a:lnTo>
                  <a:pt x="32087" y="161184"/>
                </a:lnTo>
                <a:lnTo>
                  <a:pt x="56169" y="121821"/>
                </a:lnTo>
                <a:lnTo>
                  <a:pt x="86397" y="86397"/>
                </a:lnTo>
                <a:lnTo>
                  <a:pt x="121822" y="56169"/>
                </a:lnTo>
                <a:lnTo>
                  <a:pt x="161184" y="32087"/>
                </a:lnTo>
                <a:lnTo>
                  <a:pt x="203693" y="14479"/>
                </a:lnTo>
                <a:lnTo>
                  <a:pt x="248555" y="3674"/>
                </a:lnTo>
                <a:lnTo>
                  <a:pt x="294978" y="0"/>
                </a:lnTo>
                <a:lnTo>
                  <a:pt x="5428345" y="0"/>
                </a:lnTo>
                <a:lnTo>
                  <a:pt x="5474769" y="3674"/>
                </a:lnTo>
                <a:lnTo>
                  <a:pt x="5519631" y="14479"/>
                </a:lnTo>
                <a:lnTo>
                  <a:pt x="5562139" y="32087"/>
                </a:lnTo>
                <a:lnTo>
                  <a:pt x="5601502" y="56169"/>
                </a:lnTo>
                <a:lnTo>
                  <a:pt x="5636926" y="86397"/>
                </a:lnTo>
                <a:lnTo>
                  <a:pt x="5667154" y="121821"/>
                </a:lnTo>
                <a:lnTo>
                  <a:pt x="5691236" y="161184"/>
                </a:lnTo>
                <a:lnTo>
                  <a:pt x="5708844" y="203693"/>
                </a:lnTo>
                <a:lnTo>
                  <a:pt x="5719649" y="248555"/>
                </a:lnTo>
                <a:lnTo>
                  <a:pt x="5723324" y="294978"/>
                </a:lnTo>
                <a:lnTo>
                  <a:pt x="5719649" y="341402"/>
                </a:lnTo>
                <a:lnTo>
                  <a:pt x="5708844" y="386264"/>
                </a:lnTo>
                <a:lnTo>
                  <a:pt x="5691236" y="428772"/>
                </a:lnTo>
                <a:lnTo>
                  <a:pt x="5667154" y="468135"/>
                </a:lnTo>
                <a:lnTo>
                  <a:pt x="5636926" y="503560"/>
                </a:lnTo>
                <a:lnTo>
                  <a:pt x="5601502" y="533788"/>
                </a:lnTo>
                <a:lnTo>
                  <a:pt x="5562139" y="557870"/>
                </a:lnTo>
                <a:lnTo>
                  <a:pt x="5519631" y="575477"/>
                </a:lnTo>
                <a:lnTo>
                  <a:pt x="5474769" y="586283"/>
                </a:lnTo>
                <a:lnTo>
                  <a:pt x="5428346" y="589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65696" y="285128"/>
            <a:ext cx="65405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u="sng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NOT</a:t>
            </a:r>
            <a:endParaRPr sz="21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968" y="960176"/>
            <a:ext cx="6628765" cy="1079500"/>
          </a:xfrm>
          <a:custGeom>
            <a:avLst/>
            <a:gdLst/>
            <a:ahLst/>
            <a:cxnLst/>
            <a:rect l="l" t="t" r="r" b="b"/>
            <a:pathLst>
              <a:path w="6628765" h="1079500">
                <a:moveTo>
                  <a:pt x="6295163" y="1079419"/>
                </a:moveTo>
                <a:lnTo>
                  <a:pt x="333374" y="1079419"/>
                </a:lnTo>
                <a:lnTo>
                  <a:pt x="284111" y="1075804"/>
                </a:lnTo>
                <a:lnTo>
                  <a:pt x="237091" y="1065304"/>
                </a:lnTo>
                <a:lnTo>
                  <a:pt x="192832" y="1048434"/>
                </a:lnTo>
                <a:lnTo>
                  <a:pt x="151848" y="1025710"/>
                </a:lnTo>
                <a:lnTo>
                  <a:pt x="114656" y="997647"/>
                </a:lnTo>
                <a:lnTo>
                  <a:pt x="81771" y="964762"/>
                </a:lnTo>
                <a:lnTo>
                  <a:pt x="53708" y="927570"/>
                </a:lnTo>
                <a:lnTo>
                  <a:pt x="30984" y="886586"/>
                </a:lnTo>
                <a:lnTo>
                  <a:pt x="14114" y="842327"/>
                </a:lnTo>
                <a:lnTo>
                  <a:pt x="3614" y="795307"/>
                </a:lnTo>
                <a:lnTo>
                  <a:pt x="0" y="746044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295163" y="0"/>
                </a:lnTo>
                <a:lnTo>
                  <a:pt x="6344426" y="3614"/>
                </a:lnTo>
                <a:lnTo>
                  <a:pt x="6391446" y="14114"/>
                </a:lnTo>
                <a:lnTo>
                  <a:pt x="6435705" y="30984"/>
                </a:lnTo>
                <a:lnTo>
                  <a:pt x="6476689" y="53708"/>
                </a:lnTo>
                <a:lnTo>
                  <a:pt x="6513881" y="81771"/>
                </a:lnTo>
                <a:lnTo>
                  <a:pt x="6546766" y="114656"/>
                </a:lnTo>
                <a:lnTo>
                  <a:pt x="6574829" y="151848"/>
                </a:lnTo>
                <a:lnTo>
                  <a:pt x="6597553" y="192832"/>
                </a:lnTo>
                <a:lnTo>
                  <a:pt x="6614423" y="237091"/>
                </a:lnTo>
                <a:lnTo>
                  <a:pt x="6624923" y="284111"/>
                </a:lnTo>
                <a:lnTo>
                  <a:pt x="6628307" y="330231"/>
                </a:lnTo>
                <a:lnTo>
                  <a:pt x="6628307" y="749187"/>
                </a:lnTo>
                <a:lnTo>
                  <a:pt x="6624923" y="795307"/>
                </a:lnTo>
                <a:lnTo>
                  <a:pt x="6614423" y="842327"/>
                </a:lnTo>
                <a:lnTo>
                  <a:pt x="6597553" y="886586"/>
                </a:lnTo>
                <a:lnTo>
                  <a:pt x="6574829" y="927570"/>
                </a:lnTo>
                <a:lnTo>
                  <a:pt x="6546766" y="964762"/>
                </a:lnTo>
                <a:lnTo>
                  <a:pt x="6513881" y="997647"/>
                </a:lnTo>
                <a:lnTo>
                  <a:pt x="6476689" y="1025710"/>
                </a:lnTo>
                <a:lnTo>
                  <a:pt x="6435705" y="1048434"/>
                </a:lnTo>
                <a:lnTo>
                  <a:pt x="6391446" y="1065304"/>
                </a:lnTo>
                <a:lnTo>
                  <a:pt x="6344426" y="1075804"/>
                </a:lnTo>
                <a:lnTo>
                  <a:pt x="6295163" y="107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7029" y="2181685"/>
            <a:ext cx="2381250" cy="521970"/>
          </a:xfrm>
          <a:custGeom>
            <a:avLst/>
            <a:gdLst/>
            <a:ahLst/>
            <a:cxnLst/>
            <a:rect l="l" t="t" r="r" b="b"/>
            <a:pathLst>
              <a:path w="2381250" h="521969">
                <a:moveTo>
                  <a:pt x="2120087" y="521936"/>
                </a:moveTo>
                <a:lnTo>
                  <a:pt x="260968" y="521936"/>
                </a:lnTo>
                <a:lnTo>
                  <a:pt x="209818" y="516875"/>
                </a:lnTo>
                <a:lnTo>
                  <a:pt x="161100" y="502071"/>
                </a:lnTo>
                <a:lnTo>
                  <a:pt x="116182" y="478091"/>
                </a:lnTo>
                <a:lnTo>
                  <a:pt x="76435" y="445500"/>
                </a:lnTo>
                <a:lnTo>
                  <a:pt x="43845" y="405753"/>
                </a:lnTo>
                <a:lnTo>
                  <a:pt x="19865" y="360836"/>
                </a:lnTo>
                <a:lnTo>
                  <a:pt x="5060" y="312118"/>
                </a:lnTo>
                <a:lnTo>
                  <a:pt x="0" y="260968"/>
                </a:lnTo>
                <a:lnTo>
                  <a:pt x="5060" y="209818"/>
                </a:lnTo>
                <a:lnTo>
                  <a:pt x="19865" y="161100"/>
                </a:lnTo>
                <a:lnTo>
                  <a:pt x="43845" y="116182"/>
                </a:lnTo>
                <a:lnTo>
                  <a:pt x="76435" y="76435"/>
                </a:lnTo>
                <a:lnTo>
                  <a:pt x="116182" y="43845"/>
                </a:lnTo>
                <a:lnTo>
                  <a:pt x="161100" y="19865"/>
                </a:lnTo>
                <a:lnTo>
                  <a:pt x="209818" y="5060"/>
                </a:lnTo>
                <a:lnTo>
                  <a:pt x="260968" y="0"/>
                </a:lnTo>
                <a:lnTo>
                  <a:pt x="2120087" y="0"/>
                </a:lnTo>
                <a:lnTo>
                  <a:pt x="2171237" y="5060"/>
                </a:lnTo>
                <a:lnTo>
                  <a:pt x="2219955" y="19865"/>
                </a:lnTo>
                <a:lnTo>
                  <a:pt x="2264872" y="43845"/>
                </a:lnTo>
                <a:lnTo>
                  <a:pt x="2304619" y="76435"/>
                </a:lnTo>
                <a:lnTo>
                  <a:pt x="2337209" y="116182"/>
                </a:lnTo>
                <a:lnTo>
                  <a:pt x="2361190" y="161100"/>
                </a:lnTo>
                <a:lnTo>
                  <a:pt x="2375994" y="209818"/>
                </a:lnTo>
                <a:lnTo>
                  <a:pt x="2381055" y="260968"/>
                </a:lnTo>
                <a:lnTo>
                  <a:pt x="2375994" y="312118"/>
                </a:lnTo>
                <a:lnTo>
                  <a:pt x="2361190" y="360836"/>
                </a:lnTo>
                <a:lnTo>
                  <a:pt x="2337209" y="405753"/>
                </a:lnTo>
                <a:lnTo>
                  <a:pt x="2304619" y="445500"/>
                </a:lnTo>
                <a:lnTo>
                  <a:pt x="2264872" y="478091"/>
                </a:lnTo>
                <a:lnTo>
                  <a:pt x="2219955" y="502071"/>
                </a:lnTo>
                <a:lnTo>
                  <a:pt x="2171237" y="516875"/>
                </a:lnTo>
                <a:lnTo>
                  <a:pt x="2120087" y="521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1260" y="5086777"/>
            <a:ext cx="6906895" cy="335915"/>
          </a:xfrm>
          <a:custGeom>
            <a:avLst/>
            <a:gdLst/>
            <a:ahLst/>
            <a:cxnLst/>
            <a:rect l="l" t="t" r="r" b="b"/>
            <a:pathLst>
              <a:path w="6906895" h="335914">
                <a:moveTo>
                  <a:pt x="6738908" y="335915"/>
                </a:moveTo>
                <a:lnTo>
                  <a:pt x="167957" y="335915"/>
                </a:lnTo>
                <a:lnTo>
                  <a:pt x="135037" y="332658"/>
                </a:lnTo>
                <a:lnTo>
                  <a:pt x="74774" y="307696"/>
                </a:lnTo>
                <a:lnTo>
                  <a:pt x="28218" y="261140"/>
                </a:lnTo>
                <a:lnTo>
                  <a:pt x="3257" y="200877"/>
                </a:lnTo>
                <a:lnTo>
                  <a:pt x="0" y="167957"/>
                </a:lnTo>
                <a:lnTo>
                  <a:pt x="3257" y="135037"/>
                </a:lnTo>
                <a:lnTo>
                  <a:pt x="28218" y="74774"/>
                </a:lnTo>
                <a:lnTo>
                  <a:pt x="74774" y="28218"/>
                </a:lnTo>
                <a:lnTo>
                  <a:pt x="135037" y="3257"/>
                </a:lnTo>
                <a:lnTo>
                  <a:pt x="167957" y="0"/>
                </a:lnTo>
                <a:lnTo>
                  <a:pt x="6738908" y="0"/>
                </a:lnTo>
                <a:lnTo>
                  <a:pt x="6803183" y="12785"/>
                </a:lnTo>
                <a:lnTo>
                  <a:pt x="6857672" y="49193"/>
                </a:lnTo>
                <a:lnTo>
                  <a:pt x="6894080" y="103683"/>
                </a:lnTo>
                <a:lnTo>
                  <a:pt x="6906865" y="167957"/>
                </a:lnTo>
                <a:lnTo>
                  <a:pt x="6903608" y="200877"/>
                </a:lnTo>
                <a:lnTo>
                  <a:pt x="6878647" y="261140"/>
                </a:lnTo>
                <a:lnTo>
                  <a:pt x="6832091" y="307696"/>
                </a:lnTo>
                <a:lnTo>
                  <a:pt x="6771828" y="332658"/>
                </a:lnTo>
                <a:lnTo>
                  <a:pt x="6738908" y="335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6682" y="5126210"/>
            <a:ext cx="68249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How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many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orders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in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Orders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table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have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profit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that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is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not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equal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to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zero?</a:t>
            </a:r>
            <a:endParaRPr sz="14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3760" y="5587625"/>
            <a:ext cx="5943599" cy="28574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76501" y="2836971"/>
            <a:ext cx="6357620" cy="567690"/>
          </a:xfrm>
          <a:custGeom>
            <a:avLst/>
            <a:gdLst/>
            <a:ahLst/>
            <a:cxnLst/>
            <a:rect l="l" t="t" r="r" b="b"/>
            <a:pathLst>
              <a:path w="6357620" h="567689">
                <a:moveTo>
                  <a:pt x="6073716" y="567542"/>
                </a:moveTo>
                <a:lnTo>
                  <a:pt x="283770" y="567542"/>
                </a:lnTo>
                <a:lnTo>
                  <a:pt x="237742" y="563828"/>
                </a:lnTo>
                <a:lnTo>
                  <a:pt x="194077" y="553076"/>
                </a:lnTo>
                <a:lnTo>
                  <a:pt x="153362" y="535868"/>
                </a:lnTo>
                <a:lnTo>
                  <a:pt x="116179" y="512791"/>
                </a:lnTo>
                <a:lnTo>
                  <a:pt x="83114" y="484428"/>
                </a:lnTo>
                <a:lnTo>
                  <a:pt x="54751" y="451363"/>
                </a:lnTo>
                <a:lnTo>
                  <a:pt x="31674" y="414180"/>
                </a:lnTo>
                <a:lnTo>
                  <a:pt x="14466" y="373465"/>
                </a:lnTo>
                <a:lnTo>
                  <a:pt x="3714" y="329800"/>
                </a:lnTo>
                <a:lnTo>
                  <a:pt x="0" y="283771"/>
                </a:lnTo>
                <a:lnTo>
                  <a:pt x="3714" y="237742"/>
                </a:lnTo>
                <a:lnTo>
                  <a:pt x="14466" y="194077"/>
                </a:lnTo>
                <a:lnTo>
                  <a:pt x="31674" y="153362"/>
                </a:lnTo>
                <a:lnTo>
                  <a:pt x="54751" y="116179"/>
                </a:lnTo>
                <a:lnTo>
                  <a:pt x="83114" y="83114"/>
                </a:lnTo>
                <a:lnTo>
                  <a:pt x="116179" y="54751"/>
                </a:lnTo>
                <a:lnTo>
                  <a:pt x="153362" y="31674"/>
                </a:lnTo>
                <a:lnTo>
                  <a:pt x="194077" y="14466"/>
                </a:lnTo>
                <a:lnTo>
                  <a:pt x="237742" y="3714"/>
                </a:lnTo>
                <a:lnTo>
                  <a:pt x="283771" y="0"/>
                </a:lnTo>
                <a:lnTo>
                  <a:pt x="6073715" y="0"/>
                </a:lnTo>
                <a:lnTo>
                  <a:pt x="6119744" y="3714"/>
                </a:lnTo>
                <a:lnTo>
                  <a:pt x="6163409" y="14466"/>
                </a:lnTo>
                <a:lnTo>
                  <a:pt x="6204125" y="31674"/>
                </a:lnTo>
                <a:lnTo>
                  <a:pt x="6241307" y="54751"/>
                </a:lnTo>
                <a:lnTo>
                  <a:pt x="6274372" y="83114"/>
                </a:lnTo>
                <a:lnTo>
                  <a:pt x="6302736" y="116179"/>
                </a:lnTo>
                <a:lnTo>
                  <a:pt x="6325813" y="153362"/>
                </a:lnTo>
                <a:lnTo>
                  <a:pt x="6343020" y="194077"/>
                </a:lnTo>
                <a:lnTo>
                  <a:pt x="6353773" y="237742"/>
                </a:lnTo>
                <a:lnTo>
                  <a:pt x="6357487" y="283771"/>
                </a:lnTo>
                <a:lnTo>
                  <a:pt x="6353773" y="329800"/>
                </a:lnTo>
                <a:lnTo>
                  <a:pt x="6343020" y="373465"/>
                </a:lnTo>
                <a:lnTo>
                  <a:pt x="6325813" y="414180"/>
                </a:lnTo>
                <a:lnTo>
                  <a:pt x="6302736" y="451363"/>
                </a:lnTo>
                <a:lnTo>
                  <a:pt x="6274372" y="484428"/>
                </a:lnTo>
                <a:lnTo>
                  <a:pt x="6241307" y="512791"/>
                </a:lnTo>
                <a:lnTo>
                  <a:pt x="6204125" y="535868"/>
                </a:lnTo>
                <a:lnTo>
                  <a:pt x="6163409" y="553076"/>
                </a:lnTo>
                <a:lnTo>
                  <a:pt x="6119744" y="563828"/>
                </a:lnTo>
                <a:lnTo>
                  <a:pt x="6073716" y="567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53953" y="3600000"/>
            <a:ext cx="4838699" cy="4286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91315" y="934687"/>
            <a:ext cx="608393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2400"/>
              </a:lnSpc>
              <a:spcBef>
                <a:spcPts val="100"/>
              </a:spcBef>
            </a:pPr>
            <a:r>
              <a:rPr sz="1700" dirty="0">
                <a:latin typeface="Comic Sans MS"/>
                <a:cs typeface="Comic Sans MS"/>
              </a:rPr>
              <a:t>The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NOT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function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DAX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negates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logical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value.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It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returns </a:t>
            </a:r>
            <a:r>
              <a:rPr sz="1700" dirty="0">
                <a:latin typeface="Comic Sans MS"/>
                <a:cs typeface="Comic Sans MS"/>
              </a:rPr>
              <a:t>TRUE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if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the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logical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value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is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FALSE,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and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it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returns</a:t>
            </a:r>
            <a:r>
              <a:rPr sz="1700" spc="-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FALSE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spc="-25" dirty="0">
                <a:latin typeface="Comic Sans MS"/>
                <a:cs typeface="Comic Sans MS"/>
              </a:rPr>
              <a:t>if </a:t>
            </a:r>
            <a:r>
              <a:rPr sz="1700" dirty="0">
                <a:latin typeface="Comic Sans MS"/>
                <a:cs typeface="Comic Sans MS"/>
              </a:rPr>
              <a:t>the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logical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value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is</a:t>
            </a:r>
            <a:r>
              <a:rPr sz="1700" spc="-40" dirty="0">
                <a:latin typeface="Comic Sans MS"/>
                <a:cs typeface="Comic Sans MS"/>
              </a:rPr>
              <a:t> </a:t>
            </a:r>
            <a:r>
              <a:rPr sz="1700" spc="-20" dirty="0">
                <a:latin typeface="Comic Sans MS"/>
                <a:cs typeface="Comic Sans MS"/>
              </a:rPr>
              <a:t>TRUE.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458" y="2364187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4569" y="2279172"/>
            <a:ext cx="17659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NOT(&lt;logical&gt;)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07" y="2820557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/>
                <a:cs typeface="Comic Sans MS"/>
              </a:rPr>
              <a:t>Example</a:t>
            </a:r>
            <a:r>
              <a:rPr sz="1800" b="1" spc="-80" dirty="0">
                <a:latin typeface="Comic Sans MS"/>
                <a:cs typeface="Comic Sans MS"/>
              </a:rPr>
              <a:t> </a:t>
            </a:r>
            <a:r>
              <a:rPr sz="1800" b="1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1380" y="2851564"/>
            <a:ext cx="588772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175">
              <a:lnSpc>
                <a:spcPct val="1161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Suppose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we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want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to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filter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orders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in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Orders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table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where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spc="-25" dirty="0">
                <a:latin typeface="Comic Sans MS"/>
                <a:cs typeface="Comic Sans MS"/>
              </a:rPr>
              <a:t>the </a:t>
            </a:r>
            <a:r>
              <a:rPr sz="1400" b="1" dirty="0">
                <a:latin typeface="Comic Sans MS"/>
                <a:cs typeface="Comic Sans MS"/>
              </a:rPr>
              <a:t>Profit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is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not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equal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to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zero.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We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can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use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NOT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function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for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this: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522" y="3593201"/>
            <a:ext cx="1661795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Comic Sans MS"/>
                <a:cs typeface="Comic Sans MS"/>
              </a:rPr>
              <a:t>by</a:t>
            </a:r>
            <a:r>
              <a:rPr sz="1400" b="1" spc="1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creating</a:t>
            </a:r>
            <a:r>
              <a:rPr sz="1400" b="1" spc="2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column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507" y="4801757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/>
                <a:cs typeface="Comic Sans MS"/>
              </a:rPr>
              <a:t>Example</a:t>
            </a:r>
            <a:r>
              <a:rPr sz="1800" b="1" spc="-80" dirty="0">
                <a:latin typeface="Comic Sans MS"/>
                <a:cs typeface="Comic Sans MS"/>
              </a:rPr>
              <a:t> </a:t>
            </a:r>
            <a:r>
              <a:rPr sz="1800" b="1" spc="-5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24158" y="4077577"/>
            <a:ext cx="60312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This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DAX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formula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checks if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 in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each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row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 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 </a:t>
            </a:r>
            <a:r>
              <a:rPr sz="1200" spc="-25" dirty="0">
                <a:latin typeface="Comic Sans MS"/>
                <a:cs typeface="Comic Sans MS"/>
              </a:rPr>
              <a:t>not </a:t>
            </a:r>
            <a:r>
              <a:rPr sz="1200" dirty="0">
                <a:latin typeface="Comic Sans MS"/>
                <a:cs typeface="Comic Sans MS"/>
              </a:rPr>
              <a:t>equal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zero.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If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not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zero,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condition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TRUE,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but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because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use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NOT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function,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returns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FALSE.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If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zero,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condition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10" dirty="0">
                <a:latin typeface="Comic Sans MS"/>
                <a:cs typeface="Comic Sans MS"/>
              </a:rPr>
              <a:t> FALSE,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NOT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returns</a:t>
            </a:r>
            <a:r>
              <a:rPr sz="1200" spc="-10" dirty="0">
                <a:latin typeface="Comic Sans MS"/>
                <a:cs typeface="Comic Sans MS"/>
              </a:rPr>
              <a:t> TRUE.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918" y="5987296"/>
            <a:ext cx="761682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2186305" algn="ctr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This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DAX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formula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calculates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number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Orders</a:t>
            </a:r>
            <a:r>
              <a:rPr sz="1200" spc="-10" dirty="0">
                <a:latin typeface="Comic Sans MS"/>
                <a:cs typeface="Comic Sans MS"/>
              </a:rPr>
              <a:t> table </a:t>
            </a:r>
            <a:r>
              <a:rPr sz="1200" dirty="0">
                <a:latin typeface="Comic Sans MS"/>
                <a:cs typeface="Comic Sans MS"/>
              </a:rPr>
              <a:t>where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not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equal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zero.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achieves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this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by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using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the </a:t>
            </a:r>
            <a:r>
              <a:rPr sz="1200" dirty="0">
                <a:latin typeface="Comic Sans MS"/>
                <a:cs typeface="Comic Sans MS"/>
              </a:rPr>
              <a:t>CALCULATE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function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count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number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IDs,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while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applying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the</a:t>
            </a:r>
            <a:endParaRPr sz="1200">
              <a:latin typeface="Comic Sans MS"/>
              <a:cs typeface="Comic Sans MS"/>
            </a:endParaRPr>
          </a:p>
          <a:p>
            <a:pPr marL="63500">
              <a:lnSpc>
                <a:spcPts val="1760"/>
              </a:lnSpc>
            </a:pPr>
            <a:r>
              <a:rPr sz="1200" dirty="0">
                <a:latin typeface="Comic Sans MS"/>
                <a:cs typeface="Comic Sans MS"/>
              </a:rPr>
              <a:t>filter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condition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"NOT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Orders[Profit]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=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0",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which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excludes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with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zero</a:t>
            </a:r>
            <a:r>
              <a:rPr sz="1200" spc="85" dirty="0">
                <a:latin typeface="Comic Sans MS"/>
                <a:cs typeface="Comic Sans MS"/>
              </a:rPr>
              <a:t>  </a:t>
            </a:r>
            <a:r>
              <a:rPr sz="2625" b="1" baseline="-31746" dirty="0">
                <a:latin typeface="Comic Sans MS"/>
                <a:cs typeface="Comic Sans MS"/>
              </a:rPr>
              <a:t>Varsha</a:t>
            </a:r>
            <a:r>
              <a:rPr sz="2625" b="1" spc="-15" baseline="-31746" dirty="0">
                <a:latin typeface="Comic Sans MS"/>
                <a:cs typeface="Comic Sans MS"/>
              </a:rPr>
              <a:t> Chitikaneni</a:t>
            </a:r>
            <a:endParaRPr sz="2625" baseline="-31746">
              <a:latin typeface="Comic Sans MS"/>
              <a:cs typeface="Comic Sans MS"/>
            </a:endParaRPr>
          </a:p>
          <a:p>
            <a:pPr marR="2125980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mic Sans MS"/>
                <a:cs typeface="Comic Sans MS"/>
              </a:rPr>
              <a:t>profit.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249948CD-CAFD-5778-3FA6-3572B154703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64592" y="1299607"/>
            <a:ext cx="84435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T</a:t>
            </a:r>
            <a:r>
              <a:rPr sz="2025" b="1" baseline="2057" dirty="0">
                <a:latin typeface="Comic Sans MS"/>
                <a:cs typeface="Comic Sans MS"/>
              </a:rPr>
              <a:t>ry</a:t>
            </a:r>
            <a:r>
              <a:rPr sz="2025" b="1" spc="-179" baseline="2057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th</a:t>
            </a:r>
            <a:r>
              <a:rPr sz="1350" b="1" spc="-10" dirty="0">
                <a:latin typeface="Comic Sans MS"/>
                <a:cs typeface="Comic Sans MS"/>
              </a:rPr>
              <a:t>ese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991316" y="1537128"/>
            <a:ext cx="76680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f</a:t>
            </a:r>
            <a:r>
              <a:rPr sz="2025" b="1" spc="-15" baseline="2057" dirty="0">
                <a:latin typeface="Comic Sans MS"/>
                <a:cs typeface="Comic Sans MS"/>
              </a:rPr>
              <a:t>ucnti</a:t>
            </a:r>
            <a:r>
              <a:rPr sz="1350" b="1" spc="-10" dirty="0">
                <a:latin typeface="Comic Sans MS"/>
                <a:cs typeface="Comic Sans MS"/>
              </a:rPr>
              <a:t>ons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87375"/>
            <a:ext cx="7550784" cy="1383030"/>
          </a:xfrm>
          <a:custGeom>
            <a:avLst/>
            <a:gdLst/>
            <a:ahLst/>
            <a:cxnLst/>
            <a:rect l="l" t="t" r="r" b="b"/>
            <a:pathLst>
              <a:path w="7550784" h="1383030">
                <a:moveTo>
                  <a:pt x="7550251" y="1048219"/>
                </a:moveTo>
                <a:lnTo>
                  <a:pt x="7546645" y="998956"/>
                </a:lnTo>
                <a:lnTo>
                  <a:pt x="7536142" y="951928"/>
                </a:lnTo>
                <a:lnTo>
                  <a:pt x="7519276" y="907669"/>
                </a:lnTo>
                <a:lnTo>
                  <a:pt x="7496543" y="866686"/>
                </a:lnTo>
                <a:lnTo>
                  <a:pt x="7468489" y="829500"/>
                </a:lnTo>
                <a:lnTo>
                  <a:pt x="7435596" y="796607"/>
                </a:lnTo>
                <a:lnTo>
                  <a:pt x="7398410" y="768553"/>
                </a:lnTo>
                <a:lnTo>
                  <a:pt x="7357427" y="745820"/>
                </a:lnTo>
                <a:lnTo>
                  <a:pt x="7313168" y="728954"/>
                </a:lnTo>
                <a:lnTo>
                  <a:pt x="7266140" y="718451"/>
                </a:lnTo>
                <a:lnTo>
                  <a:pt x="7216876" y="714844"/>
                </a:lnTo>
                <a:lnTo>
                  <a:pt x="674014" y="714844"/>
                </a:lnTo>
                <a:lnTo>
                  <a:pt x="674014" y="0"/>
                </a:lnTo>
                <a:lnTo>
                  <a:pt x="0" y="0"/>
                </a:lnTo>
                <a:lnTo>
                  <a:pt x="0" y="728802"/>
                </a:lnTo>
                <a:lnTo>
                  <a:pt x="538556" y="728802"/>
                </a:lnTo>
                <a:lnTo>
                  <a:pt x="537883" y="728954"/>
                </a:lnTo>
                <a:lnTo>
                  <a:pt x="493623" y="745820"/>
                </a:lnTo>
                <a:lnTo>
                  <a:pt x="452640" y="768553"/>
                </a:lnTo>
                <a:lnTo>
                  <a:pt x="415442" y="796607"/>
                </a:lnTo>
                <a:lnTo>
                  <a:pt x="382562" y="829500"/>
                </a:lnTo>
                <a:lnTo>
                  <a:pt x="354495" y="866686"/>
                </a:lnTo>
                <a:lnTo>
                  <a:pt x="331774" y="907669"/>
                </a:lnTo>
                <a:lnTo>
                  <a:pt x="314909" y="951928"/>
                </a:lnTo>
                <a:lnTo>
                  <a:pt x="304406" y="998956"/>
                </a:lnTo>
                <a:lnTo>
                  <a:pt x="300786" y="1048219"/>
                </a:lnTo>
                <a:lnTo>
                  <a:pt x="300786" y="1049096"/>
                </a:lnTo>
                <a:lnTo>
                  <a:pt x="304406" y="1098359"/>
                </a:lnTo>
                <a:lnTo>
                  <a:pt x="314909" y="1145387"/>
                </a:lnTo>
                <a:lnTo>
                  <a:pt x="331774" y="1189647"/>
                </a:lnTo>
                <a:lnTo>
                  <a:pt x="354495" y="1230630"/>
                </a:lnTo>
                <a:lnTo>
                  <a:pt x="382562" y="1267815"/>
                </a:lnTo>
                <a:lnTo>
                  <a:pt x="415442" y="1300708"/>
                </a:lnTo>
                <a:lnTo>
                  <a:pt x="452640" y="1328762"/>
                </a:lnTo>
                <a:lnTo>
                  <a:pt x="493623" y="1351483"/>
                </a:lnTo>
                <a:lnTo>
                  <a:pt x="537883" y="1368361"/>
                </a:lnTo>
                <a:lnTo>
                  <a:pt x="584898" y="1378864"/>
                </a:lnTo>
                <a:lnTo>
                  <a:pt x="634161" y="1382471"/>
                </a:lnTo>
                <a:lnTo>
                  <a:pt x="7216876" y="1382471"/>
                </a:lnTo>
                <a:lnTo>
                  <a:pt x="7266140" y="1378864"/>
                </a:lnTo>
                <a:lnTo>
                  <a:pt x="7313168" y="1368361"/>
                </a:lnTo>
                <a:lnTo>
                  <a:pt x="7357427" y="1351483"/>
                </a:lnTo>
                <a:lnTo>
                  <a:pt x="7398410" y="1328762"/>
                </a:lnTo>
                <a:lnTo>
                  <a:pt x="7435596" y="1300708"/>
                </a:lnTo>
                <a:lnTo>
                  <a:pt x="7468489" y="1267815"/>
                </a:lnTo>
                <a:lnTo>
                  <a:pt x="7496543" y="1230630"/>
                </a:lnTo>
                <a:lnTo>
                  <a:pt x="7519276" y="1189647"/>
                </a:lnTo>
                <a:lnTo>
                  <a:pt x="7536142" y="1145387"/>
                </a:lnTo>
                <a:lnTo>
                  <a:pt x="7546645" y="1098359"/>
                </a:lnTo>
                <a:lnTo>
                  <a:pt x="7550251" y="1049096"/>
                </a:lnTo>
                <a:lnTo>
                  <a:pt x="7550251" y="1048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5"/>
              </a:spcBef>
            </a:pPr>
            <a:r>
              <a:rPr b="0" spc="385" dirty="0">
                <a:latin typeface="Times New Roman"/>
                <a:cs typeface="Times New Roman"/>
              </a:rPr>
              <a:t> </a:t>
            </a:r>
            <a:r>
              <a:rPr spc="-10" dirty="0"/>
              <a:t>SWITCH</a:t>
            </a:r>
          </a:p>
        </p:txBody>
      </p:sp>
      <p:sp>
        <p:nvSpPr>
          <p:cNvPr id="16" name="object 16"/>
          <p:cNvSpPr/>
          <p:nvPr/>
        </p:nvSpPr>
        <p:spPr>
          <a:xfrm>
            <a:off x="960526" y="1769867"/>
            <a:ext cx="6665595" cy="733425"/>
          </a:xfrm>
          <a:custGeom>
            <a:avLst/>
            <a:gdLst/>
            <a:ahLst/>
            <a:cxnLst/>
            <a:rect l="l" t="t" r="r" b="b"/>
            <a:pathLst>
              <a:path w="6665595" h="733425">
                <a:moveTo>
                  <a:pt x="6332577" y="733259"/>
                </a:moveTo>
                <a:lnTo>
                  <a:pt x="333373" y="733259"/>
                </a:lnTo>
                <a:lnTo>
                  <a:pt x="284111" y="729645"/>
                </a:lnTo>
                <a:lnTo>
                  <a:pt x="237091" y="719145"/>
                </a:lnTo>
                <a:lnTo>
                  <a:pt x="192832" y="702275"/>
                </a:lnTo>
                <a:lnTo>
                  <a:pt x="151848" y="679551"/>
                </a:lnTo>
                <a:lnTo>
                  <a:pt x="114656" y="651488"/>
                </a:lnTo>
                <a:lnTo>
                  <a:pt x="81771" y="618603"/>
                </a:lnTo>
                <a:lnTo>
                  <a:pt x="53708" y="581410"/>
                </a:lnTo>
                <a:lnTo>
                  <a:pt x="30984" y="540427"/>
                </a:lnTo>
                <a:lnTo>
                  <a:pt x="14114" y="496167"/>
                </a:lnTo>
                <a:lnTo>
                  <a:pt x="3614" y="449148"/>
                </a:lnTo>
                <a:lnTo>
                  <a:pt x="0" y="399884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332575" y="0"/>
                </a:lnTo>
                <a:lnTo>
                  <a:pt x="6381839" y="3614"/>
                </a:lnTo>
                <a:lnTo>
                  <a:pt x="6428858" y="14114"/>
                </a:lnTo>
                <a:lnTo>
                  <a:pt x="6473118" y="30984"/>
                </a:lnTo>
                <a:lnTo>
                  <a:pt x="6514101" y="53708"/>
                </a:lnTo>
                <a:lnTo>
                  <a:pt x="6551294" y="81771"/>
                </a:lnTo>
                <a:lnTo>
                  <a:pt x="6584179" y="114656"/>
                </a:lnTo>
                <a:lnTo>
                  <a:pt x="6612242" y="151848"/>
                </a:lnTo>
                <a:lnTo>
                  <a:pt x="6634966" y="192832"/>
                </a:lnTo>
                <a:lnTo>
                  <a:pt x="6651836" y="237091"/>
                </a:lnTo>
                <a:lnTo>
                  <a:pt x="6662336" y="284111"/>
                </a:lnTo>
                <a:lnTo>
                  <a:pt x="6665216" y="323364"/>
                </a:lnTo>
                <a:lnTo>
                  <a:pt x="6665216" y="409894"/>
                </a:lnTo>
                <a:lnTo>
                  <a:pt x="6662336" y="449148"/>
                </a:lnTo>
                <a:lnTo>
                  <a:pt x="6651836" y="496167"/>
                </a:lnTo>
                <a:lnTo>
                  <a:pt x="6634966" y="540427"/>
                </a:lnTo>
                <a:lnTo>
                  <a:pt x="6612242" y="581410"/>
                </a:lnTo>
                <a:lnTo>
                  <a:pt x="6584179" y="618603"/>
                </a:lnTo>
                <a:lnTo>
                  <a:pt x="6551294" y="651488"/>
                </a:lnTo>
                <a:lnTo>
                  <a:pt x="6514101" y="679551"/>
                </a:lnTo>
                <a:lnTo>
                  <a:pt x="6473118" y="702275"/>
                </a:lnTo>
                <a:lnTo>
                  <a:pt x="6428858" y="719145"/>
                </a:lnTo>
                <a:lnTo>
                  <a:pt x="6381839" y="729645"/>
                </a:lnTo>
                <a:lnTo>
                  <a:pt x="6332577" y="733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8491" y="1808488"/>
            <a:ext cx="653034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3040" marR="5080" indent="-2720975">
              <a:lnSpc>
                <a:spcPct val="113599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SWITCH(&lt;expression&gt;,</a:t>
            </a:r>
            <a:r>
              <a:rPr sz="1650" b="1" spc="-7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&lt;value&gt;,</a:t>
            </a:r>
            <a:r>
              <a:rPr sz="1650" b="1" spc="-7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&lt;result&gt;[,</a:t>
            </a:r>
            <a:r>
              <a:rPr sz="1650" b="1" spc="-7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&lt;value&gt;,</a:t>
            </a:r>
            <a:r>
              <a:rPr sz="1650" b="1" spc="-7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&lt;result&gt;]… </a:t>
            </a:r>
            <a:r>
              <a:rPr sz="1650" b="1" dirty="0">
                <a:latin typeface="Comic Sans MS"/>
                <a:cs typeface="Comic Sans MS"/>
              </a:rPr>
              <a:t>[,</a:t>
            </a:r>
            <a:r>
              <a:rPr sz="1650" b="1" spc="-2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&lt;else&gt;])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2589" y="2619603"/>
            <a:ext cx="5492115" cy="1106170"/>
          </a:xfrm>
          <a:custGeom>
            <a:avLst/>
            <a:gdLst/>
            <a:ahLst/>
            <a:cxnLst/>
            <a:rect l="l" t="t" r="r" b="b"/>
            <a:pathLst>
              <a:path w="5492115" h="1106170">
                <a:moveTo>
                  <a:pt x="5158257" y="1106104"/>
                </a:moveTo>
                <a:lnTo>
                  <a:pt x="333373" y="1106104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29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158255" y="0"/>
                </a:lnTo>
                <a:lnTo>
                  <a:pt x="5207518" y="3614"/>
                </a:lnTo>
                <a:lnTo>
                  <a:pt x="5254538" y="14114"/>
                </a:lnTo>
                <a:lnTo>
                  <a:pt x="5298797" y="30984"/>
                </a:lnTo>
                <a:lnTo>
                  <a:pt x="5339781" y="53708"/>
                </a:lnTo>
                <a:lnTo>
                  <a:pt x="5376973" y="81771"/>
                </a:lnTo>
                <a:lnTo>
                  <a:pt x="5409859" y="114656"/>
                </a:lnTo>
                <a:lnTo>
                  <a:pt x="5437921" y="151848"/>
                </a:lnTo>
                <a:lnTo>
                  <a:pt x="5460645" y="192832"/>
                </a:lnTo>
                <a:lnTo>
                  <a:pt x="5477515" y="237091"/>
                </a:lnTo>
                <a:lnTo>
                  <a:pt x="5488016" y="284111"/>
                </a:lnTo>
                <a:lnTo>
                  <a:pt x="5491630" y="333375"/>
                </a:lnTo>
                <a:lnTo>
                  <a:pt x="5491630" y="772729"/>
                </a:lnTo>
                <a:lnTo>
                  <a:pt x="5488016" y="821992"/>
                </a:lnTo>
                <a:lnTo>
                  <a:pt x="5477515" y="869012"/>
                </a:lnTo>
                <a:lnTo>
                  <a:pt x="5460645" y="913271"/>
                </a:lnTo>
                <a:lnTo>
                  <a:pt x="5437921" y="954255"/>
                </a:lnTo>
                <a:lnTo>
                  <a:pt x="5409859" y="991447"/>
                </a:lnTo>
                <a:lnTo>
                  <a:pt x="5376973" y="1024332"/>
                </a:lnTo>
                <a:lnTo>
                  <a:pt x="5339781" y="1052395"/>
                </a:lnTo>
                <a:lnTo>
                  <a:pt x="5298797" y="1075119"/>
                </a:lnTo>
                <a:lnTo>
                  <a:pt x="5254538" y="1091989"/>
                </a:lnTo>
                <a:lnTo>
                  <a:pt x="5207518" y="1102489"/>
                </a:lnTo>
                <a:lnTo>
                  <a:pt x="5158257" y="110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8528" y="2643613"/>
            <a:ext cx="54000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Suppose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want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categorize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orders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Orders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 </a:t>
            </a:r>
            <a:r>
              <a:rPr sz="1450" dirty="0">
                <a:latin typeface="Comic Sans MS"/>
                <a:cs typeface="Comic Sans MS"/>
              </a:rPr>
              <a:t>based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their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Profit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into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different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groups: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"High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Profit", </a:t>
            </a:r>
            <a:r>
              <a:rPr sz="1450" dirty="0">
                <a:latin typeface="Comic Sans MS"/>
                <a:cs typeface="Comic Sans MS"/>
              </a:rPr>
              <a:t>"Medium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Profit",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"Low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Profit",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"No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Profit".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the </a:t>
            </a:r>
            <a:r>
              <a:rPr sz="1450" dirty="0">
                <a:latin typeface="Comic Sans MS"/>
                <a:cs typeface="Comic Sans MS"/>
              </a:rPr>
              <a:t>SWITCH</a:t>
            </a:r>
            <a:r>
              <a:rPr sz="1450" spc="-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function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this: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7925" y="3840008"/>
            <a:ext cx="5029199" cy="17621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60140" y="972910"/>
            <a:ext cx="693102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3444" marR="5080" indent="-881380">
              <a:lnSpc>
                <a:spcPct val="1125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The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SWITCH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function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in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DAX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evaluates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list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of</a:t>
            </a:r>
            <a:r>
              <a:rPr sz="1500" b="1" spc="-5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conditions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and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returns</a:t>
            </a:r>
            <a:r>
              <a:rPr sz="1500" b="1" spc="-50" dirty="0">
                <a:latin typeface="Comic Sans MS"/>
                <a:cs typeface="Comic Sans MS"/>
              </a:rPr>
              <a:t> a </a:t>
            </a:r>
            <a:r>
              <a:rPr sz="1500" b="1" dirty="0">
                <a:latin typeface="Comic Sans MS"/>
                <a:cs typeface="Comic Sans MS"/>
              </a:rPr>
              <a:t>value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corresponding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to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the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first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condition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that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is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spc="-20" dirty="0">
                <a:latin typeface="Comic Sans MS"/>
                <a:cs typeface="Comic Sans MS"/>
              </a:rPr>
              <a:t>TRUE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62458" y="1874274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526" y="2855219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984" y="3906288"/>
            <a:ext cx="1661795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Comic Sans MS"/>
                <a:cs typeface="Comic Sans MS"/>
              </a:rPr>
              <a:t>by</a:t>
            </a:r>
            <a:r>
              <a:rPr sz="1400" b="1" spc="1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creating</a:t>
            </a:r>
            <a:r>
              <a:rPr sz="1400" b="1" spc="2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column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967" y="5713920"/>
            <a:ext cx="757999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This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DAX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formula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evaluates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each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row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categorizes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orders </a:t>
            </a:r>
            <a:r>
              <a:rPr sz="1200" dirty="0">
                <a:latin typeface="Comic Sans MS"/>
                <a:cs typeface="Comic Sans MS"/>
              </a:rPr>
              <a:t>into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different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groups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based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their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levels.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returns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"High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Profit"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if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greater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20" dirty="0">
                <a:latin typeface="Comic Sans MS"/>
                <a:cs typeface="Comic Sans MS"/>
              </a:rPr>
              <a:t>than</a:t>
            </a:r>
            <a:endParaRPr sz="1200">
              <a:latin typeface="Comic Sans MS"/>
              <a:cs typeface="Comic Sans MS"/>
            </a:endParaRPr>
          </a:p>
          <a:p>
            <a:pPr marL="74930" marR="67945" algn="ctr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$100,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"Medium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Profit"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if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greater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than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zero,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"Low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Profit"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if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less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than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zero,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and </a:t>
            </a:r>
            <a:r>
              <a:rPr sz="1200" dirty="0">
                <a:latin typeface="Comic Sans MS"/>
                <a:cs typeface="Comic Sans MS"/>
              </a:rPr>
              <a:t>"No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Profit"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if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profit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zero.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SWITCH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function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stops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evaluating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conditions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once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finds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spc="-20" dirty="0">
                <a:latin typeface="Comic Sans MS"/>
                <a:cs typeface="Comic Sans MS"/>
              </a:rPr>
              <a:t>TRUE </a:t>
            </a:r>
            <a:r>
              <a:rPr sz="1200" dirty="0">
                <a:latin typeface="Comic Sans MS"/>
                <a:cs typeface="Comic Sans MS"/>
              </a:rPr>
              <a:t>condition and returns the corresponding </a:t>
            </a:r>
            <a:r>
              <a:rPr sz="1200" spc="-10" dirty="0">
                <a:latin typeface="Comic Sans MS"/>
                <a:cs typeface="Comic Sans MS"/>
              </a:rPr>
              <a:t>value.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94512" y="2453783"/>
            <a:ext cx="5461635" cy="941705"/>
            <a:chOff x="1394512" y="2453783"/>
            <a:chExt cx="5461635" cy="941705"/>
          </a:xfrm>
        </p:grpSpPr>
        <p:sp>
          <p:nvSpPr>
            <p:cNvPr id="5" name="object 5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4512" y="2453783"/>
              <a:ext cx="5461635" cy="922655"/>
            </a:xfrm>
            <a:custGeom>
              <a:avLst/>
              <a:gdLst/>
              <a:ahLst/>
              <a:cxnLst/>
              <a:rect l="l" t="t" r="r" b="b"/>
              <a:pathLst>
                <a:path w="5461634" h="922654">
                  <a:moveTo>
                    <a:pt x="5128193" y="922352"/>
                  </a:moveTo>
                  <a:lnTo>
                    <a:pt x="333374" y="922352"/>
                  </a:lnTo>
                  <a:lnTo>
                    <a:pt x="284111" y="918737"/>
                  </a:lnTo>
                  <a:lnTo>
                    <a:pt x="237091" y="908237"/>
                  </a:lnTo>
                  <a:lnTo>
                    <a:pt x="192832" y="891367"/>
                  </a:lnTo>
                  <a:lnTo>
                    <a:pt x="151848" y="868643"/>
                  </a:lnTo>
                  <a:lnTo>
                    <a:pt x="114656" y="840581"/>
                  </a:lnTo>
                  <a:lnTo>
                    <a:pt x="81771" y="807695"/>
                  </a:lnTo>
                  <a:lnTo>
                    <a:pt x="53708" y="770503"/>
                  </a:lnTo>
                  <a:lnTo>
                    <a:pt x="30984" y="729519"/>
                  </a:lnTo>
                  <a:lnTo>
                    <a:pt x="14114" y="685260"/>
                  </a:lnTo>
                  <a:lnTo>
                    <a:pt x="3614" y="638241"/>
                  </a:lnTo>
                  <a:lnTo>
                    <a:pt x="0" y="58897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128193" y="0"/>
                  </a:lnTo>
                  <a:lnTo>
                    <a:pt x="5177457" y="3614"/>
                  </a:lnTo>
                  <a:lnTo>
                    <a:pt x="5224476" y="14114"/>
                  </a:lnTo>
                  <a:lnTo>
                    <a:pt x="5268736" y="30984"/>
                  </a:lnTo>
                  <a:lnTo>
                    <a:pt x="5309719" y="53708"/>
                  </a:lnTo>
                  <a:lnTo>
                    <a:pt x="5346912" y="81771"/>
                  </a:lnTo>
                  <a:lnTo>
                    <a:pt x="5379797" y="114656"/>
                  </a:lnTo>
                  <a:lnTo>
                    <a:pt x="5407860" y="151848"/>
                  </a:lnTo>
                  <a:lnTo>
                    <a:pt x="5430584" y="192832"/>
                  </a:lnTo>
                  <a:lnTo>
                    <a:pt x="5447454" y="237091"/>
                  </a:lnTo>
                  <a:lnTo>
                    <a:pt x="5457954" y="284111"/>
                  </a:lnTo>
                  <a:lnTo>
                    <a:pt x="5461568" y="333374"/>
                  </a:lnTo>
                  <a:lnTo>
                    <a:pt x="5461568" y="588977"/>
                  </a:lnTo>
                  <a:lnTo>
                    <a:pt x="5457954" y="638241"/>
                  </a:lnTo>
                  <a:lnTo>
                    <a:pt x="5447454" y="685260"/>
                  </a:lnTo>
                  <a:lnTo>
                    <a:pt x="5430584" y="729519"/>
                  </a:lnTo>
                  <a:lnTo>
                    <a:pt x="5407860" y="770503"/>
                  </a:lnTo>
                  <a:lnTo>
                    <a:pt x="5379797" y="807695"/>
                  </a:lnTo>
                  <a:lnTo>
                    <a:pt x="5346912" y="840581"/>
                  </a:lnTo>
                  <a:lnTo>
                    <a:pt x="5309719" y="868643"/>
                  </a:lnTo>
                  <a:lnTo>
                    <a:pt x="5268736" y="891367"/>
                  </a:lnTo>
                  <a:lnTo>
                    <a:pt x="5224476" y="908237"/>
                  </a:lnTo>
                  <a:lnTo>
                    <a:pt x="5177457" y="918737"/>
                  </a:lnTo>
                  <a:lnTo>
                    <a:pt x="5128193" y="922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63344" y="108597"/>
            <a:ext cx="2721610" cy="565150"/>
          </a:xfrm>
          <a:custGeom>
            <a:avLst/>
            <a:gdLst/>
            <a:ahLst/>
            <a:cxnLst/>
            <a:rect l="l" t="t" r="r" b="b"/>
            <a:pathLst>
              <a:path w="2721610" h="565150">
                <a:moveTo>
                  <a:pt x="2439559" y="564553"/>
                </a:moveTo>
                <a:lnTo>
                  <a:pt x="282276" y="564553"/>
                </a:lnTo>
                <a:lnTo>
                  <a:pt x="226950" y="559079"/>
                </a:lnTo>
                <a:lnTo>
                  <a:pt x="174254" y="543066"/>
                </a:lnTo>
                <a:lnTo>
                  <a:pt x="125669" y="517127"/>
                </a:lnTo>
                <a:lnTo>
                  <a:pt x="82676" y="481876"/>
                </a:lnTo>
                <a:lnTo>
                  <a:pt x="47425" y="438884"/>
                </a:lnTo>
                <a:lnTo>
                  <a:pt x="21487" y="390299"/>
                </a:lnTo>
                <a:lnTo>
                  <a:pt x="5473" y="337603"/>
                </a:lnTo>
                <a:lnTo>
                  <a:pt x="0" y="282276"/>
                </a:lnTo>
                <a:lnTo>
                  <a:pt x="5473" y="226950"/>
                </a:lnTo>
                <a:lnTo>
                  <a:pt x="21487" y="174254"/>
                </a:lnTo>
                <a:lnTo>
                  <a:pt x="47425" y="125669"/>
                </a:lnTo>
                <a:lnTo>
                  <a:pt x="82676" y="82676"/>
                </a:lnTo>
                <a:lnTo>
                  <a:pt x="125669" y="47425"/>
                </a:lnTo>
                <a:lnTo>
                  <a:pt x="174254" y="21487"/>
                </a:lnTo>
                <a:lnTo>
                  <a:pt x="226950" y="5473"/>
                </a:lnTo>
                <a:lnTo>
                  <a:pt x="282276" y="0"/>
                </a:lnTo>
                <a:lnTo>
                  <a:pt x="2439559" y="0"/>
                </a:lnTo>
                <a:lnTo>
                  <a:pt x="2494885" y="5473"/>
                </a:lnTo>
                <a:lnTo>
                  <a:pt x="2547581" y="21487"/>
                </a:lnTo>
                <a:lnTo>
                  <a:pt x="2596166" y="47425"/>
                </a:lnTo>
                <a:lnTo>
                  <a:pt x="2639158" y="82676"/>
                </a:lnTo>
                <a:lnTo>
                  <a:pt x="2674410" y="125669"/>
                </a:lnTo>
                <a:lnTo>
                  <a:pt x="2700348" y="174254"/>
                </a:lnTo>
                <a:lnTo>
                  <a:pt x="2716361" y="226950"/>
                </a:lnTo>
                <a:lnTo>
                  <a:pt x="2721325" y="277116"/>
                </a:lnTo>
                <a:lnTo>
                  <a:pt x="2721325" y="287436"/>
                </a:lnTo>
                <a:lnTo>
                  <a:pt x="2716361" y="337603"/>
                </a:lnTo>
                <a:lnTo>
                  <a:pt x="2700348" y="390299"/>
                </a:lnTo>
                <a:lnTo>
                  <a:pt x="2674410" y="438884"/>
                </a:lnTo>
                <a:lnTo>
                  <a:pt x="2639158" y="481876"/>
                </a:lnTo>
                <a:lnTo>
                  <a:pt x="2596166" y="517127"/>
                </a:lnTo>
                <a:lnTo>
                  <a:pt x="2547581" y="543066"/>
                </a:lnTo>
                <a:lnTo>
                  <a:pt x="2494885" y="559079"/>
                </a:lnTo>
                <a:lnTo>
                  <a:pt x="2439559" y="564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0" dirty="0"/>
              <a:t>TRUE</a:t>
            </a:r>
            <a:endParaRPr sz="2050"/>
          </a:p>
        </p:txBody>
      </p:sp>
      <p:sp>
        <p:nvSpPr>
          <p:cNvPr id="11" name="object 11"/>
          <p:cNvSpPr/>
          <p:nvPr/>
        </p:nvSpPr>
        <p:spPr>
          <a:xfrm>
            <a:off x="111756" y="987476"/>
            <a:ext cx="7415530" cy="546100"/>
          </a:xfrm>
          <a:custGeom>
            <a:avLst/>
            <a:gdLst/>
            <a:ahLst/>
            <a:cxnLst/>
            <a:rect l="l" t="t" r="r" b="b"/>
            <a:pathLst>
              <a:path w="7415530" h="546100">
                <a:moveTo>
                  <a:pt x="7142355" y="545478"/>
                </a:moveTo>
                <a:lnTo>
                  <a:pt x="272630" y="545478"/>
                </a:lnTo>
                <a:lnTo>
                  <a:pt x="219173" y="540189"/>
                </a:lnTo>
                <a:lnTo>
                  <a:pt x="168258" y="524717"/>
                </a:lnTo>
                <a:lnTo>
                  <a:pt x="121315" y="499654"/>
                </a:lnTo>
                <a:lnTo>
                  <a:pt x="79775" y="465594"/>
                </a:lnTo>
                <a:lnTo>
                  <a:pt x="45715" y="424054"/>
                </a:lnTo>
                <a:lnTo>
                  <a:pt x="20652" y="377111"/>
                </a:lnTo>
                <a:lnTo>
                  <a:pt x="5180" y="326196"/>
                </a:lnTo>
                <a:lnTo>
                  <a:pt x="0" y="273832"/>
                </a:lnTo>
                <a:lnTo>
                  <a:pt x="0" y="271645"/>
                </a:lnTo>
                <a:lnTo>
                  <a:pt x="5180" y="219281"/>
                </a:lnTo>
                <a:lnTo>
                  <a:pt x="20652" y="168366"/>
                </a:lnTo>
                <a:lnTo>
                  <a:pt x="45715" y="121423"/>
                </a:lnTo>
                <a:lnTo>
                  <a:pt x="79775" y="79883"/>
                </a:lnTo>
                <a:lnTo>
                  <a:pt x="121315" y="45823"/>
                </a:lnTo>
                <a:lnTo>
                  <a:pt x="168258" y="20761"/>
                </a:lnTo>
                <a:lnTo>
                  <a:pt x="219173" y="5289"/>
                </a:lnTo>
                <a:lnTo>
                  <a:pt x="272630" y="0"/>
                </a:lnTo>
                <a:lnTo>
                  <a:pt x="7142355" y="0"/>
                </a:lnTo>
                <a:lnTo>
                  <a:pt x="7195812" y="5289"/>
                </a:lnTo>
                <a:lnTo>
                  <a:pt x="7246728" y="20761"/>
                </a:lnTo>
                <a:lnTo>
                  <a:pt x="7293671" y="45823"/>
                </a:lnTo>
                <a:lnTo>
                  <a:pt x="7335210" y="79883"/>
                </a:lnTo>
                <a:lnTo>
                  <a:pt x="7369271" y="121423"/>
                </a:lnTo>
                <a:lnTo>
                  <a:pt x="7394334" y="168366"/>
                </a:lnTo>
                <a:lnTo>
                  <a:pt x="7409806" y="219281"/>
                </a:lnTo>
                <a:lnTo>
                  <a:pt x="7414987" y="271645"/>
                </a:lnTo>
                <a:lnTo>
                  <a:pt x="7414987" y="273832"/>
                </a:lnTo>
                <a:lnTo>
                  <a:pt x="7409806" y="326196"/>
                </a:lnTo>
                <a:lnTo>
                  <a:pt x="7394334" y="377111"/>
                </a:lnTo>
                <a:lnTo>
                  <a:pt x="7369271" y="424054"/>
                </a:lnTo>
                <a:lnTo>
                  <a:pt x="7335210" y="465594"/>
                </a:lnTo>
                <a:lnTo>
                  <a:pt x="7293671" y="499654"/>
                </a:lnTo>
                <a:lnTo>
                  <a:pt x="7246728" y="524717"/>
                </a:lnTo>
                <a:lnTo>
                  <a:pt x="7195812" y="540189"/>
                </a:lnTo>
                <a:lnTo>
                  <a:pt x="7142355" y="54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0470" y="1102411"/>
            <a:ext cx="8062595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TRUE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function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returns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logical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value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TRUE.</a:t>
            </a:r>
            <a:endParaRPr sz="18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1425"/>
              </a:spcBef>
            </a:pPr>
            <a:r>
              <a:rPr sz="1450" b="1" dirty="0">
                <a:latin typeface="Comic Sans MS"/>
                <a:cs typeface="Comic Sans MS"/>
              </a:rPr>
              <a:t>learn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7890" y="1712759"/>
            <a:ext cx="4542790" cy="450850"/>
          </a:xfrm>
          <a:custGeom>
            <a:avLst/>
            <a:gdLst/>
            <a:ahLst/>
            <a:cxnLst/>
            <a:rect l="l" t="t" r="r" b="b"/>
            <a:pathLst>
              <a:path w="4542790" h="450850">
                <a:moveTo>
                  <a:pt x="4317605" y="450228"/>
                </a:moveTo>
                <a:lnTo>
                  <a:pt x="225112" y="450228"/>
                </a:lnTo>
                <a:lnTo>
                  <a:pt x="180991" y="445862"/>
                </a:lnTo>
                <a:lnTo>
                  <a:pt x="138966" y="433092"/>
                </a:lnTo>
                <a:lnTo>
                  <a:pt x="100220" y="412406"/>
                </a:lnTo>
                <a:lnTo>
                  <a:pt x="65934" y="384293"/>
                </a:lnTo>
                <a:lnTo>
                  <a:pt x="37821" y="350007"/>
                </a:lnTo>
                <a:lnTo>
                  <a:pt x="17135" y="311261"/>
                </a:lnTo>
                <a:lnTo>
                  <a:pt x="4365" y="269236"/>
                </a:lnTo>
                <a:lnTo>
                  <a:pt x="0" y="225114"/>
                </a:lnTo>
                <a:lnTo>
                  <a:pt x="4365" y="180991"/>
                </a:lnTo>
                <a:lnTo>
                  <a:pt x="17135" y="138966"/>
                </a:lnTo>
                <a:lnTo>
                  <a:pt x="37821" y="100220"/>
                </a:lnTo>
                <a:lnTo>
                  <a:pt x="65934" y="65934"/>
                </a:lnTo>
                <a:lnTo>
                  <a:pt x="100220" y="37821"/>
                </a:lnTo>
                <a:lnTo>
                  <a:pt x="138966" y="17135"/>
                </a:lnTo>
                <a:lnTo>
                  <a:pt x="180991" y="4365"/>
                </a:lnTo>
                <a:lnTo>
                  <a:pt x="225114" y="0"/>
                </a:lnTo>
                <a:lnTo>
                  <a:pt x="4317604" y="0"/>
                </a:lnTo>
                <a:lnTo>
                  <a:pt x="4361726" y="4365"/>
                </a:lnTo>
                <a:lnTo>
                  <a:pt x="4403750" y="17135"/>
                </a:lnTo>
                <a:lnTo>
                  <a:pt x="4442496" y="37821"/>
                </a:lnTo>
                <a:lnTo>
                  <a:pt x="4476783" y="65934"/>
                </a:lnTo>
                <a:lnTo>
                  <a:pt x="4504896" y="100220"/>
                </a:lnTo>
                <a:lnTo>
                  <a:pt x="4525582" y="138966"/>
                </a:lnTo>
                <a:lnTo>
                  <a:pt x="4538352" y="180991"/>
                </a:lnTo>
                <a:lnTo>
                  <a:pt x="4542717" y="225114"/>
                </a:lnTo>
                <a:lnTo>
                  <a:pt x="4538352" y="269236"/>
                </a:lnTo>
                <a:lnTo>
                  <a:pt x="4525582" y="311261"/>
                </a:lnTo>
                <a:lnTo>
                  <a:pt x="4504896" y="350007"/>
                </a:lnTo>
                <a:lnTo>
                  <a:pt x="4476783" y="384293"/>
                </a:lnTo>
                <a:lnTo>
                  <a:pt x="4442496" y="412406"/>
                </a:lnTo>
                <a:lnTo>
                  <a:pt x="4403750" y="433092"/>
                </a:lnTo>
                <a:lnTo>
                  <a:pt x="4361726" y="445862"/>
                </a:lnTo>
                <a:lnTo>
                  <a:pt x="4317605" y="4502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04769" y="1780069"/>
            <a:ext cx="8293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TRUE()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3456" y="2470821"/>
            <a:ext cx="538416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9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TRUE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function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often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within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other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functions</a:t>
            </a:r>
            <a:r>
              <a:rPr sz="1550" spc="-25" dirty="0">
                <a:latin typeface="Comic Sans MS"/>
                <a:cs typeface="Comic Sans MS"/>
              </a:rPr>
              <a:t> or </a:t>
            </a:r>
            <a:r>
              <a:rPr sz="1550" dirty="0">
                <a:latin typeface="Comic Sans MS"/>
                <a:cs typeface="Comic Sans MS"/>
              </a:rPr>
              <a:t>expressions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represent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logical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condition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always true.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4512" y="3619500"/>
            <a:ext cx="5057774" cy="5143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84822" y="2598066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501810" y="178022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9758" y="4376572"/>
            <a:ext cx="557212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</a:pPr>
            <a:r>
              <a:rPr sz="1500" dirty="0">
                <a:latin typeface="Comic Sans MS"/>
                <a:cs typeface="Comic Sans MS"/>
              </a:rPr>
              <a:t>In</a:t>
            </a:r>
            <a:r>
              <a:rPr sz="1500" spc="-5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this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example,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the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IF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function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checks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if</a:t>
            </a:r>
            <a:r>
              <a:rPr sz="1500" spc="-5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the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Profit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column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spc="-25" dirty="0">
                <a:latin typeface="Comic Sans MS"/>
                <a:cs typeface="Comic Sans MS"/>
              </a:rPr>
              <a:t>in </a:t>
            </a:r>
            <a:r>
              <a:rPr sz="1500" dirty="0">
                <a:latin typeface="Comic Sans MS"/>
                <a:cs typeface="Comic Sans MS"/>
              </a:rPr>
              <a:t>each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row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of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the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Orders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table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is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greater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than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$100.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If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spc="-25" dirty="0">
                <a:latin typeface="Comic Sans MS"/>
                <a:cs typeface="Comic Sans MS"/>
              </a:rPr>
              <a:t>the </a:t>
            </a:r>
            <a:r>
              <a:rPr sz="1500" dirty="0">
                <a:latin typeface="Comic Sans MS"/>
                <a:cs typeface="Comic Sans MS"/>
              </a:rPr>
              <a:t>condition</a:t>
            </a:r>
            <a:r>
              <a:rPr sz="1500" spc="-5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is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true,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it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returns</a:t>
            </a:r>
            <a:r>
              <a:rPr sz="1500" spc="-5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TRUE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using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the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TRUE</a:t>
            </a:r>
            <a:r>
              <a:rPr sz="1500" spc="-50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function; </a:t>
            </a:r>
            <a:r>
              <a:rPr sz="1500" dirty="0">
                <a:latin typeface="Comic Sans MS"/>
                <a:cs typeface="Comic Sans MS"/>
              </a:rPr>
              <a:t>otherwise,</a:t>
            </a:r>
            <a:r>
              <a:rPr sz="1500" spc="-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it</a:t>
            </a:r>
            <a:r>
              <a:rPr sz="1500" spc="-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returns</a:t>
            </a:r>
            <a:r>
              <a:rPr sz="1500" spc="-60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FALSE.</a:t>
            </a:r>
            <a:endParaRPr sz="1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5" y="1465070"/>
            <a:ext cx="1345565" cy="965200"/>
          </a:xfrm>
          <a:custGeom>
            <a:avLst/>
            <a:gdLst/>
            <a:ahLst/>
            <a:cxnLst/>
            <a:rect l="l" t="t" r="r" b="b"/>
            <a:pathLst>
              <a:path w="1345565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5" y="337731"/>
                </a:lnTo>
                <a:lnTo>
                  <a:pt x="10282" y="286484"/>
                </a:lnTo>
                <a:lnTo>
                  <a:pt x="22656" y="238992"/>
                </a:lnTo>
                <a:lnTo>
                  <a:pt x="39433" y="195389"/>
                </a:lnTo>
                <a:lnTo>
                  <a:pt x="60297" y="155808"/>
                </a:lnTo>
                <a:lnTo>
                  <a:pt x="84934" y="120382"/>
                </a:lnTo>
                <a:lnTo>
                  <a:pt x="113028" y="89246"/>
                </a:lnTo>
                <a:lnTo>
                  <a:pt x="144263" y="62533"/>
                </a:lnTo>
                <a:lnTo>
                  <a:pt x="178326" y="40378"/>
                </a:lnTo>
                <a:lnTo>
                  <a:pt x="214900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9" y="0"/>
                </a:lnTo>
                <a:lnTo>
                  <a:pt x="1003682" y="0"/>
                </a:lnTo>
                <a:lnTo>
                  <a:pt x="1047278" y="2590"/>
                </a:lnTo>
                <a:lnTo>
                  <a:pt x="1089097" y="10272"/>
                </a:lnTo>
                <a:lnTo>
                  <a:pt x="1128843" y="22913"/>
                </a:lnTo>
                <a:lnTo>
                  <a:pt x="1166216" y="40379"/>
                </a:lnTo>
                <a:lnTo>
                  <a:pt x="1200920" y="62535"/>
                </a:lnTo>
                <a:lnTo>
                  <a:pt x="1232656" y="89249"/>
                </a:lnTo>
                <a:lnTo>
                  <a:pt x="1261127" y="120387"/>
                </a:lnTo>
                <a:lnTo>
                  <a:pt x="1286034" y="155815"/>
                </a:lnTo>
                <a:lnTo>
                  <a:pt x="1307079" y="195399"/>
                </a:lnTo>
                <a:lnTo>
                  <a:pt x="1323965" y="239006"/>
                </a:lnTo>
                <a:lnTo>
                  <a:pt x="1336394" y="286503"/>
                </a:lnTo>
                <a:lnTo>
                  <a:pt x="1344067" y="337755"/>
                </a:lnTo>
                <a:lnTo>
                  <a:pt x="1345526" y="368290"/>
                </a:lnTo>
                <a:lnTo>
                  <a:pt x="1345526" y="415902"/>
                </a:lnTo>
                <a:lnTo>
                  <a:pt x="1336386" y="494624"/>
                </a:lnTo>
                <a:lnTo>
                  <a:pt x="1323956" y="540553"/>
                </a:lnTo>
                <a:lnTo>
                  <a:pt x="1307069" y="582877"/>
                </a:lnTo>
                <a:lnTo>
                  <a:pt x="1286024" y="621434"/>
                </a:lnTo>
                <a:lnTo>
                  <a:pt x="1261118" y="656061"/>
                </a:lnTo>
                <a:lnTo>
                  <a:pt x="1232649" y="686597"/>
                </a:lnTo>
                <a:lnTo>
                  <a:pt x="1200914" y="712881"/>
                </a:lnTo>
                <a:lnTo>
                  <a:pt x="1166212" y="734748"/>
                </a:lnTo>
                <a:lnTo>
                  <a:pt x="1128840" y="752038"/>
                </a:lnTo>
                <a:lnTo>
                  <a:pt x="1089096" y="764589"/>
                </a:lnTo>
                <a:lnTo>
                  <a:pt x="1047277" y="772239"/>
                </a:lnTo>
                <a:lnTo>
                  <a:pt x="1003682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545" y="1710117"/>
            <a:ext cx="117919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latin typeface="Comic Sans MS"/>
                <a:cs typeface="Comic Sans MS"/>
              </a:rPr>
              <a:t>check</a:t>
            </a:r>
            <a:r>
              <a:rPr sz="1650" b="1" spc="-5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969772" y="1402791"/>
                </a:lnTo>
                <a:lnTo>
                  <a:pt x="966647" y="1355229"/>
                </a:lnTo>
                <a:lnTo>
                  <a:pt x="961491" y="1308239"/>
                </a:lnTo>
                <a:lnTo>
                  <a:pt x="954341" y="1261884"/>
                </a:lnTo>
                <a:lnTo>
                  <a:pt x="945248" y="1216190"/>
                </a:lnTo>
                <a:lnTo>
                  <a:pt x="934262" y="1171219"/>
                </a:lnTo>
                <a:lnTo>
                  <a:pt x="921410" y="1126998"/>
                </a:lnTo>
                <a:lnTo>
                  <a:pt x="906754" y="1083589"/>
                </a:lnTo>
                <a:lnTo>
                  <a:pt x="890333" y="1041019"/>
                </a:lnTo>
                <a:lnTo>
                  <a:pt x="872185" y="999337"/>
                </a:lnTo>
                <a:lnTo>
                  <a:pt x="852347" y="958596"/>
                </a:lnTo>
                <a:lnTo>
                  <a:pt x="830884" y="918832"/>
                </a:lnTo>
                <a:lnTo>
                  <a:pt x="807821" y="880084"/>
                </a:lnTo>
                <a:lnTo>
                  <a:pt x="783221" y="842416"/>
                </a:lnTo>
                <a:lnTo>
                  <a:pt x="757110" y="805840"/>
                </a:lnTo>
                <a:lnTo>
                  <a:pt x="729538" y="770432"/>
                </a:lnTo>
                <a:lnTo>
                  <a:pt x="700544" y="736206"/>
                </a:lnTo>
                <a:lnTo>
                  <a:pt x="670179" y="703237"/>
                </a:lnTo>
                <a:lnTo>
                  <a:pt x="638492" y="671537"/>
                </a:lnTo>
                <a:lnTo>
                  <a:pt x="605510" y="641184"/>
                </a:lnTo>
                <a:lnTo>
                  <a:pt x="571296" y="612190"/>
                </a:lnTo>
                <a:lnTo>
                  <a:pt x="535876" y="584619"/>
                </a:lnTo>
                <a:lnTo>
                  <a:pt x="499313" y="558507"/>
                </a:lnTo>
                <a:lnTo>
                  <a:pt x="461632" y="533895"/>
                </a:lnTo>
                <a:lnTo>
                  <a:pt x="422884" y="510844"/>
                </a:lnTo>
                <a:lnTo>
                  <a:pt x="383120" y="489369"/>
                </a:lnTo>
                <a:lnTo>
                  <a:pt x="342379" y="469544"/>
                </a:lnTo>
                <a:lnTo>
                  <a:pt x="300710" y="451396"/>
                </a:lnTo>
                <a:lnTo>
                  <a:pt x="258140" y="434975"/>
                </a:lnTo>
                <a:lnTo>
                  <a:pt x="214718" y="420306"/>
                </a:lnTo>
                <a:lnTo>
                  <a:pt x="170510" y="407466"/>
                </a:lnTo>
                <a:lnTo>
                  <a:pt x="125539" y="396481"/>
                </a:lnTo>
                <a:lnTo>
                  <a:pt x="79844" y="387388"/>
                </a:lnTo>
                <a:lnTo>
                  <a:pt x="33489" y="380238"/>
                </a:ln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0" y="786589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10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6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6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89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0" y="786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17" y="861478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17" y="86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720601" y="1553792"/>
            <a:ext cx="4442460" cy="494030"/>
          </a:xfrm>
          <a:custGeom>
            <a:avLst/>
            <a:gdLst/>
            <a:ahLst/>
            <a:cxnLst/>
            <a:rect l="l" t="t" r="r" b="b"/>
            <a:pathLst>
              <a:path w="4442459" h="494030">
                <a:moveTo>
                  <a:pt x="4195603" y="493765"/>
                </a:moveTo>
                <a:lnTo>
                  <a:pt x="246882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2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4195603" y="0"/>
                </a:lnTo>
                <a:lnTo>
                  <a:pt x="4243992" y="4787"/>
                </a:lnTo>
                <a:lnTo>
                  <a:pt x="4290081" y="18792"/>
                </a:lnTo>
                <a:lnTo>
                  <a:pt x="4332574" y="41479"/>
                </a:lnTo>
                <a:lnTo>
                  <a:pt x="4370175" y="72310"/>
                </a:lnTo>
                <a:lnTo>
                  <a:pt x="4401007" y="109911"/>
                </a:lnTo>
                <a:lnTo>
                  <a:pt x="4423693" y="152404"/>
                </a:lnTo>
                <a:lnTo>
                  <a:pt x="4437698" y="198493"/>
                </a:lnTo>
                <a:lnTo>
                  <a:pt x="4441958" y="241549"/>
                </a:lnTo>
                <a:lnTo>
                  <a:pt x="4441958" y="252215"/>
                </a:lnTo>
                <a:lnTo>
                  <a:pt x="4437698" y="295272"/>
                </a:lnTo>
                <a:lnTo>
                  <a:pt x="4423693" y="341360"/>
                </a:lnTo>
                <a:lnTo>
                  <a:pt x="4401007" y="383853"/>
                </a:lnTo>
                <a:lnTo>
                  <a:pt x="4370175" y="421455"/>
                </a:lnTo>
                <a:lnTo>
                  <a:pt x="4332574" y="452286"/>
                </a:lnTo>
                <a:lnTo>
                  <a:pt x="4290081" y="474972"/>
                </a:lnTo>
                <a:lnTo>
                  <a:pt x="4243992" y="488977"/>
                </a:lnTo>
                <a:lnTo>
                  <a:pt x="4195603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17490" y="1633770"/>
            <a:ext cx="104902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FALSE()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9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9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6"/>
                </a:lnTo>
                <a:lnTo>
                  <a:pt x="4308806" y="269720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970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95"/>
              </a:spcBef>
            </a:pPr>
            <a:r>
              <a:rPr b="0" spc="385" dirty="0">
                <a:latin typeface="Times New Roman"/>
                <a:cs typeface="Times New Roman"/>
              </a:rPr>
              <a:t> </a:t>
            </a:r>
            <a:r>
              <a:rPr spc="-10" dirty="0"/>
              <a:t>FALSE</a:t>
            </a:r>
          </a:p>
        </p:txBody>
      </p:sp>
      <p:sp>
        <p:nvSpPr>
          <p:cNvPr id="14" name="object 14"/>
          <p:cNvSpPr/>
          <p:nvPr/>
        </p:nvSpPr>
        <p:spPr>
          <a:xfrm>
            <a:off x="1393344" y="861478"/>
            <a:ext cx="7249795" cy="549910"/>
          </a:xfrm>
          <a:custGeom>
            <a:avLst/>
            <a:gdLst/>
            <a:ahLst/>
            <a:cxnLst/>
            <a:rect l="l" t="t" r="r" b="b"/>
            <a:pathLst>
              <a:path w="7249795" h="549910">
                <a:moveTo>
                  <a:pt x="6974748" y="549438"/>
                </a:moveTo>
                <a:lnTo>
                  <a:pt x="274719" y="549438"/>
                </a:lnTo>
                <a:lnTo>
                  <a:pt x="220874" y="544111"/>
                </a:lnTo>
                <a:lnTo>
                  <a:pt x="169588" y="528527"/>
                </a:lnTo>
                <a:lnTo>
                  <a:pt x="122305" y="503282"/>
                </a:lnTo>
                <a:lnTo>
                  <a:pt x="80463" y="468975"/>
                </a:lnTo>
                <a:lnTo>
                  <a:pt x="46156" y="427134"/>
                </a:lnTo>
                <a:lnTo>
                  <a:pt x="20911" y="379850"/>
                </a:lnTo>
                <a:lnTo>
                  <a:pt x="5327" y="328564"/>
                </a:lnTo>
                <a:lnTo>
                  <a:pt x="0" y="274719"/>
                </a:lnTo>
                <a:lnTo>
                  <a:pt x="5327" y="220874"/>
                </a:lnTo>
                <a:lnTo>
                  <a:pt x="20911" y="169588"/>
                </a:lnTo>
                <a:lnTo>
                  <a:pt x="46156" y="122304"/>
                </a:lnTo>
                <a:lnTo>
                  <a:pt x="80463" y="80463"/>
                </a:lnTo>
                <a:lnTo>
                  <a:pt x="122305" y="46156"/>
                </a:lnTo>
                <a:lnTo>
                  <a:pt x="169588" y="20911"/>
                </a:lnTo>
                <a:lnTo>
                  <a:pt x="220874" y="5327"/>
                </a:lnTo>
                <a:lnTo>
                  <a:pt x="274719" y="0"/>
                </a:lnTo>
                <a:lnTo>
                  <a:pt x="6974748" y="0"/>
                </a:lnTo>
                <a:lnTo>
                  <a:pt x="7028594" y="5327"/>
                </a:lnTo>
                <a:lnTo>
                  <a:pt x="7079879" y="20911"/>
                </a:lnTo>
                <a:lnTo>
                  <a:pt x="7127163" y="46156"/>
                </a:lnTo>
                <a:lnTo>
                  <a:pt x="7169004" y="80463"/>
                </a:lnTo>
                <a:lnTo>
                  <a:pt x="7203311" y="122304"/>
                </a:lnTo>
                <a:lnTo>
                  <a:pt x="7228556" y="169588"/>
                </a:lnTo>
                <a:lnTo>
                  <a:pt x="7244140" y="220874"/>
                </a:lnTo>
                <a:lnTo>
                  <a:pt x="7249468" y="274719"/>
                </a:lnTo>
                <a:lnTo>
                  <a:pt x="7244140" y="328564"/>
                </a:lnTo>
                <a:lnTo>
                  <a:pt x="7228556" y="379850"/>
                </a:lnTo>
                <a:lnTo>
                  <a:pt x="7203311" y="427134"/>
                </a:lnTo>
                <a:lnTo>
                  <a:pt x="7169004" y="468975"/>
                </a:lnTo>
                <a:lnTo>
                  <a:pt x="7127163" y="503282"/>
                </a:lnTo>
                <a:lnTo>
                  <a:pt x="7079879" y="528527"/>
                </a:lnTo>
                <a:lnTo>
                  <a:pt x="7028594" y="544111"/>
                </a:lnTo>
                <a:lnTo>
                  <a:pt x="6974748" y="549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1626" y="2428557"/>
            <a:ext cx="5951855" cy="920750"/>
          </a:xfrm>
          <a:custGeom>
            <a:avLst/>
            <a:gdLst/>
            <a:ahLst/>
            <a:cxnLst/>
            <a:rect l="l" t="t" r="r" b="b"/>
            <a:pathLst>
              <a:path w="5951855" h="920750">
                <a:moveTo>
                  <a:pt x="5618208" y="920559"/>
                </a:moveTo>
                <a:lnTo>
                  <a:pt x="333374" y="920559"/>
                </a:lnTo>
                <a:lnTo>
                  <a:pt x="284111" y="916945"/>
                </a:lnTo>
                <a:lnTo>
                  <a:pt x="237092" y="906444"/>
                </a:lnTo>
                <a:lnTo>
                  <a:pt x="192832" y="889575"/>
                </a:lnTo>
                <a:lnTo>
                  <a:pt x="151848" y="866850"/>
                </a:lnTo>
                <a:lnTo>
                  <a:pt x="114656" y="838788"/>
                </a:lnTo>
                <a:lnTo>
                  <a:pt x="81771" y="805903"/>
                </a:lnTo>
                <a:lnTo>
                  <a:pt x="53708" y="768710"/>
                </a:lnTo>
                <a:lnTo>
                  <a:pt x="30984" y="727727"/>
                </a:lnTo>
                <a:lnTo>
                  <a:pt x="14114" y="683467"/>
                </a:lnTo>
                <a:lnTo>
                  <a:pt x="3614" y="636448"/>
                </a:lnTo>
                <a:lnTo>
                  <a:pt x="0" y="58718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618207" y="0"/>
                </a:lnTo>
                <a:lnTo>
                  <a:pt x="5667471" y="3614"/>
                </a:lnTo>
                <a:lnTo>
                  <a:pt x="5714491" y="14114"/>
                </a:lnTo>
                <a:lnTo>
                  <a:pt x="5758750" y="30984"/>
                </a:lnTo>
                <a:lnTo>
                  <a:pt x="5799734" y="53708"/>
                </a:lnTo>
                <a:lnTo>
                  <a:pt x="5836926" y="81771"/>
                </a:lnTo>
                <a:lnTo>
                  <a:pt x="5869811" y="114656"/>
                </a:lnTo>
                <a:lnTo>
                  <a:pt x="5897874" y="151848"/>
                </a:lnTo>
                <a:lnTo>
                  <a:pt x="5920598" y="192832"/>
                </a:lnTo>
                <a:lnTo>
                  <a:pt x="5937468" y="237091"/>
                </a:lnTo>
                <a:lnTo>
                  <a:pt x="5947968" y="284111"/>
                </a:lnTo>
                <a:lnTo>
                  <a:pt x="5951275" y="329182"/>
                </a:lnTo>
                <a:lnTo>
                  <a:pt x="5951275" y="591377"/>
                </a:lnTo>
                <a:lnTo>
                  <a:pt x="5947968" y="636448"/>
                </a:lnTo>
                <a:lnTo>
                  <a:pt x="5937468" y="683467"/>
                </a:lnTo>
                <a:lnTo>
                  <a:pt x="5920598" y="727727"/>
                </a:lnTo>
                <a:lnTo>
                  <a:pt x="5897874" y="768710"/>
                </a:lnTo>
                <a:lnTo>
                  <a:pt x="5869811" y="805903"/>
                </a:lnTo>
                <a:lnTo>
                  <a:pt x="5836926" y="838788"/>
                </a:lnTo>
                <a:lnTo>
                  <a:pt x="5799734" y="866850"/>
                </a:lnTo>
                <a:lnTo>
                  <a:pt x="5758750" y="889575"/>
                </a:lnTo>
                <a:lnTo>
                  <a:pt x="5714491" y="906444"/>
                </a:lnTo>
                <a:lnTo>
                  <a:pt x="5667471" y="916945"/>
                </a:lnTo>
                <a:lnTo>
                  <a:pt x="5618208" y="9205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4492" y="3730117"/>
            <a:ext cx="5238749" cy="457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898865" y="988596"/>
            <a:ext cx="6101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The</a:t>
            </a:r>
            <a:r>
              <a:rPr sz="1600" b="1" spc="-4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FALSE</a:t>
            </a:r>
            <a:r>
              <a:rPr sz="1600" b="1" spc="-4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function</a:t>
            </a:r>
            <a:r>
              <a:rPr sz="1600" b="1" spc="-4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in</a:t>
            </a:r>
            <a:r>
              <a:rPr sz="1600" b="1" spc="-4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DAX</a:t>
            </a:r>
            <a:r>
              <a:rPr sz="1600" b="1" spc="-4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returns</a:t>
            </a:r>
            <a:r>
              <a:rPr sz="1600" b="1" spc="-4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the</a:t>
            </a:r>
            <a:r>
              <a:rPr sz="1600" b="1" spc="-4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logical</a:t>
            </a:r>
            <a:r>
              <a:rPr sz="1600" b="1" spc="-4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value</a:t>
            </a:r>
            <a:r>
              <a:rPr sz="1600" b="1" spc="-45" dirty="0">
                <a:latin typeface="Comic Sans MS"/>
                <a:cs typeface="Comic Sans MS"/>
              </a:rPr>
              <a:t> </a:t>
            </a:r>
            <a:r>
              <a:rPr sz="1600" b="1" spc="-10" dirty="0">
                <a:latin typeface="Comic Sans MS"/>
                <a:cs typeface="Comic Sans MS"/>
              </a:rPr>
              <a:t>FALSE.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1788472" y="160250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5335" y="2412746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7456" y="2502020"/>
            <a:ext cx="568007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FALSE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function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is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often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used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within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other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functions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or </a:t>
            </a:r>
            <a:r>
              <a:rPr sz="1600" dirty="0">
                <a:latin typeface="Comic Sans MS"/>
                <a:cs typeface="Comic Sans MS"/>
              </a:rPr>
              <a:t>expressions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to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represent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logical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condition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that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is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always </a:t>
            </a:r>
            <a:r>
              <a:rPr sz="1600" dirty="0">
                <a:latin typeface="Comic Sans MS"/>
                <a:cs typeface="Comic Sans MS"/>
              </a:rPr>
              <a:t>false.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For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example: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1946" y="4516855"/>
            <a:ext cx="588581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In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this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example,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IF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function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checks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if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Quantity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column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in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each </a:t>
            </a:r>
            <a:r>
              <a:rPr sz="1400" dirty="0">
                <a:latin typeface="Comic Sans MS"/>
                <a:cs typeface="Comic Sans MS"/>
              </a:rPr>
              <a:t>row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of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Orders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table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is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greater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than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10.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If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condition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is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true </a:t>
            </a:r>
            <a:r>
              <a:rPr sz="1400" dirty="0">
                <a:latin typeface="Comic Sans MS"/>
                <a:cs typeface="Comic Sans MS"/>
              </a:rPr>
              <a:t>(Quantity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&gt;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10),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it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returns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FALSE.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Otherwise,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it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returns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20" dirty="0">
                <a:latin typeface="Comic Sans MS"/>
                <a:cs typeface="Comic Sans MS"/>
              </a:rPr>
              <a:t>TRUE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3810" y="3367624"/>
            <a:ext cx="1661795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Comic Sans MS"/>
                <a:cs typeface="Comic Sans MS"/>
              </a:rPr>
              <a:t>by</a:t>
            </a:r>
            <a:r>
              <a:rPr sz="1400" b="1" spc="1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creating</a:t>
            </a:r>
            <a:r>
              <a:rPr sz="1400" b="1" spc="2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column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27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697</Words>
  <Application>Microsoft Office PowerPoint</Application>
  <PresentationFormat>Custom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Comic Sans MS</vt:lpstr>
      <vt:lpstr>Times New Roman</vt:lpstr>
      <vt:lpstr>Office Theme</vt:lpstr>
      <vt:lpstr>Hii, Iam Siddhika</vt:lpstr>
      <vt:lpstr>Today Content</vt:lpstr>
      <vt:lpstr>PowerPoint Presentation</vt:lpstr>
      <vt:lpstr> SWITCH</vt:lpstr>
      <vt:lpstr>TRUE</vt:lpstr>
      <vt:lpstr> FALSE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2024-09-15T17:18:49Z</dcterms:created>
  <dcterms:modified xsi:type="dcterms:W3CDTF">2024-09-24T12:26:23Z</dcterms:modified>
</cp:coreProperties>
</file>