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851A-AD29-4BA3-8041-301528444859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431A-A8F5-4478-B6D1-50EE76BD6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8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866A-A04F-467A-B205-5BCDA4B24C22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62D6-FEE9-49E8-87D0-F3BE94DC8730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6877-2D0E-40E3-9929-2AAFB024691A}" type="datetime1">
              <a:rPr lang="en-US" smtClean="0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0E35-8F44-425D-8043-DCC81D1E145E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C255-14CE-411C-9FB7-BF9E46DE32EB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8818" y="349112"/>
            <a:ext cx="2746375" cy="480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CAA8-4719-454F-B1FE-CE95102EC323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700480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298" y="2509368"/>
            <a:ext cx="5001895" cy="1451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Comic Sans MS"/>
                <a:cs typeface="Comic Sans MS"/>
              </a:rPr>
              <a:t>VISUALS</a:t>
            </a:r>
            <a:r>
              <a:rPr sz="1900" b="1" spc="9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-</a:t>
            </a:r>
            <a:r>
              <a:rPr sz="1900" b="1" spc="9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SHOWING</a:t>
            </a:r>
            <a:r>
              <a:rPr sz="1900" b="1" spc="10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SINGLE</a:t>
            </a:r>
            <a:r>
              <a:rPr sz="1900" b="1" spc="9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METRIC</a:t>
            </a:r>
            <a:endParaRPr sz="1900">
              <a:latin typeface="Comic Sans MS"/>
              <a:cs typeface="Comic Sans MS"/>
            </a:endParaRPr>
          </a:p>
          <a:p>
            <a:pPr marL="12700" marR="2649220">
              <a:lnSpc>
                <a:spcPct val="166700"/>
              </a:lnSpc>
              <a:spcBef>
                <a:spcPts val="1705"/>
              </a:spcBef>
            </a:pPr>
            <a:r>
              <a:rPr sz="1800" b="1" dirty="0">
                <a:latin typeface="Comic Sans MS"/>
                <a:cs typeface="Comic Sans MS"/>
              </a:rPr>
              <a:t>NEW</a:t>
            </a:r>
            <a:r>
              <a:rPr sz="1800" b="1" spc="8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CARD</a:t>
            </a:r>
            <a:r>
              <a:rPr sz="1800" b="1" spc="8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VISUAL </a:t>
            </a:r>
            <a:r>
              <a:rPr sz="1800" b="1" dirty="0">
                <a:latin typeface="Comic Sans MS"/>
                <a:cs typeface="Comic Sans MS"/>
              </a:rPr>
              <a:t>KPI</a:t>
            </a:r>
            <a:r>
              <a:rPr sz="1800" b="1" spc="4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VISUAL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265261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3693414"/>
            <a:ext cx="241316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1174" y="682962"/>
            <a:ext cx="1800225" cy="4022090"/>
            <a:chOff x="7201174" y="682962"/>
            <a:chExt cx="1800225" cy="4022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1174" y="2247381"/>
              <a:ext cx="1799938" cy="24574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857" y="682962"/>
              <a:ext cx="1198245" cy="1695450"/>
            </a:xfrm>
            <a:custGeom>
              <a:avLst/>
              <a:gdLst/>
              <a:ahLst/>
              <a:cxnLst/>
              <a:rect l="l" t="t" r="r" b="b"/>
              <a:pathLst>
                <a:path w="1198245" h="1695450">
                  <a:moveTo>
                    <a:pt x="239385" y="1695166"/>
                  </a:moveTo>
                  <a:lnTo>
                    <a:pt x="255875" y="1367241"/>
                  </a:lnTo>
                  <a:lnTo>
                    <a:pt x="225591" y="1349978"/>
                  </a:lnTo>
                  <a:lnTo>
                    <a:pt x="196739" y="1330463"/>
                  </a:lnTo>
                  <a:lnTo>
                    <a:pt x="143753" y="1283868"/>
                  </a:lnTo>
                  <a:lnTo>
                    <a:pt x="97760" y="1225834"/>
                  </a:lnTo>
                  <a:lnTo>
                    <a:pt x="77651" y="1192021"/>
                  </a:lnTo>
                  <a:lnTo>
                    <a:pt x="59606" y="1154740"/>
                  </a:lnTo>
                  <a:lnTo>
                    <a:pt x="43733" y="1113789"/>
                  </a:lnTo>
                  <a:lnTo>
                    <a:pt x="30136" y="1068965"/>
                  </a:lnTo>
                  <a:lnTo>
                    <a:pt x="18922" y="1020065"/>
                  </a:lnTo>
                  <a:lnTo>
                    <a:pt x="10195" y="966887"/>
                  </a:lnTo>
                  <a:lnTo>
                    <a:pt x="4062" y="909228"/>
                  </a:lnTo>
                  <a:lnTo>
                    <a:pt x="628" y="846885"/>
                  </a:lnTo>
                  <a:lnTo>
                    <a:pt x="0" y="779655"/>
                  </a:lnTo>
                  <a:lnTo>
                    <a:pt x="2271" y="707647"/>
                  </a:lnTo>
                  <a:lnTo>
                    <a:pt x="7086" y="639084"/>
                  </a:lnTo>
                  <a:lnTo>
                    <a:pt x="14373" y="574677"/>
                  </a:lnTo>
                  <a:lnTo>
                    <a:pt x="24054" y="513978"/>
                  </a:lnTo>
                  <a:lnTo>
                    <a:pt x="36035" y="456938"/>
                  </a:lnTo>
                  <a:lnTo>
                    <a:pt x="50221" y="403509"/>
                  </a:lnTo>
                  <a:lnTo>
                    <a:pt x="66520" y="353641"/>
                  </a:lnTo>
                  <a:lnTo>
                    <a:pt x="84835" y="307287"/>
                  </a:lnTo>
                  <a:lnTo>
                    <a:pt x="105074" y="264397"/>
                  </a:lnTo>
                  <a:lnTo>
                    <a:pt x="127142" y="224923"/>
                  </a:lnTo>
                  <a:lnTo>
                    <a:pt x="150945" y="188817"/>
                  </a:lnTo>
                  <a:lnTo>
                    <a:pt x="176389" y="156029"/>
                  </a:lnTo>
                  <a:lnTo>
                    <a:pt x="203379" y="126512"/>
                  </a:lnTo>
                  <a:lnTo>
                    <a:pt x="231822" y="100217"/>
                  </a:lnTo>
                  <a:lnTo>
                    <a:pt x="292688" y="57096"/>
                  </a:lnTo>
                  <a:lnTo>
                    <a:pt x="358234" y="26279"/>
                  </a:lnTo>
                  <a:lnTo>
                    <a:pt x="427707" y="7376"/>
                  </a:lnTo>
                  <a:lnTo>
                    <a:pt x="500354" y="0"/>
                  </a:lnTo>
                  <a:lnTo>
                    <a:pt x="537609" y="511"/>
                  </a:lnTo>
                  <a:lnTo>
                    <a:pt x="738504" y="10614"/>
                  </a:lnTo>
                  <a:lnTo>
                    <a:pt x="810881" y="19731"/>
                  </a:lnTo>
                  <a:lnTo>
                    <a:pt x="879533" y="39852"/>
                  </a:lnTo>
                  <a:lnTo>
                    <a:pt x="943647" y="71288"/>
                  </a:lnTo>
                  <a:lnTo>
                    <a:pt x="1002412" y="114349"/>
                  </a:lnTo>
                  <a:lnTo>
                    <a:pt x="1055022" y="169346"/>
                  </a:lnTo>
                  <a:lnTo>
                    <a:pt x="1078766" y="201417"/>
                  </a:lnTo>
                  <a:lnTo>
                    <a:pt x="1100668" y="236588"/>
                  </a:lnTo>
                  <a:lnTo>
                    <a:pt x="1120627" y="274899"/>
                  </a:lnTo>
                  <a:lnTo>
                    <a:pt x="1138543" y="316388"/>
                  </a:lnTo>
                  <a:lnTo>
                    <a:pt x="1154314" y="361094"/>
                  </a:lnTo>
                  <a:lnTo>
                    <a:pt x="1167839" y="409056"/>
                  </a:lnTo>
                  <a:lnTo>
                    <a:pt x="1179018" y="460312"/>
                  </a:lnTo>
                  <a:lnTo>
                    <a:pt x="1187749" y="514902"/>
                  </a:lnTo>
                  <a:lnTo>
                    <a:pt x="1193931" y="572864"/>
                  </a:lnTo>
                  <a:lnTo>
                    <a:pt x="1197464" y="634237"/>
                  </a:lnTo>
                  <a:lnTo>
                    <a:pt x="1198246" y="699060"/>
                  </a:lnTo>
                  <a:lnTo>
                    <a:pt x="1196196" y="766827"/>
                  </a:lnTo>
                  <a:lnTo>
                    <a:pt x="1191365" y="833178"/>
                  </a:lnTo>
                  <a:lnTo>
                    <a:pt x="1183798" y="895470"/>
                  </a:lnTo>
                  <a:lnTo>
                    <a:pt x="1173594" y="954188"/>
                  </a:lnTo>
                  <a:lnTo>
                    <a:pt x="1160865" y="1009362"/>
                  </a:lnTo>
                  <a:lnTo>
                    <a:pt x="1145723" y="1061023"/>
                  </a:lnTo>
                  <a:lnTo>
                    <a:pt x="1128281" y="1109200"/>
                  </a:lnTo>
                  <a:lnTo>
                    <a:pt x="1108650" y="1153925"/>
                  </a:lnTo>
                  <a:lnTo>
                    <a:pt x="1086943" y="1195226"/>
                  </a:lnTo>
                  <a:lnTo>
                    <a:pt x="1063272" y="1233135"/>
                  </a:lnTo>
                  <a:lnTo>
                    <a:pt x="1037749" y="1267682"/>
                  </a:lnTo>
                  <a:lnTo>
                    <a:pt x="1010487" y="1298896"/>
                  </a:lnTo>
                  <a:lnTo>
                    <a:pt x="981598" y="1326809"/>
                  </a:lnTo>
                  <a:lnTo>
                    <a:pt x="951194" y="1351450"/>
                  </a:lnTo>
                  <a:lnTo>
                    <a:pt x="919388" y="1372849"/>
                  </a:lnTo>
                  <a:lnTo>
                    <a:pt x="852016" y="1406045"/>
                  </a:lnTo>
                  <a:lnTo>
                    <a:pt x="780381" y="1426638"/>
                  </a:lnTo>
                  <a:lnTo>
                    <a:pt x="592160" y="1430667"/>
                  </a:lnTo>
                  <a:lnTo>
                    <a:pt x="239385" y="1695166"/>
                  </a:lnTo>
                  <a:close/>
                </a:path>
                <a:path w="1198245" h="1695450">
                  <a:moveTo>
                    <a:pt x="666897" y="1434425"/>
                  </a:moveTo>
                  <a:lnTo>
                    <a:pt x="592160" y="1430667"/>
                  </a:lnTo>
                  <a:lnTo>
                    <a:pt x="753878" y="1430667"/>
                  </a:lnTo>
                  <a:lnTo>
                    <a:pt x="743245" y="1432283"/>
                  </a:lnTo>
                  <a:lnTo>
                    <a:pt x="705379" y="1434869"/>
                  </a:lnTo>
                  <a:lnTo>
                    <a:pt x="666897" y="143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74496" y="860910"/>
            <a:ext cx="5942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70645" y="1095155"/>
            <a:ext cx="6295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expl</a:t>
            </a:r>
            <a:r>
              <a:rPr sz="1350" b="1" spc="-10" dirty="0">
                <a:latin typeface="Comic Sans MS"/>
                <a:cs typeface="Comic Sans MS"/>
              </a:rPr>
              <a:t>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641692" y="1334678"/>
            <a:ext cx="10635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form</a:t>
            </a:r>
            <a:r>
              <a:rPr sz="2025" b="1" spc="-44" baseline="2057" dirty="0">
                <a:latin typeface="Comic Sans MS"/>
                <a:cs typeface="Comic Sans MS"/>
              </a:rPr>
              <a:t>ating</a:t>
            </a:r>
            <a:r>
              <a:rPr sz="2025" b="1" spc="-9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770662" y="1571410"/>
            <a:ext cx="78166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n</a:t>
            </a:r>
            <a:r>
              <a:rPr sz="2025" b="1" baseline="2057" dirty="0">
                <a:latin typeface="Comic Sans MS"/>
                <a:cs typeface="Comic Sans MS"/>
              </a:rPr>
              <a:t>ew</a:t>
            </a:r>
            <a:r>
              <a:rPr sz="2025" b="1" spc="-179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C</a:t>
            </a:r>
            <a:r>
              <a:rPr sz="1350" b="1" spc="-20" dirty="0">
                <a:latin typeface="Comic Sans MS"/>
                <a:cs typeface="Comic Sans MS"/>
              </a:rPr>
              <a:t>ard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894352" y="1808149"/>
            <a:ext cx="5103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Vis</a:t>
            </a:r>
            <a:r>
              <a:rPr sz="1350" b="1" spc="-10" dirty="0">
                <a:latin typeface="Comic Sans MS"/>
                <a:cs typeface="Comic Sans MS"/>
              </a:rPr>
              <a:t>ual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3" name="object 13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2"/>
            <a:ext cx="7748905" cy="7200900"/>
          </a:xfrm>
          <a:custGeom>
            <a:avLst/>
            <a:gdLst/>
            <a:ahLst/>
            <a:cxnLst/>
            <a:rect l="l" t="t" r="r" b="b"/>
            <a:pathLst>
              <a:path w="7748905" h="7200900">
                <a:moveTo>
                  <a:pt x="900798" y="7200887"/>
                </a:moveTo>
                <a:lnTo>
                  <a:pt x="888174" y="7132333"/>
                </a:lnTo>
                <a:lnTo>
                  <a:pt x="877189" y="7087362"/>
                </a:lnTo>
                <a:lnTo>
                  <a:pt x="864336" y="7043140"/>
                </a:lnTo>
                <a:lnTo>
                  <a:pt x="849680" y="6999732"/>
                </a:lnTo>
                <a:lnTo>
                  <a:pt x="833259" y="6957161"/>
                </a:lnTo>
                <a:lnTo>
                  <a:pt x="815111" y="6915480"/>
                </a:lnTo>
                <a:lnTo>
                  <a:pt x="795274" y="6874738"/>
                </a:lnTo>
                <a:lnTo>
                  <a:pt x="773811" y="6834975"/>
                </a:lnTo>
                <a:lnTo>
                  <a:pt x="750760" y="6796227"/>
                </a:lnTo>
                <a:lnTo>
                  <a:pt x="726147" y="6758559"/>
                </a:lnTo>
                <a:lnTo>
                  <a:pt x="700036" y="6721983"/>
                </a:lnTo>
                <a:lnTo>
                  <a:pt x="672465" y="6686575"/>
                </a:lnTo>
                <a:lnTo>
                  <a:pt x="643470" y="6652349"/>
                </a:lnTo>
                <a:lnTo>
                  <a:pt x="613117" y="6619380"/>
                </a:lnTo>
                <a:lnTo>
                  <a:pt x="581418" y="6587680"/>
                </a:lnTo>
                <a:lnTo>
                  <a:pt x="548449" y="6557327"/>
                </a:lnTo>
                <a:lnTo>
                  <a:pt x="514223" y="6528333"/>
                </a:lnTo>
                <a:lnTo>
                  <a:pt x="478815" y="6500762"/>
                </a:lnTo>
                <a:lnTo>
                  <a:pt x="442239" y="6474650"/>
                </a:lnTo>
                <a:lnTo>
                  <a:pt x="404558" y="6450038"/>
                </a:lnTo>
                <a:lnTo>
                  <a:pt x="365823" y="6426987"/>
                </a:lnTo>
                <a:lnTo>
                  <a:pt x="326059" y="6405512"/>
                </a:lnTo>
                <a:lnTo>
                  <a:pt x="285305" y="6385687"/>
                </a:lnTo>
                <a:lnTo>
                  <a:pt x="243636" y="6367539"/>
                </a:lnTo>
                <a:lnTo>
                  <a:pt x="201066" y="6351105"/>
                </a:lnTo>
                <a:lnTo>
                  <a:pt x="157657" y="6336449"/>
                </a:lnTo>
                <a:lnTo>
                  <a:pt x="113436" y="6323609"/>
                </a:lnTo>
                <a:lnTo>
                  <a:pt x="68465" y="6312624"/>
                </a:lnTo>
                <a:lnTo>
                  <a:pt x="22771" y="6303530"/>
                </a:lnTo>
                <a:lnTo>
                  <a:pt x="0" y="6300013"/>
                </a:lnTo>
                <a:lnTo>
                  <a:pt x="0" y="7200887"/>
                </a:lnTo>
                <a:lnTo>
                  <a:pt x="900798" y="7200887"/>
                </a:lnTo>
                <a:close/>
              </a:path>
              <a:path w="7748905" h="7200900">
                <a:moveTo>
                  <a:pt x="7748587" y="0"/>
                </a:moveTo>
                <a:lnTo>
                  <a:pt x="6776034" y="0"/>
                </a:lnTo>
                <a:lnTo>
                  <a:pt x="7176668" y="400634"/>
                </a:lnTo>
                <a:lnTo>
                  <a:pt x="6987489" y="400634"/>
                </a:lnTo>
                <a:lnTo>
                  <a:pt x="6934327" y="359029"/>
                </a:lnTo>
                <a:lnTo>
                  <a:pt x="6903275" y="327977"/>
                </a:lnTo>
                <a:lnTo>
                  <a:pt x="6875119" y="294233"/>
                </a:lnTo>
                <a:lnTo>
                  <a:pt x="6850050" y="258025"/>
                </a:lnTo>
                <a:lnTo>
                  <a:pt x="6828282" y="219519"/>
                </a:lnTo>
                <a:lnTo>
                  <a:pt x="6810019" y="178955"/>
                </a:lnTo>
                <a:lnTo>
                  <a:pt x="6795452" y="136512"/>
                </a:lnTo>
                <a:lnTo>
                  <a:pt x="6784797" y="92405"/>
                </a:lnTo>
                <a:lnTo>
                  <a:pt x="6778257" y="46824"/>
                </a:lnTo>
                <a:lnTo>
                  <a:pt x="6776034" y="0"/>
                </a:lnTo>
                <a:lnTo>
                  <a:pt x="6776034" y="400634"/>
                </a:lnTo>
                <a:lnTo>
                  <a:pt x="1237615" y="400634"/>
                </a:lnTo>
                <a:lnTo>
                  <a:pt x="1191285" y="404787"/>
                </a:lnTo>
                <a:lnTo>
                  <a:pt x="1147673" y="416763"/>
                </a:lnTo>
                <a:lnTo>
                  <a:pt x="1107516" y="435825"/>
                </a:lnTo>
                <a:lnTo>
                  <a:pt x="1071537" y="461251"/>
                </a:lnTo>
                <a:lnTo>
                  <a:pt x="1040472" y="492328"/>
                </a:lnTo>
                <a:lnTo>
                  <a:pt x="1015047" y="528294"/>
                </a:lnTo>
                <a:lnTo>
                  <a:pt x="995972" y="568452"/>
                </a:lnTo>
                <a:lnTo>
                  <a:pt x="984008" y="612063"/>
                </a:lnTo>
                <a:lnTo>
                  <a:pt x="979855" y="658393"/>
                </a:lnTo>
                <a:lnTo>
                  <a:pt x="984008" y="704735"/>
                </a:lnTo>
                <a:lnTo>
                  <a:pt x="995972" y="748334"/>
                </a:lnTo>
                <a:lnTo>
                  <a:pt x="1015047" y="788492"/>
                </a:lnTo>
                <a:lnTo>
                  <a:pt x="1040472" y="824471"/>
                </a:lnTo>
                <a:lnTo>
                  <a:pt x="1071537" y="855535"/>
                </a:lnTo>
                <a:lnTo>
                  <a:pt x="1107516" y="880973"/>
                </a:lnTo>
                <a:lnTo>
                  <a:pt x="1147673" y="900036"/>
                </a:lnTo>
                <a:lnTo>
                  <a:pt x="1191285" y="912012"/>
                </a:lnTo>
                <a:lnTo>
                  <a:pt x="1237615" y="916165"/>
                </a:lnTo>
                <a:lnTo>
                  <a:pt x="7186384" y="916165"/>
                </a:lnTo>
                <a:lnTo>
                  <a:pt x="7232713" y="912012"/>
                </a:lnTo>
                <a:lnTo>
                  <a:pt x="7276325" y="900036"/>
                </a:lnTo>
                <a:lnTo>
                  <a:pt x="7316483" y="880973"/>
                </a:lnTo>
                <a:lnTo>
                  <a:pt x="7352449" y="855535"/>
                </a:lnTo>
                <a:lnTo>
                  <a:pt x="7383526" y="824471"/>
                </a:lnTo>
                <a:lnTo>
                  <a:pt x="7408951" y="788492"/>
                </a:lnTo>
                <a:lnTo>
                  <a:pt x="7428027" y="748334"/>
                </a:lnTo>
                <a:lnTo>
                  <a:pt x="7440003" y="704735"/>
                </a:lnTo>
                <a:lnTo>
                  <a:pt x="7444156" y="658393"/>
                </a:lnTo>
                <a:lnTo>
                  <a:pt x="7440003" y="612063"/>
                </a:lnTo>
                <a:lnTo>
                  <a:pt x="7428027" y="568452"/>
                </a:lnTo>
                <a:lnTo>
                  <a:pt x="7408951" y="528294"/>
                </a:lnTo>
                <a:lnTo>
                  <a:pt x="7383526" y="492328"/>
                </a:lnTo>
                <a:lnTo>
                  <a:pt x="7365974" y="474789"/>
                </a:lnTo>
                <a:lnTo>
                  <a:pt x="7398817" y="466852"/>
                </a:lnTo>
                <a:lnTo>
                  <a:pt x="7441260" y="452285"/>
                </a:lnTo>
                <a:lnTo>
                  <a:pt x="7481837" y="434022"/>
                </a:lnTo>
                <a:lnTo>
                  <a:pt x="7520330" y="412254"/>
                </a:lnTo>
                <a:lnTo>
                  <a:pt x="7556551" y="387184"/>
                </a:lnTo>
                <a:lnTo>
                  <a:pt x="7590282" y="359029"/>
                </a:lnTo>
                <a:lnTo>
                  <a:pt x="7621333" y="327977"/>
                </a:lnTo>
                <a:lnTo>
                  <a:pt x="7649502" y="294233"/>
                </a:lnTo>
                <a:lnTo>
                  <a:pt x="7674559" y="258025"/>
                </a:lnTo>
                <a:lnTo>
                  <a:pt x="7696327" y="219519"/>
                </a:lnTo>
                <a:lnTo>
                  <a:pt x="7714602" y="178955"/>
                </a:lnTo>
                <a:lnTo>
                  <a:pt x="7729169" y="136512"/>
                </a:lnTo>
                <a:lnTo>
                  <a:pt x="7739824" y="92405"/>
                </a:lnTo>
                <a:lnTo>
                  <a:pt x="7746365" y="46824"/>
                </a:lnTo>
                <a:lnTo>
                  <a:pt x="7748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NEW</a:t>
            </a:r>
            <a:r>
              <a:rPr spc="-60" dirty="0"/>
              <a:t> </a:t>
            </a:r>
            <a:r>
              <a:rPr dirty="0"/>
              <a:t>CARD</a:t>
            </a:r>
            <a:r>
              <a:rPr spc="-60" dirty="0"/>
              <a:t> </a:t>
            </a:r>
            <a:r>
              <a:rPr spc="-10" dirty="0"/>
              <a:t>VISUAL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37178" y="3647328"/>
            <a:ext cx="3691254" cy="2700020"/>
            <a:chOff x="37178" y="3647328"/>
            <a:chExt cx="3691254" cy="2700020"/>
          </a:xfrm>
        </p:grpSpPr>
        <p:sp>
          <p:nvSpPr>
            <p:cNvPr id="20" name="object 20"/>
            <p:cNvSpPr/>
            <p:nvPr/>
          </p:nvSpPr>
          <p:spPr>
            <a:xfrm>
              <a:off x="37178" y="3647328"/>
              <a:ext cx="3691254" cy="2700020"/>
            </a:xfrm>
            <a:custGeom>
              <a:avLst/>
              <a:gdLst/>
              <a:ahLst/>
              <a:cxnLst/>
              <a:rect l="l" t="t" r="r" b="b"/>
              <a:pathLst>
                <a:path w="3691254" h="2700020">
                  <a:moveTo>
                    <a:pt x="3361161" y="2699878"/>
                  </a:moveTo>
                  <a:lnTo>
                    <a:pt x="333251" y="2699878"/>
                  </a:lnTo>
                  <a:lnTo>
                    <a:pt x="284112" y="2696272"/>
                  </a:lnTo>
                  <a:lnTo>
                    <a:pt x="237092" y="2685772"/>
                  </a:lnTo>
                  <a:lnTo>
                    <a:pt x="192833" y="2668902"/>
                  </a:lnTo>
                  <a:lnTo>
                    <a:pt x="151849" y="2646177"/>
                  </a:lnTo>
                  <a:lnTo>
                    <a:pt x="114656" y="2618113"/>
                  </a:lnTo>
                  <a:lnTo>
                    <a:pt x="81771" y="2585227"/>
                  </a:lnTo>
                  <a:lnTo>
                    <a:pt x="53708" y="2548033"/>
                  </a:lnTo>
                  <a:lnTo>
                    <a:pt x="30984" y="2507047"/>
                  </a:lnTo>
                  <a:lnTo>
                    <a:pt x="14114" y="2462786"/>
                  </a:lnTo>
                  <a:lnTo>
                    <a:pt x="3614" y="2415764"/>
                  </a:lnTo>
                  <a:lnTo>
                    <a:pt x="0" y="2366497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9" y="53710"/>
                  </a:lnTo>
                  <a:lnTo>
                    <a:pt x="192833" y="30985"/>
                  </a:lnTo>
                  <a:lnTo>
                    <a:pt x="237092" y="14115"/>
                  </a:lnTo>
                  <a:lnTo>
                    <a:pt x="284112" y="3614"/>
                  </a:lnTo>
                  <a:lnTo>
                    <a:pt x="333375" y="0"/>
                  </a:lnTo>
                  <a:lnTo>
                    <a:pt x="3361037" y="0"/>
                  </a:lnTo>
                  <a:lnTo>
                    <a:pt x="3410295" y="3614"/>
                  </a:lnTo>
                  <a:lnTo>
                    <a:pt x="3457311" y="14115"/>
                  </a:lnTo>
                  <a:lnTo>
                    <a:pt x="3501568" y="30985"/>
                  </a:lnTo>
                  <a:lnTo>
                    <a:pt x="3542550" y="53710"/>
                  </a:lnTo>
                  <a:lnTo>
                    <a:pt x="3579741" y="81773"/>
                  </a:lnTo>
                  <a:lnTo>
                    <a:pt x="3612625" y="114660"/>
                  </a:lnTo>
                  <a:lnTo>
                    <a:pt x="3640687" y="151854"/>
                  </a:lnTo>
                  <a:lnTo>
                    <a:pt x="3663411" y="192839"/>
                  </a:lnTo>
                  <a:lnTo>
                    <a:pt x="3680281" y="237101"/>
                  </a:lnTo>
                  <a:lnTo>
                    <a:pt x="3690781" y="284123"/>
                  </a:lnTo>
                  <a:lnTo>
                    <a:pt x="3691245" y="290439"/>
                  </a:lnTo>
                  <a:lnTo>
                    <a:pt x="3691245" y="2409447"/>
                  </a:lnTo>
                  <a:lnTo>
                    <a:pt x="3680281" y="2462786"/>
                  </a:lnTo>
                  <a:lnTo>
                    <a:pt x="3663411" y="2507047"/>
                  </a:lnTo>
                  <a:lnTo>
                    <a:pt x="3640687" y="2548033"/>
                  </a:lnTo>
                  <a:lnTo>
                    <a:pt x="3612625" y="2585227"/>
                  </a:lnTo>
                  <a:lnTo>
                    <a:pt x="3579741" y="2618113"/>
                  </a:lnTo>
                  <a:lnTo>
                    <a:pt x="3542550" y="2646177"/>
                  </a:lnTo>
                  <a:lnTo>
                    <a:pt x="3501568" y="2668902"/>
                  </a:lnTo>
                  <a:lnTo>
                    <a:pt x="3457311" y="2685772"/>
                  </a:lnTo>
                  <a:lnTo>
                    <a:pt x="3410295" y="2696272"/>
                  </a:lnTo>
                  <a:lnTo>
                    <a:pt x="3361161" y="269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78" y="3799728"/>
              <a:ext cx="66674" cy="666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4670" y="3595137"/>
            <a:ext cx="333184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9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43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43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Use:</a:t>
            </a:r>
            <a:r>
              <a:rPr sz="1450" b="1" spc="25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Display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multiple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key </a:t>
            </a:r>
            <a:r>
              <a:rPr sz="1450" dirty="0">
                <a:latin typeface="Comic Sans MS"/>
                <a:cs typeface="Comic Sans MS"/>
              </a:rPr>
              <a:t>metrics</a:t>
            </a:r>
            <a:r>
              <a:rPr sz="1450" spc="8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KPIs</a:t>
            </a:r>
            <a:r>
              <a:rPr sz="1450" spc="8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8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compact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spc="-10" dirty="0">
                <a:latin typeface="Comic Sans MS"/>
                <a:cs typeface="Comic Sans MS"/>
              </a:rPr>
              <a:t>customizable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format.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9578" y="1055330"/>
            <a:ext cx="6973570" cy="4478020"/>
            <a:chOff x="189578" y="1055330"/>
            <a:chExt cx="6973570" cy="447802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78" y="4799853"/>
              <a:ext cx="66674" cy="666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78" y="5466603"/>
              <a:ext cx="66674" cy="666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46839" y="1055330"/>
              <a:ext cx="2916555" cy="2592070"/>
            </a:xfrm>
            <a:custGeom>
              <a:avLst/>
              <a:gdLst/>
              <a:ahLst/>
              <a:cxnLst/>
              <a:rect l="l" t="t" r="r" b="b"/>
              <a:pathLst>
                <a:path w="2916554" h="2592070">
                  <a:moveTo>
                    <a:pt x="2582875" y="2591997"/>
                  </a:moveTo>
                  <a:lnTo>
                    <a:pt x="333359" y="2591997"/>
                  </a:lnTo>
                  <a:lnTo>
                    <a:pt x="284100" y="2588383"/>
                  </a:lnTo>
                  <a:lnTo>
                    <a:pt x="237084" y="2577882"/>
                  </a:lnTo>
                  <a:lnTo>
                    <a:pt x="192828" y="2561012"/>
                  </a:lnTo>
                  <a:lnTo>
                    <a:pt x="151846" y="2538289"/>
                  </a:lnTo>
                  <a:lnTo>
                    <a:pt x="114655" y="2510226"/>
                  </a:lnTo>
                  <a:lnTo>
                    <a:pt x="81770" y="2477342"/>
                  </a:lnTo>
                  <a:lnTo>
                    <a:pt x="53708" y="2440151"/>
                  </a:lnTo>
                  <a:lnTo>
                    <a:pt x="30984" y="2399169"/>
                  </a:lnTo>
                  <a:lnTo>
                    <a:pt x="14114" y="2354913"/>
                  </a:lnTo>
                  <a:lnTo>
                    <a:pt x="3614" y="2307897"/>
                  </a:lnTo>
                  <a:lnTo>
                    <a:pt x="0" y="2258639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5" y="81771"/>
                  </a:lnTo>
                  <a:lnTo>
                    <a:pt x="151846" y="53708"/>
                  </a:lnTo>
                  <a:lnTo>
                    <a:pt x="192828" y="30984"/>
                  </a:lnTo>
                  <a:lnTo>
                    <a:pt x="237084" y="14114"/>
                  </a:lnTo>
                  <a:lnTo>
                    <a:pt x="284100" y="3614"/>
                  </a:lnTo>
                  <a:lnTo>
                    <a:pt x="333359" y="0"/>
                  </a:lnTo>
                  <a:lnTo>
                    <a:pt x="2582875" y="0"/>
                  </a:lnTo>
                  <a:lnTo>
                    <a:pt x="2632141" y="3614"/>
                  </a:lnTo>
                  <a:lnTo>
                    <a:pt x="2679161" y="14114"/>
                  </a:lnTo>
                  <a:lnTo>
                    <a:pt x="2723419" y="30984"/>
                  </a:lnTo>
                  <a:lnTo>
                    <a:pt x="2764401" y="53708"/>
                  </a:lnTo>
                  <a:lnTo>
                    <a:pt x="2801591" y="81771"/>
                  </a:lnTo>
                  <a:lnTo>
                    <a:pt x="2834474" y="114656"/>
                  </a:lnTo>
                  <a:lnTo>
                    <a:pt x="2862533" y="151848"/>
                  </a:lnTo>
                  <a:lnTo>
                    <a:pt x="2885254" y="192832"/>
                  </a:lnTo>
                  <a:lnTo>
                    <a:pt x="2902122" y="237092"/>
                  </a:lnTo>
                  <a:lnTo>
                    <a:pt x="2912620" y="284111"/>
                  </a:lnTo>
                  <a:lnTo>
                    <a:pt x="2916008" y="330289"/>
                  </a:lnTo>
                  <a:lnTo>
                    <a:pt x="2916008" y="2261723"/>
                  </a:lnTo>
                  <a:lnTo>
                    <a:pt x="2912620" y="2307897"/>
                  </a:lnTo>
                  <a:lnTo>
                    <a:pt x="2902122" y="2354913"/>
                  </a:lnTo>
                  <a:lnTo>
                    <a:pt x="2885254" y="2399169"/>
                  </a:lnTo>
                  <a:lnTo>
                    <a:pt x="2862533" y="2440151"/>
                  </a:lnTo>
                  <a:lnTo>
                    <a:pt x="2834474" y="2477342"/>
                  </a:lnTo>
                  <a:lnTo>
                    <a:pt x="2801591" y="2510226"/>
                  </a:lnTo>
                  <a:lnTo>
                    <a:pt x="2764401" y="2538289"/>
                  </a:lnTo>
                  <a:lnTo>
                    <a:pt x="2723419" y="2561012"/>
                  </a:lnTo>
                  <a:lnTo>
                    <a:pt x="2679161" y="2577882"/>
                  </a:lnTo>
                  <a:lnTo>
                    <a:pt x="2632141" y="2588383"/>
                  </a:lnTo>
                  <a:lnTo>
                    <a:pt x="2582875" y="2591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4670" y="4595262"/>
            <a:ext cx="333184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  <a:tabLst>
                <a:tab pos="965835" algn="l"/>
                <a:tab pos="1511300" algn="l"/>
                <a:tab pos="2233295" algn="l"/>
                <a:tab pos="3020695" algn="l"/>
              </a:tabLst>
            </a:pPr>
            <a:r>
              <a:rPr sz="1450" spc="-10" dirty="0">
                <a:latin typeface="Comic Sans MS"/>
                <a:cs typeface="Comic Sans MS"/>
              </a:rPr>
              <a:t>Enhance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visual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appeal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spc="-10" dirty="0">
                <a:latin typeface="Comic Sans MS"/>
                <a:cs typeface="Comic Sans MS"/>
              </a:rPr>
              <a:t>interactivity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your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reports.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dirty="0">
                <a:latin typeface="Comic Sans MS"/>
                <a:cs typeface="Comic Sans MS"/>
              </a:rPr>
              <a:t>Consolidate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several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card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visuals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into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4670" y="5595387"/>
            <a:ext cx="333184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  <a:tabLst>
                <a:tab pos="499109" algn="l"/>
                <a:tab pos="970280" algn="l"/>
                <a:tab pos="1734820" algn="l"/>
                <a:tab pos="3020695" algn="l"/>
              </a:tabLst>
            </a:pPr>
            <a:r>
              <a:rPr sz="1450" spc="-25" dirty="0">
                <a:latin typeface="Comic Sans MS"/>
                <a:cs typeface="Comic Sans MS"/>
              </a:rPr>
              <a:t>one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for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better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performance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easier</a:t>
            </a:r>
            <a:r>
              <a:rPr sz="1450" spc="-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maintenance.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2239" y="1079339"/>
            <a:ext cx="286575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new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Card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visual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BI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4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</a:t>
            </a:r>
            <a:r>
              <a:rPr sz="1450" spc="4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enhanced</a:t>
            </a:r>
            <a:r>
              <a:rPr sz="1450" spc="4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version</a:t>
            </a:r>
            <a:r>
              <a:rPr sz="1450" spc="4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49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traditional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card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visual.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allows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display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multiple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cards </a:t>
            </a:r>
            <a:r>
              <a:rPr sz="1450" dirty="0">
                <a:latin typeface="Comic Sans MS"/>
                <a:cs typeface="Comic Sans MS"/>
              </a:rPr>
              <a:t>within</a:t>
            </a:r>
            <a:r>
              <a:rPr sz="1450" spc="330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330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single</a:t>
            </a:r>
            <a:r>
              <a:rPr sz="1450" spc="330" dirty="0">
                <a:latin typeface="Comic Sans MS"/>
                <a:cs typeface="Comic Sans MS"/>
              </a:rPr>
              <a:t>   </a:t>
            </a:r>
            <a:r>
              <a:rPr sz="1450" spc="-10" dirty="0">
                <a:latin typeface="Comic Sans MS"/>
                <a:cs typeface="Comic Sans MS"/>
              </a:rPr>
              <a:t>container, </a:t>
            </a:r>
            <a:r>
              <a:rPr sz="1450" dirty="0">
                <a:latin typeface="Comic Sans MS"/>
                <a:cs typeface="Comic Sans MS"/>
              </a:rPr>
              <a:t>providing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full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control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each </a:t>
            </a:r>
            <a:r>
              <a:rPr sz="1450" dirty="0">
                <a:latin typeface="Comic Sans MS"/>
                <a:cs typeface="Comic Sans MS"/>
              </a:rPr>
              <a:t>card's</a:t>
            </a:r>
            <a:r>
              <a:rPr sz="1450" spc="335" dirty="0">
                <a:latin typeface="Comic Sans MS"/>
                <a:cs typeface="Comic Sans MS"/>
              </a:rPr>
              <a:t>     </a:t>
            </a:r>
            <a:r>
              <a:rPr sz="1450" dirty="0">
                <a:latin typeface="Comic Sans MS"/>
                <a:cs typeface="Comic Sans MS"/>
              </a:rPr>
              <a:t>components</a:t>
            </a:r>
            <a:r>
              <a:rPr sz="1450" spc="340" dirty="0">
                <a:latin typeface="Comic Sans MS"/>
                <a:cs typeface="Comic Sans MS"/>
              </a:rPr>
              <a:t>    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formatting.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This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update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aims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improve</a:t>
            </a:r>
            <a:r>
              <a:rPr sz="1450" spc="310" dirty="0">
                <a:latin typeface="Comic Sans MS"/>
                <a:cs typeface="Comic Sans MS"/>
              </a:rPr>
              <a:t>    </a:t>
            </a:r>
            <a:r>
              <a:rPr sz="1450" dirty="0">
                <a:latin typeface="Comic Sans MS"/>
                <a:cs typeface="Comic Sans MS"/>
              </a:rPr>
              <a:t>performance</a:t>
            </a:r>
            <a:r>
              <a:rPr sz="1450" spc="310" dirty="0">
                <a:latin typeface="Comic Sans MS"/>
                <a:cs typeface="Comic Sans MS"/>
              </a:rPr>
              <a:t>   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spc="-10" dirty="0">
                <a:latin typeface="Comic Sans MS"/>
                <a:cs typeface="Comic Sans MS"/>
              </a:rPr>
              <a:t>accessibility.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9450" y="1055339"/>
            <a:ext cx="7123430" cy="5101590"/>
            <a:chOff x="139450" y="1055339"/>
            <a:chExt cx="7123430" cy="510159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50" y="1055339"/>
              <a:ext cx="4076699" cy="22288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55572" y="3790218"/>
              <a:ext cx="3307079" cy="2366645"/>
            </a:xfrm>
            <a:custGeom>
              <a:avLst/>
              <a:gdLst/>
              <a:ahLst/>
              <a:cxnLst/>
              <a:rect l="l" t="t" r="r" b="b"/>
              <a:pathLst>
                <a:path w="3307079" h="2366645">
                  <a:moveTo>
                    <a:pt x="2973354" y="2366619"/>
                  </a:moveTo>
                  <a:lnTo>
                    <a:pt x="333359" y="2366619"/>
                  </a:lnTo>
                  <a:lnTo>
                    <a:pt x="284093" y="2363004"/>
                  </a:lnTo>
                  <a:lnTo>
                    <a:pt x="237073" y="2352504"/>
                  </a:lnTo>
                  <a:lnTo>
                    <a:pt x="192814" y="2335633"/>
                  </a:lnTo>
                  <a:lnTo>
                    <a:pt x="151832" y="2312909"/>
                  </a:lnTo>
                  <a:lnTo>
                    <a:pt x="114643" y="2284845"/>
                  </a:lnTo>
                  <a:lnTo>
                    <a:pt x="81760" y="2251959"/>
                  </a:lnTo>
                  <a:lnTo>
                    <a:pt x="53701" y="2214765"/>
                  </a:lnTo>
                  <a:lnTo>
                    <a:pt x="30979" y="2173779"/>
                  </a:lnTo>
                  <a:lnTo>
                    <a:pt x="14112" y="2129517"/>
                  </a:lnTo>
                  <a:lnTo>
                    <a:pt x="3613" y="2082495"/>
                  </a:lnTo>
                  <a:lnTo>
                    <a:pt x="0" y="2033230"/>
                  </a:lnTo>
                  <a:lnTo>
                    <a:pt x="0" y="333358"/>
                  </a:lnTo>
                  <a:lnTo>
                    <a:pt x="3613" y="284100"/>
                  </a:lnTo>
                  <a:lnTo>
                    <a:pt x="14112" y="237084"/>
                  </a:lnTo>
                  <a:lnTo>
                    <a:pt x="30979" y="192828"/>
                  </a:lnTo>
                  <a:lnTo>
                    <a:pt x="53701" y="151846"/>
                  </a:lnTo>
                  <a:lnTo>
                    <a:pt x="81760" y="114655"/>
                  </a:lnTo>
                  <a:lnTo>
                    <a:pt x="114643" y="81770"/>
                  </a:lnTo>
                  <a:lnTo>
                    <a:pt x="151832" y="53708"/>
                  </a:lnTo>
                  <a:lnTo>
                    <a:pt x="192814" y="30984"/>
                  </a:lnTo>
                  <a:lnTo>
                    <a:pt x="237073" y="14114"/>
                  </a:lnTo>
                  <a:lnTo>
                    <a:pt x="284093" y="3614"/>
                  </a:lnTo>
                  <a:lnTo>
                    <a:pt x="333358" y="0"/>
                  </a:lnTo>
                  <a:lnTo>
                    <a:pt x="2973355" y="0"/>
                  </a:lnTo>
                  <a:lnTo>
                    <a:pt x="3022621" y="3614"/>
                  </a:lnTo>
                  <a:lnTo>
                    <a:pt x="3069643" y="14114"/>
                  </a:lnTo>
                  <a:lnTo>
                    <a:pt x="3113904" y="30984"/>
                  </a:lnTo>
                  <a:lnTo>
                    <a:pt x="3154890" y="53708"/>
                  </a:lnTo>
                  <a:lnTo>
                    <a:pt x="3192084" y="81770"/>
                  </a:lnTo>
                  <a:lnTo>
                    <a:pt x="3224970" y="114655"/>
                  </a:lnTo>
                  <a:lnTo>
                    <a:pt x="3253034" y="151846"/>
                  </a:lnTo>
                  <a:lnTo>
                    <a:pt x="3275759" y="192828"/>
                  </a:lnTo>
                  <a:lnTo>
                    <a:pt x="3292629" y="237084"/>
                  </a:lnTo>
                  <a:lnTo>
                    <a:pt x="3303129" y="284100"/>
                  </a:lnTo>
                  <a:lnTo>
                    <a:pt x="3306744" y="333358"/>
                  </a:lnTo>
                  <a:lnTo>
                    <a:pt x="3306744" y="2033230"/>
                  </a:lnTo>
                  <a:lnTo>
                    <a:pt x="3303129" y="2082495"/>
                  </a:lnTo>
                  <a:lnTo>
                    <a:pt x="3292629" y="2129517"/>
                  </a:lnTo>
                  <a:lnTo>
                    <a:pt x="3275759" y="2173779"/>
                  </a:lnTo>
                  <a:lnTo>
                    <a:pt x="3253034" y="2214765"/>
                  </a:lnTo>
                  <a:lnTo>
                    <a:pt x="3224970" y="2251959"/>
                  </a:lnTo>
                  <a:lnTo>
                    <a:pt x="3192084" y="2284845"/>
                  </a:lnTo>
                  <a:lnTo>
                    <a:pt x="3154890" y="2312909"/>
                  </a:lnTo>
                  <a:lnTo>
                    <a:pt x="3113904" y="2335633"/>
                  </a:lnTo>
                  <a:lnTo>
                    <a:pt x="3069643" y="2352504"/>
                  </a:lnTo>
                  <a:lnTo>
                    <a:pt x="3022621" y="2363004"/>
                  </a:lnTo>
                  <a:lnTo>
                    <a:pt x="2973354" y="2366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80972" y="3776127"/>
            <a:ext cx="325627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purpose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new </a:t>
            </a:r>
            <a:r>
              <a:rPr sz="1450" dirty="0">
                <a:latin typeface="Comic Sans MS"/>
                <a:cs typeface="Comic Sans MS"/>
              </a:rPr>
              <a:t>Card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13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13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3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provide</a:t>
            </a:r>
            <a:r>
              <a:rPr sz="1450" spc="13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30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more </a:t>
            </a:r>
            <a:r>
              <a:rPr sz="1450" dirty="0">
                <a:latin typeface="Comic Sans MS"/>
                <a:cs typeface="Comic Sans MS"/>
              </a:rPr>
              <a:t>flexible</a:t>
            </a:r>
            <a:r>
              <a:rPr sz="1450" spc="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powerful</a:t>
            </a:r>
            <a:r>
              <a:rPr sz="1450" spc="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way</a:t>
            </a:r>
            <a:r>
              <a:rPr sz="1450" spc="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9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present </a:t>
            </a:r>
            <a:r>
              <a:rPr sz="1450" dirty="0">
                <a:latin typeface="Comic Sans MS"/>
                <a:cs typeface="Comic Sans MS"/>
              </a:rPr>
              <a:t>key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points.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allows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users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customize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format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their</a:t>
            </a:r>
            <a:r>
              <a:rPr sz="1450" spc="95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cards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3980972" y="5204877"/>
            <a:ext cx="3256279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extensively,</a:t>
            </a:r>
            <a:r>
              <a:rPr sz="1450" spc="44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improving</a:t>
            </a:r>
            <a:r>
              <a:rPr sz="1450" spc="45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both</a:t>
            </a:r>
            <a:r>
              <a:rPr sz="1450" spc="45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aesthetics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functionality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their reports.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7" y="530044"/>
            <a:ext cx="1345565" cy="1398270"/>
          </a:xfrm>
          <a:custGeom>
            <a:avLst/>
            <a:gdLst/>
            <a:ahLst/>
            <a:cxnLst/>
            <a:rect l="l" t="t" r="r" b="b"/>
            <a:pathLst>
              <a:path w="1345565" h="1398270">
                <a:moveTo>
                  <a:pt x="239141" y="1398145"/>
                </a:moveTo>
                <a:lnTo>
                  <a:pt x="237132" y="1398145"/>
                </a:lnTo>
                <a:lnTo>
                  <a:pt x="237132" y="1127994"/>
                </a:lnTo>
                <a:lnTo>
                  <a:pt x="205581" y="1111712"/>
                </a:lnTo>
                <a:lnTo>
                  <a:pt x="147664" y="1069985"/>
                </a:lnTo>
                <a:lnTo>
                  <a:pt x="97640" y="1014017"/>
                </a:lnTo>
                <a:lnTo>
                  <a:pt x="75956" y="979934"/>
                </a:lnTo>
                <a:lnTo>
                  <a:pt x="56686" y="941381"/>
                </a:lnTo>
                <a:lnTo>
                  <a:pt x="39977" y="898054"/>
                </a:lnTo>
                <a:lnTo>
                  <a:pt x="25976" y="849648"/>
                </a:lnTo>
                <a:lnTo>
                  <a:pt x="14831" y="795862"/>
                </a:lnTo>
                <a:lnTo>
                  <a:pt x="6688" y="736391"/>
                </a:lnTo>
                <a:lnTo>
                  <a:pt x="1695" y="670932"/>
                </a:lnTo>
                <a:lnTo>
                  <a:pt x="0" y="599111"/>
                </a:lnTo>
                <a:lnTo>
                  <a:pt x="1691" y="531574"/>
                </a:lnTo>
                <a:lnTo>
                  <a:pt x="6662" y="468379"/>
                </a:lnTo>
                <a:lnTo>
                  <a:pt x="14767" y="409467"/>
                </a:lnTo>
                <a:lnTo>
                  <a:pt x="25861" y="354780"/>
                </a:lnTo>
                <a:lnTo>
                  <a:pt x="39796" y="304259"/>
                </a:lnTo>
                <a:lnTo>
                  <a:pt x="56428" y="257846"/>
                </a:lnTo>
                <a:lnTo>
                  <a:pt x="75611" y="215482"/>
                </a:lnTo>
                <a:lnTo>
                  <a:pt x="97198" y="177109"/>
                </a:lnTo>
                <a:lnTo>
                  <a:pt x="121045" y="142668"/>
                </a:lnTo>
                <a:lnTo>
                  <a:pt x="147005" y="112101"/>
                </a:lnTo>
                <a:lnTo>
                  <a:pt x="174933" y="85350"/>
                </a:lnTo>
                <a:lnTo>
                  <a:pt x="236109" y="43058"/>
                </a:lnTo>
                <a:lnTo>
                  <a:pt x="303406" y="15325"/>
                </a:lnTo>
                <a:lnTo>
                  <a:pt x="375657" y="1683"/>
                </a:lnTo>
                <a:lnTo>
                  <a:pt x="413276" y="0"/>
                </a:lnTo>
                <a:lnTo>
                  <a:pt x="929608" y="0"/>
                </a:lnTo>
                <a:lnTo>
                  <a:pt x="1004699" y="6772"/>
                </a:lnTo>
                <a:lnTo>
                  <a:pt x="1075246" y="27402"/>
                </a:lnTo>
                <a:lnTo>
                  <a:pt x="1140102" y="62357"/>
                </a:lnTo>
                <a:lnTo>
                  <a:pt x="1198122" y="112108"/>
                </a:lnTo>
                <a:lnTo>
                  <a:pt x="1224210" y="142677"/>
                </a:lnTo>
                <a:lnTo>
                  <a:pt x="1248160" y="177121"/>
                </a:lnTo>
                <a:lnTo>
                  <a:pt x="1269827" y="215498"/>
                </a:lnTo>
                <a:lnTo>
                  <a:pt x="1289069" y="257867"/>
                </a:lnTo>
                <a:lnTo>
                  <a:pt x="1305742" y="304285"/>
                </a:lnTo>
                <a:lnTo>
                  <a:pt x="1319704" y="354813"/>
                </a:lnTo>
                <a:lnTo>
                  <a:pt x="1330810" y="409507"/>
                </a:lnTo>
                <a:lnTo>
                  <a:pt x="1338918" y="468428"/>
                </a:lnTo>
                <a:lnTo>
                  <a:pt x="1343885" y="531633"/>
                </a:lnTo>
                <a:lnTo>
                  <a:pt x="1345566" y="599189"/>
                </a:lnTo>
                <a:lnTo>
                  <a:pt x="1343676" y="665202"/>
                </a:lnTo>
                <a:lnTo>
                  <a:pt x="1338112" y="727051"/>
                </a:lnTo>
                <a:lnTo>
                  <a:pt x="1329047" y="784686"/>
                </a:lnTo>
                <a:lnTo>
                  <a:pt x="1316651" y="838140"/>
                </a:lnTo>
                <a:lnTo>
                  <a:pt x="1301093" y="887443"/>
                </a:lnTo>
                <a:lnTo>
                  <a:pt x="1282543" y="932626"/>
                </a:lnTo>
                <a:lnTo>
                  <a:pt x="1261170" y="973718"/>
                </a:lnTo>
                <a:lnTo>
                  <a:pt x="1237146" y="1010752"/>
                </a:lnTo>
                <a:lnTo>
                  <a:pt x="1210640" y="1043757"/>
                </a:lnTo>
                <a:lnTo>
                  <a:pt x="1181821" y="1072765"/>
                </a:lnTo>
                <a:lnTo>
                  <a:pt x="1150859" y="1097805"/>
                </a:lnTo>
                <a:lnTo>
                  <a:pt x="1117925" y="1118909"/>
                </a:lnTo>
                <a:lnTo>
                  <a:pt x="1083188" y="1136107"/>
                </a:lnTo>
                <a:lnTo>
                  <a:pt x="1046818" y="1149430"/>
                </a:lnTo>
                <a:lnTo>
                  <a:pt x="1008984" y="1158908"/>
                </a:lnTo>
                <a:lnTo>
                  <a:pt x="969858" y="1164573"/>
                </a:lnTo>
                <a:lnTo>
                  <a:pt x="929607" y="1166454"/>
                </a:lnTo>
                <a:lnTo>
                  <a:pt x="517822" y="1166454"/>
                </a:lnTo>
                <a:lnTo>
                  <a:pt x="239141" y="1398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2145" y="608669"/>
            <a:ext cx="107124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366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formating</a:t>
            </a:r>
            <a:r>
              <a:rPr sz="1350" b="1" spc="-10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KPI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2372" y="272278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0" y="515532"/>
                </a:moveTo>
                <a:lnTo>
                  <a:pt x="257742" y="515532"/>
                </a:lnTo>
                <a:lnTo>
                  <a:pt x="211434" y="511382"/>
                </a:lnTo>
                <a:lnTo>
                  <a:pt x="167824" y="499408"/>
                </a:lnTo>
                <a:lnTo>
                  <a:pt x="127667" y="480342"/>
                </a:lnTo>
                <a:lnTo>
                  <a:pt x="91691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6206523" y="0"/>
                </a:lnTo>
                <a:lnTo>
                  <a:pt x="6252860" y="4152"/>
                </a:lnTo>
                <a:lnTo>
                  <a:pt x="6296471" y="16126"/>
                </a:lnTo>
                <a:lnTo>
                  <a:pt x="6336629" y="35192"/>
                </a:lnTo>
                <a:lnTo>
                  <a:pt x="6372605" y="60623"/>
                </a:lnTo>
                <a:lnTo>
                  <a:pt x="6403671" y="91690"/>
                </a:lnTo>
                <a:lnTo>
                  <a:pt x="6429101" y="127666"/>
                </a:lnTo>
                <a:lnTo>
                  <a:pt x="6448167" y="167822"/>
                </a:lnTo>
                <a:lnTo>
                  <a:pt x="6460140" y="211432"/>
                </a:lnTo>
                <a:lnTo>
                  <a:pt x="6464292" y="257765"/>
                </a:lnTo>
                <a:lnTo>
                  <a:pt x="6460140" y="304100"/>
                </a:lnTo>
                <a:lnTo>
                  <a:pt x="6448167" y="347710"/>
                </a:lnTo>
                <a:lnTo>
                  <a:pt x="6429101" y="387867"/>
                </a:lnTo>
                <a:lnTo>
                  <a:pt x="6403671" y="423843"/>
                </a:lnTo>
                <a:lnTo>
                  <a:pt x="6372605" y="454911"/>
                </a:lnTo>
                <a:lnTo>
                  <a:pt x="6336629" y="480342"/>
                </a:lnTo>
                <a:lnTo>
                  <a:pt x="6296471" y="499408"/>
                </a:lnTo>
                <a:lnTo>
                  <a:pt x="6252860" y="511382"/>
                </a:lnTo>
                <a:lnTo>
                  <a:pt x="6206550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329653" y="1141024"/>
            <a:ext cx="4669155" cy="4331335"/>
            <a:chOff x="4329653" y="1141024"/>
            <a:chExt cx="4669155" cy="43313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345" y="2118950"/>
              <a:ext cx="1704974" cy="33527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29653" y="1141024"/>
              <a:ext cx="2963545" cy="2454910"/>
            </a:xfrm>
            <a:custGeom>
              <a:avLst/>
              <a:gdLst/>
              <a:ahLst/>
              <a:cxnLst/>
              <a:rect l="l" t="t" r="r" b="b"/>
              <a:pathLst>
                <a:path w="2963545" h="2454910">
                  <a:moveTo>
                    <a:pt x="2630468" y="2454901"/>
                  </a:moveTo>
                  <a:lnTo>
                    <a:pt x="333223" y="2454901"/>
                  </a:lnTo>
                  <a:lnTo>
                    <a:pt x="284123" y="2451299"/>
                  </a:lnTo>
                  <a:lnTo>
                    <a:pt x="237101" y="2440798"/>
                  </a:lnTo>
                  <a:lnTo>
                    <a:pt x="192839" y="2423928"/>
                  </a:lnTo>
                  <a:lnTo>
                    <a:pt x="151854" y="2401203"/>
                  </a:lnTo>
                  <a:lnTo>
                    <a:pt x="114660" y="2373140"/>
                  </a:lnTo>
                  <a:lnTo>
                    <a:pt x="81773" y="2340253"/>
                  </a:lnTo>
                  <a:lnTo>
                    <a:pt x="53710" y="2303059"/>
                  </a:lnTo>
                  <a:lnTo>
                    <a:pt x="30985" y="2262074"/>
                  </a:lnTo>
                  <a:lnTo>
                    <a:pt x="14115" y="2217812"/>
                  </a:lnTo>
                  <a:lnTo>
                    <a:pt x="3614" y="2170790"/>
                  </a:lnTo>
                  <a:lnTo>
                    <a:pt x="0" y="2121525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5" y="237092"/>
                  </a:lnTo>
                  <a:lnTo>
                    <a:pt x="30985" y="192832"/>
                  </a:lnTo>
                  <a:lnTo>
                    <a:pt x="53710" y="151848"/>
                  </a:lnTo>
                  <a:lnTo>
                    <a:pt x="81773" y="114656"/>
                  </a:lnTo>
                  <a:lnTo>
                    <a:pt x="114660" y="81771"/>
                  </a:lnTo>
                  <a:lnTo>
                    <a:pt x="151854" y="53708"/>
                  </a:lnTo>
                  <a:lnTo>
                    <a:pt x="192839" y="30984"/>
                  </a:lnTo>
                  <a:lnTo>
                    <a:pt x="237101" y="14114"/>
                  </a:lnTo>
                  <a:lnTo>
                    <a:pt x="284123" y="3614"/>
                  </a:lnTo>
                  <a:lnTo>
                    <a:pt x="333389" y="0"/>
                  </a:lnTo>
                  <a:lnTo>
                    <a:pt x="2630302" y="0"/>
                  </a:lnTo>
                  <a:lnTo>
                    <a:pt x="2679568" y="3614"/>
                  </a:lnTo>
                  <a:lnTo>
                    <a:pt x="2726590" y="14114"/>
                  </a:lnTo>
                  <a:lnTo>
                    <a:pt x="2770852" y="30984"/>
                  </a:lnTo>
                  <a:lnTo>
                    <a:pt x="2811837" y="53708"/>
                  </a:lnTo>
                  <a:lnTo>
                    <a:pt x="2849031" y="81771"/>
                  </a:lnTo>
                  <a:lnTo>
                    <a:pt x="2881918" y="114656"/>
                  </a:lnTo>
                  <a:lnTo>
                    <a:pt x="2909981" y="151848"/>
                  </a:lnTo>
                  <a:lnTo>
                    <a:pt x="2932706" y="192832"/>
                  </a:lnTo>
                  <a:lnTo>
                    <a:pt x="2949577" y="237092"/>
                  </a:lnTo>
                  <a:lnTo>
                    <a:pt x="2960077" y="284111"/>
                  </a:lnTo>
                  <a:lnTo>
                    <a:pt x="2963144" y="325914"/>
                  </a:lnTo>
                  <a:lnTo>
                    <a:pt x="2963144" y="2128985"/>
                  </a:lnTo>
                  <a:lnTo>
                    <a:pt x="2960077" y="2170790"/>
                  </a:lnTo>
                  <a:lnTo>
                    <a:pt x="2949577" y="2217812"/>
                  </a:lnTo>
                  <a:lnTo>
                    <a:pt x="2932706" y="2262074"/>
                  </a:lnTo>
                  <a:lnTo>
                    <a:pt x="2909981" y="2303059"/>
                  </a:lnTo>
                  <a:lnTo>
                    <a:pt x="2881918" y="2340253"/>
                  </a:lnTo>
                  <a:lnTo>
                    <a:pt x="2849031" y="2373140"/>
                  </a:lnTo>
                  <a:lnTo>
                    <a:pt x="2811837" y="2401203"/>
                  </a:lnTo>
                  <a:lnTo>
                    <a:pt x="2770852" y="2423928"/>
                  </a:lnTo>
                  <a:lnTo>
                    <a:pt x="2726590" y="2440798"/>
                  </a:lnTo>
                  <a:lnTo>
                    <a:pt x="2679568" y="2451299"/>
                  </a:lnTo>
                  <a:lnTo>
                    <a:pt x="2630468" y="2454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95"/>
              </a:spcBef>
            </a:pPr>
            <a:r>
              <a:rPr dirty="0"/>
              <a:t>KPI</a:t>
            </a:r>
            <a:r>
              <a:rPr spc="-55" dirty="0"/>
              <a:t> </a:t>
            </a:r>
            <a:r>
              <a:rPr spc="-10" dirty="0"/>
              <a:t>VISUAL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5053" y="1198714"/>
            <a:ext cx="291274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290" algn="l"/>
                <a:tab pos="778510" algn="l"/>
                <a:tab pos="1421765" algn="l"/>
                <a:tab pos="1711960" algn="l"/>
                <a:tab pos="2385695" algn="l"/>
                <a:tab pos="2748915" algn="l"/>
              </a:tabLst>
            </a:pPr>
            <a:r>
              <a:rPr sz="1550" spc="-50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KPI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visual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Power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BI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is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053" y="1434286"/>
            <a:ext cx="2913380" cy="615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65"/>
              </a:spcBef>
              <a:tabLst>
                <a:tab pos="657225" algn="l"/>
                <a:tab pos="1090295" algn="l"/>
                <a:tab pos="2087245" algn="l"/>
              </a:tabLst>
            </a:pPr>
            <a:r>
              <a:rPr sz="1550" spc="-20" dirty="0">
                <a:latin typeface="Comic Sans MS"/>
                <a:cs typeface="Comic Sans MS"/>
              </a:rPr>
              <a:t>used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measure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progress</a:t>
            </a:r>
            <a:endParaRPr sz="15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899794" algn="l"/>
                <a:tab pos="1490345" algn="l"/>
              </a:tabLst>
            </a:pPr>
            <a:r>
              <a:rPr sz="1550" spc="-10" dirty="0">
                <a:latin typeface="Comic Sans MS"/>
                <a:cs typeface="Comic Sans MS"/>
              </a:rPr>
              <a:t>specific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goal.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It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3886" y="2084539"/>
            <a:ext cx="193421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7605" algn="l"/>
              </a:tabLst>
            </a:pPr>
            <a:r>
              <a:rPr sz="1550" spc="-10" dirty="0">
                <a:latin typeface="Comic Sans MS"/>
                <a:cs typeface="Comic Sans MS"/>
              </a:rPr>
              <a:t>indicates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whether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053" y="1729561"/>
            <a:ext cx="104203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928369" algn="l"/>
              </a:tabLst>
            </a:pPr>
            <a:r>
              <a:rPr sz="1550" spc="-10" dirty="0">
                <a:latin typeface="Comic Sans MS"/>
                <a:cs typeface="Comic Sans MS"/>
              </a:rPr>
              <a:t>towards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spc="-10" dirty="0">
                <a:latin typeface="Comic Sans MS"/>
                <a:cs typeface="Comic Sans MS"/>
              </a:rPr>
              <a:t>visually current meeting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1030" y="2320111"/>
            <a:ext cx="1807210" cy="615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  <a:tabLst>
                <a:tab pos="1642745" algn="l"/>
              </a:tabLst>
            </a:pPr>
            <a:r>
              <a:rPr sz="1550" spc="-10" dirty="0">
                <a:latin typeface="Comic Sans MS"/>
                <a:cs typeface="Comic Sans MS"/>
              </a:rPr>
              <a:t>performance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is</a:t>
            </a: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574800" algn="l"/>
              </a:tabLst>
            </a:pPr>
            <a:r>
              <a:rPr sz="1550" spc="-10" dirty="0">
                <a:latin typeface="Comic Sans MS"/>
                <a:cs typeface="Comic Sans MS"/>
              </a:rPr>
              <a:t>expectations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by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053" y="2910661"/>
            <a:ext cx="291338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comparing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actual</a:t>
            </a:r>
            <a:r>
              <a:rPr sz="1550" spc="7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values</a:t>
            </a:r>
            <a:r>
              <a:rPr sz="1550" spc="7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against </a:t>
            </a:r>
            <a:r>
              <a:rPr sz="1550" dirty="0">
                <a:latin typeface="Comic Sans MS"/>
                <a:cs typeface="Comic Sans MS"/>
              </a:rPr>
              <a:t>target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values.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187" y="3925518"/>
            <a:ext cx="3307079" cy="2080895"/>
          </a:xfrm>
          <a:custGeom>
            <a:avLst/>
            <a:gdLst/>
            <a:ahLst/>
            <a:cxnLst/>
            <a:rect l="l" t="t" r="r" b="b"/>
            <a:pathLst>
              <a:path w="3307079" h="2080895">
                <a:moveTo>
                  <a:pt x="2973440" y="2080864"/>
                </a:moveTo>
                <a:lnTo>
                  <a:pt x="333303" y="2080864"/>
                </a:lnTo>
                <a:lnTo>
                  <a:pt x="284110" y="2077254"/>
                </a:lnTo>
                <a:lnTo>
                  <a:pt x="237091" y="2066754"/>
                </a:lnTo>
                <a:lnTo>
                  <a:pt x="192832" y="2049884"/>
                </a:lnTo>
                <a:lnTo>
                  <a:pt x="151848" y="2027160"/>
                </a:lnTo>
                <a:lnTo>
                  <a:pt x="114656" y="1999098"/>
                </a:lnTo>
                <a:lnTo>
                  <a:pt x="81771" y="1966214"/>
                </a:lnTo>
                <a:lnTo>
                  <a:pt x="53708" y="1929023"/>
                </a:lnTo>
                <a:lnTo>
                  <a:pt x="30984" y="1888041"/>
                </a:lnTo>
                <a:lnTo>
                  <a:pt x="14114" y="1843784"/>
                </a:lnTo>
                <a:lnTo>
                  <a:pt x="3614" y="1796768"/>
                </a:lnTo>
                <a:lnTo>
                  <a:pt x="0" y="1747509"/>
                </a:lnTo>
                <a:lnTo>
                  <a:pt x="0" y="333390"/>
                </a:lnTo>
                <a:lnTo>
                  <a:pt x="3614" y="284123"/>
                </a:lnTo>
                <a:lnTo>
                  <a:pt x="14114" y="237101"/>
                </a:lnTo>
                <a:lnTo>
                  <a:pt x="30984" y="192839"/>
                </a:lnTo>
                <a:lnTo>
                  <a:pt x="53708" y="151854"/>
                </a:lnTo>
                <a:lnTo>
                  <a:pt x="81771" y="114660"/>
                </a:lnTo>
                <a:lnTo>
                  <a:pt x="114656" y="81773"/>
                </a:lnTo>
                <a:lnTo>
                  <a:pt x="151848" y="53710"/>
                </a:lnTo>
                <a:lnTo>
                  <a:pt x="192832" y="30985"/>
                </a:lnTo>
                <a:lnTo>
                  <a:pt x="237091" y="14115"/>
                </a:lnTo>
                <a:lnTo>
                  <a:pt x="284110" y="3614"/>
                </a:lnTo>
                <a:lnTo>
                  <a:pt x="333373" y="0"/>
                </a:lnTo>
                <a:lnTo>
                  <a:pt x="2973370" y="0"/>
                </a:lnTo>
                <a:lnTo>
                  <a:pt x="3022635" y="3614"/>
                </a:lnTo>
                <a:lnTo>
                  <a:pt x="3069657" y="14115"/>
                </a:lnTo>
                <a:lnTo>
                  <a:pt x="3113919" y="30985"/>
                </a:lnTo>
                <a:lnTo>
                  <a:pt x="3154905" y="53710"/>
                </a:lnTo>
                <a:lnTo>
                  <a:pt x="3192099" y="81773"/>
                </a:lnTo>
                <a:lnTo>
                  <a:pt x="3224985" y="114660"/>
                </a:lnTo>
                <a:lnTo>
                  <a:pt x="3253049" y="151854"/>
                </a:lnTo>
                <a:lnTo>
                  <a:pt x="3275773" y="192839"/>
                </a:lnTo>
                <a:lnTo>
                  <a:pt x="3292644" y="237101"/>
                </a:lnTo>
                <a:lnTo>
                  <a:pt x="3303144" y="284123"/>
                </a:lnTo>
                <a:lnTo>
                  <a:pt x="3306759" y="333390"/>
                </a:lnTo>
                <a:lnTo>
                  <a:pt x="3306759" y="1747509"/>
                </a:lnTo>
                <a:lnTo>
                  <a:pt x="3303144" y="1796768"/>
                </a:lnTo>
                <a:lnTo>
                  <a:pt x="3292644" y="1843784"/>
                </a:lnTo>
                <a:lnTo>
                  <a:pt x="3275773" y="1888041"/>
                </a:lnTo>
                <a:lnTo>
                  <a:pt x="3253049" y="1929023"/>
                </a:lnTo>
                <a:lnTo>
                  <a:pt x="3224985" y="1966214"/>
                </a:lnTo>
                <a:lnTo>
                  <a:pt x="3192099" y="1999098"/>
                </a:lnTo>
                <a:lnTo>
                  <a:pt x="3154905" y="2027160"/>
                </a:lnTo>
                <a:lnTo>
                  <a:pt x="3113919" y="2049884"/>
                </a:lnTo>
                <a:lnTo>
                  <a:pt x="3069657" y="2066754"/>
                </a:lnTo>
                <a:lnTo>
                  <a:pt x="3022635" y="2077254"/>
                </a:lnTo>
                <a:lnTo>
                  <a:pt x="2973440" y="2080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7587" y="3911428"/>
            <a:ext cx="3256279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Use:</a:t>
            </a:r>
            <a:r>
              <a:rPr sz="1450" b="1" spc="-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KPI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when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need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track</a:t>
            </a:r>
            <a:r>
              <a:rPr sz="1450" spc="1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progress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toward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a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587" y="4482928"/>
            <a:ext cx="325627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specific</a:t>
            </a:r>
            <a:r>
              <a:rPr sz="1450" spc="3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business</a:t>
            </a:r>
            <a:r>
              <a:rPr sz="1450" spc="3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objective.</a:t>
            </a:r>
            <a:r>
              <a:rPr sz="1450" spc="325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This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3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3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helpful</a:t>
            </a:r>
            <a:r>
              <a:rPr sz="1450" spc="3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3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scenarios</a:t>
            </a:r>
            <a:r>
              <a:rPr sz="1450" spc="39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where </a:t>
            </a:r>
            <a:r>
              <a:rPr sz="1450" dirty="0">
                <a:latin typeface="Comic Sans MS"/>
                <a:cs typeface="Comic Sans MS"/>
              </a:rPr>
              <a:t>you need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 monitor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key metrics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over </a:t>
            </a:r>
            <a:r>
              <a:rPr sz="1450" dirty="0">
                <a:latin typeface="Comic Sans MS"/>
                <a:cs typeface="Comic Sans MS"/>
              </a:rPr>
              <a:t>time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quickly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see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if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they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on </a:t>
            </a:r>
            <a:r>
              <a:rPr sz="1450" dirty="0">
                <a:latin typeface="Comic Sans MS"/>
                <a:cs typeface="Comic Sans MS"/>
              </a:rPr>
              <a:t>track,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ahead,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behind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target.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4206" y="3776867"/>
            <a:ext cx="3307079" cy="2366645"/>
          </a:xfrm>
          <a:custGeom>
            <a:avLst/>
            <a:gdLst/>
            <a:ahLst/>
            <a:cxnLst/>
            <a:rect l="l" t="t" r="r" b="b"/>
            <a:pathLst>
              <a:path w="3307079" h="2366645">
                <a:moveTo>
                  <a:pt x="2973426" y="2366616"/>
                </a:moveTo>
                <a:lnTo>
                  <a:pt x="333348" y="2366616"/>
                </a:lnTo>
                <a:lnTo>
                  <a:pt x="284123" y="2363004"/>
                </a:lnTo>
                <a:lnTo>
                  <a:pt x="237101" y="2352504"/>
                </a:lnTo>
                <a:lnTo>
                  <a:pt x="192839" y="2335633"/>
                </a:lnTo>
                <a:lnTo>
                  <a:pt x="151854" y="2312909"/>
                </a:lnTo>
                <a:lnTo>
                  <a:pt x="114660" y="2284845"/>
                </a:lnTo>
                <a:lnTo>
                  <a:pt x="81773" y="2251959"/>
                </a:lnTo>
                <a:lnTo>
                  <a:pt x="53710" y="2214765"/>
                </a:lnTo>
                <a:lnTo>
                  <a:pt x="30985" y="2173779"/>
                </a:lnTo>
                <a:lnTo>
                  <a:pt x="14115" y="2129517"/>
                </a:lnTo>
                <a:lnTo>
                  <a:pt x="3614" y="2082495"/>
                </a:lnTo>
                <a:lnTo>
                  <a:pt x="0" y="2033230"/>
                </a:lnTo>
                <a:lnTo>
                  <a:pt x="0" y="333358"/>
                </a:lnTo>
                <a:lnTo>
                  <a:pt x="3614" y="284100"/>
                </a:lnTo>
                <a:lnTo>
                  <a:pt x="14115" y="237084"/>
                </a:lnTo>
                <a:lnTo>
                  <a:pt x="30985" y="192828"/>
                </a:lnTo>
                <a:lnTo>
                  <a:pt x="53710" y="151846"/>
                </a:lnTo>
                <a:lnTo>
                  <a:pt x="81773" y="114655"/>
                </a:lnTo>
                <a:lnTo>
                  <a:pt x="114660" y="81770"/>
                </a:lnTo>
                <a:lnTo>
                  <a:pt x="151854" y="53708"/>
                </a:lnTo>
                <a:lnTo>
                  <a:pt x="192839" y="30984"/>
                </a:lnTo>
                <a:lnTo>
                  <a:pt x="237101" y="14114"/>
                </a:lnTo>
                <a:lnTo>
                  <a:pt x="284123" y="3614"/>
                </a:lnTo>
                <a:lnTo>
                  <a:pt x="333389" y="0"/>
                </a:lnTo>
                <a:lnTo>
                  <a:pt x="2973386" y="0"/>
                </a:lnTo>
                <a:lnTo>
                  <a:pt x="3022650" y="3614"/>
                </a:lnTo>
                <a:lnTo>
                  <a:pt x="3069670" y="14114"/>
                </a:lnTo>
                <a:lnTo>
                  <a:pt x="3113929" y="30984"/>
                </a:lnTo>
                <a:lnTo>
                  <a:pt x="3154911" y="53708"/>
                </a:lnTo>
                <a:lnTo>
                  <a:pt x="3192101" y="81770"/>
                </a:lnTo>
                <a:lnTo>
                  <a:pt x="3224983" y="114655"/>
                </a:lnTo>
                <a:lnTo>
                  <a:pt x="3253043" y="151846"/>
                </a:lnTo>
                <a:lnTo>
                  <a:pt x="3275764" y="192828"/>
                </a:lnTo>
                <a:lnTo>
                  <a:pt x="3292632" y="237084"/>
                </a:lnTo>
                <a:lnTo>
                  <a:pt x="3303130" y="284100"/>
                </a:lnTo>
                <a:lnTo>
                  <a:pt x="3306744" y="333358"/>
                </a:lnTo>
                <a:lnTo>
                  <a:pt x="3306744" y="2033230"/>
                </a:lnTo>
                <a:lnTo>
                  <a:pt x="3303130" y="2082495"/>
                </a:lnTo>
                <a:lnTo>
                  <a:pt x="3292632" y="2129517"/>
                </a:lnTo>
                <a:lnTo>
                  <a:pt x="3275764" y="2173779"/>
                </a:lnTo>
                <a:lnTo>
                  <a:pt x="3253043" y="2214765"/>
                </a:lnTo>
                <a:lnTo>
                  <a:pt x="3224983" y="2251959"/>
                </a:lnTo>
                <a:lnTo>
                  <a:pt x="3192101" y="2284845"/>
                </a:lnTo>
                <a:lnTo>
                  <a:pt x="3154911" y="2312909"/>
                </a:lnTo>
                <a:lnTo>
                  <a:pt x="3113929" y="2335633"/>
                </a:lnTo>
                <a:lnTo>
                  <a:pt x="3069670" y="2352504"/>
                </a:lnTo>
                <a:lnTo>
                  <a:pt x="3022650" y="2363004"/>
                </a:lnTo>
                <a:lnTo>
                  <a:pt x="2973426" y="236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19606" y="3762777"/>
            <a:ext cx="3256279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purpose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KPI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visual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provide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quick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easy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way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evaluate</a:t>
            </a:r>
            <a:r>
              <a:rPr sz="1450" spc="11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11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well</a:t>
            </a:r>
            <a:r>
              <a:rPr sz="1450" spc="11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an</a:t>
            </a:r>
            <a:r>
              <a:rPr sz="1450" spc="114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organization, </a:t>
            </a:r>
            <a:r>
              <a:rPr sz="1450" dirty="0">
                <a:latin typeface="Comic Sans MS"/>
                <a:cs typeface="Comic Sans MS"/>
              </a:rPr>
              <a:t>team,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individual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achieving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their </a:t>
            </a:r>
            <a:r>
              <a:rPr sz="1450" dirty="0">
                <a:latin typeface="Comic Sans MS"/>
                <a:cs typeface="Comic Sans MS"/>
              </a:rPr>
              <a:t>key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business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objectives.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uses</a:t>
            </a:r>
            <a:r>
              <a:rPr sz="1450" spc="-20" dirty="0">
                <a:latin typeface="Comic Sans MS"/>
                <a:cs typeface="Comic Sans MS"/>
              </a:rPr>
              <a:t> color </a:t>
            </a:r>
            <a:r>
              <a:rPr sz="1450" dirty="0">
                <a:latin typeface="Comic Sans MS"/>
                <a:cs typeface="Comic Sans MS"/>
              </a:rPr>
              <a:t>coding</a:t>
            </a:r>
            <a:r>
              <a:rPr sz="1450" spc="4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(such</a:t>
            </a:r>
            <a:r>
              <a:rPr sz="1450" spc="4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as</a:t>
            </a:r>
            <a:r>
              <a:rPr sz="1450" spc="5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green,</a:t>
            </a:r>
            <a:r>
              <a:rPr sz="1450" spc="4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yellow,</a:t>
            </a:r>
            <a:r>
              <a:rPr sz="1450" spc="45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red)</a:t>
            </a:r>
            <a:r>
              <a:rPr sz="1450" spc="20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indicate</a:t>
            </a:r>
            <a:r>
              <a:rPr sz="1450" spc="2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performance</a:t>
            </a:r>
            <a:r>
              <a:rPr sz="1450" spc="2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status </a:t>
            </a:r>
            <a:r>
              <a:rPr sz="1450" dirty="0">
                <a:latin typeface="Comic Sans MS"/>
                <a:cs typeface="Comic Sans MS"/>
              </a:rPr>
              <a:t>at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10" dirty="0">
                <a:latin typeface="Comic Sans MS"/>
                <a:cs typeface="Comic Sans MS"/>
              </a:rPr>
              <a:t> glance.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1024"/>
            <a:ext cx="4171949" cy="263611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60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Custom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NEW CARD VISUAL</vt:lpstr>
      <vt:lpstr>KPI VISUAL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2024-09-29T06:46:18Z</dcterms:created>
  <dcterms:modified xsi:type="dcterms:W3CDTF">2024-10-05T12:35:44Z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