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FF5E4-34BF-4185-A791-70AB2D47EDB2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12712-51A3-4302-A32E-9C80DAB40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3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0325" y="1920275"/>
            <a:ext cx="2047874" cy="27146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722407" y="756784"/>
            <a:ext cx="1059180" cy="916940"/>
          </a:xfrm>
          <a:custGeom>
            <a:avLst/>
            <a:gdLst/>
            <a:ahLst/>
            <a:cxnLst/>
            <a:rect l="l" t="t" r="r" b="b"/>
            <a:pathLst>
              <a:path w="1059179" h="916939">
                <a:moveTo>
                  <a:pt x="82060" y="916591"/>
                </a:moveTo>
                <a:lnTo>
                  <a:pt x="86180" y="804116"/>
                </a:lnTo>
                <a:lnTo>
                  <a:pt x="65751" y="791489"/>
                </a:lnTo>
                <a:lnTo>
                  <a:pt x="47449" y="773683"/>
                </a:lnTo>
                <a:lnTo>
                  <a:pt x="18615" y="713157"/>
                </a:lnTo>
                <a:lnTo>
                  <a:pt x="8778" y="665747"/>
                </a:lnTo>
                <a:lnTo>
                  <a:pt x="2457" y="603779"/>
                </a:lnTo>
                <a:lnTo>
                  <a:pt x="0" y="524910"/>
                </a:lnTo>
                <a:lnTo>
                  <a:pt x="1758" y="426709"/>
                </a:lnTo>
                <a:lnTo>
                  <a:pt x="6942" y="335960"/>
                </a:lnTo>
                <a:lnTo>
                  <a:pt x="15175" y="258452"/>
                </a:lnTo>
                <a:lnTo>
                  <a:pt x="26229" y="193236"/>
                </a:lnTo>
                <a:lnTo>
                  <a:pt x="39874" y="139362"/>
                </a:lnTo>
                <a:lnTo>
                  <a:pt x="55880" y="95879"/>
                </a:lnTo>
                <a:lnTo>
                  <a:pt x="74016" y="61838"/>
                </a:lnTo>
                <a:lnTo>
                  <a:pt x="115763" y="18279"/>
                </a:lnTo>
                <a:lnTo>
                  <a:pt x="163276" y="1085"/>
                </a:lnTo>
                <a:lnTo>
                  <a:pt x="188618" y="0"/>
                </a:lnTo>
                <a:lnTo>
                  <a:pt x="892707" y="25791"/>
                </a:lnTo>
                <a:lnTo>
                  <a:pt x="946124" y="36430"/>
                </a:lnTo>
                <a:lnTo>
                  <a:pt x="991504" y="69166"/>
                </a:lnTo>
                <a:lnTo>
                  <a:pt x="1026795" y="131458"/>
                </a:lnTo>
                <a:lnTo>
                  <a:pt x="1040019" y="176020"/>
                </a:lnTo>
                <a:lnTo>
                  <a:pt x="1049952" y="230768"/>
                </a:lnTo>
                <a:lnTo>
                  <a:pt x="1056340" y="296637"/>
                </a:lnTo>
                <a:lnTo>
                  <a:pt x="1058927" y="374558"/>
                </a:lnTo>
                <a:lnTo>
                  <a:pt x="1057455" y="465464"/>
                </a:lnTo>
                <a:lnTo>
                  <a:pt x="1052010" y="552740"/>
                </a:lnTo>
                <a:lnTo>
                  <a:pt x="1042751" y="626526"/>
                </a:lnTo>
                <a:lnTo>
                  <a:pt x="1029943" y="687740"/>
                </a:lnTo>
                <a:lnTo>
                  <a:pt x="1013843" y="737386"/>
                </a:lnTo>
                <a:lnTo>
                  <a:pt x="994709" y="776467"/>
                </a:lnTo>
                <a:lnTo>
                  <a:pt x="951472" y="824285"/>
                </a:lnTo>
                <a:lnTo>
                  <a:pt x="201739" y="824285"/>
                </a:lnTo>
                <a:lnTo>
                  <a:pt x="82060" y="916591"/>
                </a:lnTo>
                <a:close/>
              </a:path>
              <a:path w="1059179" h="916939">
                <a:moveTo>
                  <a:pt x="201739" y="824285"/>
                </a:moveTo>
                <a:lnTo>
                  <a:pt x="951472" y="824285"/>
                </a:lnTo>
                <a:lnTo>
                  <a:pt x="948373" y="826944"/>
                </a:lnTo>
                <a:lnTo>
                  <a:pt x="921687" y="840345"/>
                </a:lnTo>
                <a:lnTo>
                  <a:pt x="892999" y="847194"/>
                </a:lnTo>
                <a:lnTo>
                  <a:pt x="862568" y="848491"/>
                </a:lnTo>
                <a:lnTo>
                  <a:pt x="201739" y="824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3496" y="1728773"/>
            <a:ext cx="8377307" cy="2029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820881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002007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-83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8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3" y="1868070"/>
                </a:moveTo>
                <a:lnTo>
                  <a:pt x="196483" y="1642831"/>
                </a:lnTo>
                <a:lnTo>
                  <a:pt x="176373" y="1632659"/>
                </a:lnTo>
                <a:lnTo>
                  <a:pt x="157058" y="1620697"/>
                </a:lnTo>
                <a:lnTo>
                  <a:pt x="121038" y="1589375"/>
                </a:lnTo>
                <a:lnTo>
                  <a:pt x="88857" y="1544814"/>
                </a:lnTo>
                <a:lnTo>
                  <a:pt x="60954" y="1482963"/>
                </a:lnTo>
                <a:lnTo>
                  <a:pt x="48742" y="1444287"/>
                </a:lnTo>
                <a:lnTo>
                  <a:pt x="37762" y="1399770"/>
                </a:lnTo>
                <a:lnTo>
                  <a:pt x="28070" y="1348903"/>
                </a:lnTo>
                <a:lnTo>
                  <a:pt x="19720" y="1291182"/>
                </a:lnTo>
                <a:lnTo>
                  <a:pt x="12765" y="1226100"/>
                </a:lnTo>
                <a:lnTo>
                  <a:pt x="7261" y="1153150"/>
                </a:lnTo>
                <a:lnTo>
                  <a:pt x="3262" y="1071825"/>
                </a:lnTo>
                <a:lnTo>
                  <a:pt x="823" y="981620"/>
                </a:lnTo>
                <a:lnTo>
                  <a:pt x="0" y="881854"/>
                </a:lnTo>
                <a:lnTo>
                  <a:pt x="937" y="785744"/>
                </a:lnTo>
                <a:lnTo>
                  <a:pt x="3710" y="696437"/>
                </a:lnTo>
                <a:lnTo>
                  <a:pt x="8252" y="613864"/>
                </a:lnTo>
                <a:lnTo>
                  <a:pt x="14495" y="537781"/>
                </a:lnTo>
                <a:lnTo>
                  <a:pt x="22375" y="467942"/>
                </a:lnTo>
                <a:lnTo>
                  <a:pt x="31823" y="404106"/>
                </a:lnTo>
                <a:lnTo>
                  <a:pt x="42775" y="346028"/>
                </a:lnTo>
                <a:lnTo>
                  <a:pt x="55164" y="293463"/>
                </a:lnTo>
                <a:lnTo>
                  <a:pt x="68924" y="246169"/>
                </a:lnTo>
                <a:lnTo>
                  <a:pt x="83989" y="203902"/>
                </a:lnTo>
                <a:lnTo>
                  <a:pt x="100293" y="166417"/>
                </a:lnTo>
                <a:lnTo>
                  <a:pt x="136350" y="104819"/>
                </a:lnTo>
                <a:lnTo>
                  <a:pt x="176568" y="59426"/>
                </a:lnTo>
                <a:lnTo>
                  <a:pt x="220416" y="28287"/>
                </a:lnTo>
                <a:lnTo>
                  <a:pt x="267365" y="9452"/>
                </a:lnTo>
                <a:lnTo>
                  <a:pt x="316886" y="968"/>
                </a:lnTo>
                <a:lnTo>
                  <a:pt x="342442" y="0"/>
                </a:lnTo>
                <a:lnTo>
                  <a:pt x="1595532" y="0"/>
                </a:lnTo>
                <a:lnTo>
                  <a:pt x="1647925" y="3681"/>
                </a:lnTo>
                <a:lnTo>
                  <a:pt x="1697550" y="15864"/>
                </a:lnTo>
                <a:lnTo>
                  <a:pt x="1744004" y="38255"/>
                </a:lnTo>
                <a:lnTo>
                  <a:pt x="1786887" y="72560"/>
                </a:lnTo>
                <a:lnTo>
                  <a:pt x="1825803" y="120486"/>
                </a:lnTo>
                <a:lnTo>
                  <a:pt x="1860352" y="183738"/>
                </a:lnTo>
                <a:lnTo>
                  <a:pt x="1875864" y="221646"/>
                </a:lnTo>
                <a:lnTo>
                  <a:pt x="1890136" y="264025"/>
                </a:lnTo>
                <a:lnTo>
                  <a:pt x="1903116" y="311088"/>
                </a:lnTo>
                <a:lnTo>
                  <a:pt x="1914756" y="363050"/>
                </a:lnTo>
                <a:lnTo>
                  <a:pt x="1925005" y="420124"/>
                </a:lnTo>
                <a:lnTo>
                  <a:pt x="1933813" y="482523"/>
                </a:lnTo>
                <a:lnTo>
                  <a:pt x="1941132" y="550459"/>
                </a:lnTo>
                <a:lnTo>
                  <a:pt x="1946910" y="624147"/>
                </a:lnTo>
                <a:lnTo>
                  <a:pt x="1951099" y="703800"/>
                </a:lnTo>
                <a:lnTo>
                  <a:pt x="1953648" y="789631"/>
                </a:lnTo>
                <a:lnTo>
                  <a:pt x="1954505" y="882073"/>
                </a:lnTo>
                <a:lnTo>
                  <a:pt x="1953476" y="970403"/>
                </a:lnTo>
                <a:lnTo>
                  <a:pt x="1950423" y="1052463"/>
                </a:lnTo>
                <a:lnTo>
                  <a:pt x="1945415" y="1128257"/>
                </a:lnTo>
                <a:lnTo>
                  <a:pt x="1938518" y="1198007"/>
                </a:lnTo>
                <a:lnTo>
                  <a:pt x="1929796" y="1261935"/>
                </a:lnTo>
                <a:lnTo>
                  <a:pt x="1919315" y="1320265"/>
                </a:lnTo>
                <a:lnTo>
                  <a:pt x="1907141" y="1373218"/>
                </a:lnTo>
                <a:lnTo>
                  <a:pt x="1893339" y="1421018"/>
                </a:lnTo>
                <a:lnTo>
                  <a:pt x="1877975" y="1463886"/>
                </a:lnTo>
                <a:lnTo>
                  <a:pt x="1861113" y="1502046"/>
                </a:lnTo>
                <a:lnTo>
                  <a:pt x="1842819" y="1535721"/>
                </a:lnTo>
                <a:lnTo>
                  <a:pt x="1802198" y="1590501"/>
                </a:lnTo>
                <a:lnTo>
                  <a:pt x="1756635" y="1630009"/>
                </a:lnTo>
                <a:lnTo>
                  <a:pt x="1706654" y="1656025"/>
                </a:lnTo>
                <a:lnTo>
                  <a:pt x="1652777" y="1670328"/>
                </a:lnTo>
                <a:lnTo>
                  <a:pt x="1595528" y="1674700"/>
                </a:lnTo>
                <a:lnTo>
                  <a:pt x="429068" y="1674700"/>
                </a:lnTo>
                <a:lnTo>
                  <a:pt x="196483" y="1868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b="1" spc="35" dirty="0">
                <a:latin typeface="Arial"/>
                <a:cs typeface="Arial"/>
              </a:rPr>
              <a:t>I’m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very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excited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dive </a:t>
            </a:r>
            <a:r>
              <a:rPr sz="1400" b="1" spc="40" dirty="0">
                <a:latin typeface="Arial"/>
                <a:cs typeface="Arial"/>
              </a:rPr>
              <a:t>into </a:t>
            </a:r>
            <a:r>
              <a:rPr sz="1400" b="1" spc="15" dirty="0">
                <a:latin typeface="Arial"/>
                <a:cs typeface="Arial"/>
              </a:rPr>
              <a:t>this </a:t>
            </a:r>
            <a:r>
              <a:rPr sz="1400" b="1" spc="40" dirty="0">
                <a:latin typeface="Arial"/>
                <a:cs typeface="Arial"/>
              </a:rPr>
              <a:t>with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all!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b="1" spc="10" dirty="0">
                <a:latin typeface="Arial"/>
                <a:cs typeface="Arial"/>
              </a:rPr>
              <a:t>Are </a:t>
            </a:r>
            <a:r>
              <a:rPr sz="1400" b="1" spc="15" dirty="0">
                <a:latin typeface="Arial"/>
                <a:cs typeface="Arial"/>
              </a:rPr>
              <a:t>you </a:t>
            </a:r>
            <a:r>
              <a:rPr sz="1400" b="1" spc="30" dirty="0">
                <a:latin typeface="Arial"/>
                <a:cs typeface="Arial"/>
              </a:rPr>
              <a:t>ready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enhance </a:t>
            </a:r>
            <a:r>
              <a:rPr sz="1400" b="1" spc="25" dirty="0">
                <a:latin typeface="Arial"/>
                <a:cs typeface="Arial"/>
              </a:rPr>
              <a:t>your </a:t>
            </a:r>
            <a:r>
              <a:rPr sz="1400" b="1" spc="45" dirty="0">
                <a:latin typeface="Arial"/>
                <a:cs typeface="Arial"/>
              </a:rPr>
              <a:t>data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visualization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skills?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017" y="90378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1378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81" y="486283"/>
                </a:moveTo>
                <a:lnTo>
                  <a:pt x="219628" y="482366"/>
                </a:lnTo>
                <a:lnTo>
                  <a:pt x="174306" y="471071"/>
                </a:lnTo>
                <a:lnTo>
                  <a:pt x="132572" y="453087"/>
                </a:lnTo>
                <a:lnTo>
                  <a:pt x="95183" y="429099"/>
                </a:lnTo>
                <a:lnTo>
                  <a:pt x="62895" y="399794"/>
                </a:lnTo>
                <a:lnTo>
                  <a:pt x="36466" y="365860"/>
                </a:lnTo>
                <a:lnTo>
                  <a:pt x="16651" y="327981"/>
                </a:lnTo>
                <a:lnTo>
                  <a:pt x="4207" y="286846"/>
                </a:lnTo>
                <a:lnTo>
                  <a:pt x="0" y="244241"/>
                </a:lnTo>
                <a:lnTo>
                  <a:pt x="0" y="242042"/>
                </a:lnTo>
                <a:lnTo>
                  <a:pt x="4207" y="199436"/>
                </a:lnTo>
                <a:lnTo>
                  <a:pt x="16651" y="158301"/>
                </a:lnTo>
                <a:lnTo>
                  <a:pt x="36466" y="120423"/>
                </a:lnTo>
                <a:lnTo>
                  <a:pt x="62895" y="86488"/>
                </a:lnTo>
                <a:lnTo>
                  <a:pt x="95183" y="57183"/>
                </a:lnTo>
                <a:lnTo>
                  <a:pt x="132572" y="33195"/>
                </a:lnTo>
                <a:lnTo>
                  <a:pt x="174306" y="15211"/>
                </a:lnTo>
                <a:lnTo>
                  <a:pt x="219628" y="3917"/>
                </a:lnTo>
                <a:lnTo>
                  <a:pt x="267779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1" y="33195"/>
                </a:lnTo>
                <a:lnTo>
                  <a:pt x="440380" y="57183"/>
                </a:lnTo>
                <a:lnTo>
                  <a:pt x="472667" y="86488"/>
                </a:lnTo>
                <a:lnTo>
                  <a:pt x="499097" y="120423"/>
                </a:lnTo>
                <a:lnTo>
                  <a:pt x="518912" y="158301"/>
                </a:lnTo>
                <a:lnTo>
                  <a:pt x="531355" y="199436"/>
                </a:lnTo>
                <a:lnTo>
                  <a:pt x="535563" y="242042"/>
                </a:lnTo>
                <a:lnTo>
                  <a:pt x="535563" y="244241"/>
                </a:lnTo>
                <a:lnTo>
                  <a:pt x="531355" y="286846"/>
                </a:lnTo>
                <a:lnTo>
                  <a:pt x="518912" y="327981"/>
                </a:lnTo>
                <a:lnTo>
                  <a:pt x="499097" y="365860"/>
                </a:lnTo>
                <a:lnTo>
                  <a:pt x="472667" y="399794"/>
                </a:lnTo>
                <a:lnTo>
                  <a:pt x="440380" y="429099"/>
                </a:lnTo>
                <a:lnTo>
                  <a:pt x="402991" y="453087"/>
                </a:lnTo>
                <a:lnTo>
                  <a:pt x="361257" y="471071"/>
                </a:lnTo>
                <a:lnTo>
                  <a:pt x="315935" y="482366"/>
                </a:lnTo>
                <a:lnTo>
                  <a:pt x="26778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3342334"/>
              <a:ext cx="2932430" cy="2418080"/>
            </a:xfrm>
            <a:custGeom>
              <a:avLst/>
              <a:gdLst/>
              <a:ahLst/>
              <a:cxnLst/>
              <a:rect l="l" t="t" r="r" b="b"/>
              <a:pathLst>
                <a:path w="2932429" h="2418079">
                  <a:moveTo>
                    <a:pt x="2932315" y="2237727"/>
                  </a:moveTo>
                  <a:lnTo>
                    <a:pt x="2925889" y="2189861"/>
                  </a:lnTo>
                  <a:lnTo>
                    <a:pt x="2907728" y="2146846"/>
                  </a:lnTo>
                  <a:lnTo>
                    <a:pt x="2879572" y="2110409"/>
                  </a:lnTo>
                  <a:lnTo>
                    <a:pt x="2843136" y="2082253"/>
                  </a:lnTo>
                  <a:lnTo>
                    <a:pt x="2800121" y="2064105"/>
                  </a:lnTo>
                  <a:lnTo>
                    <a:pt x="2752255" y="2057666"/>
                  </a:lnTo>
                  <a:lnTo>
                    <a:pt x="2150529" y="2057666"/>
                  </a:lnTo>
                  <a:lnTo>
                    <a:pt x="2154097" y="2054745"/>
                  </a:lnTo>
                  <a:lnTo>
                    <a:pt x="2175446" y="2028710"/>
                  </a:lnTo>
                  <a:lnTo>
                    <a:pt x="2191156" y="1999297"/>
                  </a:lnTo>
                  <a:lnTo>
                    <a:pt x="2200846" y="1967395"/>
                  </a:lnTo>
                  <a:lnTo>
                    <a:pt x="2203818" y="1937346"/>
                  </a:lnTo>
                  <a:lnTo>
                    <a:pt x="2203818" y="1930438"/>
                  </a:lnTo>
                  <a:lnTo>
                    <a:pt x="2191156" y="1868474"/>
                  </a:lnTo>
                  <a:lnTo>
                    <a:pt x="2154097" y="1813026"/>
                  </a:lnTo>
                  <a:lnTo>
                    <a:pt x="2098649" y="1775980"/>
                  </a:lnTo>
                  <a:lnTo>
                    <a:pt x="2033244" y="1762963"/>
                  </a:lnTo>
                  <a:lnTo>
                    <a:pt x="1450670" y="1762963"/>
                  </a:lnTo>
                  <a:lnTo>
                    <a:pt x="1497101" y="1757616"/>
                  </a:lnTo>
                  <a:lnTo>
                    <a:pt x="1539722" y="1742389"/>
                  </a:lnTo>
                  <a:lnTo>
                    <a:pt x="1577327" y="1718475"/>
                  </a:lnTo>
                  <a:lnTo>
                    <a:pt x="1608683" y="1687118"/>
                  </a:lnTo>
                  <a:lnTo>
                    <a:pt x="1632597" y="1649514"/>
                  </a:lnTo>
                  <a:lnTo>
                    <a:pt x="1647825" y="1606892"/>
                  </a:lnTo>
                  <a:lnTo>
                    <a:pt x="1653171" y="1560461"/>
                  </a:lnTo>
                  <a:lnTo>
                    <a:pt x="1647825" y="1514030"/>
                  </a:lnTo>
                  <a:lnTo>
                    <a:pt x="1632597" y="1471396"/>
                  </a:lnTo>
                  <a:lnTo>
                    <a:pt x="1608683" y="1433804"/>
                  </a:lnTo>
                  <a:lnTo>
                    <a:pt x="1577327" y="1402435"/>
                  </a:lnTo>
                  <a:lnTo>
                    <a:pt x="1539722" y="1378534"/>
                  </a:lnTo>
                  <a:lnTo>
                    <a:pt x="1497101" y="1363294"/>
                  </a:lnTo>
                  <a:lnTo>
                    <a:pt x="1450670" y="1357947"/>
                  </a:lnTo>
                  <a:lnTo>
                    <a:pt x="1068895" y="1357947"/>
                  </a:lnTo>
                  <a:lnTo>
                    <a:pt x="1075029" y="1354772"/>
                  </a:lnTo>
                  <a:lnTo>
                    <a:pt x="1113332" y="1331798"/>
                  </a:lnTo>
                  <a:lnTo>
                    <a:pt x="1150048" y="1306576"/>
                  </a:lnTo>
                  <a:lnTo>
                    <a:pt x="1185087" y="1279207"/>
                  </a:lnTo>
                  <a:lnTo>
                    <a:pt x="1218361" y="1249768"/>
                  </a:lnTo>
                  <a:lnTo>
                    <a:pt x="1249756" y="1218374"/>
                  </a:lnTo>
                  <a:lnTo>
                    <a:pt x="1279194" y="1185100"/>
                  </a:lnTo>
                  <a:lnTo>
                    <a:pt x="1306563" y="1150061"/>
                  </a:lnTo>
                  <a:lnTo>
                    <a:pt x="1331785" y="1113345"/>
                  </a:lnTo>
                  <a:lnTo>
                    <a:pt x="1354759" y="1075042"/>
                  </a:lnTo>
                  <a:lnTo>
                    <a:pt x="1375384" y="1035240"/>
                  </a:lnTo>
                  <a:lnTo>
                    <a:pt x="1393558" y="994067"/>
                  </a:lnTo>
                  <a:lnTo>
                    <a:pt x="1409217" y="951585"/>
                  </a:lnTo>
                  <a:lnTo>
                    <a:pt x="1422222" y="907897"/>
                  </a:lnTo>
                  <a:lnTo>
                    <a:pt x="1432521" y="863104"/>
                  </a:lnTo>
                  <a:lnTo>
                    <a:pt x="1439989" y="817308"/>
                  </a:lnTo>
                  <a:lnTo>
                    <a:pt x="1444536" y="770585"/>
                  </a:lnTo>
                  <a:lnTo>
                    <a:pt x="1446072" y="723049"/>
                  </a:lnTo>
                  <a:lnTo>
                    <a:pt x="1444536" y="675500"/>
                  </a:lnTo>
                  <a:lnTo>
                    <a:pt x="1439989" y="628789"/>
                  </a:lnTo>
                  <a:lnTo>
                    <a:pt x="1432521" y="582980"/>
                  </a:lnTo>
                  <a:lnTo>
                    <a:pt x="1422222" y="538187"/>
                  </a:lnTo>
                  <a:lnTo>
                    <a:pt x="1409217" y="494512"/>
                  </a:lnTo>
                  <a:lnTo>
                    <a:pt x="1393558" y="452031"/>
                  </a:lnTo>
                  <a:lnTo>
                    <a:pt x="1375384" y="410845"/>
                  </a:lnTo>
                  <a:lnTo>
                    <a:pt x="1354759" y="371055"/>
                  </a:lnTo>
                  <a:lnTo>
                    <a:pt x="1331785" y="332752"/>
                  </a:lnTo>
                  <a:lnTo>
                    <a:pt x="1306563" y="296024"/>
                  </a:lnTo>
                  <a:lnTo>
                    <a:pt x="1279194" y="260985"/>
                  </a:lnTo>
                  <a:lnTo>
                    <a:pt x="1249756" y="227723"/>
                  </a:lnTo>
                  <a:lnTo>
                    <a:pt x="1218361" y="196316"/>
                  </a:lnTo>
                  <a:lnTo>
                    <a:pt x="1185087" y="166890"/>
                  </a:lnTo>
                  <a:lnTo>
                    <a:pt x="1150048" y="139509"/>
                  </a:lnTo>
                  <a:lnTo>
                    <a:pt x="1113332" y="114287"/>
                  </a:lnTo>
                  <a:lnTo>
                    <a:pt x="1075029" y="91325"/>
                  </a:lnTo>
                  <a:lnTo>
                    <a:pt x="1035240" y="70700"/>
                  </a:lnTo>
                  <a:lnTo>
                    <a:pt x="994054" y="52514"/>
                  </a:lnTo>
                  <a:lnTo>
                    <a:pt x="951572" y="36868"/>
                  </a:lnTo>
                  <a:lnTo>
                    <a:pt x="907884" y="23850"/>
                  </a:lnTo>
                  <a:lnTo>
                    <a:pt x="863092" y="13563"/>
                  </a:lnTo>
                  <a:lnTo>
                    <a:pt x="817295" y="6096"/>
                  </a:lnTo>
                  <a:lnTo>
                    <a:pt x="770572" y="1549"/>
                  </a:lnTo>
                  <a:lnTo>
                    <a:pt x="723036" y="0"/>
                  </a:lnTo>
                  <a:lnTo>
                    <a:pt x="675500" y="1549"/>
                  </a:lnTo>
                  <a:lnTo>
                    <a:pt x="628777" y="6096"/>
                  </a:lnTo>
                  <a:lnTo>
                    <a:pt x="582968" y="13563"/>
                  </a:lnTo>
                  <a:lnTo>
                    <a:pt x="538187" y="23850"/>
                  </a:lnTo>
                  <a:lnTo>
                    <a:pt x="494499" y="36868"/>
                  </a:lnTo>
                  <a:lnTo>
                    <a:pt x="452018" y="52514"/>
                  </a:lnTo>
                  <a:lnTo>
                    <a:pt x="410832" y="70700"/>
                  </a:lnTo>
                  <a:lnTo>
                    <a:pt x="371043" y="91325"/>
                  </a:lnTo>
                  <a:lnTo>
                    <a:pt x="332740" y="114287"/>
                  </a:lnTo>
                  <a:lnTo>
                    <a:pt x="296011" y="139509"/>
                  </a:lnTo>
                  <a:lnTo>
                    <a:pt x="260972" y="166890"/>
                  </a:lnTo>
                  <a:lnTo>
                    <a:pt x="227711" y="196316"/>
                  </a:lnTo>
                  <a:lnTo>
                    <a:pt x="196303" y="227723"/>
                  </a:lnTo>
                  <a:lnTo>
                    <a:pt x="166878" y="260985"/>
                  </a:lnTo>
                  <a:lnTo>
                    <a:pt x="139496" y="296024"/>
                  </a:lnTo>
                  <a:lnTo>
                    <a:pt x="114287" y="332752"/>
                  </a:lnTo>
                  <a:lnTo>
                    <a:pt x="91313" y="371055"/>
                  </a:lnTo>
                  <a:lnTo>
                    <a:pt x="70688" y="410845"/>
                  </a:lnTo>
                  <a:lnTo>
                    <a:pt x="52501" y="452031"/>
                  </a:lnTo>
                  <a:lnTo>
                    <a:pt x="36855" y="494512"/>
                  </a:lnTo>
                  <a:lnTo>
                    <a:pt x="23837" y="538187"/>
                  </a:lnTo>
                  <a:lnTo>
                    <a:pt x="13550" y="582980"/>
                  </a:lnTo>
                  <a:lnTo>
                    <a:pt x="6083" y="628789"/>
                  </a:lnTo>
                  <a:lnTo>
                    <a:pt x="1536" y="675500"/>
                  </a:lnTo>
                  <a:lnTo>
                    <a:pt x="0" y="723049"/>
                  </a:lnTo>
                  <a:lnTo>
                    <a:pt x="1536" y="770585"/>
                  </a:lnTo>
                  <a:lnTo>
                    <a:pt x="6083" y="817308"/>
                  </a:lnTo>
                  <a:lnTo>
                    <a:pt x="13550" y="863104"/>
                  </a:lnTo>
                  <a:lnTo>
                    <a:pt x="23837" y="907897"/>
                  </a:lnTo>
                  <a:lnTo>
                    <a:pt x="36855" y="951585"/>
                  </a:lnTo>
                  <a:lnTo>
                    <a:pt x="52501" y="994067"/>
                  </a:lnTo>
                  <a:lnTo>
                    <a:pt x="70688" y="1035240"/>
                  </a:lnTo>
                  <a:lnTo>
                    <a:pt x="91313" y="1075042"/>
                  </a:lnTo>
                  <a:lnTo>
                    <a:pt x="114287" y="1113345"/>
                  </a:lnTo>
                  <a:lnTo>
                    <a:pt x="139496" y="1150061"/>
                  </a:lnTo>
                  <a:lnTo>
                    <a:pt x="166878" y="1185100"/>
                  </a:lnTo>
                  <a:lnTo>
                    <a:pt x="196303" y="1218374"/>
                  </a:lnTo>
                  <a:lnTo>
                    <a:pt x="227711" y="1249768"/>
                  </a:lnTo>
                  <a:lnTo>
                    <a:pt x="260972" y="1279207"/>
                  </a:lnTo>
                  <a:lnTo>
                    <a:pt x="296011" y="1306576"/>
                  </a:lnTo>
                  <a:lnTo>
                    <a:pt x="332740" y="1331798"/>
                  </a:lnTo>
                  <a:lnTo>
                    <a:pt x="371043" y="1354772"/>
                  </a:lnTo>
                  <a:lnTo>
                    <a:pt x="377164" y="1357947"/>
                  </a:lnTo>
                  <a:lnTo>
                    <a:pt x="202501" y="1357947"/>
                  </a:lnTo>
                  <a:lnTo>
                    <a:pt x="156070" y="1363294"/>
                  </a:lnTo>
                  <a:lnTo>
                    <a:pt x="113449" y="1378534"/>
                  </a:lnTo>
                  <a:lnTo>
                    <a:pt x="75844" y="1402435"/>
                  </a:lnTo>
                  <a:lnTo>
                    <a:pt x="44488" y="1433804"/>
                  </a:lnTo>
                  <a:lnTo>
                    <a:pt x="20574" y="1471396"/>
                  </a:lnTo>
                  <a:lnTo>
                    <a:pt x="5346" y="1514030"/>
                  </a:lnTo>
                  <a:lnTo>
                    <a:pt x="0" y="1560461"/>
                  </a:lnTo>
                  <a:lnTo>
                    <a:pt x="5346" y="1606892"/>
                  </a:lnTo>
                  <a:lnTo>
                    <a:pt x="20574" y="1649514"/>
                  </a:lnTo>
                  <a:lnTo>
                    <a:pt x="44488" y="1687118"/>
                  </a:lnTo>
                  <a:lnTo>
                    <a:pt x="75844" y="1718475"/>
                  </a:lnTo>
                  <a:lnTo>
                    <a:pt x="113449" y="1742389"/>
                  </a:lnTo>
                  <a:lnTo>
                    <a:pt x="156070" y="1757616"/>
                  </a:lnTo>
                  <a:lnTo>
                    <a:pt x="202501" y="1762963"/>
                  </a:lnTo>
                  <a:lnTo>
                    <a:pt x="594766" y="1762963"/>
                  </a:lnTo>
                  <a:lnTo>
                    <a:pt x="561263" y="1766277"/>
                  </a:lnTo>
                  <a:lnTo>
                    <a:pt x="499935" y="1791690"/>
                  </a:lnTo>
                  <a:lnTo>
                    <a:pt x="452551" y="1839061"/>
                  </a:lnTo>
                  <a:lnTo>
                    <a:pt x="427151" y="1900389"/>
                  </a:lnTo>
                  <a:lnTo>
                    <a:pt x="423837" y="1933892"/>
                  </a:lnTo>
                  <a:lnTo>
                    <a:pt x="427151" y="1967395"/>
                  </a:lnTo>
                  <a:lnTo>
                    <a:pt x="452551" y="2028710"/>
                  </a:lnTo>
                  <a:lnTo>
                    <a:pt x="499935" y="2076094"/>
                  </a:lnTo>
                  <a:lnTo>
                    <a:pt x="561263" y="2101494"/>
                  </a:lnTo>
                  <a:lnTo>
                    <a:pt x="594766" y="2104809"/>
                  </a:lnTo>
                  <a:lnTo>
                    <a:pt x="1228674" y="2104809"/>
                  </a:lnTo>
                  <a:lnTo>
                    <a:pt x="1221435" y="2110409"/>
                  </a:lnTo>
                  <a:lnTo>
                    <a:pt x="1193292" y="2146846"/>
                  </a:lnTo>
                  <a:lnTo>
                    <a:pt x="1175131" y="2189861"/>
                  </a:lnTo>
                  <a:lnTo>
                    <a:pt x="1168704" y="2237740"/>
                  </a:lnTo>
                  <a:lnTo>
                    <a:pt x="1175131" y="2285606"/>
                  </a:lnTo>
                  <a:lnTo>
                    <a:pt x="1193292" y="2328608"/>
                  </a:lnTo>
                  <a:lnTo>
                    <a:pt x="1221435" y="2365057"/>
                  </a:lnTo>
                  <a:lnTo>
                    <a:pt x="1257884" y="2393213"/>
                  </a:lnTo>
                  <a:lnTo>
                    <a:pt x="1300899" y="2411361"/>
                  </a:lnTo>
                  <a:lnTo>
                    <a:pt x="1348765" y="2417788"/>
                  </a:lnTo>
                  <a:lnTo>
                    <a:pt x="2752255" y="2417788"/>
                  </a:lnTo>
                  <a:lnTo>
                    <a:pt x="2800121" y="2411361"/>
                  </a:lnTo>
                  <a:lnTo>
                    <a:pt x="2843136" y="2393213"/>
                  </a:lnTo>
                  <a:lnTo>
                    <a:pt x="2879572" y="2365057"/>
                  </a:lnTo>
                  <a:lnTo>
                    <a:pt x="2907728" y="2328608"/>
                  </a:lnTo>
                  <a:lnTo>
                    <a:pt x="2925889" y="2285606"/>
                  </a:lnTo>
                  <a:lnTo>
                    <a:pt x="2932315" y="2237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3496" y="1728773"/>
            <a:ext cx="4485005" cy="202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VISUALIZING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  <a:p>
            <a:pPr marL="604520" marR="5080" algn="just">
              <a:lnSpc>
                <a:spcPct val="166700"/>
              </a:lnSpc>
              <a:spcBef>
                <a:spcPts val="1964"/>
              </a:spcBef>
            </a:pPr>
            <a:r>
              <a:rPr sz="1800" b="1" spc="25" dirty="0">
                <a:latin typeface="Comic Sans MS"/>
                <a:cs typeface="Comic Sans MS"/>
              </a:rPr>
              <a:t>PARAMETERS</a:t>
            </a:r>
            <a:r>
              <a:rPr sz="1800" b="1" spc="-80" dirty="0">
                <a:latin typeface="Comic Sans MS"/>
                <a:cs typeface="Comic Sans MS"/>
              </a:rPr>
              <a:t> </a:t>
            </a:r>
            <a:r>
              <a:rPr sz="1800" b="1" spc="25" dirty="0">
                <a:latin typeface="Comic Sans MS"/>
                <a:cs typeface="Comic Sans MS"/>
              </a:rPr>
              <a:t>(CONTINUATION) </a:t>
            </a:r>
            <a:r>
              <a:rPr sz="1800" b="1" spc="-770" dirty="0">
                <a:latin typeface="Comic Sans MS"/>
                <a:cs typeface="Comic Sans MS"/>
              </a:rPr>
              <a:t> </a:t>
            </a:r>
            <a:r>
              <a:rPr sz="1800" b="1" spc="20" dirty="0">
                <a:latin typeface="Comic Sans MS"/>
                <a:cs typeface="Comic Sans MS"/>
              </a:rPr>
              <a:t>2.NUMERIC </a:t>
            </a:r>
            <a:r>
              <a:rPr sz="1800" b="1" spc="25" dirty="0">
                <a:latin typeface="Comic Sans MS"/>
                <a:cs typeface="Comic Sans MS"/>
              </a:rPr>
              <a:t>RANGE PARAMETER </a:t>
            </a:r>
            <a:r>
              <a:rPr sz="1800" b="1" spc="-770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EXAMPLE:WHAT-IF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ANALYSIS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341" y="3101016"/>
            <a:ext cx="241317" cy="241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9" y="530045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21" y="947833"/>
                </a:moveTo>
                <a:lnTo>
                  <a:pt x="237121" y="676011"/>
                </a:lnTo>
                <a:lnTo>
                  <a:pt x="192082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7" y="434442"/>
                </a:lnTo>
                <a:lnTo>
                  <a:pt x="3518" y="393422"/>
                </a:lnTo>
                <a:lnTo>
                  <a:pt x="0" y="353117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3" y="127690"/>
                </a:lnTo>
                <a:lnTo>
                  <a:pt x="138793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5" y="26552"/>
                </a:lnTo>
                <a:lnTo>
                  <a:pt x="311506" y="12145"/>
                </a:lnTo>
                <a:lnTo>
                  <a:pt x="361426" y="3122"/>
                </a:lnTo>
                <a:lnTo>
                  <a:pt x="413270" y="0"/>
                </a:lnTo>
                <a:lnTo>
                  <a:pt x="929617" y="0"/>
                </a:lnTo>
                <a:lnTo>
                  <a:pt x="982032" y="3122"/>
                </a:lnTo>
                <a:lnTo>
                  <a:pt x="1032437" y="12145"/>
                </a:lnTo>
                <a:lnTo>
                  <a:pt x="1080453" y="26552"/>
                </a:lnTo>
                <a:lnTo>
                  <a:pt x="1125700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1" y="127690"/>
                </a:lnTo>
                <a:lnTo>
                  <a:pt x="1271389" y="161270"/>
                </a:lnTo>
                <a:lnTo>
                  <a:pt x="1297087" y="197134"/>
                </a:lnTo>
                <a:lnTo>
                  <a:pt x="1317735" y="234768"/>
                </a:lnTo>
                <a:lnTo>
                  <a:pt x="1332953" y="273653"/>
                </a:lnTo>
                <a:lnTo>
                  <a:pt x="1342361" y="313274"/>
                </a:lnTo>
                <a:lnTo>
                  <a:pt x="1343998" y="333549"/>
                </a:lnTo>
                <a:lnTo>
                  <a:pt x="1343998" y="373522"/>
                </a:lnTo>
                <a:lnTo>
                  <a:pt x="1332947" y="435824"/>
                </a:lnTo>
                <a:lnTo>
                  <a:pt x="1317728" y="475951"/>
                </a:lnTo>
                <a:lnTo>
                  <a:pt x="1297079" y="514601"/>
                </a:lnTo>
                <a:lnTo>
                  <a:pt x="1271382" y="551280"/>
                </a:lnTo>
                <a:lnTo>
                  <a:pt x="1241015" y="585494"/>
                </a:lnTo>
                <a:lnTo>
                  <a:pt x="1206358" y="616748"/>
                </a:lnTo>
                <a:lnTo>
                  <a:pt x="1167792" y="644550"/>
                </a:lnTo>
                <a:lnTo>
                  <a:pt x="1125696" y="668404"/>
                </a:lnTo>
                <a:lnTo>
                  <a:pt x="1080451" y="687817"/>
                </a:lnTo>
                <a:lnTo>
                  <a:pt x="1032436" y="702296"/>
                </a:lnTo>
                <a:lnTo>
                  <a:pt x="982031" y="711345"/>
                </a:lnTo>
                <a:lnTo>
                  <a:pt x="929617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3736" y="618195"/>
            <a:ext cx="928369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90500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check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next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slide..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3894" y="1477879"/>
            <a:ext cx="1704974" cy="33527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56269" y="1175826"/>
            <a:ext cx="6527165" cy="1306830"/>
          </a:xfrm>
          <a:custGeom>
            <a:avLst/>
            <a:gdLst/>
            <a:ahLst/>
            <a:cxnLst/>
            <a:rect l="l" t="t" r="r" b="b"/>
            <a:pathLst>
              <a:path w="6527165" h="1306830">
                <a:moveTo>
                  <a:pt x="6193675" y="1306768"/>
                </a:moveTo>
                <a:lnTo>
                  <a:pt x="333374" y="1306768"/>
                </a:lnTo>
                <a:lnTo>
                  <a:pt x="284111" y="1303154"/>
                </a:lnTo>
                <a:lnTo>
                  <a:pt x="237091" y="1292654"/>
                </a:lnTo>
                <a:lnTo>
                  <a:pt x="192832" y="1275784"/>
                </a:lnTo>
                <a:lnTo>
                  <a:pt x="151848" y="1253060"/>
                </a:lnTo>
                <a:lnTo>
                  <a:pt x="114656" y="1224997"/>
                </a:lnTo>
                <a:lnTo>
                  <a:pt x="81771" y="1192112"/>
                </a:lnTo>
                <a:lnTo>
                  <a:pt x="53708" y="1154920"/>
                </a:lnTo>
                <a:lnTo>
                  <a:pt x="30984" y="1113936"/>
                </a:lnTo>
                <a:lnTo>
                  <a:pt x="14114" y="1069676"/>
                </a:lnTo>
                <a:lnTo>
                  <a:pt x="3614" y="1022657"/>
                </a:lnTo>
                <a:lnTo>
                  <a:pt x="0" y="973394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6193676" y="0"/>
                </a:lnTo>
                <a:lnTo>
                  <a:pt x="6242939" y="3614"/>
                </a:lnTo>
                <a:lnTo>
                  <a:pt x="6289959" y="14114"/>
                </a:lnTo>
                <a:lnTo>
                  <a:pt x="6334218" y="30984"/>
                </a:lnTo>
                <a:lnTo>
                  <a:pt x="6375202" y="53708"/>
                </a:lnTo>
                <a:lnTo>
                  <a:pt x="6412394" y="81771"/>
                </a:lnTo>
                <a:lnTo>
                  <a:pt x="6445279" y="114656"/>
                </a:lnTo>
                <a:lnTo>
                  <a:pt x="6473342" y="151848"/>
                </a:lnTo>
                <a:lnTo>
                  <a:pt x="6496066" y="192832"/>
                </a:lnTo>
                <a:lnTo>
                  <a:pt x="6512936" y="237091"/>
                </a:lnTo>
                <a:lnTo>
                  <a:pt x="6523436" y="284111"/>
                </a:lnTo>
                <a:lnTo>
                  <a:pt x="6527051" y="333374"/>
                </a:lnTo>
                <a:lnTo>
                  <a:pt x="6527051" y="973394"/>
                </a:lnTo>
                <a:lnTo>
                  <a:pt x="6523436" y="1022657"/>
                </a:lnTo>
                <a:lnTo>
                  <a:pt x="6512936" y="1069676"/>
                </a:lnTo>
                <a:lnTo>
                  <a:pt x="6496066" y="1113936"/>
                </a:lnTo>
                <a:lnTo>
                  <a:pt x="6473342" y="1154920"/>
                </a:lnTo>
                <a:lnTo>
                  <a:pt x="6445279" y="1192112"/>
                </a:lnTo>
                <a:lnTo>
                  <a:pt x="6412394" y="1224997"/>
                </a:lnTo>
                <a:lnTo>
                  <a:pt x="6375202" y="1253060"/>
                </a:lnTo>
                <a:lnTo>
                  <a:pt x="6334218" y="1275784"/>
                </a:lnTo>
                <a:lnTo>
                  <a:pt x="6289959" y="1292654"/>
                </a:lnTo>
                <a:lnTo>
                  <a:pt x="6242939" y="1303154"/>
                </a:lnTo>
                <a:lnTo>
                  <a:pt x="6193675" y="1306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758198" y="2590341"/>
            <a:ext cx="5461000" cy="4610735"/>
            <a:chOff x="2758198" y="2590341"/>
            <a:chExt cx="5461000" cy="4610735"/>
          </a:xfrm>
        </p:grpSpPr>
        <p:sp>
          <p:nvSpPr>
            <p:cNvPr id="8" name="object 8"/>
            <p:cNvSpPr/>
            <p:nvPr/>
          </p:nvSpPr>
          <p:spPr>
            <a:xfrm>
              <a:off x="2758186" y="2590342"/>
              <a:ext cx="5461000" cy="4610735"/>
            </a:xfrm>
            <a:custGeom>
              <a:avLst/>
              <a:gdLst/>
              <a:ahLst/>
              <a:cxnLst/>
              <a:rect l="l" t="t" r="r" b="b"/>
              <a:pathLst>
                <a:path w="5461000" h="4610734">
                  <a:moveTo>
                    <a:pt x="4120934" y="281508"/>
                  </a:moveTo>
                  <a:lnTo>
                    <a:pt x="4111015" y="237096"/>
                  </a:lnTo>
                  <a:lnTo>
                    <a:pt x="4094149" y="192836"/>
                  </a:lnTo>
                  <a:lnTo>
                    <a:pt x="4071416" y="151853"/>
                  </a:lnTo>
                  <a:lnTo>
                    <a:pt x="4043362" y="114655"/>
                  </a:lnTo>
                  <a:lnTo>
                    <a:pt x="4010469" y="81775"/>
                  </a:lnTo>
                  <a:lnTo>
                    <a:pt x="3973284" y="53708"/>
                  </a:lnTo>
                  <a:lnTo>
                    <a:pt x="3932301" y="30988"/>
                  </a:lnTo>
                  <a:lnTo>
                    <a:pt x="3888041" y="14122"/>
                  </a:lnTo>
                  <a:lnTo>
                    <a:pt x="3841013" y="3619"/>
                  </a:lnTo>
                  <a:lnTo>
                    <a:pt x="3791750" y="0"/>
                  </a:lnTo>
                  <a:lnTo>
                    <a:pt x="333375" y="0"/>
                  </a:lnTo>
                  <a:lnTo>
                    <a:pt x="284111" y="3619"/>
                  </a:lnTo>
                  <a:lnTo>
                    <a:pt x="237096" y="14122"/>
                  </a:lnTo>
                  <a:lnTo>
                    <a:pt x="192836" y="30988"/>
                  </a:lnTo>
                  <a:lnTo>
                    <a:pt x="151853" y="53708"/>
                  </a:lnTo>
                  <a:lnTo>
                    <a:pt x="114668" y="81775"/>
                  </a:lnTo>
                  <a:lnTo>
                    <a:pt x="81775" y="114655"/>
                  </a:lnTo>
                  <a:lnTo>
                    <a:pt x="53708" y="151853"/>
                  </a:lnTo>
                  <a:lnTo>
                    <a:pt x="30988" y="192836"/>
                  </a:lnTo>
                  <a:lnTo>
                    <a:pt x="14122" y="237096"/>
                  </a:lnTo>
                  <a:lnTo>
                    <a:pt x="3619" y="284111"/>
                  </a:lnTo>
                  <a:lnTo>
                    <a:pt x="0" y="333375"/>
                  </a:lnTo>
                  <a:lnTo>
                    <a:pt x="0" y="3545154"/>
                  </a:lnTo>
                  <a:lnTo>
                    <a:pt x="3619" y="3594417"/>
                  </a:lnTo>
                  <a:lnTo>
                    <a:pt x="14122" y="3641433"/>
                  </a:lnTo>
                  <a:lnTo>
                    <a:pt x="30988" y="3685692"/>
                  </a:lnTo>
                  <a:lnTo>
                    <a:pt x="53708" y="3726675"/>
                  </a:lnTo>
                  <a:lnTo>
                    <a:pt x="81775" y="3763873"/>
                  </a:lnTo>
                  <a:lnTo>
                    <a:pt x="114668" y="3796754"/>
                  </a:lnTo>
                  <a:lnTo>
                    <a:pt x="151853" y="3824821"/>
                  </a:lnTo>
                  <a:lnTo>
                    <a:pt x="192836" y="3847541"/>
                  </a:lnTo>
                  <a:lnTo>
                    <a:pt x="237096" y="3864406"/>
                  </a:lnTo>
                  <a:lnTo>
                    <a:pt x="284111" y="3874909"/>
                  </a:lnTo>
                  <a:lnTo>
                    <a:pt x="333375" y="3878529"/>
                  </a:lnTo>
                  <a:lnTo>
                    <a:pt x="3791762" y="3878529"/>
                  </a:lnTo>
                  <a:lnTo>
                    <a:pt x="3841013" y="3874909"/>
                  </a:lnTo>
                  <a:lnTo>
                    <a:pt x="3888041" y="3864406"/>
                  </a:lnTo>
                  <a:lnTo>
                    <a:pt x="3932301" y="3847541"/>
                  </a:lnTo>
                  <a:lnTo>
                    <a:pt x="3973284" y="3824821"/>
                  </a:lnTo>
                  <a:lnTo>
                    <a:pt x="4010469" y="3796754"/>
                  </a:lnTo>
                  <a:lnTo>
                    <a:pt x="4043362" y="3763873"/>
                  </a:lnTo>
                  <a:lnTo>
                    <a:pt x="4071416" y="3726675"/>
                  </a:lnTo>
                  <a:lnTo>
                    <a:pt x="4094149" y="3685692"/>
                  </a:lnTo>
                  <a:lnTo>
                    <a:pt x="4111015" y="3641433"/>
                  </a:lnTo>
                  <a:lnTo>
                    <a:pt x="4120934" y="3597021"/>
                  </a:lnTo>
                  <a:lnTo>
                    <a:pt x="4120934" y="281508"/>
                  </a:lnTo>
                  <a:close/>
                </a:path>
                <a:path w="5461000" h="4610734">
                  <a:moveTo>
                    <a:pt x="5460797" y="4610570"/>
                  </a:moveTo>
                  <a:lnTo>
                    <a:pt x="5440629" y="4558652"/>
                  </a:lnTo>
                  <a:lnTo>
                    <a:pt x="5422303" y="4517847"/>
                  </a:lnTo>
                  <a:lnTo>
                    <a:pt x="5402275" y="4477918"/>
                  </a:lnTo>
                  <a:lnTo>
                    <a:pt x="5380596" y="4438904"/>
                  </a:lnTo>
                  <a:lnTo>
                    <a:pt x="5357292" y="4400855"/>
                  </a:lnTo>
                  <a:lnTo>
                    <a:pt x="5332412" y="4363796"/>
                  </a:lnTo>
                  <a:lnTo>
                    <a:pt x="5305996" y="4327766"/>
                  </a:lnTo>
                  <a:lnTo>
                    <a:pt x="5278107" y="4292816"/>
                  </a:lnTo>
                  <a:lnTo>
                    <a:pt x="5248757" y="4258996"/>
                  </a:lnTo>
                  <a:lnTo>
                    <a:pt x="5218011" y="4226318"/>
                  </a:lnTo>
                  <a:lnTo>
                    <a:pt x="5185905" y="4194848"/>
                  </a:lnTo>
                  <a:lnTo>
                    <a:pt x="5152491" y="4164622"/>
                  </a:lnTo>
                  <a:lnTo>
                    <a:pt x="5117795" y="4135666"/>
                  </a:lnTo>
                  <a:lnTo>
                    <a:pt x="5081879" y="4108031"/>
                  </a:lnTo>
                  <a:lnTo>
                    <a:pt x="5044770" y="4081754"/>
                  </a:lnTo>
                  <a:lnTo>
                    <a:pt x="5006518" y="4056888"/>
                  </a:lnTo>
                  <a:lnTo>
                    <a:pt x="4967160" y="4033456"/>
                  </a:lnTo>
                  <a:lnTo>
                    <a:pt x="4926749" y="4011511"/>
                  </a:lnTo>
                  <a:lnTo>
                    <a:pt x="4885321" y="3991089"/>
                  </a:lnTo>
                  <a:lnTo>
                    <a:pt x="4842929" y="3972229"/>
                  </a:lnTo>
                  <a:lnTo>
                    <a:pt x="4799609" y="3954970"/>
                  </a:lnTo>
                  <a:lnTo>
                    <a:pt x="4755388" y="3939362"/>
                  </a:lnTo>
                  <a:lnTo>
                    <a:pt x="4710341" y="3925430"/>
                  </a:lnTo>
                  <a:lnTo>
                    <a:pt x="4664481" y="3913225"/>
                  </a:lnTo>
                  <a:lnTo>
                    <a:pt x="4617872" y="3902799"/>
                  </a:lnTo>
                  <a:lnTo>
                    <a:pt x="4570552" y="3894163"/>
                  </a:lnTo>
                  <a:lnTo>
                    <a:pt x="4522559" y="3887381"/>
                  </a:lnTo>
                  <a:lnTo>
                    <a:pt x="4473943" y="3882491"/>
                  </a:lnTo>
                  <a:lnTo>
                    <a:pt x="4424731" y="3879519"/>
                  </a:lnTo>
                  <a:lnTo>
                    <a:pt x="4374985" y="3878529"/>
                  </a:lnTo>
                  <a:lnTo>
                    <a:pt x="4325239" y="3879519"/>
                  </a:lnTo>
                  <a:lnTo>
                    <a:pt x="4276039" y="3882491"/>
                  </a:lnTo>
                  <a:lnTo>
                    <a:pt x="4227411" y="3887381"/>
                  </a:lnTo>
                  <a:lnTo>
                    <a:pt x="4179417" y="3894163"/>
                  </a:lnTo>
                  <a:lnTo>
                    <a:pt x="4132097" y="3902799"/>
                  </a:lnTo>
                  <a:lnTo>
                    <a:pt x="4085488" y="3913225"/>
                  </a:lnTo>
                  <a:lnTo>
                    <a:pt x="4039628" y="3925430"/>
                  </a:lnTo>
                  <a:lnTo>
                    <a:pt x="3994581" y="3939362"/>
                  </a:lnTo>
                  <a:lnTo>
                    <a:pt x="3950373" y="3954970"/>
                  </a:lnTo>
                  <a:lnTo>
                    <a:pt x="3907040" y="3972229"/>
                  </a:lnTo>
                  <a:lnTo>
                    <a:pt x="3864648" y="3991089"/>
                  </a:lnTo>
                  <a:lnTo>
                    <a:pt x="3823220" y="4011511"/>
                  </a:lnTo>
                  <a:lnTo>
                    <a:pt x="3782809" y="4033456"/>
                  </a:lnTo>
                  <a:lnTo>
                    <a:pt x="3743452" y="4056888"/>
                  </a:lnTo>
                  <a:lnTo>
                    <a:pt x="3705199" y="4081754"/>
                  </a:lnTo>
                  <a:lnTo>
                    <a:pt x="3668090" y="4108031"/>
                  </a:lnTo>
                  <a:lnTo>
                    <a:pt x="3632174" y="4135666"/>
                  </a:lnTo>
                  <a:lnTo>
                    <a:pt x="3597478" y="4164622"/>
                  </a:lnTo>
                  <a:lnTo>
                    <a:pt x="3564064" y="4194848"/>
                  </a:lnTo>
                  <a:lnTo>
                    <a:pt x="3531959" y="4226318"/>
                  </a:lnTo>
                  <a:lnTo>
                    <a:pt x="3501212" y="4258996"/>
                  </a:lnTo>
                  <a:lnTo>
                    <a:pt x="3471875" y="4292816"/>
                  </a:lnTo>
                  <a:lnTo>
                    <a:pt x="3443973" y="4327766"/>
                  </a:lnTo>
                  <a:lnTo>
                    <a:pt x="3417557" y="4363796"/>
                  </a:lnTo>
                  <a:lnTo>
                    <a:pt x="3392690" y="4400855"/>
                  </a:lnTo>
                  <a:lnTo>
                    <a:pt x="3369386" y="4438904"/>
                  </a:lnTo>
                  <a:lnTo>
                    <a:pt x="3347694" y="4477918"/>
                  </a:lnTo>
                  <a:lnTo>
                    <a:pt x="3327666" y="4517847"/>
                  </a:lnTo>
                  <a:lnTo>
                    <a:pt x="3309340" y="4558652"/>
                  </a:lnTo>
                  <a:lnTo>
                    <a:pt x="3292767" y="4600283"/>
                  </a:lnTo>
                  <a:lnTo>
                    <a:pt x="3289185" y="4610570"/>
                  </a:lnTo>
                  <a:lnTo>
                    <a:pt x="5460797" y="46105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7748" y="2771316"/>
              <a:ext cx="85725" cy="85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7748" y="3199941"/>
              <a:ext cx="85725" cy="857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81669" y="1086164"/>
            <a:ext cx="647636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Objective: </a:t>
            </a:r>
            <a:r>
              <a:rPr sz="1850" spc="-10" dirty="0">
                <a:latin typeface="Comic Sans MS"/>
                <a:cs typeface="Comic Sans MS"/>
              </a:rPr>
              <a:t>Allow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users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spc="-10" dirty="0">
                <a:latin typeface="Comic Sans MS"/>
                <a:cs typeface="Comic Sans MS"/>
              </a:rPr>
              <a:t>perform</a:t>
            </a:r>
            <a:r>
              <a:rPr sz="1850" spc="53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a </a:t>
            </a:r>
            <a:r>
              <a:rPr sz="1850" spc="-10" dirty="0">
                <a:latin typeface="Comic Sans MS"/>
                <a:cs typeface="Comic Sans MS"/>
              </a:rPr>
              <a:t>"What-If"</a:t>
            </a:r>
            <a:r>
              <a:rPr sz="1850" spc="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analysis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dynamically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adjusting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discount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percentage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observing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impact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Total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Sales.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6099" y="107428"/>
            <a:ext cx="6296025" cy="855980"/>
          </a:xfrm>
          <a:custGeom>
            <a:avLst/>
            <a:gdLst/>
            <a:ahLst/>
            <a:cxnLst/>
            <a:rect l="l" t="t" r="r" b="b"/>
            <a:pathLst>
              <a:path w="6296025" h="855980">
                <a:moveTo>
                  <a:pt x="5962587" y="855715"/>
                </a:moveTo>
                <a:lnTo>
                  <a:pt x="333374" y="855715"/>
                </a:lnTo>
                <a:lnTo>
                  <a:pt x="284111" y="852100"/>
                </a:lnTo>
                <a:lnTo>
                  <a:pt x="237091" y="841600"/>
                </a:lnTo>
                <a:lnTo>
                  <a:pt x="192832" y="824730"/>
                </a:lnTo>
                <a:lnTo>
                  <a:pt x="151848" y="802006"/>
                </a:lnTo>
                <a:lnTo>
                  <a:pt x="114656" y="773943"/>
                </a:lnTo>
                <a:lnTo>
                  <a:pt x="81771" y="741058"/>
                </a:lnTo>
                <a:lnTo>
                  <a:pt x="53708" y="703866"/>
                </a:lnTo>
                <a:lnTo>
                  <a:pt x="30984" y="662882"/>
                </a:lnTo>
                <a:lnTo>
                  <a:pt x="14114" y="618623"/>
                </a:lnTo>
                <a:lnTo>
                  <a:pt x="3614" y="571603"/>
                </a:lnTo>
                <a:lnTo>
                  <a:pt x="0" y="52234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2" y="0"/>
                </a:lnTo>
                <a:lnTo>
                  <a:pt x="5962590" y="0"/>
                </a:lnTo>
                <a:lnTo>
                  <a:pt x="6011851" y="3614"/>
                </a:lnTo>
                <a:lnTo>
                  <a:pt x="6058870" y="14114"/>
                </a:lnTo>
                <a:lnTo>
                  <a:pt x="6103130" y="30984"/>
                </a:lnTo>
                <a:lnTo>
                  <a:pt x="6144113" y="53708"/>
                </a:lnTo>
                <a:lnTo>
                  <a:pt x="6181306" y="81771"/>
                </a:lnTo>
                <a:lnTo>
                  <a:pt x="6214191" y="114656"/>
                </a:lnTo>
                <a:lnTo>
                  <a:pt x="6242254" y="151848"/>
                </a:lnTo>
                <a:lnTo>
                  <a:pt x="6264978" y="192832"/>
                </a:lnTo>
                <a:lnTo>
                  <a:pt x="6281848" y="237091"/>
                </a:lnTo>
                <a:lnTo>
                  <a:pt x="6292348" y="284111"/>
                </a:lnTo>
                <a:lnTo>
                  <a:pt x="6295962" y="333374"/>
                </a:lnTo>
                <a:lnTo>
                  <a:pt x="6295962" y="522340"/>
                </a:lnTo>
                <a:lnTo>
                  <a:pt x="6292348" y="571603"/>
                </a:lnTo>
                <a:lnTo>
                  <a:pt x="6281848" y="618623"/>
                </a:lnTo>
                <a:lnTo>
                  <a:pt x="6264978" y="662882"/>
                </a:lnTo>
                <a:lnTo>
                  <a:pt x="6242254" y="703866"/>
                </a:lnTo>
                <a:lnTo>
                  <a:pt x="6214191" y="741058"/>
                </a:lnTo>
                <a:lnTo>
                  <a:pt x="6181306" y="773943"/>
                </a:lnTo>
                <a:lnTo>
                  <a:pt x="6144113" y="802006"/>
                </a:lnTo>
                <a:lnTo>
                  <a:pt x="6103130" y="824730"/>
                </a:lnTo>
                <a:lnTo>
                  <a:pt x="6058870" y="841600"/>
                </a:lnTo>
                <a:lnTo>
                  <a:pt x="6011851" y="852100"/>
                </a:lnTo>
                <a:lnTo>
                  <a:pt x="5962587" y="855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43950" y="137152"/>
            <a:ext cx="608076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8245" marR="5080" indent="-1186180">
              <a:lnSpc>
                <a:spcPct val="115900"/>
              </a:lnSpc>
              <a:spcBef>
                <a:spcPts val="100"/>
              </a:spcBef>
            </a:pP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2.CREATING </a:t>
            </a:r>
            <a:r>
              <a:rPr sz="2050" u="heavy" spc="-5" dirty="0">
                <a:uFill>
                  <a:solidFill>
                    <a:srgbClr val="000000"/>
                  </a:solidFill>
                </a:uFill>
              </a:rPr>
              <a:t>A 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NUMERIC RANGE PARAMETER </a:t>
            </a:r>
            <a:r>
              <a:rPr sz="2050" spc="-875" dirty="0"/>
              <a:t> 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FOR "WHAT-IF" ANALYSIS</a:t>
            </a:r>
            <a:endParaRPr sz="2050"/>
          </a:p>
        </p:txBody>
      </p:sp>
      <p:sp>
        <p:nvSpPr>
          <p:cNvPr id="14" name="object 14"/>
          <p:cNvSpPr/>
          <p:nvPr/>
        </p:nvSpPr>
        <p:spPr>
          <a:xfrm>
            <a:off x="1496342" y="2702886"/>
            <a:ext cx="1078230" cy="449580"/>
          </a:xfrm>
          <a:custGeom>
            <a:avLst/>
            <a:gdLst/>
            <a:ahLst/>
            <a:cxnLst/>
            <a:rect l="l" t="t" r="r" b="b"/>
            <a:pathLst>
              <a:path w="1078230" h="449580">
                <a:moveTo>
                  <a:pt x="853051" y="449518"/>
                </a:moveTo>
                <a:lnTo>
                  <a:pt x="224759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853051" y="0"/>
                </a:lnTo>
                <a:lnTo>
                  <a:pt x="898348" y="4566"/>
                </a:lnTo>
                <a:lnTo>
                  <a:pt x="940538" y="17662"/>
                </a:lnTo>
                <a:lnTo>
                  <a:pt x="978717" y="38385"/>
                </a:lnTo>
                <a:lnTo>
                  <a:pt x="1011980" y="65830"/>
                </a:lnTo>
                <a:lnTo>
                  <a:pt x="1039425" y="99094"/>
                </a:lnTo>
                <a:lnTo>
                  <a:pt x="1060148" y="137272"/>
                </a:lnTo>
                <a:lnTo>
                  <a:pt x="1073245" y="179462"/>
                </a:lnTo>
                <a:lnTo>
                  <a:pt x="1077811" y="224759"/>
                </a:lnTo>
                <a:lnTo>
                  <a:pt x="1073245" y="270056"/>
                </a:lnTo>
                <a:lnTo>
                  <a:pt x="1060148" y="312246"/>
                </a:lnTo>
                <a:lnTo>
                  <a:pt x="1039425" y="350424"/>
                </a:lnTo>
                <a:lnTo>
                  <a:pt x="1011980" y="383688"/>
                </a:lnTo>
                <a:lnTo>
                  <a:pt x="978717" y="411133"/>
                </a:lnTo>
                <a:lnTo>
                  <a:pt x="940538" y="431856"/>
                </a:lnTo>
                <a:lnTo>
                  <a:pt x="898348" y="444952"/>
                </a:lnTo>
                <a:lnTo>
                  <a:pt x="853051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21742" y="2760671"/>
            <a:ext cx="90106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Step</a:t>
            </a:r>
            <a:r>
              <a:rPr sz="1850" b="1" spc="-7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1: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82010" y="2500679"/>
            <a:ext cx="367601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0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Open your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report.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Navigate</a:t>
            </a:r>
            <a:r>
              <a:rPr sz="1850" spc="295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30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2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Modeling</a:t>
            </a:r>
            <a:r>
              <a:rPr sz="1850" spc="30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tab</a:t>
            </a:r>
            <a:r>
              <a:rPr sz="1850" spc="29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in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 top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menu.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67747" y="4057191"/>
            <a:ext cx="85725" cy="857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182010" y="3786554"/>
            <a:ext cx="3676015" cy="259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Click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New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Parameter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select Numeric Range from the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dropdown. This option allows you </a:t>
            </a:r>
            <a:r>
              <a:rPr sz="1850" spc="-5" dirty="0">
                <a:latin typeface="Comic Sans MS"/>
                <a:cs typeface="Comic Sans MS"/>
              </a:rPr>
              <a:t> to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create</a:t>
            </a:r>
            <a:r>
              <a:rPr sz="1850" spc="-5" dirty="0">
                <a:latin typeface="Comic Sans MS"/>
                <a:cs typeface="Comic Sans MS"/>
              </a:rPr>
              <a:t> 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parameter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where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users can adjust numeric values,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perfect 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"What-If" scenarios.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984" y="3600000"/>
            <a:ext cx="2409824" cy="1904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037" y="2172011"/>
            <a:ext cx="1662087" cy="3057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01610" y="347065"/>
            <a:ext cx="1180465" cy="1016635"/>
          </a:xfrm>
          <a:custGeom>
            <a:avLst/>
            <a:gdLst/>
            <a:ahLst/>
            <a:cxnLst/>
            <a:rect l="l" t="t" r="r" b="b"/>
            <a:pathLst>
              <a:path w="1180465" h="1016635">
                <a:moveTo>
                  <a:pt x="142926" y="1016376"/>
                </a:moveTo>
                <a:lnTo>
                  <a:pt x="149799" y="828755"/>
                </a:lnTo>
                <a:lnTo>
                  <a:pt x="119331" y="810707"/>
                </a:lnTo>
                <a:lnTo>
                  <a:pt x="66778" y="760106"/>
                </a:lnTo>
                <a:lnTo>
                  <a:pt x="45366" y="725903"/>
                </a:lnTo>
                <a:lnTo>
                  <a:pt x="27645" y="684665"/>
                </a:lnTo>
                <a:lnTo>
                  <a:pt x="13953" y="635568"/>
                </a:lnTo>
                <a:lnTo>
                  <a:pt x="4626" y="577786"/>
                </a:lnTo>
                <a:lnTo>
                  <a:pt x="0" y="510494"/>
                </a:lnTo>
                <a:lnTo>
                  <a:pt x="415" y="432809"/>
                </a:lnTo>
                <a:lnTo>
                  <a:pt x="5208" y="362798"/>
                </a:lnTo>
                <a:lnTo>
                  <a:pt x="14021" y="299634"/>
                </a:lnTo>
                <a:lnTo>
                  <a:pt x="26595" y="243117"/>
                </a:lnTo>
                <a:lnTo>
                  <a:pt x="42668" y="193050"/>
                </a:lnTo>
                <a:lnTo>
                  <a:pt x="61981" y="149236"/>
                </a:lnTo>
                <a:lnTo>
                  <a:pt x="84275" y="111475"/>
                </a:lnTo>
                <a:lnTo>
                  <a:pt x="109287" y="79569"/>
                </a:lnTo>
                <a:lnTo>
                  <a:pt x="166431" y="32531"/>
                </a:lnTo>
                <a:lnTo>
                  <a:pt x="231330" y="6536"/>
                </a:lnTo>
                <a:lnTo>
                  <a:pt x="301899" y="0"/>
                </a:lnTo>
                <a:lnTo>
                  <a:pt x="904913" y="22088"/>
                </a:lnTo>
                <a:lnTo>
                  <a:pt x="977231" y="33859"/>
                </a:lnTo>
                <a:lnTo>
                  <a:pt x="1041739" y="64595"/>
                </a:lnTo>
                <a:lnTo>
                  <a:pt x="1096371" y="115732"/>
                </a:lnTo>
                <a:lnTo>
                  <a:pt x="1119340" y="149399"/>
                </a:lnTo>
                <a:lnTo>
                  <a:pt x="1139067" y="188704"/>
                </a:lnTo>
                <a:lnTo>
                  <a:pt x="1155295" y="233826"/>
                </a:lnTo>
                <a:lnTo>
                  <a:pt x="1167765" y="284945"/>
                </a:lnTo>
                <a:lnTo>
                  <a:pt x="1176220" y="342241"/>
                </a:lnTo>
                <a:lnTo>
                  <a:pt x="1180402" y="405892"/>
                </a:lnTo>
                <a:lnTo>
                  <a:pt x="1180053" y="476079"/>
                </a:lnTo>
                <a:lnTo>
                  <a:pt x="1174905" y="545405"/>
                </a:lnTo>
                <a:lnTo>
                  <a:pt x="1164999" y="607796"/>
                </a:lnTo>
                <a:lnTo>
                  <a:pt x="1150653" y="663350"/>
                </a:lnTo>
                <a:lnTo>
                  <a:pt x="1132180" y="712228"/>
                </a:lnTo>
                <a:lnTo>
                  <a:pt x="1109894" y="754585"/>
                </a:lnTo>
                <a:lnTo>
                  <a:pt x="1084107" y="790582"/>
                </a:lnTo>
                <a:lnTo>
                  <a:pt x="1055133" y="820376"/>
                </a:lnTo>
                <a:lnTo>
                  <a:pt x="1023285" y="844125"/>
                </a:lnTo>
                <a:lnTo>
                  <a:pt x="988876" y="861988"/>
                </a:lnTo>
                <a:lnTo>
                  <a:pt x="342567" y="862398"/>
                </a:lnTo>
                <a:lnTo>
                  <a:pt x="142926" y="1016376"/>
                </a:lnTo>
                <a:close/>
              </a:path>
              <a:path w="1180465" h="1016635">
                <a:moveTo>
                  <a:pt x="342567" y="862398"/>
                </a:moveTo>
                <a:lnTo>
                  <a:pt x="987639" y="862398"/>
                </a:lnTo>
                <a:lnTo>
                  <a:pt x="952219" y="874123"/>
                </a:lnTo>
                <a:lnTo>
                  <a:pt x="913628" y="880689"/>
                </a:lnTo>
                <a:lnTo>
                  <a:pt x="873416" y="881843"/>
                </a:lnTo>
                <a:lnTo>
                  <a:pt x="342567" y="862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28892" y="584316"/>
            <a:ext cx="7358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see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977615" y="822284"/>
            <a:ext cx="62103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slide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8057" y="111856"/>
            <a:ext cx="4955540" cy="449580"/>
          </a:xfrm>
          <a:custGeom>
            <a:avLst/>
            <a:gdLst/>
            <a:ahLst/>
            <a:cxnLst/>
            <a:rect l="l" t="t" r="r" b="b"/>
            <a:pathLst>
              <a:path w="4955540" h="449580">
                <a:moveTo>
                  <a:pt x="4730205" y="449518"/>
                </a:moveTo>
                <a:lnTo>
                  <a:pt x="224753" y="449518"/>
                </a:lnTo>
                <a:lnTo>
                  <a:pt x="179462" y="444952"/>
                </a:lnTo>
                <a:lnTo>
                  <a:pt x="137273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3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4730199" y="0"/>
                </a:lnTo>
                <a:lnTo>
                  <a:pt x="4775496" y="4566"/>
                </a:lnTo>
                <a:lnTo>
                  <a:pt x="4817686" y="17662"/>
                </a:lnTo>
                <a:lnTo>
                  <a:pt x="4855864" y="38385"/>
                </a:lnTo>
                <a:lnTo>
                  <a:pt x="4889128" y="65830"/>
                </a:lnTo>
                <a:lnTo>
                  <a:pt x="4916573" y="99094"/>
                </a:lnTo>
                <a:lnTo>
                  <a:pt x="4937296" y="137272"/>
                </a:lnTo>
                <a:lnTo>
                  <a:pt x="4950392" y="179462"/>
                </a:lnTo>
                <a:lnTo>
                  <a:pt x="4954958" y="224759"/>
                </a:lnTo>
                <a:lnTo>
                  <a:pt x="4950392" y="270056"/>
                </a:lnTo>
                <a:lnTo>
                  <a:pt x="4937296" y="312246"/>
                </a:lnTo>
                <a:lnTo>
                  <a:pt x="4916573" y="350424"/>
                </a:lnTo>
                <a:lnTo>
                  <a:pt x="4889128" y="383688"/>
                </a:lnTo>
                <a:lnTo>
                  <a:pt x="4855864" y="411133"/>
                </a:lnTo>
                <a:lnTo>
                  <a:pt x="4817686" y="431856"/>
                </a:lnTo>
                <a:lnTo>
                  <a:pt x="4775496" y="444952"/>
                </a:lnTo>
                <a:lnTo>
                  <a:pt x="4730205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3457" y="169640"/>
            <a:ext cx="451040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/>
              <a:t>Step 2:Define</a:t>
            </a:r>
            <a:r>
              <a:rPr sz="1850" spc="-5" dirty="0"/>
              <a:t> </a:t>
            </a:r>
            <a:r>
              <a:rPr sz="1850" spc="-10" dirty="0"/>
              <a:t>the</a:t>
            </a:r>
            <a:r>
              <a:rPr sz="1850" spc="-5" dirty="0"/>
              <a:t> </a:t>
            </a:r>
            <a:r>
              <a:rPr sz="1850" spc="-10" dirty="0"/>
              <a:t>Numeric</a:t>
            </a:r>
            <a:r>
              <a:rPr sz="1850" spc="-5" dirty="0"/>
              <a:t> </a:t>
            </a:r>
            <a:r>
              <a:rPr sz="1850" spc="-10" dirty="0"/>
              <a:t>Parameter:</a:t>
            </a:r>
            <a:endParaRPr sz="1850"/>
          </a:p>
        </p:txBody>
      </p:sp>
      <p:grpSp>
        <p:nvGrpSpPr>
          <p:cNvPr id="8" name="object 8"/>
          <p:cNvGrpSpPr/>
          <p:nvPr/>
        </p:nvGrpSpPr>
        <p:grpSpPr>
          <a:xfrm>
            <a:off x="442342" y="868635"/>
            <a:ext cx="6720205" cy="5348605"/>
            <a:chOff x="442342" y="868635"/>
            <a:chExt cx="6720205" cy="5348605"/>
          </a:xfrm>
        </p:grpSpPr>
        <p:sp>
          <p:nvSpPr>
            <p:cNvPr id="9" name="object 9"/>
            <p:cNvSpPr/>
            <p:nvPr/>
          </p:nvSpPr>
          <p:spPr>
            <a:xfrm>
              <a:off x="442342" y="868635"/>
              <a:ext cx="6720205" cy="5348605"/>
            </a:xfrm>
            <a:custGeom>
              <a:avLst/>
              <a:gdLst/>
              <a:ahLst/>
              <a:cxnLst/>
              <a:rect l="l" t="t" r="r" b="b"/>
              <a:pathLst>
                <a:path w="6720205" h="5348605">
                  <a:moveTo>
                    <a:pt x="6386537" y="5348365"/>
                  </a:moveTo>
                  <a:lnTo>
                    <a:pt x="333371" y="5348365"/>
                  </a:lnTo>
                  <a:lnTo>
                    <a:pt x="284111" y="5344750"/>
                  </a:lnTo>
                  <a:lnTo>
                    <a:pt x="237091" y="5334250"/>
                  </a:lnTo>
                  <a:lnTo>
                    <a:pt x="192832" y="5317380"/>
                  </a:lnTo>
                  <a:lnTo>
                    <a:pt x="151848" y="5294656"/>
                  </a:lnTo>
                  <a:lnTo>
                    <a:pt x="114656" y="5266594"/>
                  </a:lnTo>
                  <a:lnTo>
                    <a:pt x="81771" y="5233708"/>
                  </a:lnTo>
                  <a:lnTo>
                    <a:pt x="53708" y="5196516"/>
                  </a:lnTo>
                  <a:lnTo>
                    <a:pt x="30984" y="5155532"/>
                  </a:lnTo>
                  <a:lnTo>
                    <a:pt x="14114" y="5111273"/>
                  </a:lnTo>
                  <a:lnTo>
                    <a:pt x="3614" y="5064254"/>
                  </a:lnTo>
                  <a:lnTo>
                    <a:pt x="0" y="501499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2" y="0"/>
                  </a:lnTo>
                  <a:lnTo>
                    <a:pt x="6386535" y="0"/>
                  </a:lnTo>
                  <a:lnTo>
                    <a:pt x="6435796" y="3614"/>
                  </a:lnTo>
                  <a:lnTo>
                    <a:pt x="6482816" y="14114"/>
                  </a:lnTo>
                  <a:lnTo>
                    <a:pt x="6527075" y="30984"/>
                  </a:lnTo>
                  <a:lnTo>
                    <a:pt x="6568059" y="53708"/>
                  </a:lnTo>
                  <a:lnTo>
                    <a:pt x="6605251" y="81771"/>
                  </a:lnTo>
                  <a:lnTo>
                    <a:pt x="6638136" y="114656"/>
                  </a:lnTo>
                  <a:lnTo>
                    <a:pt x="6666199" y="151848"/>
                  </a:lnTo>
                  <a:lnTo>
                    <a:pt x="6688923" y="192832"/>
                  </a:lnTo>
                  <a:lnTo>
                    <a:pt x="6705792" y="237091"/>
                  </a:lnTo>
                  <a:lnTo>
                    <a:pt x="6716293" y="284111"/>
                  </a:lnTo>
                  <a:lnTo>
                    <a:pt x="6719907" y="333374"/>
                  </a:lnTo>
                  <a:lnTo>
                    <a:pt x="6719907" y="5014990"/>
                  </a:lnTo>
                  <a:lnTo>
                    <a:pt x="6716293" y="5064254"/>
                  </a:lnTo>
                  <a:lnTo>
                    <a:pt x="6705792" y="5111273"/>
                  </a:lnTo>
                  <a:lnTo>
                    <a:pt x="6688923" y="5155532"/>
                  </a:lnTo>
                  <a:lnTo>
                    <a:pt x="6666199" y="5196516"/>
                  </a:lnTo>
                  <a:lnTo>
                    <a:pt x="6638136" y="5233708"/>
                  </a:lnTo>
                  <a:lnTo>
                    <a:pt x="6605251" y="5266594"/>
                  </a:lnTo>
                  <a:lnTo>
                    <a:pt x="6568059" y="5294656"/>
                  </a:lnTo>
                  <a:lnTo>
                    <a:pt x="6527075" y="5317380"/>
                  </a:lnTo>
                  <a:lnTo>
                    <a:pt x="6482816" y="5334250"/>
                  </a:lnTo>
                  <a:lnTo>
                    <a:pt x="6435796" y="5344750"/>
                  </a:lnTo>
                  <a:lnTo>
                    <a:pt x="6386537" y="53483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842" y="1049610"/>
              <a:ext cx="85725" cy="857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842" y="1868760"/>
              <a:ext cx="85725" cy="857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842" y="2278335"/>
              <a:ext cx="85725" cy="85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842" y="3097485"/>
              <a:ext cx="85725" cy="85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842" y="3916635"/>
              <a:ext cx="85725" cy="8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842" y="4735785"/>
              <a:ext cx="85725" cy="85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842" y="5554935"/>
              <a:ext cx="85725" cy="857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44575" y="795490"/>
            <a:ext cx="6292850" cy="534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600"/>
              </a:lnSpc>
              <a:spcBef>
                <a:spcPts val="100"/>
              </a:spcBef>
            </a:pPr>
            <a:r>
              <a:rPr sz="1750" b="1" spc="-10" dirty="0">
                <a:latin typeface="Comic Sans MS"/>
                <a:cs typeface="Comic Sans MS"/>
              </a:rPr>
              <a:t>Name:</a:t>
            </a:r>
            <a:r>
              <a:rPr sz="1750" b="1" spc="1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Enter</a:t>
            </a:r>
            <a:r>
              <a:rPr sz="1750" spc="10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spc="1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name</a:t>
            </a:r>
            <a:r>
              <a:rPr sz="1750" spc="1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for</a:t>
            </a:r>
            <a:r>
              <a:rPr sz="1750" spc="1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your</a:t>
            </a:r>
            <a:r>
              <a:rPr sz="1750" spc="1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parameter,</a:t>
            </a:r>
            <a:r>
              <a:rPr sz="1750" spc="1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such</a:t>
            </a:r>
            <a:r>
              <a:rPr sz="1750" spc="10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as</a:t>
            </a:r>
            <a:r>
              <a:rPr sz="1750" spc="11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"Discount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Percentage."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750" b="1" spc="-10" dirty="0">
                <a:latin typeface="Comic Sans MS"/>
                <a:cs typeface="Comic Sans MS"/>
              </a:rPr>
              <a:t>Data Type: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Set </a:t>
            </a:r>
            <a:r>
              <a:rPr sz="1750" spc="-5" dirty="0">
                <a:latin typeface="Comic Sans MS"/>
                <a:cs typeface="Comic Sans MS"/>
              </a:rPr>
              <a:t>it to </a:t>
            </a:r>
            <a:r>
              <a:rPr sz="1750" spc="-10" dirty="0">
                <a:latin typeface="Comic Sans MS"/>
                <a:cs typeface="Comic Sans MS"/>
              </a:rPr>
              <a:t>Decimal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Number.</a:t>
            </a:r>
            <a:endParaRPr sz="1750">
              <a:latin typeface="Comic Sans MS"/>
              <a:cs typeface="Comic Sans MS"/>
            </a:endParaRPr>
          </a:p>
          <a:p>
            <a:pPr marL="12700" marR="5080">
              <a:lnSpc>
                <a:spcPct val="153600"/>
              </a:lnSpc>
            </a:pPr>
            <a:r>
              <a:rPr sz="1750" b="1" spc="-10" dirty="0">
                <a:latin typeface="Comic Sans MS"/>
                <a:cs typeface="Comic Sans MS"/>
              </a:rPr>
              <a:t>Minimum</a:t>
            </a:r>
            <a:r>
              <a:rPr sz="1750" b="1" spc="204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Value:</a:t>
            </a:r>
            <a:r>
              <a:rPr sz="1750" b="1" spc="21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Set</a:t>
            </a:r>
            <a:r>
              <a:rPr sz="1750" spc="204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21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minimum</a:t>
            </a:r>
            <a:r>
              <a:rPr sz="1750" spc="204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discount,</a:t>
            </a:r>
            <a:r>
              <a:rPr sz="1750" spc="204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for</a:t>
            </a:r>
            <a:r>
              <a:rPr sz="1750" spc="204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example,</a:t>
            </a:r>
            <a:r>
              <a:rPr sz="1750" spc="21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0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(representing 0%).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750" b="1" spc="-10" dirty="0">
                <a:latin typeface="Comic Sans MS"/>
                <a:cs typeface="Comic Sans MS"/>
              </a:rPr>
              <a:t>Maximum</a:t>
            </a:r>
            <a:r>
              <a:rPr sz="1750" b="1" spc="30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Value:</a:t>
            </a:r>
            <a:r>
              <a:rPr sz="1750" b="1" spc="31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Set</a:t>
            </a:r>
            <a:r>
              <a:rPr sz="1750" spc="3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3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maximum</a:t>
            </a:r>
            <a:r>
              <a:rPr sz="1750" spc="3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discount,</a:t>
            </a:r>
            <a:r>
              <a:rPr sz="1750" spc="3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for</a:t>
            </a:r>
            <a:r>
              <a:rPr sz="1750" spc="3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example,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750" spc="-10" dirty="0">
                <a:latin typeface="Comic Sans MS"/>
                <a:cs typeface="Comic Sans MS"/>
              </a:rPr>
              <a:t>0.5</a:t>
            </a:r>
            <a:r>
              <a:rPr sz="1750" spc="-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(representing</a:t>
            </a:r>
            <a:r>
              <a:rPr sz="1750" spc="-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50%).</a:t>
            </a:r>
            <a:endParaRPr sz="1750">
              <a:latin typeface="Comic Sans MS"/>
              <a:cs typeface="Comic Sans MS"/>
            </a:endParaRPr>
          </a:p>
          <a:p>
            <a:pPr marL="12700" marR="5080">
              <a:lnSpc>
                <a:spcPct val="153600"/>
              </a:lnSpc>
              <a:tabLst>
                <a:tab pos="1462405" algn="l"/>
                <a:tab pos="2068195" algn="l"/>
                <a:tab pos="2648585" algn="l"/>
                <a:tab pos="3908425" algn="l"/>
                <a:tab pos="4714875" algn="l"/>
                <a:tab pos="5405755" algn="l"/>
                <a:tab pos="5853430" algn="l"/>
              </a:tabLst>
            </a:pPr>
            <a:r>
              <a:rPr sz="1750" b="1" spc="-10" dirty="0">
                <a:latin typeface="Comic Sans MS"/>
                <a:cs typeface="Comic Sans MS"/>
              </a:rPr>
              <a:t>Increment</a:t>
            </a:r>
            <a:r>
              <a:rPr sz="1750" b="1" spc="-5" dirty="0">
                <a:latin typeface="Comic Sans MS"/>
                <a:cs typeface="Comic Sans MS"/>
              </a:rPr>
              <a:t>:</a:t>
            </a:r>
            <a:r>
              <a:rPr sz="1750" b="1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Se</a:t>
            </a:r>
            <a:r>
              <a:rPr sz="1750" spc="-5" dirty="0">
                <a:latin typeface="Comic Sans MS"/>
                <a:cs typeface="Comic Sans MS"/>
              </a:rPr>
              <a:t>t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th</a:t>
            </a:r>
            <a:r>
              <a:rPr sz="1750" spc="-5" dirty="0">
                <a:latin typeface="Comic Sans MS"/>
                <a:cs typeface="Comic Sans MS"/>
              </a:rPr>
              <a:t>e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incremen</a:t>
            </a:r>
            <a:r>
              <a:rPr sz="1750" spc="-5" dirty="0">
                <a:latin typeface="Comic Sans MS"/>
                <a:cs typeface="Comic Sans MS"/>
              </a:rPr>
              <a:t>t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value</a:t>
            </a:r>
            <a:r>
              <a:rPr sz="1750" spc="-5" dirty="0">
                <a:latin typeface="Comic Sans MS"/>
                <a:cs typeface="Comic Sans MS"/>
              </a:rPr>
              <a:t>,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suc</a:t>
            </a:r>
            <a:r>
              <a:rPr sz="1750" spc="-5" dirty="0">
                <a:latin typeface="Comic Sans MS"/>
                <a:cs typeface="Comic Sans MS"/>
              </a:rPr>
              <a:t>h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a</a:t>
            </a:r>
            <a:r>
              <a:rPr sz="1750" spc="-5" dirty="0">
                <a:latin typeface="Comic Sans MS"/>
                <a:cs typeface="Comic Sans MS"/>
              </a:rPr>
              <a:t>s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0.0</a:t>
            </a:r>
            <a:r>
              <a:rPr sz="1750" spc="-5" dirty="0">
                <a:latin typeface="Comic Sans MS"/>
                <a:cs typeface="Comic Sans MS"/>
              </a:rPr>
              <a:t>1  </a:t>
            </a:r>
            <a:r>
              <a:rPr sz="1750" spc="-10" dirty="0">
                <a:latin typeface="Comic Sans MS"/>
                <a:cs typeface="Comic Sans MS"/>
              </a:rPr>
              <a:t>(representing 1%).</a:t>
            </a:r>
            <a:endParaRPr sz="1750">
              <a:latin typeface="Comic Sans MS"/>
              <a:cs typeface="Comic Sans MS"/>
            </a:endParaRPr>
          </a:p>
          <a:p>
            <a:pPr marL="12700" marR="5080">
              <a:lnSpc>
                <a:spcPct val="153600"/>
              </a:lnSpc>
            </a:pPr>
            <a:r>
              <a:rPr sz="1750" b="1" spc="-10" dirty="0">
                <a:latin typeface="Comic Sans MS"/>
                <a:cs typeface="Comic Sans MS"/>
              </a:rPr>
              <a:t>Default</a:t>
            </a:r>
            <a:r>
              <a:rPr sz="1750" b="1" spc="18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Value:</a:t>
            </a:r>
            <a:r>
              <a:rPr sz="1750" b="1" spc="1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You</a:t>
            </a:r>
            <a:r>
              <a:rPr sz="1750" spc="18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can</a:t>
            </a:r>
            <a:r>
              <a:rPr sz="1750" spc="1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set</a:t>
            </a:r>
            <a:r>
              <a:rPr sz="1750" spc="18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an</a:t>
            </a:r>
            <a:r>
              <a:rPr sz="1750" spc="1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initial</a:t>
            </a:r>
            <a:r>
              <a:rPr sz="1750" spc="1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default</a:t>
            </a:r>
            <a:r>
              <a:rPr sz="1750" spc="18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value,</a:t>
            </a:r>
            <a:r>
              <a:rPr sz="1750" spc="1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like</a:t>
            </a:r>
            <a:r>
              <a:rPr sz="1750" spc="18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0.1 </a:t>
            </a:r>
            <a:r>
              <a:rPr sz="1750" spc="-5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(10%).</a:t>
            </a:r>
            <a:endParaRPr sz="1750">
              <a:latin typeface="Comic Sans MS"/>
              <a:cs typeface="Comic Sans MS"/>
            </a:endParaRPr>
          </a:p>
          <a:p>
            <a:pPr marL="12700" marR="5080">
              <a:lnSpc>
                <a:spcPct val="153600"/>
              </a:lnSpc>
            </a:pPr>
            <a:r>
              <a:rPr sz="1750" b="1" spc="-10" dirty="0">
                <a:latin typeface="Comic Sans MS"/>
                <a:cs typeface="Comic Sans MS"/>
              </a:rPr>
              <a:t>Add</a:t>
            </a:r>
            <a:r>
              <a:rPr sz="1750" b="1" spc="8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Slicer</a:t>
            </a:r>
            <a:r>
              <a:rPr sz="1750" b="1" spc="80" dirty="0">
                <a:latin typeface="Comic Sans MS"/>
                <a:cs typeface="Comic Sans MS"/>
              </a:rPr>
              <a:t> </a:t>
            </a:r>
            <a:r>
              <a:rPr sz="1750" b="1" spc="-5" dirty="0">
                <a:latin typeface="Comic Sans MS"/>
                <a:cs typeface="Comic Sans MS"/>
              </a:rPr>
              <a:t>to</a:t>
            </a:r>
            <a:r>
              <a:rPr sz="1750" b="1" spc="8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This</a:t>
            </a:r>
            <a:r>
              <a:rPr sz="1750" b="1" spc="8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Page:</a:t>
            </a:r>
            <a:r>
              <a:rPr sz="1750" b="1" spc="8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Make</a:t>
            </a:r>
            <a:r>
              <a:rPr sz="1750" spc="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sure</a:t>
            </a:r>
            <a:r>
              <a:rPr sz="1750" spc="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this</a:t>
            </a:r>
            <a:r>
              <a:rPr sz="1750" spc="8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option</a:t>
            </a:r>
            <a:r>
              <a:rPr sz="1750" spc="8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is</a:t>
            </a:r>
            <a:r>
              <a:rPr sz="1750" spc="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checked </a:t>
            </a:r>
            <a:r>
              <a:rPr sz="1750" spc="-50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so </a:t>
            </a:r>
            <a:r>
              <a:rPr sz="1750" spc="-10" dirty="0">
                <a:latin typeface="Comic Sans MS"/>
                <a:cs typeface="Comic Sans MS"/>
              </a:rPr>
              <a:t>that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slicer</a:t>
            </a:r>
            <a:r>
              <a:rPr sz="1750" spc="-5" dirty="0">
                <a:latin typeface="Comic Sans MS"/>
                <a:cs typeface="Comic Sans MS"/>
              </a:rPr>
              <a:t> is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automatically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added</a:t>
            </a:r>
            <a:r>
              <a:rPr sz="1750" spc="-5" dirty="0">
                <a:latin typeface="Comic Sans MS"/>
                <a:cs typeface="Comic Sans MS"/>
              </a:rPr>
              <a:t> to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your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report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page</a:t>
            </a:r>
            <a:endParaRPr sz="1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037" y="2172011"/>
            <a:ext cx="1662087" cy="30575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701610" y="347065"/>
            <a:ext cx="1180465" cy="1016635"/>
          </a:xfrm>
          <a:custGeom>
            <a:avLst/>
            <a:gdLst/>
            <a:ahLst/>
            <a:cxnLst/>
            <a:rect l="l" t="t" r="r" b="b"/>
            <a:pathLst>
              <a:path w="1180465" h="1016635">
                <a:moveTo>
                  <a:pt x="142926" y="1016376"/>
                </a:moveTo>
                <a:lnTo>
                  <a:pt x="149799" y="828755"/>
                </a:lnTo>
                <a:lnTo>
                  <a:pt x="119331" y="810707"/>
                </a:lnTo>
                <a:lnTo>
                  <a:pt x="66778" y="760106"/>
                </a:lnTo>
                <a:lnTo>
                  <a:pt x="45366" y="725903"/>
                </a:lnTo>
                <a:lnTo>
                  <a:pt x="27645" y="684665"/>
                </a:lnTo>
                <a:lnTo>
                  <a:pt x="13953" y="635568"/>
                </a:lnTo>
                <a:lnTo>
                  <a:pt x="4626" y="577786"/>
                </a:lnTo>
                <a:lnTo>
                  <a:pt x="0" y="510494"/>
                </a:lnTo>
                <a:lnTo>
                  <a:pt x="415" y="432809"/>
                </a:lnTo>
                <a:lnTo>
                  <a:pt x="5208" y="362798"/>
                </a:lnTo>
                <a:lnTo>
                  <a:pt x="14021" y="299634"/>
                </a:lnTo>
                <a:lnTo>
                  <a:pt x="26595" y="243117"/>
                </a:lnTo>
                <a:lnTo>
                  <a:pt x="42668" y="193050"/>
                </a:lnTo>
                <a:lnTo>
                  <a:pt x="61981" y="149236"/>
                </a:lnTo>
                <a:lnTo>
                  <a:pt x="84275" y="111475"/>
                </a:lnTo>
                <a:lnTo>
                  <a:pt x="109287" y="79569"/>
                </a:lnTo>
                <a:lnTo>
                  <a:pt x="166431" y="32531"/>
                </a:lnTo>
                <a:lnTo>
                  <a:pt x="231330" y="6536"/>
                </a:lnTo>
                <a:lnTo>
                  <a:pt x="301899" y="0"/>
                </a:lnTo>
                <a:lnTo>
                  <a:pt x="904913" y="22088"/>
                </a:lnTo>
                <a:lnTo>
                  <a:pt x="977231" y="33859"/>
                </a:lnTo>
                <a:lnTo>
                  <a:pt x="1041739" y="64595"/>
                </a:lnTo>
                <a:lnTo>
                  <a:pt x="1096371" y="115732"/>
                </a:lnTo>
                <a:lnTo>
                  <a:pt x="1119340" y="149399"/>
                </a:lnTo>
                <a:lnTo>
                  <a:pt x="1139067" y="188704"/>
                </a:lnTo>
                <a:lnTo>
                  <a:pt x="1155295" y="233826"/>
                </a:lnTo>
                <a:lnTo>
                  <a:pt x="1167765" y="284945"/>
                </a:lnTo>
                <a:lnTo>
                  <a:pt x="1176220" y="342241"/>
                </a:lnTo>
                <a:lnTo>
                  <a:pt x="1180402" y="405892"/>
                </a:lnTo>
                <a:lnTo>
                  <a:pt x="1180053" y="476079"/>
                </a:lnTo>
                <a:lnTo>
                  <a:pt x="1174905" y="545405"/>
                </a:lnTo>
                <a:lnTo>
                  <a:pt x="1164999" y="607796"/>
                </a:lnTo>
                <a:lnTo>
                  <a:pt x="1150653" y="663350"/>
                </a:lnTo>
                <a:lnTo>
                  <a:pt x="1132180" y="712228"/>
                </a:lnTo>
                <a:lnTo>
                  <a:pt x="1109894" y="754585"/>
                </a:lnTo>
                <a:lnTo>
                  <a:pt x="1084107" y="790582"/>
                </a:lnTo>
                <a:lnTo>
                  <a:pt x="1055133" y="820376"/>
                </a:lnTo>
                <a:lnTo>
                  <a:pt x="1023285" y="844125"/>
                </a:lnTo>
                <a:lnTo>
                  <a:pt x="988876" y="861988"/>
                </a:lnTo>
                <a:lnTo>
                  <a:pt x="342567" y="862398"/>
                </a:lnTo>
                <a:lnTo>
                  <a:pt x="142926" y="1016376"/>
                </a:lnTo>
                <a:close/>
              </a:path>
              <a:path w="1180465" h="1016635">
                <a:moveTo>
                  <a:pt x="342567" y="862398"/>
                </a:moveTo>
                <a:lnTo>
                  <a:pt x="987639" y="862398"/>
                </a:lnTo>
                <a:lnTo>
                  <a:pt x="952219" y="874123"/>
                </a:lnTo>
                <a:lnTo>
                  <a:pt x="913628" y="880689"/>
                </a:lnTo>
                <a:lnTo>
                  <a:pt x="873416" y="881843"/>
                </a:lnTo>
                <a:lnTo>
                  <a:pt x="342567" y="862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120000">
            <a:off x="7742589" y="584314"/>
            <a:ext cx="110808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5" dirty="0">
                <a:latin typeface="Comic Sans MS"/>
                <a:cs typeface="Comic Sans MS"/>
              </a:rPr>
              <a:t>do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along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with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8144973" y="822281"/>
            <a:ext cx="28625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m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142" y="336615"/>
            <a:ext cx="6191249" cy="6048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20000">
            <a:off x="7847296" y="967394"/>
            <a:ext cx="82074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Easy..se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 rot="120000">
            <a:off x="8046333" y="1205363"/>
            <a:ext cx="40510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nex</a:t>
            </a:r>
            <a:r>
              <a:rPr sz="1350" b="1" spc="-5" dirty="0">
                <a:latin typeface="Comic Sans MS"/>
                <a:cs typeface="Comic Sans MS"/>
              </a:rPr>
              <a:t>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271" y="111856"/>
            <a:ext cx="4328795" cy="449580"/>
          </a:xfrm>
          <a:custGeom>
            <a:avLst/>
            <a:gdLst/>
            <a:ahLst/>
            <a:cxnLst/>
            <a:rect l="l" t="t" r="r" b="b"/>
            <a:pathLst>
              <a:path w="4328795" h="449580">
                <a:moveTo>
                  <a:pt x="4103419" y="449518"/>
                </a:moveTo>
                <a:lnTo>
                  <a:pt x="224753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4103413" y="0"/>
                </a:lnTo>
                <a:lnTo>
                  <a:pt x="4148710" y="4566"/>
                </a:lnTo>
                <a:lnTo>
                  <a:pt x="4190900" y="17662"/>
                </a:lnTo>
                <a:lnTo>
                  <a:pt x="4229079" y="38385"/>
                </a:lnTo>
                <a:lnTo>
                  <a:pt x="4262342" y="65830"/>
                </a:lnTo>
                <a:lnTo>
                  <a:pt x="4289787" y="99094"/>
                </a:lnTo>
                <a:lnTo>
                  <a:pt x="4310510" y="137272"/>
                </a:lnTo>
                <a:lnTo>
                  <a:pt x="4323606" y="179462"/>
                </a:lnTo>
                <a:lnTo>
                  <a:pt x="4328173" y="224759"/>
                </a:lnTo>
                <a:lnTo>
                  <a:pt x="4323606" y="270056"/>
                </a:lnTo>
                <a:lnTo>
                  <a:pt x="4310510" y="312246"/>
                </a:lnTo>
                <a:lnTo>
                  <a:pt x="4289787" y="350424"/>
                </a:lnTo>
                <a:lnTo>
                  <a:pt x="4262342" y="383688"/>
                </a:lnTo>
                <a:lnTo>
                  <a:pt x="4229079" y="411133"/>
                </a:lnTo>
                <a:lnTo>
                  <a:pt x="4190900" y="431856"/>
                </a:lnTo>
                <a:lnTo>
                  <a:pt x="4148710" y="444952"/>
                </a:lnTo>
                <a:lnTo>
                  <a:pt x="4103419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82500" y="727638"/>
            <a:ext cx="6659245" cy="2481580"/>
            <a:chOff x="382500" y="727638"/>
            <a:chExt cx="6659245" cy="2481580"/>
          </a:xfrm>
        </p:grpSpPr>
        <p:sp>
          <p:nvSpPr>
            <p:cNvPr id="6" name="object 6"/>
            <p:cNvSpPr/>
            <p:nvPr/>
          </p:nvSpPr>
          <p:spPr>
            <a:xfrm>
              <a:off x="382500" y="727638"/>
              <a:ext cx="6659245" cy="2481580"/>
            </a:xfrm>
            <a:custGeom>
              <a:avLst/>
              <a:gdLst/>
              <a:ahLst/>
              <a:cxnLst/>
              <a:rect l="l" t="t" r="r" b="b"/>
              <a:pathLst>
                <a:path w="6659245" h="2481580">
                  <a:moveTo>
                    <a:pt x="6330257" y="2481339"/>
                  </a:moveTo>
                  <a:lnTo>
                    <a:pt x="333368" y="2481339"/>
                  </a:lnTo>
                  <a:lnTo>
                    <a:pt x="284111" y="2477725"/>
                  </a:lnTo>
                  <a:lnTo>
                    <a:pt x="237091" y="2467225"/>
                  </a:lnTo>
                  <a:lnTo>
                    <a:pt x="192832" y="2450355"/>
                  </a:lnTo>
                  <a:lnTo>
                    <a:pt x="151848" y="2427631"/>
                  </a:lnTo>
                  <a:lnTo>
                    <a:pt x="114656" y="2399568"/>
                  </a:lnTo>
                  <a:lnTo>
                    <a:pt x="81771" y="2366683"/>
                  </a:lnTo>
                  <a:lnTo>
                    <a:pt x="53708" y="2329491"/>
                  </a:lnTo>
                  <a:lnTo>
                    <a:pt x="30984" y="2288507"/>
                  </a:lnTo>
                  <a:lnTo>
                    <a:pt x="14114" y="2244248"/>
                  </a:lnTo>
                  <a:lnTo>
                    <a:pt x="3614" y="2197228"/>
                  </a:lnTo>
                  <a:lnTo>
                    <a:pt x="0" y="214796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30251" y="0"/>
                  </a:lnTo>
                  <a:lnTo>
                    <a:pt x="6379515" y="3614"/>
                  </a:lnTo>
                  <a:lnTo>
                    <a:pt x="6426534" y="14114"/>
                  </a:lnTo>
                  <a:lnTo>
                    <a:pt x="6470793" y="30984"/>
                  </a:lnTo>
                  <a:lnTo>
                    <a:pt x="6511777" y="53708"/>
                  </a:lnTo>
                  <a:lnTo>
                    <a:pt x="6548969" y="81771"/>
                  </a:lnTo>
                  <a:lnTo>
                    <a:pt x="6581855" y="114656"/>
                  </a:lnTo>
                  <a:lnTo>
                    <a:pt x="6609917" y="151848"/>
                  </a:lnTo>
                  <a:lnTo>
                    <a:pt x="6632641" y="192832"/>
                  </a:lnTo>
                  <a:lnTo>
                    <a:pt x="6649511" y="237091"/>
                  </a:lnTo>
                  <a:lnTo>
                    <a:pt x="6658909" y="279177"/>
                  </a:lnTo>
                  <a:lnTo>
                    <a:pt x="6658909" y="2202163"/>
                  </a:lnTo>
                  <a:lnTo>
                    <a:pt x="6649511" y="2244248"/>
                  </a:lnTo>
                  <a:lnTo>
                    <a:pt x="6632641" y="2288507"/>
                  </a:lnTo>
                  <a:lnTo>
                    <a:pt x="6609917" y="2329491"/>
                  </a:lnTo>
                  <a:lnTo>
                    <a:pt x="6581855" y="2366683"/>
                  </a:lnTo>
                  <a:lnTo>
                    <a:pt x="6548969" y="2399568"/>
                  </a:lnTo>
                  <a:lnTo>
                    <a:pt x="6511777" y="2427631"/>
                  </a:lnTo>
                  <a:lnTo>
                    <a:pt x="6470793" y="2450355"/>
                  </a:lnTo>
                  <a:lnTo>
                    <a:pt x="6426534" y="2467225"/>
                  </a:lnTo>
                  <a:lnTo>
                    <a:pt x="6379515" y="2477725"/>
                  </a:lnTo>
                  <a:lnTo>
                    <a:pt x="6330257" y="24813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999" y="908612"/>
              <a:ext cx="85725" cy="857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7900" y="169640"/>
            <a:ext cx="6612890" cy="296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Step</a:t>
            </a:r>
            <a:r>
              <a:rPr sz="1850" b="1" spc="-1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3:Create the</a:t>
            </a:r>
            <a:r>
              <a:rPr sz="1850" b="1" spc="-1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Parameter</a:t>
            </a:r>
            <a:endParaRPr sz="1850">
              <a:latin typeface="Comic Sans MS"/>
              <a:cs typeface="Comic Sans MS"/>
            </a:endParaRPr>
          </a:p>
          <a:p>
            <a:pPr marL="389255" marR="5080">
              <a:lnSpc>
                <a:spcPct val="153600"/>
              </a:lnSpc>
              <a:spcBef>
                <a:spcPts val="1600"/>
              </a:spcBef>
            </a:pPr>
            <a:r>
              <a:rPr sz="1750" spc="-10" dirty="0">
                <a:latin typeface="Comic Sans MS"/>
                <a:cs typeface="Comic Sans MS"/>
              </a:rPr>
              <a:t>After</a:t>
            </a:r>
            <a:r>
              <a:rPr sz="1750" spc="10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setting</a:t>
            </a:r>
            <a:r>
              <a:rPr sz="1750" spc="10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up</a:t>
            </a:r>
            <a:r>
              <a:rPr sz="1750" spc="10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1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parameter,</a:t>
            </a:r>
            <a:r>
              <a:rPr sz="1750" spc="10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click</a:t>
            </a:r>
            <a:r>
              <a:rPr sz="1750" spc="1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Create.</a:t>
            </a:r>
            <a:r>
              <a:rPr sz="1750" spc="10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Power</a:t>
            </a:r>
            <a:r>
              <a:rPr sz="1750" spc="1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BI</a:t>
            </a:r>
            <a:r>
              <a:rPr sz="1750" spc="10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will </a:t>
            </a:r>
            <a:r>
              <a:rPr sz="1750" spc="-5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generate two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measures:</a:t>
            </a:r>
            <a:endParaRPr sz="1750">
              <a:latin typeface="Comic Sans MS"/>
              <a:cs typeface="Comic Sans MS"/>
            </a:endParaRPr>
          </a:p>
          <a:p>
            <a:pPr marL="12700" marR="5080">
              <a:lnSpc>
                <a:spcPct val="153600"/>
              </a:lnSpc>
              <a:tabLst>
                <a:tab pos="1298575" algn="l"/>
                <a:tab pos="2519680" algn="l"/>
                <a:tab pos="3666490" algn="l"/>
                <a:tab pos="4622800" algn="l"/>
                <a:tab pos="5132070" algn="l"/>
                <a:tab pos="5861685" algn="l"/>
                <a:tab pos="6245860" algn="l"/>
              </a:tabLst>
            </a:pPr>
            <a:r>
              <a:rPr sz="1750" b="1" spc="-10" dirty="0">
                <a:latin typeface="Comic Sans MS"/>
                <a:cs typeface="Comic Sans MS"/>
              </a:rPr>
              <a:t>Paramete</a:t>
            </a:r>
            <a:r>
              <a:rPr sz="1750" b="1" spc="-5" dirty="0">
                <a:latin typeface="Comic Sans MS"/>
                <a:cs typeface="Comic Sans MS"/>
              </a:rPr>
              <a:t>r</a:t>
            </a:r>
            <a:r>
              <a:rPr sz="1750" b="1" dirty="0">
                <a:latin typeface="Comic Sans MS"/>
                <a:cs typeface="Comic Sans MS"/>
              </a:rPr>
              <a:t>	</a:t>
            </a:r>
            <a:r>
              <a:rPr sz="1750" b="1" spc="-10" dirty="0">
                <a:latin typeface="Comic Sans MS"/>
                <a:cs typeface="Comic Sans MS"/>
              </a:rPr>
              <a:t>Definitio</a:t>
            </a:r>
            <a:r>
              <a:rPr sz="1750" b="1" spc="-5" dirty="0">
                <a:latin typeface="Comic Sans MS"/>
                <a:cs typeface="Comic Sans MS"/>
              </a:rPr>
              <a:t>n</a:t>
            </a:r>
            <a:r>
              <a:rPr sz="1750" b="1" dirty="0">
                <a:latin typeface="Comic Sans MS"/>
                <a:cs typeface="Comic Sans MS"/>
              </a:rPr>
              <a:t>	</a:t>
            </a:r>
            <a:r>
              <a:rPr sz="1750" b="1" spc="-10" dirty="0">
                <a:latin typeface="Comic Sans MS"/>
                <a:cs typeface="Comic Sans MS"/>
              </a:rPr>
              <a:t>Measure</a:t>
            </a:r>
            <a:r>
              <a:rPr sz="1750" b="1" spc="-5" dirty="0">
                <a:latin typeface="Comic Sans MS"/>
                <a:cs typeface="Comic Sans MS"/>
              </a:rPr>
              <a:t>:</a:t>
            </a:r>
            <a:r>
              <a:rPr sz="1750" b="1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Define</a:t>
            </a:r>
            <a:r>
              <a:rPr sz="1750" spc="-5" dirty="0">
                <a:latin typeface="Comic Sans MS"/>
                <a:cs typeface="Comic Sans MS"/>
              </a:rPr>
              <a:t>s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th</a:t>
            </a:r>
            <a:r>
              <a:rPr sz="1750" spc="-5" dirty="0">
                <a:latin typeface="Comic Sans MS"/>
                <a:cs typeface="Comic Sans MS"/>
              </a:rPr>
              <a:t>e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rang</a:t>
            </a:r>
            <a:r>
              <a:rPr sz="1750" spc="-5" dirty="0">
                <a:latin typeface="Comic Sans MS"/>
                <a:cs typeface="Comic Sans MS"/>
              </a:rPr>
              <a:t>e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o</a:t>
            </a:r>
            <a:r>
              <a:rPr sz="1750" spc="-5" dirty="0">
                <a:latin typeface="Comic Sans MS"/>
                <a:cs typeface="Comic Sans MS"/>
              </a:rPr>
              <a:t>f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th</a:t>
            </a:r>
            <a:r>
              <a:rPr sz="1750" spc="-5" dirty="0">
                <a:latin typeface="Comic Sans MS"/>
                <a:cs typeface="Comic Sans MS"/>
              </a:rPr>
              <a:t>e  </a:t>
            </a:r>
            <a:r>
              <a:rPr sz="1750" spc="-10" dirty="0">
                <a:latin typeface="Comic Sans MS"/>
                <a:cs typeface="Comic Sans MS"/>
              </a:rPr>
              <a:t>parameter.</a:t>
            </a:r>
            <a:endParaRPr sz="1750">
              <a:latin typeface="Comic Sans MS"/>
              <a:cs typeface="Comic Sans MS"/>
            </a:endParaRPr>
          </a:p>
          <a:p>
            <a:pPr marL="12700" marR="5080">
              <a:lnSpc>
                <a:spcPct val="153600"/>
              </a:lnSpc>
            </a:pPr>
            <a:r>
              <a:rPr sz="1750" b="1" spc="-10" dirty="0">
                <a:latin typeface="Comic Sans MS"/>
                <a:cs typeface="Comic Sans MS"/>
              </a:rPr>
              <a:t>Selected</a:t>
            </a:r>
            <a:r>
              <a:rPr sz="1750" b="1" spc="19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Value</a:t>
            </a:r>
            <a:r>
              <a:rPr sz="1750" b="1" spc="19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Measure:</a:t>
            </a:r>
            <a:r>
              <a:rPr sz="1750" b="1" spc="19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Captures</a:t>
            </a:r>
            <a:r>
              <a:rPr sz="1750" spc="19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19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value</a:t>
            </a:r>
            <a:r>
              <a:rPr sz="1750" spc="19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selected</a:t>
            </a:r>
            <a:r>
              <a:rPr sz="1750" spc="19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by</a:t>
            </a:r>
            <a:r>
              <a:rPr sz="1750" spc="19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 </a:t>
            </a:r>
            <a:r>
              <a:rPr sz="1750" spc="-5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user.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790" y="3378509"/>
            <a:ext cx="3914774" cy="1257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410" y="4851333"/>
            <a:ext cx="4943474" cy="4000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2965" y="5490357"/>
            <a:ext cx="7829549" cy="457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20000">
            <a:off x="7937003" y="1091138"/>
            <a:ext cx="63202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try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it..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3796" y="187365"/>
            <a:ext cx="4553585" cy="449580"/>
          </a:xfrm>
          <a:custGeom>
            <a:avLst/>
            <a:gdLst/>
            <a:ahLst/>
            <a:cxnLst/>
            <a:rect l="l" t="t" r="r" b="b"/>
            <a:pathLst>
              <a:path w="4553585" h="449580">
                <a:moveTo>
                  <a:pt x="4328377" y="449519"/>
                </a:moveTo>
                <a:lnTo>
                  <a:pt x="224722" y="449519"/>
                </a:lnTo>
                <a:lnTo>
                  <a:pt x="179426" y="444952"/>
                </a:lnTo>
                <a:lnTo>
                  <a:pt x="137236" y="431856"/>
                </a:lnTo>
                <a:lnTo>
                  <a:pt x="99057" y="411133"/>
                </a:lnTo>
                <a:lnTo>
                  <a:pt x="65794" y="383688"/>
                </a:lnTo>
                <a:lnTo>
                  <a:pt x="38349" y="350424"/>
                </a:lnTo>
                <a:lnTo>
                  <a:pt x="17626" y="312246"/>
                </a:lnTo>
                <a:lnTo>
                  <a:pt x="4529" y="270056"/>
                </a:lnTo>
                <a:lnTo>
                  <a:pt x="0" y="225120"/>
                </a:lnTo>
                <a:lnTo>
                  <a:pt x="0" y="224398"/>
                </a:lnTo>
                <a:lnTo>
                  <a:pt x="4529" y="179462"/>
                </a:lnTo>
                <a:lnTo>
                  <a:pt x="17626" y="137272"/>
                </a:lnTo>
                <a:lnTo>
                  <a:pt x="38349" y="99094"/>
                </a:lnTo>
                <a:lnTo>
                  <a:pt x="65794" y="65830"/>
                </a:lnTo>
                <a:lnTo>
                  <a:pt x="99057" y="38385"/>
                </a:lnTo>
                <a:lnTo>
                  <a:pt x="137236" y="17662"/>
                </a:lnTo>
                <a:lnTo>
                  <a:pt x="179426" y="4566"/>
                </a:lnTo>
                <a:lnTo>
                  <a:pt x="224723" y="0"/>
                </a:lnTo>
                <a:lnTo>
                  <a:pt x="4328377" y="0"/>
                </a:lnTo>
                <a:lnTo>
                  <a:pt x="4373674" y="4566"/>
                </a:lnTo>
                <a:lnTo>
                  <a:pt x="4415863" y="17662"/>
                </a:lnTo>
                <a:lnTo>
                  <a:pt x="4454042" y="38385"/>
                </a:lnTo>
                <a:lnTo>
                  <a:pt x="4487306" y="65830"/>
                </a:lnTo>
                <a:lnTo>
                  <a:pt x="4514751" y="99094"/>
                </a:lnTo>
                <a:lnTo>
                  <a:pt x="4535474" y="137272"/>
                </a:lnTo>
                <a:lnTo>
                  <a:pt x="4548570" y="179462"/>
                </a:lnTo>
                <a:lnTo>
                  <a:pt x="4553100" y="224398"/>
                </a:lnTo>
                <a:lnTo>
                  <a:pt x="4553100" y="225120"/>
                </a:lnTo>
                <a:lnTo>
                  <a:pt x="4548570" y="270056"/>
                </a:lnTo>
                <a:lnTo>
                  <a:pt x="4535474" y="312246"/>
                </a:lnTo>
                <a:lnTo>
                  <a:pt x="4514751" y="350424"/>
                </a:lnTo>
                <a:lnTo>
                  <a:pt x="4487306" y="383688"/>
                </a:lnTo>
                <a:lnTo>
                  <a:pt x="4454042" y="411133"/>
                </a:lnTo>
                <a:lnTo>
                  <a:pt x="4415863" y="431856"/>
                </a:lnTo>
                <a:lnTo>
                  <a:pt x="4373674" y="444952"/>
                </a:lnTo>
                <a:lnTo>
                  <a:pt x="4328377" y="44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9460" y="797665"/>
            <a:ext cx="6663690" cy="449580"/>
          </a:xfrm>
          <a:custGeom>
            <a:avLst/>
            <a:gdLst/>
            <a:ahLst/>
            <a:cxnLst/>
            <a:rect l="l" t="t" r="r" b="b"/>
            <a:pathLst>
              <a:path w="6663690" h="449580">
                <a:moveTo>
                  <a:pt x="6438868" y="449519"/>
                </a:moveTo>
                <a:lnTo>
                  <a:pt x="224759" y="449519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3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6438868" y="0"/>
                </a:lnTo>
                <a:lnTo>
                  <a:pt x="6484164" y="4566"/>
                </a:lnTo>
                <a:lnTo>
                  <a:pt x="6526354" y="17662"/>
                </a:lnTo>
                <a:lnTo>
                  <a:pt x="6564532" y="38385"/>
                </a:lnTo>
                <a:lnTo>
                  <a:pt x="6597796" y="65830"/>
                </a:lnTo>
                <a:lnTo>
                  <a:pt x="6625242" y="99094"/>
                </a:lnTo>
                <a:lnTo>
                  <a:pt x="6645964" y="137273"/>
                </a:lnTo>
                <a:lnTo>
                  <a:pt x="6659061" y="179462"/>
                </a:lnTo>
                <a:lnTo>
                  <a:pt x="6663627" y="224759"/>
                </a:lnTo>
                <a:lnTo>
                  <a:pt x="6659061" y="270056"/>
                </a:lnTo>
                <a:lnTo>
                  <a:pt x="6645964" y="312246"/>
                </a:lnTo>
                <a:lnTo>
                  <a:pt x="6625242" y="350424"/>
                </a:lnTo>
                <a:lnTo>
                  <a:pt x="6597796" y="383688"/>
                </a:lnTo>
                <a:lnTo>
                  <a:pt x="6564532" y="411133"/>
                </a:lnTo>
                <a:lnTo>
                  <a:pt x="6526354" y="431856"/>
                </a:lnTo>
                <a:lnTo>
                  <a:pt x="6484164" y="444952"/>
                </a:lnTo>
                <a:lnTo>
                  <a:pt x="6438868" y="44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860" y="245150"/>
            <a:ext cx="471360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Step 4:Create</a:t>
            </a:r>
            <a:r>
              <a:rPr sz="1850" b="1" spc="-5" dirty="0">
                <a:latin typeface="Comic Sans MS"/>
                <a:cs typeface="Comic Sans MS"/>
              </a:rPr>
              <a:t> a</a:t>
            </a:r>
            <a:r>
              <a:rPr sz="1850" b="1" spc="-10" dirty="0">
                <a:latin typeface="Comic Sans MS"/>
                <a:cs typeface="Comic Sans MS"/>
              </a:rPr>
              <a:t> Calculated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Measure: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750" spc="-10" dirty="0">
                <a:latin typeface="Comic Sans MS"/>
                <a:cs typeface="Comic Sans MS"/>
              </a:rPr>
              <a:t>create</a:t>
            </a:r>
            <a:r>
              <a:rPr sz="1750" spc="-5" dirty="0">
                <a:latin typeface="Comic Sans MS"/>
                <a:cs typeface="Comic Sans MS"/>
              </a:rPr>
              <a:t> a </a:t>
            </a:r>
            <a:r>
              <a:rPr sz="1750" spc="-10" dirty="0">
                <a:latin typeface="Comic Sans MS"/>
                <a:cs typeface="Comic Sans MS"/>
              </a:rPr>
              <a:t>new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measure</a:t>
            </a:r>
            <a:r>
              <a:rPr sz="1750" spc="-5" dirty="0">
                <a:latin typeface="Comic Sans MS"/>
                <a:cs typeface="Comic Sans MS"/>
              </a:rPr>
              <a:t> to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apply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discount.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999" y="1370480"/>
            <a:ext cx="6438899" cy="6381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6698" y="2307440"/>
            <a:ext cx="6662420" cy="843280"/>
          </a:xfrm>
          <a:custGeom>
            <a:avLst/>
            <a:gdLst/>
            <a:ahLst/>
            <a:cxnLst/>
            <a:rect l="l" t="t" r="r" b="b"/>
            <a:pathLst>
              <a:path w="6662420" h="843280">
                <a:moveTo>
                  <a:pt x="6330251" y="843040"/>
                </a:moveTo>
                <a:lnTo>
                  <a:pt x="333375" y="843040"/>
                </a:lnTo>
                <a:lnTo>
                  <a:pt x="284111" y="839425"/>
                </a:lnTo>
                <a:lnTo>
                  <a:pt x="237091" y="828925"/>
                </a:lnTo>
                <a:lnTo>
                  <a:pt x="192832" y="812055"/>
                </a:lnTo>
                <a:lnTo>
                  <a:pt x="151848" y="789331"/>
                </a:lnTo>
                <a:lnTo>
                  <a:pt x="114656" y="761268"/>
                </a:lnTo>
                <a:lnTo>
                  <a:pt x="81771" y="728383"/>
                </a:lnTo>
                <a:lnTo>
                  <a:pt x="53708" y="691191"/>
                </a:lnTo>
                <a:lnTo>
                  <a:pt x="30984" y="650207"/>
                </a:lnTo>
                <a:lnTo>
                  <a:pt x="14114" y="605948"/>
                </a:lnTo>
                <a:lnTo>
                  <a:pt x="3614" y="558929"/>
                </a:lnTo>
                <a:lnTo>
                  <a:pt x="0" y="50966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6330253" y="0"/>
                </a:lnTo>
                <a:lnTo>
                  <a:pt x="6379515" y="3614"/>
                </a:lnTo>
                <a:lnTo>
                  <a:pt x="6426534" y="14114"/>
                </a:lnTo>
                <a:lnTo>
                  <a:pt x="6470794" y="30984"/>
                </a:lnTo>
                <a:lnTo>
                  <a:pt x="6511777" y="53708"/>
                </a:lnTo>
                <a:lnTo>
                  <a:pt x="6548969" y="81771"/>
                </a:lnTo>
                <a:lnTo>
                  <a:pt x="6581855" y="114656"/>
                </a:lnTo>
                <a:lnTo>
                  <a:pt x="6609917" y="151848"/>
                </a:lnTo>
                <a:lnTo>
                  <a:pt x="6632641" y="192832"/>
                </a:lnTo>
                <a:lnTo>
                  <a:pt x="6649511" y="237091"/>
                </a:lnTo>
                <a:lnTo>
                  <a:pt x="6660011" y="284111"/>
                </a:lnTo>
                <a:lnTo>
                  <a:pt x="6661994" y="311140"/>
                </a:lnTo>
                <a:lnTo>
                  <a:pt x="6661994" y="531900"/>
                </a:lnTo>
                <a:lnTo>
                  <a:pt x="6649511" y="605948"/>
                </a:lnTo>
                <a:lnTo>
                  <a:pt x="6632641" y="650207"/>
                </a:lnTo>
                <a:lnTo>
                  <a:pt x="6609917" y="691191"/>
                </a:lnTo>
                <a:lnTo>
                  <a:pt x="6581855" y="728383"/>
                </a:lnTo>
                <a:lnTo>
                  <a:pt x="6548969" y="761268"/>
                </a:lnTo>
                <a:lnTo>
                  <a:pt x="6511777" y="789331"/>
                </a:lnTo>
                <a:lnTo>
                  <a:pt x="6470794" y="812055"/>
                </a:lnTo>
                <a:lnTo>
                  <a:pt x="6426534" y="828925"/>
                </a:lnTo>
                <a:lnTo>
                  <a:pt x="6379515" y="839425"/>
                </a:lnTo>
                <a:lnTo>
                  <a:pt x="6330251" y="843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940" y="3375240"/>
            <a:ext cx="2526030" cy="449580"/>
          </a:xfrm>
          <a:custGeom>
            <a:avLst/>
            <a:gdLst/>
            <a:ahLst/>
            <a:cxnLst/>
            <a:rect l="l" t="t" r="r" b="b"/>
            <a:pathLst>
              <a:path w="2526030" h="449579">
                <a:moveTo>
                  <a:pt x="2301214" y="449518"/>
                </a:moveTo>
                <a:lnTo>
                  <a:pt x="224757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2301213" y="0"/>
                </a:lnTo>
                <a:lnTo>
                  <a:pt x="2346509" y="4566"/>
                </a:lnTo>
                <a:lnTo>
                  <a:pt x="2388699" y="17662"/>
                </a:lnTo>
                <a:lnTo>
                  <a:pt x="2426878" y="38385"/>
                </a:lnTo>
                <a:lnTo>
                  <a:pt x="2460141" y="65830"/>
                </a:lnTo>
                <a:lnTo>
                  <a:pt x="2487587" y="99094"/>
                </a:lnTo>
                <a:lnTo>
                  <a:pt x="2508309" y="137272"/>
                </a:lnTo>
                <a:lnTo>
                  <a:pt x="2521406" y="179462"/>
                </a:lnTo>
                <a:lnTo>
                  <a:pt x="2525972" y="224759"/>
                </a:lnTo>
                <a:lnTo>
                  <a:pt x="2521406" y="270056"/>
                </a:lnTo>
                <a:lnTo>
                  <a:pt x="2508309" y="312246"/>
                </a:lnTo>
                <a:lnTo>
                  <a:pt x="2487587" y="350424"/>
                </a:lnTo>
                <a:lnTo>
                  <a:pt x="2460141" y="383688"/>
                </a:lnTo>
                <a:lnTo>
                  <a:pt x="2426878" y="411133"/>
                </a:lnTo>
                <a:lnTo>
                  <a:pt x="2388699" y="431856"/>
                </a:lnTo>
                <a:lnTo>
                  <a:pt x="2346509" y="444952"/>
                </a:lnTo>
                <a:lnTo>
                  <a:pt x="2301214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99460" y="4103715"/>
            <a:ext cx="5935980" cy="1068070"/>
            <a:chOff x="499460" y="4103715"/>
            <a:chExt cx="5935980" cy="1068070"/>
          </a:xfrm>
        </p:grpSpPr>
        <p:sp>
          <p:nvSpPr>
            <p:cNvPr id="10" name="object 10"/>
            <p:cNvSpPr/>
            <p:nvPr/>
          </p:nvSpPr>
          <p:spPr>
            <a:xfrm>
              <a:off x="499460" y="4103715"/>
              <a:ext cx="5935980" cy="1068070"/>
            </a:xfrm>
            <a:custGeom>
              <a:avLst/>
              <a:gdLst/>
              <a:ahLst/>
              <a:cxnLst/>
              <a:rect l="l" t="t" r="r" b="b"/>
              <a:pathLst>
                <a:path w="5935980" h="1068070">
                  <a:moveTo>
                    <a:pt x="5602062" y="1068040"/>
                  </a:moveTo>
                  <a:lnTo>
                    <a:pt x="333372" y="1068040"/>
                  </a:lnTo>
                  <a:lnTo>
                    <a:pt x="284111" y="1064425"/>
                  </a:lnTo>
                  <a:lnTo>
                    <a:pt x="237091" y="1053925"/>
                  </a:lnTo>
                  <a:lnTo>
                    <a:pt x="192832" y="1037055"/>
                  </a:lnTo>
                  <a:lnTo>
                    <a:pt x="151848" y="1014331"/>
                  </a:lnTo>
                  <a:lnTo>
                    <a:pt x="114656" y="986269"/>
                  </a:lnTo>
                  <a:lnTo>
                    <a:pt x="81771" y="953383"/>
                  </a:lnTo>
                  <a:lnTo>
                    <a:pt x="53708" y="916191"/>
                  </a:lnTo>
                  <a:lnTo>
                    <a:pt x="30984" y="875207"/>
                  </a:lnTo>
                  <a:lnTo>
                    <a:pt x="14114" y="830948"/>
                  </a:lnTo>
                  <a:lnTo>
                    <a:pt x="3614" y="783929"/>
                  </a:lnTo>
                  <a:lnTo>
                    <a:pt x="0" y="73466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602060" y="0"/>
                  </a:lnTo>
                  <a:lnTo>
                    <a:pt x="5651324" y="3614"/>
                  </a:lnTo>
                  <a:lnTo>
                    <a:pt x="5698343" y="14114"/>
                  </a:lnTo>
                  <a:lnTo>
                    <a:pt x="5742602" y="30984"/>
                  </a:lnTo>
                  <a:lnTo>
                    <a:pt x="5783586" y="53708"/>
                  </a:lnTo>
                  <a:lnTo>
                    <a:pt x="5820778" y="81771"/>
                  </a:lnTo>
                  <a:lnTo>
                    <a:pt x="5853664" y="114656"/>
                  </a:lnTo>
                  <a:lnTo>
                    <a:pt x="5881726" y="151848"/>
                  </a:lnTo>
                  <a:lnTo>
                    <a:pt x="5904450" y="192832"/>
                  </a:lnTo>
                  <a:lnTo>
                    <a:pt x="5921320" y="237091"/>
                  </a:lnTo>
                  <a:lnTo>
                    <a:pt x="5931820" y="284111"/>
                  </a:lnTo>
                  <a:lnTo>
                    <a:pt x="5935435" y="333374"/>
                  </a:lnTo>
                  <a:lnTo>
                    <a:pt x="5935435" y="734665"/>
                  </a:lnTo>
                  <a:lnTo>
                    <a:pt x="5931820" y="783929"/>
                  </a:lnTo>
                  <a:lnTo>
                    <a:pt x="5921320" y="830948"/>
                  </a:lnTo>
                  <a:lnTo>
                    <a:pt x="5904450" y="875207"/>
                  </a:lnTo>
                  <a:lnTo>
                    <a:pt x="5881726" y="916191"/>
                  </a:lnTo>
                  <a:lnTo>
                    <a:pt x="5853664" y="953383"/>
                  </a:lnTo>
                  <a:lnTo>
                    <a:pt x="5820778" y="986269"/>
                  </a:lnTo>
                  <a:lnTo>
                    <a:pt x="5783586" y="1014331"/>
                  </a:lnTo>
                  <a:lnTo>
                    <a:pt x="5742602" y="1037055"/>
                  </a:lnTo>
                  <a:lnTo>
                    <a:pt x="5698343" y="1053925"/>
                  </a:lnTo>
                  <a:lnTo>
                    <a:pt x="5651324" y="1064425"/>
                  </a:lnTo>
                  <a:lnTo>
                    <a:pt x="5602062" y="1068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960" y="4398989"/>
              <a:ext cx="85725" cy="857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52098" y="2234294"/>
            <a:ext cx="6612890" cy="275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600"/>
              </a:lnSpc>
              <a:spcBef>
                <a:spcPts val="100"/>
              </a:spcBef>
              <a:tabLst>
                <a:tab pos="605790" algn="l"/>
                <a:tab pos="1608455" algn="l"/>
                <a:tab pos="2777490" algn="l"/>
                <a:tab pos="3275965" algn="l"/>
                <a:tab pos="3919854" algn="l"/>
                <a:tab pos="4575810" algn="l"/>
                <a:tab pos="5278755" algn="l"/>
                <a:tab pos="6245860" algn="l"/>
              </a:tabLst>
            </a:pPr>
            <a:r>
              <a:rPr sz="1750" spc="-10" dirty="0">
                <a:latin typeface="Comic Sans MS"/>
                <a:cs typeface="Comic Sans MS"/>
              </a:rPr>
              <a:t>Thi</a:t>
            </a:r>
            <a:r>
              <a:rPr sz="1750" spc="-5" dirty="0">
                <a:latin typeface="Comic Sans MS"/>
                <a:cs typeface="Comic Sans MS"/>
              </a:rPr>
              <a:t>s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measur</a:t>
            </a:r>
            <a:r>
              <a:rPr sz="1750" spc="-5" dirty="0">
                <a:latin typeface="Comic Sans MS"/>
                <a:cs typeface="Comic Sans MS"/>
              </a:rPr>
              <a:t>e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calculate</a:t>
            </a:r>
            <a:r>
              <a:rPr sz="1750" spc="-5" dirty="0">
                <a:latin typeface="Comic Sans MS"/>
                <a:cs typeface="Comic Sans MS"/>
              </a:rPr>
              <a:t>s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th</a:t>
            </a:r>
            <a:r>
              <a:rPr sz="1750" spc="-5" dirty="0">
                <a:latin typeface="Comic Sans MS"/>
                <a:cs typeface="Comic Sans MS"/>
              </a:rPr>
              <a:t>e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tota</a:t>
            </a:r>
            <a:r>
              <a:rPr sz="1750" spc="-5" dirty="0">
                <a:latin typeface="Comic Sans MS"/>
                <a:cs typeface="Comic Sans MS"/>
              </a:rPr>
              <a:t>l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sale</a:t>
            </a:r>
            <a:r>
              <a:rPr sz="1750" spc="-5" dirty="0">
                <a:latin typeface="Comic Sans MS"/>
                <a:cs typeface="Comic Sans MS"/>
              </a:rPr>
              <a:t>s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afte</a:t>
            </a:r>
            <a:r>
              <a:rPr sz="1750" spc="-5" dirty="0">
                <a:latin typeface="Comic Sans MS"/>
                <a:cs typeface="Comic Sans MS"/>
              </a:rPr>
              <a:t>r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applyin</a:t>
            </a:r>
            <a:r>
              <a:rPr sz="1750" spc="-5" dirty="0">
                <a:latin typeface="Comic Sans MS"/>
                <a:cs typeface="Comic Sans MS"/>
              </a:rPr>
              <a:t>g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th</a:t>
            </a:r>
            <a:r>
              <a:rPr sz="1750" spc="-5" dirty="0">
                <a:latin typeface="Comic Sans MS"/>
                <a:cs typeface="Comic Sans MS"/>
              </a:rPr>
              <a:t>e  </a:t>
            </a:r>
            <a:r>
              <a:rPr sz="1750" spc="-10" dirty="0">
                <a:latin typeface="Comic Sans MS"/>
                <a:cs typeface="Comic Sans MS"/>
              </a:rPr>
              <a:t>selected discount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percentage.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omic Sans MS"/>
              <a:cs typeface="Comic Sans MS"/>
            </a:endParaRPr>
          </a:p>
          <a:p>
            <a:pPr marL="221615">
              <a:lnSpc>
                <a:spcPct val="100000"/>
              </a:lnSpc>
            </a:pPr>
            <a:r>
              <a:rPr sz="1850" b="1" spc="-10" dirty="0">
                <a:latin typeface="Comic Sans MS"/>
                <a:cs typeface="Comic Sans MS"/>
              </a:rPr>
              <a:t>Step</a:t>
            </a:r>
            <a:r>
              <a:rPr sz="1850" b="1" spc="-2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5:Add</a:t>
            </a:r>
            <a:r>
              <a:rPr sz="1850" b="1" spc="-20" dirty="0">
                <a:latin typeface="Comic Sans MS"/>
                <a:cs typeface="Comic Sans MS"/>
              </a:rPr>
              <a:t> </a:t>
            </a:r>
            <a:r>
              <a:rPr sz="1850" b="1" spc="-5" dirty="0">
                <a:latin typeface="Comic Sans MS"/>
                <a:cs typeface="Comic Sans MS"/>
              </a:rPr>
              <a:t>a</a:t>
            </a:r>
            <a:r>
              <a:rPr sz="1850" b="1" spc="-1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Visual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omic Sans MS"/>
              <a:cs typeface="Comic Sans MS"/>
            </a:endParaRPr>
          </a:p>
          <a:p>
            <a:pPr marL="661670" marR="459740">
              <a:lnSpc>
                <a:spcPct val="153600"/>
              </a:lnSpc>
              <a:tabLst>
                <a:tab pos="5690870" algn="l"/>
              </a:tabLst>
            </a:pPr>
            <a:r>
              <a:rPr sz="1750" spc="-10" dirty="0">
                <a:latin typeface="Comic Sans MS"/>
                <a:cs typeface="Comic Sans MS"/>
              </a:rPr>
              <a:t>Dra</a:t>
            </a:r>
            <a:r>
              <a:rPr sz="1750" spc="-5" dirty="0">
                <a:latin typeface="Comic Sans MS"/>
                <a:cs typeface="Comic Sans MS"/>
              </a:rPr>
              <a:t>g</a:t>
            </a:r>
            <a:r>
              <a:rPr sz="1750" spc="1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spc="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</a:t>
            </a:r>
            <a:r>
              <a:rPr sz="1750" spc="-5" dirty="0">
                <a:latin typeface="Comic Sans MS"/>
                <a:cs typeface="Comic Sans MS"/>
              </a:rPr>
              <a:t>,</a:t>
            </a:r>
            <a:r>
              <a:rPr sz="1750" spc="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suc</a:t>
            </a:r>
            <a:r>
              <a:rPr sz="1750" spc="-5" dirty="0">
                <a:latin typeface="Comic Sans MS"/>
                <a:cs typeface="Comic Sans MS"/>
              </a:rPr>
              <a:t>h</a:t>
            </a:r>
            <a:r>
              <a:rPr sz="1750" spc="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</a:t>
            </a:r>
            <a:r>
              <a:rPr sz="1750" spc="-5" dirty="0">
                <a:latin typeface="Comic Sans MS"/>
                <a:cs typeface="Comic Sans MS"/>
              </a:rPr>
              <a:t>s</a:t>
            </a:r>
            <a:r>
              <a:rPr sz="1750" spc="1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spc="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Clustere</a:t>
            </a:r>
            <a:r>
              <a:rPr sz="1750" spc="-5" dirty="0">
                <a:latin typeface="Comic Sans MS"/>
                <a:cs typeface="Comic Sans MS"/>
              </a:rPr>
              <a:t>d</a:t>
            </a:r>
            <a:r>
              <a:rPr sz="1750" spc="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Colum</a:t>
            </a:r>
            <a:r>
              <a:rPr sz="1750" spc="-5" dirty="0">
                <a:latin typeface="Comic Sans MS"/>
                <a:cs typeface="Comic Sans MS"/>
              </a:rPr>
              <a:t>n</a:t>
            </a:r>
            <a:r>
              <a:rPr sz="1750" spc="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Char</a:t>
            </a:r>
            <a:r>
              <a:rPr sz="1750" spc="-5" dirty="0">
                <a:latin typeface="Comic Sans MS"/>
                <a:cs typeface="Comic Sans MS"/>
              </a:rPr>
              <a:t>t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ont</a:t>
            </a:r>
            <a:r>
              <a:rPr sz="1750" spc="-5" dirty="0">
                <a:latin typeface="Comic Sans MS"/>
                <a:cs typeface="Comic Sans MS"/>
              </a:rPr>
              <a:t>o  </a:t>
            </a:r>
            <a:r>
              <a:rPr sz="1750" spc="-10" dirty="0">
                <a:latin typeface="Comic Sans MS"/>
                <a:cs typeface="Comic Sans MS"/>
              </a:rPr>
              <a:t>your report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canvas.</a:t>
            </a:r>
            <a:endParaRPr sz="1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3855301"/>
            <a:ext cx="554990" cy="728980"/>
          </a:xfrm>
          <a:custGeom>
            <a:avLst/>
            <a:gdLst/>
            <a:ahLst/>
            <a:cxnLst/>
            <a:rect l="l" t="t" r="r" b="b"/>
            <a:pathLst>
              <a:path w="554990" h="728979">
                <a:moveTo>
                  <a:pt x="40154" y="728805"/>
                </a:moveTo>
                <a:lnTo>
                  <a:pt x="0" y="727275"/>
                </a:lnTo>
                <a:lnTo>
                  <a:pt x="0" y="1530"/>
                </a:lnTo>
                <a:lnTo>
                  <a:pt x="40147" y="0"/>
                </a:lnTo>
                <a:lnTo>
                  <a:pt x="96228" y="2138"/>
                </a:lnTo>
                <a:lnTo>
                  <a:pt x="150561" y="8404"/>
                </a:lnTo>
                <a:lnTo>
                  <a:pt x="202830" y="18577"/>
                </a:lnTo>
                <a:lnTo>
                  <a:pt x="252722" y="32433"/>
                </a:lnTo>
                <a:lnTo>
                  <a:pt x="299923" y="49751"/>
                </a:lnTo>
                <a:lnTo>
                  <a:pt x="344119" y="70308"/>
                </a:lnTo>
                <a:lnTo>
                  <a:pt x="384996" y="93882"/>
                </a:lnTo>
                <a:lnTo>
                  <a:pt x="422239" y="120250"/>
                </a:lnTo>
                <a:lnTo>
                  <a:pt x="455536" y="149191"/>
                </a:lnTo>
                <a:lnTo>
                  <a:pt x="484571" y="180481"/>
                </a:lnTo>
                <a:lnTo>
                  <a:pt x="509032" y="213899"/>
                </a:lnTo>
                <a:lnTo>
                  <a:pt x="528603" y="249223"/>
                </a:lnTo>
                <a:lnTo>
                  <a:pt x="542971" y="286229"/>
                </a:lnTo>
                <a:lnTo>
                  <a:pt x="551822" y="324697"/>
                </a:lnTo>
                <a:lnTo>
                  <a:pt x="554842" y="364402"/>
                </a:lnTo>
                <a:lnTo>
                  <a:pt x="551822" y="404108"/>
                </a:lnTo>
                <a:lnTo>
                  <a:pt x="542971" y="442575"/>
                </a:lnTo>
                <a:lnTo>
                  <a:pt x="528603" y="479582"/>
                </a:lnTo>
                <a:lnTo>
                  <a:pt x="509032" y="514905"/>
                </a:lnTo>
                <a:lnTo>
                  <a:pt x="484571" y="548323"/>
                </a:lnTo>
                <a:lnTo>
                  <a:pt x="455536" y="579614"/>
                </a:lnTo>
                <a:lnTo>
                  <a:pt x="422239" y="608555"/>
                </a:lnTo>
                <a:lnTo>
                  <a:pt x="384996" y="634923"/>
                </a:lnTo>
                <a:lnTo>
                  <a:pt x="344119" y="658497"/>
                </a:lnTo>
                <a:lnTo>
                  <a:pt x="299923" y="679054"/>
                </a:lnTo>
                <a:lnTo>
                  <a:pt x="252722" y="696371"/>
                </a:lnTo>
                <a:lnTo>
                  <a:pt x="202830" y="710228"/>
                </a:lnTo>
                <a:lnTo>
                  <a:pt x="150561" y="720400"/>
                </a:lnTo>
                <a:lnTo>
                  <a:pt x="96228" y="726667"/>
                </a:lnTo>
                <a:lnTo>
                  <a:pt x="40154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19918" y="892769"/>
            <a:ext cx="782320" cy="1014094"/>
          </a:xfrm>
          <a:custGeom>
            <a:avLst/>
            <a:gdLst/>
            <a:ahLst/>
            <a:cxnLst/>
            <a:rect l="l" t="t" r="r" b="b"/>
            <a:pathLst>
              <a:path w="782320" h="1014094">
                <a:moveTo>
                  <a:pt x="90808" y="1014068"/>
                </a:moveTo>
                <a:lnTo>
                  <a:pt x="95366" y="889633"/>
                </a:lnTo>
                <a:lnTo>
                  <a:pt x="75167" y="877450"/>
                </a:lnTo>
                <a:lnTo>
                  <a:pt x="56793" y="860968"/>
                </a:lnTo>
                <a:lnTo>
                  <a:pt x="26601" y="807820"/>
                </a:lnTo>
                <a:lnTo>
                  <a:pt x="15323" y="767510"/>
                </a:lnTo>
                <a:lnTo>
                  <a:pt x="6950" y="715613"/>
                </a:lnTo>
                <a:lnTo>
                  <a:pt x="1752" y="650307"/>
                </a:lnTo>
                <a:lnTo>
                  <a:pt x="0" y="569770"/>
                </a:lnTo>
                <a:lnTo>
                  <a:pt x="1970" y="472037"/>
                </a:lnTo>
                <a:lnTo>
                  <a:pt x="7091" y="379481"/>
                </a:lnTo>
                <a:lnTo>
                  <a:pt x="15069" y="299257"/>
                </a:lnTo>
                <a:lnTo>
                  <a:pt x="25704" y="230607"/>
                </a:lnTo>
                <a:lnTo>
                  <a:pt x="38801" y="172722"/>
                </a:lnTo>
                <a:lnTo>
                  <a:pt x="54164" y="124791"/>
                </a:lnTo>
                <a:lnTo>
                  <a:pt x="71597" y="86005"/>
                </a:lnTo>
                <a:lnTo>
                  <a:pt x="111890" y="32630"/>
                </a:lnTo>
                <a:lnTo>
                  <a:pt x="158114" y="6121"/>
                </a:lnTo>
                <a:lnTo>
                  <a:pt x="208695" y="0"/>
                </a:lnTo>
                <a:lnTo>
                  <a:pt x="604544" y="14500"/>
                </a:lnTo>
                <a:lnTo>
                  <a:pt x="656225" y="24367"/>
                </a:lnTo>
                <a:lnTo>
                  <a:pt x="701518" y="54232"/>
                </a:lnTo>
                <a:lnTo>
                  <a:pt x="738488" y="110445"/>
                </a:lnTo>
                <a:lnTo>
                  <a:pt x="753249" y="150417"/>
                </a:lnTo>
                <a:lnTo>
                  <a:pt x="765206" y="199358"/>
                </a:lnTo>
                <a:lnTo>
                  <a:pt x="774117" y="258061"/>
                </a:lnTo>
                <a:lnTo>
                  <a:pt x="779743" y="327321"/>
                </a:lnTo>
                <a:lnTo>
                  <a:pt x="781841" y="407932"/>
                </a:lnTo>
                <a:lnTo>
                  <a:pt x="780170" y="500688"/>
                </a:lnTo>
                <a:lnTo>
                  <a:pt x="774876" y="589096"/>
                </a:lnTo>
                <a:lnTo>
                  <a:pt x="766104" y="665104"/>
                </a:lnTo>
                <a:lnTo>
                  <a:pt x="754104" y="729453"/>
                </a:lnTo>
                <a:lnTo>
                  <a:pt x="739119" y="782978"/>
                </a:lnTo>
                <a:lnTo>
                  <a:pt x="721394" y="826513"/>
                </a:lnTo>
                <a:lnTo>
                  <a:pt x="701174" y="860893"/>
                </a:lnTo>
                <a:lnTo>
                  <a:pt x="654225" y="905529"/>
                </a:lnTo>
                <a:lnTo>
                  <a:pt x="223216" y="911946"/>
                </a:lnTo>
                <a:lnTo>
                  <a:pt x="90808" y="1014068"/>
                </a:lnTo>
                <a:close/>
              </a:path>
              <a:path w="782320" h="1014094">
                <a:moveTo>
                  <a:pt x="571197" y="924692"/>
                </a:moveTo>
                <a:lnTo>
                  <a:pt x="223216" y="911946"/>
                </a:lnTo>
                <a:lnTo>
                  <a:pt x="640107" y="911946"/>
                </a:lnTo>
                <a:lnTo>
                  <a:pt x="627985" y="917454"/>
                </a:lnTo>
                <a:lnTo>
                  <a:pt x="600228" y="923564"/>
                </a:lnTo>
                <a:lnTo>
                  <a:pt x="571197" y="924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120000">
            <a:off x="8021012" y="1145224"/>
            <a:ext cx="59119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Go</a:t>
            </a:r>
            <a:r>
              <a:rPr sz="1350" b="1" spc="-6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 rot="120000">
            <a:off x="8087403" y="1383189"/>
            <a:ext cx="44050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try.</a:t>
            </a:r>
            <a:r>
              <a:rPr sz="1350" b="1" spc="-5" dirty="0">
                <a:latin typeface="Comic Sans MS"/>
                <a:cs typeface="Comic Sans MS"/>
              </a:rPr>
              <a:t>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1827" y="305316"/>
            <a:ext cx="4328795" cy="449580"/>
          </a:xfrm>
          <a:custGeom>
            <a:avLst/>
            <a:gdLst/>
            <a:ahLst/>
            <a:cxnLst/>
            <a:rect l="l" t="t" r="r" b="b"/>
            <a:pathLst>
              <a:path w="4328795" h="449580">
                <a:moveTo>
                  <a:pt x="4103413" y="449518"/>
                </a:moveTo>
                <a:lnTo>
                  <a:pt x="224759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8" y="0"/>
                </a:lnTo>
                <a:lnTo>
                  <a:pt x="4103414" y="0"/>
                </a:lnTo>
                <a:lnTo>
                  <a:pt x="4148710" y="4566"/>
                </a:lnTo>
                <a:lnTo>
                  <a:pt x="4190900" y="17662"/>
                </a:lnTo>
                <a:lnTo>
                  <a:pt x="4229078" y="38385"/>
                </a:lnTo>
                <a:lnTo>
                  <a:pt x="4262342" y="65830"/>
                </a:lnTo>
                <a:lnTo>
                  <a:pt x="4289787" y="99094"/>
                </a:lnTo>
                <a:lnTo>
                  <a:pt x="4310510" y="137272"/>
                </a:lnTo>
                <a:lnTo>
                  <a:pt x="4323606" y="179462"/>
                </a:lnTo>
                <a:lnTo>
                  <a:pt x="4328173" y="224759"/>
                </a:lnTo>
                <a:lnTo>
                  <a:pt x="4323606" y="270056"/>
                </a:lnTo>
                <a:lnTo>
                  <a:pt x="4310510" y="312246"/>
                </a:lnTo>
                <a:lnTo>
                  <a:pt x="4289787" y="350424"/>
                </a:lnTo>
                <a:lnTo>
                  <a:pt x="4262342" y="383688"/>
                </a:lnTo>
                <a:lnTo>
                  <a:pt x="4229078" y="411133"/>
                </a:lnTo>
                <a:lnTo>
                  <a:pt x="4190900" y="431856"/>
                </a:lnTo>
                <a:lnTo>
                  <a:pt x="4148710" y="444952"/>
                </a:lnTo>
                <a:lnTo>
                  <a:pt x="4103413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7226" y="363102"/>
            <a:ext cx="293751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/>
              <a:t>Step</a:t>
            </a:r>
            <a:r>
              <a:rPr sz="1850" spc="-15" dirty="0"/>
              <a:t> </a:t>
            </a:r>
            <a:r>
              <a:rPr sz="1850" spc="-10" dirty="0"/>
              <a:t>6:Set Up</a:t>
            </a:r>
            <a:r>
              <a:rPr sz="1850" spc="-15" dirty="0"/>
              <a:t> </a:t>
            </a:r>
            <a:r>
              <a:rPr sz="1850" spc="-10" dirty="0"/>
              <a:t>the Visual</a:t>
            </a:r>
            <a:endParaRPr sz="1850"/>
          </a:p>
        </p:txBody>
      </p:sp>
      <p:grpSp>
        <p:nvGrpSpPr>
          <p:cNvPr id="15" name="object 15"/>
          <p:cNvGrpSpPr/>
          <p:nvPr/>
        </p:nvGrpSpPr>
        <p:grpSpPr>
          <a:xfrm>
            <a:off x="98062" y="1071964"/>
            <a:ext cx="3202305" cy="1840230"/>
            <a:chOff x="98062" y="1071964"/>
            <a:chExt cx="3202305" cy="1840230"/>
          </a:xfrm>
        </p:grpSpPr>
        <p:sp>
          <p:nvSpPr>
            <p:cNvPr id="16" name="object 16"/>
            <p:cNvSpPr/>
            <p:nvPr/>
          </p:nvSpPr>
          <p:spPr>
            <a:xfrm>
              <a:off x="98062" y="1071964"/>
              <a:ext cx="3202305" cy="1840230"/>
            </a:xfrm>
            <a:custGeom>
              <a:avLst/>
              <a:gdLst/>
              <a:ahLst/>
              <a:cxnLst/>
              <a:rect l="l" t="t" r="r" b="b"/>
              <a:pathLst>
                <a:path w="3202304" h="1840230">
                  <a:moveTo>
                    <a:pt x="2868354" y="1839632"/>
                  </a:moveTo>
                  <a:lnTo>
                    <a:pt x="333374" y="1839632"/>
                  </a:lnTo>
                  <a:lnTo>
                    <a:pt x="284111" y="1836018"/>
                  </a:lnTo>
                  <a:lnTo>
                    <a:pt x="237091" y="1825518"/>
                  </a:lnTo>
                  <a:lnTo>
                    <a:pt x="192832" y="1808648"/>
                  </a:lnTo>
                  <a:lnTo>
                    <a:pt x="151848" y="1785924"/>
                  </a:lnTo>
                  <a:lnTo>
                    <a:pt x="114656" y="1757861"/>
                  </a:lnTo>
                  <a:lnTo>
                    <a:pt x="81771" y="1724976"/>
                  </a:lnTo>
                  <a:lnTo>
                    <a:pt x="53708" y="1687784"/>
                  </a:lnTo>
                  <a:lnTo>
                    <a:pt x="30984" y="1646800"/>
                  </a:lnTo>
                  <a:lnTo>
                    <a:pt x="14114" y="1602541"/>
                  </a:lnTo>
                  <a:lnTo>
                    <a:pt x="3614" y="1555521"/>
                  </a:lnTo>
                  <a:lnTo>
                    <a:pt x="0" y="150625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2868354" y="0"/>
                  </a:lnTo>
                  <a:lnTo>
                    <a:pt x="2917617" y="3614"/>
                  </a:lnTo>
                  <a:lnTo>
                    <a:pt x="2964637" y="14114"/>
                  </a:lnTo>
                  <a:lnTo>
                    <a:pt x="3008896" y="30984"/>
                  </a:lnTo>
                  <a:lnTo>
                    <a:pt x="3049880" y="53708"/>
                  </a:lnTo>
                  <a:lnTo>
                    <a:pt x="3087072" y="81771"/>
                  </a:lnTo>
                  <a:lnTo>
                    <a:pt x="3119957" y="114656"/>
                  </a:lnTo>
                  <a:lnTo>
                    <a:pt x="3148020" y="151848"/>
                  </a:lnTo>
                  <a:lnTo>
                    <a:pt x="3170744" y="192832"/>
                  </a:lnTo>
                  <a:lnTo>
                    <a:pt x="3187614" y="237091"/>
                  </a:lnTo>
                  <a:lnTo>
                    <a:pt x="3198114" y="284111"/>
                  </a:lnTo>
                  <a:lnTo>
                    <a:pt x="3201729" y="333374"/>
                  </a:lnTo>
                  <a:lnTo>
                    <a:pt x="3201729" y="1506257"/>
                  </a:lnTo>
                  <a:lnTo>
                    <a:pt x="3198114" y="1555521"/>
                  </a:lnTo>
                  <a:lnTo>
                    <a:pt x="3187614" y="1602541"/>
                  </a:lnTo>
                  <a:lnTo>
                    <a:pt x="3170744" y="1646800"/>
                  </a:lnTo>
                  <a:lnTo>
                    <a:pt x="3148020" y="1687784"/>
                  </a:lnTo>
                  <a:lnTo>
                    <a:pt x="3119957" y="1724976"/>
                  </a:lnTo>
                  <a:lnTo>
                    <a:pt x="3087072" y="1757861"/>
                  </a:lnTo>
                  <a:lnTo>
                    <a:pt x="3049880" y="1785924"/>
                  </a:lnTo>
                  <a:lnTo>
                    <a:pt x="3008896" y="1808648"/>
                  </a:lnTo>
                  <a:lnTo>
                    <a:pt x="2964637" y="1825518"/>
                  </a:lnTo>
                  <a:lnTo>
                    <a:pt x="2917617" y="1836018"/>
                  </a:lnTo>
                  <a:lnTo>
                    <a:pt x="2868354" y="18396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512" y="1243414"/>
              <a:ext cx="66675" cy="666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512" y="2329264"/>
              <a:ext cx="66675" cy="6667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3798" y="2180774"/>
            <a:ext cx="1485899" cy="291464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98062" y="3159247"/>
            <a:ext cx="5889625" cy="449580"/>
          </a:xfrm>
          <a:custGeom>
            <a:avLst/>
            <a:gdLst/>
            <a:ahLst/>
            <a:cxnLst/>
            <a:rect l="l" t="t" r="r" b="b"/>
            <a:pathLst>
              <a:path w="5889625" h="449579">
                <a:moveTo>
                  <a:pt x="5664572" y="449518"/>
                </a:moveTo>
                <a:lnTo>
                  <a:pt x="224759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5664572" y="0"/>
                </a:lnTo>
                <a:lnTo>
                  <a:pt x="5709868" y="4566"/>
                </a:lnTo>
                <a:lnTo>
                  <a:pt x="5752058" y="17662"/>
                </a:lnTo>
                <a:lnTo>
                  <a:pt x="5790237" y="38385"/>
                </a:lnTo>
                <a:lnTo>
                  <a:pt x="5823501" y="65830"/>
                </a:lnTo>
                <a:lnTo>
                  <a:pt x="5850946" y="99094"/>
                </a:lnTo>
                <a:lnTo>
                  <a:pt x="5871669" y="137272"/>
                </a:lnTo>
                <a:lnTo>
                  <a:pt x="5884765" y="179462"/>
                </a:lnTo>
                <a:lnTo>
                  <a:pt x="5889331" y="224759"/>
                </a:lnTo>
                <a:lnTo>
                  <a:pt x="5884765" y="270056"/>
                </a:lnTo>
                <a:lnTo>
                  <a:pt x="5871669" y="312246"/>
                </a:lnTo>
                <a:lnTo>
                  <a:pt x="5850946" y="350424"/>
                </a:lnTo>
                <a:lnTo>
                  <a:pt x="5823501" y="383688"/>
                </a:lnTo>
                <a:lnTo>
                  <a:pt x="5790237" y="411133"/>
                </a:lnTo>
                <a:lnTo>
                  <a:pt x="5752058" y="431856"/>
                </a:lnTo>
                <a:lnTo>
                  <a:pt x="5709868" y="444952"/>
                </a:lnTo>
                <a:lnTo>
                  <a:pt x="5664572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0" y="3814352"/>
            <a:ext cx="2663825" cy="2564130"/>
            <a:chOff x="0" y="3814352"/>
            <a:chExt cx="2663825" cy="2564130"/>
          </a:xfrm>
        </p:grpSpPr>
        <p:sp>
          <p:nvSpPr>
            <p:cNvPr id="22" name="object 22"/>
            <p:cNvSpPr/>
            <p:nvPr/>
          </p:nvSpPr>
          <p:spPr>
            <a:xfrm>
              <a:off x="0" y="3814352"/>
              <a:ext cx="2663825" cy="2564130"/>
            </a:xfrm>
            <a:custGeom>
              <a:avLst/>
              <a:gdLst/>
              <a:ahLst/>
              <a:cxnLst/>
              <a:rect l="l" t="t" r="r" b="b"/>
              <a:pathLst>
                <a:path w="2663825" h="2564129">
                  <a:moveTo>
                    <a:pt x="2331459" y="2563532"/>
                  </a:moveTo>
                  <a:lnTo>
                    <a:pt x="333371" y="2563532"/>
                  </a:lnTo>
                  <a:lnTo>
                    <a:pt x="284111" y="2559918"/>
                  </a:lnTo>
                  <a:lnTo>
                    <a:pt x="237091" y="2549418"/>
                  </a:lnTo>
                  <a:lnTo>
                    <a:pt x="192832" y="2532548"/>
                  </a:lnTo>
                  <a:lnTo>
                    <a:pt x="151848" y="2509824"/>
                  </a:lnTo>
                  <a:lnTo>
                    <a:pt x="114656" y="2481761"/>
                  </a:lnTo>
                  <a:lnTo>
                    <a:pt x="81771" y="2448876"/>
                  </a:lnTo>
                  <a:lnTo>
                    <a:pt x="53708" y="2411684"/>
                  </a:lnTo>
                  <a:lnTo>
                    <a:pt x="30984" y="2370700"/>
                  </a:lnTo>
                  <a:lnTo>
                    <a:pt x="14114" y="2326440"/>
                  </a:lnTo>
                  <a:lnTo>
                    <a:pt x="3614" y="2279421"/>
                  </a:lnTo>
                  <a:lnTo>
                    <a:pt x="0" y="2230158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1" y="0"/>
                  </a:lnTo>
                  <a:lnTo>
                    <a:pt x="2331460" y="0"/>
                  </a:lnTo>
                  <a:lnTo>
                    <a:pt x="2380720" y="3614"/>
                  </a:lnTo>
                  <a:lnTo>
                    <a:pt x="2427739" y="14114"/>
                  </a:lnTo>
                  <a:lnTo>
                    <a:pt x="2471999" y="30984"/>
                  </a:lnTo>
                  <a:lnTo>
                    <a:pt x="2512982" y="53708"/>
                  </a:lnTo>
                  <a:lnTo>
                    <a:pt x="2550175" y="81770"/>
                  </a:lnTo>
                  <a:lnTo>
                    <a:pt x="2583060" y="114656"/>
                  </a:lnTo>
                  <a:lnTo>
                    <a:pt x="2611123" y="151848"/>
                  </a:lnTo>
                  <a:lnTo>
                    <a:pt x="2633847" y="192832"/>
                  </a:lnTo>
                  <a:lnTo>
                    <a:pt x="2650717" y="237091"/>
                  </a:lnTo>
                  <a:lnTo>
                    <a:pt x="2661217" y="284111"/>
                  </a:lnTo>
                  <a:lnTo>
                    <a:pt x="2663670" y="317551"/>
                  </a:lnTo>
                  <a:lnTo>
                    <a:pt x="2663670" y="2245981"/>
                  </a:lnTo>
                  <a:lnTo>
                    <a:pt x="2650717" y="2326440"/>
                  </a:lnTo>
                  <a:lnTo>
                    <a:pt x="2633847" y="2370700"/>
                  </a:lnTo>
                  <a:lnTo>
                    <a:pt x="2611123" y="2411684"/>
                  </a:lnTo>
                  <a:lnTo>
                    <a:pt x="2583060" y="2448876"/>
                  </a:lnTo>
                  <a:lnTo>
                    <a:pt x="2550175" y="2481761"/>
                  </a:lnTo>
                  <a:lnTo>
                    <a:pt x="2512982" y="2509824"/>
                  </a:lnTo>
                  <a:lnTo>
                    <a:pt x="2471999" y="2532548"/>
                  </a:lnTo>
                  <a:lnTo>
                    <a:pt x="2427739" y="2549418"/>
                  </a:lnTo>
                  <a:lnTo>
                    <a:pt x="2380720" y="2559918"/>
                  </a:lnTo>
                  <a:lnTo>
                    <a:pt x="2331459" y="25635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49" y="3985802"/>
              <a:ext cx="66675" cy="6667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3462" y="1003276"/>
            <a:ext cx="5044440" cy="530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1898014" algn="just">
              <a:lnSpc>
                <a:spcPct val="1532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Y-Axis: Drag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Total Sales and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Discount_Sales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measure</a:t>
            </a:r>
            <a:r>
              <a:rPr sz="1550" spc="45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Y-axis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 your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visual.</a:t>
            </a:r>
            <a:endParaRPr sz="1550">
              <a:latin typeface="Comic Sans MS"/>
              <a:cs typeface="Comic Sans MS"/>
            </a:endParaRPr>
          </a:p>
          <a:p>
            <a:pPr marL="346075" marR="1898014" algn="just">
              <a:lnSpc>
                <a:spcPct val="153200"/>
              </a:lnSpc>
            </a:pPr>
            <a:r>
              <a:rPr sz="1550" spc="-5" dirty="0">
                <a:latin typeface="Comic Sans MS"/>
                <a:cs typeface="Comic Sans MS"/>
              </a:rPr>
              <a:t>X-Axis: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Drag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Category</a:t>
            </a:r>
            <a:r>
              <a:rPr sz="1550" spc="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field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X-axis.</a:t>
            </a:r>
            <a:endParaRPr sz="15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50" b="1" spc="-10" dirty="0">
                <a:latin typeface="Comic Sans MS"/>
                <a:cs typeface="Comic Sans MS"/>
              </a:rPr>
              <a:t>Step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7:Use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the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Discount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Percentage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Slicer:</a:t>
            </a:r>
            <a:endParaRPr sz="1850">
              <a:latin typeface="Comic Sans MS"/>
              <a:cs typeface="Comic Sans MS"/>
            </a:endParaRPr>
          </a:p>
          <a:p>
            <a:pPr marL="248285" marR="2533015" algn="just">
              <a:lnSpc>
                <a:spcPct val="153200"/>
              </a:lnSpc>
              <a:spcBef>
                <a:spcPts val="1950"/>
              </a:spcBef>
            </a:pPr>
            <a:r>
              <a:rPr sz="1550" spc="-5" dirty="0">
                <a:latin typeface="Comic Sans MS"/>
                <a:cs typeface="Comic Sans MS"/>
              </a:rPr>
              <a:t>Now,</a:t>
            </a:r>
            <a:r>
              <a:rPr sz="1550" spc="4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interact</a:t>
            </a:r>
            <a:r>
              <a:rPr sz="1550" spc="44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with</a:t>
            </a:r>
            <a:r>
              <a:rPr sz="1550" spc="4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slicer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added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by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parameter.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Adjust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discount percentage and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observe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how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Total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Sales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value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changes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dynamically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visual.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34021" y="998744"/>
            <a:ext cx="5017135" cy="5054600"/>
            <a:chOff x="2734021" y="998744"/>
            <a:chExt cx="5017135" cy="505460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8619" y="998744"/>
              <a:ext cx="4171949" cy="18668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4021" y="3814352"/>
              <a:ext cx="4686300" cy="2238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5270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2" y="1390208"/>
                </a:moveTo>
                <a:lnTo>
                  <a:pt x="207172" y="1152716"/>
                </a:lnTo>
                <a:lnTo>
                  <a:pt x="179609" y="1138455"/>
                </a:lnTo>
                <a:lnTo>
                  <a:pt x="129011" y="1101097"/>
                </a:lnTo>
                <a:lnTo>
                  <a:pt x="85307" y="1048800"/>
                </a:lnTo>
                <a:lnTo>
                  <a:pt x="49526" y="977780"/>
                </a:lnTo>
                <a:lnTo>
                  <a:pt x="34928" y="934066"/>
                </a:lnTo>
                <a:lnTo>
                  <a:pt x="22696" y="884251"/>
                </a:lnTo>
                <a:lnTo>
                  <a:pt x="12958" y="827863"/>
                </a:lnTo>
                <a:lnTo>
                  <a:pt x="5843" y="764428"/>
                </a:lnTo>
                <a:lnTo>
                  <a:pt x="1480" y="693473"/>
                </a:lnTo>
                <a:lnTo>
                  <a:pt x="0" y="614436"/>
                </a:lnTo>
                <a:lnTo>
                  <a:pt x="1650" y="537020"/>
                </a:lnTo>
                <a:lnTo>
                  <a:pt x="6508" y="465543"/>
                </a:lnTo>
                <a:lnTo>
                  <a:pt x="14419" y="399924"/>
                </a:lnTo>
                <a:lnTo>
                  <a:pt x="25232" y="339990"/>
                </a:lnTo>
                <a:lnTo>
                  <a:pt x="38796" y="285569"/>
                </a:lnTo>
                <a:lnTo>
                  <a:pt x="54959" y="236491"/>
                </a:lnTo>
                <a:lnTo>
                  <a:pt x="73571" y="192581"/>
                </a:lnTo>
                <a:lnTo>
                  <a:pt x="94480" y="153670"/>
                </a:lnTo>
                <a:lnTo>
                  <a:pt x="117535" y="119584"/>
                </a:lnTo>
                <a:lnTo>
                  <a:pt x="142585" y="90153"/>
                </a:lnTo>
                <a:lnTo>
                  <a:pt x="198063" y="44563"/>
                </a:lnTo>
                <a:lnTo>
                  <a:pt x="259704" y="15527"/>
                </a:lnTo>
                <a:lnTo>
                  <a:pt x="326298" y="1667"/>
                </a:lnTo>
                <a:lnTo>
                  <a:pt x="361074" y="0"/>
                </a:lnTo>
                <a:lnTo>
                  <a:pt x="3171826" y="0"/>
                </a:lnTo>
                <a:lnTo>
                  <a:pt x="3211506" y="1486"/>
                </a:lnTo>
                <a:lnTo>
                  <a:pt x="3249604" y="6041"/>
                </a:lnTo>
                <a:lnTo>
                  <a:pt x="3320718" y="24939"/>
                </a:lnTo>
                <a:lnTo>
                  <a:pt x="3384505" y="57849"/>
                </a:lnTo>
                <a:lnTo>
                  <a:pt x="3440299" y="105931"/>
                </a:lnTo>
                <a:lnTo>
                  <a:pt x="3464992" y="136023"/>
                </a:lnTo>
                <a:lnTo>
                  <a:pt x="3487438" y="170343"/>
                </a:lnTo>
                <a:lnTo>
                  <a:pt x="3507554" y="209033"/>
                </a:lnTo>
                <a:lnTo>
                  <a:pt x="3525256" y="252241"/>
                </a:lnTo>
                <a:lnTo>
                  <a:pt x="3540463" y="300109"/>
                </a:lnTo>
                <a:lnTo>
                  <a:pt x="3553090" y="352784"/>
                </a:lnTo>
                <a:lnTo>
                  <a:pt x="3563056" y="410409"/>
                </a:lnTo>
                <a:lnTo>
                  <a:pt x="3570276" y="473129"/>
                </a:lnTo>
                <a:lnTo>
                  <a:pt x="3574668" y="541090"/>
                </a:lnTo>
                <a:lnTo>
                  <a:pt x="3576147" y="614528"/>
                </a:lnTo>
                <a:lnTo>
                  <a:pt x="3574487" y="684850"/>
                </a:lnTo>
                <a:lnTo>
                  <a:pt x="3569568" y="750069"/>
                </a:lnTo>
                <a:lnTo>
                  <a:pt x="3561489" y="810211"/>
                </a:lnTo>
                <a:lnTo>
                  <a:pt x="3550350" y="865397"/>
                </a:lnTo>
                <a:lnTo>
                  <a:pt x="3536248" y="915747"/>
                </a:lnTo>
                <a:lnTo>
                  <a:pt x="3519282" y="961380"/>
                </a:lnTo>
                <a:lnTo>
                  <a:pt x="3499552" y="1002416"/>
                </a:lnTo>
                <a:lnTo>
                  <a:pt x="3477154" y="1038975"/>
                </a:lnTo>
                <a:lnTo>
                  <a:pt x="3452189" y="1071177"/>
                </a:lnTo>
                <a:lnTo>
                  <a:pt x="3424753" y="1099142"/>
                </a:lnTo>
                <a:lnTo>
                  <a:pt x="3394947" y="1122989"/>
                </a:lnTo>
                <a:lnTo>
                  <a:pt x="3328614" y="1158811"/>
                </a:lnTo>
                <a:lnTo>
                  <a:pt x="3292284" y="1171025"/>
                </a:lnTo>
                <a:lnTo>
                  <a:pt x="3253977" y="1179601"/>
                </a:lnTo>
                <a:lnTo>
                  <a:pt x="3213792" y="1184659"/>
                </a:lnTo>
                <a:lnTo>
                  <a:pt x="3171826" y="1186318"/>
                </a:lnTo>
                <a:lnTo>
                  <a:pt x="452411" y="1186318"/>
                </a:lnTo>
                <a:lnTo>
                  <a:pt x="207172" y="139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411250"/>
            <a:ext cx="3161030" cy="5789930"/>
            <a:chOff x="0" y="1411250"/>
            <a:chExt cx="3161030" cy="5789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532322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80008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48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28"/>
                  </a:lnTo>
                  <a:lnTo>
                    <a:pt x="1616087" y="756107"/>
                  </a:lnTo>
                  <a:lnTo>
                    <a:pt x="1601419" y="712698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17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505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76"/>
                  </a:lnTo>
                  <a:lnTo>
                    <a:pt x="820204" y="25577"/>
                  </a:lnTo>
                  <a:lnTo>
                    <a:pt x="774509" y="16497"/>
                  </a:lnTo>
                  <a:lnTo>
                    <a:pt x="728154" y="9347"/>
                  </a:lnTo>
                  <a:lnTo>
                    <a:pt x="681164" y="4191"/>
                  </a:lnTo>
                  <a:lnTo>
                    <a:pt x="633603" y="1054"/>
                  </a:lnTo>
                  <a:lnTo>
                    <a:pt x="585495" y="0"/>
                  </a:lnTo>
                  <a:lnTo>
                    <a:pt x="537387" y="1054"/>
                  </a:lnTo>
                  <a:lnTo>
                    <a:pt x="489813" y="4191"/>
                  </a:lnTo>
                  <a:lnTo>
                    <a:pt x="442836" y="9347"/>
                  </a:lnTo>
                  <a:lnTo>
                    <a:pt x="396468" y="16497"/>
                  </a:lnTo>
                  <a:lnTo>
                    <a:pt x="350786" y="25577"/>
                  </a:lnTo>
                  <a:lnTo>
                    <a:pt x="305816" y="36576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505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89"/>
                  </a:lnTo>
                  <a:lnTo>
                    <a:pt x="1490891" y="1668589"/>
                  </a:lnTo>
                  <a:lnTo>
                    <a:pt x="1502498" y="1650822"/>
                  </a:lnTo>
                  <a:lnTo>
                    <a:pt x="1525549" y="1612074"/>
                  </a:lnTo>
                  <a:lnTo>
                    <a:pt x="1547025" y="1572310"/>
                  </a:lnTo>
                  <a:lnTo>
                    <a:pt x="1566849" y="1531569"/>
                  </a:lnTo>
                  <a:lnTo>
                    <a:pt x="1584998" y="1489887"/>
                  </a:lnTo>
                  <a:lnTo>
                    <a:pt x="1601419" y="1447317"/>
                  </a:lnTo>
                  <a:lnTo>
                    <a:pt x="1616087" y="1403908"/>
                  </a:lnTo>
                  <a:lnTo>
                    <a:pt x="1628927" y="1359687"/>
                  </a:lnTo>
                  <a:lnTo>
                    <a:pt x="1639912" y="1314716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15"/>
                  </a:lnTo>
                  <a:lnTo>
                    <a:pt x="1665490" y="1080008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89"/>
                  </a:lnTo>
                  <a:lnTo>
                    <a:pt x="3135388" y="657491"/>
                  </a:lnTo>
                  <a:lnTo>
                    <a:pt x="3106394" y="619963"/>
                  </a:lnTo>
                  <a:lnTo>
                    <a:pt x="3068866" y="590956"/>
                  </a:lnTo>
                  <a:lnTo>
                    <a:pt x="3024568" y="572262"/>
                  </a:lnTo>
                  <a:lnTo>
                    <a:pt x="2975267" y="565645"/>
                  </a:lnTo>
                  <a:lnTo>
                    <a:pt x="2925965" y="572262"/>
                  </a:lnTo>
                  <a:lnTo>
                    <a:pt x="2881655" y="590956"/>
                  </a:lnTo>
                  <a:lnTo>
                    <a:pt x="2844127" y="619963"/>
                  </a:lnTo>
                  <a:lnTo>
                    <a:pt x="2815132" y="657491"/>
                  </a:lnTo>
                  <a:lnTo>
                    <a:pt x="2796438" y="701789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30"/>
                  </a:lnTo>
                  <a:lnTo>
                    <a:pt x="2881655" y="911225"/>
                  </a:lnTo>
                  <a:lnTo>
                    <a:pt x="2925965" y="929919"/>
                  </a:lnTo>
                  <a:lnTo>
                    <a:pt x="2975267" y="936548"/>
                  </a:lnTo>
                  <a:lnTo>
                    <a:pt x="3024568" y="929919"/>
                  </a:lnTo>
                  <a:lnTo>
                    <a:pt x="3068866" y="911225"/>
                  </a:lnTo>
                  <a:lnTo>
                    <a:pt x="3106394" y="882230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601944" y="1762274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64" y="1837725"/>
                </a:moveTo>
                <a:lnTo>
                  <a:pt x="280664" y="1515989"/>
                </a:lnTo>
                <a:lnTo>
                  <a:pt x="251937" y="1501536"/>
                </a:lnTo>
                <a:lnTo>
                  <a:pt x="197975" y="1466083"/>
                </a:lnTo>
                <a:lnTo>
                  <a:pt x="149187" y="1420159"/>
                </a:lnTo>
                <a:lnTo>
                  <a:pt x="106197" y="1361674"/>
                </a:lnTo>
                <a:lnTo>
                  <a:pt x="87070" y="1327067"/>
                </a:lnTo>
                <a:lnTo>
                  <a:pt x="69627" y="1288537"/>
                </a:lnTo>
                <a:lnTo>
                  <a:pt x="53943" y="1245821"/>
                </a:lnTo>
                <a:lnTo>
                  <a:pt x="40099" y="1198659"/>
                </a:lnTo>
                <a:lnTo>
                  <a:pt x="28171" y="1146789"/>
                </a:lnTo>
                <a:lnTo>
                  <a:pt x="18237" y="1089949"/>
                </a:lnTo>
                <a:lnTo>
                  <a:pt x="10375" y="1027880"/>
                </a:lnTo>
                <a:lnTo>
                  <a:pt x="4663" y="960318"/>
                </a:lnTo>
                <a:lnTo>
                  <a:pt x="1178" y="887004"/>
                </a:lnTo>
                <a:lnTo>
                  <a:pt x="0" y="807678"/>
                </a:lnTo>
                <a:lnTo>
                  <a:pt x="1228" y="732371"/>
                </a:lnTo>
                <a:lnTo>
                  <a:pt x="4857" y="661293"/>
                </a:lnTo>
                <a:lnTo>
                  <a:pt x="10804" y="594359"/>
                </a:lnTo>
                <a:lnTo>
                  <a:pt x="18987" y="531487"/>
                </a:lnTo>
                <a:lnTo>
                  <a:pt x="29322" y="472597"/>
                </a:lnTo>
                <a:lnTo>
                  <a:pt x="41728" y="417605"/>
                </a:lnTo>
                <a:lnTo>
                  <a:pt x="56121" y="366430"/>
                </a:lnTo>
                <a:lnTo>
                  <a:pt x="72418" y="318990"/>
                </a:lnTo>
                <a:lnTo>
                  <a:pt x="90538" y="275203"/>
                </a:lnTo>
                <a:lnTo>
                  <a:pt x="110396" y="234989"/>
                </a:lnTo>
                <a:lnTo>
                  <a:pt x="131910" y="198264"/>
                </a:lnTo>
                <a:lnTo>
                  <a:pt x="154998" y="164947"/>
                </a:lnTo>
                <a:lnTo>
                  <a:pt x="179577" y="134957"/>
                </a:lnTo>
                <a:lnTo>
                  <a:pt x="232877" y="84627"/>
                </a:lnTo>
                <a:lnTo>
                  <a:pt x="291146" y="46621"/>
                </a:lnTo>
                <a:lnTo>
                  <a:pt x="353724" y="20284"/>
                </a:lnTo>
                <a:lnTo>
                  <a:pt x="419949" y="4962"/>
                </a:lnTo>
                <a:lnTo>
                  <a:pt x="489157" y="0"/>
                </a:lnTo>
                <a:lnTo>
                  <a:pt x="4222373" y="0"/>
                </a:lnTo>
                <a:lnTo>
                  <a:pt x="4262731" y="1126"/>
                </a:lnTo>
                <a:lnTo>
                  <a:pt x="4301912" y="4552"/>
                </a:lnTo>
                <a:lnTo>
                  <a:pt x="4339867" y="10351"/>
                </a:lnTo>
                <a:lnTo>
                  <a:pt x="4411910" y="29354"/>
                </a:lnTo>
                <a:lnTo>
                  <a:pt x="4478474" y="58710"/>
                </a:lnTo>
                <a:lnTo>
                  <a:pt x="4539177" y="98994"/>
                </a:lnTo>
                <a:lnTo>
                  <a:pt x="4593633" y="150782"/>
                </a:lnTo>
                <a:lnTo>
                  <a:pt x="4618399" y="181170"/>
                </a:lnTo>
                <a:lnTo>
                  <a:pt x="4641459" y="214650"/>
                </a:lnTo>
                <a:lnTo>
                  <a:pt x="4662766" y="251293"/>
                </a:lnTo>
                <a:lnTo>
                  <a:pt x="4682271" y="291172"/>
                </a:lnTo>
                <a:lnTo>
                  <a:pt x="4699927" y="334359"/>
                </a:lnTo>
                <a:lnTo>
                  <a:pt x="4715685" y="380925"/>
                </a:lnTo>
                <a:lnTo>
                  <a:pt x="4729497" y="430943"/>
                </a:lnTo>
                <a:lnTo>
                  <a:pt x="4741315" y="484484"/>
                </a:lnTo>
                <a:lnTo>
                  <a:pt x="4751092" y="541621"/>
                </a:lnTo>
                <a:lnTo>
                  <a:pt x="4758780" y="602425"/>
                </a:lnTo>
                <a:lnTo>
                  <a:pt x="4764329" y="666968"/>
                </a:lnTo>
                <a:lnTo>
                  <a:pt x="4766599" y="713092"/>
                </a:lnTo>
                <a:lnTo>
                  <a:pt x="4766599" y="893742"/>
                </a:lnTo>
                <a:lnTo>
                  <a:pt x="4763929" y="941111"/>
                </a:lnTo>
                <a:lnTo>
                  <a:pt x="4757891" y="1002476"/>
                </a:lnTo>
                <a:lnTo>
                  <a:pt x="4749534" y="1060309"/>
                </a:lnTo>
                <a:lnTo>
                  <a:pt x="4738910" y="1114665"/>
                </a:lnTo>
                <a:lnTo>
                  <a:pt x="4726075" y="1165599"/>
                </a:lnTo>
                <a:lnTo>
                  <a:pt x="4711084" y="1213167"/>
                </a:lnTo>
                <a:lnTo>
                  <a:pt x="4693989" y="1257423"/>
                </a:lnTo>
                <a:lnTo>
                  <a:pt x="4674848" y="1298423"/>
                </a:lnTo>
                <a:lnTo>
                  <a:pt x="4653712" y="1336222"/>
                </a:lnTo>
                <a:lnTo>
                  <a:pt x="4630639" y="1370876"/>
                </a:lnTo>
                <a:lnTo>
                  <a:pt x="4605680" y="1402440"/>
                </a:lnTo>
                <a:lnTo>
                  <a:pt x="4578893" y="1430969"/>
                </a:lnTo>
                <a:lnTo>
                  <a:pt x="4550329" y="1456519"/>
                </a:lnTo>
                <a:lnTo>
                  <a:pt x="4488096" y="1498900"/>
                </a:lnTo>
                <a:lnTo>
                  <a:pt x="4419415" y="1530028"/>
                </a:lnTo>
                <a:lnTo>
                  <a:pt x="4382794" y="1541509"/>
                </a:lnTo>
                <a:lnTo>
                  <a:pt x="4344724" y="1550343"/>
                </a:lnTo>
                <a:lnTo>
                  <a:pt x="4305261" y="1556584"/>
                </a:lnTo>
                <a:lnTo>
                  <a:pt x="4264459" y="1560289"/>
                </a:lnTo>
                <a:lnTo>
                  <a:pt x="4222372" y="1561511"/>
                </a:lnTo>
                <a:lnTo>
                  <a:pt x="612892" y="1561511"/>
                </a:lnTo>
                <a:lnTo>
                  <a:pt x="280664" y="1837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61985" y="282403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65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-83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Effective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" dirty="0">
                <a:latin typeface="Comic Sans MS"/>
                <a:cs typeface="Comic Sans MS"/>
              </a:rPr>
              <a:t> is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crucial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turning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into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compelling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narratives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8363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9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5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5" y="970341"/>
                </a:lnTo>
                <a:lnTo>
                  <a:pt x="486289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521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Comic Sans MS</vt:lpstr>
      <vt:lpstr>Office Theme</vt:lpstr>
      <vt:lpstr>Hii, Iam Siddhika</vt:lpstr>
      <vt:lpstr>Today Content</vt:lpstr>
      <vt:lpstr>2.CREATING A NUMERIC RANGE PARAMETER  FOR "WHAT-IF" ANALYSIS</vt:lpstr>
      <vt:lpstr>Step 2:Define the Numeric Parameter:</vt:lpstr>
      <vt:lpstr>PowerPoint Presentation</vt:lpstr>
      <vt:lpstr>PowerPoint Presentation</vt:lpstr>
      <vt:lpstr>PowerPoint Presentation</vt:lpstr>
      <vt:lpstr>Step 6:Set Up the Visual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2024-10-10T14:39:05Z</dcterms:created>
  <dcterms:modified xsi:type="dcterms:W3CDTF">2024-10-10T15:14:55Z</dcterms:modified>
</cp:coreProperties>
</file>