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83D8-59A9-4927-B639-C1F45C81291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E22E-AA96-47C0-A028-14485E54F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9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2F94-203D-4C47-B171-34EEC99D07EF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E8E0-9210-4278-853C-22EBBA814916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2E8E-3C2D-476C-A307-359C3B2A8672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75E5-50C6-4D1B-A031-64AC2B558F7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B627-949E-4FAF-82AE-8CF28151A2EB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6249" y="278582"/>
            <a:ext cx="1571800" cy="529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561276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EF23-8898-4610-94FF-56CF22216AAF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321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24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38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3"/>
                </a:lnTo>
                <a:lnTo>
                  <a:pt x="196313" y="1218364"/>
                </a:lnTo>
                <a:lnTo>
                  <a:pt x="166879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8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9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7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5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3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8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6" y="723034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8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3" y="1218364"/>
                </a:lnTo>
                <a:lnTo>
                  <a:pt x="1218364" y="1249763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5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7" y="1439987"/>
                </a:lnTo>
                <a:lnTo>
                  <a:pt x="770578" y="1444538"/>
                </a:lnTo>
                <a:lnTo>
                  <a:pt x="723038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400" y="2532870"/>
            <a:ext cx="85725" cy="857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pc="-25" dirty="0"/>
          </a:p>
          <a:p>
            <a:pPr marL="308610">
              <a:lnSpc>
                <a:spcPct val="100000"/>
              </a:lnSpc>
            </a:pPr>
            <a:r>
              <a:rPr sz="1900" b="0" dirty="0">
                <a:latin typeface="Comic Sans MS"/>
                <a:cs typeface="Comic Sans MS"/>
              </a:rPr>
              <a:t>COMMON</a:t>
            </a:r>
            <a:r>
              <a:rPr sz="1900" b="0" spc="-55" dirty="0">
                <a:latin typeface="Comic Sans MS"/>
                <a:cs typeface="Comic Sans MS"/>
              </a:rPr>
              <a:t> </a:t>
            </a:r>
            <a:r>
              <a:rPr sz="1900" b="0" dirty="0">
                <a:latin typeface="Comic Sans MS"/>
                <a:cs typeface="Comic Sans MS"/>
              </a:rPr>
              <a:t>FUNCTION</a:t>
            </a:r>
            <a:r>
              <a:rPr sz="1900" b="0" spc="-55" dirty="0">
                <a:latin typeface="Comic Sans MS"/>
                <a:cs typeface="Comic Sans MS"/>
              </a:rPr>
              <a:t> </a:t>
            </a:r>
            <a:r>
              <a:rPr sz="1900" b="0" spc="-1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13080">
              <a:lnSpc>
                <a:spcPct val="100000"/>
              </a:lnSpc>
              <a:spcBef>
                <a:spcPts val="1495"/>
              </a:spcBef>
              <a:tabLst>
                <a:tab pos="4105910" algn="l"/>
              </a:tabLst>
            </a:pPr>
            <a:r>
              <a:rPr sz="1800" b="0" dirty="0">
                <a:latin typeface="Comic Sans MS"/>
                <a:cs typeface="Comic Sans MS"/>
              </a:rPr>
              <a:t>1.</a:t>
            </a:r>
            <a:r>
              <a:rPr sz="1800" b="0" spc="-3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AGGREGATION</a:t>
            </a:r>
            <a:r>
              <a:rPr sz="1800" b="0" spc="-3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FUNCTIONS</a:t>
            </a:r>
            <a:r>
              <a:rPr sz="1800" b="0" dirty="0">
                <a:latin typeface="Comic Sans MS"/>
                <a:cs typeface="Comic Sans MS"/>
              </a:rPr>
              <a:t>	(</a:t>
            </a:r>
            <a:r>
              <a:rPr sz="1800" b="0" spc="-30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FEW</a:t>
            </a:r>
            <a:r>
              <a:rPr sz="1800" b="0" spc="-30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MORE)</a:t>
            </a:r>
            <a:endParaRPr sz="1800">
              <a:latin typeface="Comic Sans MS"/>
              <a:cs typeface="Comic Sans MS"/>
            </a:endParaRPr>
          </a:p>
          <a:p>
            <a:pPr marL="907415" marR="3957320">
              <a:lnSpc>
                <a:spcPts val="3750"/>
              </a:lnSpc>
              <a:spcBef>
                <a:spcPts val="40"/>
              </a:spcBef>
            </a:pPr>
            <a:r>
              <a:rPr sz="1900" b="0" spc="-25" dirty="0">
                <a:latin typeface="Comic Sans MS"/>
                <a:cs typeface="Comic Sans MS"/>
              </a:rPr>
              <a:t>MAX </a:t>
            </a:r>
            <a:r>
              <a:rPr sz="1900" b="0" spc="-20" dirty="0">
                <a:latin typeface="Comic Sans MS"/>
                <a:cs typeface="Comic Sans MS"/>
              </a:rPr>
              <a:t>MAXX </a:t>
            </a:r>
            <a:r>
              <a:rPr sz="1900" b="0" spc="-25" dirty="0">
                <a:latin typeface="Comic Sans MS"/>
                <a:cs typeface="Comic Sans MS"/>
              </a:rPr>
              <a:t>MIN </a:t>
            </a:r>
            <a:r>
              <a:rPr sz="1900" b="0" spc="-20" dirty="0">
                <a:latin typeface="Comic Sans MS"/>
                <a:cs typeface="Comic Sans MS"/>
              </a:rPr>
              <a:t>MINX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920" y="2611095"/>
            <a:ext cx="1758204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40997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2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3378" y="1491130"/>
            <a:ext cx="83311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Have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you </a:t>
            </a:r>
            <a:r>
              <a:rPr sz="1450" b="1" dirty="0">
                <a:latin typeface="Comic Sans MS"/>
                <a:cs typeface="Comic Sans MS"/>
              </a:rPr>
              <a:t>got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8" name="object 8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322819" y="12"/>
            <a:ext cx="5723890" cy="859155"/>
          </a:xfrm>
          <a:custGeom>
            <a:avLst/>
            <a:gdLst/>
            <a:ahLst/>
            <a:cxnLst/>
            <a:rect l="l" t="t" r="r" b="b"/>
            <a:pathLst>
              <a:path w="5723890" h="859155">
                <a:moveTo>
                  <a:pt x="5723318" y="564083"/>
                </a:moveTo>
                <a:lnTo>
                  <a:pt x="5719648" y="517664"/>
                </a:lnTo>
                <a:lnTo>
                  <a:pt x="5708840" y="472795"/>
                </a:lnTo>
                <a:lnTo>
                  <a:pt x="5691238" y="430288"/>
                </a:lnTo>
                <a:lnTo>
                  <a:pt x="5667159" y="390931"/>
                </a:lnTo>
                <a:lnTo>
                  <a:pt x="5636933" y="355511"/>
                </a:lnTo>
                <a:lnTo>
                  <a:pt x="5601500" y="325272"/>
                </a:lnTo>
                <a:lnTo>
                  <a:pt x="5562143" y="301193"/>
                </a:lnTo>
                <a:lnTo>
                  <a:pt x="5519636" y="283591"/>
                </a:lnTo>
                <a:lnTo>
                  <a:pt x="5474767" y="272783"/>
                </a:lnTo>
                <a:lnTo>
                  <a:pt x="5428348" y="269113"/>
                </a:lnTo>
                <a:lnTo>
                  <a:pt x="5098021" y="269113"/>
                </a:lnTo>
                <a:lnTo>
                  <a:pt x="5105705" y="258025"/>
                </a:lnTo>
                <a:lnTo>
                  <a:pt x="5127472" y="219519"/>
                </a:lnTo>
                <a:lnTo>
                  <a:pt x="5145735" y="178955"/>
                </a:lnTo>
                <a:lnTo>
                  <a:pt x="5160302" y="136512"/>
                </a:lnTo>
                <a:lnTo>
                  <a:pt x="5170957" y="92405"/>
                </a:lnTo>
                <a:lnTo>
                  <a:pt x="5177498" y="46824"/>
                </a:lnTo>
                <a:lnTo>
                  <a:pt x="5179720" y="0"/>
                </a:lnTo>
                <a:lnTo>
                  <a:pt x="4207154" y="0"/>
                </a:lnTo>
                <a:lnTo>
                  <a:pt x="4209377" y="46824"/>
                </a:lnTo>
                <a:lnTo>
                  <a:pt x="4215930" y="92405"/>
                </a:lnTo>
                <a:lnTo>
                  <a:pt x="4226585" y="136512"/>
                </a:lnTo>
                <a:lnTo>
                  <a:pt x="4241139" y="178955"/>
                </a:lnTo>
                <a:lnTo>
                  <a:pt x="4259415" y="219519"/>
                </a:lnTo>
                <a:lnTo>
                  <a:pt x="4281182" y="258025"/>
                </a:lnTo>
                <a:lnTo>
                  <a:pt x="4288853" y="269113"/>
                </a:lnTo>
                <a:lnTo>
                  <a:pt x="294982" y="269113"/>
                </a:lnTo>
                <a:lnTo>
                  <a:pt x="248551" y="272783"/>
                </a:lnTo>
                <a:lnTo>
                  <a:pt x="203695" y="283591"/>
                </a:lnTo>
                <a:lnTo>
                  <a:pt x="161188" y="301193"/>
                </a:lnTo>
                <a:lnTo>
                  <a:pt x="121818" y="325272"/>
                </a:lnTo>
                <a:lnTo>
                  <a:pt x="86398" y="355511"/>
                </a:lnTo>
                <a:lnTo>
                  <a:pt x="56172" y="390931"/>
                </a:lnTo>
                <a:lnTo>
                  <a:pt x="32092" y="430288"/>
                </a:lnTo>
                <a:lnTo>
                  <a:pt x="14478" y="472795"/>
                </a:lnTo>
                <a:lnTo>
                  <a:pt x="3670" y="517664"/>
                </a:lnTo>
                <a:lnTo>
                  <a:pt x="0" y="564083"/>
                </a:lnTo>
                <a:lnTo>
                  <a:pt x="3670" y="610514"/>
                </a:lnTo>
                <a:lnTo>
                  <a:pt x="14478" y="655370"/>
                </a:lnTo>
                <a:lnTo>
                  <a:pt x="32092" y="697877"/>
                </a:lnTo>
                <a:lnTo>
                  <a:pt x="56172" y="737247"/>
                </a:lnTo>
                <a:lnTo>
                  <a:pt x="86398" y="772668"/>
                </a:lnTo>
                <a:lnTo>
                  <a:pt x="121818" y="802894"/>
                </a:lnTo>
                <a:lnTo>
                  <a:pt x="161188" y="826973"/>
                </a:lnTo>
                <a:lnTo>
                  <a:pt x="203695" y="844588"/>
                </a:lnTo>
                <a:lnTo>
                  <a:pt x="248551" y="855395"/>
                </a:lnTo>
                <a:lnTo>
                  <a:pt x="294982" y="859066"/>
                </a:lnTo>
                <a:lnTo>
                  <a:pt x="5428348" y="859066"/>
                </a:lnTo>
                <a:lnTo>
                  <a:pt x="5474767" y="855395"/>
                </a:lnTo>
                <a:lnTo>
                  <a:pt x="5519636" y="844588"/>
                </a:lnTo>
                <a:lnTo>
                  <a:pt x="5562143" y="826973"/>
                </a:lnTo>
                <a:lnTo>
                  <a:pt x="5601500" y="802894"/>
                </a:lnTo>
                <a:lnTo>
                  <a:pt x="5636933" y="772668"/>
                </a:lnTo>
                <a:lnTo>
                  <a:pt x="5667159" y="737247"/>
                </a:lnTo>
                <a:lnTo>
                  <a:pt x="5691238" y="697877"/>
                </a:lnTo>
                <a:lnTo>
                  <a:pt x="5708840" y="655370"/>
                </a:lnTo>
                <a:lnTo>
                  <a:pt x="5719648" y="610514"/>
                </a:lnTo>
                <a:lnTo>
                  <a:pt x="5723318" y="56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991" y="5587631"/>
            <a:ext cx="7248525" cy="524510"/>
          </a:xfrm>
          <a:custGeom>
            <a:avLst/>
            <a:gdLst/>
            <a:ahLst/>
            <a:cxnLst/>
            <a:rect l="l" t="t" r="r" b="b"/>
            <a:pathLst>
              <a:path w="7248525" h="524510">
                <a:moveTo>
                  <a:pt x="6876605" y="307289"/>
                </a:moveTo>
                <a:lnTo>
                  <a:pt x="6871475" y="262763"/>
                </a:lnTo>
                <a:lnTo>
                  <a:pt x="6855473" y="217995"/>
                </a:lnTo>
                <a:lnTo>
                  <a:pt x="6830365" y="178511"/>
                </a:lnTo>
                <a:lnTo>
                  <a:pt x="6797434" y="145580"/>
                </a:lnTo>
                <a:lnTo>
                  <a:pt x="6757949" y="120472"/>
                </a:lnTo>
                <a:lnTo>
                  <a:pt x="6713194" y="104470"/>
                </a:lnTo>
                <a:lnTo>
                  <a:pt x="6664426" y="98856"/>
                </a:lnTo>
                <a:lnTo>
                  <a:pt x="212661" y="98856"/>
                </a:lnTo>
                <a:lnTo>
                  <a:pt x="163893" y="104470"/>
                </a:lnTo>
                <a:lnTo>
                  <a:pt x="119138" y="120472"/>
                </a:lnTo>
                <a:lnTo>
                  <a:pt x="79654" y="145580"/>
                </a:lnTo>
                <a:lnTo>
                  <a:pt x="46723" y="178511"/>
                </a:lnTo>
                <a:lnTo>
                  <a:pt x="21615" y="217995"/>
                </a:lnTo>
                <a:lnTo>
                  <a:pt x="5613" y="262763"/>
                </a:lnTo>
                <a:lnTo>
                  <a:pt x="0" y="311518"/>
                </a:lnTo>
                <a:lnTo>
                  <a:pt x="5613" y="360286"/>
                </a:lnTo>
                <a:lnTo>
                  <a:pt x="21615" y="405041"/>
                </a:lnTo>
                <a:lnTo>
                  <a:pt x="46723" y="444525"/>
                </a:lnTo>
                <a:lnTo>
                  <a:pt x="79654" y="477469"/>
                </a:lnTo>
                <a:lnTo>
                  <a:pt x="119138" y="502564"/>
                </a:lnTo>
                <a:lnTo>
                  <a:pt x="163893" y="518566"/>
                </a:lnTo>
                <a:lnTo>
                  <a:pt x="212661" y="524179"/>
                </a:lnTo>
                <a:lnTo>
                  <a:pt x="6664426" y="524179"/>
                </a:lnTo>
                <a:lnTo>
                  <a:pt x="6713194" y="518566"/>
                </a:lnTo>
                <a:lnTo>
                  <a:pt x="6757949" y="502564"/>
                </a:lnTo>
                <a:lnTo>
                  <a:pt x="6797434" y="477469"/>
                </a:lnTo>
                <a:lnTo>
                  <a:pt x="6830365" y="444525"/>
                </a:lnTo>
                <a:lnTo>
                  <a:pt x="6855473" y="405041"/>
                </a:lnTo>
                <a:lnTo>
                  <a:pt x="6871475" y="360286"/>
                </a:lnTo>
                <a:lnTo>
                  <a:pt x="6876605" y="315747"/>
                </a:lnTo>
                <a:lnTo>
                  <a:pt x="6876605" y="307289"/>
                </a:lnTo>
                <a:close/>
              </a:path>
              <a:path w="7248525" h="524510">
                <a:moveTo>
                  <a:pt x="7247991" y="185445"/>
                </a:moveTo>
                <a:lnTo>
                  <a:pt x="7241362" y="136156"/>
                </a:lnTo>
                <a:lnTo>
                  <a:pt x="7222668" y="91846"/>
                </a:lnTo>
                <a:lnTo>
                  <a:pt x="7193674" y="54317"/>
                </a:lnTo>
                <a:lnTo>
                  <a:pt x="7156145" y="25323"/>
                </a:lnTo>
                <a:lnTo>
                  <a:pt x="7111847" y="6629"/>
                </a:lnTo>
                <a:lnTo>
                  <a:pt x="7062546" y="0"/>
                </a:lnTo>
                <a:lnTo>
                  <a:pt x="7013245" y="6629"/>
                </a:lnTo>
                <a:lnTo>
                  <a:pt x="6968947" y="25323"/>
                </a:lnTo>
                <a:lnTo>
                  <a:pt x="6931406" y="54317"/>
                </a:lnTo>
                <a:lnTo>
                  <a:pt x="6902412" y="91846"/>
                </a:lnTo>
                <a:lnTo>
                  <a:pt x="6883717" y="136156"/>
                </a:lnTo>
                <a:lnTo>
                  <a:pt x="6877088" y="185445"/>
                </a:lnTo>
                <a:lnTo>
                  <a:pt x="6883717" y="234746"/>
                </a:lnTo>
                <a:lnTo>
                  <a:pt x="6902412" y="279057"/>
                </a:lnTo>
                <a:lnTo>
                  <a:pt x="6931406" y="316585"/>
                </a:lnTo>
                <a:lnTo>
                  <a:pt x="6968947" y="345579"/>
                </a:lnTo>
                <a:lnTo>
                  <a:pt x="7013245" y="364274"/>
                </a:lnTo>
                <a:lnTo>
                  <a:pt x="7062546" y="370903"/>
                </a:lnTo>
                <a:lnTo>
                  <a:pt x="7111847" y="364274"/>
                </a:lnTo>
                <a:lnTo>
                  <a:pt x="7156145" y="345579"/>
                </a:lnTo>
                <a:lnTo>
                  <a:pt x="7193674" y="316585"/>
                </a:lnTo>
                <a:lnTo>
                  <a:pt x="7222668" y="279057"/>
                </a:lnTo>
                <a:lnTo>
                  <a:pt x="7241362" y="234746"/>
                </a:lnTo>
                <a:lnTo>
                  <a:pt x="7247991" y="185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53300" y="384049"/>
            <a:ext cx="66230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u="sng" spc="-2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MAX</a:t>
            </a:r>
            <a:endParaRPr sz="215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0087" y="1028172"/>
            <a:ext cx="6628765" cy="855980"/>
          </a:xfrm>
          <a:custGeom>
            <a:avLst/>
            <a:gdLst/>
            <a:ahLst/>
            <a:cxnLst/>
            <a:rect l="l" t="t" r="r" b="b"/>
            <a:pathLst>
              <a:path w="6628765" h="855980">
                <a:moveTo>
                  <a:pt x="6295074" y="855715"/>
                </a:moveTo>
                <a:lnTo>
                  <a:pt x="333287" y="855715"/>
                </a:lnTo>
                <a:lnTo>
                  <a:pt x="284023" y="852100"/>
                </a:lnTo>
                <a:lnTo>
                  <a:pt x="237003" y="841600"/>
                </a:lnTo>
                <a:lnTo>
                  <a:pt x="192744" y="824730"/>
                </a:lnTo>
                <a:lnTo>
                  <a:pt x="151760" y="802006"/>
                </a:lnTo>
                <a:lnTo>
                  <a:pt x="114568" y="773943"/>
                </a:lnTo>
                <a:lnTo>
                  <a:pt x="81683" y="741058"/>
                </a:lnTo>
                <a:lnTo>
                  <a:pt x="53620" y="703866"/>
                </a:lnTo>
                <a:lnTo>
                  <a:pt x="30896" y="662882"/>
                </a:lnTo>
                <a:lnTo>
                  <a:pt x="14026" y="618623"/>
                </a:lnTo>
                <a:lnTo>
                  <a:pt x="3526" y="571603"/>
                </a:lnTo>
                <a:lnTo>
                  <a:pt x="0" y="523538"/>
                </a:lnTo>
                <a:lnTo>
                  <a:pt x="0" y="332176"/>
                </a:lnTo>
                <a:lnTo>
                  <a:pt x="3526" y="284111"/>
                </a:lnTo>
                <a:lnTo>
                  <a:pt x="14026" y="237091"/>
                </a:lnTo>
                <a:lnTo>
                  <a:pt x="30896" y="192832"/>
                </a:lnTo>
                <a:lnTo>
                  <a:pt x="53620" y="151848"/>
                </a:lnTo>
                <a:lnTo>
                  <a:pt x="81683" y="114656"/>
                </a:lnTo>
                <a:lnTo>
                  <a:pt x="114568" y="81771"/>
                </a:lnTo>
                <a:lnTo>
                  <a:pt x="151760" y="53708"/>
                </a:lnTo>
                <a:lnTo>
                  <a:pt x="192744" y="30984"/>
                </a:lnTo>
                <a:lnTo>
                  <a:pt x="237003" y="14114"/>
                </a:lnTo>
                <a:lnTo>
                  <a:pt x="284023" y="3614"/>
                </a:lnTo>
                <a:lnTo>
                  <a:pt x="333287" y="0"/>
                </a:lnTo>
                <a:lnTo>
                  <a:pt x="6295074" y="0"/>
                </a:lnTo>
                <a:lnTo>
                  <a:pt x="6344338" y="3614"/>
                </a:lnTo>
                <a:lnTo>
                  <a:pt x="6391358" y="14114"/>
                </a:lnTo>
                <a:lnTo>
                  <a:pt x="6435617" y="30984"/>
                </a:lnTo>
                <a:lnTo>
                  <a:pt x="6476601" y="53708"/>
                </a:lnTo>
                <a:lnTo>
                  <a:pt x="6513793" y="81771"/>
                </a:lnTo>
                <a:lnTo>
                  <a:pt x="6546679" y="114656"/>
                </a:lnTo>
                <a:lnTo>
                  <a:pt x="6574741" y="151848"/>
                </a:lnTo>
                <a:lnTo>
                  <a:pt x="6597465" y="192832"/>
                </a:lnTo>
                <a:lnTo>
                  <a:pt x="6614335" y="237091"/>
                </a:lnTo>
                <a:lnTo>
                  <a:pt x="6624835" y="284111"/>
                </a:lnTo>
                <a:lnTo>
                  <a:pt x="6628362" y="332176"/>
                </a:lnTo>
                <a:lnTo>
                  <a:pt x="6628362" y="523538"/>
                </a:lnTo>
                <a:lnTo>
                  <a:pt x="6624835" y="571603"/>
                </a:lnTo>
                <a:lnTo>
                  <a:pt x="6614335" y="618623"/>
                </a:lnTo>
                <a:lnTo>
                  <a:pt x="6597465" y="662882"/>
                </a:lnTo>
                <a:lnTo>
                  <a:pt x="6574741" y="703866"/>
                </a:lnTo>
                <a:lnTo>
                  <a:pt x="6546679" y="741058"/>
                </a:lnTo>
                <a:lnTo>
                  <a:pt x="6513793" y="773943"/>
                </a:lnTo>
                <a:lnTo>
                  <a:pt x="6476601" y="802006"/>
                </a:lnTo>
                <a:lnTo>
                  <a:pt x="6435617" y="824730"/>
                </a:lnTo>
                <a:lnTo>
                  <a:pt x="6391358" y="841600"/>
                </a:lnTo>
                <a:lnTo>
                  <a:pt x="6344338" y="852100"/>
                </a:lnTo>
                <a:lnTo>
                  <a:pt x="6295074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08664" y="1074413"/>
            <a:ext cx="6251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4210" marR="5080" indent="-1922145">
              <a:lnSpc>
                <a:spcPct val="115399"/>
              </a:lnSpc>
              <a:spcBef>
                <a:spcPts val="100"/>
              </a:spcBef>
            </a:pPr>
            <a:r>
              <a:rPr sz="1950" b="0" dirty="0">
                <a:latin typeface="Comic Sans MS"/>
                <a:cs typeface="Comic Sans MS"/>
              </a:rPr>
              <a:t>Finds</a:t>
            </a:r>
            <a:r>
              <a:rPr sz="1950" b="0" spc="-55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the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largest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value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in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a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column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of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data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or</a:t>
            </a:r>
            <a:r>
              <a:rPr sz="1950" b="0" spc="-50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between </a:t>
            </a:r>
            <a:r>
              <a:rPr sz="1950" b="0" dirty="0">
                <a:latin typeface="Comic Sans MS"/>
                <a:cs typeface="Comic Sans MS"/>
              </a:rPr>
              <a:t>two</a:t>
            </a:r>
            <a:r>
              <a:rPr sz="1950" b="0" spc="-70" dirty="0">
                <a:latin typeface="Comic Sans MS"/>
                <a:cs typeface="Comic Sans MS"/>
              </a:rPr>
              <a:t> </a:t>
            </a:r>
            <a:r>
              <a:rPr sz="1950" b="0" dirty="0">
                <a:latin typeface="Comic Sans MS"/>
                <a:cs typeface="Comic Sans MS"/>
              </a:rPr>
              <a:t>specified</a:t>
            </a:r>
            <a:r>
              <a:rPr sz="1950" b="0" spc="-65" dirty="0">
                <a:latin typeface="Comic Sans MS"/>
                <a:cs typeface="Comic Sans MS"/>
              </a:rPr>
              <a:t> </a:t>
            </a:r>
            <a:r>
              <a:rPr sz="1950" b="0" spc="-10" dirty="0">
                <a:latin typeface="Comic Sans MS"/>
                <a:cs typeface="Comic Sans MS"/>
              </a:rPr>
              <a:t>values.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7400" y="2125528"/>
            <a:ext cx="4257040" cy="1324610"/>
          </a:xfrm>
          <a:custGeom>
            <a:avLst/>
            <a:gdLst/>
            <a:ahLst/>
            <a:cxnLst/>
            <a:rect l="l" t="t" r="r" b="b"/>
            <a:pathLst>
              <a:path w="4257040" h="1324610">
                <a:moveTo>
                  <a:pt x="3925494" y="1324123"/>
                </a:moveTo>
                <a:lnTo>
                  <a:pt x="333371" y="1324123"/>
                </a:lnTo>
                <a:lnTo>
                  <a:pt x="284111" y="1320509"/>
                </a:lnTo>
                <a:lnTo>
                  <a:pt x="237091" y="1310009"/>
                </a:lnTo>
                <a:lnTo>
                  <a:pt x="192832" y="1293139"/>
                </a:lnTo>
                <a:lnTo>
                  <a:pt x="151848" y="1270415"/>
                </a:lnTo>
                <a:lnTo>
                  <a:pt x="114656" y="1242352"/>
                </a:lnTo>
                <a:lnTo>
                  <a:pt x="81771" y="1209467"/>
                </a:lnTo>
                <a:lnTo>
                  <a:pt x="53708" y="1172274"/>
                </a:lnTo>
                <a:lnTo>
                  <a:pt x="30984" y="1131291"/>
                </a:lnTo>
                <a:lnTo>
                  <a:pt x="14114" y="1087031"/>
                </a:lnTo>
                <a:lnTo>
                  <a:pt x="3614" y="1040012"/>
                </a:lnTo>
                <a:lnTo>
                  <a:pt x="0" y="990748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3925490" y="0"/>
                </a:lnTo>
                <a:lnTo>
                  <a:pt x="3974754" y="3614"/>
                </a:lnTo>
                <a:lnTo>
                  <a:pt x="4021773" y="14114"/>
                </a:lnTo>
                <a:lnTo>
                  <a:pt x="4066032" y="30984"/>
                </a:lnTo>
                <a:lnTo>
                  <a:pt x="4107016" y="53708"/>
                </a:lnTo>
                <a:lnTo>
                  <a:pt x="4144208" y="81771"/>
                </a:lnTo>
                <a:lnTo>
                  <a:pt x="4177094" y="114656"/>
                </a:lnTo>
                <a:lnTo>
                  <a:pt x="4205156" y="151848"/>
                </a:lnTo>
                <a:lnTo>
                  <a:pt x="4227880" y="192832"/>
                </a:lnTo>
                <a:lnTo>
                  <a:pt x="4244750" y="237091"/>
                </a:lnTo>
                <a:lnTo>
                  <a:pt x="4255250" y="284111"/>
                </a:lnTo>
                <a:lnTo>
                  <a:pt x="4256850" y="305910"/>
                </a:lnTo>
                <a:lnTo>
                  <a:pt x="4256850" y="1018213"/>
                </a:lnTo>
                <a:lnTo>
                  <a:pt x="4244750" y="1087031"/>
                </a:lnTo>
                <a:lnTo>
                  <a:pt x="4227880" y="1131291"/>
                </a:lnTo>
                <a:lnTo>
                  <a:pt x="4205156" y="1172274"/>
                </a:lnTo>
                <a:lnTo>
                  <a:pt x="4177094" y="1209467"/>
                </a:lnTo>
                <a:lnTo>
                  <a:pt x="4144208" y="1242352"/>
                </a:lnTo>
                <a:lnTo>
                  <a:pt x="4107016" y="1270415"/>
                </a:lnTo>
                <a:lnTo>
                  <a:pt x="4066032" y="1293139"/>
                </a:lnTo>
                <a:lnTo>
                  <a:pt x="4021773" y="1310009"/>
                </a:lnTo>
                <a:lnTo>
                  <a:pt x="3974754" y="1320509"/>
                </a:lnTo>
                <a:lnTo>
                  <a:pt x="3925494" y="132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99" y="4177653"/>
            <a:ext cx="4657724" cy="4381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6476" y="2246743"/>
            <a:ext cx="756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omic Sans MS"/>
                <a:cs typeface="Comic Sans MS"/>
              </a:rPr>
              <a:t>Syntax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4700" y="2247347"/>
            <a:ext cx="428434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MAX(&lt;column&gt;)</a:t>
            </a:r>
            <a:endParaRPr sz="1900">
              <a:latin typeface="Comic Sans MS"/>
              <a:cs typeface="Comic Sans MS"/>
            </a:endParaRPr>
          </a:p>
          <a:p>
            <a:pPr marR="816610" algn="ctr">
              <a:lnSpc>
                <a:spcPts val="1910"/>
              </a:lnSpc>
              <a:spcBef>
                <a:spcPts val="1270"/>
              </a:spcBef>
            </a:pPr>
            <a:r>
              <a:rPr sz="1600" b="1" spc="-25" dirty="0">
                <a:latin typeface="Comic Sans MS"/>
                <a:cs typeface="Comic Sans MS"/>
              </a:rPr>
              <a:t>Or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ts val="2270"/>
              </a:lnSpc>
            </a:pPr>
            <a:r>
              <a:rPr sz="1900" b="1" spc="-10" dirty="0">
                <a:latin typeface="Comic Sans MS"/>
                <a:cs typeface="Comic Sans MS"/>
              </a:rPr>
              <a:t>MAX(&lt;expression1&gt;,</a:t>
            </a:r>
            <a:r>
              <a:rPr sz="1900" b="1" spc="-50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&lt;expression2&gt;)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600000"/>
            <a:ext cx="7127875" cy="425450"/>
          </a:xfrm>
          <a:custGeom>
            <a:avLst/>
            <a:gdLst/>
            <a:ahLst/>
            <a:cxnLst/>
            <a:rect l="l" t="t" r="r" b="b"/>
            <a:pathLst>
              <a:path w="7127875" h="425450">
                <a:moveTo>
                  <a:pt x="6914635" y="425322"/>
                </a:moveTo>
                <a:lnTo>
                  <a:pt x="138283" y="425322"/>
                </a:lnTo>
                <a:lnTo>
                  <a:pt x="89522" y="419705"/>
                </a:lnTo>
                <a:lnTo>
                  <a:pt x="44760" y="403707"/>
                </a:lnTo>
                <a:lnTo>
                  <a:pt x="5274" y="378603"/>
                </a:lnTo>
                <a:lnTo>
                  <a:pt x="0" y="373328"/>
                </a:lnTo>
                <a:lnTo>
                  <a:pt x="0" y="51994"/>
                </a:lnTo>
                <a:lnTo>
                  <a:pt x="5274" y="46719"/>
                </a:lnTo>
                <a:lnTo>
                  <a:pt x="44760" y="21615"/>
                </a:lnTo>
                <a:lnTo>
                  <a:pt x="89522" y="5616"/>
                </a:lnTo>
                <a:lnTo>
                  <a:pt x="138283" y="0"/>
                </a:lnTo>
                <a:lnTo>
                  <a:pt x="6914635" y="0"/>
                </a:lnTo>
                <a:lnTo>
                  <a:pt x="6963396" y="5616"/>
                </a:lnTo>
                <a:lnTo>
                  <a:pt x="7008158" y="21615"/>
                </a:lnTo>
                <a:lnTo>
                  <a:pt x="7047643" y="46719"/>
                </a:lnTo>
                <a:lnTo>
                  <a:pt x="7080577" y="79652"/>
                </a:lnTo>
                <a:lnTo>
                  <a:pt x="7105681" y="119138"/>
                </a:lnTo>
                <a:lnTo>
                  <a:pt x="7121679" y="163899"/>
                </a:lnTo>
                <a:lnTo>
                  <a:pt x="7127296" y="212661"/>
                </a:lnTo>
                <a:lnTo>
                  <a:pt x="7121679" y="261422"/>
                </a:lnTo>
                <a:lnTo>
                  <a:pt x="7105681" y="306184"/>
                </a:lnTo>
                <a:lnTo>
                  <a:pt x="7080577" y="345670"/>
                </a:lnTo>
                <a:lnTo>
                  <a:pt x="7047643" y="378603"/>
                </a:lnTo>
                <a:lnTo>
                  <a:pt x="7008158" y="403707"/>
                </a:lnTo>
                <a:lnTo>
                  <a:pt x="6963396" y="419705"/>
                </a:lnTo>
                <a:lnTo>
                  <a:pt x="6914635" y="425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505" y="3728105"/>
            <a:ext cx="8439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Example</a:t>
            </a:r>
            <a:r>
              <a:rPr sz="1300" b="1" spc="-60" dirty="0">
                <a:latin typeface="Comic Sans MS"/>
                <a:cs typeface="Comic Sans MS"/>
              </a:rPr>
              <a:t> </a:t>
            </a:r>
            <a:r>
              <a:rPr sz="1300" b="1" spc="-50" dirty="0">
                <a:latin typeface="Comic Sans MS"/>
                <a:cs typeface="Comic Sans MS"/>
              </a:rPr>
              <a:t>1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0021" y="3705309"/>
            <a:ext cx="5909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Finding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largest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sales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amount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in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"Sales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Amount"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column.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3045" y="6251316"/>
            <a:ext cx="3192145" cy="425450"/>
          </a:xfrm>
          <a:custGeom>
            <a:avLst/>
            <a:gdLst/>
            <a:ahLst/>
            <a:cxnLst/>
            <a:rect l="l" t="t" r="r" b="b"/>
            <a:pathLst>
              <a:path w="3192145" h="425450">
                <a:moveTo>
                  <a:pt x="2979731" y="425322"/>
                </a:moveTo>
                <a:lnTo>
                  <a:pt x="212661" y="425322"/>
                </a:lnTo>
                <a:lnTo>
                  <a:pt x="163899" y="419705"/>
                </a:lnTo>
                <a:lnTo>
                  <a:pt x="119138" y="403707"/>
                </a:lnTo>
                <a:lnTo>
                  <a:pt x="79652" y="378603"/>
                </a:lnTo>
                <a:lnTo>
                  <a:pt x="46719" y="345670"/>
                </a:lnTo>
                <a:lnTo>
                  <a:pt x="21615" y="306184"/>
                </a:lnTo>
                <a:lnTo>
                  <a:pt x="5616" y="261422"/>
                </a:lnTo>
                <a:lnTo>
                  <a:pt x="0" y="212661"/>
                </a:lnTo>
                <a:lnTo>
                  <a:pt x="5616" y="163900"/>
                </a:lnTo>
                <a:lnTo>
                  <a:pt x="21615" y="119138"/>
                </a:lnTo>
                <a:lnTo>
                  <a:pt x="46719" y="79652"/>
                </a:lnTo>
                <a:lnTo>
                  <a:pt x="79652" y="46719"/>
                </a:lnTo>
                <a:lnTo>
                  <a:pt x="119138" y="21615"/>
                </a:lnTo>
                <a:lnTo>
                  <a:pt x="163899" y="5616"/>
                </a:lnTo>
                <a:lnTo>
                  <a:pt x="212661" y="0"/>
                </a:lnTo>
                <a:lnTo>
                  <a:pt x="2979731" y="0"/>
                </a:lnTo>
                <a:lnTo>
                  <a:pt x="3028493" y="5616"/>
                </a:lnTo>
                <a:lnTo>
                  <a:pt x="3073254" y="21615"/>
                </a:lnTo>
                <a:lnTo>
                  <a:pt x="3112740" y="46719"/>
                </a:lnTo>
                <a:lnTo>
                  <a:pt x="3145673" y="79652"/>
                </a:lnTo>
                <a:lnTo>
                  <a:pt x="3170778" y="119138"/>
                </a:lnTo>
                <a:lnTo>
                  <a:pt x="3186776" y="163900"/>
                </a:lnTo>
                <a:lnTo>
                  <a:pt x="3191581" y="205611"/>
                </a:lnTo>
                <a:lnTo>
                  <a:pt x="3191581" y="219711"/>
                </a:lnTo>
                <a:lnTo>
                  <a:pt x="3186776" y="261422"/>
                </a:lnTo>
                <a:lnTo>
                  <a:pt x="3170778" y="306184"/>
                </a:lnTo>
                <a:lnTo>
                  <a:pt x="3145673" y="345670"/>
                </a:lnTo>
                <a:lnTo>
                  <a:pt x="3112740" y="378603"/>
                </a:lnTo>
                <a:lnTo>
                  <a:pt x="3073254" y="403707"/>
                </a:lnTo>
                <a:lnTo>
                  <a:pt x="3028493" y="419705"/>
                </a:lnTo>
                <a:lnTo>
                  <a:pt x="2979731" y="425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6628" y="4839635"/>
            <a:ext cx="6324600" cy="173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3515" marR="5080" indent="-350520">
              <a:lnSpc>
                <a:spcPct val="1161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This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DAX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formula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will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return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largest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amount </a:t>
            </a:r>
            <a:r>
              <a:rPr sz="1400" b="1" dirty="0">
                <a:latin typeface="Comic Sans MS"/>
                <a:cs typeface="Comic Sans MS"/>
              </a:rPr>
              <a:t>from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"Sales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Amount"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column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in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table.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2: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Finding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maximum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between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two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scalar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expressions.</a:t>
            </a: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500">
              <a:latin typeface="Comic Sans MS"/>
              <a:cs typeface="Comic Sans MS"/>
            </a:endParaRPr>
          </a:p>
          <a:p>
            <a:pPr marR="280035" algn="ctr">
              <a:lnSpc>
                <a:spcPct val="100000"/>
              </a:lnSpc>
            </a:pPr>
            <a:r>
              <a:rPr sz="1400" b="1" dirty="0">
                <a:latin typeface="Comic Sans MS"/>
                <a:cs typeface="Comic Sans MS"/>
              </a:rPr>
              <a:t>Max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Value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=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MAX(15000,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20000)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120000">
            <a:off x="7964592" y="1299607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T</a:t>
            </a:r>
            <a:r>
              <a:rPr sz="2025" b="1" baseline="2057" dirty="0">
                <a:latin typeface="Comic Sans MS"/>
                <a:cs typeface="Comic Sans MS"/>
              </a:rPr>
              <a:t>ry</a:t>
            </a:r>
            <a:r>
              <a:rPr sz="2025" b="1" spc="-179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th</a:t>
            </a:r>
            <a:r>
              <a:rPr sz="1350" b="1" spc="-1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 rot="120000">
            <a:off x="7991316" y="1537128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</a:t>
            </a:r>
            <a:r>
              <a:rPr sz="2025" b="1" spc="-15" baseline="2057" dirty="0">
                <a:latin typeface="Comic Sans MS"/>
                <a:cs typeface="Comic Sans MS"/>
              </a:rPr>
              <a:t>ucnti</a:t>
            </a:r>
            <a:r>
              <a:rPr sz="1350" b="1" spc="-1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894715"/>
          </a:xfrm>
          <a:custGeom>
            <a:avLst/>
            <a:gdLst/>
            <a:ahLst/>
            <a:cxnLst/>
            <a:rect l="l" t="t" r="r" b="b"/>
            <a:pathLst>
              <a:path w="6464300" h="894715">
                <a:moveTo>
                  <a:pt x="5723140" y="635381"/>
                </a:moveTo>
                <a:lnTo>
                  <a:pt x="5719076" y="590092"/>
                </a:lnTo>
                <a:lnTo>
                  <a:pt x="5707100" y="546481"/>
                </a:lnTo>
                <a:lnTo>
                  <a:pt x="5688038" y="506323"/>
                </a:lnTo>
                <a:lnTo>
                  <a:pt x="5662600" y="470344"/>
                </a:lnTo>
                <a:lnTo>
                  <a:pt x="5631535" y="439280"/>
                </a:lnTo>
                <a:lnTo>
                  <a:pt x="5595556" y="413854"/>
                </a:lnTo>
                <a:lnTo>
                  <a:pt x="5555399" y="394779"/>
                </a:lnTo>
                <a:lnTo>
                  <a:pt x="5511800" y="382816"/>
                </a:lnTo>
                <a:lnTo>
                  <a:pt x="5465457" y="378663"/>
                </a:lnTo>
                <a:lnTo>
                  <a:pt x="257670" y="378663"/>
                </a:lnTo>
                <a:lnTo>
                  <a:pt x="211340" y="382816"/>
                </a:lnTo>
                <a:lnTo>
                  <a:pt x="167728" y="394779"/>
                </a:lnTo>
                <a:lnTo>
                  <a:pt x="127571" y="413854"/>
                </a:lnTo>
                <a:lnTo>
                  <a:pt x="91592" y="439280"/>
                </a:lnTo>
                <a:lnTo>
                  <a:pt x="60528" y="470344"/>
                </a:lnTo>
                <a:lnTo>
                  <a:pt x="35090" y="506323"/>
                </a:lnTo>
                <a:lnTo>
                  <a:pt x="16027" y="546481"/>
                </a:lnTo>
                <a:lnTo>
                  <a:pt x="4051" y="590092"/>
                </a:lnTo>
                <a:lnTo>
                  <a:pt x="0" y="635381"/>
                </a:lnTo>
                <a:lnTo>
                  <a:pt x="0" y="637463"/>
                </a:lnTo>
                <a:lnTo>
                  <a:pt x="4051" y="682752"/>
                </a:lnTo>
                <a:lnTo>
                  <a:pt x="16027" y="726363"/>
                </a:lnTo>
                <a:lnTo>
                  <a:pt x="35090" y="766521"/>
                </a:lnTo>
                <a:lnTo>
                  <a:pt x="60528" y="802500"/>
                </a:lnTo>
                <a:lnTo>
                  <a:pt x="91592" y="833564"/>
                </a:lnTo>
                <a:lnTo>
                  <a:pt x="127571" y="859002"/>
                </a:lnTo>
                <a:lnTo>
                  <a:pt x="167728" y="878065"/>
                </a:lnTo>
                <a:lnTo>
                  <a:pt x="211340" y="890041"/>
                </a:lnTo>
                <a:lnTo>
                  <a:pt x="257670" y="894194"/>
                </a:lnTo>
                <a:lnTo>
                  <a:pt x="5465457" y="894194"/>
                </a:lnTo>
                <a:lnTo>
                  <a:pt x="5511800" y="890041"/>
                </a:lnTo>
                <a:lnTo>
                  <a:pt x="5555399" y="878065"/>
                </a:lnTo>
                <a:lnTo>
                  <a:pt x="5595556" y="859002"/>
                </a:lnTo>
                <a:lnTo>
                  <a:pt x="5631535" y="833564"/>
                </a:lnTo>
                <a:lnTo>
                  <a:pt x="5662600" y="802500"/>
                </a:lnTo>
                <a:lnTo>
                  <a:pt x="5688038" y="766521"/>
                </a:lnTo>
                <a:lnTo>
                  <a:pt x="5707100" y="726363"/>
                </a:lnTo>
                <a:lnTo>
                  <a:pt x="5719076" y="682752"/>
                </a:lnTo>
                <a:lnTo>
                  <a:pt x="5723140" y="637463"/>
                </a:lnTo>
                <a:lnTo>
                  <a:pt x="5723140" y="635381"/>
                </a:lnTo>
                <a:close/>
              </a:path>
              <a:path w="6464300" h="89471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43880" y="219519"/>
                </a:lnTo>
                <a:lnTo>
                  <a:pt x="5565660" y="258025"/>
                </a:lnTo>
                <a:lnTo>
                  <a:pt x="5590718" y="294233"/>
                </a:lnTo>
                <a:lnTo>
                  <a:pt x="5618886" y="327977"/>
                </a:lnTo>
                <a:lnTo>
                  <a:pt x="5649938" y="359029"/>
                </a:lnTo>
                <a:lnTo>
                  <a:pt x="5683669" y="387184"/>
                </a:lnTo>
                <a:lnTo>
                  <a:pt x="5719889" y="412254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9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20" dirty="0">
                <a:uFill>
                  <a:solidFill>
                    <a:srgbClr val="000000"/>
                  </a:solidFill>
                </a:uFill>
              </a:rPr>
              <a:t>MAXX</a:t>
            </a:r>
          </a:p>
        </p:txBody>
      </p:sp>
      <p:sp>
        <p:nvSpPr>
          <p:cNvPr id="15" name="object 15"/>
          <p:cNvSpPr/>
          <p:nvPr/>
        </p:nvSpPr>
        <p:spPr>
          <a:xfrm>
            <a:off x="212135" y="1023728"/>
            <a:ext cx="7249795" cy="855980"/>
          </a:xfrm>
          <a:custGeom>
            <a:avLst/>
            <a:gdLst/>
            <a:ahLst/>
            <a:cxnLst/>
            <a:rect l="l" t="t" r="r" b="b"/>
            <a:pathLst>
              <a:path w="7249795" h="855980">
                <a:moveTo>
                  <a:pt x="6916094" y="855715"/>
                </a:moveTo>
                <a:lnTo>
                  <a:pt x="333373" y="855715"/>
                </a:lnTo>
                <a:lnTo>
                  <a:pt x="284111" y="852100"/>
                </a:lnTo>
                <a:lnTo>
                  <a:pt x="237091" y="841600"/>
                </a:lnTo>
                <a:lnTo>
                  <a:pt x="192832" y="824730"/>
                </a:lnTo>
                <a:lnTo>
                  <a:pt x="151848" y="802006"/>
                </a:lnTo>
                <a:lnTo>
                  <a:pt x="114656" y="773944"/>
                </a:lnTo>
                <a:lnTo>
                  <a:pt x="81771" y="741058"/>
                </a:lnTo>
                <a:lnTo>
                  <a:pt x="53708" y="703866"/>
                </a:lnTo>
                <a:lnTo>
                  <a:pt x="30984" y="662882"/>
                </a:lnTo>
                <a:lnTo>
                  <a:pt x="14114" y="618623"/>
                </a:lnTo>
                <a:lnTo>
                  <a:pt x="3614" y="571603"/>
                </a:lnTo>
                <a:lnTo>
                  <a:pt x="0" y="52234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916093" y="0"/>
                </a:lnTo>
                <a:lnTo>
                  <a:pt x="6965356" y="3614"/>
                </a:lnTo>
                <a:lnTo>
                  <a:pt x="7012376" y="14114"/>
                </a:lnTo>
                <a:lnTo>
                  <a:pt x="7056635" y="30984"/>
                </a:lnTo>
                <a:lnTo>
                  <a:pt x="7097619" y="53708"/>
                </a:lnTo>
                <a:lnTo>
                  <a:pt x="7134811" y="81771"/>
                </a:lnTo>
                <a:lnTo>
                  <a:pt x="7167696" y="114656"/>
                </a:lnTo>
                <a:lnTo>
                  <a:pt x="7195759" y="151848"/>
                </a:lnTo>
                <a:lnTo>
                  <a:pt x="7218483" y="192832"/>
                </a:lnTo>
                <a:lnTo>
                  <a:pt x="7235353" y="237091"/>
                </a:lnTo>
                <a:lnTo>
                  <a:pt x="7245853" y="284111"/>
                </a:lnTo>
                <a:lnTo>
                  <a:pt x="7249468" y="333374"/>
                </a:lnTo>
                <a:lnTo>
                  <a:pt x="7249468" y="522340"/>
                </a:lnTo>
                <a:lnTo>
                  <a:pt x="7245853" y="571603"/>
                </a:lnTo>
                <a:lnTo>
                  <a:pt x="7235353" y="618623"/>
                </a:lnTo>
                <a:lnTo>
                  <a:pt x="7218483" y="662882"/>
                </a:lnTo>
                <a:lnTo>
                  <a:pt x="7195759" y="703866"/>
                </a:lnTo>
                <a:lnTo>
                  <a:pt x="7167696" y="741058"/>
                </a:lnTo>
                <a:lnTo>
                  <a:pt x="7134811" y="773944"/>
                </a:lnTo>
                <a:lnTo>
                  <a:pt x="7097619" y="802006"/>
                </a:lnTo>
                <a:lnTo>
                  <a:pt x="7056635" y="824730"/>
                </a:lnTo>
                <a:lnTo>
                  <a:pt x="7012376" y="841600"/>
                </a:lnTo>
                <a:lnTo>
                  <a:pt x="6965356" y="852100"/>
                </a:lnTo>
                <a:lnTo>
                  <a:pt x="6916094" y="855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9191" y="1053453"/>
            <a:ext cx="595566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940" marR="5080" indent="-904875">
              <a:lnSpc>
                <a:spcPct val="115900"/>
              </a:lnSpc>
              <a:spcBef>
                <a:spcPts val="100"/>
              </a:spcBef>
            </a:pPr>
            <a:r>
              <a:rPr sz="2050" dirty="0">
                <a:latin typeface="Comic Sans MS"/>
                <a:cs typeface="Comic Sans MS"/>
              </a:rPr>
              <a:t>Finds</a:t>
            </a:r>
            <a:r>
              <a:rPr sz="2050" spc="-7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the</a:t>
            </a:r>
            <a:r>
              <a:rPr sz="2050" spc="-7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highest</a:t>
            </a:r>
            <a:r>
              <a:rPr sz="2050" spc="-6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value</a:t>
            </a:r>
            <a:r>
              <a:rPr sz="2050" spc="-7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obtained</a:t>
            </a:r>
            <a:r>
              <a:rPr sz="2050" spc="-6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by</a:t>
            </a:r>
            <a:r>
              <a:rPr sz="2050" spc="-7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evaluating</a:t>
            </a:r>
            <a:r>
              <a:rPr sz="2050" spc="-65" dirty="0">
                <a:latin typeface="Comic Sans MS"/>
                <a:cs typeface="Comic Sans MS"/>
              </a:rPr>
              <a:t> </a:t>
            </a:r>
            <a:r>
              <a:rPr sz="2050" spc="-25" dirty="0">
                <a:latin typeface="Comic Sans MS"/>
                <a:cs typeface="Comic Sans MS"/>
              </a:rPr>
              <a:t>an </a:t>
            </a:r>
            <a:r>
              <a:rPr sz="2050" dirty="0">
                <a:latin typeface="Comic Sans MS"/>
                <a:cs typeface="Comic Sans MS"/>
              </a:rPr>
              <a:t>expression</a:t>
            </a:r>
            <a:r>
              <a:rPr sz="2050" spc="-55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for</a:t>
            </a:r>
            <a:r>
              <a:rPr sz="2050" spc="-5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each</a:t>
            </a:r>
            <a:r>
              <a:rPr sz="2050" spc="-5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row</a:t>
            </a:r>
            <a:r>
              <a:rPr sz="2050" spc="-5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in</a:t>
            </a:r>
            <a:r>
              <a:rPr sz="2050" spc="-50" dirty="0">
                <a:latin typeface="Comic Sans MS"/>
                <a:cs typeface="Comic Sans MS"/>
              </a:rPr>
              <a:t> </a:t>
            </a:r>
            <a:r>
              <a:rPr sz="2050" dirty="0">
                <a:latin typeface="Comic Sans MS"/>
                <a:cs typeface="Comic Sans MS"/>
              </a:rPr>
              <a:t>a</a:t>
            </a:r>
            <a:r>
              <a:rPr sz="2050" spc="-50" dirty="0">
                <a:latin typeface="Comic Sans MS"/>
                <a:cs typeface="Comic Sans MS"/>
              </a:rPr>
              <a:t> </a:t>
            </a:r>
            <a:r>
              <a:rPr sz="2050" spc="-10" dirty="0">
                <a:latin typeface="Comic Sans MS"/>
                <a:cs typeface="Comic Sans MS"/>
              </a:rPr>
              <a:t>table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7509" y="2148612"/>
            <a:ext cx="4174490" cy="581660"/>
          </a:xfrm>
          <a:custGeom>
            <a:avLst/>
            <a:gdLst/>
            <a:ahLst/>
            <a:cxnLst/>
            <a:rect l="l" t="t" r="r" b="b"/>
            <a:pathLst>
              <a:path w="4174490" h="581660">
                <a:moveTo>
                  <a:pt x="3884359" y="581399"/>
                </a:moveTo>
                <a:lnTo>
                  <a:pt x="290698" y="581399"/>
                </a:lnTo>
                <a:lnTo>
                  <a:pt x="244949" y="577777"/>
                </a:lnTo>
                <a:lnTo>
                  <a:pt x="200738" y="567129"/>
                </a:lnTo>
                <a:lnTo>
                  <a:pt x="158846" y="549777"/>
                </a:lnTo>
                <a:lnTo>
                  <a:pt x="120054" y="526044"/>
                </a:lnTo>
                <a:lnTo>
                  <a:pt x="85144" y="496255"/>
                </a:lnTo>
                <a:lnTo>
                  <a:pt x="55354" y="461344"/>
                </a:lnTo>
                <a:lnTo>
                  <a:pt x="31622" y="422552"/>
                </a:lnTo>
                <a:lnTo>
                  <a:pt x="14269" y="380660"/>
                </a:lnTo>
                <a:lnTo>
                  <a:pt x="3621" y="336449"/>
                </a:lnTo>
                <a:lnTo>
                  <a:pt x="0" y="290699"/>
                </a:lnTo>
                <a:lnTo>
                  <a:pt x="3621" y="244949"/>
                </a:lnTo>
                <a:lnTo>
                  <a:pt x="14269" y="200738"/>
                </a:lnTo>
                <a:lnTo>
                  <a:pt x="31622" y="158846"/>
                </a:lnTo>
                <a:lnTo>
                  <a:pt x="55354" y="120054"/>
                </a:lnTo>
                <a:lnTo>
                  <a:pt x="85144" y="85144"/>
                </a:lnTo>
                <a:lnTo>
                  <a:pt x="120054" y="55354"/>
                </a:lnTo>
                <a:lnTo>
                  <a:pt x="158846" y="31622"/>
                </a:lnTo>
                <a:lnTo>
                  <a:pt x="200738" y="14269"/>
                </a:lnTo>
                <a:lnTo>
                  <a:pt x="244949" y="3621"/>
                </a:lnTo>
                <a:lnTo>
                  <a:pt x="290699" y="0"/>
                </a:lnTo>
                <a:lnTo>
                  <a:pt x="3884358" y="0"/>
                </a:lnTo>
                <a:lnTo>
                  <a:pt x="3930108" y="3621"/>
                </a:lnTo>
                <a:lnTo>
                  <a:pt x="3974319" y="14269"/>
                </a:lnTo>
                <a:lnTo>
                  <a:pt x="4016211" y="31622"/>
                </a:lnTo>
                <a:lnTo>
                  <a:pt x="4055003" y="55354"/>
                </a:lnTo>
                <a:lnTo>
                  <a:pt x="4089914" y="85144"/>
                </a:lnTo>
                <a:lnTo>
                  <a:pt x="4119703" y="120054"/>
                </a:lnTo>
                <a:lnTo>
                  <a:pt x="4143436" y="158846"/>
                </a:lnTo>
                <a:lnTo>
                  <a:pt x="4160788" y="200738"/>
                </a:lnTo>
                <a:lnTo>
                  <a:pt x="4171436" y="244949"/>
                </a:lnTo>
                <a:lnTo>
                  <a:pt x="4174263" y="280661"/>
                </a:lnTo>
                <a:lnTo>
                  <a:pt x="4174263" y="300737"/>
                </a:lnTo>
                <a:lnTo>
                  <a:pt x="4160788" y="380660"/>
                </a:lnTo>
                <a:lnTo>
                  <a:pt x="4143436" y="422552"/>
                </a:lnTo>
                <a:lnTo>
                  <a:pt x="4119703" y="461344"/>
                </a:lnTo>
                <a:lnTo>
                  <a:pt x="4089914" y="496255"/>
                </a:lnTo>
                <a:lnTo>
                  <a:pt x="4055003" y="526044"/>
                </a:lnTo>
                <a:lnTo>
                  <a:pt x="4016211" y="549777"/>
                </a:lnTo>
                <a:lnTo>
                  <a:pt x="3974319" y="567129"/>
                </a:lnTo>
                <a:lnTo>
                  <a:pt x="3930108" y="577777"/>
                </a:lnTo>
                <a:lnTo>
                  <a:pt x="3884359" y="58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996710"/>
            <a:ext cx="5594350" cy="1049655"/>
          </a:xfrm>
          <a:custGeom>
            <a:avLst/>
            <a:gdLst/>
            <a:ahLst/>
            <a:cxnLst/>
            <a:rect l="l" t="t" r="r" b="b"/>
            <a:pathLst>
              <a:path w="5594350" h="1049654">
                <a:moveTo>
                  <a:pt x="5261636" y="1049148"/>
                </a:moveTo>
                <a:lnTo>
                  <a:pt x="333375" y="1049148"/>
                </a:lnTo>
                <a:lnTo>
                  <a:pt x="284111" y="1045533"/>
                </a:lnTo>
                <a:lnTo>
                  <a:pt x="237091" y="1035033"/>
                </a:lnTo>
                <a:lnTo>
                  <a:pt x="192832" y="1018163"/>
                </a:lnTo>
                <a:lnTo>
                  <a:pt x="151848" y="995439"/>
                </a:lnTo>
                <a:lnTo>
                  <a:pt x="114656" y="967377"/>
                </a:lnTo>
                <a:lnTo>
                  <a:pt x="81771" y="934491"/>
                </a:lnTo>
                <a:lnTo>
                  <a:pt x="53708" y="897299"/>
                </a:lnTo>
                <a:lnTo>
                  <a:pt x="30984" y="856315"/>
                </a:lnTo>
                <a:lnTo>
                  <a:pt x="14114" y="812056"/>
                </a:lnTo>
                <a:lnTo>
                  <a:pt x="3614" y="765037"/>
                </a:lnTo>
                <a:lnTo>
                  <a:pt x="0" y="715773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261636" y="0"/>
                </a:lnTo>
                <a:lnTo>
                  <a:pt x="5310900" y="3614"/>
                </a:lnTo>
                <a:lnTo>
                  <a:pt x="5357919" y="14114"/>
                </a:lnTo>
                <a:lnTo>
                  <a:pt x="5402179" y="30984"/>
                </a:lnTo>
                <a:lnTo>
                  <a:pt x="5443162" y="53708"/>
                </a:lnTo>
                <a:lnTo>
                  <a:pt x="5480355" y="81771"/>
                </a:lnTo>
                <a:lnTo>
                  <a:pt x="5513240" y="114656"/>
                </a:lnTo>
                <a:lnTo>
                  <a:pt x="5541302" y="151848"/>
                </a:lnTo>
                <a:lnTo>
                  <a:pt x="5564026" y="192832"/>
                </a:lnTo>
                <a:lnTo>
                  <a:pt x="5580896" y="237091"/>
                </a:lnTo>
                <a:lnTo>
                  <a:pt x="5591397" y="284111"/>
                </a:lnTo>
                <a:lnTo>
                  <a:pt x="5594092" y="320845"/>
                </a:lnTo>
                <a:lnTo>
                  <a:pt x="5594092" y="728302"/>
                </a:lnTo>
                <a:lnTo>
                  <a:pt x="5580896" y="812056"/>
                </a:lnTo>
                <a:lnTo>
                  <a:pt x="5564026" y="856315"/>
                </a:lnTo>
                <a:lnTo>
                  <a:pt x="5541302" y="897299"/>
                </a:lnTo>
                <a:lnTo>
                  <a:pt x="5513240" y="934491"/>
                </a:lnTo>
                <a:lnTo>
                  <a:pt x="5480355" y="967377"/>
                </a:lnTo>
                <a:lnTo>
                  <a:pt x="5443162" y="995439"/>
                </a:lnTo>
                <a:lnTo>
                  <a:pt x="5402179" y="1018163"/>
                </a:lnTo>
                <a:lnTo>
                  <a:pt x="5357919" y="1035033"/>
                </a:lnTo>
                <a:lnTo>
                  <a:pt x="5310900" y="1045533"/>
                </a:lnTo>
                <a:lnTo>
                  <a:pt x="5261636" y="1049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617" y="4331913"/>
            <a:ext cx="5924549" cy="5048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0436" y="2205695"/>
            <a:ext cx="756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omic Sans MS"/>
                <a:cs typeface="Comic Sans MS"/>
              </a:rPr>
              <a:t>Syntax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0061" y="2294880"/>
            <a:ext cx="4070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MAXX(&lt;table&gt;,&lt;expression&gt;,[&lt;variant&gt;])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6810" y="2128665"/>
            <a:ext cx="141668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An optional </a:t>
            </a:r>
            <a:r>
              <a:rPr sz="1200" b="1" spc="-10" dirty="0">
                <a:latin typeface="Comic Sans MS"/>
                <a:cs typeface="Comic Sans MS"/>
              </a:rPr>
              <a:t>variant </a:t>
            </a:r>
            <a:r>
              <a:rPr sz="1200" dirty="0">
                <a:latin typeface="Comic Sans MS"/>
                <a:cs typeface="Comic Sans MS"/>
              </a:rPr>
              <a:t>parameter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that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can </a:t>
            </a:r>
            <a:r>
              <a:rPr sz="1200" dirty="0">
                <a:latin typeface="Comic Sans MS"/>
                <a:cs typeface="Comic Sans MS"/>
              </a:rPr>
              <a:t>be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used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to</a:t>
            </a:r>
            <a:r>
              <a:rPr sz="1200" spc="-10" dirty="0">
                <a:latin typeface="Comic Sans MS"/>
                <a:cs typeface="Comic Sans MS"/>
              </a:rPr>
              <a:t> control </a:t>
            </a:r>
            <a:r>
              <a:rPr sz="1200" dirty="0">
                <a:latin typeface="Comic Sans MS"/>
                <a:cs typeface="Comic Sans MS"/>
              </a:rPr>
              <a:t>the behavior of </a:t>
            </a:r>
            <a:r>
              <a:rPr sz="1200" spc="-25" dirty="0">
                <a:latin typeface="Comic Sans MS"/>
                <a:cs typeface="Comic Sans MS"/>
              </a:rPr>
              <a:t>the </a:t>
            </a:r>
            <a:r>
              <a:rPr sz="1200" dirty="0">
                <a:latin typeface="Comic Sans MS"/>
                <a:cs typeface="Comic Sans MS"/>
              </a:rPr>
              <a:t>function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(e.g.,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25" dirty="0">
                <a:latin typeface="Comic Sans MS"/>
                <a:cs typeface="Comic Sans MS"/>
              </a:rPr>
              <a:t>to </a:t>
            </a:r>
            <a:r>
              <a:rPr sz="1200" dirty="0">
                <a:latin typeface="Comic Sans MS"/>
                <a:cs typeface="Comic Sans MS"/>
              </a:rPr>
              <a:t>handle errors </a:t>
            </a:r>
            <a:r>
              <a:rPr sz="1200" spc="-25" dirty="0">
                <a:latin typeface="Comic Sans MS"/>
                <a:cs typeface="Comic Sans MS"/>
              </a:rPr>
              <a:t>or </a:t>
            </a:r>
            <a:r>
              <a:rPr sz="1200" dirty="0">
                <a:latin typeface="Comic Sans MS"/>
                <a:cs typeface="Comic Sans MS"/>
              </a:rPr>
              <a:t>specify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additional</a:t>
            </a:r>
            <a:endParaRPr sz="1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200" spc="-10" dirty="0">
                <a:latin typeface="Comic Sans MS"/>
                <a:cs typeface="Comic Sans MS"/>
              </a:rPr>
              <a:t>conditions).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766" y="3047542"/>
            <a:ext cx="671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omic Sans MS"/>
                <a:cs typeface="Comic Sans MS"/>
              </a:rPr>
              <a:t>Example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2721" y="3116078"/>
            <a:ext cx="430974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100"/>
              </a:lnSpc>
              <a:spcBef>
                <a:spcPts val="100"/>
              </a:spcBef>
              <a:tabLst>
                <a:tab pos="2940685" algn="l"/>
              </a:tabLst>
            </a:pPr>
            <a:r>
              <a:rPr sz="1400" b="1" dirty="0">
                <a:latin typeface="Comic Sans MS"/>
                <a:cs typeface="Comic Sans MS"/>
              </a:rPr>
              <a:t>calculate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amount</a:t>
            </a:r>
            <a:r>
              <a:rPr sz="1400" b="1" dirty="0">
                <a:latin typeface="Comic Sans MS"/>
                <a:cs typeface="Comic Sans MS"/>
              </a:rPr>
              <a:t>	by</a:t>
            </a:r>
            <a:r>
              <a:rPr sz="1400" b="1" spc="-2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multiplying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"UnitPrice"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"Quantity"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columns,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spc="-20" dirty="0">
                <a:latin typeface="Comic Sans MS"/>
                <a:cs typeface="Comic Sans MS"/>
              </a:rPr>
              <a:t>then </a:t>
            </a:r>
            <a:r>
              <a:rPr sz="1400" b="1" dirty="0">
                <a:latin typeface="Comic Sans MS"/>
                <a:cs typeface="Comic Sans MS"/>
              </a:rPr>
              <a:t>find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maximum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4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amount: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470" y="5128164"/>
            <a:ext cx="5413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This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DAX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formula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calculates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total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sales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amount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each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row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25" dirty="0">
                <a:latin typeface="Comic Sans MS"/>
                <a:cs typeface="Comic Sans MS"/>
              </a:rPr>
              <a:t>in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Sales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by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multiplying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"UnitPrice"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"Quantity"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columns,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then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returns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highest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value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obtained.</a:t>
            </a:r>
            <a:endParaRPr sz="1300">
              <a:latin typeface="Comic Sans MS"/>
              <a:cs typeface="Comic Sans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411" y="2439311"/>
            <a:ext cx="1349713" cy="2524124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503" y="2437830"/>
            <a:ext cx="1695449" cy="31146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7041" y="1565324"/>
            <a:ext cx="786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Comic Sans MS"/>
                <a:cs typeface="Comic Sans MS"/>
              </a:rPr>
              <a:t>learn</a:t>
            </a:r>
            <a:r>
              <a:rPr sz="1450" b="1" spc="-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76520" y="158499"/>
            <a:ext cx="1969770" cy="561975"/>
          </a:xfrm>
          <a:custGeom>
            <a:avLst/>
            <a:gdLst/>
            <a:ahLst/>
            <a:cxnLst/>
            <a:rect l="l" t="t" r="r" b="b"/>
            <a:pathLst>
              <a:path w="1969770" h="561975">
                <a:moveTo>
                  <a:pt x="1689345" y="561500"/>
                </a:moveTo>
                <a:lnTo>
                  <a:pt x="280750" y="561500"/>
                </a:lnTo>
                <a:lnTo>
                  <a:pt x="235211" y="557825"/>
                </a:lnTo>
                <a:lnTo>
                  <a:pt x="192011" y="547187"/>
                </a:lnTo>
                <a:lnTo>
                  <a:pt x="151729" y="530163"/>
                </a:lnTo>
                <a:lnTo>
                  <a:pt x="114942" y="507331"/>
                </a:lnTo>
                <a:lnTo>
                  <a:pt x="82229" y="479270"/>
                </a:lnTo>
                <a:lnTo>
                  <a:pt x="54168" y="446557"/>
                </a:lnTo>
                <a:lnTo>
                  <a:pt x="31336" y="409771"/>
                </a:lnTo>
                <a:lnTo>
                  <a:pt x="14312" y="369488"/>
                </a:lnTo>
                <a:lnTo>
                  <a:pt x="3674" y="326289"/>
                </a:lnTo>
                <a:lnTo>
                  <a:pt x="0" y="280750"/>
                </a:lnTo>
                <a:lnTo>
                  <a:pt x="3674" y="235211"/>
                </a:lnTo>
                <a:lnTo>
                  <a:pt x="14312" y="192011"/>
                </a:lnTo>
                <a:lnTo>
                  <a:pt x="31336" y="151729"/>
                </a:lnTo>
                <a:lnTo>
                  <a:pt x="54168" y="114942"/>
                </a:lnTo>
                <a:lnTo>
                  <a:pt x="82229" y="82229"/>
                </a:lnTo>
                <a:lnTo>
                  <a:pt x="114942" y="54168"/>
                </a:lnTo>
                <a:lnTo>
                  <a:pt x="151729" y="31336"/>
                </a:lnTo>
                <a:lnTo>
                  <a:pt x="192011" y="14312"/>
                </a:lnTo>
                <a:lnTo>
                  <a:pt x="235211" y="3674"/>
                </a:lnTo>
                <a:lnTo>
                  <a:pt x="280750" y="0"/>
                </a:lnTo>
                <a:lnTo>
                  <a:pt x="1689345" y="0"/>
                </a:lnTo>
                <a:lnTo>
                  <a:pt x="1734884" y="3674"/>
                </a:lnTo>
                <a:lnTo>
                  <a:pt x="1778084" y="14312"/>
                </a:lnTo>
                <a:lnTo>
                  <a:pt x="1818366" y="31336"/>
                </a:lnTo>
                <a:lnTo>
                  <a:pt x="1855153" y="54168"/>
                </a:lnTo>
                <a:lnTo>
                  <a:pt x="1887866" y="82229"/>
                </a:lnTo>
                <a:lnTo>
                  <a:pt x="1915927" y="114942"/>
                </a:lnTo>
                <a:lnTo>
                  <a:pt x="1938759" y="151729"/>
                </a:lnTo>
                <a:lnTo>
                  <a:pt x="1955783" y="192011"/>
                </a:lnTo>
                <a:lnTo>
                  <a:pt x="1966421" y="235211"/>
                </a:lnTo>
                <a:lnTo>
                  <a:pt x="1969637" y="275073"/>
                </a:lnTo>
                <a:lnTo>
                  <a:pt x="1969637" y="286427"/>
                </a:lnTo>
                <a:lnTo>
                  <a:pt x="1966421" y="326289"/>
                </a:lnTo>
                <a:lnTo>
                  <a:pt x="1955783" y="369488"/>
                </a:lnTo>
                <a:lnTo>
                  <a:pt x="1938759" y="409771"/>
                </a:lnTo>
                <a:lnTo>
                  <a:pt x="1915927" y="446557"/>
                </a:lnTo>
                <a:lnTo>
                  <a:pt x="1887866" y="479270"/>
                </a:lnTo>
                <a:lnTo>
                  <a:pt x="1855153" y="507331"/>
                </a:lnTo>
                <a:lnTo>
                  <a:pt x="1818366" y="530163"/>
                </a:lnTo>
                <a:lnTo>
                  <a:pt x="1778084" y="547187"/>
                </a:lnTo>
                <a:lnTo>
                  <a:pt x="1734884" y="557825"/>
                </a:lnTo>
                <a:lnTo>
                  <a:pt x="1689345" y="561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7354" y="3075425"/>
            <a:ext cx="6781165" cy="681990"/>
            <a:chOff x="107354" y="3075425"/>
            <a:chExt cx="6781165" cy="681990"/>
          </a:xfrm>
        </p:grpSpPr>
        <p:sp>
          <p:nvSpPr>
            <p:cNvPr id="9" name="object 9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354" y="3075425"/>
              <a:ext cx="6781165" cy="681990"/>
            </a:xfrm>
            <a:custGeom>
              <a:avLst/>
              <a:gdLst/>
              <a:ahLst/>
              <a:cxnLst/>
              <a:rect l="l" t="t" r="r" b="b"/>
              <a:pathLst>
                <a:path w="6781165" h="681989">
                  <a:moveTo>
                    <a:pt x="6447715" y="681630"/>
                  </a:moveTo>
                  <a:lnTo>
                    <a:pt x="333374" y="681630"/>
                  </a:lnTo>
                  <a:lnTo>
                    <a:pt x="284111" y="678016"/>
                  </a:lnTo>
                  <a:lnTo>
                    <a:pt x="237091" y="667516"/>
                  </a:lnTo>
                  <a:lnTo>
                    <a:pt x="192832" y="650646"/>
                  </a:lnTo>
                  <a:lnTo>
                    <a:pt x="151848" y="627922"/>
                  </a:lnTo>
                  <a:lnTo>
                    <a:pt x="114656" y="599859"/>
                  </a:lnTo>
                  <a:lnTo>
                    <a:pt x="81771" y="566974"/>
                  </a:lnTo>
                  <a:lnTo>
                    <a:pt x="53708" y="529782"/>
                  </a:lnTo>
                  <a:lnTo>
                    <a:pt x="30984" y="488798"/>
                  </a:lnTo>
                  <a:lnTo>
                    <a:pt x="14114" y="444539"/>
                  </a:lnTo>
                  <a:lnTo>
                    <a:pt x="3614" y="397519"/>
                  </a:lnTo>
                  <a:lnTo>
                    <a:pt x="0" y="34825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447714" y="0"/>
                  </a:lnTo>
                  <a:lnTo>
                    <a:pt x="6496978" y="3614"/>
                  </a:lnTo>
                  <a:lnTo>
                    <a:pt x="6543997" y="14114"/>
                  </a:lnTo>
                  <a:lnTo>
                    <a:pt x="6588257" y="30984"/>
                  </a:lnTo>
                  <a:lnTo>
                    <a:pt x="6629240" y="53708"/>
                  </a:lnTo>
                  <a:lnTo>
                    <a:pt x="6666433" y="81771"/>
                  </a:lnTo>
                  <a:lnTo>
                    <a:pt x="6699318" y="114656"/>
                  </a:lnTo>
                  <a:lnTo>
                    <a:pt x="6727380" y="151848"/>
                  </a:lnTo>
                  <a:lnTo>
                    <a:pt x="6750104" y="192832"/>
                  </a:lnTo>
                  <a:lnTo>
                    <a:pt x="6766974" y="237091"/>
                  </a:lnTo>
                  <a:lnTo>
                    <a:pt x="6777475" y="284111"/>
                  </a:lnTo>
                  <a:lnTo>
                    <a:pt x="6781089" y="333374"/>
                  </a:lnTo>
                  <a:lnTo>
                    <a:pt x="6781089" y="348255"/>
                  </a:lnTo>
                  <a:lnTo>
                    <a:pt x="6777475" y="397519"/>
                  </a:lnTo>
                  <a:lnTo>
                    <a:pt x="6766974" y="444539"/>
                  </a:lnTo>
                  <a:lnTo>
                    <a:pt x="6750104" y="488798"/>
                  </a:lnTo>
                  <a:lnTo>
                    <a:pt x="6727380" y="529782"/>
                  </a:lnTo>
                  <a:lnTo>
                    <a:pt x="6699318" y="566974"/>
                  </a:lnTo>
                  <a:lnTo>
                    <a:pt x="6666433" y="599859"/>
                  </a:lnTo>
                  <a:lnTo>
                    <a:pt x="6629240" y="627922"/>
                  </a:lnTo>
                  <a:lnTo>
                    <a:pt x="6588257" y="650646"/>
                  </a:lnTo>
                  <a:lnTo>
                    <a:pt x="6543997" y="667516"/>
                  </a:lnTo>
                  <a:lnTo>
                    <a:pt x="6496978" y="678016"/>
                  </a:lnTo>
                  <a:lnTo>
                    <a:pt x="6447715" y="681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57656" y="267052"/>
            <a:ext cx="6083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5" dirty="0">
                <a:latin typeface="Comic Sans MS"/>
                <a:cs typeface="Comic Sans MS"/>
              </a:rPr>
              <a:t>MIN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4114" y="1913256"/>
            <a:ext cx="5110480" cy="1049655"/>
          </a:xfrm>
          <a:custGeom>
            <a:avLst/>
            <a:gdLst/>
            <a:ahLst/>
            <a:cxnLst/>
            <a:rect l="l" t="t" r="r" b="b"/>
            <a:pathLst>
              <a:path w="5110480" h="1049655">
                <a:moveTo>
                  <a:pt x="4777126" y="1049148"/>
                </a:moveTo>
                <a:lnTo>
                  <a:pt x="333315" y="1049148"/>
                </a:lnTo>
                <a:lnTo>
                  <a:pt x="284054" y="1045533"/>
                </a:lnTo>
                <a:lnTo>
                  <a:pt x="237034" y="1035033"/>
                </a:lnTo>
                <a:lnTo>
                  <a:pt x="192775" y="1018163"/>
                </a:lnTo>
                <a:lnTo>
                  <a:pt x="151791" y="995439"/>
                </a:lnTo>
                <a:lnTo>
                  <a:pt x="114599" y="967377"/>
                </a:lnTo>
                <a:lnTo>
                  <a:pt x="81714" y="934492"/>
                </a:lnTo>
                <a:lnTo>
                  <a:pt x="53651" y="897299"/>
                </a:lnTo>
                <a:lnTo>
                  <a:pt x="30927" y="856316"/>
                </a:lnTo>
                <a:lnTo>
                  <a:pt x="14057" y="812056"/>
                </a:lnTo>
                <a:lnTo>
                  <a:pt x="3557" y="765037"/>
                </a:lnTo>
                <a:lnTo>
                  <a:pt x="0" y="716550"/>
                </a:lnTo>
                <a:lnTo>
                  <a:pt x="0" y="332598"/>
                </a:lnTo>
                <a:lnTo>
                  <a:pt x="3557" y="284111"/>
                </a:lnTo>
                <a:lnTo>
                  <a:pt x="14057" y="237091"/>
                </a:lnTo>
                <a:lnTo>
                  <a:pt x="30927" y="192832"/>
                </a:lnTo>
                <a:lnTo>
                  <a:pt x="53651" y="151848"/>
                </a:lnTo>
                <a:lnTo>
                  <a:pt x="81714" y="114656"/>
                </a:lnTo>
                <a:lnTo>
                  <a:pt x="114599" y="81771"/>
                </a:lnTo>
                <a:lnTo>
                  <a:pt x="151791" y="53708"/>
                </a:lnTo>
                <a:lnTo>
                  <a:pt x="192775" y="30984"/>
                </a:lnTo>
                <a:lnTo>
                  <a:pt x="237034" y="14114"/>
                </a:lnTo>
                <a:lnTo>
                  <a:pt x="284054" y="3614"/>
                </a:lnTo>
                <a:lnTo>
                  <a:pt x="333318" y="0"/>
                </a:lnTo>
                <a:lnTo>
                  <a:pt x="4777124" y="0"/>
                </a:lnTo>
                <a:lnTo>
                  <a:pt x="4826388" y="3614"/>
                </a:lnTo>
                <a:lnTo>
                  <a:pt x="4873407" y="14114"/>
                </a:lnTo>
                <a:lnTo>
                  <a:pt x="4917667" y="30984"/>
                </a:lnTo>
                <a:lnTo>
                  <a:pt x="4958651" y="53708"/>
                </a:lnTo>
                <a:lnTo>
                  <a:pt x="4995843" y="81771"/>
                </a:lnTo>
                <a:lnTo>
                  <a:pt x="5028728" y="114656"/>
                </a:lnTo>
                <a:lnTo>
                  <a:pt x="5056791" y="151848"/>
                </a:lnTo>
                <a:lnTo>
                  <a:pt x="5079515" y="192832"/>
                </a:lnTo>
                <a:lnTo>
                  <a:pt x="5096385" y="237091"/>
                </a:lnTo>
                <a:lnTo>
                  <a:pt x="5106885" y="284111"/>
                </a:lnTo>
                <a:lnTo>
                  <a:pt x="5110443" y="332598"/>
                </a:lnTo>
                <a:lnTo>
                  <a:pt x="5110443" y="716550"/>
                </a:lnTo>
                <a:lnTo>
                  <a:pt x="5106885" y="765037"/>
                </a:lnTo>
                <a:lnTo>
                  <a:pt x="5096385" y="812056"/>
                </a:lnTo>
                <a:lnTo>
                  <a:pt x="5079515" y="856316"/>
                </a:lnTo>
                <a:lnTo>
                  <a:pt x="5056791" y="897299"/>
                </a:lnTo>
                <a:lnTo>
                  <a:pt x="5028728" y="934492"/>
                </a:lnTo>
                <a:lnTo>
                  <a:pt x="4995843" y="967377"/>
                </a:lnTo>
                <a:lnTo>
                  <a:pt x="4958651" y="995439"/>
                </a:lnTo>
                <a:lnTo>
                  <a:pt x="4917667" y="1018163"/>
                </a:lnTo>
                <a:lnTo>
                  <a:pt x="4873407" y="1035033"/>
                </a:lnTo>
                <a:lnTo>
                  <a:pt x="4826388" y="1045533"/>
                </a:lnTo>
                <a:lnTo>
                  <a:pt x="4777126" y="1049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756" y="952313"/>
            <a:ext cx="5595620" cy="884555"/>
          </a:xfrm>
          <a:custGeom>
            <a:avLst/>
            <a:gdLst/>
            <a:ahLst/>
            <a:cxnLst/>
            <a:rect l="l" t="t" r="r" b="b"/>
            <a:pathLst>
              <a:path w="5595620" h="884555">
                <a:moveTo>
                  <a:pt x="5261637" y="884236"/>
                </a:moveTo>
                <a:lnTo>
                  <a:pt x="333374" y="884236"/>
                </a:lnTo>
                <a:lnTo>
                  <a:pt x="284111" y="880621"/>
                </a:lnTo>
                <a:lnTo>
                  <a:pt x="237091" y="870121"/>
                </a:lnTo>
                <a:lnTo>
                  <a:pt x="192832" y="853251"/>
                </a:lnTo>
                <a:lnTo>
                  <a:pt x="151848" y="830527"/>
                </a:lnTo>
                <a:lnTo>
                  <a:pt x="114656" y="802465"/>
                </a:lnTo>
                <a:lnTo>
                  <a:pt x="81771" y="769580"/>
                </a:lnTo>
                <a:lnTo>
                  <a:pt x="53708" y="732387"/>
                </a:lnTo>
                <a:lnTo>
                  <a:pt x="30984" y="691404"/>
                </a:lnTo>
                <a:lnTo>
                  <a:pt x="14114" y="647144"/>
                </a:lnTo>
                <a:lnTo>
                  <a:pt x="3614" y="600125"/>
                </a:lnTo>
                <a:lnTo>
                  <a:pt x="0" y="550861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261636" y="0"/>
                </a:lnTo>
                <a:lnTo>
                  <a:pt x="5310900" y="3614"/>
                </a:lnTo>
                <a:lnTo>
                  <a:pt x="5357920" y="14114"/>
                </a:lnTo>
                <a:lnTo>
                  <a:pt x="5402179" y="30984"/>
                </a:lnTo>
                <a:lnTo>
                  <a:pt x="5443163" y="53708"/>
                </a:lnTo>
                <a:lnTo>
                  <a:pt x="5480355" y="81771"/>
                </a:lnTo>
                <a:lnTo>
                  <a:pt x="5513240" y="114656"/>
                </a:lnTo>
                <a:lnTo>
                  <a:pt x="5541303" y="151848"/>
                </a:lnTo>
                <a:lnTo>
                  <a:pt x="5564027" y="192832"/>
                </a:lnTo>
                <a:lnTo>
                  <a:pt x="5580897" y="237091"/>
                </a:lnTo>
                <a:lnTo>
                  <a:pt x="5591397" y="284111"/>
                </a:lnTo>
                <a:lnTo>
                  <a:pt x="5595011" y="333375"/>
                </a:lnTo>
                <a:lnTo>
                  <a:pt x="5595011" y="550861"/>
                </a:lnTo>
                <a:lnTo>
                  <a:pt x="5591397" y="600125"/>
                </a:lnTo>
                <a:lnTo>
                  <a:pt x="5580897" y="647144"/>
                </a:lnTo>
                <a:lnTo>
                  <a:pt x="5564027" y="691404"/>
                </a:lnTo>
                <a:lnTo>
                  <a:pt x="5541303" y="732387"/>
                </a:lnTo>
                <a:lnTo>
                  <a:pt x="5513240" y="769580"/>
                </a:lnTo>
                <a:lnTo>
                  <a:pt x="5480355" y="802465"/>
                </a:lnTo>
                <a:lnTo>
                  <a:pt x="5443163" y="830527"/>
                </a:lnTo>
                <a:lnTo>
                  <a:pt x="5402179" y="853251"/>
                </a:lnTo>
                <a:lnTo>
                  <a:pt x="5357920" y="870121"/>
                </a:lnTo>
                <a:lnTo>
                  <a:pt x="5310900" y="880621"/>
                </a:lnTo>
                <a:lnTo>
                  <a:pt x="5261637" y="884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157" y="5388354"/>
            <a:ext cx="6817359" cy="522605"/>
          </a:xfrm>
          <a:custGeom>
            <a:avLst/>
            <a:gdLst/>
            <a:ahLst/>
            <a:cxnLst/>
            <a:rect l="l" t="t" r="r" b="b"/>
            <a:pathLst>
              <a:path w="6817359" h="522604">
                <a:moveTo>
                  <a:pt x="6556176" y="522343"/>
                </a:moveTo>
                <a:lnTo>
                  <a:pt x="261168" y="522343"/>
                </a:lnTo>
                <a:lnTo>
                  <a:pt x="209981" y="517278"/>
                </a:lnTo>
                <a:lnTo>
                  <a:pt x="161225" y="502463"/>
                </a:lnTo>
                <a:lnTo>
                  <a:pt x="116273" y="478463"/>
                </a:lnTo>
                <a:lnTo>
                  <a:pt x="76495" y="445847"/>
                </a:lnTo>
                <a:lnTo>
                  <a:pt x="43879" y="406069"/>
                </a:lnTo>
                <a:lnTo>
                  <a:pt x="19880" y="361117"/>
                </a:lnTo>
                <a:lnTo>
                  <a:pt x="5064" y="312361"/>
                </a:lnTo>
                <a:lnTo>
                  <a:pt x="0" y="261171"/>
                </a:lnTo>
                <a:lnTo>
                  <a:pt x="5064" y="209981"/>
                </a:lnTo>
                <a:lnTo>
                  <a:pt x="19880" y="161225"/>
                </a:lnTo>
                <a:lnTo>
                  <a:pt x="43879" y="116273"/>
                </a:lnTo>
                <a:lnTo>
                  <a:pt x="76495" y="76495"/>
                </a:lnTo>
                <a:lnTo>
                  <a:pt x="116273" y="43879"/>
                </a:lnTo>
                <a:lnTo>
                  <a:pt x="161225" y="19880"/>
                </a:lnTo>
                <a:lnTo>
                  <a:pt x="209981" y="5064"/>
                </a:lnTo>
                <a:lnTo>
                  <a:pt x="261171" y="0"/>
                </a:lnTo>
                <a:lnTo>
                  <a:pt x="6556173" y="0"/>
                </a:lnTo>
                <a:lnTo>
                  <a:pt x="6607363" y="5064"/>
                </a:lnTo>
                <a:lnTo>
                  <a:pt x="6656119" y="19880"/>
                </a:lnTo>
                <a:lnTo>
                  <a:pt x="6701071" y="43879"/>
                </a:lnTo>
                <a:lnTo>
                  <a:pt x="6740849" y="76495"/>
                </a:lnTo>
                <a:lnTo>
                  <a:pt x="6773465" y="116273"/>
                </a:lnTo>
                <a:lnTo>
                  <a:pt x="6797464" y="161225"/>
                </a:lnTo>
                <a:lnTo>
                  <a:pt x="6812280" y="209981"/>
                </a:lnTo>
                <a:lnTo>
                  <a:pt x="6816989" y="257579"/>
                </a:lnTo>
                <a:lnTo>
                  <a:pt x="6816989" y="264764"/>
                </a:lnTo>
                <a:lnTo>
                  <a:pt x="6812280" y="312361"/>
                </a:lnTo>
                <a:lnTo>
                  <a:pt x="6797464" y="361117"/>
                </a:lnTo>
                <a:lnTo>
                  <a:pt x="6773465" y="406069"/>
                </a:lnTo>
                <a:lnTo>
                  <a:pt x="6740849" y="445847"/>
                </a:lnTo>
                <a:lnTo>
                  <a:pt x="6701071" y="478463"/>
                </a:lnTo>
                <a:lnTo>
                  <a:pt x="6656119" y="502463"/>
                </a:lnTo>
                <a:lnTo>
                  <a:pt x="6607363" y="517278"/>
                </a:lnTo>
                <a:lnTo>
                  <a:pt x="6556176" y="522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512" y="3871356"/>
            <a:ext cx="3914774" cy="5429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89614" y="1143059"/>
            <a:ext cx="49364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3144" marR="5080" indent="-1021080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Comic Sans MS"/>
                <a:cs typeface="Comic Sans MS"/>
              </a:rPr>
              <a:t>Returns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the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smallest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value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in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a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column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of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data</a:t>
            </a:r>
            <a:r>
              <a:rPr sz="1600" b="1" spc="-30" dirty="0">
                <a:latin typeface="Comic Sans MS"/>
                <a:cs typeface="Comic Sans MS"/>
              </a:rPr>
              <a:t> </a:t>
            </a:r>
            <a:r>
              <a:rPr sz="1600" b="1" spc="-25" dirty="0">
                <a:latin typeface="Comic Sans MS"/>
                <a:cs typeface="Comic Sans MS"/>
              </a:rPr>
              <a:t>or </a:t>
            </a:r>
            <a:r>
              <a:rPr sz="1600" b="1" dirty="0">
                <a:latin typeface="Comic Sans MS"/>
                <a:cs typeface="Comic Sans MS"/>
              </a:rPr>
              <a:t>between</a:t>
            </a:r>
            <a:r>
              <a:rPr sz="1600" b="1" spc="-6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two</a:t>
            </a:r>
            <a:r>
              <a:rPr sz="1600" b="1" spc="-60" dirty="0">
                <a:latin typeface="Comic Sans MS"/>
                <a:cs typeface="Comic Sans MS"/>
              </a:rPr>
              <a:t> </a:t>
            </a:r>
            <a:r>
              <a:rPr sz="1600" b="1" dirty="0">
                <a:latin typeface="Comic Sans MS"/>
                <a:cs typeface="Comic Sans MS"/>
              </a:rPr>
              <a:t>specified</a:t>
            </a:r>
            <a:r>
              <a:rPr sz="1600" b="1" spc="-60" dirty="0">
                <a:latin typeface="Comic Sans MS"/>
                <a:cs typeface="Comic Sans MS"/>
              </a:rPr>
              <a:t> </a:t>
            </a:r>
            <a:r>
              <a:rPr sz="1600" b="1" spc="-10" dirty="0">
                <a:latin typeface="Comic Sans MS"/>
                <a:cs typeface="Comic Sans MS"/>
              </a:rPr>
              <a:t>values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649" y="2133205"/>
            <a:ext cx="756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omic Sans MS"/>
                <a:cs typeface="Comic Sans MS"/>
              </a:rPr>
              <a:t>Syntax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348" y="3157727"/>
            <a:ext cx="8439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mic Sans MS"/>
                <a:cs typeface="Comic Sans MS"/>
              </a:rPr>
              <a:t>Example</a:t>
            </a:r>
            <a:r>
              <a:rPr sz="1300" b="1" spc="-60" dirty="0">
                <a:latin typeface="Comic Sans MS"/>
                <a:cs typeface="Comic Sans MS"/>
              </a:rPr>
              <a:t> </a:t>
            </a:r>
            <a:r>
              <a:rPr sz="1300" b="1" spc="-50" dirty="0">
                <a:latin typeface="Comic Sans MS"/>
                <a:cs typeface="Comic Sans MS"/>
              </a:rPr>
              <a:t>1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1295" y="1970926"/>
            <a:ext cx="55454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1680" marR="1993900" algn="ctr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MIN(&lt;column&gt;) </a:t>
            </a:r>
            <a:r>
              <a:rPr sz="1650" b="1" spc="-25" dirty="0">
                <a:latin typeface="Comic Sans MS"/>
                <a:cs typeface="Comic Sans MS"/>
              </a:rPr>
              <a:t>or</a:t>
            </a:r>
            <a:endParaRPr sz="1650">
              <a:latin typeface="Comic Sans MS"/>
              <a:cs typeface="Comic Sans MS"/>
            </a:endParaRPr>
          </a:p>
          <a:p>
            <a:pPr marL="10160" algn="ctr">
              <a:lnSpc>
                <a:spcPct val="100000"/>
              </a:lnSpc>
              <a:spcBef>
                <a:spcPts val="270"/>
              </a:spcBef>
            </a:pPr>
            <a:r>
              <a:rPr sz="1650" b="1" spc="-10" dirty="0">
                <a:latin typeface="Comic Sans MS"/>
                <a:cs typeface="Comic Sans MS"/>
              </a:rPr>
              <a:t>MIN(&lt;expression1&gt;,</a:t>
            </a:r>
            <a:r>
              <a:rPr sz="1650" b="1" spc="-1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&lt;expression2&gt;)</a:t>
            </a:r>
            <a:endParaRPr sz="1650">
              <a:latin typeface="Comic Sans MS"/>
              <a:cs typeface="Comic Sans MS"/>
            </a:endParaRPr>
          </a:p>
          <a:p>
            <a:pPr marL="12065" marR="5080" algn="ctr">
              <a:lnSpc>
                <a:spcPct val="115399"/>
              </a:lnSpc>
              <a:spcBef>
                <a:spcPts val="1540"/>
              </a:spcBef>
            </a:pPr>
            <a:r>
              <a:rPr sz="1300" b="1" dirty="0">
                <a:latin typeface="Comic Sans MS"/>
                <a:cs typeface="Comic Sans MS"/>
              </a:rPr>
              <a:t>Let's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say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have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table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named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"Sales"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in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our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AdventureWorks </a:t>
            </a:r>
            <a:r>
              <a:rPr sz="1300" b="1" dirty="0">
                <a:latin typeface="Comic Sans MS"/>
                <a:cs typeface="Comic Sans MS"/>
              </a:rPr>
              <a:t>dataset,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and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within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this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table,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have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column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named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"UnitPrice".</a:t>
            </a:r>
            <a:endParaRPr sz="13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300" b="1" dirty="0">
                <a:latin typeface="Comic Sans MS"/>
                <a:cs typeface="Comic Sans MS"/>
              </a:rPr>
              <a:t>We</a:t>
            </a:r>
            <a:r>
              <a:rPr sz="1300" b="1" spc="-3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want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to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find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the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minimum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unit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price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among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all</a:t>
            </a:r>
            <a:r>
              <a:rPr sz="1300" b="1" spc="-25" dirty="0">
                <a:latin typeface="Comic Sans MS"/>
                <a:cs typeface="Comic Sans MS"/>
              </a:rPr>
              <a:t> </a:t>
            </a:r>
            <a:r>
              <a:rPr sz="1300" b="1" spc="-10" dirty="0">
                <a:latin typeface="Comic Sans MS"/>
                <a:cs typeface="Comic Sans MS"/>
              </a:rPr>
              <a:t>products.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147" y="4558403"/>
            <a:ext cx="6394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marR="5080" indent="-542925">
              <a:lnSpc>
                <a:spcPct val="115399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This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DAX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formula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calculates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minimum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unit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price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by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evaluating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values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in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spc="-25" dirty="0">
                <a:latin typeface="Comic Sans MS"/>
                <a:cs typeface="Comic Sans MS"/>
              </a:rPr>
              <a:t>the </a:t>
            </a:r>
            <a:r>
              <a:rPr sz="1300" dirty="0">
                <a:latin typeface="Comic Sans MS"/>
                <a:cs typeface="Comic Sans MS"/>
              </a:rPr>
              <a:t>"UnitPrice"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column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of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Sales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and</a:t>
            </a:r>
            <a:r>
              <a:rPr sz="1300" spc="-4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returns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the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smallest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value.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505" y="5529250"/>
            <a:ext cx="60890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2: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Finding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the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Minimum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between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two</a:t>
            </a:r>
            <a:r>
              <a:rPr sz="1500" b="1" spc="-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scalar</a:t>
            </a:r>
            <a:r>
              <a:rPr sz="1500" b="1" spc="-50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expressions.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3045" y="6251316"/>
            <a:ext cx="3192145" cy="425450"/>
          </a:xfrm>
          <a:custGeom>
            <a:avLst/>
            <a:gdLst/>
            <a:ahLst/>
            <a:cxnLst/>
            <a:rect l="l" t="t" r="r" b="b"/>
            <a:pathLst>
              <a:path w="3192145" h="425450">
                <a:moveTo>
                  <a:pt x="2979731" y="425322"/>
                </a:moveTo>
                <a:lnTo>
                  <a:pt x="212661" y="425322"/>
                </a:lnTo>
                <a:lnTo>
                  <a:pt x="163899" y="419705"/>
                </a:lnTo>
                <a:lnTo>
                  <a:pt x="119138" y="403707"/>
                </a:lnTo>
                <a:lnTo>
                  <a:pt x="79652" y="378603"/>
                </a:lnTo>
                <a:lnTo>
                  <a:pt x="46719" y="345670"/>
                </a:lnTo>
                <a:lnTo>
                  <a:pt x="21615" y="306184"/>
                </a:lnTo>
                <a:lnTo>
                  <a:pt x="5616" y="261422"/>
                </a:lnTo>
                <a:lnTo>
                  <a:pt x="0" y="212661"/>
                </a:lnTo>
                <a:lnTo>
                  <a:pt x="5616" y="163900"/>
                </a:lnTo>
                <a:lnTo>
                  <a:pt x="21615" y="119138"/>
                </a:lnTo>
                <a:lnTo>
                  <a:pt x="46719" y="79652"/>
                </a:lnTo>
                <a:lnTo>
                  <a:pt x="79652" y="46719"/>
                </a:lnTo>
                <a:lnTo>
                  <a:pt x="119138" y="21615"/>
                </a:lnTo>
                <a:lnTo>
                  <a:pt x="163899" y="5616"/>
                </a:lnTo>
                <a:lnTo>
                  <a:pt x="212661" y="0"/>
                </a:lnTo>
                <a:lnTo>
                  <a:pt x="2979731" y="0"/>
                </a:lnTo>
                <a:lnTo>
                  <a:pt x="3028493" y="5616"/>
                </a:lnTo>
                <a:lnTo>
                  <a:pt x="3073254" y="21615"/>
                </a:lnTo>
                <a:lnTo>
                  <a:pt x="3112740" y="46719"/>
                </a:lnTo>
                <a:lnTo>
                  <a:pt x="3145673" y="79652"/>
                </a:lnTo>
                <a:lnTo>
                  <a:pt x="3170778" y="119138"/>
                </a:lnTo>
                <a:lnTo>
                  <a:pt x="3186776" y="163900"/>
                </a:lnTo>
                <a:lnTo>
                  <a:pt x="3191581" y="205611"/>
                </a:lnTo>
                <a:lnTo>
                  <a:pt x="3191581" y="219711"/>
                </a:lnTo>
                <a:lnTo>
                  <a:pt x="3186776" y="261422"/>
                </a:lnTo>
                <a:lnTo>
                  <a:pt x="3170778" y="306184"/>
                </a:lnTo>
                <a:lnTo>
                  <a:pt x="3145673" y="345670"/>
                </a:lnTo>
                <a:lnTo>
                  <a:pt x="3112740" y="378603"/>
                </a:lnTo>
                <a:lnTo>
                  <a:pt x="3073254" y="403707"/>
                </a:lnTo>
                <a:lnTo>
                  <a:pt x="3028493" y="419705"/>
                </a:lnTo>
                <a:lnTo>
                  <a:pt x="2979731" y="425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49589" y="6332215"/>
            <a:ext cx="2990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MIN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Value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=</a:t>
            </a:r>
            <a:r>
              <a:rPr sz="1400" b="1" spc="-35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MIN(15000,</a:t>
            </a:r>
            <a:r>
              <a:rPr sz="1400" b="1" spc="-4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20000)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7" y="861478"/>
            <a:ext cx="8595995" cy="1569085"/>
          </a:xfrm>
          <a:custGeom>
            <a:avLst/>
            <a:gdLst/>
            <a:ahLst/>
            <a:cxnLst/>
            <a:rect l="l" t="t" r="r" b="b"/>
            <a:pathLst>
              <a:path w="8595995" h="1569085">
                <a:moveTo>
                  <a:pt x="1345526" y="971892"/>
                </a:moveTo>
                <a:lnTo>
                  <a:pt x="1336395" y="890104"/>
                </a:lnTo>
                <a:lnTo>
                  <a:pt x="1323962" y="842606"/>
                </a:lnTo>
                <a:lnTo>
                  <a:pt x="1307084" y="798995"/>
                </a:lnTo>
                <a:lnTo>
                  <a:pt x="1286040" y="759409"/>
                </a:lnTo>
                <a:lnTo>
                  <a:pt x="1261135" y="723988"/>
                </a:lnTo>
                <a:lnTo>
                  <a:pt x="1232662" y="692848"/>
                </a:lnTo>
                <a:lnTo>
                  <a:pt x="1200924" y="666140"/>
                </a:lnTo>
                <a:lnTo>
                  <a:pt x="1166215" y="643978"/>
                </a:lnTo>
                <a:lnTo>
                  <a:pt x="1128839" y="626516"/>
                </a:lnTo>
                <a:lnTo>
                  <a:pt x="1089101" y="613867"/>
                </a:lnTo>
                <a:lnTo>
                  <a:pt x="1047280" y="606183"/>
                </a:lnTo>
                <a:lnTo>
                  <a:pt x="1003681" y="603592"/>
                </a:lnTo>
                <a:lnTo>
                  <a:pt x="336537" y="603592"/>
                </a:lnTo>
                <a:lnTo>
                  <a:pt x="294322" y="606183"/>
                </a:lnTo>
                <a:lnTo>
                  <a:pt x="253669" y="613867"/>
                </a:lnTo>
                <a:lnTo>
                  <a:pt x="214896" y="626516"/>
                </a:lnTo>
                <a:lnTo>
                  <a:pt x="178333" y="643978"/>
                </a:lnTo>
                <a:lnTo>
                  <a:pt x="144272" y="666127"/>
                </a:lnTo>
                <a:lnTo>
                  <a:pt x="113030" y="692848"/>
                </a:lnTo>
                <a:lnTo>
                  <a:pt x="84937" y="723976"/>
                </a:lnTo>
                <a:lnTo>
                  <a:pt x="60299" y="759409"/>
                </a:lnTo>
                <a:lnTo>
                  <a:pt x="39433" y="798982"/>
                </a:lnTo>
                <a:lnTo>
                  <a:pt x="22656" y="842594"/>
                </a:lnTo>
                <a:lnTo>
                  <a:pt x="10287" y="890079"/>
                </a:lnTo>
                <a:lnTo>
                  <a:pt x="2628" y="941324"/>
                </a:lnTo>
                <a:lnTo>
                  <a:pt x="0" y="996226"/>
                </a:lnTo>
                <a:lnTo>
                  <a:pt x="2870" y="1055230"/>
                </a:lnTo>
                <a:lnTo>
                  <a:pt x="11226" y="1109014"/>
                </a:lnTo>
                <a:lnTo>
                  <a:pt x="24701" y="1157681"/>
                </a:lnTo>
                <a:lnTo>
                  <a:pt x="42951" y="1201318"/>
                </a:lnTo>
                <a:lnTo>
                  <a:pt x="65620" y="1240015"/>
                </a:lnTo>
                <a:lnTo>
                  <a:pt x="92316" y="1273848"/>
                </a:lnTo>
                <a:lnTo>
                  <a:pt x="122707" y="1302918"/>
                </a:lnTo>
                <a:lnTo>
                  <a:pt x="156425" y="1327302"/>
                </a:lnTo>
                <a:lnTo>
                  <a:pt x="193103" y="1347101"/>
                </a:lnTo>
                <a:lnTo>
                  <a:pt x="193103" y="1568462"/>
                </a:lnTo>
                <a:lnTo>
                  <a:pt x="421665" y="1378419"/>
                </a:lnTo>
                <a:lnTo>
                  <a:pt x="1003681" y="1378419"/>
                </a:lnTo>
                <a:lnTo>
                  <a:pt x="1047280" y="1375841"/>
                </a:lnTo>
                <a:lnTo>
                  <a:pt x="1089101" y="1368183"/>
                </a:lnTo>
                <a:lnTo>
                  <a:pt x="1128839" y="1355636"/>
                </a:lnTo>
                <a:lnTo>
                  <a:pt x="1166215" y="1338351"/>
                </a:lnTo>
                <a:lnTo>
                  <a:pt x="1200912" y="1316482"/>
                </a:lnTo>
                <a:lnTo>
                  <a:pt x="1232649" y="1290193"/>
                </a:lnTo>
                <a:lnTo>
                  <a:pt x="1261122" y="1259662"/>
                </a:lnTo>
                <a:lnTo>
                  <a:pt x="1286027" y="1225029"/>
                </a:lnTo>
                <a:lnTo>
                  <a:pt x="1307071" y="1186472"/>
                </a:lnTo>
                <a:lnTo>
                  <a:pt x="1323962" y="1144155"/>
                </a:lnTo>
                <a:lnTo>
                  <a:pt x="1336382" y="1098219"/>
                </a:lnTo>
                <a:lnTo>
                  <a:pt x="1344066" y="1048854"/>
                </a:lnTo>
                <a:lnTo>
                  <a:pt x="1345526" y="1019505"/>
                </a:lnTo>
                <a:lnTo>
                  <a:pt x="1345526" y="971892"/>
                </a:lnTo>
                <a:close/>
              </a:path>
              <a:path w="8595995" h="1569085">
                <a:moveTo>
                  <a:pt x="8595919" y="330123"/>
                </a:moveTo>
                <a:lnTo>
                  <a:pt x="8592541" y="284111"/>
                </a:lnTo>
                <a:lnTo>
                  <a:pt x="8582050" y="237096"/>
                </a:lnTo>
                <a:lnTo>
                  <a:pt x="8565172" y="192836"/>
                </a:lnTo>
                <a:lnTo>
                  <a:pt x="8542452" y="151853"/>
                </a:lnTo>
                <a:lnTo>
                  <a:pt x="8514385" y="114668"/>
                </a:lnTo>
                <a:lnTo>
                  <a:pt x="8481504" y="81775"/>
                </a:lnTo>
                <a:lnTo>
                  <a:pt x="8444306" y="53721"/>
                </a:lnTo>
                <a:lnTo>
                  <a:pt x="8403323" y="30988"/>
                </a:lnTo>
                <a:lnTo>
                  <a:pt x="8359064" y="14122"/>
                </a:lnTo>
                <a:lnTo>
                  <a:pt x="8312048" y="3619"/>
                </a:lnTo>
                <a:lnTo>
                  <a:pt x="8262785" y="0"/>
                </a:lnTo>
                <a:lnTo>
                  <a:pt x="1680070" y="0"/>
                </a:lnTo>
                <a:lnTo>
                  <a:pt x="1630807" y="3619"/>
                </a:lnTo>
                <a:lnTo>
                  <a:pt x="1583778" y="14122"/>
                </a:lnTo>
                <a:lnTo>
                  <a:pt x="1539519" y="30988"/>
                </a:lnTo>
                <a:lnTo>
                  <a:pt x="1498536" y="53721"/>
                </a:lnTo>
                <a:lnTo>
                  <a:pt x="1461350" y="81775"/>
                </a:lnTo>
                <a:lnTo>
                  <a:pt x="1428457" y="114668"/>
                </a:lnTo>
                <a:lnTo>
                  <a:pt x="1400403" y="151853"/>
                </a:lnTo>
                <a:lnTo>
                  <a:pt x="1377670" y="192836"/>
                </a:lnTo>
                <a:lnTo>
                  <a:pt x="1360805" y="237096"/>
                </a:lnTo>
                <a:lnTo>
                  <a:pt x="1350302" y="284111"/>
                </a:lnTo>
                <a:lnTo>
                  <a:pt x="1346695" y="333375"/>
                </a:lnTo>
                <a:lnTo>
                  <a:pt x="1346695" y="516750"/>
                </a:lnTo>
                <a:lnTo>
                  <a:pt x="1350302" y="566013"/>
                </a:lnTo>
                <a:lnTo>
                  <a:pt x="1360805" y="613029"/>
                </a:lnTo>
                <a:lnTo>
                  <a:pt x="1377670" y="657288"/>
                </a:lnTo>
                <a:lnTo>
                  <a:pt x="1400403" y="698271"/>
                </a:lnTo>
                <a:lnTo>
                  <a:pt x="1428457" y="735469"/>
                </a:lnTo>
                <a:lnTo>
                  <a:pt x="1461350" y="768350"/>
                </a:lnTo>
                <a:lnTo>
                  <a:pt x="1498536" y="796417"/>
                </a:lnTo>
                <a:lnTo>
                  <a:pt x="1539519" y="819137"/>
                </a:lnTo>
                <a:lnTo>
                  <a:pt x="1583778" y="836002"/>
                </a:lnTo>
                <a:lnTo>
                  <a:pt x="1630807" y="846505"/>
                </a:lnTo>
                <a:lnTo>
                  <a:pt x="1680070" y="850125"/>
                </a:lnTo>
                <a:lnTo>
                  <a:pt x="8262785" y="850125"/>
                </a:lnTo>
                <a:lnTo>
                  <a:pt x="8312048" y="846505"/>
                </a:lnTo>
                <a:lnTo>
                  <a:pt x="8359064" y="836002"/>
                </a:lnTo>
                <a:lnTo>
                  <a:pt x="8403323" y="819137"/>
                </a:lnTo>
                <a:lnTo>
                  <a:pt x="8444306" y="796417"/>
                </a:lnTo>
                <a:lnTo>
                  <a:pt x="8481504" y="768350"/>
                </a:lnTo>
                <a:lnTo>
                  <a:pt x="8514385" y="735469"/>
                </a:lnTo>
                <a:lnTo>
                  <a:pt x="8542452" y="698271"/>
                </a:lnTo>
                <a:lnTo>
                  <a:pt x="8565172" y="657288"/>
                </a:lnTo>
                <a:lnTo>
                  <a:pt x="8582050" y="613029"/>
                </a:lnTo>
                <a:lnTo>
                  <a:pt x="8592541" y="566013"/>
                </a:lnTo>
                <a:lnTo>
                  <a:pt x="8595919" y="520014"/>
                </a:lnTo>
                <a:lnTo>
                  <a:pt x="8595919" y="330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969772" y="1402791"/>
                </a:lnTo>
                <a:lnTo>
                  <a:pt x="966647" y="1355229"/>
                </a:lnTo>
                <a:lnTo>
                  <a:pt x="961491" y="1308239"/>
                </a:lnTo>
                <a:lnTo>
                  <a:pt x="954341" y="1261884"/>
                </a:lnTo>
                <a:lnTo>
                  <a:pt x="945248" y="1216190"/>
                </a:lnTo>
                <a:lnTo>
                  <a:pt x="934262" y="1171219"/>
                </a:lnTo>
                <a:lnTo>
                  <a:pt x="921410" y="1126998"/>
                </a:lnTo>
                <a:lnTo>
                  <a:pt x="906754" y="1083589"/>
                </a:lnTo>
                <a:lnTo>
                  <a:pt x="890333" y="1041019"/>
                </a:lnTo>
                <a:lnTo>
                  <a:pt x="872185" y="999337"/>
                </a:lnTo>
                <a:lnTo>
                  <a:pt x="852347" y="958596"/>
                </a:lnTo>
                <a:lnTo>
                  <a:pt x="830884" y="918832"/>
                </a:lnTo>
                <a:lnTo>
                  <a:pt x="807821" y="880084"/>
                </a:lnTo>
                <a:lnTo>
                  <a:pt x="783221" y="842416"/>
                </a:lnTo>
                <a:lnTo>
                  <a:pt x="757110" y="805840"/>
                </a:lnTo>
                <a:lnTo>
                  <a:pt x="729538" y="770432"/>
                </a:lnTo>
                <a:lnTo>
                  <a:pt x="700544" y="736206"/>
                </a:lnTo>
                <a:lnTo>
                  <a:pt x="670179" y="703237"/>
                </a:lnTo>
                <a:lnTo>
                  <a:pt x="638492" y="671537"/>
                </a:lnTo>
                <a:lnTo>
                  <a:pt x="605510" y="641184"/>
                </a:lnTo>
                <a:lnTo>
                  <a:pt x="571296" y="612190"/>
                </a:lnTo>
                <a:lnTo>
                  <a:pt x="535876" y="584619"/>
                </a:lnTo>
                <a:lnTo>
                  <a:pt x="499313" y="558507"/>
                </a:lnTo>
                <a:lnTo>
                  <a:pt x="461632" y="533895"/>
                </a:lnTo>
                <a:lnTo>
                  <a:pt x="422884" y="510844"/>
                </a:lnTo>
                <a:lnTo>
                  <a:pt x="383120" y="489369"/>
                </a:lnTo>
                <a:lnTo>
                  <a:pt x="342379" y="469544"/>
                </a:lnTo>
                <a:lnTo>
                  <a:pt x="300710" y="451396"/>
                </a:lnTo>
                <a:lnTo>
                  <a:pt x="258140" y="434975"/>
                </a:lnTo>
                <a:lnTo>
                  <a:pt x="214718" y="420306"/>
                </a:lnTo>
                <a:lnTo>
                  <a:pt x="170510" y="407466"/>
                </a:lnTo>
                <a:lnTo>
                  <a:pt x="125539" y="396481"/>
                </a:lnTo>
                <a:lnTo>
                  <a:pt x="79844" y="387388"/>
                </a:lnTo>
                <a:lnTo>
                  <a:pt x="33489" y="380238"/>
                </a:ln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0" y="786589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10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6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6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89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0" y="786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17" y="861478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17" y="861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9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9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6"/>
                </a:lnTo>
                <a:lnTo>
                  <a:pt x="4308806" y="269720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MINX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545" y="924216"/>
            <a:ext cx="827659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9979" marR="5080" indent="-213931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Returns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lowest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value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obtained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by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evaluating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expression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each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row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table</a:t>
            </a:r>
            <a:endParaRPr sz="18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50" b="1" dirty="0">
                <a:latin typeface="Comic Sans MS"/>
                <a:cs typeface="Comic Sans MS"/>
              </a:rPr>
              <a:t>check</a:t>
            </a:r>
            <a:r>
              <a:rPr sz="1650" b="1" spc="-5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33002" y="1854468"/>
            <a:ext cx="5139690" cy="581660"/>
          </a:xfrm>
          <a:custGeom>
            <a:avLst/>
            <a:gdLst/>
            <a:ahLst/>
            <a:cxnLst/>
            <a:rect l="l" t="t" r="r" b="b"/>
            <a:pathLst>
              <a:path w="5139690" h="581660">
                <a:moveTo>
                  <a:pt x="4849293" y="581399"/>
                </a:moveTo>
                <a:lnTo>
                  <a:pt x="290698" y="581399"/>
                </a:lnTo>
                <a:lnTo>
                  <a:pt x="244949" y="577777"/>
                </a:lnTo>
                <a:lnTo>
                  <a:pt x="200738" y="567129"/>
                </a:lnTo>
                <a:lnTo>
                  <a:pt x="158846" y="549777"/>
                </a:lnTo>
                <a:lnTo>
                  <a:pt x="120054" y="526044"/>
                </a:lnTo>
                <a:lnTo>
                  <a:pt x="85144" y="496255"/>
                </a:lnTo>
                <a:lnTo>
                  <a:pt x="55354" y="461344"/>
                </a:lnTo>
                <a:lnTo>
                  <a:pt x="31622" y="422552"/>
                </a:lnTo>
                <a:lnTo>
                  <a:pt x="14269" y="380660"/>
                </a:lnTo>
                <a:lnTo>
                  <a:pt x="3621" y="336449"/>
                </a:lnTo>
                <a:lnTo>
                  <a:pt x="0" y="290699"/>
                </a:lnTo>
                <a:lnTo>
                  <a:pt x="3621" y="244949"/>
                </a:lnTo>
                <a:lnTo>
                  <a:pt x="14269" y="200738"/>
                </a:lnTo>
                <a:lnTo>
                  <a:pt x="31622" y="158846"/>
                </a:lnTo>
                <a:lnTo>
                  <a:pt x="55354" y="120054"/>
                </a:lnTo>
                <a:lnTo>
                  <a:pt x="85144" y="85144"/>
                </a:lnTo>
                <a:lnTo>
                  <a:pt x="120054" y="55354"/>
                </a:lnTo>
                <a:lnTo>
                  <a:pt x="158846" y="31622"/>
                </a:lnTo>
                <a:lnTo>
                  <a:pt x="200738" y="14269"/>
                </a:lnTo>
                <a:lnTo>
                  <a:pt x="244949" y="3621"/>
                </a:lnTo>
                <a:lnTo>
                  <a:pt x="290699" y="0"/>
                </a:lnTo>
                <a:lnTo>
                  <a:pt x="4849292" y="0"/>
                </a:lnTo>
                <a:lnTo>
                  <a:pt x="4895042" y="3621"/>
                </a:lnTo>
                <a:lnTo>
                  <a:pt x="4939254" y="14269"/>
                </a:lnTo>
                <a:lnTo>
                  <a:pt x="4981146" y="31622"/>
                </a:lnTo>
                <a:lnTo>
                  <a:pt x="5019937" y="55354"/>
                </a:lnTo>
                <a:lnTo>
                  <a:pt x="5054848" y="85144"/>
                </a:lnTo>
                <a:lnTo>
                  <a:pt x="5084637" y="120054"/>
                </a:lnTo>
                <a:lnTo>
                  <a:pt x="5108370" y="158846"/>
                </a:lnTo>
                <a:lnTo>
                  <a:pt x="5125722" y="200738"/>
                </a:lnTo>
                <a:lnTo>
                  <a:pt x="5136370" y="244949"/>
                </a:lnTo>
                <a:lnTo>
                  <a:pt x="5139476" y="284188"/>
                </a:lnTo>
                <a:lnTo>
                  <a:pt x="5139476" y="297210"/>
                </a:lnTo>
                <a:lnTo>
                  <a:pt x="5136370" y="336449"/>
                </a:lnTo>
                <a:lnTo>
                  <a:pt x="5125722" y="380660"/>
                </a:lnTo>
                <a:lnTo>
                  <a:pt x="5108370" y="422552"/>
                </a:lnTo>
                <a:lnTo>
                  <a:pt x="5084637" y="461344"/>
                </a:lnTo>
                <a:lnTo>
                  <a:pt x="5054848" y="496255"/>
                </a:lnTo>
                <a:lnTo>
                  <a:pt x="5019937" y="526044"/>
                </a:lnTo>
                <a:lnTo>
                  <a:pt x="4981146" y="549777"/>
                </a:lnTo>
                <a:lnTo>
                  <a:pt x="4939254" y="567129"/>
                </a:lnTo>
                <a:lnTo>
                  <a:pt x="4895042" y="577777"/>
                </a:lnTo>
                <a:lnTo>
                  <a:pt x="4849293" y="58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60399" y="2007408"/>
            <a:ext cx="408559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latin typeface="Comic Sans MS"/>
                <a:cs typeface="Comic Sans MS"/>
              </a:rPr>
              <a:t>MINX(&lt;table&gt;,</a:t>
            </a:r>
            <a:r>
              <a:rPr sz="1550" b="1" spc="-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&lt;</a:t>
            </a:r>
            <a:r>
              <a:rPr sz="1550" b="1" spc="-5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expression&gt;,[&lt;variant&gt;])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0883" y="2654943"/>
            <a:ext cx="7019925" cy="1049655"/>
          </a:xfrm>
          <a:custGeom>
            <a:avLst/>
            <a:gdLst/>
            <a:ahLst/>
            <a:cxnLst/>
            <a:rect l="l" t="t" r="r" b="b"/>
            <a:pathLst>
              <a:path w="7019925" h="1049654">
                <a:moveTo>
                  <a:pt x="6686020" y="1049148"/>
                </a:moveTo>
                <a:lnTo>
                  <a:pt x="333374" y="1049148"/>
                </a:lnTo>
                <a:lnTo>
                  <a:pt x="284111" y="1045533"/>
                </a:lnTo>
                <a:lnTo>
                  <a:pt x="237091" y="1035033"/>
                </a:lnTo>
                <a:lnTo>
                  <a:pt x="192832" y="1018163"/>
                </a:lnTo>
                <a:lnTo>
                  <a:pt x="151848" y="995439"/>
                </a:lnTo>
                <a:lnTo>
                  <a:pt x="114656" y="967377"/>
                </a:lnTo>
                <a:lnTo>
                  <a:pt x="81771" y="934492"/>
                </a:lnTo>
                <a:lnTo>
                  <a:pt x="53708" y="897299"/>
                </a:lnTo>
                <a:lnTo>
                  <a:pt x="30984" y="856316"/>
                </a:lnTo>
                <a:lnTo>
                  <a:pt x="14114" y="812056"/>
                </a:lnTo>
                <a:lnTo>
                  <a:pt x="3614" y="765037"/>
                </a:lnTo>
                <a:lnTo>
                  <a:pt x="0" y="71577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686020" y="0"/>
                </a:lnTo>
                <a:lnTo>
                  <a:pt x="6735284" y="3614"/>
                </a:lnTo>
                <a:lnTo>
                  <a:pt x="6782303" y="14114"/>
                </a:lnTo>
                <a:lnTo>
                  <a:pt x="6826563" y="30984"/>
                </a:lnTo>
                <a:lnTo>
                  <a:pt x="6867547" y="53708"/>
                </a:lnTo>
                <a:lnTo>
                  <a:pt x="6904739" y="81771"/>
                </a:lnTo>
                <a:lnTo>
                  <a:pt x="6937624" y="114656"/>
                </a:lnTo>
                <a:lnTo>
                  <a:pt x="6965687" y="151848"/>
                </a:lnTo>
                <a:lnTo>
                  <a:pt x="6988411" y="192832"/>
                </a:lnTo>
                <a:lnTo>
                  <a:pt x="7005281" y="237091"/>
                </a:lnTo>
                <a:lnTo>
                  <a:pt x="7015781" y="284111"/>
                </a:lnTo>
                <a:lnTo>
                  <a:pt x="7019396" y="333374"/>
                </a:lnTo>
                <a:lnTo>
                  <a:pt x="7019396" y="715773"/>
                </a:lnTo>
                <a:lnTo>
                  <a:pt x="7015781" y="765037"/>
                </a:lnTo>
                <a:lnTo>
                  <a:pt x="7005281" y="812056"/>
                </a:lnTo>
                <a:lnTo>
                  <a:pt x="6988411" y="856316"/>
                </a:lnTo>
                <a:lnTo>
                  <a:pt x="6965687" y="897299"/>
                </a:lnTo>
                <a:lnTo>
                  <a:pt x="6937624" y="934492"/>
                </a:lnTo>
                <a:lnTo>
                  <a:pt x="6904739" y="967377"/>
                </a:lnTo>
                <a:lnTo>
                  <a:pt x="6867547" y="995439"/>
                </a:lnTo>
                <a:lnTo>
                  <a:pt x="6826563" y="1018163"/>
                </a:lnTo>
                <a:lnTo>
                  <a:pt x="6782303" y="1035033"/>
                </a:lnTo>
                <a:lnTo>
                  <a:pt x="6735284" y="1045533"/>
                </a:lnTo>
                <a:lnTo>
                  <a:pt x="6686020" y="1049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883" y="3923166"/>
            <a:ext cx="7019924" cy="5200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65929" y="1911552"/>
            <a:ext cx="756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Comic Sans MS"/>
                <a:cs typeface="Comic Sans MS"/>
              </a:rPr>
              <a:t>Syntax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1613564" y="2813668"/>
            <a:ext cx="671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omic Sans MS"/>
                <a:cs typeface="Comic Sans MS"/>
              </a:rPr>
              <a:t>Example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9714" y="2773739"/>
            <a:ext cx="54997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  <a:tabLst>
                <a:tab pos="2940685" algn="l"/>
              </a:tabLst>
            </a:pPr>
            <a:r>
              <a:rPr sz="1400" b="1" dirty="0">
                <a:latin typeface="Comic Sans MS"/>
                <a:cs typeface="Comic Sans MS"/>
              </a:rPr>
              <a:t>calculate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6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sales</a:t>
            </a:r>
            <a:r>
              <a:rPr sz="1400" b="1" spc="-55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amount</a:t>
            </a:r>
            <a:r>
              <a:rPr sz="1400" b="1" dirty="0">
                <a:latin typeface="Comic Sans MS"/>
                <a:cs typeface="Comic Sans MS"/>
              </a:rPr>
              <a:t>	by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multiplying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"UnitPrice"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"Quantity"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columns,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and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then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find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the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Minimum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dirty="0">
                <a:latin typeface="Comic Sans MS"/>
                <a:cs typeface="Comic Sans MS"/>
              </a:rPr>
              <a:t>total</a:t>
            </a:r>
            <a:r>
              <a:rPr sz="1400" b="1" spc="-50" dirty="0">
                <a:latin typeface="Comic Sans MS"/>
                <a:cs typeface="Comic Sans MS"/>
              </a:rPr>
              <a:t> </a:t>
            </a:r>
            <a:r>
              <a:rPr sz="1400" b="1" spc="-10" dirty="0">
                <a:latin typeface="Comic Sans MS"/>
                <a:cs typeface="Comic Sans MS"/>
              </a:rPr>
              <a:t>sales amount: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8097" y="4857875"/>
            <a:ext cx="716470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This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DAX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formula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calculates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total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sales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amount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for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each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row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in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Sales</a:t>
            </a:r>
            <a:r>
              <a:rPr sz="1400" spc="-4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table</a:t>
            </a:r>
            <a:r>
              <a:rPr sz="1400" spc="-45" dirty="0">
                <a:latin typeface="Comic Sans MS"/>
                <a:cs typeface="Comic Sans MS"/>
              </a:rPr>
              <a:t> </a:t>
            </a:r>
            <a:r>
              <a:rPr sz="1400" spc="-25" dirty="0">
                <a:latin typeface="Comic Sans MS"/>
                <a:cs typeface="Comic Sans MS"/>
              </a:rPr>
              <a:t>by </a:t>
            </a:r>
            <a:r>
              <a:rPr sz="1400" dirty="0">
                <a:latin typeface="Comic Sans MS"/>
                <a:cs typeface="Comic Sans MS"/>
              </a:rPr>
              <a:t>multiplying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"UnitPrice"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and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"Quantity"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columns,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and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then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returns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the</a:t>
            </a:r>
            <a:r>
              <a:rPr sz="1400" spc="-55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lowest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value obtained.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24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Today Content</vt:lpstr>
      <vt:lpstr>Finds the largest value in a column of data or between two specified values.</vt:lpstr>
      <vt:lpstr>MAXX</vt:lpstr>
      <vt:lpstr>PowerPoint Presentation</vt:lpstr>
      <vt:lpstr>MINX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2024-09-14T07:02:23Z</dcterms:created>
  <dcterms:modified xsi:type="dcterms:W3CDTF">2024-09-24T12:23:05Z</dcterms:modified>
</cp:coreProperties>
</file>