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416FE-C57D-41C7-808A-4BD0E446605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E8C4-C613-4D47-9AEB-19E73DE7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4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B088-7951-4DD1-A7D5-286679E70449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63ED-23EE-47B6-BAE8-E14C364F9CD1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E0A6-4B57-42C9-966B-A274D674BA3B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41A-10B5-4EAD-9171-2088F7985ED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0094-199A-4D44-907A-7AF6448740DB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0071" y="1949181"/>
            <a:ext cx="6344156" cy="157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F43E-9489-41ED-BA91-0F846D9CFCD4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6346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-28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362" y="2272145"/>
            <a:ext cx="86205" cy="8620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57771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310515">
              <a:lnSpc>
                <a:spcPct val="100000"/>
              </a:lnSpc>
              <a:spcBef>
                <a:spcPts val="2940"/>
              </a:spcBef>
            </a:pPr>
            <a:r>
              <a:rPr sz="1900" dirty="0">
                <a:latin typeface="Comic Sans MS"/>
                <a:cs typeface="Comic Sans MS"/>
              </a:rPr>
              <a:t>COMMON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FUNCTION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986155" marR="1358900" indent="-469900">
              <a:lnSpc>
                <a:spcPct val="164600"/>
              </a:lnSpc>
              <a:spcBef>
                <a:spcPts val="120"/>
              </a:spcBef>
            </a:pPr>
            <a:r>
              <a:rPr sz="1800" dirty="0">
                <a:latin typeface="Comic Sans MS"/>
                <a:cs typeface="Comic Sans MS"/>
              </a:rPr>
              <a:t>3. TEXT FUNCTIONS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CONCATENATE </a:t>
            </a:r>
            <a:r>
              <a:rPr sz="1900" spc="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COMBINEVALUES </a:t>
            </a:r>
            <a:r>
              <a:rPr sz="1900" spc="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FORMAT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69" y="0"/>
                </a:lnTo>
                <a:lnTo>
                  <a:pt x="776137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3089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49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4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49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0" y="25319"/>
                </a:lnTo>
                <a:lnTo>
                  <a:pt x="316583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899" y="185450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3" y="316584"/>
                </a:lnTo>
                <a:lnTo>
                  <a:pt x="279050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870585" cy="859155"/>
          </a:xfrm>
          <a:custGeom>
            <a:avLst/>
            <a:gdLst/>
            <a:ahLst/>
            <a:cxnLst/>
            <a:rect l="l" t="t" r="r" b="b"/>
            <a:pathLst>
              <a:path w="870585" h="859155">
                <a:moveTo>
                  <a:pt x="383935" y="859071"/>
                </a:moveTo>
                <a:lnTo>
                  <a:pt x="337102" y="856845"/>
                </a:lnTo>
                <a:lnTo>
                  <a:pt x="291529" y="850303"/>
                </a:lnTo>
                <a:lnTo>
                  <a:pt x="247420" y="839648"/>
                </a:lnTo>
                <a:lnTo>
                  <a:pt x="204977" y="825085"/>
                </a:lnTo>
                <a:lnTo>
                  <a:pt x="164406" y="806816"/>
                </a:lnTo>
                <a:lnTo>
                  <a:pt x="125909" y="785046"/>
                </a:lnTo>
                <a:lnTo>
                  <a:pt x="89690" y="759979"/>
                </a:lnTo>
                <a:lnTo>
                  <a:pt x="55954" y="731819"/>
                </a:lnTo>
                <a:lnTo>
                  <a:pt x="24903" y="700769"/>
                </a:lnTo>
                <a:lnTo>
                  <a:pt x="0" y="670934"/>
                </a:lnTo>
                <a:lnTo>
                  <a:pt x="0" y="74642"/>
                </a:lnTo>
                <a:lnTo>
                  <a:pt x="24903" y="44807"/>
                </a:lnTo>
                <a:lnTo>
                  <a:pt x="55954" y="13757"/>
                </a:lnTo>
                <a:lnTo>
                  <a:pt x="72435" y="0"/>
                </a:lnTo>
                <a:lnTo>
                  <a:pt x="695434" y="0"/>
                </a:lnTo>
                <a:lnTo>
                  <a:pt x="742966" y="44807"/>
                </a:lnTo>
                <a:lnTo>
                  <a:pt x="771126" y="78543"/>
                </a:lnTo>
                <a:lnTo>
                  <a:pt x="796193" y="114762"/>
                </a:lnTo>
                <a:lnTo>
                  <a:pt x="817963" y="153259"/>
                </a:lnTo>
                <a:lnTo>
                  <a:pt x="836231" y="193830"/>
                </a:lnTo>
                <a:lnTo>
                  <a:pt x="850795" y="236273"/>
                </a:lnTo>
                <a:lnTo>
                  <a:pt x="861450" y="280383"/>
                </a:lnTo>
                <a:lnTo>
                  <a:pt x="867992" y="325955"/>
                </a:lnTo>
                <a:lnTo>
                  <a:pt x="870218" y="372787"/>
                </a:lnTo>
                <a:lnTo>
                  <a:pt x="867992" y="419620"/>
                </a:lnTo>
                <a:lnTo>
                  <a:pt x="861450" y="465193"/>
                </a:lnTo>
                <a:lnTo>
                  <a:pt x="850795" y="509303"/>
                </a:lnTo>
                <a:lnTo>
                  <a:pt x="836231" y="551745"/>
                </a:lnTo>
                <a:lnTo>
                  <a:pt x="817963" y="592317"/>
                </a:lnTo>
                <a:lnTo>
                  <a:pt x="796193" y="630814"/>
                </a:lnTo>
                <a:lnTo>
                  <a:pt x="771126" y="667032"/>
                </a:lnTo>
                <a:lnTo>
                  <a:pt x="742966" y="700769"/>
                </a:lnTo>
                <a:lnTo>
                  <a:pt x="711915" y="731819"/>
                </a:lnTo>
                <a:lnTo>
                  <a:pt x="678179" y="759979"/>
                </a:lnTo>
                <a:lnTo>
                  <a:pt x="641961" y="785046"/>
                </a:lnTo>
                <a:lnTo>
                  <a:pt x="603464" y="806816"/>
                </a:lnTo>
                <a:lnTo>
                  <a:pt x="562892" y="825085"/>
                </a:lnTo>
                <a:lnTo>
                  <a:pt x="520449" y="839648"/>
                </a:lnTo>
                <a:lnTo>
                  <a:pt x="476340" y="850303"/>
                </a:lnTo>
                <a:lnTo>
                  <a:pt x="430767" y="856845"/>
                </a:lnTo>
                <a:lnTo>
                  <a:pt x="383935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0" name="object 10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197411" y="859071"/>
            <a:ext cx="5723890" cy="590550"/>
          </a:xfrm>
          <a:custGeom>
            <a:avLst/>
            <a:gdLst/>
            <a:ahLst/>
            <a:cxnLst/>
            <a:rect l="l" t="t" r="r" b="b"/>
            <a:pathLst>
              <a:path w="5723890" h="590550">
                <a:moveTo>
                  <a:pt x="5428345" y="589957"/>
                </a:moveTo>
                <a:lnTo>
                  <a:pt x="294978" y="589957"/>
                </a:lnTo>
                <a:lnTo>
                  <a:pt x="248555" y="586282"/>
                </a:lnTo>
                <a:lnTo>
                  <a:pt x="203693" y="575477"/>
                </a:lnTo>
                <a:lnTo>
                  <a:pt x="161184" y="557869"/>
                </a:lnTo>
                <a:lnTo>
                  <a:pt x="121822" y="533787"/>
                </a:lnTo>
                <a:lnTo>
                  <a:pt x="86397" y="503559"/>
                </a:lnTo>
                <a:lnTo>
                  <a:pt x="56169" y="468135"/>
                </a:lnTo>
                <a:lnTo>
                  <a:pt x="32087" y="428772"/>
                </a:lnTo>
                <a:lnTo>
                  <a:pt x="14479" y="386263"/>
                </a:lnTo>
                <a:lnTo>
                  <a:pt x="3674" y="341401"/>
                </a:lnTo>
                <a:lnTo>
                  <a:pt x="0" y="294978"/>
                </a:lnTo>
                <a:lnTo>
                  <a:pt x="3674" y="248555"/>
                </a:lnTo>
                <a:lnTo>
                  <a:pt x="14479" y="203692"/>
                </a:lnTo>
                <a:lnTo>
                  <a:pt x="32087" y="161184"/>
                </a:lnTo>
                <a:lnTo>
                  <a:pt x="56169" y="121821"/>
                </a:lnTo>
                <a:lnTo>
                  <a:pt x="86397" y="86396"/>
                </a:lnTo>
                <a:lnTo>
                  <a:pt x="121822" y="56169"/>
                </a:lnTo>
                <a:lnTo>
                  <a:pt x="161184" y="32087"/>
                </a:lnTo>
                <a:lnTo>
                  <a:pt x="203693" y="14479"/>
                </a:lnTo>
                <a:lnTo>
                  <a:pt x="248555" y="3674"/>
                </a:lnTo>
                <a:lnTo>
                  <a:pt x="294974" y="0"/>
                </a:lnTo>
                <a:lnTo>
                  <a:pt x="5428350" y="0"/>
                </a:lnTo>
                <a:lnTo>
                  <a:pt x="5474769" y="3674"/>
                </a:lnTo>
                <a:lnTo>
                  <a:pt x="5519631" y="14479"/>
                </a:lnTo>
                <a:lnTo>
                  <a:pt x="5562139" y="32087"/>
                </a:lnTo>
                <a:lnTo>
                  <a:pt x="5601502" y="56169"/>
                </a:lnTo>
                <a:lnTo>
                  <a:pt x="5636927" y="86396"/>
                </a:lnTo>
                <a:lnTo>
                  <a:pt x="5667155" y="121821"/>
                </a:lnTo>
                <a:lnTo>
                  <a:pt x="5691236" y="161184"/>
                </a:lnTo>
                <a:lnTo>
                  <a:pt x="5708844" y="203692"/>
                </a:lnTo>
                <a:lnTo>
                  <a:pt x="5719649" y="248555"/>
                </a:lnTo>
                <a:lnTo>
                  <a:pt x="5723323" y="294978"/>
                </a:lnTo>
                <a:lnTo>
                  <a:pt x="5719649" y="341401"/>
                </a:lnTo>
                <a:lnTo>
                  <a:pt x="5708844" y="386263"/>
                </a:lnTo>
                <a:lnTo>
                  <a:pt x="5691236" y="428772"/>
                </a:lnTo>
                <a:lnTo>
                  <a:pt x="5667155" y="468135"/>
                </a:lnTo>
                <a:lnTo>
                  <a:pt x="5636927" y="503559"/>
                </a:lnTo>
                <a:lnTo>
                  <a:pt x="5601502" y="533787"/>
                </a:lnTo>
                <a:lnTo>
                  <a:pt x="5562139" y="557869"/>
                </a:lnTo>
                <a:lnTo>
                  <a:pt x="5519631" y="575477"/>
                </a:lnTo>
                <a:lnTo>
                  <a:pt x="5474769" y="586282"/>
                </a:lnTo>
                <a:lnTo>
                  <a:pt x="5428345" y="58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53211" y="974007"/>
            <a:ext cx="261175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TEXT</a:t>
            </a:r>
            <a:r>
              <a:rPr sz="2150" u="heavy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FUNCTIONS</a:t>
            </a:r>
            <a:endParaRPr sz="2150"/>
          </a:p>
        </p:txBody>
      </p:sp>
      <p:sp>
        <p:nvSpPr>
          <p:cNvPr id="14" name="object 14"/>
          <p:cNvSpPr/>
          <p:nvPr/>
        </p:nvSpPr>
        <p:spPr>
          <a:xfrm>
            <a:off x="1453342" y="1712438"/>
            <a:ext cx="5323205" cy="3055620"/>
          </a:xfrm>
          <a:custGeom>
            <a:avLst/>
            <a:gdLst/>
            <a:ahLst/>
            <a:cxnLst/>
            <a:rect l="l" t="t" r="r" b="b"/>
            <a:pathLst>
              <a:path w="5323205" h="3055620">
                <a:moveTo>
                  <a:pt x="4992149" y="3055174"/>
                </a:moveTo>
                <a:lnTo>
                  <a:pt x="333372" y="3055174"/>
                </a:lnTo>
                <a:lnTo>
                  <a:pt x="284111" y="3051559"/>
                </a:lnTo>
                <a:lnTo>
                  <a:pt x="237091" y="3041059"/>
                </a:lnTo>
                <a:lnTo>
                  <a:pt x="192832" y="3024189"/>
                </a:lnTo>
                <a:lnTo>
                  <a:pt x="151848" y="3001465"/>
                </a:lnTo>
                <a:lnTo>
                  <a:pt x="114656" y="2973402"/>
                </a:lnTo>
                <a:lnTo>
                  <a:pt x="81771" y="2940517"/>
                </a:lnTo>
                <a:lnTo>
                  <a:pt x="53708" y="2903325"/>
                </a:lnTo>
                <a:lnTo>
                  <a:pt x="30984" y="2862341"/>
                </a:lnTo>
                <a:lnTo>
                  <a:pt x="14114" y="2818082"/>
                </a:lnTo>
                <a:lnTo>
                  <a:pt x="3614" y="2771062"/>
                </a:lnTo>
                <a:lnTo>
                  <a:pt x="0" y="272179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992147" y="0"/>
                </a:lnTo>
                <a:lnTo>
                  <a:pt x="5041410" y="3614"/>
                </a:lnTo>
                <a:lnTo>
                  <a:pt x="5088430" y="14114"/>
                </a:lnTo>
                <a:lnTo>
                  <a:pt x="5132689" y="30984"/>
                </a:lnTo>
                <a:lnTo>
                  <a:pt x="5173673" y="53708"/>
                </a:lnTo>
                <a:lnTo>
                  <a:pt x="5210865" y="81771"/>
                </a:lnTo>
                <a:lnTo>
                  <a:pt x="5243750" y="114656"/>
                </a:lnTo>
                <a:lnTo>
                  <a:pt x="5271813" y="151848"/>
                </a:lnTo>
                <a:lnTo>
                  <a:pt x="5294537" y="192832"/>
                </a:lnTo>
                <a:lnTo>
                  <a:pt x="5311407" y="237091"/>
                </a:lnTo>
                <a:lnTo>
                  <a:pt x="5321907" y="284111"/>
                </a:lnTo>
                <a:lnTo>
                  <a:pt x="5322686" y="294722"/>
                </a:lnTo>
                <a:lnTo>
                  <a:pt x="5322686" y="2760451"/>
                </a:lnTo>
                <a:lnTo>
                  <a:pt x="5311407" y="2818082"/>
                </a:lnTo>
                <a:lnTo>
                  <a:pt x="5294537" y="2862341"/>
                </a:lnTo>
                <a:lnTo>
                  <a:pt x="5271813" y="2903325"/>
                </a:lnTo>
                <a:lnTo>
                  <a:pt x="5243750" y="2940517"/>
                </a:lnTo>
                <a:lnTo>
                  <a:pt x="5210865" y="2973402"/>
                </a:lnTo>
                <a:lnTo>
                  <a:pt x="5173673" y="3001465"/>
                </a:lnTo>
                <a:lnTo>
                  <a:pt x="5132689" y="3024189"/>
                </a:lnTo>
                <a:lnTo>
                  <a:pt x="5088430" y="3041059"/>
                </a:lnTo>
                <a:lnTo>
                  <a:pt x="5041410" y="3051559"/>
                </a:lnTo>
                <a:lnTo>
                  <a:pt x="4992149" y="3055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6202" y="2168254"/>
            <a:ext cx="495998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00"/>
              </a:spcBef>
            </a:pPr>
            <a:r>
              <a:rPr sz="1950" spc="-10" dirty="0">
                <a:latin typeface="Comic Sans MS"/>
                <a:cs typeface="Comic Sans MS"/>
              </a:rPr>
              <a:t>Text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functions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5" dirty="0">
                <a:latin typeface="Comic Sans MS"/>
                <a:cs typeface="Comic Sans MS"/>
              </a:rPr>
              <a:t>in </a:t>
            </a:r>
            <a:r>
              <a:rPr sz="1950" spc="-10" dirty="0">
                <a:latin typeface="Comic Sans MS"/>
                <a:cs typeface="Comic Sans MS"/>
              </a:rPr>
              <a:t>DAX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help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work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with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text </a:t>
            </a:r>
            <a:r>
              <a:rPr sz="1950" spc="-56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data </a:t>
            </a:r>
            <a:r>
              <a:rPr sz="1950" spc="-5" dirty="0">
                <a:latin typeface="Comic Sans MS"/>
                <a:cs typeface="Comic Sans MS"/>
              </a:rPr>
              <a:t>in </a:t>
            </a:r>
            <a:r>
              <a:rPr sz="1950" spc="-10" dirty="0">
                <a:latin typeface="Comic Sans MS"/>
                <a:cs typeface="Comic Sans MS"/>
              </a:rPr>
              <a:t>tables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and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columns.</a:t>
            </a:r>
            <a:endParaRPr sz="1950">
              <a:latin typeface="Comic Sans MS"/>
              <a:cs typeface="Comic Sans MS"/>
            </a:endParaRPr>
          </a:p>
          <a:p>
            <a:pPr marL="271145" marR="263525" indent="-635" algn="ctr">
              <a:lnSpc>
                <a:spcPct val="115399"/>
              </a:lnSpc>
            </a:pPr>
            <a:r>
              <a:rPr sz="1950" spc="-10" dirty="0">
                <a:latin typeface="Comic Sans MS"/>
                <a:cs typeface="Comic Sans MS"/>
              </a:rPr>
              <a:t>These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functions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enable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tasks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like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extracting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parts</a:t>
            </a:r>
            <a:r>
              <a:rPr sz="1950" spc="-5" dirty="0">
                <a:latin typeface="Comic Sans MS"/>
                <a:cs typeface="Comic Sans MS"/>
              </a:rPr>
              <a:t> of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text,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finding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text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within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strings,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changing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text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case,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and </a:t>
            </a:r>
            <a:r>
              <a:rPr sz="1950" spc="-56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more.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65288" y="1279659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T</a:t>
            </a:r>
            <a:r>
              <a:rPr sz="2025" b="1" spc="-37" baseline="2057" dirty="0">
                <a:latin typeface="Comic Sans MS"/>
                <a:cs typeface="Comic Sans MS"/>
              </a:rPr>
              <a:t>ry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44" baseline="2057" dirty="0">
                <a:latin typeface="Comic Sans MS"/>
                <a:cs typeface="Comic Sans MS"/>
              </a:rPr>
              <a:t>th</a:t>
            </a:r>
            <a:r>
              <a:rPr sz="1350" b="1" spc="-3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2002" y="1517483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</a:t>
            </a:r>
            <a:r>
              <a:rPr sz="2025" b="1" spc="-44" baseline="2057" dirty="0">
                <a:latin typeface="Comic Sans MS"/>
                <a:cs typeface="Comic Sans MS"/>
              </a:rPr>
              <a:t>ucnti</a:t>
            </a:r>
            <a:r>
              <a:rPr sz="1350" b="1" spc="-3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50784" cy="1383030"/>
          </a:xfrm>
          <a:custGeom>
            <a:avLst/>
            <a:gdLst/>
            <a:ahLst/>
            <a:cxnLst/>
            <a:rect l="l" t="t" r="r" b="b"/>
            <a:pathLst>
              <a:path w="7550784" h="138303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50784" h="1383030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049096"/>
                </a:lnTo>
                <a:lnTo>
                  <a:pt x="304406" y="1098359"/>
                </a:lnTo>
                <a:lnTo>
                  <a:pt x="314909" y="1145387"/>
                </a:lnTo>
                <a:lnTo>
                  <a:pt x="331774" y="1189647"/>
                </a:lnTo>
                <a:lnTo>
                  <a:pt x="354495" y="1230630"/>
                </a:lnTo>
                <a:lnTo>
                  <a:pt x="382562" y="1267815"/>
                </a:lnTo>
                <a:lnTo>
                  <a:pt x="415442" y="1300708"/>
                </a:lnTo>
                <a:lnTo>
                  <a:pt x="452640" y="1328762"/>
                </a:lnTo>
                <a:lnTo>
                  <a:pt x="493623" y="1351483"/>
                </a:lnTo>
                <a:lnTo>
                  <a:pt x="537883" y="1368361"/>
                </a:lnTo>
                <a:lnTo>
                  <a:pt x="584898" y="1378864"/>
                </a:lnTo>
                <a:lnTo>
                  <a:pt x="634161" y="1382471"/>
                </a:lnTo>
                <a:lnTo>
                  <a:pt x="7216876" y="1382471"/>
                </a:lnTo>
                <a:lnTo>
                  <a:pt x="7266140" y="1378864"/>
                </a:lnTo>
                <a:lnTo>
                  <a:pt x="7313168" y="1368361"/>
                </a:lnTo>
                <a:lnTo>
                  <a:pt x="7357427" y="1351483"/>
                </a:lnTo>
                <a:lnTo>
                  <a:pt x="7398410" y="1328762"/>
                </a:lnTo>
                <a:lnTo>
                  <a:pt x="7435596" y="1300708"/>
                </a:lnTo>
                <a:lnTo>
                  <a:pt x="7468489" y="1267815"/>
                </a:lnTo>
                <a:lnTo>
                  <a:pt x="7496543" y="1230630"/>
                </a:lnTo>
                <a:lnTo>
                  <a:pt x="7519276" y="1189647"/>
                </a:lnTo>
                <a:lnTo>
                  <a:pt x="7536142" y="1145387"/>
                </a:lnTo>
                <a:lnTo>
                  <a:pt x="7546645" y="1098359"/>
                </a:lnTo>
                <a:lnTo>
                  <a:pt x="7550251" y="1049096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16608" y="264200"/>
            <a:ext cx="22586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CONCATENATE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7762" y="2408170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4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1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5814477" y="0"/>
                </a:lnTo>
                <a:lnTo>
                  <a:pt x="5863737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8"/>
                </a:lnTo>
                <a:lnTo>
                  <a:pt x="6146665" y="541214"/>
                </a:lnTo>
                <a:lnTo>
                  <a:pt x="6133734" y="621361"/>
                </a:lnTo>
                <a:lnTo>
                  <a:pt x="6116864" y="665621"/>
                </a:lnTo>
                <a:lnTo>
                  <a:pt x="6094140" y="706605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7" y="854839"/>
                </a:lnTo>
                <a:lnTo>
                  <a:pt x="5814474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68362" y="2432180"/>
            <a:ext cx="57797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275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Suppose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"Sales"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"Product"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"Quantity".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create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new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concatenates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quantity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sold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space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between.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459" y="972910"/>
            <a:ext cx="687197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0" marR="5080" indent="-3118485">
              <a:lnSpc>
                <a:spcPct val="1125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The CONCATENATE function in DAX joins two text strings into one text </a:t>
            </a:r>
            <a:r>
              <a:rPr sz="1500" b="1" spc="-64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string.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526" y="240534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15992" y="1769867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4" y="457353"/>
                </a:moveTo>
                <a:lnTo>
                  <a:pt x="228674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9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7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262953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8" y="39054"/>
                </a:lnTo>
                <a:lnTo>
                  <a:pt x="5424651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3" y="182590"/>
                </a:lnTo>
                <a:lnTo>
                  <a:pt x="5491629" y="228675"/>
                </a:lnTo>
                <a:lnTo>
                  <a:pt x="5486983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1" y="390375"/>
                </a:lnTo>
                <a:lnTo>
                  <a:pt x="5390808" y="418299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4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69956" y="1868896"/>
            <a:ext cx="31838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CONCATENATE(&lt;text1&gt;,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&lt;text2&gt;)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8231" y="4587828"/>
            <a:ext cx="7049770" cy="652145"/>
          </a:xfrm>
          <a:custGeom>
            <a:avLst/>
            <a:gdLst/>
            <a:ahLst/>
            <a:cxnLst/>
            <a:rect l="l" t="t" r="r" b="b"/>
            <a:pathLst>
              <a:path w="7049770" h="652145">
                <a:moveTo>
                  <a:pt x="6723967" y="651953"/>
                </a:moveTo>
                <a:lnTo>
                  <a:pt x="325976" y="651953"/>
                </a:lnTo>
                <a:lnTo>
                  <a:pt x="274675" y="647892"/>
                </a:lnTo>
                <a:lnTo>
                  <a:pt x="225098" y="635952"/>
                </a:lnTo>
                <a:lnTo>
                  <a:pt x="178123" y="616494"/>
                </a:lnTo>
                <a:lnTo>
                  <a:pt x="134623" y="589882"/>
                </a:lnTo>
                <a:lnTo>
                  <a:pt x="95476" y="556477"/>
                </a:lnTo>
                <a:lnTo>
                  <a:pt x="62071" y="517330"/>
                </a:lnTo>
                <a:lnTo>
                  <a:pt x="35459" y="473830"/>
                </a:lnTo>
                <a:lnTo>
                  <a:pt x="16001" y="426855"/>
                </a:lnTo>
                <a:lnTo>
                  <a:pt x="4060" y="377278"/>
                </a:lnTo>
                <a:lnTo>
                  <a:pt x="0" y="325977"/>
                </a:lnTo>
                <a:lnTo>
                  <a:pt x="4060" y="274675"/>
                </a:lnTo>
                <a:lnTo>
                  <a:pt x="16001" y="225098"/>
                </a:lnTo>
                <a:lnTo>
                  <a:pt x="35459" y="178122"/>
                </a:lnTo>
                <a:lnTo>
                  <a:pt x="62071" y="134623"/>
                </a:lnTo>
                <a:lnTo>
                  <a:pt x="95476" y="95476"/>
                </a:lnTo>
                <a:lnTo>
                  <a:pt x="134623" y="62072"/>
                </a:lnTo>
                <a:lnTo>
                  <a:pt x="178123" y="35459"/>
                </a:lnTo>
                <a:lnTo>
                  <a:pt x="225098" y="16001"/>
                </a:lnTo>
                <a:lnTo>
                  <a:pt x="274675" y="4060"/>
                </a:lnTo>
                <a:lnTo>
                  <a:pt x="325976" y="0"/>
                </a:lnTo>
                <a:lnTo>
                  <a:pt x="6723967" y="0"/>
                </a:lnTo>
                <a:lnTo>
                  <a:pt x="6775269" y="4060"/>
                </a:lnTo>
                <a:lnTo>
                  <a:pt x="6824846" y="16001"/>
                </a:lnTo>
                <a:lnTo>
                  <a:pt x="6871821" y="35459"/>
                </a:lnTo>
                <a:lnTo>
                  <a:pt x="6915321" y="62072"/>
                </a:lnTo>
                <a:lnTo>
                  <a:pt x="6954468" y="95476"/>
                </a:lnTo>
                <a:lnTo>
                  <a:pt x="6987872" y="134623"/>
                </a:lnTo>
                <a:lnTo>
                  <a:pt x="7014485" y="178122"/>
                </a:lnTo>
                <a:lnTo>
                  <a:pt x="7033943" y="225098"/>
                </a:lnTo>
                <a:lnTo>
                  <a:pt x="7045883" y="274675"/>
                </a:lnTo>
                <a:lnTo>
                  <a:pt x="7049252" y="317237"/>
                </a:lnTo>
                <a:lnTo>
                  <a:pt x="7049252" y="334716"/>
                </a:lnTo>
                <a:lnTo>
                  <a:pt x="7045883" y="377278"/>
                </a:lnTo>
                <a:lnTo>
                  <a:pt x="7033943" y="426855"/>
                </a:lnTo>
                <a:lnTo>
                  <a:pt x="7014485" y="473830"/>
                </a:lnTo>
                <a:lnTo>
                  <a:pt x="6987872" y="517330"/>
                </a:lnTo>
                <a:lnTo>
                  <a:pt x="6954468" y="556477"/>
                </a:lnTo>
                <a:lnTo>
                  <a:pt x="6915321" y="589882"/>
                </a:lnTo>
                <a:lnTo>
                  <a:pt x="6871821" y="616494"/>
                </a:lnTo>
                <a:lnTo>
                  <a:pt x="6824846" y="635952"/>
                </a:lnTo>
                <a:lnTo>
                  <a:pt x="6775269" y="647892"/>
                </a:lnTo>
                <a:lnTo>
                  <a:pt x="6723967" y="65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7545" y="4736744"/>
            <a:ext cx="6811009" cy="13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Product</a:t>
            </a:r>
            <a:r>
              <a:rPr sz="1500" b="1" spc="-2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Quantity=</a:t>
            </a:r>
            <a:r>
              <a:rPr sz="1500" b="1" spc="-2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CONCATENATE(Sales[Product]&amp;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"</a:t>
            </a:r>
            <a:r>
              <a:rPr sz="1500" b="1" spc="-2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",</a:t>
            </a:r>
            <a:r>
              <a:rPr sz="1500" b="1" spc="-2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Sales[Quantity])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mic Sans MS"/>
              <a:cs typeface="Comic Sans MS"/>
            </a:endParaRPr>
          </a:p>
          <a:p>
            <a:pPr marL="90170" marR="22225" algn="ctr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latin typeface="Comic Sans MS"/>
                <a:cs typeface="Comic Sans MS"/>
              </a:rPr>
              <a:t>This DAX formula will create </a:t>
            </a:r>
            <a:r>
              <a:rPr sz="1300" dirty="0">
                <a:latin typeface="Comic Sans MS"/>
                <a:cs typeface="Comic Sans MS"/>
              </a:rPr>
              <a:t>a </a:t>
            </a:r>
            <a:r>
              <a:rPr sz="1300" spc="-5" dirty="0">
                <a:latin typeface="Comic Sans MS"/>
                <a:cs typeface="Comic Sans MS"/>
              </a:rPr>
              <a:t>new column where each row contains the product name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followed by </a:t>
            </a:r>
            <a:r>
              <a:rPr sz="1300" dirty="0">
                <a:latin typeface="Comic Sans MS"/>
                <a:cs typeface="Comic Sans MS"/>
              </a:rPr>
              <a:t>a </a:t>
            </a:r>
            <a:r>
              <a:rPr sz="1300" spc="-5" dirty="0">
                <a:latin typeface="Comic Sans MS"/>
                <a:cs typeface="Comic Sans MS"/>
              </a:rPr>
              <a:t>space and then the quantity sold. For example, </a:t>
            </a:r>
            <a:r>
              <a:rPr sz="1300" dirty="0">
                <a:latin typeface="Comic Sans MS"/>
                <a:cs typeface="Comic Sans MS"/>
              </a:rPr>
              <a:t>if </a:t>
            </a:r>
            <a:r>
              <a:rPr sz="1300" spc="-5" dirty="0">
                <a:latin typeface="Comic Sans MS"/>
                <a:cs typeface="Comic Sans MS"/>
              </a:rPr>
              <a:t>"Product" </a:t>
            </a:r>
            <a:r>
              <a:rPr sz="1300" dirty="0">
                <a:latin typeface="Comic Sans MS"/>
                <a:cs typeface="Comic Sans MS"/>
              </a:rPr>
              <a:t>is </a:t>
            </a:r>
            <a:r>
              <a:rPr sz="1300" spc="-5" dirty="0">
                <a:latin typeface="Comic Sans MS"/>
                <a:cs typeface="Comic Sans MS"/>
              </a:rPr>
              <a:t>"Chair" and </a:t>
            </a:r>
            <a:r>
              <a:rPr sz="1300" spc="-37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"Quantity"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is</a:t>
            </a:r>
            <a:r>
              <a:rPr sz="1300" spc="-5" dirty="0">
                <a:latin typeface="Comic Sans MS"/>
                <a:cs typeface="Comic Sans MS"/>
              </a:rPr>
              <a:t> 10, the new column will display "Chair 10".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5" name="object 25"/>
          <p:cNvSpPr txBox="1"/>
          <p:nvPr/>
        </p:nvSpPr>
        <p:spPr>
          <a:xfrm>
            <a:off x="262711" y="3525057"/>
            <a:ext cx="6921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930" marR="5080" indent="-697865">
              <a:lnSpc>
                <a:spcPct val="113599"/>
              </a:lnSpc>
              <a:spcBef>
                <a:spcPts val="100"/>
              </a:spcBef>
            </a:pPr>
            <a:r>
              <a:rPr sz="1100" b="1" spc="-5" dirty="0">
                <a:latin typeface="Comic Sans MS"/>
                <a:cs typeface="Comic Sans MS"/>
              </a:rPr>
              <a:t>The CONCATENATE function in DAX allows concatenating only two values at </a:t>
            </a:r>
            <a:r>
              <a:rPr sz="1100" b="1" dirty="0">
                <a:latin typeface="Comic Sans MS"/>
                <a:cs typeface="Comic Sans MS"/>
              </a:rPr>
              <a:t>a </a:t>
            </a:r>
            <a:r>
              <a:rPr sz="1100" b="1" spc="-5" dirty="0">
                <a:latin typeface="Comic Sans MS"/>
                <a:cs typeface="Comic Sans MS"/>
              </a:rPr>
              <a:t>time. To concatenate </a:t>
            </a:r>
            <a:r>
              <a:rPr sz="1100" b="1" spc="-465" dirty="0">
                <a:latin typeface="Comic Sans MS"/>
                <a:cs typeface="Comic Sans MS"/>
              </a:rPr>
              <a:t> </a:t>
            </a:r>
            <a:r>
              <a:rPr sz="1100" b="1" spc="-5" dirty="0">
                <a:latin typeface="Comic Sans MS"/>
                <a:cs typeface="Comic Sans MS"/>
              </a:rPr>
              <a:t>multiple</a:t>
            </a:r>
            <a:r>
              <a:rPr sz="1100" b="1" spc="-10" dirty="0">
                <a:latin typeface="Comic Sans MS"/>
                <a:cs typeface="Comic Sans MS"/>
              </a:rPr>
              <a:t> </a:t>
            </a:r>
            <a:r>
              <a:rPr sz="1100" b="1" spc="-5" dirty="0">
                <a:latin typeface="Comic Sans MS"/>
                <a:cs typeface="Comic Sans MS"/>
              </a:rPr>
              <a:t>values, you</a:t>
            </a:r>
            <a:r>
              <a:rPr sz="1100" b="1" spc="-10" dirty="0">
                <a:latin typeface="Comic Sans MS"/>
                <a:cs typeface="Comic Sans MS"/>
              </a:rPr>
              <a:t> </a:t>
            </a:r>
            <a:r>
              <a:rPr sz="1100" b="1" spc="-5" dirty="0">
                <a:latin typeface="Comic Sans MS"/>
                <a:cs typeface="Comic Sans MS"/>
              </a:rPr>
              <a:t>can nest CONCATENATE</a:t>
            </a:r>
            <a:r>
              <a:rPr sz="1100" b="1" spc="-10" dirty="0">
                <a:latin typeface="Comic Sans MS"/>
                <a:cs typeface="Comic Sans MS"/>
              </a:rPr>
              <a:t> </a:t>
            </a:r>
            <a:r>
              <a:rPr sz="1100" b="1" spc="-5" dirty="0">
                <a:latin typeface="Comic Sans MS"/>
                <a:cs typeface="Comic Sans MS"/>
              </a:rPr>
              <a:t>functions or use</a:t>
            </a:r>
            <a:r>
              <a:rPr sz="1100" b="1" spc="-10" dirty="0">
                <a:latin typeface="Comic Sans MS"/>
                <a:cs typeface="Comic Sans MS"/>
              </a:rPr>
              <a:t> </a:t>
            </a:r>
            <a:r>
              <a:rPr sz="1100" b="1" spc="-5" dirty="0">
                <a:latin typeface="Comic Sans MS"/>
                <a:cs typeface="Comic Sans MS"/>
              </a:rPr>
              <a:t>the "&amp;" operator.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learn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63344" y="108598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3"/>
                </a:lnTo>
                <a:lnTo>
                  <a:pt x="21487" y="390299"/>
                </a:lnTo>
                <a:lnTo>
                  <a:pt x="5473" y="337602"/>
                </a:lnTo>
                <a:lnTo>
                  <a:pt x="0" y="282276"/>
                </a:lnTo>
                <a:lnTo>
                  <a:pt x="5473" y="226949"/>
                </a:lnTo>
                <a:lnTo>
                  <a:pt x="21487" y="174253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6"/>
                </a:lnTo>
                <a:lnTo>
                  <a:pt x="226950" y="5473"/>
                </a:lnTo>
                <a:lnTo>
                  <a:pt x="282271" y="0"/>
                </a:lnTo>
                <a:lnTo>
                  <a:pt x="2439564" y="0"/>
                </a:lnTo>
                <a:lnTo>
                  <a:pt x="2494885" y="5473"/>
                </a:lnTo>
                <a:lnTo>
                  <a:pt x="2547581" y="21486"/>
                </a:lnTo>
                <a:lnTo>
                  <a:pt x="2596166" y="47425"/>
                </a:lnTo>
                <a:lnTo>
                  <a:pt x="2639158" y="82676"/>
                </a:lnTo>
                <a:lnTo>
                  <a:pt x="2674410" y="125669"/>
                </a:lnTo>
                <a:lnTo>
                  <a:pt x="2700348" y="174253"/>
                </a:lnTo>
                <a:lnTo>
                  <a:pt x="2716361" y="226949"/>
                </a:lnTo>
                <a:lnTo>
                  <a:pt x="2721325" y="277114"/>
                </a:lnTo>
                <a:lnTo>
                  <a:pt x="2721325" y="287438"/>
                </a:lnTo>
                <a:lnTo>
                  <a:pt x="2716361" y="337602"/>
                </a:lnTo>
                <a:lnTo>
                  <a:pt x="2700348" y="390299"/>
                </a:lnTo>
                <a:lnTo>
                  <a:pt x="2674410" y="438883"/>
                </a:lnTo>
                <a:lnTo>
                  <a:pt x="2639158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77762" y="2677647"/>
            <a:ext cx="5461635" cy="922655"/>
            <a:chOff x="1277762" y="2677647"/>
            <a:chExt cx="5461635" cy="922655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7762" y="2677647"/>
              <a:ext cx="5461635" cy="922655"/>
            </a:xfrm>
            <a:custGeom>
              <a:avLst/>
              <a:gdLst/>
              <a:ahLst/>
              <a:cxnLst/>
              <a:rect l="l" t="t" r="r" b="b"/>
              <a:pathLst>
                <a:path w="5461634" h="922654">
                  <a:moveTo>
                    <a:pt x="5128193" y="922352"/>
                  </a:moveTo>
                  <a:lnTo>
                    <a:pt x="333375" y="922352"/>
                  </a:lnTo>
                  <a:lnTo>
                    <a:pt x="284111" y="918737"/>
                  </a:lnTo>
                  <a:lnTo>
                    <a:pt x="237091" y="908237"/>
                  </a:lnTo>
                  <a:lnTo>
                    <a:pt x="192832" y="891367"/>
                  </a:lnTo>
                  <a:lnTo>
                    <a:pt x="151848" y="868643"/>
                  </a:lnTo>
                  <a:lnTo>
                    <a:pt x="114656" y="840581"/>
                  </a:lnTo>
                  <a:lnTo>
                    <a:pt x="81771" y="807695"/>
                  </a:lnTo>
                  <a:lnTo>
                    <a:pt x="53708" y="770503"/>
                  </a:lnTo>
                  <a:lnTo>
                    <a:pt x="30984" y="729519"/>
                  </a:lnTo>
                  <a:lnTo>
                    <a:pt x="14114" y="685260"/>
                  </a:lnTo>
                  <a:lnTo>
                    <a:pt x="3614" y="638240"/>
                  </a:lnTo>
                  <a:lnTo>
                    <a:pt x="0" y="58897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128193" y="0"/>
                  </a:lnTo>
                  <a:lnTo>
                    <a:pt x="5177457" y="3614"/>
                  </a:lnTo>
                  <a:lnTo>
                    <a:pt x="5224476" y="14114"/>
                  </a:lnTo>
                  <a:lnTo>
                    <a:pt x="5268736" y="30984"/>
                  </a:lnTo>
                  <a:lnTo>
                    <a:pt x="5309719" y="53708"/>
                  </a:lnTo>
                  <a:lnTo>
                    <a:pt x="5346912" y="81771"/>
                  </a:lnTo>
                  <a:lnTo>
                    <a:pt x="5379797" y="114656"/>
                  </a:lnTo>
                  <a:lnTo>
                    <a:pt x="5407860" y="151848"/>
                  </a:lnTo>
                  <a:lnTo>
                    <a:pt x="5430584" y="192832"/>
                  </a:lnTo>
                  <a:lnTo>
                    <a:pt x="5447454" y="237091"/>
                  </a:lnTo>
                  <a:lnTo>
                    <a:pt x="5457954" y="284111"/>
                  </a:lnTo>
                  <a:lnTo>
                    <a:pt x="5461569" y="333374"/>
                  </a:lnTo>
                  <a:lnTo>
                    <a:pt x="5461569" y="588977"/>
                  </a:lnTo>
                  <a:lnTo>
                    <a:pt x="5457954" y="638240"/>
                  </a:lnTo>
                  <a:lnTo>
                    <a:pt x="5447454" y="685260"/>
                  </a:lnTo>
                  <a:lnTo>
                    <a:pt x="5430584" y="729519"/>
                  </a:lnTo>
                  <a:lnTo>
                    <a:pt x="5407860" y="770503"/>
                  </a:lnTo>
                  <a:lnTo>
                    <a:pt x="5379797" y="807695"/>
                  </a:lnTo>
                  <a:lnTo>
                    <a:pt x="5346912" y="840581"/>
                  </a:lnTo>
                  <a:lnTo>
                    <a:pt x="5309719" y="868643"/>
                  </a:lnTo>
                  <a:lnTo>
                    <a:pt x="5268736" y="891367"/>
                  </a:lnTo>
                  <a:lnTo>
                    <a:pt x="5224476" y="908237"/>
                  </a:lnTo>
                  <a:lnTo>
                    <a:pt x="5177457" y="918737"/>
                  </a:lnTo>
                  <a:lnTo>
                    <a:pt x="5128193" y="922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52455" y="226677"/>
            <a:ext cx="234378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COMBINEVALUES</a:t>
            </a:r>
            <a:endParaRPr sz="2050"/>
          </a:p>
        </p:txBody>
      </p:sp>
      <p:sp>
        <p:nvSpPr>
          <p:cNvPr id="12" name="object 12"/>
          <p:cNvSpPr/>
          <p:nvPr/>
        </p:nvSpPr>
        <p:spPr>
          <a:xfrm>
            <a:off x="111648" y="812441"/>
            <a:ext cx="7573645" cy="995044"/>
          </a:xfrm>
          <a:custGeom>
            <a:avLst/>
            <a:gdLst/>
            <a:ahLst/>
            <a:cxnLst/>
            <a:rect l="l" t="t" r="r" b="b"/>
            <a:pathLst>
              <a:path w="7573645" h="995044">
                <a:moveTo>
                  <a:pt x="7240257" y="994421"/>
                </a:moveTo>
                <a:lnTo>
                  <a:pt x="333374" y="994421"/>
                </a:lnTo>
                <a:lnTo>
                  <a:pt x="284111" y="990806"/>
                </a:lnTo>
                <a:lnTo>
                  <a:pt x="237091" y="980306"/>
                </a:lnTo>
                <a:lnTo>
                  <a:pt x="192832" y="963436"/>
                </a:lnTo>
                <a:lnTo>
                  <a:pt x="151848" y="940712"/>
                </a:lnTo>
                <a:lnTo>
                  <a:pt x="114656" y="912650"/>
                </a:lnTo>
                <a:lnTo>
                  <a:pt x="81771" y="879764"/>
                </a:lnTo>
                <a:lnTo>
                  <a:pt x="53708" y="842572"/>
                </a:lnTo>
                <a:lnTo>
                  <a:pt x="30984" y="801588"/>
                </a:lnTo>
                <a:lnTo>
                  <a:pt x="14114" y="757329"/>
                </a:lnTo>
                <a:lnTo>
                  <a:pt x="3614" y="710310"/>
                </a:lnTo>
                <a:lnTo>
                  <a:pt x="0" y="66104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240256" y="0"/>
                </a:lnTo>
                <a:lnTo>
                  <a:pt x="7289520" y="3614"/>
                </a:lnTo>
                <a:lnTo>
                  <a:pt x="7336539" y="14114"/>
                </a:lnTo>
                <a:lnTo>
                  <a:pt x="7380799" y="30984"/>
                </a:lnTo>
                <a:lnTo>
                  <a:pt x="7421782" y="53708"/>
                </a:lnTo>
                <a:lnTo>
                  <a:pt x="7458975" y="81771"/>
                </a:lnTo>
                <a:lnTo>
                  <a:pt x="7491860" y="114656"/>
                </a:lnTo>
                <a:lnTo>
                  <a:pt x="7519922" y="151848"/>
                </a:lnTo>
                <a:lnTo>
                  <a:pt x="7542646" y="192832"/>
                </a:lnTo>
                <a:lnTo>
                  <a:pt x="7559516" y="237091"/>
                </a:lnTo>
                <a:lnTo>
                  <a:pt x="7570016" y="284111"/>
                </a:lnTo>
                <a:lnTo>
                  <a:pt x="7573631" y="333374"/>
                </a:lnTo>
                <a:lnTo>
                  <a:pt x="7573631" y="661046"/>
                </a:lnTo>
                <a:lnTo>
                  <a:pt x="7570016" y="710310"/>
                </a:lnTo>
                <a:lnTo>
                  <a:pt x="7559516" y="757329"/>
                </a:lnTo>
                <a:lnTo>
                  <a:pt x="7542646" y="801588"/>
                </a:lnTo>
                <a:lnTo>
                  <a:pt x="7519922" y="842572"/>
                </a:lnTo>
                <a:lnTo>
                  <a:pt x="7491860" y="879764"/>
                </a:lnTo>
                <a:lnTo>
                  <a:pt x="7458975" y="912650"/>
                </a:lnTo>
                <a:lnTo>
                  <a:pt x="7421782" y="940712"/>
                </a:lnTo>
                <a:lnTo>
                  <a:pt x="7380799" y="963436"/>
                </a:lnTo>
                <a:lnTo>
                  <a:pt x="7336539" y="980306"/>
                </a:lnTo>
                <a:lnTo>
                  <a:pt x="7289520" y="990806"/>
                </a:lnTo>
                <a:lnTo>
                  <a:pt x="7240257" y="9944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633" y="867578"/>
            <a:ext cx="7493634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COMBINEVALUES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 used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join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two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more text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strings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single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text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string.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Its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main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purpose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support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multi-column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relationships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 DirectQuery models,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but it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can be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useful 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other scenarios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as well.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7521" y="1913094"/>
            <a:ext cx="5885815" cy="681990"/>
          </a:xfrm>
          <a:custGeom>
            <a:avLst/>
            <a:gdLst/>
            <a:ahLst/>
            <a:cxnLst/>
            <a:rect l="l" t="t" r="r" b="b"/>
            <a:pathLst>
              <a:path w="5885815" h="681989">
                <a:moveTo>
                  <a:pt x="5552281" y="681733"/>
                </a:moveTo>
                <a:lnTo>
                  <a:pt x="333375" y="681733"/>
                </a:lnTo>
                <a:lnTo>
                  <a:pt x="284111" y="678118"/>
                </a:lnTo>
                <a:lnTo>
                  <a:pt x="237091" y="667618"/>
                </a:lnTo>
                <a:lnTo>
                  <a:pt x="192832" y="650748"/>
                </a:lnTo>
                <a:lnTo>
                  <a:pt x="151848" y="628024"/>
                </a:lnTo>
                <a:lnTo>
                  <a:pt x="114656" y="599961"/>
                </a:lnTo>
                <a:lnTo>
                  <a:pt x="81771" y="567076"/>
                </a:lnTo>
                <a:lnTo>
                  <a:pt x="53708" y="529884"/>
                </a:lnTo>
                <a:lnTo>
                  <a:pt x="30984" y="488900"/>
                </a:lnTo>
                <a:lnTo>
                  <a:pt x="14114" y="444641"/>
                </a:lnTo>
                <a:lnTo>
                  <a:pt x="3614" y="397621"/>
                </a:lnTo>
                <a:lnTo>
                  <a:pt x="0" y="34835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552283" y="0"/>
                </a:lnTo>
                <a:lnTo>
                  <a:pt x="5601545" y="3614"/>
                </a:lnTo>
                <a:lnTo>
                  <a:pt x="5648565" y="14114"/>
                </a:lnTo>
                <a:lnTo>
                  <a:pt x="5692824" y="30984"/>
                </a:lnTo>
                <a:lnTo>
                  <a:pt x="5733808" y="53708"/>
                </a:lnTo>
                <a:lnTo>
                  <a:pt x="5771000" y="81771"/>
                </a:lnTo>
                <a:lnTo>
                  <a:pt x="5803885" y="114656"/>
                </a:lnTo>
                <a:lnTo>
                  <a:pt x="5831948" y="151848"/>
                </a:lnTo>
                <a:lnTo>
                  <a:pt x="5854672" y="192832"/>
                </a:lnTo>
                <a:lnTo>
                  <a:pt x="5871542" y="237091"/>
                </a:lnTo>
                <a:lnTo>
                  <a:pt x="5882042" y="284111"/>
                </a:lnTo>
                <a:lnTo>
                  <a:pt x="5885275" y="328178"/>
                </a:lnTo>
                <a:lnTo>
                  <a:pt x="5885275" y="353555"/>
                </a:lnTo>
                <a:lnTo>
                  <a:pt x="5882042" y="397621"/>
                </a:lnTo>
                <a:lnTo>
                  <a:pt x="5871542" y="444641"/>
                </a:lnTo>
                <a:lnTo>
                  <a:pt x="5854672" y="488900"/>
                </a:lnTo>
                <a:lnTo>
                  <a:pt x="5831948" y="529884"/>
                </a:lnTo>
                <a:lnTo>
                  <a:pt x="5803885" y="567076"/>
                </a:lnTo>
                <a:lnTo>
                  <a:pt x="5771000" y="599961"/>
                </a:lnTo>
                <a:lnTo>
                  <a:pt x="5733808" y="628024"/>
                </a:lnTo>
                <a:lnTo>
                  <a:pt x="5692824" y="650748"/>
                </a:lnTo>
                <a:lnTo>
                  <a:pt x="5648565" y="667618"/>
                </a:lnTo>
                <a:lnTo>
                  <a:pt x="5601545" y="678118"/>
                </a:lnTo>
                <a:lnTo>
                  <a:pt x="5552281" y="681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0071" y="1949181"/>
            <a:ext cx="5720715" cy="157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5645" marR="5080" indent="-1973580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COMBINEVALUES(&lt;delimiter&gt;,</a:t>
            </a:r>
            <a:r>
              <a:rPr sz="1550" b="1" spc="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&lt;expression&gt;,</a:t>
            </a:r>
            <a:r>
              <a:rPr sz="1550" b="1" spc="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&lt;expression&gt; </a:t>
            </a:r>
            <a:r>
              <a:rPr sz="1550" b="1" spc="-65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[,</a:t>
            </a:r>
            <a:r>
              <a:rPr sz="1550" b="1" spc="-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&lt;expression&gt;]…)</a:t>
            </a:r>
            <a:endParaRPr sz="1550">
              <a:latin typeface="Comic Sans MS"/>
              <a:cs typeface="Comic Sans MS"/>
            </a:endParaRPr>
          </a:p>
          <a:p>
            <a:pPr marL="61594" marR="417830" algn="ctr">
              <a:lnSpc>
                <a:spcPct val="112900"/>
              </a:lnSpc>
              <a:spcBef>
                <a:spcPts val="1670"/>
              </a:spcBef>
            </a:pPr>
            <a:r>
              <a:rPr sz="1550" spc="-5" dirty="0">
                <a:latin typeface="Comic Sans MS"/>
                <a:cs typeface="Comic Sans MS"/>
              </a:rPr>
              <a:t>Let's say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we want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combine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values of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"Product"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 "Color" columns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 the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 into 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single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text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string, separated by a hyphen.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581" y="2821387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958" y="201855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5500" y="3841825"/>
            <a:ext cx="6889115" cy="697230"/>
          </a:xfrm>
          <a:custGeom>
            <a:avLst/>
            <a:gdLst/>
            <a:ahLst/>
            <a:cxnLst/>
            <a:rect l="l" t="t" r="r" b="b"/>
            <a:pathLst>
              <a:path w="6889115" h="697229">
                <a:moveTo>
                  <a:pt x="6555662" y="697151"/>
                </a:moveTo>
                <a:lnTo>
                  <a:pt x="333370" y="697151"/>
                </a:lnTo>
                <a:lnTo>
                  <a:pt x="284111" y="693536"/>
                </a:lnTo>
                <a:lnTo>
                  <a:pt x="237091" y="683036"/>
                </a:lnTo>
                <a:lnTo>
                  <a:pt x="192832" y="666166"/>
                </a:lnTo>
                <a:lnTo>
                  <a:pt x="151848" y="643442"/>
                </a:lnTo>
                <a:lnTo>
                  <a:pt x="114656" y="615380"/>
                </a:lnTo>
                <a:lnTo>
                  <a:pt x="81771" y="582494"/>
                </a:lnTo>
                <a:lnTo>
                  <a:pt x="53708" y="545302"/>
                </a:lnTo>
                <a:lnTo>
                  <a:pt x="30984" y="504318"/>
                </a:lnTo>
                <a:lnTo>
                  <a:pt x="14114" y="460059"/>
                </a:lnTo>
                <a:lnTo>
                  <a:pt x="3614" y="413040"/>
                </a:lnTo>
                <a:lnTo>
                  <a:pt x="0" y="36377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555658" y="0"/>
                </a:lnTo>
                <a:lnTo>
                  <a:pt x="6604922" y="3614"/>
                </a:lnTo>
                <a:lnTo>
                  <a:pt x="6651941" y="14114"/>
                </a:lnTo>
                <a:lnTo>
                  <a:pt x="6696200" y="30984"/>
                </a:lnTo>
                <a:lnTo>
                  <a:pt x="6737184" y="53708"/>
                </a:lnTo>
                <a:lnTo>
                  <a:pt x="6774376" y="81771"/>
                </a:lnTo>
                <a:lnTo>
                  <a:pt x="6807261" y="114656"/>
                </a:lnTo>
                <a:lnTo>
                  <a:pt x="6835324" y="151848"/>
                </a:lnTo>
                <a:lnTo>
                  <a:pt x="6858048" y="192832"/>
                </a:lnTo>
                <a:lnTo>
                  <a:pt x="6874918" y="237091"/>
                </a:lnTo>
                <a:lnTo>
                  <a:pt x="6885418" y="284111"/>
                </a:lnTo>
                <a:lnTo>
                  <a:pt x="6889033" y="333374"/>
                </a:lnTo>
                <a:lnTo>
                  <a:pt x="6889033" y="363776"/>
                </a:lnTo>
                <a:lnTo>
                  <a:pt x="6885418" y="413040"/>
                </a:lnTo>
                <a:lnTo>
                  <a:pt x="6874918" y="460059"/>
                </a:lnTo>
                <a:lnTo>
                  <a:pt x="6858048" y="504318"/>
                </a:lnTo>
                <a:lnTo>
                  <a:pt x="6835324" y="545302"/>
                </a:lnTo>
                <a:lnTo>
                  <a:pt x="6807261" y="582494"/>
                </a:lnTo>
                <a:lnTo>
                  <a:pt x="6774376" y="615380"/>
                </a:lnTo>
                <a:lnTo>
                  <a:pt x="6737184" y="643442"/>
                </a:lnTo>
                <a:lnTo>
                  <a:pt x="6696200" y="666166"/>
                </a:lnTo>
                <a:lnTo>
                  <a:pt x="6651941" y="683036"/>
                </a:lnTo>
                <a:lnTo>
                  <a:pt x="6604922" y="693536"/>
                </a:lnTo>
                <a:lnTo>
                  <a:pt x="6555662" y="697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127" y="4064273"/>
            <a:ext cx="6819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Product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color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=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COMBINEVALUES("-",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Sales[Product],</a:t>
            </a:r>
            <a:r>
              <a:rPr sz="1600" b="1" spc="-1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Sales[Color])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0" name="object 20"/>
          <p:cNvSpPr txBox="1"/>
          <p:nvPr/>
        </p:nvSpPr>
        <p:spPr>
          <a:xfrm>
            <a:off x="668036" y="5088127"/>
            <a:ext cx="687006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1155" marR="5080" indent="-160909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This formula will create </a:t>
            </a:r>
            <a:r>
              <a:rPr sz="1400" dirty="0">
                <a:latin typeface="Comic Sans MS"/>
                <a:cs typeface="Comic Sans MS"/>
              </a:rPr>
              <a:t>a </a:t>
            </a:r>
            <a:r>
              <a:rPr sz="1400" spc="-5" dirty="0">
                <a:latin typeface="Comic Sans MS"/>
                <a:cs typeface="Comic Sans MS"/>
              </a:rPr>
              <a:t>text string that combines the values from the "Product"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and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"Color" columns,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separated by 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hyphen.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7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8" y="0"/>
                </a:lnTo>
                <a:lnTo>
                  <a:pt x="1003683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1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3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0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545" y="1710117"/>
            <a:ext cx="11791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6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660134" y="2183047"/>
            <a:ext cx="6083300" cy="494030"/>
          </a:xfrm>
          <a:custGeom>
            <a:avLst/>
            <a:gdLst/>
            <a:ahLst/>
            <a:cxnLst/>
            <a:rect l="l" t="t" r="r" b="b"/>
            <a:pathLst>
              <a:path w="6083300" h="494030">
                <a:moveTo>
                  <a:pt x="5836354" y="493765"/>
                </a:moveTo>
                <a:lnTo>
                  <a:pt x="246881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5836353" y="0"/>
                </a:lnTo>
                <a:lnTo>
                  <a:pt x="5884743" y="4787"/>
                </a:lnTo>
                <a:lnTo>
                  <a:pt x="5930831" y="18792"/>
                </a:lnTo>
                <a:lnTo>
                  <a:pt x="5973324" y="41479"/>
                </a:lnTo>
                <a:lnTo>
                  <a:pt x="6010926" y="72310"/>
                </a:lnTo>
                <a:lnTo>
                  <a:pt x="6041757" y="109911"/>
                </a:lnTo>
                <a:lnTo>
                  <a:pt x="6064444" y="152404"/>
                </a:lnTo>
                <a:lnTo>
                  <a:pt x="6078449" y="198493"/>
                </a:lnTo>
                <a:lnTo>
                  <a:pt x="6083237" y="246882"/>
                </a:lnTo>
                <a:lnTo>
                  <a:pt x="6078449" y="295271"/>
                </a:lnTo>
                <a:lnTo>
                  <a:pt x="6064444" y="341360"/>
                </a:lnTo>
                <a:lnTo>
                  <a:pt x="6041757" y="383853"/>
                </a:lnTo>
                <a:lnTo>
                  <a:pt x="6010926" y="421455"/>
                </a:lnTo>
                <a:lnTo>
                  <a:pt x="5973324" y="452286"/>
                </a:lnTo>
                <a:lnTo>
                  <a:pt x="5930831" y="474972"/>
                </a:lnTo>
                <a:lnTo>
                  <a:pt x="5884743" y="488977"/>
                </a:lnTo>
                <a:lnTo>
                  <a:pt x="5836354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7601" y="2282076"/>
            <a:ext cx="580834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FORMAT(&lt;value&gt;,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&lt;format_string&gt;[,</a:t>
            </a:r>
            <a:r>
              <a:rPr sz="1750" b="1" spc="1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&lt;locale_name&gt;])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46018" y="278582"/>
            <a:ext cx="144843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FORMAT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3344" y="861478"/>
            <a:ext cx="7249795" cy="1141730"/>
          </a:xfrm>
          <a:custGeom>
            <a:avLst/>
            <a:gdLst/>
            <a:ahLst/>
            <a:cxnLst/>
            <a:rect l="l" t="t" r="r" b="b"/>
            <a:pathLst>
              <a:path w="7249795" h="1141730">
                <a:moveTo>
                  <a:pt x="6916093" y="1141662"/>
                </a:moveTo>
                <a:lnTo>
                  <a:pt x="333374" y="1141662"/>
                </a:lnTo>
                <a:lnTo>
                  <a:pt x="284111" y="1138047"/>
                </a:lnTo>
                <a:lnTo>
                  <a:pt x="237091" y="1127547"/>
                </a:lnTo>
                <a:lnTo>
                  <a:pt x="192832" y="1110677"/>
                </a:lnTo>
                <a:lnTo>
                  <a:pt x="151848" y="1087953"/>
                </a:lnTo>
                <a:lnTo>
                  <a:pt x="114656" y="1059890"/>
                </a:lnTo>
                <a:lnTo>
                  <a:pt x="81771" y="1027005"/>
                </a:lnTo>
                <a:lnTo>
                  <a:pt x="53708" y="989813"/>
                </a:lnTo>
                <a:lnTo>
                  <a:pt x="30984" y="948829"/>
                </a:lnTo>
                <a:lnTo>
                  <a:pt x="14114" y="904570"/>
                </a:lnTo>
                <a:lnTo>
                  <a:pt x="3614" y="857550"/>
                </a:lnTo>
                <a:lnTo>
                  <a:pt x="0" y="80828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916095" y="0"/>
                </a:lnTo>
                <a:lnTo>
                  <a:pt x="6965357" y="3614"/>
                </a:lnTo>
                <a:lnTo>
                  <a:pt x="7012376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7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4" y="284111"/>
                </a:lnTo>
                <a:lnTo>
                  <a:pt x="7249468" y="333374"/>
                </a:lnTo>
                <a:lnTo>
                  <a:pt x="7249468" y="808287"/>
                </a:lnTo>
                <a:lnTo>
                  <a:pt x="7245854" y="857550"/>
                </a:lnTo>
                <a:lnTo>
                  <a:pt x="7235353" y="904570"/>
                </a:lnTo>
                <a:lnTo>
                  <a:pt x="7218483" y="948829"/>
                </a:lnTo>
                <a:lnTo>
                  <a:pt x="7195759" y="989813"/>
                </a:lnTo>
                <a:lnTo>
                  <a:pt x="7167697" y="1027005"/>
                </a:lnTo>
                <a:lnTo>
                  <a:pt x="7134811" y="1059890"/>
                </a:lnTo>
                <a:lnTo>
                  <a:pt x="7097619" y="1087953"/>
                </a:lnTo>
                <a:lnTo>
                  <a:pt x="7056635" y="1110677"/>
                </a:lnTo>
                <a:lnTo>
                  <a:pt x="7012376" y="1127547"/>
                </a:lnTo>
                <a:lnTo>
                  <a:pt x="6965357" y="1138047"/>
                </a:lnTo>
                <a:lnTo>
                  <a:pt x="6916093" y="114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5960" y="2857788"/>
            <a:ext cx="5951855" cy="742315"/>
          </a:xfrm>
          <a:custGeom>
            <a:avLst/>
            <a:gdLst/>
            <a:ahLst/>
            <a:cxnLst/>
            <a:rect l="l" t="t" r="r" b="b"/>
            <a:pathLst>
              <a:path w="5951855" h="742314">
                <a:moveTo>
                  <a:pt x="5618211" y="742211"/>
                </a:moveTo>
                <a:lnTo>
                  <a:pt x="333371" y="742211"/>
                </a:lnTo>
                <a:lnTo>
                  <a:pt x="284111" y="738597"/>
                </a:lnTo>
                <a:lnTo>
                  <a:pt x="237091" y="728097"/>
                </a:lnTo>
                <a:lnTo>
                  <a:pt x="192832" y="711227"/>
                </a:lnTo>
                <a:lnTo>
                  <a:pt x="151848" y="688502"/>
                </a:lnTo>
                <a:lnTo>
                  <a:pt x="114656" y="660440"/>
                </a:lnTo>
                <a:lnTo>
                  <a:pt x="81771" y="627555"/>
                </a:lnTo>
                <a:lnTo>
                  <a:pt x="53708" y="590362"/>
                </a:lnTo>
                <a:lnTo>
                  <a:pt x="30984" y="549379"/>
                </a:lnTo>
                <a:lnTo>
                  <a:pt x="14114" y="505119"/>
                </a:lnTo>
                <a:lnTo>
                  <a:pt x="3614" y="458100"/>
                </a:lnTo>
                <a:lnTo>
                  <a:pt x="0" y="40883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18208" y="0"/>
                </a:lnTo>
                <a:lnTo>
                  <a:pt x="5667471" y="3614"/>
                </a:lnTo>
                <a:lnTo>
                  <a:pt x="5714491" y="14114"/>
                </a:lnTo>
                <a:lnTo>
                  <a:pt x="5758750" y="30984"/>
                </a:lnTo>
                <a:lnTo>
                  <a:pt x="5799734" y="53708"/>
                </a:lnTo>
                <a:lnTo>
                  <a:pt x="5836926" y="81771"/>
                </a:lnTo>
                <a:lnTo>
                  <a:pt x="5869811" y="114656"/>
                </a:lnTo>
                <a:lnTo>
                  <a:pt x="5897874" y="151848"/>
                </a:lnTo>
                <a:lnTo>
                  <a:pt x="5920598" y="192832"/>
                </a:lnTo>
                <a:lnTo>
                  <a:pt x="5937468" y="237091"/>
                </a:lnTo>
                <a:lnTo>
                  <a:pt x="5947968" y="284111"/>
                </a:lnTo>
                <a:lnTo>
                  <a:pt x="5951583" y="333374"/>
                </a:lnTo>
                <a:lnTo>
                  <a:pt x="5951583" y="408836"/>
                </a:lnTo>
                <a:lnTo>
                  <a:pt x="5947968" y="458100"/>
                </a:lnTo>
                <a:lnTo>
                  <a:pt x="5937468" y="505119"/>
                </a:lnTo>
                <a:lnTo>
                  <a:pt x="5920598" y="549379"/>
                </a:lnTo>
                <a:lnTo>
                  <a:pt x="5897874" y="590362"/>
                </a:lnTo>
                <a:lnTo>
                  <a:pt x="5869811" y="627555"/>
                </a:lnTo>
                <a:lnTo>
                  <a:pt x="5836926" y="660440"/>
                </a:lnTo>
                <a:lnTo>
                  <a:pt x="5799734" y="688502"/>
                </a:lnTo>
                <a:lnTo>
                  <a:pt x="5758750" y="711227"/>
                </a:lnTo>
                <a:lnTo>
                  <a:pt x="5714491" y="728097"/>
                </a:lnTo>
                <a:lnTo>
                  <a:pt x="5667471" y="738597"/>
                </a:lnTo>
                <a:lnTo>
                  <a:pt x="5618211" y="74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8488" y="2905934"/>
            <a:ext cx="566674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Suppose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have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"OrderDate"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want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format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it as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"MM/dd/yyyy".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7943" y="1003752"/>
            <a:ext cx="680021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The FORMAT function </a:t>
            </a:r>
            <a:r>
              <a:rPr sz="1600" b="1" dirty="0">
                <a:latin typeface="Comic Sans MS"/>
                <a:cs typeface="Comic Sans MS"/>
              </a:rPr>
              <a:t>in </a:t>
            </a:r>
            <a:r>
              <a:rPr sz="1600" b="1" spc="-5" dirty="0">
                <a:latin typeface="Comic Sans MS"/>
                <a:cs typeface="Comic Sans MS"/>
              </a:rPr>
              <a:t>DAX </a:t>
            </a:r>
            <a:r>
              <a:rPr sz="1600" b="1" dirty="0">
                <a:latin typeface="Comic Sans MS"/>
                <a:cs typeface="Comic Sans MS"/>
              </a:rPr>
              <a:t>is </a:t>
            </a:r>
            <a:r>
              <a:rPr sz="1600" b="1" spc="-5" dirty="0">
                <a:latin typeface="Comic Sans MS"/>
                <a:cs typeface="Comic Sans MS"/>
              </a:rPr>
              <a:t>used to format </a:t>
            </a:r>
            <a:r>
              <a:rPr sz="1600" b="1" dirty="0">
                <a:latin typeface="Comic Sans MS"/>
                <a:cs typeface="Comic Sans MS"/>
              </a:rPr>
              <a:t>a </a:t>
            </a:r>
            <a:r>
              <a:rPr sz="1600" b="1" spc="-5" dirty="0">
                <a:latin typeface="Comic Sans MS"/>
                <a:cs typeface="Comic Sans MS"/>
              </a:rPr>
              <a:t>value with </a:t>
            </a:r>
            <a:r>
              <a:rPr sz="1600" b="1" dirty="0">
                <a:latin typeface="Comic Sans MS"/>
                <a:cs typeface="Comic Sans MS"/>
              </a:rPr>
              <a:t>a </a:t>
            </a:r>
            <a:r>
              <a:rPr sz="1600" b="1" spc="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specified format. It's commonly used to convert </a:t>
            </a:r>
            <a:r>
              <a:rPr sz="1600" b="1" dirty="0">
                <a:latin typeface="Comic Sans MS"/>
                <a:cs typeface="Comic Sans MS"/>
              </a:rPr>
              <a:t>a </a:t>
            </a:r>
            <a:r>
              <a:rPr sz="1600" b="1" spc="-5" dirty="0">
                <a:latin typeface="Comic Sans MS"/>
                <a:cs typeface="Comic Sans MS"/>
              </a:rPr>
              <a:t>value into </a:t>
            </a:r>
            <a:r>
              <a:rPr sz="1600" b="1" dirty="0">
                <a:latin typeface="Comic Sans MS"/>
                <a:cs typeface="Comic Sans MS"/>
              </a:rPr>
              <a:t>a </a:t>
            </a:r>
            <a:r>
              <a:rPr sz="1600" b="1" spc="-5" dirty="0">
                <a:latin typeface="Comic Sans MS"/>
                <a:cs typeface="Comic Sans MS"/>
              </a:rPr>
              <a:t>text </a:t>
            </a:r>
            <a:r>
              <a:rPr sz="1600" b="1" spc="-68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string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with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a</a:t>
            </a:r>
            <a:r>
              <a:rPr sz="1600" b="1" spc="-5" dirty="0">
                <a:latin typeface="Comic Sans MS"/>
                <a:cs typeface="Comic Sans MS"/>
              </a:rPr>
              <a:t> specific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format, such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as dates,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numbers,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or currency.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4417" y="223544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7193" y="297309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2021" y="3676200"/>
            <a:ext cx="6885940" cy="978535"/>
          </a:xfrm>
          <a:custGeom>
            <a:avLst/>
            <a:gdLst/>
            <a:ahLst/>
            <a:cxnLst/>
            <a:rect l="l" t="t" r="r" b="b"/>
            <a:pathLst>
              <a:path w="6885940" h="978535">
                <a:moveTo>
                  <a:pt x="6552146" y="978191"/>
                </a:moveTo>
                <a:lnTo>
                  <a:pt x="333374" y="978191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552146" y="0"/>
                </a:lnTo>
                <a:lnTo>
                  <a:pt x="6601410" y="3614"/>
                </a:lnTo>
                <a:lnTo>
                  <a:pt x="6648429" y="14114"/>
                </a:lnTo>
                <a:lnTo>
                  <a:pt x="6692688" y="30984"/>
                </a:lnTo>
                <a:lnTo>
                  <a:pt x="6733672" y="53708"/>
                </a:lnTo>
                <a:lnTo>
                  <a:pt x="6770864" y="81771"/>
                </a:lnTo>
                <a:lnTo>
                  <a:pt x="6803750" y="114656"/>
                </a:lnTo>
                <a:lnTo>
                  <a:pt x="6831812" y="151848"/>
                </a:lnTo>
                <a:lnTo>
                  <a:pt x="6854536" y="192832"/>
                </a:lnTo>
                <a:lnTo>
                  <a:pt x="6871406" y="237091"/>
                </a:lnTo>
                <a:lnTo>
                  <a:pt x="6881906" y="284111"/>
                </a:lnTo>
                <a:lnTo>
                  <a:pt x="6885521" y="333374"/>
                </a:lnTo>
                <a:lnTo>
                  <a:pt x="6885521" y="644816"/>
                </a:lnTo>
                <a:lnTo>
                  <a:pt x="6881906" y="694079"/>
                </a:lnTo>
                <a:lnTo>
                  <a:pt x="6871406" y="741099"/>
                </a:lnTo>
                <a:lnTo>
                  <a:pt x="6854536" y="785358"/>
                </a:lnTo>
                <a:lnTo>
                  <a:pt x="6831812" y="826342"/>
                </a:lnTo>
                <a:lnTo>
                  <a:pt x="6803750" y="863534"/>
                </a:lnTo>
                <a:lnTo>
                  <a:pt x="6770864" y="896419"/>
                </a:lnTo>
                <a:lnTo>
                  <a:pt x="6733672" y="924482"/>
                </a:lnTo>
                <a:lnTo>
                  <a:pt x="6692688" y="947206"/>
                </a:lnTo>
                <a:lnTo>
                  <a:pt x="6648429" y="964076"/>
                </a:lnTo>
                <a:lnTo>
                  <a:pt x="6601410" y="974576"/>
                </a:lnTo>
                <a:lnTo>
                  <a:pt x="6552146" y="97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75998" y="3873621"/>
            <a:ext cx="531749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Date</a:t>
            </a:r>
            <a:r>
              <a:rPr sz="1650" b="1" spc="-5" dirty="0">
                <a:latin typeface="Comic Sans MS"/>
                <a:cs typeface="Comic Sans MS"/>
              </a:rPr>
              <a:t> =</a:t>
            </a:r>
            <a:r>
              <a:rPr sz="1650" b="1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FORMAT(Sales[OrderDate],</a:t>
            </a:r>
            <a:r>
              <a:rPr sz="1650" b="1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"MM/dd/yyyy")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2416128" y="5097608"/>
            <a:ext cx="56375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This DAX formula will convert the dates in the "OrderDate" column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 text strings with the format "MM/dd/yyyy". For example, if the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original date is "2024-04-25", the formatted text will be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"04/25/2024".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-28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 Iam Siddhika</vt:lpstr>
      <vt:lpstr>Today Content</vt:lpstr>
      <vt:lpstr>TEXT FUNCTIONS</vt:lpstr>
      <vt:lpstr>  CONCATENATE</vt:lpstr>
      <vt:lpstr>COMBINEVALUES</vt:lpstr>
      <vt:lpstr> 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2024-09-15T17:19:42Z</dcterms:created>
  <dcterms:modified xsi:type="dcterms:W3CDTF">2024-09-24T12:27:18Z</dcterms:modified>
</cp:coreProperties>
</file>