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22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D8E91-BECD-4F62-8258-731BF1E535D1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F0D77-858B-4B5F-B2DA-A101FCF21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95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38A54-9996-442E-8FA0-CFB355B17AF1}" type="datetime1">
              <a:rPr lang="en-US" smtClean="0"/>
              <a:t>10/4/2024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D0C1F-36B7-4AC5-969E-631186BF1509}" type="datetime1">
              <a:rPr lang="en-US" smtClean="0"/>
              <a:t>10/4/2024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C9A11-3207-40B2-9637-5AC8A73C4AC9}" type="datetime1">
              <a:rPr lang="en-US" smtClean="0"/>
              <a:t>10/4/2024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C8B36-879C-41DB-95DB-9D80BC337B09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7ACD-8D02-4C92-BFFB-19C4A68596E9}" type="datetime1">
              <a:rPr lang="en-US" smtClean="0"/>
              <a:t>10/4/2024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146" y="1723544"/>
            <a:ext cx="3002007" cy="115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2912" y="2448443"/>
            <a:ext cx="8098474" cy="2098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1" y="6820881"/>
            <a:ext cx="2045334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A8EF4-8220-46C1-9425-20C7A58110FE}" type="datetime1">
              <a:rPr lang="en-US" smtClean="0"/>
              <a:t>10/4/2024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1146" y="1723544"/>
            <a:ext cx="3002007" cy="164211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28090">
              <a:lnSpc>
                <a:spcPct val="100000"/>
              </a:lnSpc>
              <a:spcBef>
                <a:spcPts val="765"/>
              </a:spcBef>
            </a:pPr>
            <a:r>
              <a:rPr spc="10" dirty="0"/>
              <a:t>Hii,</a:t>
            </a:r>
          </a:p>
          <a:p>
            <a:pPr marL="706755">
              <a:lnSpc>
                <a:spcPct val="100000"/>
              </a:lnSpc>
              <a:spcBef>
                <a:spcPts val="670"/>
              </a:spcBef>
            </a:pPr>
            <a:r>
              <a:rPr spc="15" dirty="0" err="1"/>
              <a:t>Iam</a:t>
            </a:r>
            <a:r>
              <a:rPr lang="en-US" spc="15" dirty="0"/>
              <a:t>  Siddhika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-54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1018" y="169971"/>
            <a:ext cx="1954530" cy="1868170"/>
          </a:xfrm>
          <a:custGeom>
            <a:avLst/>
            <a:gdLst/>
            <a:ahLst/>
            <a:cxnLst/>
            <a:rect l="l" t="t" r="r" b="b"/>
            <a:pathLst>
              <a:path w="1954529" h="1868170">
                <a:moveTo>
                  <a:pt x="196483" y="1868070"/>
                </a:moveTo>
                <a:lnTo>
                  <a:pt x="196483" y="1642831"/>
                </a:lnTo>
                <a:lnTo>
                  <a:pt x="176373" y="1632659"/>
                </a:lnTo>
                <a:lnTo>
                  <a:pt x="157058" y="1620697"/>
                </a:lnTo>
                <a:lnTo>
                  <a:pt x="121038" y="1589375"/>
                </a:lnTo>
                <a:lnTo>
                  <a:pt x="88857" y="1544814"/>
                </a:lnTo>
                <a:lnTo>
                  <a:pt x="60954" y="1482963"/>
                </a:lnTo>
                <a:lnTo>
                  <a:pt x="48742" y="1444287"/>
                </a:lnTo>
                <a:lnTo>
                  <a:pt x="37762" y="1399770"/>
                </a:lnTo>
                <a:lnTo>
                  <a:pt x="28070" y="1348903"/>
                </a:lnTo>
                <a:lnTo>
                  <a:pt x="19720" y="1291182"/>
                </a:lnTo>
                <a:lnTo>
                  <a:pt x="12765" y="1226100"/>
                </a:lnTo>
                <a:lnTo>
                  <a:pt x="7261" y="1153150"/>
                </a:lnTo>
                <a:lnTo>
                  <a:pt x="3262" y="1071825"/>
                </a:lnTo>
                <a:lnTo>
                  <a:pt x="823" y="981620"/>
                </a:lnTo>
                <a:lnTo>
                  <a:pt x="0" y="881854"/>
                </a:lnTo>
                <a:lnTo>
                  <a:pt x="937" y="785744"/>
                </a:lnTo>
                <a:lnTo>
                  <a:pt x="3710" y="696437"/>
                </a:lnTo>
                <a:lnTo>
                  <a:pt x="8252" y="613864"/>
                </a:lnTo>
                <a:lnTo>
                  <a:pt x="14495" y="537781"/>
                </a:lnTo>
                <a:lnTo>
                  <a:pt x="22375" y="467942"/>
                </a:lnTo>
                <a:lnTo>
                  <a:pt x="31823" y="404106"/>
                </a:lnTo>
                <a:lnTo>
                  <a:pt x="42775" y="346028"/>
                </a:lnTo>
                <a:lnTo>
                  <a:pt x="55164" y="293463"/>
                </a:lnTo>
                <a:lnTo>
                  <a:pt x="68924" y="246169"/>
                </a:lnTo>
                <a:lnTo>
                  <a:pt x="83989" y="203902"/>
                </a:lnTo>
                <a:lnTo>
                  <a:pt x="100293" y="166417"/>
                </a:lnTo>
                <a:lnTo>
                  <a:pt x="136350" y="104819"/>
                </a:lnTo>
                <a:lnTo>
                  <a:pt x="176568" y="59426"/>
                </a:lnTo>
                <a:lnTo>
                  <a:pt x="220416" y="28287"/>
                </a:lnTo>
                <a:lnTo>
                  <a:pt x="267365" y="9452"/>
                </a:lnTo>
                <a:lnTo>
                  <a:pt x="316886" y="968"/>
                </a:lnTo>
                <a:lnTo>
                  <a:pt x="342442" y="0"/>
                </a:lnTo>
                <a:lnTo>
                  <a:pt x="1595532" y="0"/>
                </a:lnTo>
                <a:lnTo>
                  <a:pt x="1647925" y="3681"/>
                </a:lnTo>
                <a:lnTo>
                  <a:pt x="1697550" y="15864"/>
                </a:lnTo>
                <a:lnTo>
                  <a:pt x="1744004" y="38255"/>
                </a:lnTo>
                <a:lnTo>
                  <a:pt x="1786887" y="72560"/>
                </a:lnTo>
                <a:lnTo>
                  <a:pt x="1825803" y="120486"/>
                </a:lnTo>
                <a:lnTo>
                  <a:pt x="1860352" y="183738"/>
                </a:lnTo>
                <a:lnTo>
                  <a:pt x="1875864" y="221646"/>
                </a:lnTo>
                <a:lnTo>
                  <a:pt x="1890136" y="264025"/>
                </a:lnTo>
                <a:lnTo>
                  <a:pt x="1903116" y="311088"/>
                </a:lnTo>
                <a:lnTo>
                  <a:pt x="1914756" y="363050"/>
                </a:lnTo>
                <a:lnTo>
                  <a:pt x="1925005" y="420124"/>
                </a:lnTo>
                <a:lnTo>
                  <a:pt x="1933813" y="482523"/>
                </a:lnTo>
                <a:lnTo>
                  <a:pt x="1941132" y="550459"/>
                </a:lnTo>
                <a:lnTo>
                  <a:pt x="1946910" y="624147"/>
                </a:lnTo>
                <a:lnTo>
                  <a:pt x="1951099" y="703800"/>
                </a:lnTo>
                <a:lnTo>
                  <a:pt x="1953648" y="789631"/>
                </a:lnTo>
                <a:lnTo>
                  <a:pt x="1954505" y="882073"/>
                </a:lnTo>
                <a:lnTo>
                  <a:pt x="1953476" y="970403"/>
                </a:lnTo>
                <a:lnTo>
                  <a:pt x="1950423" y="1052463"/>
                </a:lnTo>
                <a:lnTo>
                  <a:pt x="1945415" y="1128257"/>
                </a:lnTo>
                <a:lnTo>
                  <a:pt x="1938518" y="1198007"/>
                </a:lnTo>
                <a:lnTo>
                  <a:pt x="1929796" y="1261935"/>
                </a:lnTo>
                <a:lnTo>
                  <a:pt x="1919315" y="1320265"/>
                </a:lnTo>
                <a:lnTo>
                  <a:pt x="1907141" y="1373218"/>
                </a:lnTo>
                <a:lnTo>
                  <a:pt x="1893339" y="1421018"/>
                </a:lnTo>
                <a:lnTo>
                  <a:pt x="1877975" y="1463886"/>
                </a:lnTo>
                <a:lnTo>
                  <a:pt x="1861113" y="1502046"/>
                </a:lnTo>
                <a:lnTo>
                  <a:pt x="1842819" y="1535721"/>
                </a:lnTo>
                <a:lnTo>
                  <a:pt x="1802198" y="1590501"/>
                </a:lnTo>
                <a:lnTo>
                  <a:pt x="1756635" y="1630009"/>
                </a:lnTo>
                <a:lnTo>
                  <a:pt x="1706654" y="1656025"/>
                </a:lnTo>
                <a:lnTo>
                  <a:pt x="1652777" y="1670328"/>
                </a:lnTo>
                <a:lnTo>
                  <a:pt x="1595528" y="1674700"/>
                </a:lnTo>
                <a:lnTo>
                  <a:pt x="429068" y="1674700"/>
                </a:lnTo>
                <a:lnTo>
                  <a:pt x="196483" y="18680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4318" y="221394"/>
            <a:ext cx="16878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32384" algn="ctr">
              <a:lnSpc>
                <a:spcPct val="116100"/>
              </a:lnSpc>
              <a:spcBef>
                <a:spcPts val="100"/>
              </a:spcBef>
            </a:pPr>
            <a:r>
              <a:rPr sz="1400" b="1" spc="35" dirty="0">
                <a:latin typeface="Arial"/>
                <a:cs typeface="Arial"/>
              </a:rPr>
              <a:t>I’m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very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excited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65" dirty="0">
                <a:latin typeface="Arial"/>
                <a:cs typeface="Arial"/>
              </a:rPr>
              <a:t>to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dive </a:t>
            </a:r>
            <a:r>
              <a:rPr sz="1400" b="1" spc="40" dirty="0">
                <a:latin typeface="Arial"/>
                <a:cs typeface="Arial"/>
              </a:rPr>
              <a:t>into </a:t>
            </a:r>
            <a:r>
              <a:rPr sz="1400" b="1" spc="15" dirty="0">
                <a:latin typeface="Arial"/>
                <a:cs typeface="Arial"/>
              </a:rPr>
              <a:t>this </a:t>
            </a:r>
            <a:r>
              <a:rPr sz="1400" b="1" spc="40" dirty="0">
                <a:latin typeface="Arial"/>
                <a:cs typeface="Arial"/>
              </a:rPr>
              <a:t>with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you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all!</a:t>
            </a:r>
            <a:endParaRPr sz="1400">
              <a:latin typeface="Arial"/>
              <a:cs typeface="Arial"/>
            </a:endParaRPr>
          </a:p>
          <a:p>
            <a:pPr marL="12700" marR="5080" algn="ctr">
              <a:lnSpc>
                <a:spcPct val="116100"/>
              </a:lnSpc>
            </a:pPr>
            <a:r>
              <a:rPr sz="1400" b="1" spc="10" dirty="0">
                <a:latin typeface="Arial"/>
                <a:cs typeface="Arial"/>
              </a:rPr>
              <a:t>Are </a:t>
            </a:r>
            <a:r>
              <a:rPr sz="1400" b="1" spc="15" dirty="0">
                <a:latin typeface="Arial"/>
                <a:cs typeface="Arial"/>
              </a:rPr>
              <a:t>you </a:t>
            </a:r>
            <a:r>
              <a:rPr sz="1400" b="1" spc="30" dirty="0">
                <a:latin typeface="Arial"/>
                <a:cs typeface="Arial"/>
              </a:rPr>
              <a:t>ready </a:t>
            </a:r>
            <a:r>
              <a:rPr sz="1400" b="1" spc="65" dirty="0">
                <a:latin typeface="Arial"/>
                <a:cs typeface="Arial"/>
              </a:rPr>
              <a:t>to </a:t>
            </a:r>
            <a:r>
              <a:rPr sz="1400" b="1" spc="70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enhance </a:t>
            </a:r>
            <a:r>
              <a:rPr sz="1400" b="1" spc="25" dirty="0">
                <a:latin typeface="Arial"/>
                <a:cs typeface="Arial"/>
              </a:rPr>
              <a:t>your </a:t>
            </a:r>
            <a:r>
              <a:rPr sz="1400" b="1" spc="45" dirty="0">
                <a:latin typeface="Arial"/>
                <a:cs typeface="Arial"/>
              </a:rPr>
              <a:t>data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visualization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skills?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76227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59"/>
                </a:moveTo>
                <a:lnTo>
                  <a:pt x="1230109" y="1739239"/>
                </a:lnTo>
                <a:lnTo>
                  <a:pt x="1226972" y="1691678"/>
                </a:lnTo>
                <a:lnTo>
                  <a:pt x="1221816" y="1644688"/>
                </a:lnTo>
                <a:lnTo>
                  <a:pt x="1214666" y="1598333"/>
                </a:lnTo>
                <a:lnTo>
                  <a:pt x="1205585" y="1552638"/>
                </a:lnTo>
                <a:lnTo>
                  <a:pt x="1194587" y="1507667"/>
                </a:lnTo>
                <a:lnTo>
                  <a:pt x="1181747" y="1463446"/>
                </a:lnTo>
                <a:lnTo>
                  <a:pt x="1167091" y="1420037"/>
                </a:lnTo>
                <a:lnTo>
                  <a:pt x="1150658" y="1377467"/>
                </a:lnTo>
                <a:lnTo>
                  <a:pt x="1132509" y="1335798"/>
                </a:lnTo>
                <a:lnTo>
                  <a:pt x="1112685" y="1295044"/>
                </a:lnTo>
                <a:lnTo>
                  <a:pt x="1091209" y="1255280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288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29"/>
                </a:lnTo>
                <a:lnTo>
                  <a:pt x="1230109" y="1835454"/>
                </a:lnTo>
                <a:lnTo>
                  <a:pt x="1231150" y="1787359"/>
                </a:lnTo>
                <a:close/>
              </a:path>
              <a:path w="2671445" h="1924684">
                <a:moveTo>
                  <a:pt x="2671153" y="719988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17"/>
                </a:lnTo>
                <a:lnTo>
                  <a:pt x="2618867" y="450113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12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36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24"/>
                </a:lnTo>
                <a:lnTo>
                  <a:pt x="1951151" y="0"/>
                </a:lnTo>
                <a:lnTo>
                  <a:pt x="1903818" y="1524"/>
                </a:lnTo>
                <a:lnTo>
                  <a:pt x="1857286" y="6057"/>
                </a:lnTo>
                <a:lnTo>
                  <a:pt x="1811680" y="13500"/>
                </a:lnTo>
                <a:lnTo>
                  <a:pt x="1767078" y="23736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12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13"/>
                </a:lnTo>
                <a:lnTo>
                  <a:pt x="1267866" y="492417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20001"/>
                </a:lnTo>
                <a:lnTo>
                  <a:pt x="1232687" y="767334"/>
                </a:lnTo>
                <a:lnTo>
                  <a:pt x="1237221" y="813854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86" y="1433931"/>
                </a:lnTo>
                <a:lnTo>
                  <a:pt x="1903818" y="1438465"/>
                </a:lnTo>
                <a:lnTo>
                  <a:pt x="1951177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54"/>
                </a:lnTo>
                <a:lnTo>
                  <a:pt x="2669629" y="767334"/>
                </a:lnTo>
                <a:lnTo>
                  <a:pt x="2671153" y="7199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34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7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0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25" y="692519"/>
                </a:moveTo>
                <a:lnTo>
                  <a:pt x="671770" y="690988"/>
                </a:lnTo>
                <a:lnTo>
                  <a:pt x="625248" y="686457"/>
                </a:lnTo>
                <a:lnTo>
                  <a:pt x="579638" y="679021"/>
                </a:lnTo>
                <a:lnTo>
                  <a:pt x="535035" y="668775"/>
                </a:lnTo>
                <a:lnTo>
                  <a:pt x="491535" y="655814"/>
                </a:lnTo>
                <a:lnTo>
                  <a:pt x="449232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4" y="578715"/>
                </a:lnTo>
                <a:lnTo>
                  <a:pt x="293888" y="553601"/>
                </a:lnTo>
                <a:lnTo>
                  <a:pt x="258993" y="526342"/>
                </a:lnTo>
                <a:lnTo>
                  <a:pt x="225866" y="497031"/>
                </a:lnTo>
                <a:lnTo>
                  <a:pt x="194599" y="465765"/>
                </a:lnTo>
                <a:lnTo>
                  <a:pt x="165288" y="432637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4"/>
                </a:lnTo>
                <a:lnTo>
                  <a:pt x="69505" y="283410"/>
                </a:lnTo>
                <a:lnTo>
                  <a:pt x="51398" y="242398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1" y="0"/>
                </a:lnTo>
                <a:lnTo>
                  <a:pt x="1433048" y="66382"/>
                </a:lnTo>
                <a:lnTo>
                  <a:pt x="1425612" y="111992"/>
                </a:lnTo>
                <a:lnTo>
                  <a:pt x="1415365" y="156595"/>
                </a:lnTo>
                <a:lnTo>
                  <a:pt x="1402404" y="200095"/>
                </a:lnTo>
                <a:lnTo>
                  <a:pt x="1386823" y="242398"/>
                </a:lnTo>
                <a:lnTo>
                  <a:pt x="1368716" y="283410"/>
                </a:lnTo>
                <a:lnTo>
                  <a:pt x="1348179" y="323034"/>
                </a:lnTo>
                <a:lnTo>
                  <a:pt x="1325306" y="361176"/>
                </a:lnTo>
                <a:lnTo>
                  <a:pt x="1300192" y="397742"/>
                </a:lnTo>
                <a:lnTo>
                  <a:pt x="1272933" y="432637"/>
                </a:lnTo>
                <a:lnTo>
                  <a:pt x="1243622" y="465765"/>
                </a:lnTo>
                <a:lnTo>
                  <a:pt x="1212355" y="497031"/>
                </a:lnTo>
                <a:lnTo>
                  <a:pt x="1179227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6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1" y="690988"/>
                </a:lnTo>
                <a:lnTo>
                  <a:pt x="719125" y="692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3036" y="1065475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92" y="972457"/>
                </a:moveTo>
                <a:lnTo>
                  <a:pt x="469397" y="972457"/>
                </a:lnTo>
                <a:lnTo>
                  <a:pt x="423287" y="970056"/>
                </a:lnTo>
                <a:lnTo>
                  <a:pt x="376471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7"/>
                </a:lnTo>
                <a:lnTo>
                  <a:pt x="107666" y="795605"/>
                </a:lnTo>
                <a:lnTo>
                  <a:pt x="80523" y="758169"/>
                </a:lnTo>
                <a:lnTo>
                  <a:pt x="56906" y="718075"/>
                </a:lnTo>
                <a:lnTo>
                  <a:pt x="37052" y="675567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3" y="536003"/>
                </a:lnTo>
                <a:lnTo>
                  <a:pt x="0" y="486276"/>
                </a:lnTo>
                <a:lnTo>
                  <a:pt x="2433" y="436563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6999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1"/>
                </a:lnTo>
                <a:lnTo>
                  <a:pt x="138097" y="142429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2"/>
                </a:lnTo>
                <a:lnTo>
                  <a:pt x="376471" y="9879"/>
                </a:lnTo>
                <a:lnTo>
                  <a:pt x="423287" y="2510"/>
                </a:lnTo>
                <a:lnTo>
                  <a:pt x="471491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2"/>
                </a:lnTo>
                <a:lnTo>
                  <a:pt x="655021" y="38214"/>
                </a:lnTo>
                <a:lnTo>
                  <a:pt x="696236" y="58691"/>
                </a:lnTo>
                <a:lnTo>
                  <a:pt x="735111" y="83049"/>
                </a:lnTo>
                <a:lnTo>
                  <a:pt x="771408" y="111043"/>
                </a:lnTo>
                <a:lnTo>
                  <a:pt x="804891" y="142429"/>
                </a:lnTo>
                <a:lnTo>
                  <a:pt x="835322" y="176961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6" y="296999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4" y="436563"/>
                </a:lnTo>
                <a:lnTo>
                  <a:pt x="942988" y="486283"/>
                </a:lnTo>
                <a:lnTo>
                  <a:pt x="940554" y="536003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6" y="675567"/>
                </a:lnTo>
                <a:lnTo>
                  <a:pt x="886082" y="718075"/>
                </a:lnTo>
                <a:lnTo>
                  <a:pt x="862465" y="758169"/>
                </a:lnTo>
                <a:lnTo>
                  <a:pt x="835322" y="795605"/>
                </a:lnTo>
                <a:lnTo>
                  <a:pt x="804891" y="830137"/>
                </a:lnTo>
                <a:lnTo>
                  <a:pt x="771408" y="861523"/>
                </a:lnTo>
                <a:lnTo>
                  <a:pt x="735111" y="889517"/>
                </a:lnTo>
                <a:lnTo>
                  <a:pt x="696236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92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230766" y="243674"/>
            <a:ext cx="4707255" cy="5516880"/>
            <a:chOff x="4230766" y="243674"/>
            <a:chExt cx="4707255" cy="551688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230763" y="243674"/>
              <a:ext cx="2932430" cy="5516880"/>
            </a:xfrm>
            <a:custGeom>
              <a:avLst/>
              <a:gdLst/>
              <a:ahLst/>
              <a:cxnLst/>
              <a:rect l="l" t="t" r="r" b="b"/>
              <a:pathLst>
                <a:path w="2932429" h="5516880">
                  <a:moveTo>
                    <a:pt x="2542870" y="517804"/>
                  </a:moveTo>
                  <a:lnTo>
                    <a:pt x="2539276" y="461835"/>
                  </a:lnTo>
                  <a:lnTo>
                    <a:pt x="2531719" y="395808"/>
                  </a:lnTo>
                  <a:lnTo>
                    <a:pt x="2521331" y="335673"/>
                  </a:lnTo>
                  <a:lnTo>
                    <a:pt x="2508262" y="281241"/>
                  </a:lnTo>
                  <a:lnTo>
                    <a:pt x="2492629" y="232308"/>
                  </a:lnTo>
                  <a:lnTo>
                    <a:pt x="2474544" y="188671"/>
                  </a:lnTo>
                  <a:lnTo>
                    <a:pt x="2454148" y="150126"/>
                  </a:lnTo>
                  <a:lnTo>
                    <a:pt x="2431554" y="116497"/>
                  </a:lnTo>
                  <a:lnTo>
                    <a:pt x="2380259" y="63144"/>
                  </a:lnTo>
                  <a:lnTo>
                    <a:pt x="2321661" y="27000"/>
                  </a:lnTo>
                  <a:lnTo>
                    <a:pt x="2256739" y="6489"/>
                  </a:lnTo>
                  <a:lnTo>
                    <a:pt x="2186495" y="0"/>
                  </a:lnTo>
                  <a:lnTo>
                    <a:pt x="933399" y="0"/>
                  </a:lnTo>
                  <a:lnTo>
                    <a:pt x="868337" y="6489"/>
                  </a:lnTo>
                  <a:lnTo>
                    <a:pt x="807377" y="27000"/>
                  </a:lnTo>
                  <a:lnTo>
                    <a:pt x="751700" y="63144"/>
                  </a:lnTo>
                  <a:lnTo>
                    <a:pt x="702449" y="116497"/>
                  </a:lnTo>
                  <a:lnTo>
                    <a:pt x="680580" y="150114"/>
                  </a:lnTo>
                  <a:lnTo>
                    <a:pt x="660755" y="188645"/>
                  </a:lnTo>
                  <a:lnTo>
                    <a:pt x="643102" y="232283"/>
                  </a:lnTo>
                  <a:lnTo>
                    <a:pt x="627773" y="281203"/>
                  </a:lnTo>
                  <a:lnTo>
                    <a:pt x="614908" y="335622"/>
                  </a:lnTo>
                  <a:lnTo>
                    <a:pt x="604647" y="395757"/>
                  </a:lnTo>
                  <a:lnTo>
                    <a:pt x="597141" y="461772"/>
                  </a:lnTo>
                  <a:lnTo>
                    <a:pt x="592531" y="533958"/>
                  </a:lnTo>
                  <a:lnTo>
                    <a:pt x="590969" y="612381"/>
                  </a:lnTo>
                  <a:lnTo>
                    <a:pt x="592607" y="698830"/>
                  </a:lnTo>
                  <a:lnTo>
                    <a:pt x="597458" y="775474"/>
                  </a:lnTo>
                  <a:lnTo>
                    <a:pt x="605332" y="842987"/>
                  </a:lnTo>
                  <a:lnTo>
                    <a:pt x="616102" y="902017"/>
                  </a:lnTo>
                  <a:lnTo>
                    <a:pt x="629589" y="953211"/>
                  </a:lnTo>
                  <a:lnTo>
                    <a:pt x="645668" y="997242"/>
                  </a:lnTo>
                  <a:lnTo>
                    <a:pt x="664146" y="1034745"/>
                  </a:lnTo>
                  <a:lnTo>
                    <a:pt x="707758" y="1092847"/>
                  </a:lnTo>
                  <a:lnTo>
                    <a:pt x="759193" y="1132763"/>
                  </a:lnTo>
                  <a:lnTo>
                    <a:pt x="787450" y="1147533"/>
                  </a:lnTo>
                  <a:lnTo>
                    <a:pt x="787450" y="1372781"/>
                  </a:lnTo>
                  <a:lnTo>
                    <a:pt x="1020038" y="1179410"/>
                  </a:lnTo>
                  <a:lnTo>
                    <a:pt x="2186495" y="1179410"/>
                  </a:lnTo>
                  <a:lnTo>
                    <a:pt x="2224417" y="1177620"/>
                  </a:lnTo>
                  <a:lnTo>
                    <a:pt x="2295995" y="1162837"/>
                  </a:lnTo>
                  <a:lnTo>
                    <a:pt x="2360879" y="1131938"/>
                  </a:lnTo>
                  <a:lnTo>
                    <a:pt x="2417915" y="1083538"/>
                  </a:lnTo>
                  <a:lnTo>
                    <a:pt x="2443111" y="1052347"/>
                  </a:lnTo>
                  <a:lnTo>
                    <a:pt x="2465895" y="1016279"/>
                  </a:lnTo>
                  <a:lnTo>
                    <a:pt x="2486114" y="975131"/>
                  </a:lnTo>
                  <a:lnTo>
                    <a:pt x="2503640" y="928751"/>
                  </a:lnTo>
                  <a:lnTo>
                    <a:pt x="2518308" y="876973"/>
                  </a:lnTo>
                  <a:lnTo>
                    <a:pt x="2529967" y="819607"/>
                  </a:lnTo>
                  <a:lnTo>
                    <a:pt x="2538488" y="756475"/>
                  </a:lnTo>
                  <a:lnTo>
                    <a:pt x="2542844" y="698830"/>
                  </a:lnTo>
                  <a:lnTo>
                    <a:pt x="2542870" y="517804"/>
                  </a:lnTo>
                  <a:close/>
                </a:path>
                <a:path w="2932429" h="5516880">
                  <a:moveTo>
                    <a:pt x="2932315" y="5336387"/>
                  </a:moveTo>
                  <a:lnTo>
                    <a:pt x="2925889" y="5288521"/>
                  </a:lnTo>
                  <a:lnTo>
                    <a:pt x="2907728" y="5245506"/>
                  </a:lnTo>
                  <a:lnTo>
                    <a:pt x="2879572" y="5209070"/>
                  </a:lnTo>
                  <a:lnTo>
                    <a:pt x="2843136" y="5180914"/>
                  </a:lnTo>
                  <a:lnTo>
                    <a:pt x="2800121" y="5162766"/>
                  </a:lnTo>
                  <a:lnTo>
                    <a:pt x="2752255" y="5156327"/>
                  </a:lnTo>
                  <a:lnTo>
                    <a:pt x="2150529" y="5156327"/>
                  </a:lnTo>
                  <a:lnTo>
                    <a:pt x="2154097" y="5153406"/>
                  </a:lnTo>
                  <a:lnTo>
                    <a:pt x="2175446" y="5127371"/>
                  </a:lnTo>
                  <a:lnTo>
                    <a:pt x="2191156" y="5097958"/>
                  </a:lnTo>
                  <a:lnTo>
                    <a:pt x="2200846" y="5066055"/>
                  </a:lnTo>
                  <a:lnTo>
                    <a:pt x="2203818" y="5036007"/>
                  </a:lnTo>
                  <a:lnTo>
                    <a:pt x="2203818" y="5029098"/>
                  </a:lnTo>
                  <a:lnTo>
                    <a:pt x="2191156" y="4967135"/>
                  </a:lnTo>
                  <a:lnTo>
                    <a:pt x="2154097" y="4911687"/>
                  </a:lnTo>
                  <a:lnTo>
                    <a:pt x="2098649" y="4874641"/>
                  </a:lnTo>
                  <a:lnTo>
                    <a:pt x="2033244" y="4861623"/>
                  </a:lnTo>
                  <a:lnTo>
                    <a:pt x="1450670" y="4861623"/>
                  </a:lnTo>
                  <a:lnTo>
                    <a:pt x="1497101" y="4856277"/>
                  </a:lnTo>
                  <a:lnTo>
                    <a:pt x="1539722" y="4841049"/>
                  </a:lnTo>
                  <a:lnTo>
                    <a:pt x="1577327" y="4817135"/>
                  </a:lnTo>
                  <a:lnTo>
                    <a:pt x="1608683" y="4785779"/>
                  </a:lnTo>
                  <a:lnTo>
                    <a:pt x="1632597" y="4748174"/>
                  </a:lnTo>
                  <a:lnTo>
                    <a:pt x="1647825" y="4705553"/>
                  </a:lnTo>
                  <a:lnTo>
                    <a:pt x="1653171" y="4659122"/>
                  </a:lnTo>
                  <a:lnTo>
                    <a:pt x="1647825" y="4612691"/>
                  </a:lnTo>
                  <a:lnTo>
                    <a:pt x="1632597" y="4570057"/>
                  </a:lnTo>
                  <a:lnTo>
                    <a:pt x="1608683" y="4532465"/>
                  </a:lnTo>
                  <a:lnTo>
                    <a:pt x="1577327" y="4501096"/>
                  </a:lnTo>
                  <a:lnTo>
                    <a:pt x="1539722" y="4477194"/>
                  </a:lnTo>
                  <a:lnTo>
                    <a:pt x="1497101" y="4461954"/>
                  </a:lnTo>
                  <a:lnTo>
                    <a:pt x="1450670" y="4456608"/>
                  </a:lnTo>
                  <a:lnTo>
                    <a:pt x="1068895" y="4456608"/>
                  </a:lnTo>
                  <a:lnTo>
                    <a:pt x="1075029" y="4453433"/>
                  </a:lnTo>
                  <a:lnTo>
                    <a:pt x="1113332" y="4430458"/>
                  </a:lnTo>
                  <a:lnTo>
                    <a:pt x="1150048" y="4405236"/>
                  </a:lnTo>
                  <a:lnTo>
                    <a:pt x="1185087" y="4377868"/>
                  </a:lnTo>
                  <a:lnTo>
                    <a:pt x="1218361" y="4348429"/>
                  </a:lnTo>
                  <a:lnTo>
                    <a:pt x="1249756" y="4317035"/>
                  </a:lnTo>
                  <a:lnTo>
                    <a:pt x="1279194" y="4283761"/>
                  </a:lnTo>
                  <a:lnTo>
                    <a:pt x="1306563" y="4248721"/>
                  </a:lnTo>
                  <a:lnTo>
                    <a:pt x="1331785" y="4212006"/>
                  </a:lnTo>
                  <a:lnTo>
                    <a:pt x="1354759" y="4173702"/>
                  </a:lnTo>
                  <a:lnTo>
                    <a:pt x="1375384" y="4133900"/>
                  </a:lnTo>
                  <a:lnTo>
                    <a:pt x="1393558" y="4092727"/>
                  </a:lnTo>
                  <a:lnTo>
                    <a:pt x="1409217" y="4050246"/>
                  </a:lnTo>
                  <a:lnTo>
                    <a:pt x="1422222" y="4006558"/>
                  </a:lnTo>
                  <a:lnTo>
                    <a:pt x="1432521" y="3961765"/>
                  </a:lnTo>
                  <a:lnTo>
                    <a:pt x="1439989" y="3915968"/>
                  </a:lnTo>
                  <a:lnTo>
                    <a:pt x="1444536" y="3869245"/>
                  </a:lnTo>
                  <a:lnTo>
                    <a:pt x="1446072" y="3821709"/>
                  </a:lnTo>
                  <a:lnTo>
                    <a:pt x="1444536" y="3774160"/>
                  </a:lnTo>
                  <a:lnTo>
                    <a:pt x="1439989" y="3727450"/>
                  </a:lnTo>
                  <a:lnTo>
                    <a:pt x="1432521" y="3681641"/>
                  </a:lnTo>
                  <a:lnTo>
                    <a:pt x="1422222" y="3636848"/>
                  </a:lnTo>
                  <a:lnTo>
                    <a:pt x="1409217" y="3593173"/>
                  </a:lnTo>
                  <a:lnTo>
                    <a:pt x="1393558" y="3550691"/>
                  </a:lnTo>
                  <a:lnTo>
                    <a:pt x="1375384" y="3509505"/>
                  </a:lnTo>
                  <a:lnTo>
                    <a:pt x="1354759" y="3469716"/>
                  </a:lnTo>
                  <a:lnTo>
                    <a:pt x="1331785" y="3431413"/>
                  </a:lnTo>
                  <a:lnTo>
                    <a:pt x="1306563" y="3394684"/>
                  </a:lnTo>
                  <a:lnTo>
                    <a:pt x="1279194" y="3359645"/>
                  </a:lnTo>
                  <a:lnTo>
                    <a:pt x="1249756" y="3326384"/>
                  </a:lnTo>
                  <a:lnTo>
                    <a:pt x="1218361" y="3294977"/>
                  </a:lnTo>
                  <a:lnTo>
                    <a:pt x="1185087" y="3265551"/>
                  </a:lnTo>
                  <a:lnTo>
                    <a:pt x="1150048" y="3238169"/>
                  </a:lnTo>
                  <a:lnTo>
                    <a:pt x="1113332" y="3212947"/>
                  </a:lnTo>
                  <a:lnTo>
                    <a:pt x="1075029" y="3189986"/>
                  </a:lnTo>
                  <a:lnTo>
                    <a:pt x="1035240" y="3169361"/>
                  </a:lnTo>
                  <a:lnTo>
                    <a:pt x="994054" y="3151174"/>
                  </a:lnTo>
                  <a:lnTo>
                    <a:pt x="951572" y="3135528"/>
                  </a:lnTo>
                  <a:lnTo>
                    <a:pt x="907884" y="3122511"/>
                  </a:lnTo>
                  <a:lnTo>
                    <a:pt x="863092" y="3112224"/>
                  </a:lnTo>
                  <a:lnTo>
                    <a:pt x="817295" y="3104756"/>
                  </a:lnTo>
                  <a:lnTo>
                    <a:pt x="770572" y="3100209"/>
                  </a:lnTo>
                  <a:lnTo>
                    <a:pt x="723036" y="3098660"/>
                  </a:lnTo>
                  <a:lnTo>
                    <a:pt x="675500" y="3100209"/>
                  </a:lnTo>
                  <a:lnTo>
                    <a:pt x="628777" y="3104756"/>
                  </a:lnTo>
                  <a:lnTo>
                    <a:pt x="582968" y="3112224"/>
                  </a:lnTo>
                  <a:lnTo>
                    <a:pt x="538187" y="3122511"/>
                  </a:lnTo>
                  <a:lnTo>
                    <a:pt x="494499" y="3135528"/>
                  </a:lnTo>
                  <a:lnTo>
                    <a:pt x="452018" y="3151174"/>
                  </a:lnTo>
                  <a:lnTo>
                    <a:pt x="410832" y="3169361"/>
                  </a:lnTo>
                  <a:lnTo>
                    <a:pt x="371043" y="3189986"/>
                  </a:lnTo>
                  <a:lnTo>
                    <a:pt x="332740" y="3212947"/>
                  </a:lnTo>
                  <a:lnTo>
                    <a:pt x="296011" y="3238169"/>
                  </a:lnTo>
                  <a:lnTo>
                    <a:pt x="260972" y="3265551"/>
                  </a:lnTo>
                  <a:lnTo>
                    <a:pt x="227711" y="3294977"/>
                  </a:lnTo>
                  <a:lnTo>
                    <a:pt x="196303" y="3326384"/>
                  </a:lnTo>
                  <a:lnTo>
                    <a:pt x="166878" y="3359645"/>
                  </a:lnTo>
                  <a:lnTo>
                    <a:pt x="139496" y="3394684"/>
                  </a:lnTo>
                  <a:lnTo>
                    <a:pt x="114287" y="3431413"/>
                  </a:lnTo>
                  <a:lnTo>
                    <a:pt x="91313" y="3469716"/>
                  </a:lnTo>
                  <a:lnTo>
                    <a:pt x="70688" y="3509505"/>
                  </a:lnTo>
                  <a:lnTo>
                    <a:pt x="52501" y="3550691"/>
                  </a:lnTo>
                  <a:lnTo>
                    <a:pt x="36855" y="3593173"/>
                  </a:lnTo>
                  <a:lnTo>
                    <a:pt x="23837" y="3636848"/>
                  </a:lnTo>
                  <a:lnTo>
                    <a:pt x="13550" y="3681641"/>
                  </a:lnTo>
                  <a:lnTo>
                    <a:pt x="6083" y="3727450"/>
                  </a:lnTo>
                  <a:lnTo>
                    <a:pt x="1536" y="3774160"/>
                  </a:lnTo>
                  <a:lnTo>
                    <a:pt x="0" y="3821709"/>
                  </a:lnTo>
                  <a:lnTo>
                    <a:pt x="1536" y="3869245"/>
                  </a:lnTo>
                  <a:lnTo>
                    <a:pt x="6083" y="3915968"/>
                  </a:lnTo>
                  <a:lnTo>
                    <a:pt x="13550" y="3961765"/>
                  </a:lnTo>
                  <a:lnTo>
                    <a:pt x="23837" y="4006558"/>
                  </a:lnTo>
                  <a:lnTo>
                    <a:pt x="36855" y="4050246"/>
                  </a:lnTo>
                  <a:lnTo>
                    <a:pt x="52501" y="4092727"/>
                  </a:lnTo>
                  <a:lnTo>
                    <a:pt x="70688" y="4133900"/>
                  </a:lnTo>
                  <a:lnTo>
                    <a:pt x="91313" y="4173702"/>
                  </a:lnTo>
                  <a:lnTo>
                    <a:pt x="114287" y="4212006"/>
                  </a:lnTo>
                  <a:lnTo>
                    <a:pt x="139496" y="4248721"/>
                  </a:lnTo>
                  <a:lnTo>
                    <a:pt x="166878" y="4283761"/>
                  </a:lnTo>
                  <a:lnTo>
                    <a:pt x="196303" y="4317035"/>
                  </a:lnTo>
                  <a:lnTo>
                    <a:pt x="227711" y="4348429"/>
                  </a:lnTo>
                  <a:lnTo>
                    <a:pt x="260972" y="4377868"/>
                  </a:lnTo>
                  <a:lnTo>
                    <a:pt x="296011" y="4405236"/>
                  </a:lnTo>
                  <a:lnTo>
                    <a:pt x="332740" y="4430458"/>
                  </a:lnTo>
                  <a:lnTo>
                    <a:pt x="371043" y="4453433"/>
                  </a:lnTo>
                  <a:lnTo>
                    <a:pt x="377164" y="4456608"/>
                  </a:lnTo>
                  <a:lnTo>
                    <a:pt x="202501" y="4456608"/>
                  </a:lnTo>
                  <a:lnTo>
                    <a:pt x="156070" y="4461954"/>
                  </a:lnTo>
                  <a:lnTo>
                    <a:pt x="113449" y="4477194"/>
                  </a:lnTo>
                  <a:lnTo>
                    <a:pt x="75844" y="4501096"/>
                  </a:lnTo>
                  <a:lnTo>
                    <a:pt x="44488" y="4532465"/>
                  </a:lnTo>
                  <a:lnTo>
                    <a:pt x="20574" y="4570057"/>
                  </a:lnTo>
                  <a:lnTo>
                    <a:pt x="5346" y="4612691"/>
                  </a:lnTo>
                  <a:lnTo>
                    <a:pt x="0" y="4659122"/>
                  </a:lnTo>
                  <a:lnTo>
                    <a:pt x="5346" y="4705553"/>
                  </a:lnTo>
                  <a:lnTo>
                    <a:pt x="20574" y="4748174"/>
                  </a:lnTo>
                  <a:lnTo>
                    <a:pt x="44488" y="4785779"/>
                  </a:lnTo>
                  <a:lnTo>
                    <a:pt x="75844" y="4817135"/>
                  </a:lnTo>
                  <a:lnTo>
                    <a:pt x="113449" y="4841049"/>
                  </a:lnTo>
                  <a:lnTo>
                    <a:pt x="156070" y="4856277"/>
                  </a:lnTo>
                  <a:lnTo>
                    <a:pt x="202501" y="4861623"/>
                  </a:lnTo>
                  <a:lnTo>
                    <a:pt x="594766" y="4861623"/>
                  </a:lnTo>
                  <a:lnTo>
                    <a:pt x="561263" y="4864938"/>
                  </a:lnTo>
                  <a:lnTo>
                    <a:pt x="499935" y="4890351"/>
                  </a:lnTo>
                  <a:lnTo>
                    <a:pt x="452551" y="4937722"/>
                  </a:lnTo>
                  <a:lnTo>
                    <a:pt x="427151" y="4999050"/>
                  </a:lnTo>
                  <a:lnTo>
                    <a:pt x="423837" y="5032553"/>
                  </a:lnTo>
                  <a:lnTo>
                    <a:pt x="427151" y="5066055"/>
                  </a:lnTo>
                  <a:lnTo>
                    <a:pt x="452551" y="5127371"/>
                  </a:lnTo>
                  <a:lnTo>
                    <a:pt x="499935" y="5174754"/>
                  </a:lnTo>
                  <a:lnTo>
                    <a:pt x="561263" y="5200154"/>
                  </a:lnTo>
                  <a:lnTo>
                    <a:pt x="594766" y="5203469"/>
                  </a:lnTo>
                  <a:lnTo>
                    <a:pt x="1228674" y="5203469"/>
                  </a:lnTo>
                  <a:lnTo>
                    <a:pt x="1221435" y="5209070"/>
                  </a:lnTo>
                  <a:lnTo>
                    <a:pt x="1193292" y="5245506"/>
                  </a:lnTo>
                  <a:lnTo>
                    <a:pt x="1175131" y="5288521"/>
                  </a:lnTo>
                  <a:lnTo>
                    <a:pt x="1168704" y="5336400"/>
                  </a:lnTo>
                  <a:lnTo>
                    <a:pt x="1175131" y="5384266"/>
                  </a:lnTo>
                  <a:lnTo>
                    <a:pt x="1193292" y="5427269"/>
                  </a:lnTo>
                  <a:lnTo>
                    <a:pt x="1221435" y="5463718"/>
                  </a:lnTo>
                  <a:lnTo>
                    <a:pt x="1257884" y="5491873"/>
                  </a:lnTo>
                  <a:lnTo>
                    <a:pt x="1300899" y="5510022"/>
                  </a:lnTo>
                  <a:lnTo>
                    <a:pt x="1348765" y="5516448"/>
                  </a:lnTo>
                  <a:lnTo>
                    <a:pt x="2752255" y="5516448"/>
                  </a:lnTo>
                  <a:lnTo>
                    <a:pt x="2800121" y="5510022"/>
                  </a:lnTo>
                  <a:lnTo>
                    <a:pt x="2843136" y="5491873"/>
                  </a:lnTo>
                  <a:lnTo>
                    <a:pt x="2879572" y="5463718"/>
                  </a:lnTo>
                  <a:lnTo>
                    <a:pt x="2907728" y="5427269"/>
                  </a:lnTo>
                  <a:lnTo>
                    <a:pt x="2925889" y="5384266"/>
                  </a:lnTo>
                  <a:lnTo>
                    <a:pt x="2932315" y="53363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61675" y="640097"/>
            <a:ext cx="3394075" cy="1163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spc="15" dirty="0">
                <a:latin typeface="Comic Sans MS"/>
                <a:cs typeface="Comic Sans MS"/>
              </a:rPr>
              <a:t>Today</a:t>
            </a:r>
            <a:r>
              <a:rPr sz="2650" b="1" spc="-30" dirty="0">
                <a:latin typeface="Comic Sans MS"/>
                <a:cs typeface="Comic Sans MS"/>
              </a:rPr>
              <a:t> </a:t>
            </a:r>
            <a:r>
              <a:rPr sz="2650" b="1" spc="15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38735">
              <a:lnSpc>
                <a:spcPct val="100000"/>
              </a:lnSpc>
              <a:spcBef>
                <a:spcPts val="2745"/>
              </a:spcBef>
            </a:pPr>
            <a:r>
              <a:rPr sz="2500" b="1" spc="-5" dirty="0">
                <a:latin typeface="Comic Sans MS"/>
                <a:cs typeface="Comic Sans MS"/>
              </a:rPr>
              <a:t>VISUALIZING</a:t>
            </a:r>
            <a:r>
              <a:rPr sz="2500" b="1" spc="-85" dirty="0">
                <a:latin typeface="Comic Sans MS"/>
                <a:cs typeface="Comic Sans MS"/>
              </a:rPr>
              <a:t> </a:t>
            </a:r>
            <a:r>
              <a:rPr sz="2500" b="1" spc="-5" dirty="0">
                <a:latin typeface="Comic Sans MS"/>
                <a:cs typeface="Comic Sans MS"/>
              </a:rPr>
              <a:t>DATA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80917" y="418921"/>
            <a:ext cx="183642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b="1" spc="10" dirty="0">
                <a:latin typeface="Arial"/>
                <a:cs typeface="Arial"/>
              </a:rPr>
              <a:t>We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focus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only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on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55" dirty="0">
                <a:latin typeface="Arial"/>
                <a:cs typeface="Arial"/>
              </a:rPr>
              <a:t>the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most </a:t>
            </a:r>
            <a:r>
              <a:rPr sz="1400" b="1" dirty="0">
                <a:latin typeface="Arial"/>
                <a:cs typeface="Arial"/>
              </a:rPr>
              <a:t>used </a:t>
            </a:r>
            <a:r>
              <a:rPr sz="1400" b="1" spc="25" dirty="0">
                <a:latin typeface="Arial"/>
                <a:cs typeface="Arial"/>
              </a:rPr>
              <a:t>and 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45" dirty="0">
                <a:latin typeface="Arial"/>
                <a:cs typeface="Arial"/>
              </a:rPr>
              <a:t>important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Visuals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2611" y="3619030"/>
            <a:ext cx="85725" cy="857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2611" y="4076230"/>
            <a:ext cx="85725" cy="857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2611" y="4533430"/>
            <a:ext cx="85725" cy="8572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58461" y="2582393"/>
            <a:ext cx="5360035" cy="2134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1" spc="25" dirty="0">
                <a:latin typeface="Comic Sans MS"/>
                <a:cs typeface="Comic Sans MS"/>
              </a:rPr>
              <a:t>INTRODUCTION</a:t>
            </a:r>
            <a:r>
              <a:rPr sz="1800" b="1" spc="-10" dirty="0">
                <a:latin typeface="Comic Sans MS"/>
                <a:cs typeface="Comic Sans MS"/>
              </a:rPr>
              <a:t> </a:t>
            </a:r>
            <a:r>
              <a:rPr sz="1800" b="1" spc="25" dirty="0">
                <a:latin typeface="Comic Sans MS"/>
                <a:cs typeface="Comic Sans MS"/>
              </a:rPr>
              <a:t>TO</a:t>
            </a:r>
            <a:r>
              <a:rPr sz="1800" b="1" spc="-5" dirty="0">
                <a:latin typeface="Comic Sans MS"/>
                <a:cs typeface="Comic Sans MS"/>
              </a:rPr>
              <a:t> </a:t>
            </a:r>
            <a:r>
              <a:rPr sz="1800" b="1" spc="25" dirty="0">
                <a:latin typeface="Comic Sans MS"/>
                <a:cs typeface="Comic Sans MS"/>
              </a:rPr>
              <a:t>DATA</a:t>
            </a:r>
            <a:r>
              <a:rPr sz="1800" b="1" spc="-5" dirty="0">
                <a:latin typeface="Comic Sans MS"/>
                <a:cs typeface="Comic Sans MS"/>
              </a:rPr>
              <a:t> </a:t>
            </a:r>
            <a:r>
              <a:rPr sz="1800" b="1" spc="25" dirty="0">
                <a:latin typeface="Comic Sans MS"/>
                <a:cs typeface="Comic Sans MS"/>
              </a:rPr>
              <a:t>VISUALIZATION</a:t>
            </a:r>
            <a:endParaRPr sz="1800">
              <a:latin typeface="Comic Sans MS"/>
              <a:cs typeface="Comic Sans MS"/>
            </a:endParaRPr>
          </a:p>
          <a:p>
            <a:pPr marL="478790" marR="2406015" indent="-466725">
              <a:lnSpc>
                <a:spcPct val="166700"/>
              </a:lnSpc>
            </a:pPr>
            <a:r>
              <a:rPr sz="1800" b="1" spc="25" dirty="0">
                <a:latin typeface="Comic Sans MS"/>
                <a:cs typeface="Comic Sans MS"/>
              </a:rPr>
              <a:t>THREE</a:t>
            </a:r>
            <a:r>
              <a:rPr sz="1800" b="1" spc="-25" dirty="0">
                <a:latin typeface="Comic Sans MS"/>
                <a:cs typeface="Comic Sans MS"/>
              </a:rPr>
              <a:t> </a:t>
            </a:r>
            <a:r>
              <a:rPr sz="1800" b="1" spc="20" dirty="0">
                <a:latin typeface="Comic Sans MS"/>
                <a:cs typeface="Comic Sans MS"/>
              </a:rPr>
              <a:t>KEY</a:t>
            </a:r>
            <a:r>
              <a:rPr sz="1800" b="1" spc="-20" dirty="0">
                <a:latin typeface="Comic Sans MS"/>
                <a:cs typeface="Comic Sans MS"/>
              </a:rPr>
              <a:t> </a:t>
            </a:r>
            <a:r>
              <a:rPr sz="1800" b="1" spc="25" dirty="0">
                <a:latin typeface="Comic Sans MS"/>
                <a:cs typeface="Comic Sans MS"/>
              </a:rPr>
              <a:t>QUESTIONS </a:t>
            </a:r>
            <a:r>
              <a:rPr sz="1800" b="1" spc="-765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TYPE </a:t>
            </a:r>
            <a:r>
              <a:rPr sz="1800" spc="25" dirty="0">
                <a:latin typeface="Comic Sans MS"/>
                <a:cs typeface="Comic Sans MS"/>
              </a:rPr>
              <a:t>OF DATA </a:t>
            </a:r>
            <a:r>
              <a:rPr sz="1800" spc="30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COMMUNICATE</a:t>
            </a:r>
            <a:endParaRPr sz="1800">
              <a:latin typeface="Comic Sans MS"/>
              <a:cs typeface="Comic Sans MS"/>
            </a:endParaRPr>
          </a:p>
          <a:p>
            <a:pPr marL="478790">
              <a:lnSpc>
                <a:spcPct val="100000"/>
              </a:lnSpc>
              <a:spcBef>
                <a:spcPts val="1440"/>
              </a:spcBef>
            </a:pPr>
            <a:r>
              <a:rPr sz="1800" spc="25" dirty="0">
                <a:latin typeface="Comic Sans MS"/>
                <a:cs typeface="Comic Sans MS"/>
              </a:rPr>
              <a:t>END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USER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8682" y="2532518"/>
            <a:ext cx="241317" cy="24131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8682" y="2960656"/>
            <a:ext cx="241317" cy="2413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4159" y="2091717"/>
            <a:ext cx="1981199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836913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4"/>
                </a:lnTo>
                <a:lnTo>
                  <a:pt x="35203" y="564019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7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4" y="63"/>
                </a:lnTo>
                <a:lnTo>
                  <a:pt x="720834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900"/>
                </a:lnTo>
                <a:lnTo>
                  <a:pt x="1191536" y="481883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2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4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8093680" y="1185714"/>
            <a:ext cx="72416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2057" dirty="0">
                <a:latin typeface="Comic Sans MS"/>
                <a:cs typeface="Comic Sans MS"/>
              </a:rPr>
              <a:t>Know</a:t>
            </a:r>
            <a:r>
              <a:rPr sz="2025" b="1" spc="-135" baseline="2057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it?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3475" y="6683743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9" name="object 9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1209744" y="882"/>
                  </a:move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close/>
                </a:path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87375"/>
            <a:ext cx="6954520" cy="1130935"/>
          </a:xfrm>
          <a:custGeom>
            <a:avLst/>
            <a:gdLst/>
            <a:ahLst/>
            <a:cxnLst/>
            <a:rect l="l" t="t" r="r" b="b"/>
            <a:pathLst>
              <a:path w="6954520" h="1130935">
                <a:moveTo>
                  <a:pt x="674014" y="347687"/>
                </a:moveTo>
                <a:lnTo>
                  <a:pt x="664527" y="298894"/>
                </a:lnTo>
                <a:lnTo>
                  <a:pt x="633145" y="237248"/>
                </a:lnTo>
                <a:lnTo>
                  <a:pt x="583196" y="180479"/>
                </a:lnTo>
                <a:lnTo>
                  <a:pt x="551840" y="154241"/>
                </a:lnTo>
                <a:lnTo>
                  <a:pt x="516559" y="129616"/>
                </a:lnTo>
                <a:lnTo>
                  <a:pt x="477583" y="106730"/>
                </a:lnTo>
                <a:lnTo>
                  <a:pt x="435152" y="85699"/>
                </a:lnTo>
                <a:lnTo>
                  <a:pt x="389509" y="66662"/>
                </a:lnTo>
                <a:lnTo>
                  <a:pt x="340880" y="49745"/>
                </a:lnTo>
                <a:lnTo>
                  <a:pt x="289521" y="35077"/>
                </a:lnTo>
                <a:lnTo>
                  <a:pt x="235661" y="22796"/>
                </a:lnTo>
                <a:lnTo>
                  <a:pt x="179539" y="13017"/>
                </a:lnTo>
                <a:lnTo>
                  <a:pt x="121399" y="5867"/>
                </a:lnTo>
                <a:lnTo>
                  <a:pt x="61468" y="1485"/>
                </a:lnTo>
                <a:lnTo>
                  <a:pt x="0" y="0"/>
                </a:lnTo>
                <a:lnTo>
                  <a:pt x="0" y="728802"/>
                </a:lnTo>
                <a:lnTo>
                  <a:pt x="61468" y="727316"/>
                </a:lnTo>
                <a:lnTo>
                  <a:pt x="121399" y="722934"/>
                </a:lnTo>
                <a:lnTo>
                  <a:pt x="179539" y="715784"/>
                </a:lnTo>
                <a:lnTo>
                  <a:pt x="235661" y="706005"/>
                </a:lnTo>
                <a:lnTo>
                  <a:pt x="289521" y="693712"/>
                </a:lnTo>
                <a:lnTo>
                  <a:pt x="340880" y="679043"/>
                </a:lnTo>
                <a:lnTo>
                  <a:pt x="389509" y="662139"/>
                </a:lnTo>
                <a:lnTo>
                  <a:pt x="435152" y="643102"/>
                </a:lnTo>
                <a:lnTo>
                  <a:pt x="477583" y="622071"/>
                </a:lnTo>
                <a:lnTo>
                  <a:pt x="516559" y="599173"/>
                </a:lnTo>
                <a:lnTo>
                  <a:pt x="551840" y="574548"/>
                </a:lnTo>
                <a:lnTo>
                  <a:pt x="583196" y="548322"/>
                </a:lnTo>
                <a:lnTo>
                  <a:pt x="610374" y="520611"/>
                </a:lnTo>
                <a:lnTo>
                  <a:pt x="651281" y="461276"/>
                </a:lnTo>
                <a:lnTo>
                  <a:pt x="672642" y="397560"/>
                </a:lnTo>
                <a:lnTo>
                  <a:pt x="674014" y="381114"/>
                </a:lnTo>
                <a:lnTo>
                  <a:pt x="674014" y="347687"/>
                </a:lnTo>
                <a:close/>
              </a:path>
              <a:path w="6954520" h="1130935">
                <a:moveTo>
                  <a:pt x="6954152" y="872972"/>
                </a:moveTo>
                <a:lnTo>
                  <a:pt x="6949999" y="826643"/>
                </a:lnTo>
                <a:lnTo>
                  <a:pt x="6938023" y="783031"/>
                </a:lnTo>
                <a:lnTo>
                  <a:pt x="6918960" y="742873"/>
                </a:lnTo>
                <a:lnTo>
                  <a:pt x="6893534" y="706894"/>
                </a:lnTo>
                <a:lnTo>
                  <a:pt x="6862458" y="675830"/>
                </a:lnTo>
                <a:lnTo>
                  <a:pt x="6826491" y="650392"/>
                </a:lnTo>
                <a:lnTo>
                  <a:pt x="6786334" y="631329"/>
                </a:lnTo>
                <a:lnTo>
                  <a:pt x="6742722" y="619353"/>
                </a:lnTo>
                <a:lnTo>
                  <a:pt x="6696392" y="615200"/>
                </a:lnTo>
                <a:lnTo>
                  <a:pt x="747623" y="615200"/>
                </a:lnTo>
                <a:lnTo>
                  <a:pt x="701294" y="619353"/>
                </a:lnTo>
                <a:lnTo>
                  <a:pt x="657682" y="631329"/>
                </a:lnTo>
                <a:lnTo>
                  <a:pt x="617524" y="650392"/>
                </a:lnTo>
                <a:lnTo>
                  <a:pt x="581545" y="675830"/>
                </a:lnTo>
                <a:lnTo>
                  <a:pt x="550481" y="706894"/>
                </a:lnTo>
                <a:lnTo>
                  <a:pt x="525056" y="742873"/>
                </a:lnTo>
                <a:lnTo>
                  <a:pt x="505980" y="783031"/>
                </a:lnTo>
                <a:lnTo>
                  <a:pt x="494017" y="826643"/>
                </a:lnTo>
                <a:lnTo>
                  <a:pt x="489864" y="872972"/>
                </a:lnTo>
                <a:lnTo>
                  <a:pt x="494017" y="919302"/>
                </a:lnTo>
                <a:lnTo>
                  <a:pt x="505980" y="962914"/>
                </a:lnTo>
                <a:lnTo>
                  <a:pt x="525056" y="1003071"/>
                </a:lnTo>
                <a:lnTo>
                  <a:pt x="550481" y="1039050"/>
                </a:lnTo>
                <a:lnTo>
                  <a:pt x="581545" y="1070114"/>
                </a:lnTo>
                <a:lnTo>
                  <a:pt x="617524" y="1095540"/>
                </a:lnTo>
                <a:lnTo>
                  <a:pt x="657682" y="1114615"/>
                </a:lnTo>
                <a:lnTo>
                  <a:pt x="701294" y="1126591"/>
                </a:lnTo>
                <a:lnTo>
                  <a:pt x="747623" y="1130744"/>
                </a:lnTo>
                <a:lnTo>
                  <a:pt x="6696392" y="1130744"/>
                </a:lnTo>
                <a:lnTo>
                  <a:pt x="6742722" y="1126591"/>
                </a:lnTo>
                <a:lnTo>
                  <a:pt x="6786334" y="1114615"/>
                </a:lnTo>
                <a:lnTo>
                  <a:pt x="6826491" y="1095540"/>
                </a:lnTo>
                <a:lnTo>
                  <a:pt x="6862458" y="1070114"/>
                </a:lnTo>
                <a:lnTo>
                  <a:pt x="6893534" y="1039050"/>
                </a:lnTo>
                <a:lnTo>
                  <a:pt x="6918960" y="1003071"/>
                </a:lnTo>
                <a:lnTo>
                  <a:pt x="6938023" y="962914"/>
                </a:lnTo>
                <a:lnTo>
                  <a:pt x="6949999" y="919302"/>
                </a:lnTo>
                <a:lnTo>
                  <a:pt x="6954152" y="8729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0" y="3848793"/>
            <a:ext cx="6700520" cy="3352165"/>
            <a:chOff x="0" y="3848793"/>
            <a:chExt cx="6700520" cy="3352165"/>
          </a:xfrm>
        </p:grpSpPr>
        <p:sp>
          <p:nvSpPr>
            <p:cNvPr id="14" name="object 14"/>
            <p:cNvSpPr/>
            <p:nvPr/>
          </p:nvSpPr>
          <p:spPr>
            <a:xfrm>
              <a:off x="0" y="3848798"/>
              <a:ext cx="6700520" cy="3352165"/>
            </a:xfrm>
            <a:custGeom>
              <a:avLst/>
              <a:gdLst/>
              <a:ahLst/>
              <a:cxnLst/>
              <a:rect l="l" t="t" r="r" b="b"/>
              <a:pathLst>
                <a:path w="6700520" h="3352165">
                  <a:moveTo>
                    <a:pt x="900798" y="3352114"/>
                  </a:moveTo>
                  <a:lnTo>
                    <a:pt x="888174" y="3283547"/>
                  </a:lnTo>
                  <a:lnTo>
                    <a:pt x="877189" y="3238576"/>
                  </a:lnTo>
                  <a:lnTo>
                    <a:pt x="864336" y="3194367"/>
                  </a:lnTo>
                  <a:lnTo>
                    <a:pt x="849680" y="3150946"/>
                  </a:lnTo>
                  <a:lnTo>
                    <a:pt x="833259" y="3108375"/>
                  </a:lnTo>
                  <a:lnTo>
                    <a:pt x="815111" y="3066707"/>
                  </a:lnTo>
                  <a:lnTo>
                    <a:pt x="795274" y="3025965"/>
                  </a:lnTo>
                  <a:lnTo>
                    <a:pt x="773811" y="2986189"/>
                  </a:lnTo>
                  <a:lnTo>
                    <a:pt x="750760" y="2947454"/>
                  </a:lnTo>
                  <a:lnTo>
                    <a:pt x="726147" y="2909773"/>
                  </a:lnTo>
                  <a:lnTo>
                    <a:pt x="700036" y="2873210"/>
                  </a:lnTo>
                  <a:lnTo>
                    <a:pt x="672465" y="2837789"/>
                  </a:lnTo>
                  <a:lnTo>
                    <a:pt x="643470" y="2803575"/>
                  </a:lnTo>
                  <a:lnTo>
                    <a:pt x="613105" y="2770594"/>
                  </a:lnTo>
                  <a:lnTo>
                    <a:pt x="581418" y="2738907"/>
                  </a:lnTo>
                  <a:lnTo>
                    <a:pt x="548449" y="2708541"/>
                  </a:lnTo>
                  <a:lnTo>
                    <a:pt x="514223" y="2679547"/>
                  </a:lnTo>
                  <a:lnTo>
                    <a:pt x="478815" y="2651976"/>
                  </a:lnTo>
                  <a:lnTo>
                    <a:pt x="442239" y="2625864"/>
                  </a:lnTo>
                  <a:lnTo>
                    <a:pt x="404558" y="2601264"/>
                  </a:lnTo>
                  <a:lnTo>
                    <a:pt x="365823" y="2578201"/>
                  </a:lnTo>
                  <a:lnTo>
                    <a:pt x="326059" y="2556738"/>
                  </a:lnTo>
                  <a:lnTo>
                    <a:pt x="285305" y="2536901"/>
                  </a:lnTo>
                  <a:lnTo>
                    <a:pt x="243636" y="2518753"/>
                  </a:lnTo>
                  <a:lnTo>
                    <a:pt x="201066" y="2502331"/>
                  </a:lnTo>
                  <a:lnTo>
                    <a:pt x="157657" y="2487676"/>
                  </a:lnTo>
                  <a:lnTo>
                    <a:pt x="113436" y="2474823"/>
                  </a:lnTo>
                  <a:lnTo>
                    <a:pt x="68465" y="2463838"/>
                  </a:lnTo>
                  <a:lnTo>
                    <a:pt x="22771" y="2454745"/>
                  </a:lnTo>
                  <a:lnTo>
                    <a:pt x="0" y="2451239"/>
                  </a:lnTo>
                  <a:lnTo>
                    <a:pt x="0" y="3352114"/>
                  </a:lnTo>
                  <a:lnTo>
                    <a:pt x="900798" y="3352114"/>
                  </a:lnTo>
                  <a:close/>
                </a:path>
                <a:path w="6700520" h="3352165">
                  <a:moveTo>
                    <a:pt x="6699986" y="333375"/>
                  </a:moveTo>
                  <a:lnTo>
                    <a:pt x="6696367" y="284111"/>
                  </a:lnTo>
                  <a:lnTo>
                    <a:pt x="6685864" y="237096"/>
                  </a:lnTo>
                  <a:lnTo>
                    <a:pt x="6668998" y="192836"/>
                  </a:lnTo>
                  <a:lnTo>
                    <a:pt x="6646278" y="151853"/>
                  </a:lnTo>
                  <a:lnTo>
                    <a:pt x="6618211" y="114655"/>
                  </a:lnTo>
                  <a:lnTo>
                    <a:pt x="6585331" y="81775"/>
                  </a:lnTo>
                  <a:lnTo>
                    <a:pt x="6548133" y="53708"/>
                  </a:lnTo>
                  <a:lnTo>
                    <a:pt x="6507150" y="30988"/>
                  </a:lnTo>
                  <a:lnTo>
                    <a:pt x="6462890" y="14122"/>
                  </a:lnTo>
                  <a:lnTo>
                    <a:pt x="6415875" y="3619"/>
                  </a:lnTo>
                  <a:lnTo>
                    <a:pt x="6366611" y="0"/>
                  </a:lnTo>
                  <a:lnTo>
                    <a:pt x="799198" y="0"/>
                  </a:lnTo>
                  <a:lnTo>
                    <a:pt x="749935" y="3619"/>
                  </a:lnTo>
                  <a:lnTo>
                    <a:pt x="702919" y="14122"/>
                  </a:lnTo>
                  <a:lnTo>
                    <a:pt x="658660" y="30988"/>
                  </a:lnTo>
                  <a:lnTo>
                    <a:pt x="617677" y="53708"/>
                  </a:lnTo>
                  <a:lnTo>
                    <a:pt x="580478" y="81775"/>
                  </a:lnTo>
                  <a:lnTo>
                    <a:pt x="547598" y="114655"/>
                  </a:lnTo>
                  <a:lnTo>
                    <a:pt x="519531" y="151853"/>
                  </a:lnTo>
                  <a:lnTo>
                    <a:pt x="496811" y="192836"/>
                  </a:lnTo>
                  <a:lnTo>
                    <a:pt x="479933" y="237096"/>
                  </a:lnTo>
                  <a:lnTo>
                    <a:pt x="469442" y="284111"/>
                  </a:lnTo>
                  <a:lnTo>
                    <a:pt x="465823" y="333375"/>
                  </a:lnTo>
                  <a:lnTo>
                    <a:pt x="465823" y="2189594"/>
                  </a:lnTo>
                  <a:lnTo>
                    <a:pt x="469442" y="2238857"/>
                  </a:lnTo>
                  <a:lnTo>
                    <a:pt x="479933" y="2285885"/>
                  </a:lnTo>
                  <a:lnTo>
                    <a:pt x="496811" y="2330145"/>
                  </a:lnTo>
                  <a:lnTo>
                    <a:pt x="519531" y="2371128"/>
                  </a:lnTo>
                  <a:lnTo>
                    <a:pt x="547598" y="2408313"/>
                  </a:lnTo>
                  <a:lnTo>
                    <a:pt x="580478" y="2441206"/>
                  </a:lnTo>
                  <a:lnTo>
                    <a:pt x="617677" y="2469261"/>
                  </a:lnTo>
                  <a:lnTo>
                    <a:pt x="658660" y="2491981"/>
                  </a:lnTo>
                  <a:lnTo>
                    <a:pt x="702919" y="2508859"/>
                  </a:lnTo>
                  <a:lnTo>
                    <a:pt x="749935" y="2519362"/>
                  </a:lnTo>
                  <a:lnTo>
                    <a:pt x="799198" y="2522969"/>
                  </a:lnTo>
                  <a:lnTo>
                    <a:pt x="6366611" y="2522969"/>
                  </a:lnTo>
                  <a:lnTo>
                    <a:pt x="6415875" y="2519362"/>
                  </a:lnTo>
                  <a:lnTo>
                    <a:pt x="6462890" y="2508859"/>
                  </a:lnTo>
                  <a:lnTo>
                    <a:pt x="6507150" y="2491981"/>
                  </a:lnTo>
                  <a:lnTo>
                    <a:pt x="6548133" y="2469261"/>
                  </a:lnTo>
                  <a:lnTo>
                    <a:pt x="6585331" y="2441206"/>
                  </a:lnTo>
                  <a:lnTo>
                    <a:pt x="6618211" y="2408313"/>
                  </a:lnTo>
                  <a:lnTo>
                    <a:pt x="6646278" y="2371128"/>
                  </a:lnTo>
                  <a:lnTo>
                    <a:pt x="6668998" y="2330145"/>
                  </a:lnTo>
                  <a:lnTo>
                    <a:pt x="6685864" y="2285885"/>
                  </a:lnTo>
                  <a:lnTo>
                    <a:pt x="6696367" y="2238857"/>
                  </a:lnTo>
                  <a:lnTo>
                    <a:pt x="6699986" y="2189594"/>
                  </a:lnTo>
                  <a:lnTo>
                    <a:pt x="6699986" y="3333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330" y="3978527"/>
              <a:ext cx="85725" cy="857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330" y="4816727"/>
              <a:ext cx="85725" cy="857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330" y="5654927"/>
              <a:ext cx="85725" cy="85724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37440" y="879408"/>
            <a:ext cx="636905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INTRODUCTION</a:t>
            </a:r>
            <a:r>
              <a:rPr sz="2150" u="heavy" spc="-1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TO</a:t>
            </a:r>
            <a:r>
              <a:rPr sz="2150" u="heavy" spc="-1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DATA</a:t>
            </a:r>
            <a:r>
              <a:rPr sz="2150" u="heavy" spc="-1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VISUALIZATION</a:t>
            </a:r>
            <a:r>
              <a:rPr sz="2150" u="heavy" spc="-5" dirty="0">
                <a:uFill>
                  <a:solidFill>
                    <a:srgbClr val="000000"/>
                  </a:solidFill>
                </a:uFill>
              </a:rPr>
              <a:t> </a:t>
            </a:r>
            <a:endParaRPr sz="2150"/>
          </a:p>
        </p:txBody>
      </p:sp>
      <p:sp>
        <p:nvSpPr>
          <p:cNvPr id="19" name="object 19"/>
          <p:cNvSpPr/>
          <p:nvPr/>
        </p:nvSpPr>
        <p:spPr>
          <a:xfrm>
            <a:off x="610888" y="1596109"/>
            <a:ext cx="5944235" cy="1252855"/>
          </a:xfrm>
          <a:custGeom>
            <a:avLst/>
            <a:gdLst/>
            <a:ahLst/>
            <a:cxnLst/>
            <a:rect l="l" t="t" r="r" b="b"/>
            <a:pathLst>
              <a:path w="5944234" h="1252855">
                <a:moveTo>
                  <a:pt x="5610667" y="1252615"/>
                </a:moveTo>
                <a:lnTo>
                  <a:pt x="333374" y="1252615"/>
                </a:lnTo>
                <a:lnTo>
                  <a:pt x="284111" y="1249000"/>
                </a:lnTo>
                <a:lnTo>
                  <a:pt x="237091" y="1238500"/>
                </a:lnTo>
                <a:lnTo>
                  <a:pt x="192832" y="1221630"/>
                </a:lnTo>
                <a:lnTo>
                  <a:pt x="151848" y="1198906"/>
                </a:lnTo>
                <a:lnTo>
                  <a:pt x="114656" y="1170844"/>
                </a:lnTo>
                <a:lnTo>
                  <a:pt x="81771" y="1137958"/>
                </a:lnTo>
                <a:lnTo>
                  <a:pt x="53708" y="1100766"/>
                </a:lnTo>
                <a:lnTo>
                  <a:pt x="30984" y="1059782"/>
                </a:lnTo>
                <a:lnTo>
                  <a:pt x="14114" y="1015523"/>
                </a:lnTo>
                <a:lnTo>
                  <a:pt x="3614" y="968504"/>
                </a:lnTo>
                <a:lnTo>
                  <a:pt x="0" y="919240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5610667" y="0"/>
                </a:lnTo>
                <a:lnTo>
                  <a:pt x="5659930" y="3614"/>
                </a:lnTo>
                <a:lnTo>
                  <a:pt x="5706950" y="14114"/>
                </a:lnTo>
                <a:lnTo>
                  <a:pt x="5751209" y="30984"/>
                </a:lnTo>
                <a:lnTo>
                  <a:pt x="5792193" y="53708"/>
                </a:lnTo>
                <a:lnTo>
                  <a:pt x="5829385" y="81771"/>
                </a:lnTo>
                <a:lnTo>
                  <a:pt x="5862270" y="114656"/>
                </a:lnTo>
                <a:lnTo>
                  <a:pt x="5890333" y="151848"/>
                </a:lnTo>
                <a:lnTo>
                  <a:pt x="5913057" y="192832"/>
                </a:lnTo>
                <a:lnTo>
                  <a:pt x="5929927" y="237091"/>
                </a:lnTo>
                <a:lnTo>
                  <a:pt x="5940427" y="284111"/>
                </a:lnTo>
                <a:lnTo>
                  <a:pt x="5944042" y="333374"/>
                </a:lnTo>
                <a:lnTo>
                  <a:pt x="5944042" y="919240"/>
                </a:lnTo>
                <a:lnTo>
                  <a:pt x="5940427" y="968504"/>
                </a:lnTo>
                <a:lnTo>
                  <a:pt x="5929927" y="1015523"/>
                </a:lnTo>
                <a:lnTo>
                  <a:pt x="5913057" y="1059782"/>
                </a:lnTo>
                <a:lnTo>
                  <a:pt x="5890333" y="1100766"/>
                </a:lnTo>
                <a:lnTo>
                  <a:pt x="5862270" y="1137958"/>
                </a:lnTo>
                <a:lnTo>
                  <a:pt x="5829385" y="1170844"/>
                </a:lnTo>
                <a:lnTo>
                  <a:pt x="5792193" y="1198906"/>
                </a:lnTo>
                <a:lnTo>
                  <a:pt x="5751209" y="1221630"/>
                </a:lnTo>
                <a:lnTo>
                  <a:pt x="5706950" y="1238500"/>
                </a:lnTo>
                <a:lnTo>
                  <a:pt x="5659930" y="1249000"/>
                </a:lnTo>
                <a:lnTo>
                  <a:pt x="5610667" y="1252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0762" y="3146581"/>
            <a:ext cx="6464300" cy="515620"/>
          </a:xfrm>
          <a:custGeom>
            <a:avLst/>
            <a:gdLst/>
            <a:ahLst/>
            <a:cxnLst/>
            <a:rect l="l" t="t" r="r" b="b"/>
            <a:pathLst>
              <a:path w="6464300" h="515620">
                <a:moveTo>
                  <a:pt x="6206530" y="515533"/>
                </a:moveTo>
                <a:lnTo>
                  <a:pt x="257763" y="515533"/>
                </a:lnTo>
                <a:lnTo>
                  <a:pt x="211432" y="511380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3"/>
                </a:lnTo>
                <a:lnTo>
                  <a:pt x="16126" y="167823"/>
                </a:lnTo>
                <a:lnTo>
                  <a:pt x="35192" y="127667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2" y="4152"/>
                </a:lnTo>
                <a:lnTo>
                  <a:pt x="257766" y="0"/>
                </a:lnTo>
                <a:lnTo>
                  <a:pt x="6206527" y="0"/>
                </a:lnTo>
                <a:lnTo>
                  <a:pt x="6252861" y="4152"/>
                </a:lnTo>
                <a:lnTo>
                  <a:pt x="6296470" y="16126"/>
                </a:lnTo>
                <a:lnTo>
                  <a:pt x="6336627" y="35192"/>
                </a:lnTo>
                <a:lnTo>
                  <a:pt x="6372603" y="60623"/>
                </a:lnTo>
                <a:lnTo>
                  <a:pt x="6403670" y="91690"/>
                </a:lnTo>
                <a:lnTo>
                  <a:pt x="6429101" y="127667"/>
                </a:lnTo>
                <a:lnTo>
                  <a:pt x="6448167" y="167823"/>
                </a:lnTo>
                <a:lnTo>
                  <a:pt x="6460141" y="211433"/>
                </a:lnTo>
                <a:lnTo>
                  <a:pt x="6464294" y="257766"/>
                </a:lnTo>
                <a:lnTo>
                  <a:pt x="6460141" y="304100"/>
                </a:lnTo>
                <a:lnTo>
                  <a:pt x="6448167" y="347710"/>
                </a:lnTo>
                <a:lnTo>
                  <a:pt x="6429101" y="387866"/>
                </a:lnTo>
                <a:lnTo>
                  <a:pt x="6403670" y="423842"/>
                </a:lnTo>
                <a:lnTo>
                  <a:pt x="6372603" y="454910"/>
                </a:lnTo>
                <a:lnTo>
                  <a:pt x="6336627" y="480341"/>
                </a:lnTo>
                <a:lnTo>
                  <a:pt x="6296470" y="499407"/>
                </a:lnTo>
                <a:lnTo>
                  <a:pt x="6252861" y="511380"/>
                </a:lnTo>
                <a:lnTo>
                  <a:pt x="6206530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4645" y="1522963"/>
            <a:ext cx="6396990" cy="4732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256540" algn="just">
              <a:lnSpc>
                <a:spcPct val="153600"/>
              </a:lnSpc>
              <a:spcBef>
                <a:spcPts val="100"/>
              </a:spcBef>
            </a:pPr>
            <a:r>
              <a:rPr sz="1750" spc="-10" dirty="0">
                <a:latin typeface="Comic Sans MS"/>
                <a:cs typeface="Comic Sans MS"/>
              </a:rPr>
              <a:t>Data visualization </a:t>
            </a:r>
            <a:r>
              <a:rPr sz="1750" spc="-5" dirty="0">
                <a:latin typeface="Comic Sans MS"/>
                <a:cs typeface="Comic Sans MS"/>
              </a:rPr>
              <a:t>is </a:t>
            </a:r>
            <a:r>
              <a:rPr sz="1750" spc="-10" dirty="0">
                <a:latin typeface="Comic Sans MS"/>
                <a:cs typeface="Comic Sans MS"/>
              </a:rPr>
              <a:t>the process </a:t>
            </a:r>
            <a:r>
              <a:rPr sz="1750" spc="-5" dirty="0">
                <a:latin typeface="Comic Sans MS"/>
                <a:cs typeface="Comic Sans MS"/>
              </a:rPr>
              <a:t>of </a:t>
            </a:r>
            <a:r>
              <a:rPr sz="1750" spc="-10" dirty="0">
                <a:latin typeface="Comic Sans MS"/>
                <a:cs typeface="Comic Sans MS"/>
              </a:rPr>
              <a:t>turning raw data into </a:t>
            </a:r>
            <a:r>
              <a:rPr sz="1750" spc="-509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visual formats like charts and graphs. This helps make 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the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data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easier</a:t>
            </a:r>
            <a:r>
              <a:rPr sz="1750" spc="-5" dirty="0">
                <a:latin typeface="Comic Sans MS"/>
                <a:cs typeface="Comic Sans MS"/>
              </a:rPr>
              <a:t> to </a:t>
            </a:r>
            <a:r>
              <a:rPr sz="1750" spc="-10" dirty="0">
                <a:latin typeface="Comic Sans MS"/>
                <a:cs typeface="Comic Sans MS"/>
              </a:rPr>
              <a:t>understand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and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analyze.</a:t>
            </a:r>
            <a:endParaRPr sz="17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15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WHY</a:t>
            </a:r>
            <a:r>
              <a:rPr sz="2150" b="1" u="heavy" spc="-1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15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DATA VISUALIZATION</a:t>
            </a:r>
            <a:r>
              <a:rPr sz="2150" b="1" u="heavy" spc="-1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15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IS IMPORTANT</a:t>
            </a:r>
            <a:endParaRPr sz="2150">
              <a:latin typeface="Comic Sans MS"/>
              <a:cs typeface="Comic Sans MS"/>
            </a:endParaRPr>
          </a:p>
          <a:p>
            <a:pPr marL="495934" marR="111125">
              <a:lnSpc>
                <a:spcPct val="157100"/>
              </a:lnSpc>
              <a:spcBef>
                <a:spcPts val="1295"/>
              </a:spcBef>
              <a:tabLst>
                <a:tab pos="1743075" algn="l"/>
                <a:tab pos="2791460" algn="l"/>
                <a:tab pos="3520440" algn="l"/>
                <a:tab pos="4360545" algn="l"/>
                <a:tab pos="4708525" algn="l"/>
                <a:tab pos="5523230" algn="l"/>
                <a:tab pos="5925820" algn="l"/>
              </a:tabLst>
            </a:pPr>
            <a:r>
              <a:rPr sz="1750" b="1" spc="-10" dirty="0">
                <a:latin typeface="Comic Sans MS"/>
                <a:cs typeface="Comic Sans MS"/>
              </a:rPr>
              <a:t>Simplifie</a:t>
            </a:r>
            <a:r>
              <a:rPr sz="1750" b="1" spc="-5" dirty="0">
                <a:latin typeface="Comic Sans MS"/>
                <a:cs typeface="Comic Sans MS"/>
              </a:rPr>
              <a:t>s</a:t>
            </a:r>
            <a:r>
              <a:rPr sz="1750" b="1" dirty="0">
                <a:latin typeface="Comic Sans MS"/>
                <a:cs typeface="Comic Sans MS"/>
              </a:rPr>
              <a:t>	</a:t>
            </a:r>
            <a:r>
              <a:rPr sz="1750" b="1" spc="-10" dirty="0">
                <a:latin typeface="Comic Sans MS"/>
                <a:cs typeface="Comic Sans MS"/>
              </a:rPr>
              <a:t>comple</a:t>
            </a:r>
            <a:r>
              <a:rPr sz="1750" b="1" spc="-5" dirty="0">
                <a:latin typeface="Comic Sans MS"/>
                <a:cs typeface="Comic Sans MS"/>
              </a:rPr>
              <a:t>x</a:t>
            </a:r>
            <a:r>
              <a:rPr sz="1750" b="1" dirty="0">
                <a:latin typeface="Comic Sans MS"/>
                <a:cs typeface="Comic Sans MS"/>
              </a:rPr>
              <a:t>	</a:t>
            </a:r>
            <a:r>
              <a:rPr sz="1750" b="1" spc="-10" dirty="0">
                <a:latin typeface="Comic Sans MS"/>
                <a:cs typeface="Comic Sans MS"/>
              </a:rPr>
              <a:t>data</a:t>
            </a:r>
            <a:r>
              <a:rPr sz="1750" spc="-5" dirty="0">
                <a:latin typeface="Comic Sans MS"/>
                <a:cs typeface="Comic Sans MS"/>
              </a:rPr>
              <a:t>: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Make</a:t>
            </a:r>
            <a:r>
              <a:rPr sz="1750" spc="-5" dirty="0">
                <a:latin typeface="Comic Sans MS"/>
                <a:cs typeface="Comic Sans MS"/>
              </a:rPr>
              <a:t>s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i</a:t>
            </a:r>
            <a:r>
              <a:rPr sz="1750" spc="-5" dirty="0">
                <a:latin typeface="Comic Sans MS"/>
                <a:cs typeface="Comic Sans MS"/>
              </a:rPr>
              <a:t>t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easie</a:t>
            </a:r>
            <a:r>
              <a:rPr sz="1750" spc="-5" dirty="0">
                <a:latin typeface="Comic Sans MS"/>
                <a:cs typeface="Comic Sans MS"/>
              </a:rPr>
              <a:t>r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t</a:t>
            </a:r>
            <a:r>
              <a:rPr sz="1750" spc="-5" dirty="0">
                <a:latin typeface="Comic Sans MS"/>
                <a:cs typeface="Comic Sans MS"/>
              </a:rPr>
              <a:t>o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se</a:t>
            </a:r>
            <a:r>
              <a:rPr sz="1750" spc="-5" dirty="0">
                <a:latin typeface="Comic Sans MS"/>
                <a:cs typeface="Comic Sans MS"/>
              </a:rPr>
              <a:t>e  </a:t>
            </a:r>
            <a:r>
              <a:rPr sz="1750" spc="-10" dirty="0">
                <a:latin typeface="Comic Sans MS"/>
                <a:cs typeface="Comic Sans MS"/>
              </a:rPr>
              <a:t>trends, patterns,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and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outliers.</a:t>
            </a:r>
            <a:endParaRPr sz="1750">
              <a:latin typeface="Comic Sans MS"/>
              <a:cs typeface="Comic Sans MS"/>
            </a:endParaRPr>
          </a:p>
          <a:p>
            <a:pPr marL="495934" marR="111125">
              <a:lnSpc>
                <a:spcPct val="157100"/>
              </a:lnSpc>
            </a:pPr>
            <a:r>
              <a:rPr sz="1750" b="1" spc="-10" dirty="0">
                <a:latin typeface="Comic Sans MS"/>
                <a:cs typeface="Comic Sans MS"/>
              </a:rPr>
              <a:t>Enhances</a:t>
            </a:r>
            <a:r>
              <a:rPr sz="1750" b="1" spc="6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decision-making:</a:t>
            </a:r>
            <a:r>
              <a:rPr sz="1750" b="1" spc="-17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Provides</a:t>
            </a:r>
            <a:r>
              <a:rPr sz="1750" spc="7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clear</a:t>
            </a:r>
            <a:r>
              <a:rPr sz="1750" spc="6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insights</a:t>
            </a:r>
            <a:r>
              <a:rPr sz="1750" spc="6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that </a:t>
            </a:r>
            <a:r>
              <a:rPr sz="1750" spc="-509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help </a:t>
            </a:r>
            <a:r>
              <a:rPr sz="1750" spc="-5" dirty="0">
                <a:latin typeface="Comic Sans MS"/>
                <a:cs typeface="Comic Sans MS"/>
              </a:rPr>
              <a:t>in </a:t>
            </a:r>
            <a:r>
              <a:rPr sz="1750" spc="-10" dirty="0">
                <a:latin typeface="Comic Sans MS"/>
                <a:cs typeface="Comic Sans MS"/>
              </a:rPr>
              <a:t>making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informed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decisions.</a:t>
            </a:r>
            <a:endParaRPr sz="1750">
              <a:latin typeface="Comic Sans MS"/>
              <a:cs typeface="Comic Sans MS"/>
            </a:endParaRPr>
          </a:p>
          <a:p>
            <a:pPr marL="495934" marR="111125">
              <a:lnSpc>
                <a:spcPct val="157100"/>
              </a:lnSpc>
              <a:spcBef>
                <a:spcPts val="5"/>
              </a:spcBef>
            </a:pPr>
            <a:r>
              <a:rPr sz="1750" b="1" spc="-10" dirty="0">
                <a:latin typeface="Comic Sans MS"/>
                <a:cs typeface="Comic Sans MS"/>
              </a:rPr>
              <a:t>Communicates</a:t>
            </a:r>
            <a:r>
              <a:rPr sz="1750" b="1" spc="170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information</a:t>
            </a:r>
            <a:r>
              <a:rPr sz="1750" b="1" spc="17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quickly:</a:t>
            </a:r>
            <a:r>
              <a:rPr sz="1750" b="1" spc="-7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Visuals</a:t>
            </a:r>
            <a:r>
              <a:rPr sz="1750" spc="17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are</a:t>
            </a:r>
            <a:r>
              <a:rPr sz="1750" spc="17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quicker </a:t>
            </a:r>
            <a:r>
              <a:rPr sz="1750" spc="-505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to</a:t>
            </a:r>
            <a:r>
              <a:rPr sz="1750" spc="-10" dirty="0">
                <a:latin typeface="Comic Sans MS"/>
                <a:cs typeface="Comic Sans MS"/>
              </a:rPr>
              <a:t> interpret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than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raw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data.</a:t>
            </a:r>
            <a:endParaRPr sz="17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0474" y="2259931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1500" y="1130520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1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2"/>
                </a:lnTo>
                <a:lnTo>
                  <a:pt x="1188494" y="365310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8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46488" y="1218670"/>
            <a:ext cx="1059815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0960">
              <a:lnSpc>
                <a:spcPct val="115700"/>
              </a:lnSpc>
              <a:spcBef>
                <a:spcPts val="100"/>
              </a:spcBef>
            </a:pPr>
            <a:r>
              <a:rPr sz="1350" b="1" spc="-10" dirty="0">
                <a:latin typeface="Comic Sans MS"/>
                <a:cs typeface="Comic Sans MS"/>
              </a:rPr>
              <a:t>we need </a:t>
            </a:r>
            <a:r>
              <a:rPr sz="1350" b="1" spc="-5" dirty="0">
                <a:latin typeface="Comic Sans MS"/>
                <a:cs typeface="Comic Sans MS"/>
              </a:rPr>
              <a:t>to </a:t>
            </a:r>
            <a:r>
              <a:rPr sz="1350" b="1" spc="-57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think</a:t>
            </a:r>
            <a:r>
              <a:rPr sz="1350" b="1" spc="-6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before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39248" y="719999"/>
            <a:ext cx="6611620" cy="472440"/>
          </a:xfrm>
          <a:custGeom>
            <a:avLst/>
            <a:gdLst/>
            <a:ahLst/>
            <a:cxnLst/>
            <a:rect l="l" t="t" r="r" b="b"/>
            <a:pathLst>
              <a:path w="6611620" h="472440">
                <a:moveTo>
                  <a:pt x="6375227" y="471996"/>
                </a:moveTo>
                <a:lnTo>
                  <a:pt x="235998" y="471996"/>
                </a:lnTo>
                <a:lnTo>
                  <a:pt x="189742" y="467419"/>
                </a:lnTo>
                <a:lnTo>
                  <a:pt x="145685" y="454032"/>
                </a:lnTo>
                <a:lnTo>
                  <a:pt x="105066" y="432345"/>
                </a:lnTo>
                <a:lnTo>
                  <a:pt x="69122" y="402874"/>
                </a:lnTo>
                <a:lnTo>
                  <a:pt x="39650" y="366930"/>
                </a:lnTo>
                <a:lnTo>
                  <a:pt x="17964" y="326310"/>
                </a:lnTo>
                <a:lnTo>
                  <a:pt x="4576" y="282253"/>
                </a:lnTo>
                <a:lnTo>
                  <a:pt x="0" y="235997"/>
                </a:lnTo>
                <a:lnTo>
                  <a:pt x="4576" y="189741"/>
                </a:lnTo>
                <a:lnTo>
                  <a:pt x="17964" y="145685"/>
                </a:lnTo>
                <a:lnTo>
                  <a:pt x="39650" y="105065"/>
                </a:lnTo>
                <a:lnTo>
                  <a:pt x="69122" y="69121"/>
                </a:lnTo>
                <a:lnTo>
                  <a:pt x="105066" y="39650"/>
                </a:lnTo>
                <a:lnTo>
                  <a:pt x="145685" y="17963"/>
                </a:lnTo>
                <a:lnTo>
                  <a:pt x="189742" y="4576"/>
                </a:lnTo>
                <a:lnTo>
                  <a:pt x="235993" y="0"/>
                </a:lnTo>
                <a:lnTo>
                  <a:pt x="6375232" y="0"/>
                </a:lnTo>
                <a:lnTo>
                  <a:pt x="6421483" y="4576"/>
                </a:lnTo>
                <a:lnTo>
                  <a:pt x="6465540" y="17963"/>
                </a:lnTo>
                <a:lnTo>
                  <a:pt x="6506160" y="39650"/>
                </a:lnTo>
                <a:lnTo>
                  <a:pt x="6542104" y="69121"/>
                </a:lnTo>
                <a:lnTo>
                  <a:pt x="6571575" y="105065"/>
                </a:lnTo>
                <a:lnTo>
                  <a:pt x="6593261" y="145685"/>
                </a:lnTo>
                <a:lnTo>
                  <a:pt x="6606649" y="189741"/>
                </a:lnTo>
                <a:lnTo>
                  <a:pt x="6611225" y="235997"/>
                </a:lnTo>
                <a:lnTo>
                  <a:pt x="6606649" y="282253"/>
                </a:lnTo>
                <a:lnTo>
                  <a:pt x="6593261" y="326310"/>
                </a:lnTo>
                <a:lnTo>
                  <a:pt x="6571575" y="366930"/>
                </a:lnTo>
                <a:lnTo>
                  <a:pt x="6542104" y="402874"/>
                </a:lnTo>
                <a:lnTo>
                  <a:pt x="6506160" y="432345"/>
                </a:lnTo>
                <a:lnTo>
                  <a:pt x="6465540" y="454032"/>
                </a:lnTo>
                <a:lnTo>
                  <a:pt x="6421483" y="467419"/>
                </a:lnTo>
                <a:lnTo>
                  <a:pt x="6375227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79446" y="793596"/>
            <a:ext cx="3131185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u="heavy" spc="-10" dirty="0">
                <a:uFill>
                  <a:solidFill>
                    <a:srgbClr val="000000"/>
                  </a:solidFill>
                </a:uFill>
              </a:rPr>
              <a:t>THREE</a:t>
            </a:r>
            <a:r>
              <a:rPr sz="1950" u="heavy" spc="-3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950" u="heavy" spc="-10" dirty="0">
                <a:uFill>
                  <a:solidFill>
                    <a:srgbClr val="000000"/>
                  </a:solidFill>
                </a:uFill>
              </a:rPr>
              <a:t>KEY</a:t>
            </a:r>
            <a:r>
              <a:rPr sz="1950" u="heavy" spc="-3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950" u="heavy" spc="-10" dirty="0">
                <a:uFill>
                  <a:solidFill>
                    <a:srgbClr val="000000"/>
                  </a:solidFill>
                </a:uFill>
              </a:rPr>
              <a:t>QUESTIONS</a:t>
            </a:r>
            <a:endParaRPr sz="1950"/>
          </a:p>
        </p:txBody>
      </p:sp>
      <p:sp>
        <p:nvSpPr>
          <p:cNvPr id="10" name="object 10"/>
          <p:cNvSpPr/>
          <p:nvPr/>
        </p:nvSpPr>
        <p:spPr>
          <a:xfrm>
            <a:off x="2455714" y="1276990"/>
            <a:ext cx="2816860" cy="472440"/>
          </a:xfrm>
          <a:custGeom>
            <a:avLst/>
            <a:gdLst/>
            <a:ahLst/>
            <a:cxnLst/>
            <a:rect l="l" t="t" r="r" b="b"/>
            <a:pathLst>
              <a:path w="2816860" h="472439">
                <a:moveTo>
                  <a:pt x="2580836" y="471996"/>
                </a:moveTo>
                <a:lnTo>
                  <a:pt x="235998" y="471996"/>
                </a:lnTo>
                <a:lnTo>
                  <a:pt x="189742" y="467419"/>
                </a:lnTo>
                <a:lnTo>
                  <a:pt x="145685" y="454031"/>
                </a:lnTo>
                <a:lnTo>
                  <a:pt x="105066" y="432345"/>
                </a:lnTo>
                <a:lnTo>
                  <a:pt x="69122" y="402873"/>
                </a:lnTo>
                <a:lnTo>
                  <a:pt x="39650" y="366929"/>
                </a:lnTo>
                <a:lnTo>
                  <a:pt x="17964" y="326310"/>
                </a:lnTo>
                <a:lnTo>
                  <a:pt x="4576" y="282253"/>
                </a:lnTo>
                <a:lnTo>
                  <a:pt x="0" y="235997"/>
                </a:lnTo>
                <a:lnTo>
                  <a:pt x="4576" y="189741"/>
                </a:lnTo>
                <a:lnTo>
                  <a:pt x="17964" y="145685"/>
                </a:lnTo>
                <a:lnTo>
                  <a:pt x="39650" y="105065"/>
                </a:lnTo>
                <a:lnTo>
                  <a:pt x="69122" y="69121"/>
                </a:lnTo>
                <a:lnTo>
                  <a:pt x="105066" y="39649"/>
                </a:lnTo>
                <a:lnTo>
                  <a:pt x="145685" y="17963"/>
                </a:lnTo>
                <a:lnTo>
                  <a:pt x="189742" y="4576"/>
                </a:lnTo>
                <a:lnTo>
                  <a:pt x="235993" y="0"/>
                </a:lnTo>
                <a:lnTo>
                  <a:pt x="2580841" y="0"/>
                </a:lnTo>
                <a:lnTo>
                  <a:pt x="2627092" y="4576"/>
                </a:lnTo>
                <a:lnTo>
                  <a:pt x="2671148" y="17963"/>
                </a:lnTo>
                <a:lnTo>
                  <a:pt x="2711768" y="39649"/>
                </a:lnTo>
                <a:lnTo>
                  <a:pt x="2747712" y="69121"/>
                </a:lnTo>
                <a:lnTo>
                  <a:pt x="2777184" y="105065"/>
                </a:lnTo>
                <a:lnTo>
                  <a:pt x="2798870" y="145685"/>
                </a:lnTo>
                <a:lnTo>
                  <a:pt x="2812258" y="189741"/>
                </a:lnTo>
                <a:lnTo>
                  <a:pt x="2816834" y="235997"/>
                </a:lnTo>
                <a:lnTo>
                  <a:pt x="2812258" y="282253"/>
                </a:lnTo>
                <a:lnTo>
                  <a:pt x="2798870" y="326310"/>
                </a:lnTo>
                <a:lnTo>
                  <a:pt x="2777184" y="366929"/>
                </a:lnTo>
                <a:lnTo>
                  <a:pt x="2747712" y="402873"/>
                </a:lnTo>
                <a:lnTo>
                  <a:pt x="2711768" y="432345"/>
                </a:lnTo>
                <a:lnTo>
                  <a:pt x="2671148" y="454031"/>
                </a:lnTo>
                <a:lnTo>
                  <a:pt x="2627092" y="467419"/>
                </a:lnTo>
                <a:lnTo>
                  <a:pt x="2580836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2820" y="1834712"/>
            <a:ext cx="5212080" cy="428625"/>
          </a:xfrm>
          <a:custGeom>
            <a:avLst/>
            <a:gdLst/>
            <a:ahLst/>
            <a:cxnLst/>
            <a:rect l="l" t="t" r="r" b="b"/>
            <a:pathLst>
              <a:path w="5212080" h="428625">
                <a:moveTo>
                  <a:pt x="4997247" y="428459"/>
                </a:moveTo>
                <a:lnTo>
                  <a:pt x="214229" y="428459"/>
                </a:lnTo>
                <a:lnTo>
                  <a:pt x="165108" y="422801"/>
                </a:lnTo>
                <a:lnTo>
                  <a:pt x="120016" y="406684"/>
                </a:lnTo>
                <a:lnTo>
                  <a:pt x="80239" y="381395"/>
                </a:lnTo>
                <a:lnTo>
                  <a:pt x="47063" y="348219"/>
                </a:lnTo>
                <a:lnTo>
                  <a:pt x="21774" y="308442"/>
                </a:lnTo>
                <a:lnTo>
                  <a:pt x="5657" y="263350"/>
                </a:lnTo>
                <a:lnTo>
                  <a:pt x="0" y="214229"/>
                </a:lnTo>
                <a:lnTo>
                  <a:pt x="5657" y="165108"/>
                </a:lnTo>
                <a:lnTo>
                  <a:pt x="21774" y="120016"/>
                </a:lnTo>
                <a:lnTo>
                  <a:pt x="47063" y="80239"/>
                </a:lnTo>
                <a:lnTo>
                  <a:pt x="80239" y="47063"/>
                </a:lnTo>
                <a:lnTo>
                  <a:pt x="120016" y="21774"/>
                </a:lnTo>
                <a:lnTo>
                  <a:pt x="165108" y="5657"/>
                </a:lnTo>
                <a:lnTo>
                  <a:pt x="214229" y="0"/>
                </a:lnTo>
                <a:lnTo>
                  <a:pt x="4997248" y="0"/>
                </a:lnTo>
                <a:lnTo>
                  <a:pt x="5046368" y="5657"/>
                </a:lnTo>
                <a:lnTo>
                  <a:pt x="5091460" y="21774"/>
                </a:lnTo>
                <a:lnTo>
                  <a:pt x="5131237" y="47063"/>
                </a:lnTo>
                <a:lnTo>
                  <a:pt x="5164413" y="80239"/>
                </a:lnTo>
                <a:lnTo>
                  <a:pt x="5189703" y="120016"/>
                </a:lnTo>
                <a:lnTo>
                  <a:pt x="5205819" y="165108"/>
                </a:lnTo>
                <a:lnTo>
                  <a:pt x="5211477" y="214229"/>
                </a:lnTo>
                <a:lnTo>
                  <a:pt x="5205819" y="263350"/>
                </a:lnTo>
                <a:lnTo>
                  <a:pt x="5189703" y="308442"/>
                </a:lnTo>
                <a:lnTo>
                  <a:pt x="5164413" y="348219"/>
                </a:lnTo>
                <a:lnTo>
                  <a:pt x="5131237" y="381395"/>
                </a:lnTo>
                <a:lnTo>
                  <a:pt x="5091460" y="406684"/>
                </a:lnTo>
                <a:lnTo>
                  <a:pt x="5046368" y="422801"/>
                </a:lnTo>
                <a:lnTo>
                  <a:pt x="4997247" y="428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0219" y="161853"/>
            <a:ext cx="8011795" cy="407034"/>
          </a:xfrm>
          <a:custGeom>
            <a:avLst/>
            <a:gdLst/>
            <a:ahLst/>
            <a:cxnLst/>
            <a:rect l="l" t="t" r="r" b="b"/>
            <a:pathLst>
              <a:path w="8011795" h="407034">
                <a:moveTo>
                  <a:pt x="7808935" y="406691"/>
                </a:moveTo>
                <a:lnTo>
                  <a:pt x="203345" y="406691"/>
                </a:lnTo>
                <a:lnTo>
                  <a:pt x="156720" y="401320"/>
                </a:lnTo>
                <a:lnTo>
                  <a:pt x="113919" y="386022"/>
                </a:lnTo>
                <a:lnTo>
                  <a:pt x="76163" y="362018"/>
                </a:lnTo>
                <a:lnTo>
                  <a:pt x="44672" y="330527"/>
                </a:lnTo>
                <a:lnTo>
                  <a:pt x="20668" y="292771"/>
                </a:lnTo>
                <a:lnTo>
                  <a:pt x="5370" y="249970"/>
                </a:lnTo>
                <a:lnTo>
                  <a:pt x="0" y="203345"/>
                </a:lnTo>
                <a:lnTo>
                  <a:pt x="5370" y="156720"/>
                </a:lnTo>
                <a:lnTo>
                  <a:pt x="20668" y="113919"/>
                </a:lnTo>
                <a:lnTo>
                  <a:pt x="44672" y="76163"/>
                </a:lnTo>
                <a:lnTo>
                  <a:pt x="76163" y="44672"/>
                </a:lnTo>
                <a:lnTo>
                  <a:pt x="113919" y="20668"/>
                </a:lnTo>
                <a:lnTo>
                  <a:pt x="156720" y="5370"/>
                </a:lnTo>
                <a:lnTo>
                  <a:pt x="203343" y="0"/>
                </a:lnTo>
                <a:lnTo>
                  <a:pt x="7808937" y="0"/>
                </a:lnTo>
                <a:lnTo>
                  <a:pt x="7855560" y="5370"/>
                </a:lnTo>
                <a:lnTo>
                  <a:pt x="7898361" y="20668"/>
                </a:lnTo>
                <a:lnTo>
                  <a:pt x="7936117" y="44672"/>
                </a:lnTo>
                <a:lnTo>
                  <a:pt x="7967608" y="76163"/>
                </a:lnTo>
                <a:lnTo>
                  <a:pt x="7991612" y="113919"/>
                </a:lnTo>
                <a:lnTo>
                  <a:pt x="8006910" y="156720"/>
                </a:lnTo>
                <a:lnTo>
                  <a:pt x="8011499" y="196557"/>
                </a:lnTo>
                <a:lnTo>
                  <a:pt x="8011499" y="210132"/>
                </a:lnTo>
                <a:lnTo>
                  <a:pt x="8006910" y="249970"/>
                </a:lnTo>
                <a:lnTo>
                  <a:pt x="7991612" y="292771"/>
                </a:lnTo>
                <a:lnTo>
                  <a:pt x="7967608" y="330527"/>
                </a:lnTo>
                <a:lnTo>
                  <a:pt x="7936117" y="362018"/>
                </a:lnTo>
                <a:lnTo>
                  <a:pt x="7898361" y="386022"/>
                </a:lnTo>
                <a:lnTo>
                  <a:pt x="7855560" y="401320"/>
                </a:lnTo>
                <a:lnTo>
                  <a:pt x="7808935" y="4066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5619" y="244975"/>
            <a:ext cx="7865109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Comic Sans MS"/>
                <a:cs typeface="Comic Sans MS"/>
              </a:rPr>
              <a:t>First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we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need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to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understand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3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questions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before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going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to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further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to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create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interactive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Report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9062" y="5975625"/>
            <a:ext cx="5868035" cy="1106170"/>
          </a:xfrm>
          <a:custGeom>
            <a:avLst/>
            <a:gdLst/>
            <a:ahLst/>
            <a:cxnLst/>
            <a:rect l="l" t="t" r="r" b="b"/>
            <a:pathLst>
              <a:path w="5868035" h="1106170">
                <a:moveTo>
                  <a:pt x="5535971" y="1106104"/>
                </a:moveTo>
                <a:lnTo>
                  <a:pt x="333371" y="1106104"/>
                </a:lnTo>
                <a:lnTo>
                  <a:pt x="284111" y="1102489"/>
                </a:lnTo>
                <a:lnTo>
                  <a:pt x="237091" y="1091989"/>
                </a:lnTo>
                <a:lnTo>
                  <a:pt x="192832" y="1075119"/>
                </a:lnTo>
                <a:lnTo>
                  <a:pt x="151848" y="1052395"/>
                </a:lnTo>
                <a:lnTo>
                  <a:pt x="114656" y="1024332"/>
                </a:lnTo>
                <a:lnTo>
                  <a:pt x="81771" y="991447"/>
                </a:lnTo>
                <a:lnTo>
                  <a:pt x="53708" y="954255"/>
                </a:lnTo>
                <a:lnTo>
                  <a:pt x="30984" y="913271"/>
                </a:lnTo>
                <a:lnTo>
                  <a:pt x="14114" y="869012"/>
                </a:lnTo>
                <a:lnTo>
                  <a:pt x="3614" y="821992"/>
                </a:lnTo>
                <a:lnTo>
                  <a:pt x="0" y="772729"/>
                </a:lnTo>
                <a:lnTo>
                  <a:pt x="0" y="333374"/>
                </a:lnTo>
                <a:lnTo>
                  <a:pt x="3614" y="284110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535967" y="0"/>
                </a:lnTo>
                <a:lnTo>
                  <a:pt x="5585231" y="3614"/>
                </a:lnTo>
                <a:lnTo>
                  <a:pt x="5632251" y="14114"/>
                </a:lnTo>
                <a:lnTo>
                  <a:pt x="5676510" y="30984"/>
                </a:lnTo>
                <a:lnTo>
                  <a:pt x="5717494" y="53708"/>
                </a:lnTo>
                <a:lnTo>
                  <a:pt x="5754686" y="81771"/>
                </a:lnTo>
                <a:lnTo>
                  <a:pt x="5787571" y="114656"/>
                </a:lnTo>
                <a:lnTo>
                  <a:pt x="5815634" y="151848"/>
                </a:lnTo>
                <a:lnTo>
                  <a:pt x="5838358" y="192832"/>
                </a:lnTo>
                <a:lnTo>
                  <a:pt x="5855228" y="237091"/>
                </a:lnTo>
                <a:lnTo>
                  <a:pt x="5865728" y="284110"/>
                </a:lnTo>
                <a:lnTo>
                  <a:pt x="5867536" y="308755"/>
                </a:lnTo>
                <a:lnTo>
                  <a:pt x="5867536" y="797347"/>
                </a:lnTo>
                <a:lnTo>
                  <a:pt x="5855228" y="869012"/>
                </a:lnTo>
                <a:lnTo>
                  <a:pt x="5838358" y="913271"/>
                </a:lnTo>
                <a:lnTo>
                  <a:pt x="5815634" y="954255"/>
                </a:lnTo>
                <a:lnTo>
                  <a:pt x="5787571" y="991447"/>
                </a:lnTo>
                <a:lnTo>
                  <a:pt x="5754686" y="1024332"/>
                </a:lnTo>
                <a:lnTo>
                  <a:pt x="5717494" y="1052395"/>
                </a:lnTo>
                <a:lnTo>
                  <a:pt x="5676510" y="1075119"/>
                </a:lnTo>
                <a:lnTo>
                  <a:pt x="5632251" y="1091989"/>
                </a:lnTo>
                <a:lnTo>
                  <a:pt x="5585231" y="1102489"/>
                </a:lnTo>
                <a:lnTo>
                  <a:pt x="5535971" y="1106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2739" y="5999634"/>
            <a:ext cx="576199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2100"/>
              </a:lnSpc>
              <a:spcBef>
                <a:spcPts val="100"/>
              </a:spcBef>
            </a:pPr>
            <a:r>
              <a:rPr sz="1450" b="1" spc="-10" dirty="0">
                <a:latin typeface="Comic Sans MS"/>
                <a:cs typeface="Comic Sans MS"/>
              </a:rPr>
              <a:t>The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type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5" dirty="0">
                <a:latin typeface="Comic Sans MS"/>
                <a:cs typeface="Comic Sans MS"/>
              </a:rPr>
              <a:t>of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data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you’re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working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with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often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determines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which </a:t>
            </a:r>
            <a:r>
              <a:rPr sz="1450" b="1" spc="-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type </a:t>
            </a:r>
            <a:r>
              <a:rPr sz="1450" b="1" spc="-5" dirty="0">
                <a:latin typeface="Comic Sans MS"/>
                <a:cs typeface="Comic Sans MS"/>
              </a:rPr>
              <a:t>of </a:t>
            </a:r>
            <a:r>
              <a:rPr sz="1450" b="1" spc="-10" dirty="0">
                <a:latin typeface="Comic Sans MS"/>
                <a:cs typeface="Comic Sans MS"/>
              </a:rPr>
              <a:t>visual will best represent it; </a:t>
            </a:r>
            <a:r>
              <a:rPr sz="1450" spc="-10" dirty="0">
                <a:latin typeface="Comic Sans MS"/>
                <a:cs typeface="Comic Sans MS"/>
              </a:rPr>
              <a:t>for example, using maps </a:t>
            </a:r>
            <a:r>
              <a:rPr sz="1450" spc="-5" dirty="0">
                <a:latin typeface="Comic Sans MS"/>
                <a:cs typeface="Comic Sans MS"/>
              </a:rPr>
              <a:t>to 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represent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geospatial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data,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line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charts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for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time-series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data,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or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tree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maps for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hierarchical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data</a:t>
            </a:r>
            <a:endParaRPr sz="145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75623" y="2369428"/>
            <a:ext cx="5728970" cy="3454400"/>
            <a:chOff x="775623" y="2369428"/>
            <a:chExt cx="5728970" cy="3454400"/>
          </a:xfrm>
        </p:grpSpPr>
        <p:sp>
          <p:nvSpPr>
            <p:cNvPr id="17" name="object 17"/>
            <p:cNvSpPr/>
            <p:nvPr/>
          </p:nvSpPr>
          <p:spPr>
            <a:xfrm>
              <a:off x="775623" y="2369428"/>
              <a:ext cx="5728970" cy="3454400"/>
            </a:xfrm>
            <a:custGeom>
              <a:avLst/>
              <a:gdLst/>
              <a:ahLst/>
              <a:cxnLst/>
              <a:rect l="l" t="t" r="r" b="b"/>
              <a:pathLst>
                <a:path w="5728970" h="3454400">
                  <a:moveTo>
                    <a:pt x="5395300" y="3453796"/>
                  </a:moveTo>
                  <a:lnTo>
                    <a:pt x="333373" y="3453796"/>
                  </a:lnTo>
                  <a:lnTo>
                    <a:pt x="284111" y="3450181"/>
                  </a:lnTo>
                  <a:lnTo>
                    <a:pt x="237091" y="3439681"/>
                  </a:lnTo>
                  <a:lnTo>
                    <a:pt x="192832" y="3422811"/>
                  </a:lnTo>
                  <a:lnTo>
                    <a:pt x="151848" y="3400087"/>
                  </a:lnTo>
                  <a:lnTo>
                    <a:pt x="114656" y="3372025"/>
                  </a:lnTo>
                  <a:lnTo>
                    <a:pt x="81771" y="3339139"/>
                  </a:lnTo>
                  <a:lnTo>
                    <a:pt x="53708" y="3301947"/>
                  </a:lnTo>
                  <a:lnTo>
                    <a:pt x="30984" y="3260963"/>
                  </a:lnTo>
                  <a:lnTo>
                    <a:pt x="14114" y="3216704"/>
                  </a:lnTo>
                  <a:lnTo>
                    <a:pt x="3614" y="3169685"/>
                  </a:lnTo>
                  <a:lnTo>
                    <a:pt x="0" y="3120421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1" y="0"/>
                  </a:lnTo>
                  <a:lnTo>
                    <a:pt x="5395301" y="0"/>
                  </a:lnTo>
                  <a:lnTo>
                    <a:pt x="5444562" y="3614"/>
                  </a:lnTo>
                  <a:lnTo>
                    <a:pt x="5491581" y="14114"/>
                  </a:lnTo>
                  <a:lnTo>
                    <a:pt x="5535841" y="30984"/>
                  </a:lnTo>
                  <a:lnTo>
                    <a:pt x="5576824" y="53708"/>
                  </a:lnTo>
                  <a:lnTo>
                    <a:pt x="5614017" y="81771"/>
                  </a:lnTo>
                  <a:lnTo>
                    <a:pt x="5646902" y="114656"/>
                  </a:lnTo>
                  <a:lnTo>
                    <a:pt x="5674965" y="151848"/>
                  </a:lnTo>
                  <a:lnTo>
                    <a:pt x="5697689" y="192832"/>
                  </a:lnTo>
                  <a:lnTo>
                    <a:pt x="5714559" y="237091"/>
                  </a:lnTo>
                  <a:lnTo>
                    <a:pt x="5725059" y="284111"/>
                  </a:lnTo>
                  <a:lnTo>
                    <a:pt x="5728673" y="333374"/>
                  </a:lnTo>
                  <a:lnTo>
                    <a:pt x="5728673" y="3120421"/>
                  </a:lnTo>
                  <a:lnTo>
                    <a:pt x="5725059" y="3169685"/>
                  </a:lnTo>
                  <a:lnTo>
                    <a:pt x="5714559" y="3216704"/>
                  </a:lnTo>
                  <a:lnTo>
                    <a:pt x="5697689" y="3260963"/>
                  </a:lnTo>
                  <a:lnTo>
                    <a:pt x="5674965" y="3301947"/>
                  </a:lnTo>
                  <a:lnTo>
                    <a:pt x="5646902" y="3339139"/>
                  </a:lnTo>
                  <a:lnTo>
                    <a:pt x="5614017" y="3372025"/>
                  </a:lnTo>
                  <a:lnTo>
                    <a:pt x="5576824" y="3400087"/>
                  </a:lnTo>
                  <a:lnTo>
                    <a:pt x="5535841" y="3422811"/>
                  </a:lnTo>
                  <a:lnTo>
                    <a:pt x="5491581" y="3439681"/>
                  </a:lnTo>
                  <a:lnTo>
                    <a:pt x="5444562" y="3450181"/>
                  </a:lnTo>
                  <a:lnTo>
                    <a:pt x="5395300" y="34537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6598" y="2540878"/>
              <a:ext cx="76200" cy="761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6598" y="2921878"/>
              <a:ext cx="76200" cy="761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6598" y="3302878"/>
              <a:ext cx="76200" cy="761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6598" y="4064878"/>
              <a:ext cx="76200" cy="761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6598" y="4445878"/>
              <a:ext cx="76200" cy="761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6598" y="4826878"/>
              <a:ext cx="76200" cy="761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6598" y="5207878"/>
              <a:ext cx="76200" cy="761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6598" y="5588878"/>
              <a:ext cx="76200" cy="7619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56276" y="1350587"/>
            <a:ext cx="5322570" cy="4398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59560">
              <a:lnSpc>
                <a:spcPct val="100000"/>
              </a:lnSpc>
              <a:spcBef>
                <a:spcPts val="95"/>
              </a:spcBef>
              <a:tabLst>
                <a:tab pos="1919605" algn="l"/>
              </a:tabLst>
            </a:pPr>
            <a:r>
              <a:rPr sz="1950" spc="-5" dirty="0">
                <a:latin typeface="Comic Sans MS"/>
                <a:cs typeface="Comic Sans MS"/>
              </a:rPr>
              <a:t>1.	</a:t>
            </a:r>
            <a:r>
              <a:rPr sz="1950" b="1" spc="-10" dirty="0">
                <a:latin typeface="Comic Sans MS"/>
                <a:cs typeface="Comic Sans MS"/>
              </a:rPr>
              <a:t>TYPE</a:t>
            </a:r>
            <a:r>
              <a:rPr sz="1950" b="1" spc="-30" dirty="0">
                <a:latin typeface="Comic Sans MS"/>
                <a:cs typeface="Comic Sans MS"/>
              </a:rPr>
              <a:t> </a:t>
            </a:r>
            <a:r>
              <a:rPr sz="1950" b="1" spc="-10" dirty="0">
                <a:latin typeface="Comic Sans MS"/>
                <a:cs typeface="Comic Sans MS"/>
              </a:rPr>
              <a:t>OF</a:t>
            </a:r>
            <a:r>
              <a:rPr sz="1950" b="1" spc="-30" dirty="0">
                <a:latin typeface="Comic Sans MS"/>
                <a:cs typeface="Comic Sans MS"/>
              </a:rPr>
              <a:t> </a:t>
            </a:r>
            <a:r>
              <a:rPr sz="1950" b="1" spc="-10" dirty="0">
                <a:latin typeface="Comic Sans MS"/>
                <a:cs typeface="Comic Sans MS"/>
              </a:rPr>
              <a:t>DATA</a:t>
            </a:r>
            <a:endParaRPr sz="1950">
              <a:latin typeface="Comic Sans MS"/>
              <a:cs typeface="Comic Sans MS"/>
            </a:endParaRPr>
          </a:p>
          <a:p>
            <a:pPr marL="423545">
              <a:lnSpc>
                <a:spcPct val="100000"/>
              </a:lnSpc>
              <a:spcBef>
                <a:spcPts val="1950"/>
              </a:spcBef>
            </a:pPr>
            <a:r>
              <a:rPr sz="1750" b="1" spc="-10" dirty="0">
                <a:latin typeface="Comic Sans MS"/>
                <a:cs typeface="Comic Sans MS"/>
              </a:rPr>
              <a:t>What</a:t>
            </a:r>
            <a:r>
              <a:rPr sz="1750" b="1" spc="-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TYPE</a:t>
            </a:r>
            <a:r>
              <a:rPr sz="1750" b="1" spc="-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OF</a:t>
            </a:r>
            <a:r>
              <a:rPr sz="1750" b="1" spc="-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DATAare</a:t>
            </a:r>
            <a:r>
              <a:rPr sz="1750" b="1" spc="-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you</a:t>
            </a:r>
            <a:r>
              <a:rPr sz="1750" b="1" spc="-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working</a:t>
            </a:r>
            <a:r>
              <a:rPr sz="1750" b="1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with?</a:t>
            </a:r>
            <a:endParaRPr sz="17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1650" b="1" spc="-10" dirty="0">
                <a:latin typeface="Comic Sans MS"/>
                <a:cs typeface="Comic Sans MS"/>
              </a:rPr>
              <a:t>Geospatial:</a:t>
            </a:r>
            <a:r>
              <a:rPr sz="1650" b="1" spc="-22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Data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related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to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geographical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locations.</a:t>
            </a:r>
            <a:endParaRPr sz="16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650" b="1" spc="-10" dirty="0">
                <a:latin typeface="Comic Sans MS"/>
                <a:cs typeface="Comic Sans MS"/>
              </a:rPr>
              <a:t>Time-series</a:t>
            </a:r>
            <a:r>
              <a:rPr sz="1650" b="1" spc="-5" dirty="0">
                <a:latin typeface="Comic Sans MS"/>
                <a:cs typeface="Comic Sans MS"/>
              </a:rPr>
              <a:t>:</a:t>
            </a:r>
            <a:r>
              <a:rPr sz="1650" b="1" spc="-22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Dat</a:t>
            </a:r>
            <a:r>
              <a:rPr sz="1650" spc="-5" dirty="0">
                <a:latin typeface="Comic Sans MS"/>
                <a:cs typeface="Comic Sans MS"/>
              </a:rPr>
              <a:t>a </a:t>
            </a:r>
            <a:r>
              <a:rPr sz="1650" spc="-10" dirty="0">
                <a:latin typeface="Comic Sans MS"/>
                <a:cs typeface="Comic Sans MS"/>
              </a:rPr>
              <a:t>ove</a:t>
            </a:r>
            <a:r>
              <a:rPr sz="1650" spc="-5" dirty="0">
                <a:latin typeface="Comic Sans MS"/>
                <a:cs typeface="Comic Sans MS"/>
              </a:rPr>
              <a:t>r </a:t>
            </a:r>
            <a:r>
              <a:rPr sz="1650" spc="-10" dirty="0">
                <a:latin typeface="Comic Sans MS"/>
                <a:cs typeface="Comic Sans MS"/>
              </a:rPr>
              <a:t>time</a:t>
            </a:r>
            <a:r>
              <a:rPr sz="1650" spc="-5" dirty="0">
                <a:latin typeface="Comic Sans MS"/>
                <a:cs typeface="Comic Sans MS"/>
              </a:rPr>
              <a:t>.</a:t>
            </a:r>
            <a:endParaRPr sz="1650">
              <a:latin typeface="Comic Sans MS"/>
              <a:cs typeface="Comic Sans MS"/>
            </a:endParaRPr>
          </a:p>
          <a:p>
            <a:pPr marL="12700" marR="5080">
              <a:lnSpc>
                <a:spcPct val="151500"/>
              </a:lnSpc>
            </a:pPr>
            <a:r>
              <a:rPr sz="1650" b="1" spc="-10" dirty="0">
                <a:latin typeface="Comic Sans MS"/>
                <a:cs typeface="Comic Sans MS"/>
              </a:rPr>
              <a:t>Hierarchical</a:t>
            </a:r>
            <a:r>
              <a:rPr sz="1650" spc="-10" dirty="0">
                <a:latin typeface="Comic Sans MS"/>
                <a:cs typeface="Comic Sans MS"/>
              </a:rPr>
              <a:t>:</a:t>
            </a:r>
            <a:r>
              <a:rPr sz="1650" spc="24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Data</a:t>
            </a:r>
            <a:r>
              <a:rPr sz="1650" spc="24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with</a:t>
            </a:r>
            <a:r>
              <a:rPr sz="1650" spc="24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a</a:t>
            </a:r>
            <a:r>
              <a:rPr sz="1650" spc="24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structure</a:t>
            </a:r>
            <a:r>
              <a:rPr sz="1650" spc="24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like</a:t>
            </a:r>
            <a:r>
              <a:rPr sz="1650" spc="24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a</a:t>
            </a:r>
            <a:r>
              <a:rPr sz="1650" spc="24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tree</a:t>
            </a:r>
            <a:r>
              <a:rPr sz="1650" spc="245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(e.g., </a:t>
            </a:r>
            <a:r>
              <a:rPr sz="1650" spc="-48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organizational charts).</a:t>
            </a:r>
            <a:endParaRPr sz="1650">
              <a:latin typeface="Comic Sans MS"/>
              <a:cs typeface="Comic Sans MS"/>
            </a:endParaRPr>
          </a:p>
          <a:p>
            <a:pPr marL="12700" marR="1278255">
              <a:lnSpc>
                <a:spcPct val="151500"/>
              </a:lnSpc>
            </a:pPr>
            <a:r>
              <a:rPr sz="1650" b="1" spc="-10" dirty="0">
                <a:latin typeface="Comic Sans MS"/>
                <a:cs typeface="Comic Sans MS"/>
              </a:rPr>
              <a:t>Financial</a:t>
            </a:r>
            <a:r>
              <a:rPr sz="1650" spc="-10" dirty="0">
                <a:latin typeface="Comic Sans MS"/>
                <a:cs typeface="Comic Sans MS"/>
              </a:rPr>
              <a:t>: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Data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related</a:t>
            </a:r>
            <a:r>
              <a:rPr sz="1650" spc="-5" dirty="0">
                <a:latin typeface="Comic Sans MS"/>
                <a:cs typeface="Comic Sans MS"/>
              </a:rPr>
              <a:t> to </a:t>
            </a:r>
            <a:r>
              <a:rPr sz="1650" spc="-10" dirty="0">
                <a:latin typeface="Comic Sans MS"/>
                <a:cs typeface="Comic Sans MS"/>
              </a:rPr>
              <a:t>finances.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Categorical:</a:t>
            </a:r>
            <a:r>
              <a:rPr sz="1650" b="1" spc="-22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Data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sorted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into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categories. </a:t>
            </a:r>
            <a:r>
              <a:rPr sz="1650" spc="-480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Textual</a:t>
            </a:r>
            <a:r>
              <a:rPr sz="1650" spc="-10" dirty="0">
                <a:latin typeface="Comic Sans MS"/>
                <a:cs typeface="Comic Sans MS"/>
              </a:rPr>
              <a:t>: Data</a:t>
            </a:r>
            <a:r>
              <a:rPr sz="1650" spc="-5" dirty="0">
                <a:latin typeface="Comic Sans MS"/>
                <a:cs typeface="Comic Sans MS"/>
              </a:rPr>
              <a:t> in </a:t>
            </a:r>
            <a:r>
              <a:rPr sz="1650" spc="-10" dirty="0">
                <a:latin typeface="Comic Sans MS"/>
                <a:cs typeface="Comic Sans MS"/>
              </a:rPr>
              <a:t>text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format.</a:t>
            </a:r>
            <a:endParaRPr sz="16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650" b="1" spc="-10" dirty="0">
                <a:latin typeface="Comic Sans MS"/>
                <a:cs typeface="Comic Sans MS"/>
              </a:rPr>
              <a:t>Funnel</a:t>
            </a:r>
            <a:r>
              <a:rPr sz="1650" spc="-10" dirty="0">
                <a:latin typeface="Comic Sans MS"/>
                <a:cs typeface="Comic Sans MS"/>
              </a:rPr>
              <a:t>: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Data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showing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stages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of a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process.</a:t>
            </a:r>
            <a:endParaRPr sz="16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650" b="1" spc="-10" dirty="0">
                <a:latin typeface="Comic Sans MS"/>
                <a:cs typeface="Comic Sans MS"/>
              </a:rPr>
              <a:t>Survey</a:t>
            </a:r>
            <a:r>
              <a:rPr sz="1650" spc="-10" dirty="0">
                <a:latin typeface="Comic Sans MS"/>
                <a:cs typeface="Comic Sans MS"/>
              </a:rPr>
              <a:t>: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Data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collected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from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surveys.</a:t>
            </a:r>
            <a:endParaRPr sz="16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79" y="530045"/>
            <a:ext cx="1344295" cy="948055"/>
          </a:xfrm>
          <a:custGeom>
            <a:avLst/>
            <a:gdLst/>
            <a:ahLst/>
            <a:cxnLst/>
            <a:rect l="l" t="t" r="r" b="b"/>
            <a:pathLst>
              <a:path w="1344295" h="948055">
                <a:moveTo>
                  <a:pt x="237121" y="947833"/>
                </a:moveTo>
                <a:lnTo>
                  <a:pt x="237121" y="676011"/>
                </a:lnTo>
                <a:lnTo>
                  <a:pt x="192082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7" y="434442"/>
                </a:lnTo>
                <a:lnTo>
                  <a:pt x="3518" y="393422"/>
                </a:lnTo>
                <a:lnTo>
                  <a:pt x="0" y="353117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3" y="127690"/>
                </a:lnTo>
                <a:lnTo>
                  <a:pt x="138793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5" y="26552"/>
                </a:lnTo>
                <a:lnTo>
                  <a:pt x="311506" y="12145"/>
                </a:lnTo>
                <a:lnTo>
                  <a:pt x="361426" y="3122"/>
                </a:lnTo>
                <a:lnTo>
                  <a:pt x="413270" y="0"/>
                </a:lnTo>
                <a:lnTo>
                  <a:pt x="929617" y="0"/>
                </a:lnTo>
                <a:lnTo>
                  <a:pt x="982032" y="3122"/>
                </a:lnTo>
                <a:lnTo>
                  <a:pt x="1032437" y="12145"/>
                </a:lnTo>
                <a:lnTo>
                  <a:pt x="1080453" y="26552"/>
                </a:lnTo>
                <a:lnTo>
                  <a:pt x="1125700" y="45826"/>
                </a:lnTo>
                <a:lnTo>
                  <a:pt x="1167797" y="69452"/>
                </a:lnTo>
                <a:lnTo>
                  <a:pt x="1206364" y="96912"/>
                </a:lnTo>
                <a:lnTo>
                  <a:pt x="1241021" y="127690"/>
                </a:lnTo>
                <a:lnTo>
                  <a:pt x="1271389" y="161270"/>
                </a:lnTo>
                <a:lnTo>
                  <a:pt x="1297087" y="197134"/>
                </a:lnTo>
                <a:lnTo>
                  <a:pt x="1317735" y="234768"/>
                </a:lnTo>
                <a:lnTo>
                  <a:pt x="1332953" y="273653"/>
                </a:lnTo>
                <a:lnTo>
                  <a:pt x="1342361" y="313274"/>
                </a:lnTo>
                <a:lnTo>
                  <a:pt x="1343998" y="333549"/>
                </a:lnTo>
                <a:lnTo>
                  <a:pt x="1343998" y="373522"/>
                </a:lnTo>
                <a:lnTo>
                  <a:pt x="1332947" y="435824"/>
                </a:lnTo>
                <a:lnTo>
                  <a:pt x="1317728" y="475951"/>
                </a:lnTo>
                <a:lnTo>
                  <a:pt x="1297079" y="514601"/>
                </a:lnTo>
                <a:lnTo>
                  <a:pt x="1271382" y="551280"/>
                </a:lnTo>
                <a:lnTo>
                  <a:pt x="1241015" y="585494"/>
                </a:lnTo>
                <a:lnTo>
                  <a:pt x="1206358" y="616748"/>
                </a:lnTo>
                <a:lnTo>
                  <a:pt x="1167792" y="644550"/>
                </a:lnTo>
                <a:lnTo>
                  <a:pt x="1125696" y="668404"/>
                </a:lnTo>
                <a:lnTo>
                  <a:pt x="1080451" y="687817"/>
                </a:lnTo>
                <a:lnTo>
                  <a:pt x="1032436" y="702296"/>
                </a:lnTo>
                <a:lnTo>
                  <a:pt x="982031" y="711345"/>
                </a:lnTo>
                <a:lnTo>
                  <a:pt x="929617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84090" y="618195"/>
            <a:ext cx="967740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15700"/>
              </a:lnSpc>
              <a:spcBef>
                <a:spcPts val="100"/>
              </a:spcBef>
            </a:pPr>
            <a:r>
              <a:rPr sz="1350" b="1" spc="-10" dirty="0">
                <a:latin typeface="Comic Sans MS"/>
                <a:cs typeface="Comic Sans MS"/>
              </a:rPr>
              <a:t>Understan</a:t>
            </a:r>
            <a:r>
              <a:rPr sz="1350" b="1" spc="-5" dirty="0">
                <a:latin typeface="Comic Sans MS"/>
                <a:cs typeface="Comic Sans MS"/>
              </a:rPr>
              <a:t>d  </a:t>
            </a:r>
            <a:r>
              <a:rPr sz="1350" b="1" spc="-10" dirty="0">
                <a:latin typeface="Comic Sans MS"/>
                <a:cs typeface="Comic Sans MS"/>
              </a:rPr>
              <a:t>data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254390" y="213387"/>
            <a:ext cx="4732020" cy="506730"/>
          </a:xfrm>
          <a:custGeom>
            <a:avLst/>
            <a:gdLst/>
            <a:ahLst/>
            <a:cxnLst/>
            <a:rect l="l" t="t" r="r" b="b"/>
            <a:pathLst>
              <a:path w="4732020" h="506730">
                <a:moveTo>
                  <a:pt x="4478661" y="506612"/>
                </a:moveTo>
                <a:lnTo>
                  <a:pt x="253305" y="506612"/>
                </a:lnTo>
                <a:lnTo>
                  <a:pt x="207774" y="502531"/>
                </a:lnTo>
                <a:lnTo>
                  <a:pt x="164919" y="490764"/>
                </a:lnTo>
                <a:lnTo>
                  <a:pt x="125457" y="472028"/>
                </a:lnTo>
                <a:lnTo>
                  <a:pt x="90104" y="447038"/>
                </a:lnTo>
                <a:lnTo>
                  <a:pt x="59574" y="416508"/>
                </a:lnTo>
                <a:lnTo>
                  <a:pt x="34583" y="381154"/>
                </a:lnTo>
                <a:lnTo>
                  <a:pt x="15847" y="341692"/>
                </a:lnTo>
                <a:lnTo>
                  <a:pt x="4081" y="298838"/>
                </a:lnTo>
                <a:lnTo>
                  <a:pt x="0" y="253306"/>
                </a:lnTo>
                <a:lnTo>
                  <a:pt x="4081" y="207774"/>
                </a:lnTo>
                <a:lnTo>
                  <a:pt x="15847" y="164919"/>
                </a:lnTo>
                <a:lnTo>
                  <a:pt x="34583" y="125457"/>
                </a:lnTo>
                <a:lnTo>
                  <a:pt x="59574" y="90104"/>
                </a:lnTo>
                <a:lnTo>
                  <a:pt x="90104" y="59574"/>
                </a:lnTo>
                <a:lnTo>
                  <a:pt x="125457" y="34583"/>
                </a:lnTo>
                <a:lnTo>
                  <a:pt x="164919" y="15847"/>
                </a:lnTo>
                <a:lnTo>
                  <a:pt x="207774" y="4081"/>
                </a:lnTo>
                <a:lnTo>
                  <a:pt x="253306" y="0"/>
                </a:lnTo>
                <a:lnTo>
                  <a:pt x="4478660" y="0"/>
                </a:lnTo>
                <a:lnTo>
                  <a:pt x="4524192" y="4081"/>
                </a:lnTo>
                <a:lnTo>
                  <a:pt x="4567047" y="15847"/>
                </a:lnTo>
                <a:lnTo>
                  <a:pt x="4606509" y="34583"/>
                </a:lnTo>
                <a:lnTo>
                  <a:pt x="4641862" y="59574"/>
                </a:lnTo>
                <a:lnTo>
                  <a:pt x="4672392" y="90104"/>
                </a:lnTo>
                <a:lnTo>
                  <a:pt x="4697383" y="125457"/>
                </a:lnTo>
                <a:lnTo>
                  <a:pt x="4716119" y="164919"/>
                </a:lnTo>
                <a:lnTo>
                  <a:pt x="4727885" y="207774"/>
                </a:lnTo>
                <a:lnTo>
                  <a:pt x="4731681" y="250120"/>
                </a:lnTo>
                <a:lnTo>
                  <a:pt x="4731681" y="256492"/>
                </a:lnTo>
                <a:lnTo>
                  <a:pt x="4727885" y="298838"/>
                </a:lnTo>
                <a:lnTo>
                  <a:pt x="4716119" y="341692"/>
                </a:lnTo>
                <a:lnTo>
                  <a:pt x="4697383" y="381154"/>
                </a:lnTo>
                <a:lnTo>
                  <a:pt x="4672392" y="416508"/>
                </a:lnTo>
                <a:lnTo>
                  <a:pt x="4641862" y="447038"/>
                </a:lnTo>
                <a:lnTo>
                  <a:pt x="4606509" y="472028"/>
                </a:lnTo>
                <a:lnTo>
                  <a:pt x="4567047" y="490764"/>
                </a:lnTo>
                <a:lnTo>
                  <a:pt x="4524192" y="502531"/>
                </a:lnTo>
                <a:lnTo>
                  <a:pt x="4478661" y="506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4946" y="5907175"/>
            <a:ext cx="7604125" cy="1294130"/>
          </a:xfrm>
          <a:custGeom>
            <a:avLst/>
            <a:gdLst/>
            <a:ahLst/>
            <a:cxnLst/>
            <a:rect l="l" t="t" r="r" b="b"/>
            <a:pathLst>
              <a:path w="7604125" h="1294129">
                <a:moveTo>
                  <a:pt x="5698947" y="333375"/>
                </a:moveTo>
                <a:lnTo>
                  <a:pt x="5695327" y="284111"/>
                </a:lnTo>
                <a:lnTo>
                  <a:pt x="5684825" y="237096"/>
                </a:lnTo>
                <a:lnTo>
                  <a:pt x="5667959" y="192836"/>
                </a:lnTo>
                <a:lnTo>
                  <a:pt x="5645239" y="151853"/>
                </a:lnTo>
                <a:lnTo>
                  <a:pt x="5617172" y="114655"/>
                </a:lnTo>
                <a:lnTo>
                  <a:pt x="5584291" y="81775"/>
                </a:lnTo>
                <a:lnTo>
                  <a:pt x="5547093" y="53708"/>
                </a:lnTo>
                <a:lnTo>
                  <a:pt x="5506110" y="30988"/>
                </a:lnTo>
                <a:lnTo>
                  <a:pt x="5461851" y="14109"/>
                </a:lnTo>
                <a:lnTo>
                  <a:pt x="5414835" y="3619"/>
                </a:lnTo>
                <a:lnTo>
                  <a:pt x="5365572" y="0"/>
                </a:lnTo>
                <a:lnTo>
                  <a:pt x="333375" y="0"/>
                </a:lnTo>
                <a:lnTo>
                  <a:pt x="284111" y="3619"/>
                </a:lnTo>
                <a:lnTo>
                  <a:pt x="237096" y="14109"/>
                </a:lnTo>
                <a:lnTo>
                  <a:pt x="192836" y="30988"/>
                </a:lnTo>
                <a:lnTo>
                  <a:pt x="151853" y="53708"/>
                </a:lnTo>
                <a:lnTo>
                  <a:pt x="114655" y="81775"/>
                </a:lnTo>
                <a:lnTo>
                  <a:pt x="81775" y="114655"/>
                </a:lnTo>
                <a:lnTo>
                  <a:pt x="53708" y="151853"/>
                </a:lnTo>
                <a:lnTo>
                  <a:pt x="30988" y="192836"/>
                </a:lnTo>
                <a:lnTo>
                  <a:pt x="14122" y="237096"/>
                </a:lnTo>
                <a:lnTo>
                  <a:pt x="3619" y="284111"/>
                </a:lnTo>
                <a:lnTo>
                  <a:pt x="0" y="333375"/>
                </a:lnTo>
                <a:lnTo>
                  <a:pt x="0" y="493788"/>
                </a:lnTo>
                <a:lnTo>
                  <a:pt x="3619" y="543052"/>
                </a:lnTo>
                <a:lnTo>
                  <a:pt x="14122" y="590067"/>
                </a:lnTo>
                <a:lnTo>
                  <a:pt x="30988" y="634326"/>
                </a:lnTo>
                <a:lnTo>
                  <a:pt x="53708" y="675309"/>
                </a:lnTo>
                <a:lnTo>
                  <a:pt x="81775" y="712508"/>
                </a:lnTo>
                <a:lnTo>
                  <a:pt x="114655" y="745388"/>
                </a:lnTo>
                <a:lnTo>
                  <a:pt x="151853" y="773455"/>
                </a:lnTo>
                <a:lnTo>
                  <a:pt x="192836" y="796175"/>
                </a:lnTo>
                <a:lnTo>
                  <a:pt x="237096" y="813041"/>
                </a:lnTo>
                <a:lnTo>
                  <a:pt x="284111" y="823544"/>
                </a:lnTo>
                <a:lnTo>
                  <a:pt x="333375" y="827163"/>
                </a:lnTo>
                <a:lnTo>
                  <a:pt x="5365572" y="827163"/>
                </a:lnTo>
                <a:lnTo>
                  <a:pt x="5414835" y="823544"/>
                </a:lnTo>
                <a:lnTo>
                  <a:pt x="5461851" y="813041"/>
                </a:lnTo>
                <a:lnTo>
                  <a:pt x="5506110" y="796175"/>
                </a:lnTo>
                <a:lnTo>
                  <a:pt x="5547093" y="773455"/>
                </a:lnTo>
                <a:lnTo>
                  <a:pt x="5584291" y="745388"/>
                </a:lnTo>
                <a:lnTo>
                  <a:pt x="5617172" y="712508"/>
                </a:lnTo>
                <a:lnTo>
                  <a:pt x="5645239" y="675309"/>
                </a:lnTo>
                <a:lnTo>
                  <a:pt x="5667959" y="634326"/>
                </a:lnTo>
                <a:lnTo>
                  <a:pt x="5684825" y="590067"/>
                </a:lnTo>
                <a:lnTo>
                  <a:pt x="5695327" y="543052"/>
                </a:lnTo>
                <a:lnTo>
                  <a:pt x="5698947" y="493788"/>
                </a:lnTo>
                <a:lnTo>
                  <a:pt x="5698947" y="333375"/>
                </a:lnTo>
                <a:close/>
              </a:path>
              <a:path w="7604125" h="1294129">
                <a:moveTo>
                  <a:pt x="7604036" y="1293736"/>
                </a:moveTo>
                <a:lnTo>
                  <a:pt x="7583868" y="1241818"/>
                </a:lnTo>
                <a:lnTo>
                  <a:pt x="7565542" y="1201013"/>
                </a:lnTo>
                <a:lnTo>
                  <a:pt x="7545514" y="1161084"/>
                </a:lnTo>
                <a:lnTo>
                  <a:pt x="7523835" y="1122070"/>
                </a:lnTo>
                <a:lnTo>
                  <a:pt x="7500531" y="1084021"/>
                </a:lnTo>
                <a:lnTo>
                  <a:pt x="7475652" y="1046962"/>
                </a:lnTo>
                <a:lnTo>
                  <a:pt x="7449236" y="1010932"/>
                </a:lnTo>
                <a:lnTo>
                  <a:pt x="7421346" y="975982"/>
                </a:lnTo>
                <a:lnTo>
                  <a:pt x="7391997" y="942162"/>
                </a:lnTo>
                <a:lnTo>
                  <a:pt x="7361250" y="909485"/>
                </a:lnTo>
                <a:lnTo>
                  <a:pt x="7329144" y="878014"/>
                </a:lnTo>
                <a:lnTo>
                  <a:pt x="7295731" y="847788"/>
                </a:lnTo>
                <a:lnTo>
                  <a:pt x="7261034" y="818832"/>
                </a:lnTo>
                <a:lnTo>
                  <a:pt x="7225119" y="791197"/>
                </a:lnTo>
                <a:lnTo>
                  <a:pt x="7188009" y="764921"/>
                </a:lnTo>
                <a:lnTo>
                  <a:pt x="7149757" y="740054"/>
                </a:lnTo>
                <a:lnTo>
                  <a:pt x="7110400" y="716622"/>
                </a:lnTo>
                <a:lnTo>
                  <a:pt x="7069988" y="694677"/>
                </a:lnTo>
                <a:lnTo>
                  <a:pt x="7028561" y="674255"/>
                </a:lnTo>
                <a:lnTo>
                  <a:pt x="6986168" y="655396"/>
                </a:lnTo>
                <a:lnTo>
                  <a:pt x="6942849" y="638136"/>
                </a:lnTo>
                <a:lnTo>
                  <a:pt x="6898627" y="622528"/>
                </a:lnTo>
                <a:lnTo>
                  <a:pt x="6853580" y="608596"/>
                </a:lnTo>
                <a:lnTo>
                  <a:pt x="6807721" y="596392"/>
                </a:lnTo>
                <a:lnTo>
                  <a:pt x="6761112" y="585965"/>
                </a:lnTo>
                <a:lnTo>
                  <a:pt x="6713791" y="577329"/>
                </a:lnTo>
                <a:lnTo>
                  <a:pt x="6665798" y="570547"/>
                </a:lnTo>
                <a:lnTo>
                  <a:pt x="6617182" y="565658"/>
                </a:lnTo>
                <a:lnTo>
                  <a:pt x="6567970" y="562686"/>
                </a:lnTo>
                <a:lnTo>
                  <a:pt x="6518224" y="561695"/>
                </a:lnTo>
                <a:lnTo>
                  <a:pt x="6468478" y="562686"/>
                </a:lnTo>
                <a:lnTo>
                  <a:pt x="6419278" y="565658"/>
                </a:lnTo>
                <a:lnTo>
                  <a:pt x="6370650" y="570547"/>
                </a:lnTo>
                <a:lnTo>
                  <a:pt x="6322657" y="577329"/>
                </a:lnTo>
                <a:lnTo>
                  <a:pt x="6275336" y="585965"/>
                </a:lnTo>
                <a:lnTo>
                  <a:pt x="6228727" y="596392"/>
                </a:lnTo>
                <a:lnTo>
                  <a:pt x="6182868" y="608596"/>
                </a:lnTo>
                <a:lnTo>
                  <a:pt x="6137821" y="622528"/>
                </a:lnTo>
                <a:lnTo>
                  <a:pt x="6093612" y="638136"/>
                </a:lnTo>
                <a:lnTo>
                  <a:pt x="6050280" y="655396"/>
                </a:lnTo>
                <a:lnTo>
                  <a:pt x="6007887" y="674255"/>
                </a:lnTo>
                <a:lnTo>
                  <a:pt x="5966460" y="694677"/>
                </a:lnTo>
                <a:lnTo>
                  <a:pt x="5926048" y="716622"/>
                </a:lnTo>
                <a:lnTo>
                  <a:pt x="5886691" y="740054"/>
                </a:lnTo>
                <a:lnTo>
                  <a:pt x="5848439" y="764921"/>
                </a:lnTo>
                <a:lnTo>
                  <a:pt x="5811329" y="791197"/>
                </a:lnTo>
                <a:lnTo>
                  <a:pt x="5775414" y="818832"/>
                </a:lnTo>
                <a:lnTo>
                  <a:pt x="5740717" y="847788"/>
                </a:lnTo>
                <a:lnTo>
                  <a:pt x="5707304" y="878014"/>
                </a:lnTo>
                <a:lnTo>
                  <a:pt x="5675198" y="909485"/>
                </a:lnTo>
                <a:lnTo>
                  <a:pt x="5644451" y="942162"/>
                </a:lnTo>
                <a:lnTo>
                  <a:pt x="5615114" y="975982"/>
                </a:lnTo>
                <a:lnTo>
                  <a:pt x="5587212" y="1010932"/>
                </a:lnTo>
                <a:lnTo>
                  <a:pt x="5560796" y="1046962"/>
                </a:lnTo>
                <a:lnTo>
                  <a:pt x="5535930" y="1084021"/>
                </a:lnTo>
                <a:lnTo>
                  <a:pt x="5512625" y="1122070"/>
                </a:lnTo>
                <a:lnTo>
                  <a:pt x="5490934" y="1161084"/>
                </a:lnTo>
                <a:lnTo>
                  <a:pt x="5470906" y="1201013"/>
                </a:lnTo>
                <a:lnTo>
                  <a:pt x="5452580" y="1241818"/>
                </a:lnTo>
                <a:lnTo>
                  <a:pt x="5436006" y="1283449"/>
                </a:lnTo>
                <a:lnTo>
                  <a:pt x="5432425" y="1293736"/>
                </a:lnTo>
                <a:lnTo>
                  <a:pt x="7604036" y="12937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4056" y="309272"/>
            <a:ext cx="213233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10" dirty="0"/>
              <a:t>2.</a:t>
            </a:r>
            <a:r>
              <a:rPr sz="1850" u="heavy" spc="-10" dirty="0">
                <a:uFill>
                  <a:solidFill>
                    <a:srgbClr val="000000"/>
                  </a:solidFill>
                </a:uFill>
              </a:rPr>
              <a:t>COMMUNICATE</a:t>
            </a:r>
            <a:endParaRPr sz="1850"/>
          </a:p>
        </p:txBody>
      </p:sp>
      <p:sp>
        <p:nvSpPr>
          <p:cNvPr id="8" name="object 8"/>
          <p:cNvSpPr/>
          <p:nvPr/>
        </p:nvSpPr>
        <p:spPr>
          <a:xfrm>
            <a:off x="920314" y="809257"/>
            <a:ext cx="5721985" cy="428625"/>
          </a:xfrm>
          <a:custGeom>
            <a:avLst/>
            <a:gdLst/>
            <a:ahLst/>
            <a:cxnLst/>
            <a:rect l="l" t="t" r="r" b="b"/>
            <a:pathLst>
              <a:path w="5721984" h="428625">
                <a:moveTo>
                  <a:pt x="5507318" y="428459"/>
                </a:moveTo>
                <a:lnTo>
                  <a:pt x="214228" y="428459"/>
                </a:lnTo>
                <a:lnTo>
                  <a:pt x="165108" y="422801"/>
                </a:lnTo>
                <a:lnTo>
                  <a:pt x="120017" y="406685"/>
                </a:lnTo>
                <a:lnTo>
                  <a:pt x="80240" y="381395"/>
                </a:lnTo>
                <a:lnTo>
                  <a:pt x="47063" y="348219"/>
                </a:lnTo>
                <a:lnTo>
                  <a:pt x="21774" y="308442"/>
                </a:lnTo>
                <a:lnTo>
                  <a:pt x="5657" y="263350"/>
                </a:lnTo>
                <a:lnTo>
                  <a:pt x="0" y="214229"/>
                </a:lnTo>
                <a:lnTo>
                  <a:pt x="5657" y="165108"/>
                </a:lnTo>
                <a:lnTo>
                  <a:pt x="21774" y="120017"/>
                </a:lnTo>
                <a:lnTo>
                  <a:pt x="47063" y="80240"/>
                </a:lnTo>
                <a:lnTo>
                  <a:pt x="80240" y="47063"/>
                </a:lnTo>
                <a:lnTo>
                  <a:pt x="120017" y="21774"/>
                </a:lnTo>
                <a:lnTo>
                  <a:pt x="165108" y="5657"/>
                </a:lnTo>
                <a:lnTo>
                  <a:pt x="214229" y="0"/>
                </a:lnTo>
                <a:lnTo>
                  <a:pt x="5507316" y="0"/>
                </a:lnTo>
                <a:lnTo>
                  <a:pt x="5556437" y="5657"/>
                </a:lnTo>
                <a:lnTo>
                  <a:pt x="5601529" y="21774"/>
                </a:lnTo>
                <a:lnTo>
                  <a:pt x="5641306" y="47063"/>
                </a:lnTo>
                <a:lnTo>
                  <a:pt x="5674482" y="80240"/>
                </a:lnTo>
                <a:lnTo>
                  <a:pt x="5699772" y="120017"/>
                </a:lnTo>
                <a:lnTo>
                  <a:pt x="5715888" y="165108"/>
                </a:lnTo>
                <a:lnTo>
                  <a:pt x="5721546" y="214229"/>
                </a:lnTo>
                <a:lnTo>
                  <a:pt x="5715888" y="263350"/>
                </a:lnTo>
                <a:lnTo>
                  <a:pt x="5699772" y="308442"/>
                </a:lnTo>
                <a:lnTo>
                  <a:pt x="5674482" y="348219"/>
                </a:lnTo>
                <a:lnTo>
                  <a:pt x="5641306" y="381395"/>
                </a:lnTo>
                <a:lnTo>
                  <a:pt x="5601529" y="406685"/>
                </a:lnTo>
                <a:lnTo>
                  <a:pt x="5556437" y="422801"/>
                </a:lnTo>
                <a:lnTo>
                  <a:pt x="5507318" y="428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427512" y="1323442"/>
            <a:ext cx="6706234" cy="4519295"/>
            <a:chOff x="427512" y="1323442"/>
            <a:chExt cx="6706234" cy="4519295"/>
          </a:xfrm>
        </p:grpSpPr>
        <p:sp>
          <p:nvSpPr>
            <p:cNvPr id="10" name="object 10"/>
            <p:cNvSpPr/>
            <p:nvPr/>
          </p:nvSpPr>
          <p:spPr>
            <a:xfrm>
              <a:off x="427512" y="1323442"/>
              <a:ext cx="6706234" cy="4519295"/>
            </a:xfrm>
            <a:custGeom>
              <a:avLst/>
              <a:gdLst/>
              <a:ahLst/>
              <a:cxnLst/>
              <a:rect l="l" t="t" r="r" b="b"/>
              <a:pathLst>
                <a:path w="6706234" h="4519295">
                  <a:moveTo>
                    <a:pt x="6372299" y="4518915"/>
                  </a:moveTo>
                  <a:lnTo>
                    <a:pt x="333367" y="4518915"/>
                  </a:lnTo>
                  <a:lnTo>
                    <a:pt x="284111" y="4515301"/>
                  </a:lnTo>
                  <a:lnTo>
                    <a:pt x="237091" y="4504801"/>
                  </a:lnTo>
                  <a:lnTo>
                    <a:pt x="192832" y="4487931"/>
                  </a:lnTo>
                  <a:lnTo>
                    <a:pt x="151848" y="4465207"/>
                  </a:lnTo>
                  <a:lnTo>
                    <a:pt x="114656" y="4437144"/>
                  </a:lnTo>
                  <a:lnTo>
                    <a:pt x="81771" y="4404259"/>
                  </a:lnTo>
                  <a:lnTo>
                    <a:pt x="53708" y="4367067"/>
                  </a:lnTo>
                  <a:lnTo>
                    <a:pt x="30984" y="4326083"/>
                  </a:lnTo>
                  <a:lnTo>
                    <a:pt x="14114" y="4281824"/>
                  </a:lnTo>
                  <a:lnTo>
                    <a:pt x="3614" y="4234804"/>
                  </a:lnTo>
                  <a:lnTo>
                    <a:pt x="0" y="4185541"/>
                  </a:lnTo>
                  <a:lnTo>
                    <a:pt x="0" y="333375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6372291" y="0"/>
                  </a:lnTo>
                  <a:lnTo>
                    <a:pt x="6421555" y="3614"/>
                  </a:lnTo>
                  <a:lnTo>
                    <a:pt x="6468574" y="14114"/>
                  </a:lnTo>
                  <a:lnTo>
                    <a:pt x="6512834" y="30984"/>
                  </a:lnTo>
                  <a:lnTo>
                    <a:pt x="6553817" y="53708"/>
                  </a:lnTo>
                  <a:lnTo>
                    <a:pt x="6591010" y="81771"/>
                  </a:lnTo>
                  <a:lnTo>
                    <a:pt x="6623895" y="114656"/>
                  </a:lnTo>
                  <a:lnTo>
                    <a:pt x="6651958" y="151848"/>
                  </a:lnTo>
                  <a:lnTo>
                    <a:pt x="6674682" y="192832"/>
                  </a:lnTo>
                  <a:lnTo>
                    <a:pt x="6691552" y="237091"/>
                  </a:lnTo>
                  <a:lnTo>
                    <a:pt x="6702052" y="284111"/>
                  </a:lnTo>
                  <a:lnTo>
                    <a:pt x="6705666" y="333375"/>
                  </a:lnTo>
                  <a:lnTo>
                    <a:pt x="6705666" y="4185541"/>
                  </a:lnTo>
                  <a:lnTo>
                    <a:pt x="6702052" y="4234804"/>
                  </a:lnTo>
                  <a:lnTo>
                    <a:pt x="6691552" y="4281824"/>
                  </a:lnTo>
                  <a:lnTo>
                    <a:pt x="6674682" y="4326083"/>
                  </a:lnTo>
                  <a:lnTo>
                    <a:pt x="6651958" y="4367067"/>
                  </a:lnTo>
                  <a:lnTo>
                    <a:pt x="6623895" y="4404259"/>
                  </a:lnTo>
                  <a:lnTo>
                    <a:pt x="6591010" y="4437144"/>
                  </a:lnTo>
                  <a:lnTo>
                    <a:pt x="6553817" y="4465207"/>
                  </a:lnTo>
                  <a:lnTo>
                    <a:pt x="6512834" y="4487931"/>
                  </a:lnTo>
                  <a:lnTo>
                    <a:pt x="6468574" y="4504801"/>
                  </a:lnTo>
                  <a:lnTo>
                    <a:pt x="6421555" y="4515301"/>
                  </a:lnTo>
                  <a:lnTo>
                    <a:pt x="6372299" y="45189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962" y="1749290"/>
              <a:ext cx="66675" cy="6667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52912" y="870185"/>
            <a:ext cx="6654800" cy="1312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750" b="1" spc="-10" dirty="0">
                <a:latin typeface="Comic Sans MS"/>
                <a:cs typeface="Comic Sans MS"/>
              </a:rPr>
              <a:t>What do you want </a:t>
            </a:r>
            <a:r>
              <a:rPr sz="1750" b="1" spc="-5" dirty="0">
                <a:latin typeface="Comic Sans MS"/>
                <a:cs typeface="Comic Sans MS"/>
              </a:rPr>
              <a:t>to</a:t>
            </a:r>
            <a:r>
              <a:rPr sz="1750" b="1" spc="-10" dirty="0">
                <a:latin typeface="Comic Sans MS"/>
                <a:cs typeface="Comic Sans MS"/>
              </a:rPr>
              <a:t> COMMUNICATE?</a:t>
            </a:r>
            <a:endParaRPr sz="17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1650" b="1" spc="-10" dirty="0">
                <a:latin typeface="Comic Sans MS"/>
                <a:cs typeface="Comic Sans MS"/>
              </a:rPr>
              <a:t>Comparison:</a:t>
            </a:r>
            <a:r>
              <a:rPr sz="1650" b="1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Comparing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values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over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time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or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across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categories.</a:t>
            </a:r>
            <a:endParaRPr sz="1650">
              <a:latin typeface="Comic Sans MS"/>
              <a:cs typeface="Comic Sans MS"/>
            </a:endParaRPr>
          </a:p>
          <a:p>
            <a:pPr marL="346075" marR="5080">
              <a:lnSpc>
                <a:spcPts val="2250"/>
              </a:lnSpc>
              <a:spcBef>
                <a:spcPts val="80"/>
              </a:spcBef>
            </a:pPr>
            <a:r>
              <a:rPr sz="1550" b="1" spc="-5" dirty="0">
                <a:latin typeface="Comic Sans MS"/>
                <a:cs typeface="Comic Sans MS"/>
              </a:rPr>
              <a:t>Visuals</a:t>
            </a:r>
            <a:r>
              <a:rPr sz="1550" spc="-5" dirty="0">
                <a:latin typeface="Comic Sans MS"/>
                <a:cs typeface="Comic Sans MS"/>
              </a:rPr>
              <a:t>:</a:t>
            </a:r>
            <a:r>
              <a:rPr sz="1550" spc="17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Column/Bar</a:t>
            </a:r>
            <a:r>
              <a:rPr sz="1550" spc="17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Chart,</a:t>
            </a:r>
            <a:r>
              <a:rPr sz="1550" spc="17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Clustered</a:t>
            </a:r>
            <a:r>
              <a:rPr sz="1550" spc="17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Column/Bar,</a:t>
            </a:r>
            <a:r>
              <a:rPr sz="1550" spc="17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Data</a:t>
            </a:r>
            <a:r>
              <a:rPr sz="1550" spc="17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Table/Heat </a:t>
            </a:r>
            <a:r>
              <a:rPr sz="1550" spc="-44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Map, Radar Chart, Line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Chart, Area Chart.</a:t>
            </a:r>
            <a:endParaRPr sz="1550">
              <a:latin typeface="Comic Sans MS"/>
              <a:cs typeface="Comic Sans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98962" y="2911340"/>
            <a:ext cx="85725" cy="1247775"/>
            <a:chOff x="598962" y="2911340"/>
            <a:chExt cx="85725" cy="124777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962" y="2911340"/>
              <a:ext cx="66675" cy="666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487" y="4082915"/>
              <a:ext cx="76200" cy="7619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52912" y="2448443"/>
            <a:ext cx="6654800" cy="20986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50" b="1" spc="-10" dirty="0">
                <a:latin typeface="Comic Sans MS"/>
                <a:cs typeface="Comic Sans MS"/>
              </a:rPr>
              <a:t>Composition</a:t>
            </a:r>
            <a:r>
              <a:rPr sz="1650" spc="-10" dirty="0">
                <a:latin typeface="Comic Sans MS"/>
                <a:cs typeface="Comic Sans MS"/>
              </a:rPr>
              <a:t>: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Breaking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down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parts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of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a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whole.</a:t>
            </a:r>
            <a:endParaRPr sz="1650">
              <a:latin typeface="Comic Sans MS"/>
              <a:cs typeface="Comic Sans MS"/>
            </a:endParaRPr>
          </a:p>
          <a:p>
            <a:pPr marL="346075" marR="5080">
              <a:lnSpc>
                <a:spcPts val="2250"/>
              </a:lnSpc>
              <a:spcBef>
                <a:spcPts val="120"/>
              </a:spcBef>
            </a:pPr>
            <a:r>
              <a:rPr sz="1550" b="1" spc="-5" dirty="0">
                <a:latin typeface="Comic Sans MS"/>
                <a:cs typeface="Comic Sans MS"/>
              </a:rPr>
              <a:t>Visuals</a:t>
            </a:r>
            <a:r>
              <a:rPr sz="1550" spc="-5" dirty="0">
                <a:latin typeface="Comic Sans MS"/>
                <a:cs typeface="Comic Sans MS"/>
              </a:rPr>
              <a:t>:</a:t>
            </a:r>
            <a:r>
              <a:rPr sz="1550" spc="13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Stacked</a:t>
            </a:r>
            <a:r>
              <a:rPr sz="1550" spc="13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Bar/Column</a:t>
            </a:r>
            <a:r>
              <a:rPr sz="1550" spc="13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Chart,</a:t>
            </a:r>
            <a:r>
              <a:rPr sz="1550" spc="13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Pie/Donut</a:t>
            </a:r>
            <a:r>
              <a:rPr sz="1550" spc="13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Chart,</a:t>
            </a:r>
            <a:r>
              <a:rPr sz="1550" spc="13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Stacked</a:t>
            </a:r>
            <a:r>
              <a:rPr sz="1550" spc="13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Area </a:t>
            </a:r>
            <a:r>
              <a:rPr sz="1550" spc="-44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Chart, Waterfall Chart,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Funnel Chart, Tree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Map/Sunburst.</a:t>
            </a:r>
            <a:endParaRPr sz="15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650" b="1" spc="-10" dirty="0">
                <a:latin typeface="Comic Sans MS"/>
                <a:cs typeface="Comic Sans MS"/>
              </a:rPr>
              <a:t>Distribution</a:t>
            </a:r>
            <a:r>
              <a:rPr sz="1650" spc="-10" dirty="0">
                <a:latin typeface="Comic Sans MS"/>
                <a:cs typeface="Comic Sans MS"/>
              </a:rPr>
              <a:t>: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Showing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frequency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of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values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within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a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series.</a:t>
            </a:r>
            <a:endParaRPr sz="1650">
              <a:latin typeface="Comic Sans MS"/>
              <a:cs typeface="Comic Sans MS"/>
            </a:endParaRPr>
          </a:p>
          <a:p>
            <a:pPr marL="367665" marR="5080">
              <a:lnSpc>
                <a:spcPct val="121200"/>
              </a:lnSpc>
            </a:pPr>
            <a:r>
              <a:rPr sz="1650" b="1" spc="-10" dirty="0">
                <a:latin typeface="Comic Sans MS"/>
                <a:cs typeface="Comic Sans MS"/>
              </a:rPr>
              <a:t>Visuals</a:t>
            </a:r>
            <a:r>
              <a:rPr sz="1650" spc="-10" dirty="0">
                <a:latin typeface="Comic Sans MS"/>
                <a:cs typeface="Comic Sans MS"/>
              </a:rPr>
              <a:t>:</a:t>
            </a:r>
            <a:r>
              <a:rPr sz="1650" spc="20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Histogram,</a:t>
            </a:r>
            <a:r>
              <a:rPr sz="1650" spc="20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Density</a:t>
            </a:r>
            <a:r>
              <a:rPr sz="1650" spc="20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Plot,</a:t>
            </a:r>
            <a:r>
              <a:rPr sz="1650" spc="204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Box</a:t>
            </a:r>
            <a:r>
              <a:rPr sz="1650" spc="20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&amp;</a:t>
            </a:r>
            <a:r>
              <a:rPr sz="1650" spc="20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Whisker,</a:t>
            </a:r>
            <a:r>
              <a:rPr sz="1650" spc="20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Scatter</a:t>
            </a:r>
            <a:r>
              <a:rPr sz="1650" spc="204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Plot, </a:t>
            </a:r>
            <a:r>
              <a:rPr sz="1650" spc="-48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Data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Table/Heat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Map,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Map/Choropleth.</a:t>
            </a:r>
            <a:endParaRPr sz="1650">
              <a:latin typeface="Comic Sans MS"/>
              <a:cs typeface="Comic Sans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8962" y="5292590"/>
            <a:ext cx="66675" cy="6667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649142" y="5178830"/>
            <a:ext cx="45847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latin typeface="Comic Sans MS"/>
                <a:cs typeface="Comic Sans MS"/>
              </a:rPr>
              <a:t>Map,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2912" y="4829693"/>
            <a:ext cx="6030595" cy="895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080" indent="-334010" algn="just">
              <a:lnSpc>
                <a:spcPct val="119800"/>
              </a:lnSpc>
              <a:spcBef>
                <a:spcPts val="100"/>
              </a:spcBef>
            </a:pPr>
            <a:r>
              <a:rPr sz="1650" b="1" spc="-10" dirty="0">
                <a:latin typeface="Comic Sans MS"/>
                <a:cs typeface="Comic Sans MS"/>
              </a:rPr>
              <a:t>Relationship</a:t>
            </a:r>
            <a:r>
              <a:rPr sz="1650" spc="-10" dirty="0">
                <a:latin typeface="Comic Sans MS"/>
                <a:cs typeface="Comic Sans MS"/>
              </a:rPr>
              <a:t>: Showing correlation between multiple variables.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Visuals</a:t>
            </a:r>
            <a:r>
              <a:rPr sz="1550" spc="-5" dirty="0">
                <a:latin typeface="Comic Sans MS"/>
                <a:cs typeface="Comic Sans MS"/>
              </a:rPr>
              <a:t>: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Scatter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Plot,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Bubble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Chart,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Data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Table/Heat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Correlation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Matrix.</a:t>
            </a:r>
            <a:endParaRPr sz="1550">
              <a:latin typeface="Comic Sans MS"/>
              <a:cs typeface="Comic Sans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33894" y="1715681"/>
            <a:ext cx="1704974" cy="335279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98847" y="5928644"/>
            <a:ext cx="5531485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5700"/>
              </a:lnSpc>
              <a:spcBef>
                <a:spcPts val="100"/>
              </a:spcBef>
            </a:pPr>
            <a:r>
              <a:rPr sz="1350" b="1" spc="-10" dirty="0">
                <a:latin typeface="Comic Sans MS"/>
                <a:cs typeface="Comic Sans MS"/>
              </a:rPr>
              <a:t>Keep</a:t>
            </a:r>
            <a:r>
              <a:rPr sz="1350" b="1" spc="-5" dirty="0">
                <a:latin typeface="Comic Sans MS"/>
                <a:cs typeface="Comic Sans MS"/>
              </a:rPr>
              <a:t> it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simple!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While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there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are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hundreds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of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charts</a:t>
            </a:r>
            <a:r>
              <a:rPr sz="1350" b="1" spc="-5" dirty="0">
                <a:latin typeface="Comic Sans MS"/>
                <a:cs typeface="Comic Sans MS"/>
              </a:rPr>
              <a:t> to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choose 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from,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basic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options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like</a:t>
            </a:r>
            <a:r>
              <a:rPr sz="1350" b="1" spc="1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bars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and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columns,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line</a:t>
            </a:r>
            <a:r>
              <a:rPr sz="1350" b="1" spc="1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charts,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histograms </a:t>
            </a:r>
            <a:r>
              <a:rPr sz="1350" b="1" spc="-57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and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scatterplots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often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tell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the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simplest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and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clearest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story</a:t>
            </a:r>
            <a:endParaRPr sz="13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9535" y="2364706"/>
            <a:ext cx="1321589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985877"/>
            <a:ext cx="1189355" cy="1162050"/>
          </a:xfrm>
          <a:custGeom>
            <a:avLst/>
            <a:gdLst/>
            <a:ahLst/>
            <a:cxnLst/>
            <a:rect l="l" t="t" r="r" b="b"/>
            <a:pathLst>
              <a:path w="1189354" h="1162050">
                <a:moveTo>
                  <a:pt x="237122" y="1161690"/>
                </a:moveTo>
                <a:lnTo>
                  <a:pt x="237121" y="889868"/>
                </a:lnTo>
                <a:lnTo>
                  <a:pt x="200014" y="870398"/>
                </a:lnTo>
                <a:lnTo>
                  <a:pt x="165289" y="847216"/>
                </a:lnTo>
                <a:lnTo>
                  <a:pt x="133188" y="820310"/>
                </a:lnTo>
                <a:lnTo>
                  <a:pt x="103954" y="789666"/>
                </a:lnTo>
                <a:lnTo>
                  <a:pt x="77831" y="755275"/>
                </a:lnTo>
                <a:lnTo>
                  <a:pt x="55061" y="717123"/>
                </a:lnTo>
                <a:lnTo>
                  <a:pt x="35886" y="675199"/>
                </a:lnTo>
                <a:lnTo>
                  <a:pt x="20550" y="629491"/>
                </a:lnTo>
                <a:lnTo>
                  <a:pt x="9295" y="579986"/>
                </a:lnTo>
                <a:lnTo>
                  <a:pt x="2364" y="526674"/>
                </a:lnTo>
                <a:lnTo>
                  <a:pt x="0" y="469542"/>
                </a:lnTo>
                <a:lnTo>
                  <a:pt x="2428" y="413217"/>
                </a:lnTo>
                <a:lnTo>
                  <a:pt x="9536" y="359936"/>
                </a:lnTo>
                <a:lnTo>
                  <a:pt x="21073" y="309794"/>
                </a:lnTo>
                <a:lnTo>
                  <a:pt x="36786" y="262920"/>
                </a:lnTo>
                <a:lnTo>
                  <a:pt x="56425" y="219444"/>
                </a:lnTo>
                <a:lnTo>
                  <a:pt x="79737" y="179495"/>
                </a:lnTo>
                <a:lnTo>
                  <a:pt x="106471" y="143202"/>
                </a:lnTo>
                <a:lnTo>
                  <a:pt x="136373" y="110695"/>
                </a:lnTo>
                <a:lnTo>
                  <a:pt x="169194" y="82103"/>
                </a:lnTo>
                <a:lnTo>
                  <a:pt x="204679" y="57554"/>
                </a:lnTo>
                <a:lnTo>
                  <a:pt x="242578" y="37179"/>
                </a:lnTo>
                <a:lnTo>
                  <a:pt x="282639" y="21107"/>
                </a:lnTo>
                <a:lnTo>
                  <a:pt x="324609" y="9467"/>
                </a:lnTo>
                <a:lnTo>
                  <a:pt x="368237" y="2388"/>
                </a:lnTo>
                <a:lnTo>
                  <a:pt x="413268" y="0"/>
                </a:lnTo>
                <a:lnTo>
                  <a:pt x="776138" y="0"/>
                </a:lnTo>
                <a:lnTo>
                  <a:pt x="821173" y="2388"/>
                </a:lnTo>
                <a:lnTo>
                  <a:pt x="864805" y="9467"/>
                </a:lnTo>
                <a:lnTo>
                  <a:pt x="906780" y="21107"/>
                </a:lnTo>
                <a:lnTo>
                  <a:pt x="946846" y="37180"/>
                </a:lnTo>
                <a:lnTo>
                  <a:pt x="984750" y="57556"/>
                </a:lnTo>
                <a:lnTo>
                  <a:pt x="1020241" y="82105"/>
                </a:lnTo>
                <a:lnTo>
                  <a:pt x="1053066" y="110699"/>
                </a:lnTo>
                <a:lnTo>
                  <a:pt x="1082974" y="143208"/>
                </a:lnTo>
                <a:lnTo>
                  <a:pt x="1109711" y="179503"/>
                </a:lnTo>
                <a:lnTo>
                  <a:pt x="1133026" y="219454"/>
                </a:lnTo>
                <a:lnTo>
                  <a:pt x="1152667" y="262934"/>
                </a:lnTo>
                <a:lnTo>
                  <a:pt x="1168380" y="309811"/>
                </a:lnTo>
                <a:lnTo>
                  <a:pt x="1179915" y="359958"/>
                </a:lnTo>
                <a:lnTo>
                  <a:pt x="1187018" y="413245"/>
                </a:lnTo>
                <a:lnTo>
                  <a:pt x="1188917" y="457378"/>
                </a:lnTo>
                <a:lnTo>
                  <a:pt x="1188917" y="481192"/>
                </a:lnTo>
                <a:lnTo>
                  <a:pt x="1187014" y="523800"/>
                </a:lnTo>
                <a:lnTo>
                  <a:pt x="1179907" y="575348"/>
                </a:lnTo>
                <a:lnTo>
                  <a:pt x="1168370" y="624005"/>
                </a:lnTo>
                <a:lnTo>
                  <a:pt x="1152655" y="669621"/>
                </a:lnTo>
                <a:lnTo>
                  <a:pt x="1133014" y="712049"/>
                </a:lnTo>
                <a:lnTo>
                  <a:pt x="1109699" y="751140"/>
                </a:lnTo>
                <a:lnTo>
                  <a:pt x="1082963" y="786746"/>
                </a:lnTo>
                <a:lnTo>
                  <a:pt x="1053057" y="818718"/>
                </a:lnTo>
                <a:lnTo>
                  <a:pt x="1020234" y="846908"/>
                </a:lnTo>
                <a:lnTo>
                  <a:pt x="984744" y="871168"/>
                </a:lnTo>
                <a:lnTo>
                  <a:pt x="946842" y="891350"/>
                </a:lnTo>
                <a:lnTo>
                  <a:pt x="906777" y="907305"/>
                </a:lnTo>
                <a:lnTo>
                  <a:pt x="864804" y="918885"/>
                </a:lnTo>
                <a:lnTo>
                  <a:pt x="821173" y="925942"/>
                </a:lnTo>
                <a:lnTo>
                  <a:pt x="776136" y="928327"/>
                </a:lnTo>
                <a:lnTo>
                  <a:pt x="517809" y="928327"/>
                </a:lnTo>
                <a:lnTo>
                  <a:pt x="237122" y="1161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66354" y="1097573"/>
            <a:ext cx="82740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Comic Sans MS"/>
                <a:cs typeface="Comic Sans MS"/>
              </a:rPr>
              <a:t>See</a:t>
            </a:r>
            <a:r>
              <a:rPr sz="1350" b="1" spc="-7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More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86600" y="6602077"/>
            <a:ext cx="2093595" cy="599440"/>
          </a:xfrm>
          <a:custGeom>
            <a:avLst/>
            <a:gdLst/>
            <a:ahLst/>
            <a:cxnLst/>
            <a:rect l="l" t="t" r="r" b="b"/>
            <a:pathLst>
              <a:path w="2093595" h="599440">
                <a:moveTo>
                  <a:pt x="2093155" y="598822"/>
                </a:moveTo>
                <a:lnTo>
                  <a:pt x="0" y="598822"/>
                </a:lnTo>
                <a:lnTo>
                  <a:pt x="4503" y="589683"/>
                </a:lnTo>
                <a:lnTo>
                  <a:pt x="25560" y="551452"/>
                </a:lnTo>
                <a:lnTo>
                  <a:pt x="48355" y="514139"/>
                </a:lnTo>
                <a:lnTo>
                  <a:pt x="72840" y="477785"/>
                </a:lnTo>
                <a:lnTo>
                  <a:pt x="98970" y="442431"/>
                </a:lnTo>
                <a:lnTo>
                  <a:pt x="126697" y="408118"/>
                </a:lnTo>
                <a:lnTo>
                  <a:pt x="155976" y="374887"/>
                </a:lnTo>
                <a:lnTo>
                  <a:pt x="186759" y="342779"/>
                </a:lnTo>
                <a:lnTo>
                  <a:pt x="219000" y="311837"/>
                </a:lnTo>
                <a:lnTo>
                  <a:pt x="252652" y="282100"/>
                </a:lnTo>
                <a:lnTo>
                  <a:pt x="287669" y="253610"/>
                </a:lnTo>
                <a:lnTo>
                  <a:pt x="324004" y="226409"/>
                </a:lnTo>
                <a:lnTo>
                  <a:pt x="361610" y="200536"/>
                </a:lnTo>
                <a:lnTo>
                  <a:pt x="400441" y="176035"/>
                </a:lnTo>
                <a:lnTo>
                  <a:pt x="440450" y="152945"/>
                </a:lnTo>
                <a:lnTo>
                  <a:pt x="481591" y="131309"/>
                </a:lnTo>
                <a:lnTo>
                  <a:pt x="523817" y="111167"/>
                </a:lnTo>
                <a:lnTo>
                  <a:pt x="567081" y="92560"/>
                </a:lnTo>
                <a:lnTo>
                  <a:pt x="611337" y="75529"/>
                </a:lnTo>
                <a:lnTo>
                  <a:pt x="656538" y="60117"/>
                </a:lnTo>
                <a:lnTo>
                  <a:pt x="702638" y="46363"/>
                </a:lnTo>
                <a:lnTo>
                  <a:pt x="749589" y="34310"/>
                </a:lnTo>
                <a:lnTo>
                  <a:pt x="797346" y="23998"/>
                </a:lnTo>
                <a:lnTo>
                  <a:pt x="845861" y="15468"/>
                </a:lnTo>
                <a:lnTo>
                  <a:pt x="895089" y="8762"/>
                </a:lnTo>
                <a:lnTo>
                  <a:pt x="944982" y="3922"/>
                </a:lnTo>
                <a:lnTo>
                  <a:pt x="995494" y="987"/>
                </a:lnTo>
                <a:lnTo>
                  <a:pt x="1046578" y="0"/>
                </a:lnTo>
                <a:lnTo>
                  <a:pt x="1097661" y="987"/>
                </a:lnTo>
                <a:lnTo>
                  <a:pt x="1148173" y="3922"/>
                </a:lnTo>
                <a:lnTo>
                  <a:pt x="1198066" y="8762"/>
                </a:lnTo>
                <a:lnTo>
                  <a:pt x="1247293" y="15468"/>
                </a:lnTo>
                <a:lnTo>
                  <a:pt x="1295809" y="23998"/>
                </a:lnTo>
                <a:lnTo>
                  <a:pt x="1343566" y="34310"/>
                </a:lnTo>
                <a:lnTo>
                  <a:pt x="1390517" y="46363"/>
                </a:lnTo>
                <a:lnTo>
                  <a:pt x="1436617" y="60117"/>
                </a:lnTo>
                <a:lnTo>
                  <a:pt x="1481818" y="75529"/>
                </a:lnTo>
                <a:lnTo>
                  <a:pt x="1526074" y="92560"/>
                </a:lnTo>
                <a:lnTo>
                  <a:pt x="1569338" y="111167"/>
                </a:lnTo>
                <a:lnTo>
                  <a:pt x="1611564" y="131309"/>
                </a:lnTo>
                <a:lnTo>
                  <a:pt x="1652704" y="152945"/>
                </a:lnTo>
                <a:lnTo>
                  <a:pt x="1692714" y="176035"/>
                </a:lnTo>
                <a:lnTo>
                  <a:pt x="1731545" y="200536"/>
                </a:lnTo>
                <a:lnTo>
                  <a:pt x="1769151" y="226409"/>
                </a:lnTo>
                <a:lnTo>
                  <a:pt x="1805486" y="253610"/>
                </a:lnTo>
                <a:lnTo>
                  <a:pt x="1840503" y="282100"/>
                </a:lnTo>
                <a:lnTo>
                  <a:pt x="1874155" y="311837"/>
                </a:lnTo>
                <a:lnTo>
                  <a:pt x="1906396" y="342779"/>
                </a:lnTo>
                <a:lnTo>
                  <a:pt x="1937179" y="374887"/>
                </a:lnTo>
                <a:lnTo>
                  <a:pt x="1966458" y="408118"/>
                </a:lnTo>
                <a:lnTo>
                  <a:pt x="1994185" y="442431"/>
                </a:lnTo>
                <a:lnTo>
                  <a:pt x="2020315" y="477785"/>
                </a:lnTo>
                <a:lnTo>
                  <a:pt x="2044800" y="514139"/>
                </a:lnTo>
                <a:lnTo>
                  <a:pt x="2067595" y="551452"/>
                </a:lnTo>
                <a:lnTo>
                  <a:pt x="2088652" y="589683"/>
                </a:lnTo>
                <a:lnTo>
                  <a:pt x="2093155" y="598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9564" y="4326228"/>
            <a:ext cx="7769859" cy="2170430"/>
            <a:chOff x="59564" y="4326228"/>
            <a:chExt cx="7769859" cy="2170430"/>
          </a:xfrm>
        </p:grpSpPr>
        <p:sp>
          <p:nvSpPr>
            <p:cNvPr id="8" name="object 8"/>
            <p:cNvSpPr/>
            <p:nvPr/>
          </p:nvSpPr>
          <p:spPr>
            <a:xfrm>
              <a:off x="97485" y="4364329"/>
              <a:ext cx="7694295" cy="2094230"/>
            </a:xfrm>
            <a:custGeom>
              <a:avLst/>
              <a:gdLst/>
              <a:ahLst/>
              <a:cxnLst/>
              <a:rect l="l" t="t" r="r" b="b"/>
              <a:pathLst>
                <a:path w="7694295" h="2094229">
                  <a:moveTo>
                    <a:pt x="7360684" y="2093985"/>
                  </a:moveTo>
                  <a:lnTo>
                    <a:pt x="333374" y="2093985"/>
                  </a:lnTo>
                  <a:lnTo>
                    <a:pt x="284111" y="2090370"/>
                  </a:lnTo>
                  <a:lnTo>
                    <a:pt x="237091" y="2079870"/>
                  </a:lnTo>
                  <a:lnTo>
                    <a:pt x="192832" y="2063000"/>
                  </a:lnTo>
                  <a:lnTo>
                    <a:pt x="151848" y="2040276"/>
                  </a:lnTo>
                  <a:lnTo>
                    <a:pt x="114656" y="2012213"/>
                  </a:lnTo>
                  <a:lnTo>
                    <a:pt x="81771" y="1979328"/>
                  </a:lnTo>
                  <a:lnTo>
                    <a:pt x="53708" y="1942136"/>
                  </a:lnTo>
                  <a:lnTo>
                    <a:pt x="30984" y="1901152"/>
                  </a:lnTo>
                  <a:lnTo>
                    <a:pt x="14114" y="1856893"/>
                  </a:lnTo>
                  <a:lnTo>
                    <a:pt x="3614" y="1809873"/>
                  </a:lnTo>
                  <a:lnTo>
                    <a:pt x="0" y="1760610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7360684" y="0"/>
                  </a:lnTo>
                  <a:lnTo>
                    <a:pt x="7409948" y="3614"/>
                  </a:lnTo>
                  <a:lnTo>
                    <a:pt x="7456967" y="14114"/>
                  </a:lnTo>
                  <a:lnTo>
                    <a:pt x="7501226" y="30984"/>
                  </a:lnTo>
                  <a:lnTo>
                    <a:pt x="7542210" y="53708"/>
                  </a:lnTo>
                  <a:lnTo>
                    <a:pt x="7579402" y="81771"/>
                  </a:lnTo>
                  <a:lnTo>
                    <a:pt x="7612288" y="114656"/>
                  </a:lnTo>
                  <a:lnTo>
                    <a:pt x="7640350" y="151848"/>
                  </a:lnTo>
                  <a:lnTo>
                    <a:pt x="7663074" y="192832"/>
                  </a:lnTo>
                  <a:lnTo>
                    <a:pt x="7679944" y="237091"/>
                  </a:lnTo>
                  <a:lnTo>
                    <a:pt x="7690444" y="284111"/>
                  </a:lnTo>
                  <a:lnTo>
                    <a:pt x="7694059" y="333374"/>
                  </a:lnTo>
                  <a:lnTo>
                    <a:pt x="7694059" y="1760610"/>
                  </a:lnTo>
                  <a:lnTo>
                    <a:pt x="7690444" y="1809873"/>
                  </a:lnTo>
                  <a:lnTo>
                    <a:pt x="7679944" y="1856893"/>
                  </a:lnTo>
                  <a:lnTo>
                    <a:pt x="7663074" y="1901152"/>
                  </a:lnTo>
                  <a:lnTo>
                    <a:pt x="7640350" y="1942136"/>
                  </a:lnTo>
                  <a:lnTo>
                    <a:pt x="7612288" y="1979328"/>
                  </a:lnTo>
                  <a:lnTo>
                    <a:pt x="7579402" y="2012213"/>
                  </a:lnTo>
                  <a:lnTo>
                    <a:pt x="7542210" y="2040276"/>
                  </a:lnTo>
                  <a:lnTo>
                    <a:pt x="7501226" y="2063000"/>
                  </a:lnTo>
                  <a:lnTo>
                    <a:pt x="7456967" y="2079870"/>
                  </a:lnTo>
                  <a:lnTo>
                    <a:pt x="7409948" y="2090370"/>
                  </a:lnTo>
                  <a:lnTo>
                    <a:pt x="7360684" y="20939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664" y="4364328"/>
              <a:ext cx="7693659" cy="2094230"/>
            </a:xfrm>
            <a:custGeom>
              <a:avLst/>
              <a:gdLst/>
              <a:ahLst/>
              <a:cxnLst/>
              <a:rect l="l" t="t" r="r" b="b"/>
              <a:pathLst>
                <a:path w="7693659" h="2094229">
                  <a:moveTo>
                    <a:pt x="333355" y="0"/>
                  </a:moveTo>
                  <a:lnTo>
                    <a:pt x="7360253" y="0"/>
                  </a:lnTo>
                  <a:lnTo>
                    <a:pt x="7409514" y="3614"/>
                  </a:lnTo>
                  <a:lnTo>
                    <a:pt x="7456530" y="14113"/>
                  </a:lnTo>
                  <a:lnTo>
                    <a:pt x="7500787" y="30982"/>
                  </a:lnTo>
                  <a:lnTo>
                    <a:pt x="7541768" y="53705"/>
                  </a:lnTo>
                  <a:lnTo>
                    <a:pt x="7578959" y="81766"/>
                  </a:lnTo>
                  <a:lnTo>
                    <a:pt x="7611842" y="114649"/>
                  </a:lnTo>
                  <a:lnTo>
                    <a:pt x="7639903" y="151839"/>
                  </a:lnTo>
                  <a:lnTo>
                    <a:pt x="7662625" y="192821"/>
                  </a:lnTo>
                  <a:lnTo>
                    <a:pt x="7679494" y="237077"/>
                  </a:lnTo>
                  <a:lnTo>
                    <a:pt x="7689994" y="284094"/>
                  </a:lnTo>
                  <a:lnTo>
                    <a:pt x="7693608" y="333355"/>
                  </a:lnTo>
                  <a:lnTo>
                    <a:pt x="7693608" y="1760507"/>
                  </a:lnTo>
                  <a:lnTo>
                    <a:pt x="7689994" y="1809768"/>
                  </a:lnTo>
                  <a:lnTo>
                    <a:pt x="7679494" y="1856784"/>
                  </a:lnTo>
                  <a:lnTo>
                    <a:pt x="7662625" y="1901041"/>
                  </a:lnTo>
                  <a:lnTo>
                    <a:pt x="7639903" y="1942022"/>
                  </a:lnTo>
                  <a:lnTo>
                    <a:pt x="7611842" y="1979212"/>
                  </a:lnTo>
                  <a:lnTo>
                    <a:pt x="7578959" y="2012096"/>
                  </a:lnTo>
                  <a:lnTo>
                    <a:pt x="7541768" y="2040157"/>
                  </a:lnTo>
                  <a:lnTo>
                    <a:pt x="7500787" y="2062879"/>
                  </a:lnTo>
                  <a:lnTo>
                    <a:pt x="7456530" y="2079748"/>
                  </a:lnTo>
                  <a:lnTo>
                    <a:pt x="7409514" y="2090248"/>
                  </a:lnTo>
                  <a:lnTo>
                    <a:pt x="7360253" y="2093862"/>
                  </a:lnTo>
                  <a:lnTo>
                    <a:pt x="333355" y="2093862"/>
                  </a:lnTo>
                  <a:lnTo>
                    <a:pt x="284094" y="2090248"/>
                  </a:lnTo>
                  <a:lnTo>
                    <a:pt x="237077" y="2079748"/>
                  </a:lnTo>
                  <a:lnTo>
                    <a:pt x="192821" y="2062879"/>
                  </a:lnTo>
                  <a:lnTo>
                    <a:pt x="151839" y="2040157"/>
                  </a:lnTo>
                  <a:lnTo>
                    <a:pt x="114649" y="2012096"/>
                  </a:lnTo>
                  <a:lnTo>
                    <a:pt x="81766" y="1979212"/>
                  </a:lnTo>
                  <a:lnTo>
                    <a:pt x="53705" y="1942022"/>
                  </a:lnTo>
                  <a:lnTo>
                    <a:pt x="30982" y="1901041"/>
                  </a:lnTo>
                  <a:lnTo>
                    <a:pt x="14113" y="1856784"/>
                  </a:lnTo>
                  <a:lnTo>
                    <a:pt x="3614" y="1809768"/>
                  </a:lnTo>
                  <a:lnTo>
                    <a:pt x="0" y="1760507"/>
                  </a:lnTo>
                  <a:lnTo>
                    <a:pt x="0" y="333355"/>
                  </a:lnTo>
                  <a:lnTo>
                    <a:pt x="3614" y="284094"/>
                  </a:lnTo>
                  <a:lnTo>
                    <a:pt x="14113" y="237077"/>
                  </a:lnTo>
                  <a:lnTo>
                    <a:pt x="30982" y="192821"/>
                  </a:lnTo>
                  <a:lnTo>
                    <a:pt x="53705" y="151839"/>
                  </a:lnTo>
                  <a:lnTo>
                    <a:pt x="81766" y="114649"/>
                  </a:lnTo>
                  <a:lnTo>
                    <a:pt x="114649" y="81766"/>
                  </a:lnTo>
                  <a:lnTo>
                    <a:pt x="151839" y="53705"/>
                  </a:lnTo>
                  <a:lnTo>
                    <a:pt x="192821" y="30982"/>
                  </a:lnTo>
                  <a:lnTo>
                    <a:pt x="237077" y="14113"/>
                  </a:lnTo>
                  <a:lnTo>
                    <a:pt x="284094" y="3614"/>
                  </a:lnTo>
                  <a:lnTo>
                    <a:pt x="333355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7985" y="4792954"/>
              <a:ext cx="57150" cy="295275"/>
            </a:xfrm>
            <a:custGeom>
              <a:avLst/>
              <a:gdLst/>
              <a:ahLst/>
              <a:cxnLst/>
              <a:rect l="l" t="t" r="r" b="b"/>
              <a:pathLst>
                <a:path w="57150" h="295275">
                  <a:moveTo>
                    <a:pt x="57150" y="262915"/>
                  </a:moveTo>
                  <a:lnTo>
                    <a:pt x="32359" y="238125"/>
                  </a:lnTo>
                  <a:lnTo>
                    <a:pt x="24777" y="238125"/>
                  </a:lnTo>
                  <a:lnTo>
                    <a:pt x="0" y="262915"/>
                  </a:lnTo>
                  <a:lnTo>
                    <a:pt x="0" y="270497"/>
                  </a:lnTo>
                  <a:lnTo>
                    <a:pt x="24777" y="295275"/>
                  </a:lnTo>
                  <a:lnTo>
                    <a:pt x="32359" y="295275"/>
                  </a:lnTo>
                  <a:lnTo>
                    <a:pt x="57150" y="270497"/>
                  </a:lnTo>
                  <a:lnTo>
                    <a:pt x="57150" y="266700"/>
                  </a:lnTo>
                  <a:lnTo>
                    <a:pt x="57150" y="262915"/>
                  </a:lnTo>
                  <a:close/>
                </a:path>
                <a:path w="57150" h="295275">
                  <a:moveTo>
                    <a:pt x="57150" y="24790"/>
                  </a:moveTo>
                  <a:lnTo>
                    <a:pt x="32359" y="0"/>
                  </a:lnTo>
                  <a:lnTo>
                    <a:pt x="24777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77" y="57150"/>
                  </a:lnTo>
                  <a:lnTo>
                    <a:pt x="32359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973" y="5264441"/>
              <a:ext cx="66675" cy="666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973" y="5502566"/>
              <a:ext cx="66675" cy="666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973" y="5740691"/>
              <a:ext cx="66675" cy="666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973" y="5978816"/>
              <a:ext cx="66675" cy="6667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1520513" y="313308"/>
            <a:ext cx="4852670" cy="450850"/>
          </a:xfrm>
          <a:custGeom>
            <a:avLst/>
            <a:gdLst/>
            <a:ahLst/>
            <a:cxnLst/>
            <a:rect l="l" t="t" r="r" b="b"/>
            <a:pathLst>
              <a:path w="4852670" h="450850">
                <a:moveTo>
                  <a:pt x="4627366" y="450227"/>
                </a:moveTo>
                <a:lnTo>
                  <a:pt x="225114" y="450227"/>
                </a:lnTo>
                <a:lnTo>
                  <a:pt x="180991" y="445862"/>
                </a:lnTo>
                <a:lnTo>
                  <a:pt x="138966" y="433092"/>
                </a:lnTo>
                <a:lnTo>
                  <a:pt x="100220" y="412406"/>
                </a:lnTo>
                <a:lnTo>
                  <a:pt x="65934" y="384293"/>
                </a:lnTo>
                <a:lnTo>
                  <a:pt x="37821" y="350007"/>
                </a:lnTo>
                <a:lnTo>
                  <a:pt x="17135" y="311261"/>
                </a:lnTo>
                <a:lnTo>
                  <a:pt x="4365" y="269236"/>
                </a:lnTo>
                <a:lnTo>
                  <a:pt x="0" y="225113"/>
                </a:lnTo>
                <a:lnTo>
                  <a:pt x="4365" y="180991"/>
                </a:lnTo>
                <a:lnTo>
                  <a:pt x="17135" y="138966"/>
                </a:lnTo>
                <a:lnTo>
                  <a:pt x="37821" y="100220"/>
                </a:lnTo>
                <a:lnTo>
                  <a:pt x="65934" y="65934"/>
                </a:lnTo>
                <a:lnTo>
                  <a:pt x="100220" y="37821"/>
                </a:lnTo>
                <a:lnTo>
                  <a:pt x="138966" y="17135"/>
                </a:lnTo>
                <a:lnTo>
                  <a:pt x="180991" y="4365"/>
                </a:lnTo>
                <a:lnTo>
                  <a:pt x="225110" y="0"/>
                </a:lnTo>
                <a:lnTo>
                  <a:pt x="4627370" y="0"/>
                </a:lnTo>
                <a:lnTo>
                  <a:pt x="4671489" y="4365"/>
                </a:lnTo>
                <a:lnTo>
                  <a:pt x="4713514" y="17135"/>
                </a:lnTo>
                <a:lnTo>
                  <a:pt x="4752260" y="37821"/>
                </a:lnTo>
                <a:lnTo>
                  <a:pt x="4786546" y="65934"/>
                </a:lnTo>
                <a:lnTo>
                  <a:pt x="4814659" y="100220"/>
                </a:lnTo>
                <a:lnTo>
                  <a:pt x="4835345" y="138966"/>
                </a:lnTo>
                <a:lnTo>
                  <a:pt x="4848115" y="180991"/>
                </a:lnTo>
                <a:lnTo>
                  <a:pt x="4852264" y="222926"/>
                </a:lnTo>
                <a:lnTo>
                  <a:pt x="4852264" y="227300"/>
                </a:lnTo>
                <a:lnTo>
                  <a:pt x="4848115" y="269236"/>
                </a:lnTo>
                <a:lnTo>
                  <a:pt x="4835345" y="311261"/>
                </a:lnTo>
                <a:lnTo>
                  <a:pt x="4814659" y="350007"/>
                </a:lnTo>
                <a:lnTo>
                  <a:pt x="4786546" y="384293"/>
                </a:lnTo>
                <a:lnTo>
                  <a:pt x="4752260" y="412406"/>
                </a:lnTo>
                <a:lnTo>
                  <a:pt x="4713514" y="433092"/>
                </a:lnTo>
                <a:lnTo>
                  <a:pt x="4671489" y="445862"/>
                </a:lnTo>
                <a:lnTo>
                  <a:pt x="4627366" y="450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9138" y="868666"/>
            <a:ext cx="7451090" cy="1353185"/>
          </a:xfrm>
          <a:custGeom>
            <a:avLst/>
            <a:gdLst/>
            <a:ahLst/>
            <a:cxnLst/>
            <a:rect l="l" t="t" r="r" b="b"/>
            <a:pathLst>
              <a:path w="7451090" h="1353185">
                <a:moveTo>
                  <a:pt x="6658470" y="214236"/>
                </a:moveTo>
                <a:lnTo>
                  <a:pt x="6652806" y="165112"/>
                </a:lnTo>
                <a:lnTo>
                  <a:pt x="6636690" y="120027"/>
                </a:lnTo>
                <a:lnTo>
                  <a:pt x="6611404" y="80238"/>
                </a:lnTo>
                <a:lnTo>
                  <a:pt x="6578232" y="47066"/>
                </a:lnTo>
                <a:lnTo>
                  <a:pt x="6538442" y="21780"/>
                </a:lnTo>
                <a:lnTo>
                  <a:pt x="6493357" y="5664"/>
                </a:lnTo>
                <a:lnTo>
                  <a:pt x="6444234" y="0"/>
                </a:lnTo>
                <a:lnTo>
                  <a:pt x="1006500" y="0"/>
                </a:lnTo>
                <a:lnTo>
                  <a:pt x="957389" y="5664"/>
                </a:lnTo>
                <a:lnTo>
                  <a:pt x="912291" y="21780"/>
                </a:lnTo>
                <a:lnTo>
                  <a:pt x="872515" y="47066"/>
                </a:lnTo>
                <a:lnTo>
                  <a:pt x="839343" y="80238"/>
                </a:lnTo>
                <a:lnTo>
                  <a:pt x="814057" y="120027"/>
                </a:lnTo>
                <a:lnTo>
                  <a:pt x="797928" y="165112"/>
                </a:lnTo>
                <a:lnTo>
                  <a:pt x="792276" y="214236"/>
                </a:lnTo>
                <a:lnTo>
                  <a:pt x="797928" y="263359"/>
                </a:lnTo>
                <a:lnTo>
                  <a:pt x="814057" y="308444"/>
                </a:lnTo>
                <a:lnTo>
                  <a:pt x="839343" y="348221"/>
                </a:lnTo>
                <a:lnTo>
                  <a:pt x="872515" y="381406"/>
                </a:lnTo>
                <a:lnTo>
                  <a:pt x="912291" y="406692"/>
                </a:lnTo>
                <a:lnTo>
                  <a:pt x="957389" y="422808"/>
                </a:lnTo>
                <a:lnTo>
                  <a:pt x="1006500" y="428459"/>
                </a:lnTo>
                <a:lnTo>
                  <a:pt x="6444234" y="428459"/>
                </a:lnTo>
                <a:lnTo>
                  <a:pt x="6493357" y="422808"/>
                </a:lnTo>
                <a:lnTo>
                  <a:pt x="6538442" y="406692"/>
                </a:lnTo>
                <a:lnTo>
                  <a:pt x="6578232" y="381406"/>
                </a:lnTo>
                <a:lnTo>
                  <a:pt x="6611404" y="348221"/>
                </a:lnTo>
                <a:lnTo>
                  <a:pt x="6636690" y="308444"/>
                </a:lnTo>
                <a:lnTo>
                  <a:pt x="6652806" y="263359"/>
                </a:lnTo>
                <a:lnTo>
                  <a:pt x="6658470" y="214236"/>
                </a:lnTo>
                <a:close/>
              </a:path>
              <a:path w="7451090" h="1353185">
                <a:moveTo>
                  <a:pt x="7450747" y="828090"/>
                </a:moveTo>
                <a:lnTo>
                  <a:pt x="7447127" y="778827"/>
                </a:lnTo>
                <a:lnTo>
                  <a:pt x="7436637" y="731812"/>
                </a:lnTo>
                <a:lnTo>
                  <a:pt x="7419759" y="687552"/>
                </a:lnTo>
                <a:lnTo>
                  <a:pt x="7397039" y="646569"/>
                </a:lnTo>
                <a:lnTo>
                  <a:pt x="7368972" y="609371"/>
                </a:lnTo>
                <a:lnTo>
                  <a:pt x="7336091" y="576491"/>
                </a:lnTo>
                <a:lnTo>
                  <a:pt x="7298893" y="548424"/>
                </a:lnTo>
                <a:lnTo>
                  <a:pt x="7257910" y="525703"/>
                </a:lnTo>
                <a:lnTo>
                  <a:pt x="7213651" y="508825"/>
                </a:lnTo>
                <a:lnTo>
                  <a:pt x="7166635" y="498335"/>
                </a:lnTo>
                <a:lnTo>
                  <a:pt x="7117372" y="494715"/>
                </a:lnTo>
                <a:lnTo>
                  <a:pt x="333375" y="494715"/>
                </a:lnTo>
                <a:lnTo>
                  <a:pt x="284111" y="498335"/>
                </a:lnTo>
                <a:lnTo>
                  <a:pt x="237083" y="508825"/>
                </a:lnTo>
                <a:lnTo>
                  <a:pt x="192824" y="525703"/>
                </a:lnTo>
                <a:lnTo>
                  <a:pt x="151841" y="548424"/>
                </a:lnTo>
                <a:lnTo>
                  <a:pt x="114655" y="576491"/>
                </a:lnTo>
                <a:lnTo>
                  <a:pt x="81762" y="609371"/>
                </a:lnTo>
                <a:lnTo>
                  <a:pt x="53708" y="646569"/>
                </a:lnTo>
                <a:lnTo>
                  <a:pt x="30975" y="687552"/>
                </a:lnTo>
                <a:lnTo>
                  <a:pt x="14109" y="731812"/>
                </a:lnTo>
                <a:lnTo>
                  <a:pt x="3606" y="778827"/>
                </a:lnTo>
                <a:lnTo>
                  <a:pt x="0" y="828090"/>
                </a:lnTo>
                <a:lnTo>
                  <a:pt x="0" y="1019797"/>
                </a:lnTo>
                <a:lnTo>
                  <a:pt x="3606" y="1069060"/>
                </a:lnTo>
                <a:lnTo>
                  <a:pt x="14109" y="1116076"/>
                </a:lnTo>
                <a:lnTo>
                  <a:pt x="30975" y="1160335"/>
                </a:lnTo>
                <a:lnTo>
                  <a:pt x="53708" y="1201318"/>
                </a:lnTo>
                <a:lnTo>
                  <a:pt x="81762" y="1238516"/>
                </a:lnTo>
                <a:lnTo>
                  <a:pt x="114655" y="1271397"/>
                </a:lnTo>
                <a:lnTo>
                  <a:pt x="151841" y="1299464"/>
                </a:lnTo>
                <a:lnTo>
                  <a:pt x="192824" y="1322184"/>
                </a:lnTo>
                <a:lnTo>
                  <a:pt x="237083" y="1339049"/>
                </a:lnTo>
                <a:lnTo>
                  <a:pt x="284111" y="1349552"/>
                </a:lnTo>
                <a:lnTo>
                  <a:pt x="333375" y="1353172"/>
                </a:lnTo>
                <a:lnTo>
                  <a:pt x="7117372" y="1353172"/>
                </a:lnTo>
                <a:lnTo>
                  <a:pt x="7166635" y="1349552"/>
                </a:lnTo>
                <a:lnTo>
                  <a:pt x="7213651" y="1339049"/>
                </a:lnTo>
                <a:lnTo>
                  <a:pt x="7257910" y="1322184"/>
                </a:lnTo>
                <a:lnTo>
                  <a:pt x="7298893" y="1299464"/>
                </a:lnTo>
                <a:lnTo>
                  <a:pt x="7336091" y="1271397"/>
                </a:lnTo>
                <a:lnTo>
                  <a:pt x="7368972" y="1238516"/>
                </a:lnTo>
                <a:lnTo>
                  <a:pt x="7397039" y="1201318"/>
                </a:lnTo>
                <a:lnTo>
                  <a:pt x="7419759" y="1160335"/>
                </a:lnTo>
                <a:lnTo>
                  <a:pt x="7436637" y="1116076"/>
                </a:lnTo>
                <a:lnTo>
                  <a:pt x="7447127" y="1069060"/>
                </a:lnTo>
                <a:lnTo>
                  <a:pt x="7450747" y="1019797"/>
                </a:lnTo>
                <a:lnTo>
                  <a:pt x="7450747" y="828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141499" y="380618"/>
            <a:ext cx="161099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10" dirty="0"/>
              <a:t>3.</a:t>
            </a:r>
            <a:r>
              <a:rPr sz="1850" u="heavy" spc="-10" dirty="0">
                <a:uFill>
                  <a:solidFill>
                    <a:srgbClr val="000000"/>
                  </a:solidFill>
                </a:uFill>
              </a:rPr>
              <a:t>END</a:t>
            </a:r>
            <a:r>
              <a:rPr sz="1850" u="heavy" spc="-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50" u="heavy" spc="-10" dirty="0">
                <a:uFill>
                  <a:solidFill>
                    <a:srgbClr val="000000"/>
                  </a:solidFill>
                </a:uFill>
              </a:rPr>
              <a:t>USER</a:t>
            </a:r>
            <a:r>
              <a:rPr sz="1850" u="heavy" spc="-5" dirty="0">
                <a:uFill>
                  <a:solidFill>
                    <a:srgbClr val="000000"/>
                  </a:solidFill>
                </a:uFill>
              </a:rPr>
              <a:t> </a:t>
            </a:r>
            <a:endParaRPr sz="1850"/>
          </a:p>
        </p:txBody>
      </p:sp>
      <p:sp>
        <p:nvSpPr>
          <p:cNvPr id="18" name="object 18"/>
          <p:cNvSpPr txBox="1"/>
          <p:nvPr/>
        </p:nvSpPr>
        <p:spPr>
          <a:xfrm>
            <a:off x="1350104" y="929593"/>
            <a:ext cx="518858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>
                <a:latin typeface="Comic Sans MS"/>
                <a:cs typeface="Comic Sans MS"/>
              </a:rPr>
              <a:t>Who</a:t>
            </a:r>
            <a:r>
              <a:rPr sz="1750" b="1" spc="-5" dirty="0">
                <a:latin typeface="Comic Sans MS"/>
                <a:cs typeface="Comic Sans MS"/>
              </a:rPr>
              <a:t> is </a:t>
            </a:r>
            <a:r>
              <a:rPr sz="1750" b="1" spc="-10" dirty="0">
                <a:latin typeface="Comic Sans MS"/>
                <a:cs typeface="Comic Sans MS"/>
              </a:rPr>
              <a:t>the</a:t>
            </a:r>
            <a:r>
              <a:rPr sz="1750" b="1" spc="-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END</a:t>
            </a:r>
            <a:r>
              <a:rPr sz="1750" b="1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USER</a:t>
            </a:r>
            <a:r>
              <a:rPr sz="1750" b="1" spc="-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and</a:t>
            </a:r>
            <a:r>
              <a:rPr sz="1750" b="1" spc="-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what</a:t>
            </a:r>
            <a:r>
              <a:rPr sz="1750" b="1" spc="-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do</a:t>
            </a:r>
            <a:r>
              <a:rPr sz="1750" b="1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they</a:t>
            </a:r>
            <a:r>
              <a:rPr sz="1750" b="1" spc="-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need?</a:t>
            </a:r>
            <a:endParaRPr sz="1750">
              <a:latin typeface="Comic Sans MS"/>
              <a:cs typeface="Comic Sans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4307" y="2326605"/>
            <a:ext cx="7282815" cy="1932305"/>
            <a:chOff x="304307" y="2326605"/>
            <a:chExt cx="7282815" cy="1932305"/>
          </a:xfrm>
        </p:grpSpPr>
        <p:sp>
          <p:nvSpPr>
            <p:cNvPr id="20" name="object 20"/>
            <p:cNvSpPr/>
            <p:nvPr/>
          </p:nvSpPr>
          <p:spPr>
            <a:xfrm>
              <a:off x="338557" y="2364705"/>
              <a:ext cx="7212330" cy="1856105"/>
            </a:xfrm>
            <a:custGeom>
              <a:avLst/>
              <a:gdLst/>
              <a:ahLst/>
              <a:cxnLst/>
              <a:rect l="l" t="t" r="r" b="b"/>
              <a:pathLst>
                <a:path w="7212330" h="1856104">
                  <a:moveTo>
                    <a:pt x="6878542" y="1855860"/>
                  </a:moveTo>
                  <a:lnTo>
                    <a:pt x="333374" y="1855860"/>
                  </a:lnTo>
                  <a:lnTo>
                    <a:pt x="284111" y="1852245"/>
                  </a:lnTo>
                  <a:lnTo>
                    <a:pt x="237091" y="1841745"/>
                  </a:lnTo>
                  <a:lnTo>
                    <a:pt x="192832" y="1824875"/>
                  </a:lnTo>
                  <a:lnTo>
                    <a:pt x="151848" y="1802151"/>
                  </a:lnTo>
                  <a:lnTo>
                    <a:pt x="114656" y="1774089"/>
                  </a:lnTo>
                  <a:lnTo>
                    <a:pt x="81771" y="1741203"/>
                  </a:lnTo>
                  <a:lnTo>
                    <a:pt x="53708" y="1704011"/>
                  </a:lnTo>
                  <a:lnTo>
                    <a:pt x="30984" y="1663027"/>
                  </a:lnTo>
                  <a:lnTo>
                    <a:pt x="14114" y="1618768"/>
                  </a:lnTo>
                  <a:lnTo>
                    <a:pt x="3614" y="1571749"/>
                  </a:lnTo>
                  <a:lnTo>
                    <a:pt x="0" y="1522485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878542" y="0"/>
                  </a:lnTo>
                  <a:lnTo>
                    <a:pt x="6927805" y="3614"/>
                  </a:lnTo>
                  <a:lnTo>
                    <a:pt x="6974824" y="14114"/>
                  </a:lnTo>
                  <a:lnTo>
                    <a:pt x="7019084" y="30984"/>
                  </a:lnTo>
                  <a:lnTo>
                    <a:pt x="7060068" y="53708"/>
                  </a:lnTo>
                  <a:lnTo>
                    <a:pt x="7097260" y="81771"/>
                  </a:lnTo>
                  <a:lnTo>
                    <a:pt x="7130145" y="114656"/>
                  </a:lnTo>
                  <a:lnTo>
                    <a:pt x="7158208" y="151848"/>
                  </a:lnTo>
                  <a:lnTo>
                    <a:pt x="7180932" y="192832"/>
                  </a:lnTo>
                  <a:lnTo>
                    <a:pt x="7197802" y="237091"/>
                  </a:lnTo>
                  <a:lnTo>
                    <a:pt x="7208302" y="284111"/>
                  </a:lnTo>
                  <a:lnTo>
                    <a:pt x="7211917" y="333374"/>
                  </a:lnTo>
                  <a:lnTo>
                    <a:pt x="7211917" y="1522485"/>
                  </a:lnTo>
                  <a:lnTo>
                    <a:pt x="7208302" y="1571749"/>
                  </a:lnTo>
                  <a:lnTo>
                    <a:pt x="7197802" y="1618768"/>
                  </a:lnTo>
                  <a:lnTo>
                    <a:pt x="7180932" y="1663027"/>
                  </a:lnTo>
                  <a:lnTo>
                    <a:pt x="7158208" y="1704011"/>
                  </a:lnTo>
                  <a:lnTo>
                    <a:pt x="7130145" y="1741203"/>
                  </a:lnTo>
                  <a:lnTo>
                    <a:pt x="7097260" y="1774089"/>
                  </a:lnTo>
                  <a:lnTo>
                    <a:pt x="7060068" y="1802151"/>
                  </a:lnTo>
                  <a:lnTo>
                    <a:pt x="7019084" y="1824875"/>
                  </a:lnTo>
                  <a:lnTo>
                    <a:pt x="6974824" y="1841745"/>
                  </a:lnTo>
                  <a:lnTo>
                    <a:pt x="6927805" y="1852245"/>
                  </a:lnTo>
                  <a:lnTo>
                    <a:pt x="6878542" y="18558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2407" y="2364705"/>
              <a:ext cx="7206615" cy="1856105"/>
            </a:xfrm>
            <a:custGeom>
              <a:avLst/>
              <a:gdLst/>
              <a:ahLst/>
              <a:cxnLst/>
              <a:rect l="l" t="t" r="r" b="b"/>
              <a:pathLst>
                <a:path w="7206615" h="1856104">
                  <a:moveTo>
                    <a:pt x="329738" y="0"/>
                  </a:moveTo>
                  <a:lnTo>
                    <a:pt x="6874473" y="0"/>
                  </a:lnTo>
                  <a:lnTo>
                    <a:pt x="6923733" y="3614"/>
                  </a:lnTo>
                  <a:lnTo>
                    <a:pt x="6970750" y="14113"/>
                  </a:lnTo>
                  <a:lnTo>
                    <a:pt x="7015006" y="30982"/>
                  </a:lnTo>
                  <a:lnTo>
                    <a:pt x="7055987" y="53705"/>
                  </a:lnTo>
                  <a:lnTo>
                    <a:pt x="7093177" y="81765"/>
                  </a:lnTo>
                  <a:lnTo>
                    <a:pt x="7126060" y="114648"/>
                  </a:lnTo>
                  <a:lnTo>
                    <a:pt x="7154120" y="151838"/>
                  </a:lnTo>
                  <a:lnTo>
                    <a:pt x="7176843" y="192819"/>
                  </a:lnTo>
                  <a:lnTo>
                    <a:pt x="7193712" y="237076"/>
                  </a:lnTo>
                  <a:lnTo>
                    <a:pt x="7204211" y="284092"/>
                  </a:lnTo>
                  <a:lnTo>
                    <a:pt x="7206574" y="316289"/>
                  </a:lnTo>
                </a:path>
                <a:path w="7206615" h="1856104">
                  <a:moveTo>
                    <a:pt x="7206574" y="1539448"/>
                  </a:moveTo>
                  <a:lnTo>
                    <a:pt x="7193712" y="1618661"/>
                  </a:lnTo>
                  <a:lnTo>
                    <a:pt x="7176843" y="1662918"/>
                  </a:lnTo>
                  <a:lnTo>
                    <a:pt x="7154120" y="1703899"/>
                  </a:lnTo>
                  <a:lnTo>
                    <a:pt x="7126060" y="1741088"/>
                  </a:lnTo>
                  <a:lnTo>
                    <a:pt x="7093177" y="1773972"/>
                  </a:lnTo>
                  <a:lnTo>
                    <a:pt x="7055987" y="1802032"/>
                  </a:lnTo>
                  <a:lnTo>
                    <a:pt x="7015006" y="1824755"/>
                  </a:lnTo>
                  <a:lnTo>
                    <a:pt x="6970750" y="1841624"/>
                  </a:lnTo>
                  <a:lnTo>
                    <a:pt x="6923733" y="1852123"/>
                  </a:lnTo>
                  <a:lnTo>
                    <a:pt x="6874473" y="1855737"/>
                  </a:lnTo>
                </a:path>
                <a:path w="7206615" h="1856104">
                  <a:moveTo>
                    <a:pt x="112772" y="1775283"/>
                  </a:moveTo>
                  <a:lnTo>
                    <a:pt x="111034" y="1773972"/>
                  </a:lnTo>
                </a:path>
                <a:path w="7206615" h="1856104">
                  <a:moveTo>
                    <a:pt x="101431" y="1764368"/>
                  </a:moveTo>
                  <a:lnTo>
                    <a:pt x="78151" y="1741088"/>
                  </a:lnTo>
                  <a:lnTo>
                    <a:pt x="50090" y="1703899"/>
                  </a:lnTo>
                  <a:lnTo>
                    <a:pt x="27368" y="1662918"/>
                  </a:lnTo>
                  <a:lnTo>
                    <a:pt x="10499" y="1618661"/>
                  </a:lnTo>
                  <a:lnTo>
                    <a:pt x="10159" y="1617141"/>
                  </a:lnTo>
                </a:path>
                <a:path w="7206615" h="1856104">
                  <a:moveTo>
                    <a:pt x="0" y="284092"/>
                  </a:moveTo>
                  <a:lnTo>
                    <a:pt x="10499" y="237076"/>
                  </a:lnTo>
                  <a:lnTo>
                    <a:pt x="27368" y="192819"/>
                  </a:lnTo>
                  <a:lnTo>
                    <a:pt x="50090" y="151838"/>
                  </a:lnTo>
                  <a:lnTo>
                    <a:pt x="78151" y="114648"/>
                  </a:lnTo>
                  <a:lnTo>
                    <a:pt x="111034" y="81765"/>
                  </a:lnTo>
                  <a:lnTo>
                    <a:pt x="148224" y="53705"/>
                  </a:lnTo>
                  <a:lnTo>
                    <a:pt x="189205" y="30982"/>
                  </a:lnTo>
                  <a:lnTo>
                    <a:pt x="233461" y="14113"/>
                  </a:lnTo>
                  <a:lnTo>
                    <a:pt x="280478" y="3614"/>
                  </a:lnTo>
                  <a:lnTo>
                    <a:pt x="329738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9056" y="2793339"/>
              <a:ext cx="57150" cy="295275"/>
            </a:xfrm>
            <a:custGeom>
              <a:avLst/>
              <a:gdLst/>
              <a:ahLst/>
              <a:cxnLst/>
              <a:rect l="l" t="t" r="r" b="b"/>
              <a:pathLst>
                <a:path w="57150" h="295275">
                  <a:moveTo>
                    <a:pt x="57150" y="262902"/>
                  </a:moveTo>
                  <a:lnTo>
                    <a:pt x="32359" y="238125"/>
                  </a:lnTo>
                  <a:lnTo>
                    <a:pt x="24777" y="238125"/>
                  </a:lnTo>
                  <a:lnTo>
                    <a:pt x="0" y="262902"/>
                  </a:lnTo>
                  <a:lnTo>
                    <a:pt x="0" y="270484"/>
                  </a:lnTo>
                  <a:lnTo>
                    <a:pt x="24777" y="295275"/>
                  </a:lnTo>
                  <a:lnTo>
                    <a:pt x="32359" y="295275"/>
                  </a:lnTo>
                  <a:lnTo>
                    <a:pt x="57150" y="270484"/>
                  </a:lnTo>
                  <a:lnTo>
                    <a:pt x="57150" y="266700"/>
                  </a:lnTo>
                  <a:lnTo>
                    <a:pt x="57150" y="262902"/>
                  </a:lnTo>
                  <a:close/>
                </a:path>
                <a:path w="57150" h="295275">
                  <a:moveTo>
                    <a:pt x="57150" y="24777"/>
                  </a:moveTo>
                  <a:lnTo>
                    <a:pt x="32359" y="0"/>
                  </a:lnTo>
                  <a:lnTo>
                    <a:pt x="24777" y="0"/>
                  </a:lnTo>
                  <a:lnTo>
                    <a:pt x="0" y="24777"/>
                  </a:lnTo>
                  <a:lnTo>
                    <a:pt x="0" y="32359"/>
                  </a:lnTo>
                  <a:lnTo>
                    <a:pt x="24777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0044" y="3264818"/>
              <a:ext cx="66675" cy="6667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044" y="3502943"/>
              <a:ext cx="66675" cy="6667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044" y="3741068"/>
              <a:ext cx="66675" cy="6667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0044" y="3979193"/>
              <a:ext cx="66675" cy="66674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48285" y="1387386"/>
            <a:ext cx="8719185" cy="4966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 marR="55880" algn="just">
              <a:lnSpc>
                <a:spcPct val="112100"/>
              </a:lnSpc>
              <a:spcBef>
                <a:spcPts val="100"/>
              </a:spcBef>
            </a:pPr>
            <a:r>
              <a:rPr sz="1450" spc="-10" dirty="0">
                <a:latin typeface="Comic Sans MS"/>
                <a:cs typeface="Comic Sans MS"/>
              </a:rPr>
              <a:t>How you visualize and present your data </a:t>
            </a:r>
            <a:r>
              <a:rPr sz="1450" spc="-5" dirty="0">
                <a:latin typeface="Comic Sans MS"/>
                <a:cs typeface="Comic Sans MS"/>
              </a:rPr>
              <a:t>is a </a:t>
            </a:r>
            <a:r>
              <a:rPr sz="1450" spc="-10" dirty="0">
                <a:latin typeface="Comic Sans MS"/>
                <a:cs typeface="Comic Sans MS"/>
              </a:rPr>
              <a:t>function </a:t>
            </a:r>
            <a:r>
              <a:rPr sz="1450" spc="-5" dirty="0">
                <a:latin typeface="Comic Sans MS"/>
                <a:cs typeface="Comic Sans MS"/>
              </a:rPr>
              <a:t>of </a:t>
            </a:r>
            <a:r>
              <a:rPr sz="1450" spc="-10" dirty="0">
                <a:latin typeface="Comic Sans MS"/>
                <a:cs typeface="Comic Sans MS"/>
              </a:rPr>
              <a:t>who will be consuming </a:t>
            </a:r>
            <a:r>
              <a:rPr sz="1450" spc="-5" dirty="0">
                <a:latin typeface="Comic Sans MS"/>
                <a:cs typeface="Comic Sans MS"/>
              </a:rPr>
              <a:t>it; a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2025" b="1" spc="-15" baseline="28806" dirty="0">
                <a:latin typeface="Comic Sans MS"/>
                <a:cs typeface="Comic Sans MS"/>
              </a:rPr>
              <a:t>END USERS </a:t>
            </a:r>
            <a:r>
              <a:rPr sz="2025" b="1" spc="-7" baseline="28806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fellow analyst may want </a:t>
            </a:r>
            <a:r>
              <a:rPr sz="1450" spc="-5" dirty="0">
                <a:latin typeface="Comic Sans MS"/>
                <a:cs typeface="Comic Sans MS"/>
              </a:rPr>
              <a:t>to </a:t>
            </a:r>
            <a:r>
              <a:rPr sz="1450" spc="-10" dirty="0">
                <a:latin typeface="Comic Sans MS"/>
                <a:cs typeface="Comic Sans MS"/>
              </a:rPr>
              <a:t>see granular details, while managers and executives often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2025" b="1" spc="-15" baseline="32921" dirty="0">
                <a:latin typeface="Comic Sans MS"/>
                <a:cs typeface="Comic Sans MS"/>
              </a:rPr>
              <a:t>Next Slide.. </a:t>
            </a:r>
            <a:r>
              <a:rPr sz="2025" b="1" spc="-7" baseline="32921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prefer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topline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KPIs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and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clear,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data-driven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insights.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Let’s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see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below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few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end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Users:</a:t>
            </a:r>
            <a:endParaRPr sz="14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800">
              <a:latin typeface="Comic Sans MS"/>
              <a:cs typeface="Comic Sans MS"/>
            </a:endParaRPr>
          </a:p>
          <a:p>
            <a:pPr marL="518795" indent="-253365">
              <a:lnSpc>
                <a:spcPct val="100000"/>
              </a:lnSpc>
              <a:buAutoNum type="arabicPeriod"/>
              <a:tabLst>
                <a:tab pos="519430" algn="l"/>
              </a:tabLst>
            </a:pPr>
            <a:r>
              <a:rPr sz="1350" b="1" spc="-10" dirty="0">
                <a:latin typeface="Comic Sans MS"/>
                <a:cs typeface="Comic Sans MS"/>
              </a:rPr>
              <a:t>The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Manager:</a:t>
            </a:r>
            <a:endParaRPr sz="1350">
              <a:latin typeface="Comic Sans MS"/>
              <a:cs typeface="Comic Sans MS"/>
            </a:endParaRPr>
          </a:p>
          <a:p>
            <a:pPr marL="556895">
              <a:lnSpc>
                <a:spcPct val="100000"/>
              </a:lnSpc>
              <a:spcBef>
                <a:spcPts val="254"/>
              </a:spcBef>
            </a:pPr>
            <a:r>
              <a:rPr sz="1350" b="1" spc="-10" dirty="0">
                <a:latin typeface="Comic Sans MS"/>
                <a:cs typeface="Comic Sans MS"/>
              </a:rPr>
              <a:t>Role</a:t>
            </a:r>
            <a:r>
              <a:rPr sz="1350" spc="-10" dirty="0">
                <a:latin typeface="Comic Sans MS"/>
                <a:cs typeface="Comic Sans MS"/>
              </a:rPr>
              <a:t>: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Oversees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day-to-day</a:t>
            </a:r>
            <a:r>
              <a:rPr sz="1350" spc="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operations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and</a:t>
            </a:r>
            <a:r>
              <a:rPr sz="1350" spc="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needs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data</a:t>
            </a:r>
            <a:r>
              <a:rPr sz="1350" spc="1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to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make</a:t>
            </a:r>
            <a:r>
              <a:rPr sz="1350" spc="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informed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decisions.</a:t>
            </a:r>
            <a:endParaRPr sz="1350">
              <a:latin typeface="Comic Sans MS"/>
              <a:cs typeface="Comic Sans MS"/>
            </a:endParaRPr>
          </a:p>
          <a:p>
            <a:pPr marL="556895">
              <a:lnSpc>
                <a:spcPct val="100000"/>
              </a:lnSpc>
              <a:spcBef>
                <a:spcPts val="254"/>
              </a:spcBef>
            </a:pPr>
            <a:r>
              <a:rPr sz="1350" b="1" spc="-10" dirty="0">
                <a:latin typeface="Comic Sans MS"/>
                <a:cs typeface="Comic Sans MS"/>
              </a:rPr>
              <a:t>Needs:</a:t>
            </a:r>
            <a:endParaRPr sz="1350">
              <a:latin typeface="Comic Sans MS"/>
              <a:cs typeface="Comic Sans MS"/>
            </a:endParaRPr>
          </a:p>
          <a:p>
            <a:pPr marL="847090" marR="2189480">
              <a:lnSpc>
                <a:spcPct val="115700"/>
              </a:lnSpc>
            </a:pPr>
            <a:r>
              <a:rPr sz="1350" spc="-10" dirty="0">
                <a:latin typeface="Comic Sans MS"/>
                <a:cs typeface="Comic Sans MS"/>
              </a:rPr>
              <a:t>Summarized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data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with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actionable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insights</a:t>
            </a:r>
            <a:r>
              <a:rPr sz="1350" spc="1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to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help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operate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business. </a:t>
            </a:r>
            <a:r>
              <a:rPr sz="1350" spc="-38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Visuals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that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highlight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key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performance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indicators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(KPIs)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and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metrics.</a:t>
            </a:r>
            <a:endParaRPr sz="1350">
              <a:latin typeface="Comic Sans MS"/>
              <a:cs typeface="Comic Sans MS"/>
            </a:endParaRPr>
          </a:p>
          <a:p>
            <a:pPr marL="847090">
              <a:lnSpc>
                <a:spcPct val="100000"/>
              </a:lnSpc>
              <a:spcBef>
                <a:spcPts val="254"/>
              </a:spcBef>
            </a:pPr>
            <a:r>
              <a:rPr sz="1350" spc="-10" dirty="0">
                <a:latin typeface="Comic Sans MS"/>
                <a:cs typeface="Comic Sans MS"/>
              </a:rPr>
              <a:t>Prefers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common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charts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and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graphs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that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are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easy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to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interpret.</a:t>
            </a:r>
            <a:endParaRPr sz="1350">
              <a:latin typeface="Comic Sans MS"/>
              <a:cs typeface="Comic Sans MS"/>
            </a:endParaRPr>
          </a:p>
          <a:p>
            <a:pPr marL="847090">
              <a:lnSpc>
                <a:spcPct val="100000"/>
              </a:lnSpc>
              <a:spcBef>
                <a:spcPts val="254"/>
              </a:spcBef>
            </a:pPr>
            <a:r>
              <a:rPr sz="1350" spc="-10" dirty="0">
                <a:latin typeface="Comic Sans MS"/>
                <a:cs typeface="Comic Sans MS"/>
              </a:rPr>
              <a:t>Examples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of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preferred</a:t>
            </a:r>
            <a:r>
              <a:rPr sz="1350" spc="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visuals: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Bar</a:t>
            </a:r>
            <a:r>
              <a:rPr sz="1350" spc="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charts,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line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charts,</a:t>
            </a:r>
            <a:r>
              <a:rPr sz="1350" spc="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summary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dashboards.</a:t>
            </a:r>
            <a:endParaRPr sz="13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Comic Sans MS"/>
              <a:cs typeface="Comic Sans MS"/>
            </a:endParaRPr>
          </a:p>
          <a:p>
            <a:pPr marL="277495" indent="-252729">
              <a:lnSpc>
                <a:spcPct val="100000"/>
              </a:lnSpc>
              <a:buAutoNum type="arabicPeriod" startAt="2"/>
              <a:tabLst>
                <a:tab pos="278130" algn="l"/>
              </a:tabLst>
            </a:pPr>
            <a:r>
              <a:rPr sz="1350" b="1" spc="-10" dirty="0">
                <a:latin typeface="Comic Sans MS"/>
                <a:cs typeface="Comic Sans MS"/>
              </a:rPr>
              <a:t>The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Analyst:</a:t>
            </a:r>
            <a:endParaRPr sz="1350">
              <a:latin typeface="Comic Sans MS"/>
              <a:cs typeface="Comic Sans MS"/>
            </a:endParaRPr>
          </a:p>
          <a:p>
            <a:pPr marL="315595">
              <a:lnSpc>
                <a:spcPct val="100000"/>
              </a:lnSpc>
              <a:spcBef>
                <a:spcPts val="254"/>
              </a:spcBef>
            </a:pPr>
            <a:r>
              <a:rPr sz="1350" b="1" spc="-10" dirty="0">
                <a:latin typeface="Comic Sans MS"/>
                <a:cs typeface="Comic Sans MS"/>
              </a:rPr>
              <a:t>Role</a:t>
            </a:r>
            <a:r>
              <a:rPr sz="1350" spc="-10" dirty="0">
                <a:latin typeface="Comic Sans MS"/>
                <a:cs typeface="Comic Sans MS"/>
              </a:rPr>
              <a:t>: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Typically</a:t>
            </a:r>
            <a:r>
              <a:rPr sz="1350" spc="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works</a:t>
            </a:r>
            <a:r>
              <a:rPr sz="1350" spc="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with</a:t>
            </a:r>
            <a:r>
              <a:rPr sz="1350" spc="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data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regularly</a:t>
            </a:r>
            <a:r>
              <a:rPr sz="1350" spc="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and</a:t>
            </a:r>
            <a:r>
              <a:rPr sz="1350" spc="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conducts</a:t>
            </a:r>
            <a:r>
              <a:rPr sz="1350" spc="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detailed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analyses.</a:t>
            </a:r>
            <a:endParaRPr sz="1350">
              <a:latin typeface="Comic Sans MS"/>
              <a:cs typeface="Comic Sans MS"/>
            </a:endParaRPr>
          </a:p>
          <a:p>
            <a:pPr marL="315595">
              <a:lnSpc>
                <a:spcPct val="100000"/>
              </a:lnSpc>
              <a:spcBef>
                <a:spcPts val="254"/>
              </a:spcBef>
            </a:pPr>
            <a:r>
              <a:rPr sz="1350" b="1" spc="-10" dirty="0">
                <a:latin typeface="Comic Sans MS"/>
                <a:cs typeface="Comic Sans MS"/>
              </a:rPr>
              <a:t>Needs:</a:t>
            </a:r>
            <a:endParaRPr sz="1350">
              <a:latin typeface="Comic Sans MS"/>
              <a:cs typeface="Comic Sans MS"/>
            </a:endParaRPr>
          </a:p>
          <a:p>
            <a:pPr marL="605790">
              <a:lnSpc>
                <a:spcPct val="100000"/>
              </a:lnSpc>
              <a:spcBef>
                <a:spcPts val="254"/>
              </a:spcBef>
            </a:pPr>
            <a:r>
              <a:rPr sz="1350" spc="-10" dirty="0">
                <a:latin typeface="Comic Sans MS"/>
                <a:cs typeface="Comic Sans MS"/>
              </a:rPr>
              <a:t>Detailed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data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to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understand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trends,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patterns,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and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anomalies.</a:t>
            </a:r>
            <a:endParaRPr sz="1350">
              <a:latin typeface="Comic Sans MS"/>
              <a:cs typeface="Comic Sans MS"/>
            </a:endParaRPr>
          </a:p>
          <a:p>
            <a:pPr marL="605790" marR="2369820">
              <a:lnSpc>
                <a:spcPct val="115700"/>
              </a:lnSpc>
            </a:pPr>
            <a:r>
              <a:rPr sz="1350" spc="-10" dirty="0">
                <a:latin typeface="Comic Sans MS"/>
                <a:cs typeface="Comic Sans MS"/>
              </a:rPr>
              <a:t>Tools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to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perform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root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cause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analysis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and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deep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dives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into</a:t>
            </a:r>
            <a:r>
              <a:rPr sz="1350" spc="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specific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issues.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Prefers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visuals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like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tables,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combo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charts,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and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detailed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graphs.</a:t>
            </a:r>
            <a:endParaRPr sz="1350">
              <a:latin typeface="Comic Sans MS"/>
              <a:cs typeface="Comic Sans MS"/>
            </a:endParaRPr>
          </a:p>
          <a:p>
            <a:pPr marL="605790" marR="1143635">
              <a:lnSpc>
                <a:spcPct val="115700"/>
              </a:lnSpc>
            </a:pPr>
            <a:r>
              <a:rPr sz="1350" spc="-10" dirty="0">
                <a:latin typeface="Comic Sans MS"/>
                <a:cs typeface="Comic Sans MS"/>
              </a:rPr>
              <a:t>Examples</a:t>
            </a:r>
            <a:r>
              <a:rPr sz="1350" spc="3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of</a:t>
            </a:r>
            <a:r>
              <a:rPr sz="1350" spc="4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preferred</a:t>
            </a:r>
            <a:r>
              <a:rPr sz="1350" spc="4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visuals:</a:t>
            </a:r>
            <a:r>
              <a:rPr sz="1350" spc="3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Detailed</a:t>
            </a:r>
            <a:r>
              <a:rPr sz="1350" spc="4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tables,</a:t>
            </a:r>
            <a:r>
              <a:rPr sz="1350" spc="4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combo</a:t>
            </a:r>
            <a:r>
              <a:rPr sz="1350" spc="4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charts,</a:t>
            </a:r>
            <a:r>
              <a:rPr sz="1350" spc="3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scatter</a:t>
            </a:r>
            <a:r>
              <a:rPr sz="1350" spc="4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plots</a:t>
            </a:r>
            <a:r>
              <a:rPr sz="1350" spc="4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with</a:t>
            </a:r>
            <a:r>
              <a:rPr sz="1350" spc="4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trend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lines.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61290" y="16444"/>
            <a:ext cx="7009765" cy="1977389"/>
            <a:chOff x="161290" y="16444"/>
            <a:chExt cx="7009765" cy="1977389"/>
          </a:xfrm>
        </p:grpSpPr>
        <p:sp>
          <p:nvSpPr>
            <p:cNvPr id="5" name="object 5"/>
            <p:cNvSpPr/>
            <p:nvPr/>
          </p:nvSpPr>
          <p:spPr>
            <a:xfrm>
              <a:off x="199253" y="16444"/>
              <a:ext cx="6934200" cy="1939289"/>
            </a:xfrm>
            <a:custGeom>
              <a:avLst/>
              <a:gdLst/>
              <a:ahLst/>
              <a:cxnLst/>
              <a:rect l="l" t="t" r="r" b="b"/>
              <a:pathLst>
                <a:path w="6934200" h="1939289">
                  <a:moveTo>
                    <a:pt x="6600560" y="1938866"/>
                  </a:moveTo>
                  <a:lnTo>
                    <a:pt x="333364" y="1938866"/>
                  </a:lnTo>
                  <a:lnTo>
                    <a:pt x="284111" y="1935252"/>
                  </a:lnTo>
                  <a:lnTo>
                    <a:pt x="237091" y="1924752"/>
                  </a:lnTo>
                  <a:lnTo>
                    <a:pt x="192832" y="1907882"/>
                  </a:lnTo>
                  <a:lnTo>
                    <a:pt x="151848" y="1885158"/>
                  </a:lnTo>
                  <a:lnTo>
                    <a:pt x="114656" y="1857095"/>
                  </a:lnTo>
                  <a:lnTo>
                    <a:pt x="81771" y="1824210"/>
                  </a:lnTo>
                  <a:lnTo>
                    <a:pt x="53708" y="1787018"/>
                  </a:lnTo>
                  <a:lnTo>
                    <a:pt x="30984" y="1746034"/>
                  </a:lnTo>
                  <a:lnTo>
                    <a:pt x="14114" y="1701775"/>
                  </a:lnTo>
                  <a:lnTo>
                    <a:pt x="3614" y="1654755"/>
                  </a:lnTo>
                  <a:lnTo>
                    <a:pt x="0" y="1605492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6600549" y="0"/>
                  </a:lnTo>
                  <a:lnTo>
                    <a:pt x="6649813" y="3614"/>
                  </a:lnTo>
                  <a:lnTo>
                    <a:pt x="6696832" y="14114"/>
                  </a:lnTo>
                  <a:lnTo>
                    <a:pt x="6741092" y="30984"/>
                  </a:lnTo>
                  <a:lnTo>
                    <a:pt x="6782075" y="53708"/>
                  </a:lnTo>
                  <a:lnTo>
                    <a:pt x="6819268" y="81771"/>
                  </a:lnTo>
                  <a:lnTo>
                    <a:pt x="6852153" y="114656"/>
                  </a:lnTo>
                  <a:lnTo>
                    <a:pt x="6880216" y="151848"/>
                  </a:lnTo>
                  <a:lnTo>
                    <a:pt x="6902940" y="192832"/>
                  </a:lnTo>
                  <a:lnTo>
                    <a:pt x="6919810" y="237091"/>
                  </a:lnTo>
                  <a:lnTo>
                    <a:pt x="6930310" y="284111"/>
                  </a:lnTo>
                  <a:lnTo>
                    <a:pt x="6933924" y="333374"/>
                  </a:lnTo>
                  <a:lnTo>
                    <a:pt x="6933924" y="1605492"/>
                  </a:lnTo>
                  <a:lnTo>
                    <a:pt x="6930310" y="1654755"/>
                  </a:lnTo>
                  <a:lnTo>
                    <a:pt x="6919810" y="1701775"/>
                  </a:lnTo>
                  <a:lnTo>
                    <a:pt x="6902940" y="1746034"/>
                  </a:lnTo>
                  <a:lnTo>
                    <a:pt x="6880216" y="1787018"/>
                  </a:lnTo>
                  <a:lnTo>
                    <a:pt x="6852153" y="1824210"/>
                  </a:lnTo>
                  <a:lnTo>
                    <a:pt x="6819268" y="1857095"/>
                  </a:lnTo>
                  <a:lnTo>
                    <a:pt x="6782075" y="1885158"/>
                  </a:lnTo>
                  <a:lnTo>
                    <a:pt x="6741092" y="1907882"/>
                  </a:lnTo>
                  <a:lnTo>
                    <a:pt x="6696832" y="1924752"/>
                  </a:lnTo>
                  <a:lnTo>
                    <a:pt x="6649813" y="1935252"/>
                  </a:lnTo>
                  <a:lnTo>
                    <a:pt x="6600560" y="19388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9390" y="1621866"/>
              <a:ext cx="6933565" cy="333375"/>
            </a:xfrm>
            <a:custGeom>
              <a:avLst/>
              <a:gdLst/>
              <a:ahLst/>
              <a:cxnLst/>
              <a:rect l="l" t="t" r="r" b="b"/>
              <a:pathLst>
                <a:path w="6933565" h="333375">
                  <a:moveTo>
                    <a:pt x="6933053" y="7818"/>
                  </a:moveTo>
                  <a:lnTo>
                    <a:pt x="6930012" y="49261"/>
                  </a:lnTo>
                  <a:lnTo>
                    <a:pt x="6919513" y="96278"/>
                  </a:lnTo>
                  <a:lnTo>
                    <a:pt x="6902643" y="140536"/>
                  </a:lnTo>
                  <a:lnTo>
                    <a:pt x="6879920" y="181518"/>
                  </a:lnTo>
                  <a:lnTo>
                    <a:pt x="6851859" y="218708"/>
                  </a:lnTo>
                  <a:lnTo>
                    <a:pt x="6818975" y="251592"/>
                  </a:lnTo>
                  <a:lnTo>
                    <a:pt x="6781784" y="279654"/>
                  </a:lnTo>
                  <a:lnTo>
                    <a:pt x="6740802" y="302377"/>
                  </a:lnTo>
                  <a:lnTo>
                    <a:pt x="6696545" y="319246"/>
                  </a:lnTo>
                  <a:lnTo>
                    <a:pt x="6649528" y="329746"/>
                  </a:lnTo>
                  <a:lnTo>
                    <a:pt x="6600266" y="333360"/>
                  </a:lnTo>
                  <a:lnTo>
                    <a:pt x="333360" y="333360"/>
                  </a:lnTo>
                  <a:lnTo>
                    <a:pt x="284099" y="329746"/>
                  </a:lnTo>
                  <a:lnTo>
                    <a:pt x="237081" y="319246"/>
                  </a:lnTo>
                  <a:lnTo>
                    <a:pt x="192824" y="302377"/>
                  </a:lnTo>
                  <a:lnTo>
                    <a:pt x="151842" y="279654"/>
                  </a:lnTo>
                  <a:lnTo>
                    <a:pt x="114651" y="251592"/>
                  </a:lnTo>
                  <a:lnTo>
                    <a:pt x="81767" y="218708"/>
                  </a:lnTo>
                  <a:lnTo>
                    <a:pt x="53706" y="181518"/>
                  </a:lnTo>
                  <a:lnTo>
                    <a:pt x="30983" y="140536"/>
                  </a:lnTo>
                  <a:lnTo>
                    <a:pt x="14114" y="96278"/>
                  </a:lnTo>
                  <a:lnTo>
                    <a:pt x="3614" y="49261"/>
                  </a:lnTo>
                  <a:lnTo>
                    <a:pt x="0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1175" y="416495"/>
              <a:ext cx="57150" cy="276225"/>
            </a:xfrm>
            <a:custGeom>
              <a:avLst/>
              <a:gdLst/>
              <a:ahLst/>
              <a:cxnLst/>
              <a:rect l="l" t="t" r="r" b="b"/>
              <a:pathLst>
                <a:path w="57150" h="276225">
                  <a:moveTo>
                    <a:pt x="57150" y="243865"/>
                  </a:moveTo>
                  <a:lnTo>
                    <a:pt x="32359" y="219075"/>
                  </a:lnTo>
                  <a:lnTo>
                    <a:pt x="24777" y="219075"/>
                  </a:lnTo>
                  <a:lnTo>
                    <a:pt x="0" y="243865"/>
                  </a:lnTo>
                  <a:lnTo>
                    <a:pt x="0" y="251447"/>
                  </a:lnTo>
                  <a:lnTo>
                    <a:pt x="24777" y="276225"/>
                  </a:lnTo>
                  <a:lnTo>
                    <a:pt x="32359" y="276225"/>
                  </a:lnTo>
                  <a:lnTo>
                    <a:pt x="57150" y="251447"/>
                  </a:lnTo>
                  <a:lnTo>
                    <a:pt x="57150" y="247650"/>
                  </a:lnTo>
                  <a:lnTo>
                    <a:pt x="57150" y="243865"/>
                  </a:lnTo>
                  <a:close/>
                </a:path>
                <a:path w="57150" h="276225">
                  <a:moveTo>
                    <a:pt x="57150" y="24790"/>
                  </a:moveTo>
                  <a:lnTo>
                    <a:pt x="32359" y="0"/>
                  </a:lnTo>
                  <a:lnTo>
                    <a:pt x="24777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77" y="57150"/>
                  </a:lnTo>
                  <a:lnTo>
                    <a:pt x="32359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115" y="849881"/>
              <a:ext cx="66674" cy="666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115" y="1068955"/>
              <a:ext cx="66674" cy="666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3115" y="1288030"/>
              <a:ext cx="66674" cy="666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3115" y="1507105"/>
              <a:ext cx="66674" cy="6667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62753" y="83010"/>
            <a:ext cx="6807200" cy="177800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250" b="1" spc="-5" dirty="0">
                <a:latin typeface="Comic Sans MS"/>
                <a:cs typeface="Comic Sans MS"/>
              </a:rPr>
              <a:t>3.</a:t>
            </a:r>
            <a:r>
              <a:rPr sz="1250" b="1" spc="-30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The</a:t>
            </a:r>
            <a:r>
              <a:rPr sz="1250" b="1" spc="-25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Executive:</a:t>
            </a:r>
            <a:endParaRPr sz="1250">
              <a:latin typeface="Comic Sans MS"/>
              <a:cs typeface="Comic Sans MS"/>
            </a:endParaRPr>
          </a:p>
          <a:p>
            <a:pPr marL="281305">
              <a:lnSpc>
                <a:spcPct val="100000"/>
              </a:lnSpc>
              <a:spcBef>
                <a:spcPts val="225"/>
              </a:spcBef>
            </a:pPr>
            <a:r>
              <a:rPr sz="1250" b="1" spc="-5" dirty="0">
                <a:latin typeface="Comic Sans MS"/>
                <a:cs typeface="Comic Sans MS"/>
              </a:rPr>
              <a:t>Role</a:t>
            </a:r>
            <a:r>
              <a:rPr sz="1250" spc="-5" dirty="0">
                <a:latin typeface="Comic Sans MS"/>
                <a:cs typeface="Comic Sans MS"/>
              </a:rPr>
              <a:t>: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Focuses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on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strategic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decision-making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and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overall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business</a:t>
            </a:r>
            <a:r>
              <a:rPr sz="1250" spc="1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performance.</a:t>
            </a:r>
            <a:endParaRPr sz="1250">
              <a:latin typeface="Comic Sans MS"/>
              <a:cs typeface="Comic Sans MS"/>
            </a:endParaRPr>
          </a:p>
          <a:p>
            <a:pPr marL="281305">
              <a:lnSpc>
                <a:spcPct val="100000"/>
              </a:lnSpc>
              <a:spcBef>
                <a:spcPts val="225"/>
              </a:spcBef>
            </a:pPr>
            <a:r>
              <a:rPr sz="1250" b="1" spc="-5" dirty="0">
                <a:latin typeface="Comic Sans MS"/>
                <a:cs typeface="Comic Sans MS"/>
              </a:rPr>
              <a:t>Needs:</a:t>
            </a:r>
            <a:endParaRPr sz="1250">
              <a:latin typeface="Comic Sans MS"/>
              <a:cs typeface="Comic Sans MS"/>
            </a:endParaRPr>
          </a:p>
          <a:p>
            <a:pPr marL="550545" marR="1345565">
              <a:lnSpc>
                <a:spcPct val="114999"/>
              </a:lnSpc>
            </a:pPr>
            <a:r>
              <a:rPr sz="1250" spc="-5" dirty="0">
                <a:latin typeface="Comic Sans MS"/>
                <a:cs typeface="Comic Sans MS"/>
              </a:rPr>
              <a:t>High-level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summaries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and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key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metrics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to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guide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strategic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decisions. </a:t>
            </a:r>
            <a:r>
              <a:rPr sz="1250" spc="-3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Visuals that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provide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quick snapshot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of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business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performance.</a:t>
            </a:r>
            <a:endParaRPr sz="1250">
              <a:latin typeface="Comic Sans MS"/>
              <a:cs typeface="Comic Sans MS"/>
            </a:endParaRPr>
          </a:p>
          <a:p>
            <a:pPr marL="550545">
              <a:lnSpc>
                <a:spcPct val="100000"/>
              </a:lnSpc>
              <a:spcBef>
                <a:spcPts val="225"/>
              </a:spcBef>
            </a:pPr>
            <a:r>
              <a:rPr sz="1250" spc="-5" dirty="0">
                <a:latin typeface="Comic Sans MS"/>
                <a:cs typeface="Comic Sans MS"/>
              </a:rPr>
              <a:t>Prefers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dashboards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with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top-level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insights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and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few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detailed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charts.</a:t>
            </a:r>
            <a:endParaRPr sz="1250">
              <a:latin typeface="Comic Sans MS"/>
              <a:cs typeface="Comic Sans MS"/>
            </a:endParaRPr>
          </a:p>
          <a:p>
            <a:pPr marL="550545" marR="5080">
              <a:lnSpc>
                <a:spcPct val="114999"/>
              </a:lnSpc>
            </a:pPr>
            <a:r>
              <a:rPr sz="1250" spc="-5" dirty="0">
                <a:latin typeface="Comic Sans MS"/>
                <a:cs typeface="Comic Sans MS"/>
              </a:rPr>
              <a:t>Examples</a:t>
            </a:r>
            <a:r>
              <a:rPr sz="1250" spc="24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of</a:t>
            </a:r>
            <a:r>
              <a:rPr sz="1250" spc="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preferred</a:t>
            </a:r>
            <a:r>
              <a:rPr sz="1250" spc="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visuals:</a:t>
            </a:r>
            <a:r>
              <a:rPr sz="1250" spc="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KPI</a:t>
            </a:r>
            <a:r>
              <a:rPr sz="1250" spc="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dashboards,</a:t>
            </a:r>
            <a:r>
              <a:rPr sz="1250" spc="24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executive</a:t>
            </a:r>
            <a:r>
              <a:rPr sz="1250" spc="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summary</a:t>
            </a:r>
            <a:r>
              <a:rPr sz="1250" spc="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charts,</a:t>
            </a:r>
            <a:r>
              <a:rPr sz="1250" spc="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high- </a:t>
            </a:r>
            <a:r>
              <a:rPr sz="1250" spc="-3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level</a:t>
            </a:r>
            <a:r>
              <a:rPr sz="1250" spc="-1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trend lines.</a:t>
            </a:r>
            <a:endParaRPr sz="125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85283" y="673403"/>
            <a:ext cx="1189990" cy="1398905"/>
          </a:xfrm>
          <a:custGeom>
            <a:avLst/>
            <a:gdLst/>
            <a:ahLst/>
            <a:cxnLst/>
            <a:rect l="l" t="t" r="r" b="b"/>
            <a:pathLst>
              <a:path w="1189990" h="1398905">
                <a:moveTo>
                  <a:pt x="238677" y="1398519"/>
                </a:moveTo>
                <a:lnTo>
                  <a:pt x="237119" y="1398519"/>
                </a:lnTo>
                <a:lnTo>
                  <a:pt x="237119" y="1127993"/>
                </a:lnTo>
                <a:lnTo>
                  <a:pt x="205571" y="1111711"/>
                </a:lnTo>
                <a:lnTo>
                  <a:pt x="147659" y="1069983"/>
                </a:lnTo>
                <a:lnTo>
                  <a:pt x="97638" y="1014016"/>
                </a:lnTo>
                <a:lnTo>
                  <a:pt x="75955" y="979933"/>
                </a:lnTo>
                <a:lnTo>
                  <a:pt x="56685" y="941380"/>
                </a:lnTo>
                <a:lnTo>
                  <a:pt x="39976" y="898052"/>
                </a:lnTo>
                <a:lnTo>
                  <a:pt x="25976" y="849647"/>
                </a:lnTo>
                <a:lnTo>
                  <a:pt x="14831" y="795861"/>
                </a:lnTo>
                <a:lnTo>
                  <a:pt x="6688" y="736391"/>
                </a:lnTo>
                <a:lnTo>
                  <a:pt x="1694" y="670932"/>
                </a:lnTo>
                <a:lnTo>
                  <a:pt x="0" y="599078"/>
                </a:lnTo>
                <a:lnTo>
                  <a:pt x="1690" y="531572"/>
                </a:lnTo>
                <a:lnTo>
                  <a:pt x="6662" y="468377"/>
                </a:lnTo>
                <a:lnTo>
                  <a:pt x="14767" y="409465"/>
                </a:lnTo>
                <a:lnTo>
                  <a:pt x="25860" y="354778"/>
                </a:lnTo>
                <a:lnTo>
                  <a:pt x="39795" y="304258"/>
                </a:lnTo>
                <a:lnTo>
                  <a:pt x="56426" y="257845"/>
                </a:lnTo>
                <a:lnTo>
                  <a:pt x="75609" y="215481"/>
                </a:lnTo>
                <a:lnTo>
                  <a:pt x="97196" y="177108"/>
                </a:lnTo>
                <a:lnTo>
                  <a:pt x="121042" y="142668"/>
                </a:lnTo>
                <a:lnTo>
                  <a:pt x="147002" y="112101"/>
                </a:lnTo>
                <a:lnTo>
                  <a:pt x="174929" y="85349"/>
                </a:lnTo>
                <a:lnTo>
                  <a:pt x="236104" y="43058"/>
                </a:lnTo>
                <a:lnTo>
                  <a:pt x="303399" y="15325"/>
                </a:lnTo>
                <a:lnTo>
                  <a:pt x="375649" y="1683"/>
                </a:lnTo>
                <a:lnTo>
                  <a:pt x="413267" y="0"/>
                </a:lnTo>
                <a:lnTo>
                  <a:pt x="776134" y="0"/>
                </a:lnTo>
                <a:lnTo>
                  <a:pt x="850430" y="6772"/>
                </a:lnTo>
                <a:lnTo>
                  <a:pt x="920358" y="27402"/>
                </a:lnTo>
                <a:lnTo>
                  <a:pt x="984749" y="62357"/>
                </a:lnTo>
                <a:lnTo>
                  <a:pt x="1042436" y="112107"/>
                </a:lnTo>
                <a:lnTo>
                  <a:pt x="1068400" y="142677"/>
                </a:lnTo>
                <a:lnTo>
                  <a:pt x="1092251" y="177121"/>
                </a:lnTo>
                <a:lnTo>
                  <a:pt x="1113842" y="215498"/>
                </a:lnTo>
                <a:lnTo>
                  <a:pt x="1133026" y="257866"/>
                </a:lnTo>
                <a:lnTo>
                  <a:pt x="1149659" y="304285"/>
                </a:lnTo>
                <a:lnTo>
                  <a:pt x="1163594" y="354813"/>
                </a:lnTo>
                <a:lnTo>
                  <a:pt x="1174685" y="409507"/>
                </a:lnTo>
                <a:lnTo>
                  <a:pt x="1182786" y="468428"/>
                </a:lnTo>
                <a:lnTo>
                  <a:pt x="1187751" y="531633"/>
                </a:lnTo>
                <a:lnTo>
                  <a:pt x="1189432" y="599182"/>
                </a:lnTo>
                <a:lnTo>
                  <a:pt x="1187544" y="665201"/>
                </a:lnTo>
                <a:lnTo>
                  <a:pt x="1181984" y="727049"/>
                </a:lnTo>
                <a:lnTo>
                  <a:pt x="1172929" y="784684"/>
                </a:lnTo>
                <a:lnTo>
                  <a:pt x="1160552" y="838138"/>
                </a:lnTo>
                <a:lnTo>
                  <a:pt x="1145026" y="887441"/>
                </a:lnTo>
                <a:lnTo>
                  <a:pt x="1126524" y="932624"/>
                </a:lnTo>
                <a:lnTo>
                  <a:pt x="1105220" y="973717"/>
                </a:lnTo>
                <a:lnTo>
                  <a:pt x="1081287" y="1010750"/>
                </a:lnTo>
                <a:lnTo>
                  <a:pt x="1054897" y="1043756"/>
                </a:lnTo>
                <a:lnTo>
                  <a:pt x="1026224" y="1072763"/>
                </a:lnTo>
                <a:lnTo>
                  <a:pt x="995442" y="1097803"/>
                </a:lnTo>
                <a:lnTo>
                  <a:pt x="962722" y="1118907"/>
                </a:lnTo>
                <a:lnTo>
                  <a:pt x="928239" y="1136105"/>
                </a:lnTo>
                <a:lnTo>
                  <a:pt x="892166" y="1149428"/>
                </a:lnTo>
                <a:lnTo>
                  <a:pt x="854675" y="1158907"/>
                </a:lnTo>
                <a:lnTo>
                  <a:pt x="815940" y="1164571"/>
                </a:lnTo>
                <a:lnTo>
                  <a:pt x="776134" y="1166452"/>
                </a:lnTo>
                <a:lnTo>
                  <a:pt x="517806" y="1166452"/>
                </a:lnTo>
                <a:lnTo>
                  <a:pt x="238677" y="1398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-37910" y="2035118"/>
            <a:ext cx="9039225" cy="3912870"/>
            <a:chOff x="-37910" y="2035118"/>
            <a:chExt cx="9039225" cy="3912870"/>
          </a:xfrm>
        </p:grpSpPr>
        <p:sp>
          <p:nvSpPr>
            <p:cNvPr id="15" name="object 15"/>
            <p:cNvSpPr/>
            <p:nvPr/>
          </p:nvSpPr>
          <p:spPr>
            <a:xfrm>
              <a:off x="0" y="4129993"/>
              <a:ext cx="7395209" cy="1779905"/>
            </a:xfrm>
            <a:custGeom>
              <a:avLst/>
              <a:gdLst/>
              <a:ahLst/>
              <a:cxnLst/>
              <a:rect l="l" t="t" r="r" b="b"/>
              <a:pathLst>
                <a:path w="7395209" h="1779904">
                  <a:moveTo>
                    <a:pt x="7061288" y="1779660"/>
                  </a:moveTo>
                  <a:lnTo>
                    <a:pt x="333368" y="1779660"/>
                  </a:lnTo>
                  <a:lnTo>
                    <a:pt x="284111" y="1776045"/>
                  </a:lnTo>
                  <a:lnTo>
                    <a:pt x="237091" y="1765545"/>
                  </a:lnTo>
                  <a:lnTo>
                    <a:pt x="192832" y="1748675"/>
                  </a:lnTo>
                  <a:lnTo>
                    <a:pt x="151848" y="1725951"/>
                  </a:lnTo>
                  <a:lnTo>
                    <a:pt x="114656" y="1697889"/>
                  </a:lnTo>
                  <a:lnTo>
                    <a:pt x="81771" y="1665003"/>
                  </a:lnTo>
                  <a:lnTo>
                    <a:pt x="53708" y="1627811"/>
                  </a:lnTo>
                  <a:lnTo>
                    <a:pt x="30984" y="1586827"/>
                  </a:lnTo>
                  <a:lnTo>
                    <a:pt x="14114" y="1542568"/>
                  </a:lnTo>
                  <a:lnTo>
                    <a:pt x="3614" y="1495549"/>
                  </a:lnTo>
                  <a:lnTo>
                    <a:pt x="0" y="1446285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7061281" y="0"/>
                  </a:lnTo>
                  <a:lnTo>
                    <a:pt x="7110545" y="3614"/>
                  </a:lnTo>
                  <a:lnTo>
                    <a:pt x="7157564" y="14114"/>
                  </a:lnTo>
                  <a:lnTo>
                    <a:pt x="7201824" y="30984"/>
                  </a:lnTo>
                  <a:lnTo>
                    <a:pt x="7242807" y="53708"/>
                  </a:lnTo>
                  <a:lnTo>
                    <a:pt x="7280000" y="81771"/>
                  </a:lnTo>
                  <a:lnTo>
                    <a:pt x="7312885" y="114656"/>
                  </a:lnTo>
                  <a:lnTo>
                    <a:pt x="7340948" y="151848"/>
                  </a:lnTo>
                  <a:lnTo>
                    <a:pt x="7363672" y="192832"/>
                  </a:lnTo>
                  <a:lnTo>
                    <a:pt x="7380542" y="237091"/>
                  </a:lnTo>
                  <a:lnTo>
                    <a:pt x="7391042" y="284111"/>
                  </a:lnTo>
                  <a:lnTo>
                    <a:pt x="7394656" y="333374"/>
                  </a:lnTo>
                  <a:lnTo>
                    <a:pt x="7394656" y="1446285"/>
                  </a:lnTo>
                  <a:lnTo>
                    <a:pt x="7391042" y="1495549"/>
                  </a:lnTo>
                  <a:lnTo>
                    <a:pt x="7380542" y="1542568"/>
                  </a:lnTo>
                  <a:lnTo>
                    <a:pt x="7363672" y="1586827"/>
                  </a:lnTo>
                  <a:lnTo>
                    <a:pt x="7340948" y="1627811"/>
                  </a:lnTo>
                  <a:lnTo>
                    <a:pt x="7312885" y="1665003"/>
                  </a:lnTo>
                  <a:lnTo>
                    <a:pt x="7280000" y="1697889"/>
                  </a:lnTo>
                  <a:lnTo>
                    <a:pt x="7242807" y="1725951"/>
                  </a:lnTo>
                  <a:lnTo>
                    <a:pt x="7201824" y="1748675"/>
                  </a:lnTo>
                  <a:lnTo>
                    <a:pt x="7157564" y="1765545"/>
                  </a:lnTo>
                  <a:lnTo>
                    <a:pt x="7110545" y="1776045"/>
                  </a:lnTo>
                  <a:lnTo>
                    <a:pt x="7061288" y="17796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9" y="4129993"/>
              <a:ext cx="7391400" cy="1779905"/>
            </a:xfrm>
            <a:custGeom>
              <a:avLst/>
              <a:gdLst/>
              <a:ahLst/>
              <a:cxnLst/>
              <a:rect l="l" t="t" r="r" b="b"/>
              <a:pathLst>
                <a:path w="7391400" h="1779904">
                  <a:moveTo>
                    <a:pt x="333351" y="0"/>
                  </a:moveTo>
                  <a:lnTo>
                    <a:pt x="7060795" y="0"/>
                  </a:lnTo>
                  <a:lnTo>
                    <a:pt x="7110055" y="3614"/>
                  </a:lnTo>
                  <a:lnTo>
                    <a:pt x="7157071" y="14113"/>
                  </a:lnTo>
                  <a:lnTo>
                    <a:pt x="7201328" y="30982"/>
                  </a:lnTo>
                  <a:lnTo>
                    <a:pt x="7242308" y="53705"/>
                  </a:lnTo>
                  <a:lnTo>
                    <a:pt x="7279498" y="81765"/>
                  </a:lnTo>
                  <a:lnTo>
                    <a:pt x="7312381" y="114648"/>
                  </a:lnTo>
                  <a:lnTo>
                    <a:pt x="7340442" y="151838"/>
                  </a:lnTo>
                  <a:lnTo>
                    <a:pt x="7363164" y="192819"/>
                  </a:lnTo>
                  <a:lnTo>
                    <a:pt x="7380033" y="237075"/>
                  </a:lnTo>
                  <a:lnTo>
                    <a:pt x="7390532" y="284091"/>
                  </a:lnTo>
                  <a:lnTo>
                    <a:pt x="7391210" y="293336"/>
                  </a:lnTo>
                </a:path>
                <a:path w="7391400" h="1779904">
                  <a:moveTo>
                    <a:pt x="7391210" y="1486201"/>
                  </a:moveTo>
                  <a:lnTo>
                    <a:pt x="7380033" y="1542462"/>
                  </a:lnTo>
                  <a:lnTo>
                    <a:pt x="7363164" y="1586718"/>
                  </a:lnTo>
                  <a:lnTo>
                    <a:pt x="7340442" y="1627699"/>
                  </a:lnTo>
                  <a:lnTo>
                    <a:pt x="7312381" y="1664889"/>
                  </a:lnTo>
                  <a:lnTo>
                    <a:pt x="7279498" y="1697772"/>
                  </a:lnTo>
                  <a:lnTo>
                    <a:pt x="7242308" y="1725832"/>
                  </a:lnTo>
                  <a:lnTo>
                    <a:pt x="7201328" y="1748555"/>
                  </a:lnTo>
                  <a:lnTo>
                    <a:pt x="7157071" y="1765424"/>
                  </a:lnTo>
                  <a:lnTo>
                    <a:pt x="7110055" y="1775923"/>
                  </a:lnTo>
                  <a:lnTo>
                    <a:pt x="7060795" y="1779537"/>
                  </a:lnTo>
                  <a:lnTo>
                    <a:pt x="333351" y="1779537"/>
                  </a:lnTo>
                  <a:lnTo>
                    <a:pt x="284091" y="1775923"/>
                  </a:lnTo>
                  <a:lnTo>
                    <a:pt x="237075" y="1765424"/>
                  </a:lnTo>
                  <a:lnTo>
                    <a:pt x="192819" y="1748555"/>
                  </a:lnTo>
                  <a:lnTo>
                    <a:pt x="151838" y="1725832"/>
                  </a:lnTo>
                  <a:lnTo>
                    <a:pt x="114648" y="1697772"/>
                  </a:lnTo>
                  <a:lnTo>
                    <a:pt x="81765" y="1664889"/>
                  </a:lnTo>
                  <a:lnTo>
                    <a:pt x="53705" y="1627699"/>
                  </a:lnTo>
                  <a:lnTo>
                    <a:pt x="30982" y="1586718"/>
                  </a:lnTo>
                  <a:lnTo>
                    <a:pt x="14113" y="1542462"/>
                  </a:lnTo>
                  <a:lnTo>
                    <a:pt x="3614" y="1495446"/>
                  </a:lnTo>
                  <a:lnTo>
                    <a:pt x="0" y="1446185"/>
                  </a:lnTo>
                </a:path>
                <a:path w="7391400" h="1779904">
                  <a:moveTo>
                    <a:pt x="0" y="333351"/>
                  </a:moveTo>
                  <a:lnTo>
                    <a:pt x="3614" y="284091"/>
                  </a:lnTo>
                  <a:lnTo>
                    <a:pt x="14113" y="237075"/>
                  </a:lnTo>
                  <a:lnTo>
                    <a:pt x="30982" y="192819"/>
                  </a:lnTo>
                  <a:lnTo>
                    <a:pt x="53705" y="151838"/>
                  </a:lnTo>
                  <a:lnTo>
                    <a:pt x="81765" y="114648"/>
                  </a:lnTo>
                  <a:lnTo>
                    <a:pt x="114648" y="81765"/>
                  </a:lnTo>
                  <a:lnTo>
                    <a:pt x="151838" y="53705"/>
                  </a:lnTo>
                  <a:lnTo>
                    <a:pt x="192819" y="30982"/>
                  </a:lnTo>
                  <a:lnTo>
                    <a:pt x="237075" y="14113"/>
                  </a:lnTo>
                  <a:lnTo>
                    <a:pt x="284091" y="3614"/>
                  </a:lnTo>
                  <a:lnTo>
                    <a:pt x="333351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1912" y="4558626"/>
              <a:ext cx="57150" cy="276225"/>
            </a:xfrm>
            <a:custGeom>
              <a:avLst/>
              <a:gdLst/>
              <a:ahLst/>
              <a:cxnLst/>
              <a:rect l="l" t="t" r="r" b="b"/>
              <a:pathLst>
                <a:path w="57150" h="276225">
                  <a:moveTo>
                    <a:pt x="57150" y="243852"/>
                  </a:moveTo>
                  <a:lnTo>
                    <a:pt x="32372" y="219075"/>
                  </a:lnTo>
                  <a:lnTo>
                    <a:pt x="24790" y="219075"/>
                  </a:lnTo>
                  <a:lnTo>
                    <a:pt x="0" y="243852"/>
                  </a:lnTo>
                  <a:lnTo>
                    <a:pt x="0" y="251434"/>
                  </a:lnTo>
                  <a:lnTo>
                    <a:pt x="24790" y="276225"/>
                  </a:lnTo>
                  <a:lnTo>
                    <a:pt x="32372" y="276225"/>
                  </a:lnTo>
                  <a:lnTo>
                    <a:pt x="57150" y="251434"/>
                  </a:lnTo>
                  <a:lnTo>
                    <a:pt x="57150" y="247650"/>
                  </a:lnTo>
                  <a:lnTo>
                    <a:pt x="57150" y="243852"/>
                  </a:lnTo>
                  <a:close/>
                </a:path>
                <a:path w="57150" h="276225">
                  <a:moveTo>
                    <a:pt x="57150" y="24777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77"/>
                  </a:lnTo>
                  <a:lnTo>
                    <a:pt x="0" y="32359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862" y="4992006"/>
              <a:ext cx="66674" cy="666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862" y="5211080"/>
              <a:ext cx="66674" cy="6667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862" y="5430155"/>
              <a:ext cx="66674" cy="6667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862" y="5649230"/>
              <a:ext cx="66674" cy="6667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33178" y="2178049"/>
              <a:ext cx="1867946" cy="262889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78650" y="2073218"/>
              <a:ext cx="6375400" cy="1939289"/>
            </a:xfrm>
            <a:custGeom>
              <a:avLst/>
              <a:gdLst/>
              <a:ahLst/>
              <a:cxnLst/>
              <a:rect l="l" t="t" r="r" b="b"/>
              <a:pathLst>
                <a:path w="6375400" h="1939289">
                  <a:moveTo>
                    <a:pt x="6041756" y="1938867"/>
                  </a:moveTo>
                  <a:lnTo>
                    <a:pt x="333374" y="1938867"/>
                  </a:lnTo>
                  <a:lnTo>
                    <a:pt x="284111" y="1935252"/>
                  </a:lnTo>
                  <a:lnTo>
                    <a:pt x="237091" y="1924752"/>
                  </a:lnTo>
                  <a:lnTo>
                    <a:pt x="192832" y="1907882"/>
                  </a:lnTo>
                  <a:lnTo>
                    <a:pt x="151848" y="1885158"/>
                  </a:lnTo>
                  <a:lnTo>
                    <a:pt x="114656" y="1857095"/>
                  </a:lnTo>
                  <a:lnTo>
                    <a:pt x="81771" y="1824210"/>
                  </a:lnTo>
                  <a:lnTo>
                    <a:pt x="53708" y="1787018"/>
                  </a:lnTo>
                  <a:lnTo>
                    <a:pt x="30984" y="1746034"/>
                  </a:lnTo>
                  <a:lnTo>
                    <a:pt x="14114" y="1701775"/>
                  </a:lnTo>
                  <a:lnTo>
                    <a:pt x="3614" y="1654755"/>
                  </a:lnTo>
                  <a:lnTo>
                    <a:pt x="0" y="1605492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2" y="0"/>
                  </a:lnTo>
                  <a:lnTo>
                    <a:pt x="6041758" y="0"/>
                  </a:lnTo>
                  <a:lnTo>
                    <a:pt x="6091019" y="3614"/>
                  </a:lnTo>
                  <a:lnTo>
                    <a:pt x="6138039" y="14114"/>
                  </a:lnTo>
                  <a:lnTo>
                    <a:pt x="6182298" y="30984"/>
                  </a:lnTo>
                  <a:lnTo>
                    <a:pt x="6223282" y="53708"/>
                  </a:lnTo>
                  <a:lnTo>
                    <a:pt x="6260475" y="81771"/>
                  </a:lnTo>
                  <a:lnTo>
                    <a:pt x="6293360" y="114656"/>
                  </a:lnTo>
                  <a:lnTo>
                    <a:pt x="6321422" y="151848"/>
                  </a:lnTo>
                  <a:lnTo>
                    <a:pt x="6344147" y="192832"/>
                  </a:lnTo>
                  <a:lnTo>
                    <a:pt x="6361016" y="237091"/>
                  </a:lnTo>
                  <a:lnTo>
                    <a:pt x="6371517" y="284111"/>
                  </a:lnTo>
                  <a:lnTo>
                    <a:pt x="6375131" y="333374"/>
                  </a:lnTo>
                  <a:lnTo>
                    <a:pt x="6375131" y="1605492"/>
                  </a:lnTo>
                  <a:lnTo>
                    <a:pt x="6371517" y="1654755"/>
                  </a:lnTo>
                  <a:lnTo>
                    <a:pt x="6361016" y="1701775"/>
                  </a:lnTo>
                  <a:lnTo>
                    <a:pt x="6344147" y="1746034"/>
                  </a:lnTo>
                  <a:lnTo>
                    <a:pt x="6321422" y="1787018"/>
                  </a:lnTo>
                  <a:lnTo>
                    <a:pt x="6293360" y="1824210"/>
                  </a:lnTo>
                  <a:lnTo>
                    <a:pt x="6260475" y="1857095"/>
                  </a:lnTo>
                  <a:lnTo>
                    <a:pt x="6223282" y="1885158"/>
                  </a:lnTo>
                  <a:lnTo>
                    <a:pt x="6182298" y="1907882"/>
                  </a:lnTo>
                  <a:lnTo>
                    <a:pt x="6138039" y="1924752"/>
                  </a:lnTo>
                  <a:lnTo>
                    <a:pt x="6091019" y="1935252"/>
                  </a:lnTo>
                  <a:lnTo>
                    <a:pt x="6041756" y="19388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8747" y="2073218"/>
              <a:ext cx="6371590" cy="333375"/>
            </a:xfrm>
            <a:custGeom>
              <a:avLst/>
              <a:gdLst/>
              <a:ahLst/>
              <a:cxnLst/>
              <a:rect l="l" t="t" r="r" b="b"/>
              <a:pathLst>
                <a:path w="6371590" h="333375">
                  <a:moveTo>
                    <a:pt x="333360" y="0"/>
                  </a:moveTo>
                  <a:lnTo>
                    <a:pt x="6041496" y="0"/>
                  </a:lnTo>
                  <a:lnTo>
                    <a:pt x="6090758" y="3614"/>
                  </a:lnTo>
                  <a:lnTo>
                    <a:pt x="6137776" y="14114"/>
                  </a:lnTo>
                  <a:lnTo>
                    <a:pt x="6182033" y="30983"/>
                  </a:lnTo>
                  <a:lnTo>
                    <a:pt x="6223015" y="53706"/>
                  </a:lnTo>
                  <a:lnTo>
                    <a:pt x="6260206" y="81767"/>
                  </a:lnTo>
                  <a:lnTo>
                    <a:pt x="6293089" y="114651"/>
                  </a:lnTo>
                  <a:lnTo>
                    <a:pt x="6321151" y="151842"/>
                  </a:lnTo>
                  <a:lnTo>
                    <a:pt x="6343874" y="192824"/>
                  </a:lnTo>
                  <a:lnTo>
                    <a:pt x="6360743" y="237081"/>
                  </a:lnTo>
                </a:path>
                <a:path w="6371590" h="333375">
                  <a:moveTo>
                    <a:pt x="6367292" y="266410"/>
                  </a:moveTo>
                  <a:lnTo>
                    <a:pt x="6371242" y="284098"/>
                  </a:lnTo>
                </a:path>
                <a:path w="6371590" h="333375">
                  <a:moveTo>
                    <a:pt x="0" y="333360"/>
                  </a:moveTo>
                  <a:lnTo>
                    <a:pt x="3614" y="284099"/>
                  </a:lnTo>
                  <a:lnTo>
                    <a:pt x="14114" y="237081"/>
                  </a:lnTo>
                  <a:lnTo>
                    <a:pt x="30983" y="192824"/>
                  </a:lnTo>
                  <a:lnTo>
                    <a:pt x="53706" y="151842"/>
                  </a:lnTo>
                  <a:lnTo>
                    <a:pt x="81767" y="114651"/>
                  </a:lnTo>
                  <a:lnTo>
                    <a:pt x="114651" y="81767"/>
                  </a:lnTo>
                  <a:lnTo>
                    <a:pt x="151842" y="53706"/>
                  </a:lnTo>
                  <a:lnTo>
                    <a:pt x="192824" y="30983"/>
                  </a:lnTo>
                  <a:lnTo>
                    <a:pt x="237081" y="14114"/>
                  </a:lnTo>
                  <a:lnTo>
                    <a:pt x="284099" y="3614"/>
                  </a:lnTo>
                  <a:lnTo>
                    <a:pt x="333360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0575" y="2473273"/>
              <a:ext cx="57150" cy="276225"/>
            </a:xfrm>
            <a:custGeom>
              <a:avLst/>
              <a:gdLst/>
              <a:ahLst/>
              <a:cxnLst/>
              <a:rect l="l" t="t" r="r" b="b"/>
              <a:pathLst>
                <a:path w="57150" h="276225">
                  <a:moveTo>
                    <a:pt x="57150" y="243865"/>
                  </a:moveTo>
                  <a:lnTo>
                    <a:pt x="32359" y="219075"/>
                  </a:lnTo>
                  <a:lnTo>
                    <a:pt x="24777" y="219075"/>
                  </a:lnTo>
                  <a:lnTo>
                    <a:pt x="0" y="243865"/>
                  </a:lnTo>
                  <a:lnTo>
                    <a:pt x="0" y="251434"/>
                  </a:lnTo>
                  <a:lnTo>
                    <a:pt x="24777" y="276225"/>
                  </a:lnTo>
                  <a:lnTo>
                    <a:pt x="32359" y="276225"/>
                  </a:lnTo>
                  <a:lnTo>
                    <a:pt x="57150" y="251434"/>
                  </a:lnTo>
                  <a:lnTo>
                    <a:pt x="57150" y="247650"/>
                  </a:lnTo>
                  <a:lnTo>
                    <a:pt x="57150" y="243865"/>
                  </a:lnTo>
                  <a:close/>
                </a:path>
                <a:path w="57150" h="276225">
                  <a:moveTo>
                    <a:pt x="57150" y="24790"/>
                  </a:moveTo>
                  <a:lnTo>
                    <a:pt x="32359" y="0"/>
                  </a:lnTo>
                  <a:lnTo>
                    <a:pt x="24777" y="0"/>
                  </a:lnTo>
                  <a:lnTo>
                    <a:pt x="0" y="24790"/>
                  </a:lnTo>
                  <a:lnTo>
                    <a:pt x="0" y="32359"/>
                  </a:lnTo>
                  <a:lnTo>
                    <a:pt x="24777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2512" y="2906656"/>
              <a:ext cx="66674" cy="6667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2512" y="3125731"/>
              <a:ext cx="66674" cy="6667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2512" y="3344806"/>
              <a:ext cx="66674" cy="6667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2512" y="3563881"/>
              <a:ext cx="66674" cy="66674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7743422" y="752029"/>
            <a:ext cx="1073150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5700"/>
              </a:lnSpc>
              <a:spcBef>
                <a:spcPts val="100"/>
              </a:spcBef>
            </a:pPr>
            <a:r>
              <a:rPr sz="1350" b="1" spc="-10" dirty="0">
                <a:latin typeface="Comic Sans MS"/>
                <a:cs typeface="Comic Sans MS"/>
              </a:rPr>
              <a:t>Remember 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These</a:t>
            </a:r>
            <a:r>
              <a:rPr sz="1350" b="1" spc="-6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Points </a:t>
            </a:r>
            <a:r>
              <a:rPr sz="1350" b="1" spc="-57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before 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start..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7014" y="6167273"/>
            <a:ext cx="5868670" cy="625475"/>
          </a:xfrm>
          <a:custGeom>
            <a:avLst/>
            <a:gdLst/>
            <a:ahLst/>
            <a:cxnLst/>
            <a:rect l="l" t="t" r="r" b="b"/>
            <a:pathLst>
              <a:path w="5868670" h="625475">
                <a:moveTo>
                  <a:pt x="5556619" y="625451"/>
                </a:moveTo>
                <a:lnTo>
                  <a:pt x="312723" y="625451"/>
                </a:lnTo>
                <a:lnTo>
                  <a:pt x="266513" y="622060"/>
                </a:lnTo>
                <a:lnTo>
                  <a:pt x="222406" y="612210"/>
                </a:lnTo>
                <a:lnTo>
                  <a:pt x="180888" y="596385"/>
                </a:lnTo>
                <a:lnTo>
                  <a:pt x="142443" y="575069"/>
                </a:lnTo>
                <a:lnTo>
                  <a:pt x="107554" y="548744"/>
                </a:lnTo>
                <a:lnTo>
                  <a:pt x="76706" y="517896"/>
                </a:lnTo>
                <a:lnTo>
                  <a:pt x="50382" y="483007"/>
                </a:lnTo>
                <a:lnTo>
                  <a:pt x="29065" y="444562"/>
                </a:lnTo>
                <a:lnTo>
                  <a:pt x="13240" y="403044"/>
                </a:lnTo>
                <a:lnTo>
                  <a:pt x="3390" y="358937"/>
                </a:lnTo>
                <a:lnTo>
                  <a:pt x="0" y="312725"/>
                </a:lnTo>
                <a:lnTo>
                  <a:pt x="3390" y="266513"/>
                </a:lnTo>
                <a:lnTo>
                  <a:pt x="13240" y="222406"/>
                </a:lnTo>
                <a:lnTo>
                  <a:pt x="29065" y="180888"/>
                </a:lnTo>
                <a:lnTo>
                  <a:pt x="50382" y="142443"/>
                </a:lnTo>
                <a:lnTo>
                  <a:pt x="76706" y="107554"/>
                </a:lnTo>
                <a:lnTo>
                  <a:pt x="107554" y="76706"/>
                </a:lnTo>
                <a:lnTo>
                  <a:pt x="142443" y="50382"/>
                </a:lnTo>
                <a:lnTo>
                  <a:pt x="180888" y="29065"/>
                </a:lnTo>
                <a:lnTo>
                  <a:pt x="222406" y="13240"/>
                </a:lnTo>
                <a:lnTo>
                  <a:pt x="266513" y="3390"/>
                </a:lnTo>
                <a:lnTo>
                  <a:pt x="312725" y="0"/>
                </a:lnTo>
                <a:lnTo>
                  <a:pt x="5556617" y="0"/>
                </a:lnTo>
                <a:lnTo>
                  <a:pt x="5602829" y="3390"/>
                </a:lnTo>
                <a:lnTo>
                  <a:pt x="5646936" y="13240"/>
                </a:lnTo>
                <a:lnTo>
                  <a:pt x="5688454" y="29065"/>
                </a:lnTo>
                <a:lnTo>
                  <a:pt x="5726899" y="50382"/>
                </a:lnTo>
                <a:lnTo>
                  <a:pt x="5761788" y="76706"/>
                </a:lnTo>
                <a:lnTo>
                  <a:pt x="5792636" y="107554"/>
                </a:lnTo>
                <a:lnTo>
                  <a:pt x="5818960" y="142443"/>
                </a:lnTo>
                <a:lnTo>
                  <a:pt x="5840277" y="180888"/>
                </a:lnTo>
                <a:lnTo>
                  <a:pt x="5856102" y="222406"/>
                </a:lnTo>
                <a:lnTo>
                  <a:pt x="5865952" y="266513"/>
                </a:lnTo>
                <a:lnTo>
                  <a:pt x="5868493" y="301140"/>
                </a:lnTo>
                <a:lnTo>
                  <a:pt x="5868493" y="324309"/>
                </a:lnTo>
                <a:lnTo>
                  <a:pt x="5856102" y="403044"/>
                </a:lnTo>
                <a:lnTo>
                  <a:pt x="5840277" y="444562"/>
                </a:lnTo>
                <a:lnTo>
                  <a:pt x="5818960" y="483007"/>
                </a:lnTo>
                <a:lnTo>
                  <a:pt x="5792636" y="517896"/>
                </a:lnTo>
                <a:lnTo>
                  <a:pt x="5761788" y="548744"/>
                </a:lnTo>
                <a:lnTo>
                  <a:pt x="5726899" y="575069"/>
                </a:lnTo>
                <a:lnTo>
                  <a:pt x="5688454" y="596385"/>
                </a:lnTo>
                <a:lnTo>
                  <a:pt x="5646936" y="612210"/>
                </a:lnTo>
                <a:lnTo>
                  <a:pt x="5602829" y="622060"/>
                </a:lnTo>
                <a:lnTo>
                  <a:pt x="5556619" y="6254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3499" y="2139785"/>
            <a:ext cx="6727190" cy="45821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325"/>
              </a:spcBef>
            </a:pPr>
            <a:r>
              <a:rPr sz="1250" b="1" spc="-5" dirty="0">
                <a:latin typeface="Comic Sans MS"/>
                <a:cs typeface="Comic Sans MS"/>
              </a:rPr>
              <a:t>5.</a:t>
            </a:r>
            <a:r>
              <a:rPr sz="1250" b="1" spc="-10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The</a:t>
            </a:r>
            <a:r>
              <a:rPr sz="1250" b="1" spc="-10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Sales</a:t>
            </a:r>
            <a:r>
              <a:rPr sz="1250" b="1" spc="-10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and</a:t>
            </a:r>
            <a:r>
              <a:rPr sz="1250" b="1" spc="-10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Marketing</a:t>
            </a:r>
            <a:r>
              <a:rPr sz="1250" b="1" spc="-10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Team:</a:t>
            </a:r>
            <a:endParaRPr sz="1250">
              <a:latin typeface="Comic Sans MS"/>
              <a:cs typeface="Comic Sans MS"/>
            </a:endParaRPr>
          </a:p>
          <a:p>
            <a:pPr marL="760095">
              <a:lnSpc>
                <a:spcPct val="100000"/>
              </a:lnSpc>
              <a:spcBef>
                <a:spcPts val="225"/>
              </a:spcBef>
            </a:pPr>
            <a:r>
              <a:rPr sz="1250" b="1" spc="-5" dirty="0">
                <a:latin typeface="Comic Sans MS"/>
                <a:cs typeface="Comic Sans MS"/>
              </a:rPr>
              <a:t>Role:</a:t>
            </a:r>
            <a:r>
              <a:rPr sz="1250" b="1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Monitors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sales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performance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and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marketing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effectiveness.</a:t>
            </a:r>
            <a:endParaRPr sz="1250">
              <a:latin typeface="Comic Sans MS"/>
              <a:cs typeface="Comic Sans MS"/>
            </a:endParaRPr>
          </a:p>
          <a:p>
            <a:pPr marL="760095">
              <a:lnSpc>
                <a:spcPct val="100000"/>
              </a:lnSpc>
              <a:spcBef>
                <a:spcPts val="225"/>
              </a:spcBef>
            </a:pPr>
            <a:r>
              <a:rPr sz="1250" b="1" spc="-5" dirty="0">
                <a:latin typeface="Comic Sans MS"/>
                <a:cs typeface="Comic Sans MS"/>
              </a:rPr>
              <a:t>Needs:</a:t>
            </a:r>
            <a:endParaRPr sz="1250">
              <a:latin typeface="Comic Sans MS"/>
              <a:cs typeface="Comic Sans MS"/>
            </a:endParaRPr>
          </a:p>
          <a:p>
            <a:pPr marL="1028700" marR="635000">
              <a:lnSpc>
                <a:spcPct val="114999"/>
              </a:lnSpc>
            </a:pPr>
            <a:r>
              <a:rPr sz="1250" spc="-5" dirty="0">
                <a:latin typeface="Comic Sans MS"/>
                <a:cs typeface="Comic Sans MS"/>
              </a:rPr>
              <a:t>Data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on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sales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trends,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campaign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performance,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and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customer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behavior. </a:t>
            </a:r>
            <a:r>
              <a:rPr sz="1250" spc="-3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Visuals that show progress towards targets and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ROI.</a:t>
            </a:r>
            <a:endParaRPr sz="1250">
              <a:latin typeface="Comic Sans MS"/>
              <a:cs typeface="Comic Sans MS"/>
            </a:endParaRPr>
          </a:p>
          <a:p>
            <a:pPr marL="1028700">
              <a:lnSpc>
                <a:spcPct val="100000"/>
              </a:lnSpc>
              <a:spcBef>
                <a:spcPts val="225"/>
              </a:spcBef>
            </a:pPr>
            <a:r>
              <a:rPr sz="1250" spc="-5" dirty="0">
                <a:latin typeface="Comic Sans MS"/>
                <a:cs typeface="Comic Sans MS"/>
              </a:rPr>
              <a:t>Prefers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funnel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charts,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bar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charts,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and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performance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dashboards.</a:t>
            </a:r>
            <a:endParaRPr sz="1250">
              <a:latin typeface="Comic Sans MS"/>
              <a:cs typeface="Comic Sans MS"/>
            </a:endParaRPr>
          </a:p>
          <a:p>
            <a:pPr marL="1028700" marR="5080">
              <a:lnSpc>
                <a:spcPct val="114999"/>
              </a:lnSpc>
            </a:pPr>
            <a:r>
              <a:rPr sz="1250" spc="-5" dirty="0">
                <a:latin typeface="Comic Sans MS"/>
                <a:cs typeface="Comic Sans MS"/>
              </a:rPr>
              <a:t>Examples</a:t>
            </a:r>
            <a:r>
              <a:rPr sz="1250" spc="2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of</a:t>
            </a:r>
            <a:r>
              <a:rPr sz="1250" spc="2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preferred</a:t>
            </a:r>
            <a:r>
              <a:rPr sz="1250" spc="2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visuals:</a:t>
            </a:r>
            <a:r>
              <a:rPr sz="1250" spc="2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Sales</a:t>
            </a:r>
            <a:r>
              <a:rPr sz="1250" spc="2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performance</a:t>
            </a:r>
            <a:r>
              <a:rPr sz="1250" spc="2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dashboards,</a:t>
            </a:r>
            <a:r>
              <a:rPr sz="1250" spc="2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campaign </a:t>
            </a:r>
            <a:r>
              <a:rPr sz="1250" spc="-3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effectiveness charts, customer segmentation visuals.</a:t>
            </a:r>
            <a:endParaRPr sz="12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250" b="1" spc="-5" dirty="0">
                <a:latin typeface="Comic Sans MS"/>
                <a:cs typeface="Comic Sans MS"/>
              </a:rPr>
              <a:t>4.</a:t>
            </a:r>
            <a:r>
              <a:rPr sz="1250" b="1" spc="-20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The</a:t>
            </a:r>
            <a:r>
              <a:rPr sz="1250" b="1" spc="-15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General</a:t>
            </a:r>
            <a:r>
              <a:rPr sz="1250" b="1" spc="-20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Public:</a:t>
            </a:r>
            <a:endParaRPr sz="1250">
              <a:latin typeface="Comic Sans MS"/>
              <a:cs typeface="Comic Sans MS"/>
            </a:endParaRPr>
          </a:p>
          <a:p>
            <a:pPr marL="281305" marR="1548765">
              <a:lnSpc>
                <a:spcPct val="114999"/>
              </a:lnSpc>
            </a:pPr>
            <a:r>
              <a:rPr sz="1250" b="1" spc="-5" dirty="0">
                <a:latin typeface="Comic Sans MS"/>
                <a:cs typeface="Comic Sans MS"/>
              </a:rPr>
              <a:t>Role:</a:t>
            </a:r>
            <a:r>
              <a:rPr sz="1250" b="1" spc="-16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Includes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customers,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stakeholders,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or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any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external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audience</a:t>
            </a:r>
            <a:r>
              <a:rPr sz="1250" b="1" spc="-5" dirty="0">
                <a:latin typeface="Comic Sans MS"/>
                <a:cs typeface="Comic Sans MS"/>
              </a:rPr>
              <a:t>. </a:t>
            </a:r>
            <a:r>
              <a:rPr sz="1250" b="1" spc="-530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Needs:</a:t>
            </a:r>
            <a:endParaRPr sz="1250">
              <a:latin typeface="Comic Sans MS"/>
              <a:cs typeface="Comic Sans MS"/>
            </a:endParaRPr>
          </a:p>
          <a:p>
            <a:pPr marL="550545">
              <a:lnSpc>
                <a:spcPct val="100000"/>
              </a:lnSpc>
              <a:spcBef>
                <a:spcPts val="225"/>
              </a:spcBef>
            </a:pPr>
            <a:r>
              <a:rPr sz="1250" spc="-5" dirty="0">
                <a:latin typeface="Comic Sans MS"/>
                <a:cs typeface="Comic Sans MS"/>
              </a:rPr>
              <a:t>Clear and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simple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visuals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that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convey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the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message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quickly.</a:t>
            </a:r>
            <a:endParaRPr sz="1250">
              <a:latin typeface="Comic Sans MS"/>
              <a:cs typeface="Comic Sans MS"/>
            </a:endParaRPr>
          </a:p>
          <a:p>
            <a:pPr marL="550545" marR="794385">
              <a:lnSpc>
                <a:spcPct val="114999"/>
              </a:lnSpc>
            </a:pPr>
            <a:r>
              <a:rPr sz="1250" spc="-5" dirty="0">
                <a:latin typeface="Comic Sans MS"/>
                <a:cs typeface="Comic Sans MS"/>
              </a:rPr>
              <a:t>Easy-to-understand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charts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and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graphs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without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too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much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technical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detail. </a:t>
            </a:r>
            <a:r>
              <a:rPr sz="1250" spc="-35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Prefers visuals that are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visually appealing and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intuitive.</a:t>
            </a:r>
            <a:endParaRPr sz="1250">
              <a:latin typeface="Comic Sans MS"/>
              <a:cs typeface="Comic Sans MS"/>
            </a:endParaRPr>
          </a:p>
          <a:p>
            <a:pPr marL="550545">
              <a:lnSpc>
                <a:spcPct val="100000"/>
              </a:lnSpc>
              <a:spcBef>
                <a:spcPts val="225"/>
              </a:spcBef>
            </a:pPr>
            <a:r>
              <a:rPr sz="1250" spc="-5" dirty="0">
                <a:latin typeface="Comic Sans MS"/>
                <a:cs typeface="Comic Sans MS"/>
              </a:rPr>
              <a:t>Examples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of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preferred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visuals: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Infographics,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pie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charts,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simple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bar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and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line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charts.</a:t>
            </a:r>
            <a:endParaRPr sz="12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2500">
              <a:latin typeface="Comic Sans MS"/>
              <a:cs typeface="Comic Sans MS"/>
            </a:endParaRPr>
          </a:p>
          <a:p>
            <a:pPr marL="900430" marR="862965" indent="-780415">
              <a:lnSpc>
                <a:spcPct val="112100"/>
              </a:lnSpc>
            </a:pPr>
            <a:r>
              <a:rPr sz="1450" b="1" spc="-10" dirty="0">
                <a:latin typeface="Comic Sans MS"/>
                <a:cs typeface="Comic Sans MS"/>
              </a:rPr>
              <a:t>NOTE: </a:t>
            </a:r>
            <a:r>
              <a:rPr sz="1450" spc="-10" dirty="0">
                <a:latin typeface="Comic Sans MS"/>
                <a:cs typeface="Comic Sans MS"/>
              </a:rPr>
              <a:t>Understanding the needs and preferences </a:t>
            </a:r>
            <a:r>
              <a:rPr sz="1450" spc="-5" dirty="0">
                <a:latin typeface="Comic Sans MS"/>
                <a:cs typeface="Comic Sans MS"/>
              </a:rPr>
              <a:t>of </a:t>
            </a:r>
            <a:r>
              <a:rPr sz="1450" spc="-10" dirty="0">
                <a:latin typeface="Comic Sans MS"/>
                <a:cs typeface="Comic Sans MS"/>
              </a:rPr>
              <a:t>your end user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helps</a:t>
            </a:r>
            <a:r>
              <a:rPr sz="1450" spc="-5" dirty="0">
                <a:latin typeface="Comic Sans MS"/>
                <a:cs typeface="Comic Sans MS"/>
              </a:rPr>
              <a:t> in </a:t>
            </a:r>
            <a:r>
              <a:rPr sz="1450" spc="-10" dirty="0">
                <a:latin typeface="Comic Sans MS"/>
                <a:cs typeface="Comic Sans MS"/>
              </a:rPr>
              <a:t>choosing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right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type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of </a:t>
            </a:r>
            <a:r>
              <a:rPr sz="1450" spc="-10" dirty="0">
                <a:latin typeface="Comic Sans MS"/>
                <a:cs typeface="Comic Sans MS"/>
              </a:rPr>
              <a:t>visualizations.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2974" y="95459"/>
            <a:ext cx="7526020" cy="5697855"/>
            <a:chOff x="842974" y="95459"/>
            <a:chExt cx="7526020" cy="5697855"/>
          </a:xfrm>
        </p:grpSpPr>
        <p:sp>
          <p:nvSpPr>
            <p:cNvPr id="3" name="object 3"/>
            <p:cNvSpPr/>
            <p:nvPr/>
          </p:nvSpPr>
          <p:spPr>
            <a:xfrm>
              <a:off x="2711926" y="95459"/>
              <a:ext cx="3576320" cy="1687195"/>
            </a:xfrm>
            <a:custGeom>
              <a:avLst/>
              <a:gdLst/>
              <a:ahLst/>
              <a:cxnLst/>
              <a:rect l="l" t="t" r="r" b="b"/>
              <a:pathLst>
                <a:path w="3576320" h="1687195">
                  <a:moveTo>
                    <a:pt x="207173" y="1686760"/>
                  </a:moveTo>
                  <a:lnTo>
                    <a:pt x="207173" y="1449268"/>
                  </a:lnTo>
                  <a:lnTo>
                    <a:pt x="183203" y="1437019"/>
                  </a:lnTo>
                  <a:lnTo>
                    <a:pt x="138612" y="1405113"/>
                  </a:lnTo>
                  <a:lnTo>
                    <a:pt x="99046" y="1359674"/>
                  </a:lnTo>
                  <a:lnTo>
                    <a:pt x="65173" y="1296315"/>
                  </a:lnTo>
                  <a:lnTo>
                    <a:pt x="50581" y="1256545"/>
                  </a:lnTo>
                  <a:lnTo>
                    <a:pt x="37663" y="1210651"/>
                  </a:lnTo>
                  <a:lnTo>
                    <a:pt x="26502" y="1158084"/>
                  </a:lnTo>
                  <a:lnTo>
                    <a:pt x="17184" y="1098297"/>
                  </a:lnTo>
                  <a:lnTo>
                    <a:pt x="9790" y="1030740"/>
                  </a:lnTo>
                  <a:lnTo>
                    <a:pt x="4406" y="954866"/>
                  </a:lnTo>
                  <a:lnTo>
                    <a:pt x="1114" y="870127"/>
                  </a:lnTo>
                  <a:lnTo>
                    <a:pt x="0" y="775837"/>
                  </a:lnTo>
                  <a:lnTo>
                    <a:pt x="1089" y="690660"/>
                  </a:lnTo>
                  <a:lnTo>
                    <a:pt x="4297" y="611545"/>
                  </a:lnTo>
                  <a:lnTo>
                    <a:pt x="9542" y="538297"/>
                  </a:lnTo>
                  <a:lnTo>
                    <a:pt x="16746" y="470721"/>
                  </a:lnTo>
                  <a:lnTo>
                    <a:pt x="25828" y="408620"/>
                  </a:lnTo>
                  <a:lnTo>
                    <a:pt x="36708" y="351800"/>
                  </a:lnTo>
                  <a:lnTo>
                    <a:pt x="49304" y="300063"/>
                  </a:lnTo>
                  <a:lnTo>
                    <a:pt x="63538" y="253215"/>
                  </a:lnTo>
                  <a:lnTo>
                    <a:pt x="79329" y="211060"/>
                  </a:lnTo>
                  <a:lnTo>
                    <a:pt x="96597" y="173402"/>
                  </a:lnTo>
                  <a:lnTo>
                    <a:pt x="115261" y="140046"/>
                  </a:lnTo>
                  <a:lnTo>
                    <a:pt x="156459" y="85454"/>
                  </a:lnTo>
                  <a:lnTo>
                    <a:pt x="202281" y="45719"/>
                  </a:lnTo>
                  <a:lnTo>
                    <a:pt x="252085" y="19276"/>
                  </a:lnTo>
                  <a:lnTo>
                    <a:pt x="305230" y="4558"/>
                  </a:lnTo>
                  <a:lnTo>
                    <a:pt x="361075" y="0"/>
                  </a:lnTo>
                  <a:lnTo>
                    <a:pt x="3171826" y="0"/>
                  </a:lnTo>
                  <a:lnTo>
                    <a:pt x="3205933" y="1106"/>
                  </a:lnTo>
                  <a:lnTo>
                    <a:pt x="3270632" y="10549"/>
                  </a:lnTo>
                  <a:lnTo>
                    <a:pt x="3330298" y="30936"/>
                  </a:lnTo>
                  <a:lnTo>
                    <a:pt x="3384510" y="63832"/>
                  </a:lnTo>
                  <a:lnTo>
                    <a:pt x="3432851" y="110806"/>
                  </a:lnTo>
                  <a:lnTo>
                    <a:pt x="3474901" y="173422"/>
                  </a:lnTo>
                  <a:lnTo>
                    <a:pt x="3493437" y="211086"/>
                  </a:lnTo>
                  <a:lnTo>
                    <a:pt x="3510243" y="253248"/>
                  </a:lnTo>
                  <a:lnTo>
                    <a:pt x="3525267" y="300104"/>
                  </a:lnTo>
                  <a:lnTo>
                    <a:pt x="3538457" y="351850"/>
                  </a:lnTo>
                  <a:lnTo>
                    <a:pt x="3549760" y="408681"/>
                  </a:lnTo>
                  <a:lnTo>
                    <a:pt x="3559125" y="470794"/>
                  </a:lnTo>
                  <a:lnTo>
                    <a:pt x="3566498" y="538384"/>
                  </a:lnTo>
                  <a:lnTo>
                    <a:pt x="3571828" y="611647"/>
                  </a:lnTo>
                  <a:lnTo>
                    <a:pt x="3575062" y="690778"/>
                  </a:lnTo>
                  <a:lnTo>
                    <a:pt x="3576147" y="775974"/>
                  </a:lnTo>
                  <a:lnTo>
                    <a:pt x="3574947" y="855299"/>
                  </a:lnTo>
                  <a:lnTo>
                    <a:pt x="3571380" y="929069"/>
                  </a:lnTo>
                  <a:lnTo>
                    <a:pt x="3565510" y="997320"/>
                  </a:lnTo>
                  <a:lnTo>
                    <a:pt x="3557396" y="1060228"/>
                  </a:lnTo>
                  <a:lnTo>
                    <a:pt x="3547099" y="1117968"/>
                  </a:lnTo>
                  <a:lnTo>
                    <a:pt x="3534679" y="1170715"/>
                  </a:lnTo>
                  <a:lnTo>
                    <a:pt x="3520198" y="1218644"/>
                  </a:lnTo>
                  <a:lnTo>
                    <a:pt x="3503715" y="1261930"/>
                  </a:lnTo>
                  <a:lnTo>
                    <a:pt x="3485291" y="1300747"/>
                  </a:lnTo>
                  <a:lnTo>
                    <a:pt x="3464987" y="1335271"/>
                  </a:lnTo>
                  <a:lnTo>
                    <a:pt x="3418979" y="1392139"/>
                  </a:lnTo>
                  <a:lnTo>
                    <a:pt x="3366175" y="1433933"/>
                  </a:lnTo>
                  <a:lnTo>
                    <a:pt x="3307059" y="1462054"/>
                  </a:lnTo>
                  <a:lnTo>
                    <a:pt x="3242114" y="1477899"/>
                  </a:lnTo>
                  <a:lnTo>
                    <a:pt x="3171826" y="1482870"/>
                  </a:lnTo>
                  <a:lnTo>
                    <a:pt x="452411" y="1482870"/>
                  </a:lnTo>
                  <a:lnTo>
                    <a:pt x="207173" y="16867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01944" y="1762274"/>
              <a:ext cx="4766945" cy="1838325"/>
            </a:xfrm>
            <a:custGeom>
              <a:avLst/>
              <a:gdLst/>
              <a:ahLst/>
              <a:cxnLst/>
              <a:rect l="l" t="t" r="r" b="b"/>
              <a:pathLst>
                <a:path w="4766945" h="1838325">
                  <a:moveTo>
                    <a:pt x="280664" y="1837725"/>
                  </a:moveTo>
                  <a:lnTo>
                    <a:pt x="280664" y="1515989"/>
                  </a:lnTo>
                  <a:lnTo>
                    <a:pt x="251937" y="1501536"/>
                  </a:lnTo>
                  <a:lnTo>
                    <a:pt x="197975" y="1466083"/>
                  </a:lnTo>
                  <a:lnTo>
                    <a:pt x="149187" y="1420159"/>
                  </a:lnTo>
                  <a:lnTo>
                    <a:pt x="106197" y="1361674"/>
                  </a:lnTo>
                  <a:lnTo>
                    <a:pt x="87070" y="1327067"/>
                  </a:lnTo>
                  <a:lnTo>
                    <a:pt x="69627" y="1288537"/>
                  </a:lnTo>
                  <a:lnTo>
                    <a:pt x="53943" y="1245821"/>
                  </a:lnTo>
                  <a:lnTo>
                    <a:pt x="40099" y="1198659"/>
                  </a:lnTo>
                  <a:lnTo>
                    <a:pt x="28171" y="1146789"/>
                  </a:lnTo>
                  <a:lnTo>
                    <a:pt x="18237" y="1089949"/>
                  </a:lnTo>
                  <a:lnTo>
                    <a:pt x="10375" y="1027880"/>
                  </a:lnTo>
                  <a:lnTo>
                    <a:pt x="4663" y="960318"/>
                  </a:lnTo>
                  <a:lnTo>
                    <a:pt x="1178" y="887004"/>
                  </a:lnTo>
                  <a:lnTo>
                    <a:pt x="0" y="807678"/>
                  </a:lnTo>
                  <a:lnTo>
                    <a:pt x="1228" y="732371"/>
                  </a:lnTo>
                  <a:lnTo>
                    <a:pt x="4857" y="661293"/>
                  </a:lnTo>
                  <a:lnTo>
                    <a:pt x="10804" y="594359"/>
                  </a:lnTo>
                  <a:lnTo>
                    <a:pt x="18987" y="531487"/>
                  </a:lnTo>
                  <a:lnTo>
                    <a:pt x="29322" y="472597"/>
                  </a:lnTo>
                  <a:lnTo>
                    <a:pt x="41728" y="417605"/>
                  </a:lnTo>
                  <a:lnTo>
                    <a:pt x="56121" y="366430"/>
                  </a:lnTo>
                  <a:lnTo>
                    <a:pt x="72418" y="318990"/>
                  </a:lnTo>
                  <a:lnTo>
                    <a:pt x="90538" y="275203"/>
                  </a:lnTo>
                  <a:lnTo>
                    <a:pt x="110396" y="234989"/>
                  </a:lnTo>
                  <a:lnTo>
                    <a:pt x="131910" y="198264"/>
                  </a:lnTo>
                  <a:lnTo>
                    <a:pt x="154998" y="164947"/>
                  </a:lnTo>
                  <a:lnTo>
                    <a:pt x="179577" y="134957"/>
                  </a:lnTo>
                  <a:lnTo>
                    <a:pt x="232877" y="84627"/>
                  </a:lnTo>
                  <a:lnTo>
                    <a:pt x="291146" y="46621"/>
                  </a:lnTo>
                  <a:lnTo>
                    <a:pt x="353724" y="20284"/>
                  </a:lnTo>
                  <a:lnTo>
                    <a:pt x="419949" y="4962"/>
                  </a:lnTo>
                  <a:lnTo>
                    <a:pt x="489157" y="0"/>
                  </a:lnTo>
                  <a:lnTo>
                    <a:pt x="4222373" y="0"/>
                  </a:lnTo>
                  <a:lnTo>
                    <a:pt x="4262731" y="1126"/>
                  </a:lnTo>
                  <a:lnTo>
                    <a:pt x="4301912" y="4552"/>
                  </a:lnTo>
                  <a:lnTo>
                    <a:pt x="4339867" y="10351"/>
                  </a:lnTo>
                  <a:lnTo>
                    <a:pt x="4411910" y="29354"/>
                  </a:lnTo>
                  <a:lnTo>
                    <a:pt x="4478474" y="58710"/>
                  </a:lnTo>
                  <a:lnTo>
                    <a:pt x="4539177" y="98994"/>
                  </a:lnTo>
                  <a:lnTo>
                    <a:pt x="4593633" y="150782"/>
                  </a:lnTo>
                  <a:lnTo>
                    <a:pt x="4618399" y="181170"/>
                  </a:lnTo>
                  <a:lnTo>
                    <a:pt x="4641459" y="214650"/>
                  </a:lnTo>
                  <a:lnTo>
                    <a:pt x="4662766" y="251293"/>
                  </a:lnTo>
                  <a:lnTo>
                    <a:pt x="4682271" y="291172"/>
                  </a:lnTo>
                  <a:lnTo>
                    <a:pt x="4699927" y="334359"/>
                  </a:lnTo>
                  <a:lnTo>
                    <a:pt x="4715685" y="380925"/>
                  </a:lnTo>
                  <a:lnTo>
                    <a:pt x="4729497" y="430943"/>
                  </a:lnTo>
                  <a:lnTo>
                    <a:pt x="4741315" y="484484"/>
                  </a:lnTo>
                  <a:lnTo>
                    <a:pt x="4751092" y="541621"/>
                  </a:lnTo>
                  <a:lnTo>
                    <a:pt x="4758780" y="602425"/>
                  </a:lnTo>
                  <a:lnTo>
                    <a:pt x="4764329" y="666968"/>
                  </a:lnTo>
                  <a:lnTo>
                    <a:pt x="4766599" y="713092"/>
                  </a:lnTo>
                  <a:lnTo>
                    <a:pt x="4766599" y="893742"/>
                  </a:lnTo>
                  <a:lnTo>
                    <a:pt x="4763929" y="941111"/>
                  </a:lnTo>
                  <a:lnTo>
                    <a:pt x="4757891" y="1002476"/>
                  </a:lnTo>
                  <a:lnTo>
                    <a:pt x="4749534" y="1060309"/>
                  </a:lnTo>
                  <a:lnTo>
                    <a:pt x="4738910" y="1114665"/>
                  </a:lnTo>
                  <a:lnTo>
                    <a:pt x="4726075" y="1165599"/>
                  </a:lnTo>
                  <a:lnTo>
                    <a:pt x="4711084" y="1213167"/>
                  </a:lnTo>
                  <a:lnTo>
                    <a:pt x="4693989" y="1257423"/>
                  </a:lnTo>
                  <a:lnTo>
                    <a:pt x="4674848" y="1298423"/>
                  </a:lnTo>
                  <a:lnTo>
                    <a:pt x="4653712" y="1336222"/>
                  </a:lnTo>
                  <a:lnTo>
                    <a:pt x="4630639" y="1370876"/>
                  </a:lnTo>
                  <a:lnTo>
                    <a:pt x="4605680" y="1402440"/>
                  </a:lnTo>
                  <a:lnTo>
                    <a:pt x="4578893" y="1430969"/>
                  </a:lnTo>
                  <a:lnTo>
                    <a:pt x="4550329" y="1456519"/>
                  </a:lnTo>
                  <a:lnTo>
                    <a:pt x="4488096" y="1498900"/>
                  </a:lnTo>
                  <a:lnTo>
                    <a:pt x="4419415" y="1530028"/>
                  </a:lnTo>
                  <a:lnTo>
                    <a:pt x="4382794" y="1541509"/>
                  </a:lnTo>
                  <a:lnTo>
                    <a:pt x="4344724" y="1550343"/>
                  </a:lnTo>
                  <a:lnTo>
                    <a:pt x="4305261" y="1556584"/>
                  </a:lnTo>
                  <a:lnTo>
                    <a:pt x="4264459" y="1560289"/>
                  </a:lnTo>
                  <a:lnTo>
                    <a:pt x="4222372" y="1561511"/>
                  </a:lnTo>
                  <a:lnTo>
                    <a:pt x="612892" y="1561511"/>
                  </a:lnTo>
                  <a:lnTo>
                    <a:pt x="280664" y="18377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98641" y="310597"/>
            <a:ext cx="5507990" cy="287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210947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-10" dirty="0">
                <a:latin typeface="Comic Sans MS"/>
                <a:cs typeface="Comic Sans MS"/>
              </a:rPr>
              <a:t> learn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 Part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-54 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Comic Sans MS"/>
              <a:cs typeface="Comic Sans MS"/>
            </a:endParaRPr>
          </a:p>
          <a:p>
            <a:pPr marL="949960" marR="5080" algn="ctr">
              <a:lnSpc>
                <a:spcPct val="114900"/>
              </a:lnSpc>
              <a:spcBef>
                <a:spcPts val="5"/>
              </a:spcBef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Effective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</a:t>
            </a:r>
            <a:r>
              <a:rPr sz="1850" spc="-5" dirty="0">
                <a:latin typeface="Comic Sans MS"/>
                <a:cs typeface="Comic Sans MS"/>
              </a:rPr>
              <a:t> is </a:t>
            </a:r>
            <a:r>
              <a:rPr sz="1850" spc="-5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crucial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turning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into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meaningful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compelling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narratives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with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1" name="object 11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51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0731" y="772655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3" y="588775"/>
                  </a:moveTo>
                  <a:lnTo>
                    <a:pt x="294384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3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dirty="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6" name="object 16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965</Words>
  <Application>Microsoft Office PowerPoint</Application>
  <PresentationFormat>Custom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Comic Sans MS</vt:lpstr>
      <vt:lpstr>Office Theme</vt:lpstr>
      <vt:lpstr>Hii, Iam  Siddhika</vt:lpstr>
      <vt:lpstr>PowerPoint Presentation</vt:lpstr>
      <vt:lpstr>INTRODUCTION TO DATA VISUALIZATION </vt:lpstr>
      <vt:lpstr>THREE KEY QUESTIONS</vt:lpstr>
      <vt:lpstr>2.COMMUNICATE</vt:lpstr>
      <vt:lpstr>3.END USER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2</cp:revision>
  <dcterms:created xsi:type="dcterms:W3CDTF">2024-09-15T17:52:08Z</dcterms:created>
  <dcterms:modified xsi:type="dcterms:W3CDTF">2024-10-04T16:02:01Z</dcterms:modified>
</cp:coreProperties>
</file>