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4B64F-43BA-4F25-B176-4989A36E2C4E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9FF88-F8CB-4383-805F-569A327F1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1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46AB-9F28-4BFB-B152-42EB22E493E7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307F-FF93-4547-94A1-572B3325373A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BD43-86FC-4781-A9D6-DA5C4FE82AEC}" type="datetime1">
              <a:rPr lang="en-US" smtClean="0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41D7-CF75-4302-BA96-0C9137C50DB7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0" y="1930510"/>
            <a:ext cx="4768850" cy="1818005"/>
          </a:xfrm>
          <a:custGeom>
            <a:avLst/>
            <a:gdLst/>
            <a:ahLst/>
            <a:cxnLst/>
            <a:rect l="l" t="t" r="r" b="b"/>
            <a:pathLst>
              <a:path w="4768850" h="1818004">
                <a:moveTo>
                  <a:pt x="280664" y="1817736"/>
                </a:moveTo>
                <a:lnTo>
                  <a:pt x="280664" y="1496000"/>
                </a:lnTo>
                <a:lnTo>
                  <a:pt x="251937" y="1481548"/>
                </a:lnTo>
                <a:lnTo>
                  <a:pt x="224348" y="1465013"/>
                </a:lnTo>
                <a:lnTo>
                  <a:pt x="172895" y="1424690"/>
                </a:lnTo>
                <a:lnTo>
                  <a:pt x="126928" y="1373028"/>
                </a:lnTo>
                <a:lnTo>
                  <a:pt x="87070" y="1308027"/>
                </a:lnTo>
                <a:lnTo>
                  <a:pt x="69626" y="1269899"/>
                </a:lnTo>
                <a:lnTo>
                  <a:pt x="53943" y="1227686"/>
                </a:lnTo>
                <a:lnTo>
                  <a:pt x="40099" y="1181137"/>
                </a:lnTo>
                <a:lnTo>
                  <a:pt x="28171" y="1130003"/>
                </a:lnTo>
                <a:lnTo>
                  <a:pt x="18237" y="1074033"/>
                </a:lnTo>
                <a:lnTo>
                  <a:pt x="10375" y="1012977"/>
                </a:lnTo>
                <a:lnTo>
                  <a:pt x="4663" y="946585"/>
                </a:lnTo>
                <a:lnTo>
                  <a:pt x="1178" y="874607"/>
                </a:lnTo>
                <a:lnTo>
                  <a:pt x="0" y="796792"/>
                </a:lnTo>
                <a:lnTo>
                  <a:pt x="1228" y="722847"/>
                </a:lnTo>
                <a:lnTo>
                  <a:pt x="4857" y="653009"/>
                </a:lnTo>
                <a:lnTo>
                  <a:pt x="10804" y="587203"/>
                </a:lnTo>
                <a:lnTo>
                  <a:pt x="18987" y="525352"/>
                </a:lnTo>
                <a:lnTo>
                  <a:pt x="29322" y="467380"/>
                </a:lnTo>
                <a:lnTo>
                  <a:pt x="41728" y="413210"/>
                </a:lnTo>
                <a:lnTo>
                  <a:pt x="56121" y="362766"/>
                </a:lnTo>
                <a:lnTo>
                  <a:pt x="72418" y="315971"/>
                </a:lnTo>
                <a:lnTo>
                  <a:pt x="90538" y="272749"/>
                </a:lnTo>
                <a:lnTo>
                  <a:pt x="110396" y="233023"/>
                </a:lnTo>
                <a:lnTo>
                  <a:pt x="131910" y="196718"/>
                </a:lnTo>
                <a:lnTo>
                  <a:pt x="154999" y="163756"/>
                </a:lnTo>
                <a:lnTo>
                  <a:pt x="179577" y="134062"/>
                </a:lnTo>
                <a:lnTo>
                  <a:pt x="232877" y="84169"/>
                </a:lnTo>
                <a:lnTo>
                  <a:pt x="291146" y="46427"/>
                </a:lnTo>
                <a:lnTo>
                  <a:pt x="353724" y="20226"/>
                </a:lnTo>
                <a:lnTo>
                  <a:pt x="419949" y="4954"/>
                </a:lnTo>
                <a:lnTo>
                  <a:pt x="489149" y="0"/>
                </a:lnTo>
                <a:lnTo>
                  <a:pt x="4222383" y="0"/>
                </a:lnTo>
                <a:lnTo>
                  <a:pt x="4262731" y="1125"/>
                </a:lnTo>
                <a:lnTo>
                  <a:pt x="4301912" y="4546"/>
                </a:lnTo>
                <a:lnTo>
                  <a:pt x="4339867" y="10330"/>
                </a:lnTo>
                <a:lnTo>
                  <a:pt x="4411910" y="29256"/>
                </a:lnTo>
                <a:lnTo>
                  <a:pt x="4478474" y="58440"/>
                </a:lnTo>
                <a:lnTo>
                  <a:pt x="4539177" y="98420"/>
                </a:lnTo>
                <a:lnTo>
                  <a:pt x="4593633" y="149735"/>
                </a:lnTo>
                <a:lnTo>
                  <a:pt x="4618399" y="179810"/>
                </a:lnTo>
                <a:lnTo>
                  <a:pt x="4641459" y="212921"/>
                </a:lnTo>
                <a:lnTo>
                  <a:pt x="4662766" y="249134"/>
                </a:lnTo>
                <a:lnTo>
                  <a:pt x="4682271" y="288516"/>
                </a:lnTo>
                <a:lnTo>
                  <a:pt x="4699927" y="331135"/>
                </a:lnTo>
                <a:lnTo>
                  <a:pt x="4715684" y="377059"/>
                </a:lnTo>
                <a:lnTo>
                  <a:pt x="4729497" y="426353"/>
                </a:lnTo>
                <a:lnTo>
                  <a:pt x="4741315" y="479086"/>
                </a:lnTo>
                <a:lnTo>
                  <a:pt x="4751092" y="535325"/>
                </a:lnTo>
                <a:lnTo>
                  <a:pt x="4758780" y="595137"/>
                </a:lnTo>
                <a:lnTo>
                  <a:pt x="4764329" y="658588"/>
                </a:lnTo>
                <a:lnTo>
                  <a:pt x="4767693" y="725747"/>
                </a:lnTo>
                <a:lnTo>
                  <a:pt x="4768824" y="796681"/>
                </a:lnTo>
                <a:lnTo>
                  <a:pt x="4767591" y="864140"/>
                </a:lnTo>
                <a:lnTo>
                  <a:pt x="4763928" y="928055"/>
                </a:lnTo>
                <a:lnTo>
                  <a:pt x="4757891" y="988477"/>
                </a:lnTo>
                <a:lnTo>
                  <a:pt x="4749534" y="1045456"/>
                </a:lnTo>
                <a:lnTo>
                  <a:pt x="4738910" y="1099043"/>
                </a:lnTo>
                <a:lnTo>
                  <a:pt x="4726075" y="1149289"/>
                </a:lnTo>
                <a:lnTo>
                  <a:pt x="4711083" y="1196244"/>
                </a:lnTo>
                <a:lnTo>
                  <a:pt x="4693989" y="1239961"/>
                </a:lnTo>
                <a:lnTo>
                  <a:pt x="4674847" y="1280488"/>
                </a:lnTo>
                <a:lnTo>
                  <a:pt x="4653712" y="1317878"/>
                </a:lnTo>
                <a:lnTo>
                  <a:pt x="4630638" y="1352181"/>
                </a:lnTo>
                <a:lnTo>
                  <a:pt x="4605680" y="1383447"/>
                </a:lnTo>
                <a:lnTo>
                  <a:pt x="4578892" y="1411729"/>
                </a:lnTo>
                <a:lnTo>
                  <a:pt x="4550329" y="1437075"/>
                </a:lnTo>
                <a:lnTo>
                  <a:pt x="4488095" y="1479168"/>
                </a:lnTo>
                <a:lnTo>
                  <a:pt x="4419415" y="1510132"/>
                </a:lnTo>
                <a:lnTo>
                  <a:pt x="4382794" y="1521568"/>
                </a:lnTo>
                <a:lnTo>
                  <a:pt x="4344724" y="1530374"/>
                </a:lnTo>
                <a:lnTo>
                  <a:pt x="4305261" y="1536601"/>
                </a:lnTo>
                <a:lnTo>
                  <a:pt x="4264459" y="1540300"/>
                </a:lnTo>
                <a:lnTo>
                  <a:pt x="4222372" y="1541522"/>
                </a:lnTo>
                <a:lnTo>
                  <a:pt x="612892" y="1541522"/>
                </a:lnTo>
                <a:lnTo>
                  <a:pt x="280664" y="1817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204F-10AC-4727-BE01-0F1CB83ADF76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0" y="524247"/>
            <a:ext cx="352996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933" y="1681789"/>
            <a:ext cx="7698433" cy="3392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A509-879C-4C3F-9B77-385FE06497A9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29401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10" dirty="0"/>
              <a:t>Hii, </a:t>
            </a:r>
            <a:r>
              <a:rPr sz="3150" spc="15" dirty="0"/>
              <a:t> </a:t>
            </a:r>
            <a:r>
              <a:rPr sz="3150" spc="15" dirty="0" err="1"/>
              <a:t>Iam</a:t>
            </a:r>
            <a:r>
              <a:rPr lang="en-US" sz="3150" spc="-80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570355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47111" y="870347"/>
            <a:ext cx="2266950" cy="4643755"/>
            <a:chOff x="6547111" y="870347"/>
            <a:chExt cx="2266950" cy="464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111" y="1685025"/>
              <a:ext cx="1952624" cy="3829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60060" y="870347"/>
              <a:ext cx="1953895" cy="862965"/>
            </a:xfrm>
            <a:custGeom>
              <a:avLst/>
              <a:gdLst/>
              <a:ahLst/>
              <a:cxnLst/>
              <a:rect l="l" t="t" r="r" b="b"/>
              <a:pathLst>
                <a:path w="1953895" h="862964">
                  <a:moveTo>
                    <a:pt x="196485" y="862399"/>
                  </a:moveTo>
                  <a:lnTo>
                    <a:pt x="196485" y="637161"/>
                  </a:lnTo>
                  <a:lnTo>
                    <a:pt x="154704" y="614274"/>
                  </a:lnTo>
                  <a:lnTo>
                    <a:pt x="116798" y="586100"/>
                  </a:lnTo>
                  <a:lnTo>
                    <a:pt x="83288" y="553147"/>
                  </a:lnTo>
                  <a:lnTo>
                    <a:pt x="54699" y="515923"/>
                  </a:lnTo>
                  <a:lnTo>
                    <a:pt x="31552" y="474940"/>
                  </a:lnTo>
                  <a:lnTo>
                    <a:pt x="14371" y="430705"/>
                  </a:lnTo>
                  <a:lnTo>
                    <a:pt x="3680" y="383729"/>
                  </a:lnTo>
                  <a:lnTo>
                    <a:pt x="0" y="334521"/>
                  </a:lnTo>
                  <a:lnTo>
                    <a:pt x="3127" y="289118"/>
                  </a:lnTo>
                  <a:lnTo>
                    <a:pt x="12233" y="245584"/>
                  </a:lnTo>
                  <a:lnTo>
                    <a:pt x="26911" y="204304"/>
                  </a:lnTo>
                  <a:lnTo>
                    <a:pt x="46753" y="165678"/>
                  </a:lnTo>
                  <a:lnTo>
                    <a:pt x="71350" y="130102"/>
                  </a:lnTo>
                  <a:lnTo>
                    <a:pt x="100296" y="97977"/>
                  </a:lnTo>
                  <a:lnTo>
                    <a:pt x="133182" y="69700"/>
                  </a:lnTo>
                  <a:lnTo>
                    <a:pt x="169601" y="45671"/>
                  </a:lnTo>
                  <a:lnTo>
                    <a:pt x="209145" y="26288"/>
                  </a:lnTo>
                  <a:lnTo>
                    <a:pt x="251405" y="11949"/>
                  </a:lnTo>
                  <a:lnTo>
                    <a:pt x="295975" y="3053"/>
                  </a:lnTo>
                  <a:lnTo>
                    <a:pt x="342445" y="0"/>
                  </a:lnTo>
                  <a:lnTo>
                    <a:pt x="1595531" y="0"/>
                  </a:lnTo>
                  <a:lnTo>
                    <a:pt x="1645796" y="3053"/>
                  </a:lnTo>
                  <a:lnTo>
                    <a:pt x="1693532" y="11949"/>
                  </a:lnTo>
                  <a:lnTo>
                    <a:pt x="1738386" y="26288"/>
                  </a:lnTo>
                  <a:lnTo>
                    <a:pt x="1780007" y="45671"/>
                  </a:lnTo>
                  <a:lnTo>
                    <a:pt x="1818045" y="69701"/>
                  </a:lnTo>
                  <a:lnTo>
                    <a:pt x="1852149" y="97978"/>
                  </a:lnTo>
                  <a:lnTo>
                    <a:pt x="1881968" y="130105"/>
                  </a:lnTo>
                  <a:lnTo>
                    <a:pt x="1907151" y="165681"/>
                  </a:lnTo>
                  <a:lnTo>
                    <a:pt x="1927347" y="204310"/>
                  </a:lnTo>
                  <a:lnTo>
                    <a:pt x="1942206" y="245591"/>
                  </a:lnTo>
                  <a:lnTo>
                    <a:pt x="1951376" y="289127"/>
                  </a:lnTo>
                  <a:lnTo>
                    <a:pt x="1953874" y="325323"/>
                  </a:lnTo>
                  <a:lnTo>
                    <a:pt x="1953874" y="343684"/>
                  </a:lnTo>
                  <a:lnTo>
                    <a:pt x="1942199" y="423436"/>
                  </a:lnTo>
                  <a:lnTo>
                    <a:pt x="1927339" y="464718"/>
                  </a:lnTo>
                  <a:lnTo>
                    <a:pt x="1907142" y="503347"/>
                  </a:lnTo>
                  <a:lnTo>
                    <a:pt x="1881960" y="538923"/>
                  </a:lnTo>
                  <a:lnTo>
                    <a:pt x="1852142" y="571050"/>
                  </a:lnTo>
                  <a:lnTo>
                    <a:pt x="1818040" y="599327"/>
                  </a:lnTo>
                  <a:lnTo>
                    <a:pt x="1780003" y="623357"/>
                  </a:lnTo>
                  <a:lnTo>
                    <a:pt x="1738383" y="642741"/>
                  </a:lnTo>
                  <a:lnTo>
                    <a:pt x="1693531" y="657080"/>
                  </a:lnTo>
                  <a:lnTo>
                    <a:pt x="1645796" y="665975"/>
                  </a:lnTo>
                  <a:lnTo>
                    <a:pt x="1595530" y="669029"/>
                  </a:lnTo>
                  <a:lnTo>
                    <a:pt x="429069" y="669029"/>
                  </a:lnTo>
                  <a:lnTo>
                    <a:pt x="196485" y="86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99339" y="1079961"/>
            <a:ext cx="1275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latin typeface="Tahoma"/>
                <a:cs typeface="Tahoma"/>
              </a:rPr>
              <a:t>C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40" dirty="0">
                <a:latin typeface="Tahoma"/>
                <a:cs typeface="Tahoma"/>
              </a:rPr>
              <a:t>m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L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5" dirty="0">
                <a:latin typeface="Tahoma"/>
                <a:cs typeface="Tahoma"/>
              </a:rPr>
              <a:t>t</a:t>
            </a:r>
            <a:r>
              <a:rPr sz="1400" b="1" spc="-15" dirty="0">
                <a:latin typeface="Tahoma"/>
                <a:cs typeface="Tahoma"/>
              </a:rPr>
              <a:t>’</a:t>
            </a:r>
            <a:r>
              <a:rPr sz="1400" b="1" spc="-30" dirty="0">
                <a:latin typeface="Tahoma"/>
                <a:cs typeface="Tahoma"/>
              </a:rPr>
              <a:t>s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G</a:t>
            </a:r>
            <a:r>
              <a:rPr sz="1400" b="1" spc="10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7" name="object 7"/>
          <p:cNvSpPr/>
          <p:nvPr/>
        </p:nvSpPr>
        <p:spPr>
          <a:xfrm>
            <a:off x="4028210" y="3292137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45" y="1446075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7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4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39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6"/>
                </a:lnTo>
                <a:lnTo>
                  <a:pt x="1537" y="770578"/>
                </a:lnTo>
                <a:lnTo>
                  <a:pt x="0" y="723036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39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4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5" y="723038"/>
                </a:lnTo>
                <a:lnTo>
                  <a:pt x="1444538" y="770578"/>
                </a:lnTo>
                <a:lnTo>
                  <a:pt x="1439987" y="817296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7" y="994055"/>
                </a:lnTo>
                <a:lnTo>
                  <a:pt x="1375384" y="1035239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4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4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39" y="1375384"/>
                </a:lnTo>
                <a:lnTo>
                  <a:pt x="994055" y="1393567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45" y="14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407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3276" y="972567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6" y="972457"/>
                </a:moveTo>
                <a:lnTo>
                  <a:pt x="469402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8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2"/>
                </a:lnTo>
                <a:lnTo>
                  <a:pt x="0" y="486278"/>
                </a:lnTo>
                <a:lnTo>
                  <a:pt x="2434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85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3"/>
                </a:lnTo>
                <a:lnTo>
                  <a:pt x="942988" y="486283"/>
                </a:lnTo>
                <a:lnTo>
                  <a:pt x="940555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6"/>
                </a:lnTo>
                <a:lnTo>
                  <a:pt x="886082" y="718074"/>
                </a:lnTo>
                <a:lnTo>
                  <a:pt x="862465" y="758168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6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4" name="object 14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1994986"/>
            <a:ext cx="85725" cy="857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3309436"/>
            <a:ext cx="85725" cy="857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3747586"/>
            <a:ext cx="85725" cy="857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4185736"/>
            <a:ext cx="85725" cy="85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4623886"/>
            <a:ext cx="85725" cy="857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88310" y="1400005"/>
            <a:ext cx="3966845" cy="3418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CONNECTING</a:t>
            </a:r>
            <a:r>
              <a:rPr sz="1800" b="1" spc="-3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&amp;</a:t>
            </a:r>
            <a:r>
              <a:rPr sz="1800" b="1" spc="-25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SHAPING</a:t>
            </a:r>
            <a:r>
              <a:rPr sz="1800" b="1" spc="-3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  <a:p>
            <a:pPr marL="538480">
              <a:lnSpc>
                <a:spcPct val="100000"/>
              </a:lnSpc>
              <a:spcBef>
                <a:spcPts val="1575"/>
              </a:spcBef>
            </a:pPr>
            <a:r>
              <a:rPr sz="1900" spc="-5" dirty="0">
                <a:latin typeface="Comic Sans MS"/>
                <a:cs typeface="Comic Sans MS"/>
              </a:rPr>
              <a:t>Storage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and</a:t>
            </a:r>
            <a:r>
              <a:rPr sz="1900" spc="-2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connection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modes</a:t>
            </a:r>
            <a:endParaRPr sz="1900">
              <a:latin typeface="Comic Sans MS"/>
              <a:cs typeface="Comic Sans MS"/>
            </a:endParaRPr>
          </a:p>
          <a:p>
            <a:pPr marL="344805">
              <a:lnSpc>
                <a:spcPct val="100000"/>
              </a:lnSpc>
              <a:spcBef>
                <a:spcPts val="1170"/>
              </a:spcBef>
            </a:pPr>
            <a:r>
              <a:rPr sz="1900" b="1" spc="-5" dirty="0">
                <a:latin typeface="Comic Sans MS"/>
                <a:cs typeface="Comic Sans MS"/>
              </a:rPr>
              <a:t>Power</a:t>
            </a:r>
            <a:r>
              <a:rPr sz="1900" b="1" spc="-60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Query</a:t>
            </a:r>
            <a:endParaRPr sz="1900">
              <a:latin typeface="Comic Sans MS"/>
              <a:cs typeface="Comic Sans MS"/>
            </a:endParaRPr>
          </a:p>
          <a:p>
            <a:pPr marL="538480" marR="1130935" indent="-194310">
              <a:lnSpc>
                <a:spcPct val="151300"/>
              </a:lnSpc>
            </a:pPr>
            <a:r>
              <a:rPr sz="1900" spc="-5" dirty="0">
                <a:latin typeface="Comic Sans MS"/>
                <a:cs typeface="Comic Sans MS"/>
              </a:rPr>
              <a:t>Data Transformations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Home Tab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Transform</a:t>
            </a:r>
            <a:r>
              <a:rPr sz="1900" spc="6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Tab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View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Tab</a:t>
            </a:r>
            <a:endParaRPr sz="1900">
              <a:latin typeface="Comic Sans MS"/>
              <a:cs typeface="Comic Sans MS"/>
            </a:endParaRPr>
          </a:p>
          <a:p>
            <a:pPr marL="538480">
              <a:lnSpc>
                <a:spcPct val="100000"/>
              </a:lnSpc>
              <a:spcBef>
                <a:spcPts val="1170"/>
              </a:spcBef>
            </a:pPr>
            <a:r>
              <a:rPr sz="1900" spc="-5" dirty="0">
                <a:latin typeface="Comic Sans MS"/>
                <a:cs typeface="Comic Sans MS"/>
              </a:rPr>
              <a:t>Add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coulmn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Tab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01349" y="1433561"/>
            <a:ext cx="2133600" cy="3779520"/>
            <a:chOff x="6601349" y="1433561"/>
            <a:chExt cx="2133600" cy="3779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1349" y="2383610"/>
              <a:ext cx="2133599" cy="2828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43262" y="1433561"/>
              <a:ext cx="1437005" cy="1257300"/>
            </a:xfrm>
            <a:custGeom>
              <a:avLst/>
              <a:gdLst/>
              <a:ahLst/>
              <a:cxnLst/>
              <a:rect l="l" t="t" r="r" b="b"/>
              <a:pathLst>
                <a:path w="1437004" h="1257300">
                  <a:moveTo>
                    <a:pt x="286421" y="1257146"/>
                  </a:moveTo>
                  <a:lnTo>
                    <a:pt x="286421" y="928808"/>
                  </a:lnTo>
                  <a:lnTo>
                    <a:pt x="245228" y="907460"/>
                  </a:lnTo>
                  <a:lnTo>
                    <a:pt x="206432" y="882576"/>
                  </a:lnTo>
                  <a:lnTo>
                    <a:pt x="170259" y="854376"/>
                  </a:lnTo>
                  <a:lnTo>
                    <a:pt x="136935" y="823079"/>
                  </a:lnTo>
                  <a:lnTo>
                    <a:pt x="106685" y="788906"/>
                  </a:lnTo>
                  <a:lnTo>
                    <a:pt x="79736" y="752077"/>
                  </a:lnTo>
                  <a:lnTo>
                    <a:pt x="56313" y="712812"/>
                  </a:lnTo>
                  <a:lnTo>
                    <a:pt x="36642" y="671330"/>
                  </a:lnTo>
                  <a:lnTo>
                    <a:pt x="20949" y="627852"/>
                  </a:lnTo>
                  <a:lnTo>
                    <a:pt x="9461" y="582598"/>
                  </a:lnTo>
                  <a:lnTo>
                    <a:pt x="2402" y="535787"/>
                  </a:lnTo>
                  <a:lnTo>
                    <a:pt x="0" y="487622"/>
                  </a:lnTo>
                  <a:lnTo>
                    <a:pt x="2286" y="440662"/>
                  </a:lnTo>
                  <a:lnTo>
                    <a:pt x="9002" y="394965"/>
                  </a:lnTo>
                  <a:lnTo>
                    <a:pt x="19939" y="350734"/>
                  </a:lnTo>
                  <a:lnTo>
                    <a:pt x="34889" y="308176"/>
                  </a:lnTo>
                  <a:lnTo>
                    <a:pt x="53641" y="267492"/>
                  </a:lnTo>
                  <a:lnTo>
                    <a:pt x="75987" y="228890"/>
                  </a:lnTo>
                  <a:lnTo>
                    <a:pt x="101718" y="192571"/>
                  </a:lnTo>
                  <a:lnTo>
                    <a:pt x="130625" y="158742"/>
                  </a:lnTo>
                  <a:lnTo>
                    <a:pt x="162498" y="127605"/>
                  </a:lnTo>
                  <a:lnTo>
                    <a:pt x="197129" y="99367"/>
                  </a:lnTo>
                  <a:lnTo>
                    <a:pt x="234309" y="74230"/>
                  </a:lnTo>
                  <a:lnTo>
                    <a:pt x="273827" y="52400"/>
                  </a:lnTo>
                  <a:lnTo>
                    <a:pt x="315477" y="34081"/>
                  </a:lnTo>
                  <a:lnTo>
                    <a:pt x="359047" y="19477"/>
                  </a:lnTo>
                  <a:lnTo>
                    <a:pt x="404329" y="8792"/>
                  </a:lnTo>
                  <a:lnTo>
                    <a:pt x="451114" y="2232"/>
                  </a:lnTo>
                  <a:lnTo>
                    <a:pt x="499193" y="0"/>
                  </a:lnTo>
                  <a:lnTo>
                    <a:pt x="937505" y="0"/>
                  </a:lnTo>
                  <a:lnTo>
                    <a:pt x="985587" y="2232"/>
                  </a:lnTo>
                  <a:lnTo>
                    <a:pt x="1032376" y="8792"/>
                  </a:lnTo>
                  <a:lnTo>
                    <a:pt x="1077662" y="19477"/>
                  </a:lnTo>
                  <a:lnTo>
                    <a:pt x="1121237" y="34081"/>
                  </a:lnTo>
                  <a:lnTo>
                    <a:pt x="1162891" y="52401"/>
                  </a:lnTo>
                  <a:lnTo>
                    <a:pt x="1202415" y="74231"/>
                  </a:lnTo>
                  <a:lnTo>
                    <a:pt x="1239599" y="99368"/>
                  </a:lnTo>
                  <a:lnTo>
                    <a:pt x="1274235" y="127607"/>
                  </a:lnTo>
                  <a:lnTo>
                    <a:pt x="1306112" y="158744"/>
                  </a:lnTo>
                  <a:lnTo>
                    <a:pt x="1335023" y="192575"/>
                  </a:lnTo>
                  <a:lnTo>
                    <a:pt x="1360757" y="228894"/>
                  </a:lnTo>
                  <a:lnTo>
                    <a:pt x="1383105" y="267499"/>
                  </a:lnTo>
                  <a:lnTo>
                    <a:pt x="1401858" y="308184"/>
                  </a:lnTo>
                  <a:lnTo>
                    <a:pt x="1416808" y="350744"/>
                  </a:lnTo>
                  <a:lnTo>
                    <a:pt x="1427743" y="394977"/>
                  </a:lnTo>
                  <a:lnTo>
                    <a:pt x="1434456" y="440677"/>
                  </a:lnTo>
                  <a:lnTo>
                    <a:pt x="1436736" y="487640"/>
                  </a:lnTo>
                  <a:lnTo>
                    <a:pt x="1434452" y="534585"/>
                  </a:lnTo>
                  <a:lnTo>
                    <a:pt x="1427736" y="580285"/>
                  </a:lnTo>
                  <a:lnTo>
                    <a:pt x="1416798" y="624518"/>
                  </a:lnTo>
                  <a:lnTo>
                    <a:pt x="1401847" y="667079"/>
                  </a:lnTo>
                  <a:lnTo>
                    <a:pt x="1383093" y="707764"/>
                  </a:lnTo>
                  <a:lnTo>
                    <a:pt x="1360745" y="746368"/>
                  </a:lnTo>
                  <a:lnTo>
                    <a:pt x="1335012" y="782688"/>
                  </a:lnTo>
                  <a:lnTo>
                    <a:pt x="1306102" y="816519"/>
                  </a:lnTo>
                  <a:lnTo>
                    <a:pt x="1274226" y="847656"/>
                  </a:lnTo>
                  <a:lnTo>
                    <a:pt x="1239592" y="875895"/>
                  </a:lnTo>
                  <a:lnTo>
                    <a:pt x="1202409" y="901032"/>
                  </a:lnTo>
                  <a:lnTo>
                    <a:pt x="1162887" y="922863"/>
                  </a:lnTo>
                  <a:lnTo>
                    <a:pt x="1121234" y="941182"/>
                  </a:lnTo>
                  <a:lnTo>
                    <a:pt x="1077661" y="955787"/>
                  </a:lnTo>
                  <a:lnTo>
                    <a:pt x="1032375" y="966471"/>
                  </a:lnTo>
                  <a:lnTo>
                    <a:pt x="985586" y="973032"/>
                  </a:lnTo>
                  <a:lnTo>
                    <a:pt x="937504" y="975264"/>
                  </a:lnTo>
                  <a:lnTo>
                    <a:pt x="625467" y="975264"/>
                  </a:lnTo>
                  <a:lnTo>
                    <a:pt x="286421" y="12571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22983" y="1562974"/>
            <a:ext cx="12776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How you 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connected</a:t>
            </a:r>
            <a:r>
              <a:rPr sz="1850" b="1" spc="-5" dirty="0">
                <a:latin typeface="Comic Sans MS"/>
                <a:cs typeface="Comic Sans MS"/>
              </a:rPr>
              <a:t>?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2995" y="539621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55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900" y="185446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5771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9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2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4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2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6" y="486283"/>
                </a:lnTo>
                <a:lnTo>
                  <a:pt x="970340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9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11" name="object 11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816879" y="291540"/>
            <a:ext cx="4336415" cy="472440"/>
          </a:xfrm>
          <a:custGeom>
            <a:avLst/>
            <a:gdLst/>
            <a:ahLst/>
            <a:cxnLst/>
            <a:rect l="l" t="t" r="r" b="b"/>
            <a:pathLst>
              <a:path w="4336415" h="472440">
                <a:moveTo>
                  <a:pt x="4100303" y="471996"/>
                </a:moveTo>
                <a:lnTo>
                  <a:pt x="235997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4100303" y="0"/>
                </a:lnTo>
                <a:lnTo>
                  <a:pt x="4146558" y="4576"/>
                </a:lnTo>
                <a:lnTo>
                  <a:pt x="4190615" y="17964"/>
                </a:lnTo>
                <a:lnTo>
                  <a:pt x="4231234" y="39650"/>
                </a:lnTo>
                <a:lnTo>
                  <a:pt x="4267178" y="69122"/>
                </a:lnTo>
                <a:lnTo>
                  <a:pt x="4296650" y="105066"/>
                </a:lnTo>
                <a:lnTo>
                  <a:pt x="4318336" y="145685"/>
                </a:lnTo>
                <a:lnTo>
                  <a:pt x="4331724" y="189742"/>
                </a:lnTo>
                <a:lnTo>
                  <a:pt x="4336301" y="235998"/>
                </a:lnTo>
                <a:lnTo>
                  <a:pt x="4331724" y="282254"/>
                </a:lnTo>
                <a:lnTo>
                  <a:pt x="4318336" y="326311"/>
                </a:lnTo>
                <a:lnTo>
                  <a:pt x="4296650" y="366930"/>
                </a:lnTo>
                <a:lnTo>
                  <a:pt x="4267178" y="402874"/>
                </a:lnTo>
                <a:lnTo>
                  <a:pt x="4231234" y="432346"/>
                </a:lnTo>
                <a:lnTo>
                  <a:pt x="4190615" y="454032"/>
                </a:lnTo>
                <a:lnTo>
                  <a:pt x="4146558" y="467420"/>
                </a:lnTo>
                <a:lnTo>
                  <a:pt x="410030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19074" y="365136"/>
            <a:ext cx="413194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CONNECTING</a:t>
            </a:r>
            <a:r>
              <a:rPr sz="1950" b="1" u="heavy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&amp;</a:t>
            </a:r>
            <a:r>
              <a:rPr sz="1950" b="1" u="heavy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SHAPING</a:t>
            </a:r>
            <a:r>
              <a:rPr sz="1950" b="1" u="heavy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DATA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891" y="1206283"/>
            <a:ext cx="3985260" cy="494030"/>
          </a:xfrm>
          <a:custGeom>
            <a:avLst/>
            <a:gdLst/>
            <a:ahLst/>
            <a:cxnLst/>
            <a:rect l="l" t="t" r="r" b="b"/>
            <a:pathLst>
              <a:path w="3985260" h="494030">
                <a:moveTo>
                  <a:pt x="3738542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2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2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1" y="0"/>
                </a:lnTo>
                <a:lnTo>
                  <a:pt x="3738542" y="0"/>
                </a:lnTo>
                <a:lnTo>
                  <a:pt x="3786931" y="4787"/>
                </a:lnTo>
                <a:lnTo>
                  <a:pt x="3833020" y="18792"/>
                </a:lnTo>
                <a:lnTo>
                  <a:pt x="3875512" y="41479"/>
                </a:lnTo>
                <a:lnTo>
                  <a:pt x="3913114" y="72310"/>
                </a:lnTo>
                <a:lnTo>
                  <a:pt x="3943945" y="109911"/>
                </a:lnTo>
                <a:lnTo>
                  <a:pt x="3966632" y="152404"/>
                </a:lnTo>
                <a:lnTo>
                  <a:pt x="3980637" y="198493"/>
                </a:lnTo>
                <a:lnTo>
                  <a:pt x="3984840" y="240969"/>
                </a:lnTo>
                <a:lnTo>
                  <a:pt x="3984840" y="252795"/>
                </a:lnTo>
                <a:lnTo>
                  <a:pt x="3980637" y="295271"/>
                </a:lnTo>
                <a:lnTo>
                  <a:pt x="3966632" y="341360"/>
                </a:lnTo>
                <a:lnTo>
                  <a:pt x="3943945" y="383853"/>
                </a:lnTo>
                <a:lnTo>
                  <a:pt x="3913114" y="421455"/>
                </a:lnTo>
                <a:lnTo>
                  <a:pt x="3875512" y="452286"/>
                </a:lnTo>
                <a:lnTo>
                  <a:pt x="3833020" y="474972"/>
                </a:lnTo>
                <a:lnTo>
                  <a:pt x="3786931" y="488977"/>
                </a:lnTo>
                <a:lnTo>
                  <a:pt x="3738542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2511" y="1286261"/>
            <a:ext cx="383794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10" dirty="0"/>
              <a:t>Storage</a:t>
            </a:r>
            <a:r>
              <a:rPr sz="2050" spc="-15" dirty="0"/>
              <a:t> </a:t>
            </a:r>
            <a:r>
              <a:rPr sz="2050" spc="-10" dirty="0"/>
              <a:t>and connection modes</a:t>
            </a:r>
            <a:endParaRPr sz="2050"/>
          </a:p>
        </p:txBody>
      </p:sp>
      <p:sp>
        <p:nvSpPr>
          <p:cNvPr id="17" name="object 17"/>
          <p:cNvSpPr/>
          <p:nvPr/>
        </p:nvSpPr>
        <p:spPr>
          <a:xfrm>
            <a:off x="197325" y="2062134"/>
            <a:ext cx="1045210" cy="321945"/>
          </a:xfrm>
          <a:custGeom>
            <a:avLst/>
            <a:gdLst/>
            <a:ahLst/>
            <a:cxnLst/>
            <a:rect l="l" t="t" r="r" b="b"/>
            <a:pathLst>
              <a:path w="1045210" h="321944">
                <a:moveTo>
                  <a:pt x="884612" y="321475"/>
                </a:moveTo>
                <a:lnTo>
                  <a:pt x="160737" y="321475"/>
                </a:lnTo>
                <a:lnTo>
                  <a:pt x="129233" y="318358"/>
                </a:lnTo>
                <a:lnTo>
                  <a:pt x="71560" y="294469"/>
                </a:lnTo>
                <a:lnTo>
                  <a:pt x="27005" y="249915"/>
                </a:lnTo>
                <a:lnTo>
                  <a:pt x="3117" y="192242"/>
                </a:lnTo>
                <a:lnTo>
                  <a:pt x="0" y="160737"/>
                </a:lnTo>
                <a:lnTo>
                  <a:pt x="3117" y="129232"/>
                </a:lnTo>
                <a:lnTo>
                  <a:pt x="27005" y="71560"/>
                </a:lnTo>
                <a:lnTo>
                  <a:pt x="71560" y="27005"/>
                </a:lnTo>
                <a:lnTo>
                  <a:pt x="129233" y="3116"/>
                </a:lnTo>
                <a:lnTo>
                  <a:pt x="160733" y="0"/>
                </a:lnTo>
                <a:lnTo>
                  <a:pt x="884616" y="0"/>
                </a:lnTo>
                <a:lnTo>
                  <a:pt x="946123" y="12235"/>
                </a:lnTo>
                <a:lnTo>
                  <a:pt x="998270" y="47078"/>
                </a:lnTo>
                <a:lnTo>
                  <a:pt x="1033114" y="99225"/>
                </a:lnTo>
                <a:lnTo>
                  <a:pt x="1044797" y="155153"/>
                </a:lnTo>
                <a:lnTo>
                  <a:pt x="1044797" y="166322"/>
                </a:lnTo>
                <a:lnTo>
                  <a:pt x="1033114" y="222249"/>
                </a:lnTo>
                <a:lnTo>
                  <a:pt x="998270" y="274396"/>
                </a:lnTo>
                <a:lnTo>
                  <a:pt x="946123" y="309240"/>
                </a:lnTo>
                <a:lnTo>
                  <a:pt x="884612" y="321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7325" y="3106234"/>
            <a:ext cx="1764030" cy="360680"/>
          </a:xfrm>
          <a:custGeom>
            <a:avLst/>
            <a:gdLst/>
            <a:ahLst/>
            <a:cxnLst/>
            <a:rect l="l" t="t" r="r" b="b"/>
            <a:pathLst>
              <a:path w="1764030" h="360679">
                <a:moveTo>
                  <a:pt x="1583553" y="360122"/>
                </a:moveTo>
                <a:lnTo>
                  <a:pt x="180061" y="360122"/>
                </a:lnTo>
                <a:lnTo>
                  <a:pt x="132193" y="353690"/>
                </a:lnTo>
                <a:lnTo>
                  <a:pt x="89180" y="335538"/>
                </a:lnTo>
                <a:lnTo>
                  <a:pt x="52738" y="307383"/>
                </a:lnTo>
                <a:lnTo>
                  <a:pt x="24583" y="270941"/>
                </a:lnTo>
                <a:lnTo>
                  <a:pt x="6431" y="227928"/>
                </a:lnTo>
                <a:lnTo>
                  <a:pt x="0" y="180061"/>
                </a:lnTo>
                <a:lnTo>
                  <a:pt x="6431" y="132193"/>
                </a:lnTo>
                <a:lnTo>
                  <a:pt x="24583" y="89180"/>
                </a:lnTo>
                <a:lnTo>
                  <a:pt x="52738" y="52738"/>
                </a:lnTo>
                <a:lnTo>
                  <a:pt x="89180" y="24583"/>
                </a:lnTo>
                <a:lnTo>
                  <a:pt x="132193" y="6431"/>
                </a:lnTo>
                <a:lnTo>
                  <a:pt x="180060" y="0"/>
                </a:lnTo>
                <a:lnTo>
                  <a:pt x="1583554" y="0"/>
                </a:lnTo>
                <a:lnTo>
                  <a:pt x="1631420" y="6431"/>
                </a:lnTo>
                <a:lnTo>
                  <a:pt x="1674433" y="24583"/>
                </a:lnTo>
                <a:lnTo>
                  <a:pt x="1710876" y="52738"/>
                </a:lnTo>
                <a:lnTo>
                  <a:pt x="1739031" y="89180"/>
                </a:lnTo>
                <a:lnTo>
                  <a:pt x="1757182" y="132193"/>
                </a:lnTo>
                <a:lnTo>
                  <a:pt x="1763614" y="180061"/>
                </a:lnTo>
                <a:lnTo>
                  <a:pt x="1757182" y="227928"/>
                </a:lnTo>
                <a:lnTo>
                  <a:pt x="1739031" y="270941"/>
                </a:lnTo>
                <a:lnTo>
                  <a:pt x="1710876" y="307383"/>
                </a:lnTo>
                <a:lnTo>
                  <a:pt x="1674433" y="335538"/>
                </a:lnTo>
                <a:lnTo>
                  <a:pt x="1631420" y="353690"/>
                </a:lnTo>
                <a:lnTo>
                  <a:pt x="1583553" y="3601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440" y="4190257"/>
            <a:ext cx="3116580" cy="342265"/>
          </a:xfrm>
          <a:custGeom>
            <a:avLst/>
            <a:gdLst/>
            <a:ahLst/>
            <a:cxnLst/>
            <a:rect l="l" t="t" r="r" b="b"/>
            <a:pathLst>
              <a:path w="3116579" h="342264">
                <a:moveTo>
                  <a:pt x="2945712" y="341841"/>
                </a:moveTo>
                <a:lnTo>
                  <a:pt x="170803" y="341841"/>
                </a:lnTo>
                <a:lnTo>
                  <a:pt x="137304" y="338526"/>
                </a:lnTo>
                <a:lnTo>
                  <a:pt x="75978" y="313124"/>
                </a:lnTo>
                <a:lnTo>
                  <a:pt x="28601" y="265747"/>
                </a:lnTo>
                <a:lnTo>
                  <a:pt x="3199" y="204421"/>
                </a:lnTo>
                <a:lnTo>
                  <a:pt x="0" y="169754"/>
                </a:lnTo>
                <a:lnTo>
                  <a:pt x="3199" y="137419"/>
                </a:lnTo>
                <a:lnTo>
                  <a:pt x="28601" y="76093"/>
                </a:lnTo>
                <a:lnTo>
                  <a:pt x="75978" y="28716"/>
                </a:lnTo>
                <a:lnTo>
                  <a:pt x="137304" y="3314"/>
                </a:lnTo>
                <a:lnTo>
                  <a:pt x="2945711" y="0"/>
                </a:lnTo>
                <a:lnTo>
                  <a:pt x="2979212" y="3314"/>
                </a:lnTo>
                <a:lnTo>
                  <a:pt x="3040537" y="28716"/>
                </a:lnTo>
                <a:lnTo>
                  <a:pt x="3087915" y="76093"/>
                </a:lnTo>
                <a:lnTo>
                  <a:pt x="3113317" y="137419"/>
                </a:lnTo>
                <a:lnTo>
                  <a:pt x="3116516" y="169754"/>
                </a:lnTo>
                <a:lnTo>
                  <a:pt x="3116516" y="172086"/>
                </a:lnTo>
                <a:lnTo>
                  <a:pt x="3103621" y="236329"/>
                </a:lnTo>
                <a:lnTo>
                  <a:pt x="3066570" y="291779"/>
                </a:lnTo>
                <a:lnTo>
                  <a:pt x="3011119" y="328830"/>
                </a:lnTo>
                <a:lnTo>
                  <a:pt x="2945712" y="3418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325" y="5581670"/>
            <a:ext cx="2114550" cy="382270"/>
          </a:xfrm>
          <a:custGeom>
            <a:avLst/>
            <a:gdLst/>
            <a:ahLst/>
            <a:cxnLst/>
            <a:rect l="l" t="t" r="r" b="b"/>
            <a:pathLst>
              <a:path w="2114550" h="382270">
                <a:moveTo>
                  <a:pt x="1923323" y="382217"/>
                </a:moveTo>
                <a:lnTo>
                  <a:pt x="191103" y="382217"/>
                </a:lnTo>
                <a:lnTo>
                  <a:pt x="153651" y="378511"/>
                </a:lnTo>
                <a:lnTo>
                  <a:pt x="85081" y="350109"/>
                </a:lnTo>
                <a:lnTo>
                  <a:pt x="32108" y="297136"/>
                </a:lnTo>
                <a:lnTo>
                  <a:pt x="3706" y="228566"/>
                </a:lnTo>
                <a:lnTo>
                  <a:pt x="0" y="191108"/>
                </a:lnTo>
                <a:lnTo>
                  <a:pt x="3706" y="153651"/>
                </a:lnTo>
                <a:lnTo>
                  <a:pt x="32108" y="85081"/>
                </a:lnTo>
                <a:lnTo>
                  <a:pt x="85081" y="32108"/>
                </a:lnTo>
                <a:lnTo>
                  <a:pt x="153651" y="3706"/>
                </a:lnTo>
                <a:lnTo>
                  <a:pt x="191108" y="0"/>
                </a:lnTo>
                <a:lnTo>
                  <a:pt x="1923317" y="0"/>
                </a:lnTo>
                <a:lnTo>
                  <a:pt x="1996452" y="14547"/>
                </a:lnTo>
                <a:lnTo>
                  <a:pt x="2058452" y="55974"/>
                </a:lnTo>
                <a:lnTo>
                  <a:pt x="2099879" y="117974"/>
                </a:lnTo>
                <a:lnTo>
                  <a:pt x="2114141" y="188221"/>
                </a:lnTo>
                <a:lnTo>
                  <a:pt x="2114141" y="193995"/>
                </a:lnTo>
                <a:lnTo>
                  <a:pt x="2099879" y="264242"/>
                </a:lnTo>
                <a:lnTo>
                  <a:pt x="2058452" y="326243"/>
                </a:lnTo>
                <a:lnTo>
                  <a:pt x="1996452" y="367670"/>
                </a:lnTo>
                <a:lnTo>
                  <a:pt x="1923323" y="3822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3128" y="1998621"/>
            <a:ext cx="626808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Import: </a:t>
            </a:r>
            <a:r>
              <a:rPr sz="2000" spc="-5" dirty="0">
                <a:latin typeface="Comic Sans MS"/>
                <a:cs typeface="Comic Sans MS"/>
              </a:rPr>
              <a:t>Keep data in-memory; good for smaller data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that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doesn't change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much.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243128" y="3055896"/>
            <a:ext cx="6656070" cy="319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0865">
              <a:lnSpc>
                <a:spcPct val="115599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Direct Query: </a:t>
            </a:r>
            <a:r>
              <a:rPr sz="2000" spc="-5" dirty="0">
                <a:latin typeface="Comic Sans MS"/>
                <a:cs typeface="Comic Sans MS"/>
              </a:rPr>
              <a:t>Connect data directly to its source;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works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well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for big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that changes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often.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omic Sans MS"/>
              <a:cs typeface="Comic Sans MS"/>
            </a:endParaRPr>
          </a:p>
          <a:p>
            <a:pPr marL="12700" marR="31115" algn="just">
              <a:lnSpc>
                <a:spcPct val="115599"/>
              </a:lnSpc>
            </a:pPr>
            <a:r>
              <a:rPr sz="2000" b="1" spc="-5" dirty="0">
                <a:latin typeface="Comic Sans MS"/>
                <a:cs typeface="Comic Sans MS"/>
              </a:rPr>
              <a:t>Composite Model (Dual): </a:t>
            </a:r>
            <a:r>
              <a:rPr sz="2000" spc="-5" dirty="0">
                <a:latin typeface="Comic Sans MS"/>
                <a:cs typeface="Comic Sans MS"/>
              </a:rPr>
              <a:t>Mix Import and Direct Query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 optimize performance or combine different types of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Comic Sans MS"/>
              <a:cs typeface="Comic Sans MS"/>
            </a:endParaRPr>
          </a:p>
          <a:p>
            <a:pPr marL="12700" marR="5080" algn="just">
              <a:lnSpc>
                <a:spcPct val="115599"/>
              </a:lnSpc>
            </a:pPr>
            <a:r>
              <a:rPr sz="2000" b="1" spc="-5" dirty="0">
                <a:latin typeface="Comic Sans MS"/>
                <a:cs typeface="Comic Sans MS"/>
              </a:rPr>
              <a:t>Live Connection: </a:t>
            </a:r>
            <a:r>
              <a:rPr sz="2000" spc="-5" dirty="0">
                <a:latin typeface="Comic Sans MS"/>
                <a:cs typeface="Comic Sans MS"/>
              </a:rPr>
              <a:t>Connect to pre-published datasets for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easy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collaboration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centralized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management.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287" y="641564"/>
            <a:ext cx="1793239" cy="4828540"/>
            <a:chOff x="154287" y="641564"/>
            <a:chExt cx="1793239" cy="4828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654" y="2041048"/>
              <a:ext cx="1790699" cy="3428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4287" y="641564"/>
              <a:ext cx="1666239" cy="1548130"/>
            </a:xfrm>
            <a:custGeom>
              <a:avLst/>
              <a:gdLst/>
              <a:ahLst/>
              <a:cxnLst/>
              <a:rect l="l" t="t" r="r" b="b"/>
              <a:pathLst>
                <a:path w="1666239" h="1548130">
                  <a:moveTo>
                    <a:pt x="318850" y="1547762"/>
                  </a:moveTo>
                  <a:lnTo>
                    <a:pt x="318850" y="1182249"/>
                  </a:lnTo>
                  <a:lnTo>
                    <a:pt x="279387" y="1162101"/>
                  </a:lnTo>
                  <a:lnTo>
                    <a:pt x="241857" y="1138888"/>
                  </a:lnTo>
                  <a:lnTo>
                    <a:pt x="206420" y="1112615"/>
                  </a:lnTo>
                  <a:lnTo>
                    <a:pt x="173234" y="1083290"/>
                  </a:lnTo>
                  <a:lnTo>
                    <a:pt x="142457" y="1050919"/>
                  </a:lnTo>
                  <a:lnTo>
                    <a:pt x="114247" y="1015508"/>
                  </a:lnTo>
                  <a:lnTo>
                    <a:pt x="88763" y="977064"/>
                  </a:lnTo>
                  <a:lnTo>
                    <a:pt x="66163" y="935593"/>
                  </a:lnTo>
                  <a:lnTo>
                    <a:pt x="46606" y="891103"/>
                  </a:lnTo>
                  <a:lnTo>
                    <a:pt x="30249" y="843599"/>
                  </a:lnTo>
                  <a:lnTo>
                    <a:pt x="17252" y="793088"/>
                  </a:lnTo>
                  <a:lnTo>
                    <a:pt x="7772" y="739576"/>
                  </a:lnTo>
                  <a:lnTo>
                    <a:pt x="1968" y="683071"/>
                  </a:lnTo>
                  <a:lnTo>
                    <a:pt x="0" y="623534"/>
                  </a:lnTo>
                  <a:lnTo>
                    <a:pt x="1844" y="567504"/>
                  </a:lnTo>
                  <a:lnTo>
                    <a:pt x="7276" y="513616"/>
                  </a:lnTo>
                  <a:lnTo>
                    <a:pt x="16154" y="461947"/>
                  </a:lnTo>
                  <a:lnTo>
                    <a:pt x="28334" y="412578"/>
                  </a:lnTo>
                  <a:lnTo>
                    <a:pt x="43673" y="365587"/>
                  </a:lnTo>
                  <a:lnTo>
                    <a:pt x="62029" y="321054"/>
                  </a:lnTo>
                  <a:lnTo>
                    <a:pt x="83259" y="279058"/>
                  </a:lnTo>
                  <a:lnTo>
                    <a:pt x="107219" y="239678"/>
                  </a:lnTo>
                  <a:lnTo>
                    <a:pt x="133767" y="202993"/>
                  </a:lnTo>
                  <a:lnTo>
                    <a:pt x="162760" y="169083"/>
                  </a:lnTo>
                  <a:lnTo>
                    <a:pt x="194055" y="138026"/>
                  </a:lnTo>
                  <a:lnTo>
                    <a:pt x="227509" y="109902"/>
                  </a:lnTo>
                  <a:lnTo>
                    <a:pt x="262979" y="84791"/>
                  </a:lnTo>
                  <a:lnTo>
                    <a:pt x="300322" y="62770"/>
                  </a:lnTo>
                  <a:lnTo>
                    <a:pt x="339396" y="43920"/>
                  </a:lnTo>
                  <a:lnTo>
                    <a:pt x="380056" y="28320"/>
                  </a:lnTo>
                  <a:lnTo>
                    <a:pt x="422162" y="16049"/>
                  </a:lnTo>
                  <a:lnTo>
                    <a:pt x="465568" y="7185"/>
                  </a:lnTo>
                  <a:lnTo>
                    <a:pt x="510133" y="1809"/>
                  </a:lnTo>
                  <a:lnTo>
                    <a:pt x="555713" y="0"/>
                  </a:lnTo>
                  <a:lnTo>
                    <a:pt x="1109334" y="0"/>
                  </a:lnTo>
                  <a:lnTo>
                    <a:pt x="1155080" y="1809"/>
                  </a:lnTo>
                  <a:lnTo>
                    <a:pt x="1199795" y="7185"/>
                  </a:lnTo>
                  <a:lnTo>
                    <a:pt x="1243336" y="16049"/>
                  </a:lnTo>
                  <a:lnTo>
                    <a:pt x="1285562" y="28320"/>
                  </a:lnTo>
                  <a:lnTo>
                    <a:pt x="1326331" y="43921"/>
                  </a:lnTo>
                  <a:lnTo>
                    <a:pt x="1365499" y="62771"/>
                  </a:lnTo>
                  <a:lnTo>
                    <a:pt x="1402926" y="84793"/>
                  </a:lnTo>
                  <a:lnTo>
                    <a:pt x="1438468" y="109905"/>
                  </a:lnTo>
                  <a:lnTo>
                    <a:pt x="1471984" y="138030"/>
                  </a:lnTo>
                  <a:lnTo>
                    <a:pt x="1503330" y="169088"/>
                  </a:lnTo>
                  <a:lnTo>
                    <a:pt x="1532366" y="203000"/>
                  </a:lnTo>
                  <a:lnTo>
                    <a:pt x="1558949" y="239687"/>
                  </a:lnTo>
                  <a:lnTo>
                    <a:pt x="1582936" y="279070"/>
                  </a:lnTo>
                  <a:lnTo>
                    <a:pt x="1604186" y="321069"/>
                  </a:lnTo>
                  <a:lnTo>
                    <a:pt x="1622556" y="365606"/>
                  </a:lnTo>
                  <a:lnTo>
                    <a:pt x="1637904" y="412600"/>
                  </a:lnTo>
                  <a:lnTo>
                    <a:pt x="1650087" y="461974"/>
                  </a:lnTo>
                  <a:lnTo>
                    <a:pt x="1658964" y="513648"/>
                  </a:lnTo>
                  <a:lnTo>
                    <a:pt x="1664391" y="567542"/>
                  </a:lnTo>
                  <a:lnTo>
                    <a:pt x="1666228" y="623578"/>
                  </a:lnTo>
                  <a:lnTo>
                    <a:pt x="1664387" y="677694"/>
                  </a:lnTo>
                  <a:lnTo>
                    <a:pt x="1658955" y="729901"/>
                  </a:lnTo>
                  <a:lnTo>
                    <a:pt x="1650075" y="780064"/>
                  </a:lnTo>
                  <a:lnTo>
                    <a:pt x="1637889" y="828095"/>
                  </a:lnTo>
                  <a:lnTo>
                    <a:pt x="1622540" y="873905"/>
                  </a:lnTo>
                  <a:lnTo>
                    <a:pt x="1604170" y="917404"/>
                  </a:lnTo>
                  <a:lnTo>
                    <a:pt x="1582920" y="958504"/>
                  </a:lnTo>
                  <a:lnTo>
                    <a:pt x="1558934" y="997116"/>
                  </a:lnTo>
                  <a:lnTo>
                    <a:pt x="1532352" y="1033151"/>
                  </a:lnTo>
                  <a:lnTo>
                    <a:pt x="1503317" y="1066519"/>
                  </a:lnTo>
                  <a:lnTo>
                    <a:pt x="1471972" y="1097132"/>
                  </a:lnTo>
                  <a:lnTo>
                    <a:pt x="1438458" y="1124900"/>
                  </a:lnTo>
                  <a:lnTo>
                    <a:pt x="1402918" y="1149735"/>
                  </a:lnTo>
                  <a:lnTo>
                    <a:pt x="1365493" y="1171548"/>
                  </a:lnTo>
                  <a:lnTo>
                    <a:pt x="1326326" y="1190249"/>
                  </a:lnTo>
                  <a:lnTo>
                    <a:pt x="1285559" y="1205749"/>
                  </a:lnTo>
                  <a:lnTo>
                    <a:pt x="1243335" y="1217960"/>
                  </a:lnTo>
                  <a:lnTo>
                    <a:pt x="1199794" y="1226792"/>
                  </a:lnTo>
                  <a:lnTo>
                    <a:pt x="1155080" y="1232157"/>
                  </a:lnTo>
                  <a:lnTo>
                    <a:pt x="1109334" y="1233965"/>
                  </a:lnTo>
                  <a:lnTo>
                    <a:pt x="696284" y="1233965"/>
                  </a:lnTo>
                  <a:lnTo>
                    <a:pt x="318850" y="1547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0728" y="732876"/>
            <a:ext cx="161353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Have you 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Opened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Power </a:t>
            </a:r>
            <a:r>
              <a:rPr sz="1850" b="1" spc="-78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Query?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58026" y="1061310"/>
            <a:ext cx="2827655" cy="494030"/>
            <a:chOff x="2458026" y="1061310"/>
            <a:chExt cx="2827655" cy="494030"/>
          </a:xfrm>
        </p:grpSpPr>
        <p:sp>
          <p:nvSpPr>
            <p:cNvPr id="7" name="object 7"/>
            <p:cNvSpPr/>
            <p:nvPr/>
          </p:nvSpPr>
          <p:spPr>
            <a:xfrm>
              <a:off x="2458026" y="1061310"/>
              <a:ext cx="2827655" cy="494030"/>
            </a:xfrm>
            <a:custGeom>
              <a:avLst/>
              <a:gdLst/>
              <a:ahLst/>
              <a:cxnLst/>
              <a:rect l="l" t="t" r="r" b="b"/>
              <a:pathLst>
                <a:path w="2827654" h="494030">
                  <a:moveTo>
                    <a:pt x="2581393" y="493765"/>
                  </a:moveTo>
                  <a:lnTo>
                    <a:pt x="246882" y="493765"/>
                  </a:lnTo>
                  <a:lnTo>
                    <a:pt x="198493" y="488977"/>
                  </a:lnTo>
                  <a:lnTo>
                    <a:pt x="152404" y="474972"/>
                  </a:lnTo>
                  <a:lnTo>
                    <a:pt x="109911" y="452286"/>
                  </a:lnTo>
                  <a:lnTo>
                    <a:pt x="72310" y="421454"/>
                  </a:lnTo>
                  <a:lnTo>
                    <a:pt x="41479" y="383853"/>
                  </a:lnTo>
                  <a:lnTo>
                    <a:pt x="18792" y="341360"/>
                  </a:lnTo>
                  <a:lnTo>
                    <a:pt x="4787" y="295271"/>
                  </a:lnTo>
                  <a:lnTo>
                    <a:pt x="0" y="246882"/>
                  </a:lnTo>
                  <a:lnTo>
                    <a:pt x="4787" y="198493"/>
                  </a:lnTo>
                  <a:lnTo>
                    <a:pt x="18792" y="152404"/>
                  </a:lnTo>
                  <a:lnTo>
                    <a:pt x="41479" y="109911"/>
                  </a:lnTo>
                  <a:lnTo>
                    <a:pt x="72310" y="72310"/>
                  </a:lnTo>
                  <a:lnTo>
                    <a:pt x="109911" y="41479"/>
                  </a:lnTo>
                  <a:lnTo>
                    <a:pt x="152404" y="18792"/>
                  </a:lnTo>
                  <a:lnTo>
                    <a:pt x="198493" y="4787"/>
                  </a:lnTo>
                  <a:lnTo>
                    <a:pt x="246881" y="0"/>
                  </a:lnTo>
                  <a:lnTo>
                    <a:pt x="2581394" y="0"/>
                  </a:lnTo>
                  <a:lnTo>
                    <a:pt x="2629782" y="4787"/>
                  </a:lnTo>
                  <a:lnTo>
                    <a:pt x="2675871" y="18792"/>
                  </a:lnTo>
                  <a:lnTo>
                    <a:pt x="2718364" y="41479"/>
                  </a:lnTo>
                  <a:lnTo>
                    <a:pt x="2755965" y="72310"/>
                  </a:lnTo>
                  <a:lnTo>
                    <a:pt x="2786796" y="109911"/>
                  </a:lnTo>
                  <a:lnTo>
                    <a:pt x="2809483" y="152404"/>
                  </a:lnTo>
                  <a:lnTo>
                    <a:pt x="2823488" y="198493"/>
                  </a:lnTo>
                  <a:lnTo>
                    <a:pt x="2827577" y="239821"/>
                  </a:lnTo>
                  <a:lnTo>
                    <a:pt x="2827577" y="253943"/>
                  </a:lnTo>
                  <a:lnTo>
                    <a:pt x="2823488" y="295271"/>
                  </a:lnTo>
                  <a:lnTo>
                    <a:pt x="2809483" y="341360"/>
                  </a:lnTo>
                  <a:lnTo>
                    <a:pt x="2786796" y="383853"/>
                  </a:lnTo>
                  <a:lnTo>
                    <a:pt x="2755965" y="421454"/>
                  </a:lnTo>
                  <a:lnTo>
                    <a:pt x="2718364" y="452286"/>
                  </a:lnTo>
                  <a:lnTo>
                    <a:pt x="2675871" y="474972"/>
                  </a:lnTo>
                  <a:lnTo>
                    <a:pt x="2629782" y="488977"/>
                  </a:lnTo>
                  <a:lnTo>
                    <a:pt x="2581393" y="493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8111" y="1460601"/>
              <a:ext cx="699135" cy="28575"/>
            </a:xfrm>
            <a:custGeom>
              <a:avLst/>
              <a:gdLst/>
              <a:ahLst/>
              <a:cxnLst/>
              <a:rect l="l" t="t" r="r" b="b"/>
              <a:pathLst>
                <a:path w="699135" h="28575">
                  <a:moveTo>
                    <a:pt x="698563" y="0"/>
                  </a:moveTo>
                  <a:lnTo>
                    <a:pt x="647090" y="0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647090" y="28575"/>
                  </a:lnTo>
                  <a:lnTo>
                    <a:pt x="698563" y="28575"/>
                  </a:lnTo>
                  <a:lnTo>
                    <a:pt x="698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82375" y="1081942"/>
            <a:ext cx="217741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u="heavy" spc="10" dirty="0">
                <a:uFill>
                  <a:solidFill>
                    <a:srgbClr val="000000"/>
                  </a:solidFill>
                </a:uFill>
              </a:rPr>
              <a:t>Power</a:t>
            </a:r>
            <a:r>
              <a:rPr sz="2700" u="heavy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700" u="heavy" spc="10" dirty="0">
                <a:uFill>
                  <a:solidFill>
                    <a:srgbClr val="000000"/>
                  </a:solidFill>
                </a:uFill>
              </a:rPr>
              <a:t>Q</a:t>
            </a:r>
            <a:r>
              <a:rPr sz="2700" spc="10" dirty="0"/>
              <a:t>uery</a:t>
            </a:r>
            <a:endParaRPr sz="27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5731" y="1967552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5472919"/>
            <a:ext cx="1948814" cy="1728470"/>
          </a:xfrm>
          <a:custGeom>
            <a:avLst/>
            <a:gdLst/>
            <a:ahLst/>
            <a:cxnLst/>
            <a:rect l="l" t="t" r="r" b="b"/>
            <a:pathLst>
              <a:path w="1948814" h="1728470">
                <a:moveTo>
                  <a:pt x="1732683" y="1727980"/>
                </a:moveTo>
                <a:lnTo>
                  <a:pt x="4671" y="1727980"/>
                </a:lnTo>
                <a:lnTo>
                  <a:pt x="2395" y="1725056"/>
                </a:lnTo>
                <a:lnTo>
                  <a:pt x="0" y="1721702"/>
                </a:lnTo>
                <a:lnTo>
                  <a:pt x="0" y="438297"/>
                </a:lnTo>
                <a:lnTo>
                  <a:pt x="29968" y="399528"/>
                </a:lnTo>
                <a:lnTo>
                  <a:pt x="58957" y="365310"/>
                </a:lnTo>
                <a:lnTo>
                  <a:pt x="89319" y="332333"/>
                </a:lnTo>
                <a:lnTo>
                  <a:pt x="121011" y="300642"/>
                </a:lnTo>
                <a:lnTo>
                  <a:pt x="153987" y="270280"/>
                </a:lnTo>
                <a:lnTo>
                  <a:pt x="188205" y="241290"/>
                </a:lnTo>
                <a:lnTo>
                  <a:pt x="223620" y="213718"/>
                </a:lnTo>
                <a:lnTo>
                  <a:pt x="260189" y="187606"/>
                </a:lnTo>
                <a:lnTo>
                  <a:pt x="297867" y="162998"/>
                </a:lnTo>
                <a:lnTo>
                  <a:pt x="336611" y="139940"/>
                </a:lnTo>
                <a:lnTo>
                  <a:pt x="376376" y="118473"/>
                </a:lnTo>
                <a:lnTo>
                  <a:pt x="417119" y="98643"/>
                </a:lnTo>
                <a:lnTo>
                  <a:pt x="458797" y="80494"/>
                </a:lnTo>
                <a:lnTo>
                  <a:pt x="501364" y="64068"/>
                </a:lnTo>
                <a:lnTo>
                  <a:pt x="544778" y="49411"/>
                </a:lnTo>
                <a:lnTo>
                  <a:pt x="588993" y="36565"/>
                </a:lnTo>
                <a:lnTo>
                  <a:pt x="633967" y="25575"/>
                </a:lnTo>
                <a:lnTo>
                  <a:pt x="679656" y="16485"/>
                </a:lnTo>
                <a:lnTo>
                  <a:pt x="726015" y="9338"/>
                </a:lnTo>
                <a:lnTo>
                  <a:pt x="773001" y="4179"/>
                </a:lnTo>
                <a:lnTo>
                  <a:pt x="820570" y="1052"/>
                </a:lnTo>
                <a:lnTo>
                  <a:pt x="868677" y="0"/>
                </a:lnTo>
                <a:lnTo>
                  <a:pt x="916784" y="1052"/>
                </a:lnTo>
                <a:lnTo>
                  <a:pt x="964353" y="4179"/>
                </a:lnTo>
                <a:lnTo>
                  <a:pt x="1011339" y="9338"/>
                </a:lnTo>
                <a:lnTo>
                  <a:pt x="1057698" y="16485"/>
                </a:lnTo>
                <a:lnTo>
                  <a:pt x="1103387" y="25575"/>
                </a:lnTo>
                <a:lnTo>
                  <a:pt x="1148361" y="36565"/>
                </a:lnTo>
                <a:lnTo>
                  <a:pt x="1192576" y="49411"/>
                </a:lnTo>
                <a:lnTo>
                  <a:pt x="1235990" y="64068"/>
                </a:lnTo>
                <a:lnTo>
                  <a:pt x="1278557" y="80494"/>
                </a:lnTo>
                <a:lnTo>
                  <a:pt x="1320235" y="98643"/>
                </a:lnTo>
                <a:lnTo>
                  <a:pt x="1360978" y="118473"/>
                </a:lnTo>
                <a:lnTo>
                  <a:pt x="1400743" y="139940"/>
                </a:lnTo>
                <a:lnTo>
                  <a:pt x="1439487" y="162998"/>
                </a:lnTo>
                <a:lnTo>
                  <a:pt x="1477165" y="187606"/>
                </a:lnTo>
                <a:lnTo>
                  <a:pt x="1513734" y="213718"/>
                </a:lnTo>
                <a:lnTo>
                  <a:pt x="1549149" y="241290"/>
                </a:lnTo>
                <a:lnTo>
                  <a:pt x="1583367" y="270280"/>
                </a:lnTo>
                <a:lnTo>
                  <a:pt x="1616343" y="300642"/>
                </a:lnTo>
                <a:lnTo>
                  <a:pt x="1648035" y="332333"/>
                </a:lnTo>
                <a:lnTo>
                  <a:pt x="1678397" y="365310"/>
                </a:lnTo>
                <a:lnTo>
                  <a:pt x="1707386" y="399528"/>
                </a:lnTo>
                <a:lnTo>
                  <a:pt x="1734959" y="434943"/>
                </a:lnTo>
                <a:lnTo>
                  <a:pt x="1761071" y="471511"/>
                </a:lnTo>
                <a:lnTo>
                  <a:pt x="1785678" y="509189"/>
                </a:lnTo>
                <a:lnTo>
                  <a:pt x="1808737" y="547933"/>
                </a:lnTo>
                <a:lnTo>
                  <a:pt x="1830203" y="587699"/>
                </a:lnTo>
                <a:lnTo>
                  <a:pt x="1850033" y="628442"/>
                </a:lnTo>
                <a:lnTo>
                  <a:pt x="1868183" y="670119"/>
                </a:lnTo>
                <a:lnTo>
                  <a:pt x="1884608" y="712687"/>
                </a:lnTo>
                <a:lnTo>
                  <a:pt x="1899266" y="756100"/>
                </a:lnTo>
                <a:lnTo>
                  <a:pt x="1912112" y="800316"/>
                </a:lnTo>
                <a:lnTo>
                  <a:pt x="1923101" y="845290"/>
                </a:lnTo>
                <a:lnTo>
                  <a:pt x="1932192" y="890979"/>
                </a:lnTo>
                <a:lnTo>
                  <a:pt x="1939338" y="937338"/>
                </a:lnTo>
                <a:lnTo>
                  <a:pt x="1944497" y="984323"/>
                </a:lnTo>
                <a:lnTo>
                  <a:pt x="1947625" y="1031892"/>
                </a:lnTo>
                <a:lnTo>
                  <a:pt x="1948677" y="1079995"/>
                </a:lnTo>
                <a:lnTo>
                  <a:pt x="1947625" y="1128107"/>
                </a:lnTo>
                <a:lnTo>
                  <a:pt x="1944497" y="1175675"/>
                </a:lnTo>
                <a:lnTo>
                  <a:pt x="1939338" y="1222661"/>
                </a:lnTo>
                <a:lnTo>
                  <a:pt x="1932192" y="1269020"/>
                </a:lnTo>
                <a:lnTo>
                  <a:pt x="1923101" y="1314709"/>
                </a:lnTo>
                <a:lnTo>
                  <a:pt x="1912112" y="1359683"/>
                </a:lnTo>
                <a:lnTo>
                  <a:pt x="1899266" y="1403899"/>
                </a:lnTo>
                <a:lnTo>
                  <a:pt x="1884608" y="1447312"/>
                </a:lnTo>
                <a:lnTo>
                  <a:pt x="1868183" y="1489880"/>
                </a:lnTo>
                <a:lnTo>
                  <a:pt x="1850033" y="1531557"/>
                </a:lnTo>
                <a:lnTo>
                  <a:pt x="1830203" y="1572300"/>
                </a:lnTo>
                <a:lnTo>
                  <a:pt x="1808737" y="1612066"/>
                </a:lnTo>
                <a:lnTo>
                  <a:pt x="1785678" y="1650810"/>
                </a:lnTo>
                <a:lnTo>
                  <a:pt x="1761071" y="1688488"/>
                </a:lnTo>
                <a:lnTo>
                  <a:pt x="1734959" y="1725056"/>
                </a:lnTo>
                <a:lnTo>
                  <a:pt x="1732683" y="172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98407" y="626129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471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3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8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4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0" y="452296"/>
                </a:lnTo>
                <a:lnTo>
                  <a:pt x="622798" y="466860"/>
                </a:lnTo>
                <a:lnTo>
                  <a:pt x="578688" y="477515"/>
                </a:lnTo>
                <a:lnTo>
                  <a:pt x="533115" y="484057"/>
                </a:lnTo>
                <a:lnTo>
                  <a:pt x="486283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6" name="object 16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7231" y="4546428"/>
            <a:ext cx="85725" cy="8572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3245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Power Query is </a:t>
            </a:r>
            <a:r>
              <a:rPr dirty="0"/>
              <a:t>a </a:t>
            </a:r>
            <a:r>
              <a:rPr spc="-5" dirty="0"/>
              <a:t>data transformation and data </a:t>
            </a:r>
            <a:r>
              <a:rPr dirty="0"/>
              <a:t> </a:t>
            </a:r>
            <a:r>
              <a:rPr spc="-5" dirty="0"/>
              <a:t>preparation tool in Power BI that allows users to </a:t>
            </a:r>
            <a:r>
              <a:rPr dirty="0"/>
              <a:t> </a:t>
            </a:r>
            <a:r>
              <a:rPr spc="-5" dirty="0"/>
              <a:t>extract, transform, and load data from different </a:t>
            </a:r>
            <a:r>
              <a:rPr spc="-585" dirty="0"/>
              <a:t> </a:t>
            </a:r>
            <a:r>
              <a:rPr spc="-5" dirty="0"/>
              <a:t>sources</a:t>
            </a:r>
            <a:r>
              <a:rPr spc="-10" dirty="0"/>
              <a:t> </a:t>
            </a:r>
            <a:r>
              <a:rPr spc="-5" dirty="0"/>
              <a:t>into Power</a:t>
            </a:r>
            <a:r>
              <a:rPr spc="-10" dirty="0"/>
              <a:t> </a:t>
            </a:r>
            <a:r>
              <a:rPr spc="-5" dirty="0"/>
              <a:t>BI.</a:t>
            </a:r>
          </a:p>
          <a:p>
            <a:pPr marL="1820545">
              <a:lnSpc>
                <a:spcPct val="100000"/>
              </a:lnSpc>
              <a:spcBef>
                <a:spcPts val="55"/>
              </a:spcBef>
            </a:pPr>
            <a:endParaRPr sz="1900"/>
          </a:p>
          <a:p>
            <a:pPr marL="1908810">
              <a:lnSpc>
                <a:spcPct val="100000"/>
              </a:lnSpc>
            </a:pPr>
            <a:r>
              <a:rPr sz="1900" b="1" spc="-5" dirty="0">
                <a:latin typeface="Comic Sans MS"/>
                <a:cs typeface="Comic Sans MS"/>
              </a:rPr>
              <a:t>Power</a:t>
            </a:r>
            <a:r>
              <a:rPr sz="1900" b="1" spc="-35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Query</a:t>
            </a:r>
            <a:r>
              <a:rPr sz="1900" b="1" spc="-35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Editor</a:t>
            </a:r>
            <a:endParaRPr sz="1900">
              <a:latin typeface="Comic Sans MS"/>
              <a:cs typeface="Comic Sans MS"/>
            </a:endParaRPr>
          </a:p>
          <a:p>
            <a:pPr marL="1882139" marR="641985">
              <a:lnSpc>
                <a:spcPct val="115100"/>
              </a:lnSpc>
              <a:spcBef>
                <a:spcPts val="1880"/>
              </a:spcBef>
            </a:pPr>
            <a:r>
              <a:rPr sz="1900" spc="-5" dirty="0"/>
              <a:t>The Power Query Editor </a:t>
            </a:r>
            <a:r>
              <a:rPr sz="1900" dirty="0"/>
              <a:t>is </a:t>
            </a:r>
            <a:r>
              <a:rPr sz="1900" spc="-5" dirty="0"/>
              <a:t>where you use this </a:t>
            </a:r>
            <a:r>
              <a:rPr sz="1900" spc="-555" dirty="0"/>
              <a:t> </a:t>
            </a:r>
            <a:r>
              <a:rPr sz="1900" spc="-5" dirty="0"/>
              <a:t>tool.</a:t>
            </a:r>
            <a:endParaRPr sz="19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37805" y="547678"/>
            <a:ext cx="3713479" cy="391160"/>
          </a:xfrm>
          <a:custGeom>
            <a:avLst/>
            <a:gdLst/>
            <a:ahLst/>
            <a:cxnLst/>
            <a:rect l="l" t="t" r="r" b="b"/>
            <a:pathLst>
              <a:path w="3713479" h="391159">
                <a:moveTo>
                  <a:pt x="3518078" y="391160"/>
                </a:moveTo>
                <a:lnTo>
                  <a:pt x="195580" y="391160"/>
                </a:lnTo>
                <a:lnTo>
                  <a:pt x="157246" y="387367"/>
                </a:lnTo>
                <a:lnTo>
                  <a:pt x="120735" y="376272"/>
                </a:lnTo>
                <a:lnTo>
                  <a:pt x="87072" y="358300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4"/>
                </a:lnTo>
                <a:lnTo>
                  <a:pt x="32859" y="87072"/>
                </a:lnTo>
                <a:lnTo>
                  <a:pt x="57284" y="57283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77" y="0"/>
                </a:lnTo>
                <a:lnTo>
                  <a:pt x="3518081" y="0"/>
                </a:lnTo>
                <a:lnTo>
                  <a:pt x="3556412" y="3792"/>
                </a:lnTo>
                <a:lnTo>
                  <a:pt x="3592924" y="14887"/>
                </a:lnTo>
                <a:lnTo>
                  <a:pt x="3626586" y="32859"/>
                </a:lnTo>
                <a:lnTo>
                  <a:pt x="3656375" y="57283"/>
                </a:lnTo>
                <a:lnTo>
                  <a:pt x="3680799" y="87072"/>
                </a:lnTo>
                <a:lnTo>
                  <a:pt x="3698771" y="120734"/>
                </a:lnTo>
                <a:lnTo>
                  <a:pt x="3709866" y="157246"/>
                </a:lnTo>
                <a:lnTo>
                  <a:pt x="3712972" y="188642"/>
                </a:lnTo>
                <a:lnTo>
                  <a:pt x="3712972" y="202517"/>
                </a:lnTo>
                <a:lnTo>
                  <a:pt x="3698771" y="270425"/>
                </a:lnTo>
                <a:lnTo>
                  <a:pt x="3680799" y="304088"/>
                </a:lnTo>
                <a:lnTo>
                  <a:pt x="3656375" y="333876"/>
                </a:lnTo>
                <a:lnTo>
                  <a:pt x="3626586" y="358300"/>
                </a:lnTo>
                <a:lnTo>
                  <a:pt x="3592924" y="376272"/>
                </a:lnTo>
                <a:lnTo>
                  <a:pt x="3556412" y="387367"/>
                </a:lnTo>
                <a:lnTo>
                  <a:pt x="3518078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986357" y="6120000"/>
            <a:ext cx="2951480" cy="1081405"/>
            <a:chOff x="5986357" y="6120000"/>
            <a:chExt cx="2951480" cy="1081405"/>
          </a:xfrm>
        </p:grpSpPr>
        <p:sp>
          <p:nvSpPr>
            <p:cNvPr id="10" name="object 10"/>
            <p:cNvSpPr/>
            <p:nvPr/>
          </p:nvSpPr>
          <p:spPr>
            <a:xfrm>
              <a:off x="5986357" y="6120000"/>
              <a:ext cx="2294255" cy="1081405"/>
            </a:xfrm>
            <a:custGeom>
              <a:avLst/>
              <a:gdLst/>
              <a:ahLst/>
              <a:cxnLst/>
              <a:rect l="l" t="t" r="r" b="b"/>
              <a:pathLst>
                <a:path w="2294254" h="1081404">
                  <a:moveTo>
                    <a:pt x="2293622" y="1080899"/>
                  </a:moveTo>
                  <a:lnTo>
                    <a:pt x="20" y="1080899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7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5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7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79" y="112563"/>
                  </a:lnTo>
                  <a:lnTo>
                    <a:pt x="678876" y="93703"/>
                  </a:lnTo>
                  <a:lnTo>
                    <a:pt x="722202" y="76446"/>
                  </a:lnTo>
                  <a:lnTo>
                    <a:pt x="766413" y="60834"/>
                  </a:lnTo>
                  <a:lnTo>
                    <a:pt x="811467" y="46907"/>
                  </a:lnTo>
                  <a:lnTo>
                    <a:pt x="857321" y="34705"/>
                  </a:lnTo>
                  <a:lnTo>
                    <a:pt x="903930" y="24269"/>
                  </a:lnTo>
                  <a:lnTo>
                    <a:pt x="951254" y="15640"/>
                  </a:lnTo>
                  <a:lnTo>
                    <a:pt x="999247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7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7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7" y="132987"/>
                  </a:lnTo>
                  <a:lnTo>
                    <a:pt x="1738998" y="154933"/>
                  </a:lnTo>
                  <a:lnTo>
                    <a:pt x="1778351" y="178362"/>
                  </a:lnTo>
                  <a:lnTo>
                    <a:pt x="1816604" y="203233"/>
                  </a:lnTo>
                  <a:lnTo>
                    <a:pt x="1853712" y="229505"/>
                  </a:lnTo>
                  <a:lnTo>
                    <a:pt x="1889634" y="257138"/>
                  </a:lnTo>
                  <a:lnTo>
                    <a:pt x="1924326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3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2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2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3622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6843261" y="1433561"/>
            <a:ext cx="1936750" cy="1502410"/>
          </a:xfrm>
          <a:custGeom>
            <a:avLst/>
            <a:gdLst/>
            <a:ahLst/>
            <a:cxnLst/>
            <a:rect l="l" t="t" r="r" b="b"/>
            <a:pathLst>
              <a:path w="1936750" h="1502410">
                <a:moveTo>
                  <a:pt x="286422" y="1502010"/>
                </a:moveTo>
                <a:lnTo>
                  <a:pt x="286422" y="1173673"/>
                </a:lnTo>
                <a:lnTo>
                  <a:pt x="250972" y="1155556"/>
                </a:lnTo>
                <a:lnTo>
                  <a:pt x="217260" y="1134573"/>
                </a:lnTo>
                <a:lnTo>
                  <a:pt x="185427" y="1110621"/>
                </a:lnTo>
                <a:lnTo>
                  <a:pt x="155616" y="1083592"/>
                </a:lnTo>
                <a:lnTo>
                  <a:pt x="127969" y="1053382"/>
                </a:lnTo>
                <a:lnTo>
                  <a:pt x="102628" y="1019886"/>
                </a:lnTo>
                <a:lnTo>
                  <a:pt x="79736" y="982997"/>
                </a:lnTo>
                <a:lnTo>
                  <a:pt x="59435" y="942612"/>
                </a:lnTo>
                <a:lnTo>
                  <a:pt x="41867" y="898623"/>
                </a:lnTo>
                <a:lnTo>
                  <a:pt x="27174" y="850926"/>
                </a:lnTo>
                <a:lnTo>
                  <a:pt x="15498" y="799416"/>
                </a:lnTo>
                <a:lnTo>
                  <a:pt x="6983" y="743986"/>
                </a:lnTo>
                <a:lnTo>
                  <a:pt x="1769" y="684533"/>
                </a:lnTo>
                <a:lnTo>
                  <a:pt x="0" y="620949"/>
                </a:lnTo>
                <a:lnTo>
                  <a:pt x="1654" y="561942"/>
                </a:lnTo>
                <a:lnTo>
                  <a:pt x="6539" y="505683"/>
                </a:lnTo>
                <a:lnTo>
                  <a:pt x="14514" y="452288"/>
                </a:lnTo>
                <a:lnTo>
                  <a:pt x="25455" y="401733"/>
                </a:lnTo>
                <a:lnTo>
                  <a:pt x="39235" y="354044"/>
                </a:lnTo>
                <a:lnTo>
                  <a:pt x="55724" y="309247"/>
                </a:lnTo>
                <a:lnTo>
                  <a:pt x="74794" y="267366"/>
                </a:lnTo>
                <a:lnTo>
                  <a:pt x="96317" y="228429"/>
                </a:lnTo>
                <a:lnTo>
                  <a:pt x="120165" y="192459"/>
                </a:lnTo>
                <a:lnTo>
                  <a:pt x="146209" y="159483"/>
                </a:lnTo>
                <a:lnTo>
                  <a:pt x="174321" y="129526"/>
                </a:lnTo>
                <a:lnTo>
                  <a:pt x="204372" y="102614"/>
                </a:lnTo>
                <a:lnTo>
                  <a:pt x="236234" y="78773"/>
                </a:lnTo>
                <a:lnTo>
                  <a:pt x="269779" y="58027"/>
                </a:lnTo>
                <a:lnTo>
                  <a:pt x="304878" y="40403"/>
                </a:lnTo>
                <a:lnTo>
                  <a:pt x="341403" y="25926"/>
                </a:lnTo>
                <a:lnTo>
                  <a:pt x="379226" y="14621"/>
                </a:lnTo>
                <a:lnTo>
                  <a:pt x="418217" y="6515"/>
                </a:lnTo>
                <a:lnTo>
                  <a:pt x="458250" y="1633"/>
                </a:lnTo>
                <a:lnTo>
                  <a:pt x="499194" y="0"/>
                </a:lnTo>
                <a:lnTo>
                  <a:pt x="1430127" y="0"/>
                </a:lnTo>
                <a:lnTo>
                  <a:pt x="1472293" y="1633"/>
                </a:lnTo>
                <a:lnTo>
                  <a:pt x="1513424" y="6515"/>
                </a:lnTo>
                <a:lnTo>
                  <a:pt x="1553401" y="14622"/>
                </a:lnTo>
                <a:lnTo>
                  <a:pt x="1592100" y="25926"/>
                </a:lnTo>
                <a:lnTo>
                  <a:pt x="1629399" y="40404"/>
                </a:lnTo>
                <a:lnTo>
                  <a:pt x="1665177" y="58029"/>
                </a:lnTo>
                <a:lnTo>
                  <a:pt x="1699311" y="78775"/>
                </a:lnTo>
                <a:lnTo>
                  <a:pt x="1731679" y="102618"/>
                </a:lnTo>
                <a:lnTo>
                  <a:pt x="1762159" y="129531"/>
                </a:lnTo>
                <a:lnTo>
                  <a:pt x="1790629" y="159490"/>
                </a:lnTo>
                <a:lnTo>
                  <a:pt x="1816966" y="192468"/>
                </a:lnTo>
                <a:lnTo>
                  <a:pt x="1841049" y="228441"/>
                </a:lnTo>
                <a:lnTo>
                  <a:pt x="1862756" y="267382"/>
                </a:lnTo>
                <a:lnTo>
                  <a:pt x="1881963" y="309266"/>
                </a:lnTo>
                <a:lnTo>
                  <a:pt x="1898550" y="354068"/>
                </a:lnTo>
                <a:lnTo>
                  <a:pt x="1912394" y="401762"/>
                </a:lnTo>
                <a:lnTo>
                  <a:pt x="1923373" y="452323"/>
                </a:lnTo>
                <a:lnTo>
                  <a:pt x="1931364" y="505725"/>
                </a:lnTo>
                <a:lnTo>
                  <a:pt x="1936185" y="561209"/>
                </a:lnTo>
                <a:lnTo>
                  <a:pt x="1936064" y="679676"/>
                </a:lnTo>
                <a:lnTo>
                  <a:pt x="1930658" y="735710"/>
                </a:lnTo>
                <a:lnTo>
                  <a:pt x="1921822" y="788944"/>
                </a:lnTo>
                <a:lnTo>
                  <a:pt x="1909699" y="839329"/>
                </a:lnTo>
                <a:lnTo>
                  <a:pt x="1894430" y="886817"/>
                </a:lnTo>
                <a:lnTo>
                  <a:pt x="1876159" y="931359"/>
                </a:lnTo>
                <a:lnTo>
                  <a:pt x="1855027" y="972906"/>
                </a:lnTo>
                <a:lnTo>
                  <a:pt x="1831176" y="1011410"/>
                </a:lnTo>
                <a:lnTo>
                  <a:pt x="1804750" y="1046821"/>
                </a:lnTo>
                <a:lnTo>
                  <a:pt x="1775890" y="1079091"/>
                </a:lnTo>
                <a:lnTo>
                  <a:pt x="1744739" y="1108172"/>
                </a:lnTo>
                <a:lnTo>
                  <a:pt x="1711439" y="1134014"/>
                </a:lnTo>
                <a:lnTo>
                  <a:pt x="1676133" y="1156568"/>
                </a:lnTo>
                <a:lnTo>
                  <a:pt x="1638962" y="1175786"/>
                </a:lnTo>
                <a:lnTo>
                  <a:pt x="1600069" y="1191620"/>
                </a:lnTo>
                <a:lnTo>
                  <a:pt x="1559597" y="1204019"/>
                </a:lnTo>
                <a:lnTo>
                  <a:pt x="1517688" y="1212937"/>
                </a:lnTo>
                <a:lnTo>
                  <a:pt x="1474484" y="1218323"/>
                </a:lnTo>
                <a:lnTo>
                  <a:pt x="1430127" y="1220129"/>
                </a:lnTo>
                <a:lnTo>
                  <a:pt x="625467" y="1220129"/>
                </a:lnTo>
                <a:lnTo>
                  <a:pt x="286422" y="1502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14674" y="1560440"/>
            <a:ext cx="1395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Have you 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Transforme</a:t>
            </a:r>
            <a:r>
              <a:rPr sz="1750" b="1" spc="-5" dirty="0">
                <a:latin typeface="Comic Sans MS"/>
                <a:cs typeface="Comic Sans MS"/>
              </a:rPr>
              <a:t>d  </a:t>
            </a:r>
            <a:r>
              <a:rPr sz="1750" b="1" spc="-10" dirty="0">
                <a:latin typeface="Comic Sans MS"/>
                <a:cs typeface="Comic Sans MS"/>
              </a:rPr>
              <a:t>your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data?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599" y="1137120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599" y="2337270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79675" y="908507"/>
            <a:ext cx="6023610" cy="202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1300"/>
              </a:lnSpc>
              <a:spcBef>
                <a:spcPts val="95"/>
              </a:spcBef>
            </a:pPr>
            <a:r>
              <a:rPr sz="2000" spc="10" dirty="0">
                <a:latin typeface="Comic Sans MS"/>
                <a:cs typeface="Comic Sans MS"/>
              </a:rPr>
              <a:t>Data Transformation </a:t>
            </a:r>
            <a:r>
              <a:rPr sz="2000" spc="5" dirty="0">
                <a:latin typeface="Comic Sans MS"/>
                <a:cs typeface="Comic Sans MS"/>
              </a:rPr>
              <a:t>in </a:t>
            </a:r>
            <a:r>
              <a:rPr sz="2000" spc="10" dirty="0">
                <a:latin typeface="Comic Sans MS"/>
                <a:cs typeface="Comic Sans MS"/>
              </a:rPr>
              <a:t>Power Query </a:t>
            </a:r>
            <a:r>
              <a:rPr sz="2000" spc="5" dirty="0">
                <a:latin typeface="Comic Sans MS"/>
                <a:cs typeface="Comic Sans MS"/>
              </a:rPr>
              <a:t>is </a:t>
            </a:r>
            <a:r>
              <a:rPr sz="2000" spc="10" dirty="0">
                <a:latin typeface="Comic Sans MS"/>
                <a:cs typeface="Comic Sans MS"/>
              </a:rPr>
              <a:t>like giving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your data </a:t>
            </a:r>
            <a:r>
              <a:rPr sz="2000" dirty="0">
                <a:latin typeface="Comic Sans MS"/>
                <a:cs typeface="Comic Sans MS"/>
              </a:rPr>
              <a:t>a </a:t>
            </a:r>
            <a:r>
              <a:rPr sz="2000" spc="10" dirty="0">
                <a:latin typeface="Comic Sans MS"/>
                <a:cs typeface="Comic Sans MS"/>
              </a:rPr>
              <a:t>makeover </a:t>
            </a:r>
            <a:r>
              <a:rPr sz="2000" spc="5" dirty="0">
                <a:latin typeface="Comic Sans MS"/>
                <a:cs typeface="Comic Sans MS"/>
              </a:rPr>
              <a:t>to </a:t>
            </a:r>
            <a:r>
              <a:rPr sz="2000" spc="10" dirty="0">
                <a:latin typeface="Comic Sans MS"/>
                <a:cs typeface="Comic Sans MS"/>
              </a:rPr>
              <a:t>make </a:t>
            </a:r>
            <a:r>
              <a:rPr sz="2000" spc="5" dirty="0">
                <a:latin typeface="Comic Sans MS"/>
                <a:cs typeface="Comic Sans MS"/>
              </a:rPr>
              <a:t>it </a:t>
            </a:r>
            <a:r>
              <a:rPr sz="2000" spc="10" dirty="0">
                <a:latin typeface="Comic Sans MS"/>
                <a:cs typeface="Comic Sans MS"/>
              </a:rPr>
              <a:t>look its best for 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analysis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and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visualization.</a:t>
            </a:r>
            <a:endParaRPr sz="2000">
              <a:latin typeface="Comic Sans MS"/>
              <a:cs typeface="Comic Sans MS"/>
            </a:endParaRPr>
          </a:p>
          <a:p>
            <a:pPr marL="12700" marR="393065" algn="just">
              <a:lnSpc>
                <a:spcPts val="3150"/>
              </a:lnSpc>
              <a:spcBef>
                <a:spcPts val="100"/>
              </a:spcBef>
            </a:pPr>
            <a:r>
              <a:rPr sz="2000" spc="10" dirty="0">
                <a:latin typeface="Comic Sans MS"/>
                <a:cs typeface="Comic Sans MS"/>
              </a:rPr>
              <a:t>Here are the different tabs available </a:t>
            </a:r>
            <a:r>
              <a:rPr sz="2000" spc="5" dirty="0">
                <a:latin typeface="Comic Sans MS"/>
                <a:cs typeface="Comic Sans MS"/>
              </a:rPr>
              <a:t>in </a:t>
            </a:r>
            <a:r>
              <a:rPr sz="2000" spc="10" dirty="0">
                <a:latin typeface="Comic Sans MS"/>
                <a:cs typeface="Comic Sans MS"/>
              </a:rPr>
              <a:t>Power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Query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7" name="object 17"/>
          <p:cNvSpPr txBox="1"/>
          <p:nvPr/>
        </p:nvSpPr>
        <p:spPr>
          <a:xfrm>
            <a:off x="247925" y="3308807"/>
            <a:ext cx="6525895" cy="282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5595">
              <a:lnSpc>
                <a:spcPct val="131300"/>
              </a:lnSpc>
              <a:spcBef>
                <a:spcPts val="95"/>
              </a:spcBef>
            </a:pPr>
            <a:r>
              <a:rPr sz="2000" b="1" spc="15" dirty="0">
                <a:latin typeface="Comic Sans MS"/>
                <a:cs typeface="Comic Sans MS"/>
              </a:rPr>
              <a:t>Hom</a:t>
            </a:r>
            <a:r>
              <a:rPr sz="2000" b="1" dirty="0">
                <a:latin typeface="Comic Sans MS"/>
                <a:cs typeface="Comic Sans MS"/>
              </a:rPr>
              <a:t>e</a:t>
            </a:r>
            <a:r>
              <a:rPr sz="2000" b="1" spc="35" dirty="0">
                <a:latin typeface="Comic Sans MS"/>
                <a:cs typeface="Comic Sans MS"/>
              </a:rPr>
              <a:t> </a:t>
            </a:r>
            <a:r>
              <a:rPr sz="2000" b="1" spc="15" dirty="0">
                <a:latin typeface="Comic Sans MS"/>
                <a:cs typeface="Comic Sans MS"/>
              </a:rPr>
              <a:t>Tab</a:t>
            </a:r>
            <a:r>
              <a:rPr sz="2000" b="1" dirty="0">
                <a:latin typeface="Comic Sans MS"/>
                <a:cs typeface="Comic Sans MS"/>
              </a:rPr>
              <a:t>:</a:t>
            </a:r>
            <a:r>
              <a:rPr sz="2000" b="1" spc="-229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It'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lik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you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toolbo</a:t>
            </a:r>
            <a:r>
              <a:rPr sz="2000" dirty="0">
                <a:latin typeface="Comic Sans MS"/>
                <a:cs typeface="Comic Sans MS"/>
              </a:rPr>
              <a:t>x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fo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basi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dat</a:t>
            </a:r>
            <a:r>
              <a:rPr sz="2000" dirty="0">
                <a:latin typeface="Comic Sans MS"/>
                <a:cs typeface="Comic Sans MS"/>
              </a:rPr>
              <a:t>a  </a:t>
            </a:r>
            <a:r>
              <a:rPr sz="2000" spc="10" dirty="0">
                <a:latin typeface="Comic Sans MS"/>
                <a:cs typeface="Comic Sans MS"/>
              </a:rPr>
              <a:t>tasks,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like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getting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data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from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different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sources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and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managing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your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queries.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mic Sans MS"/>
              <a:cs typeface="Comic Sans MS"/>
            </a:endParaRPr>
          </a:p>
          <a:p>
            <a:pPr marL="12700" marR="5080">
              <a:lnSpc>
                <a:spcPct val="131200"/>
              </a:lnSpc>
              <a:spcBef>
                <a:spcPts val="5"/>
              </a:spcBef>
            </a:pPr>
            <a:r>
              <a:rPr sz="2000" b="1" spc="10" dirty="0">
                <a:latin typeface="Comic Sans MS"/>
                <a:cs typeface="Comic Sans MS"/>
              </a:rPr>
              <a:t>Transform</a:t>
            </a:r>
            <a:r>
              <a:rPr sz="2000" b="1" spc="30" dirty="0">
                <a:latin typeface="Comic Sans MS"/>
                <a:cs typeface="Comic Sans MS"/>
              </a:rPr>
              <a:t> </a:t>
            </a:r>
            <a:r>
              <a:rPr sz="2000" b="1" spc="10" dirty="0">
                <a:latin typeface="Comic Sans MS"/>
                <a:cs typeface="Comic Sans MS"/>
              </a:rPr>
              <a:t>Tab</a:t>
            </a:r>
            <a:r>
              <a:rPr sz="2000" spc="10" dirty="0">
                <a:latin typeface="Comic Sans MS"/>
                <a:cs typeface="Comic Sans MS"/>
              </a:rPr>
              <a:t>: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Here's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where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you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clean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up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and 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organize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your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data.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You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can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change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types,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filter,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sort,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and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do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lots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of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other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cool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stuff.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03107" y="938839"/>
            <a:ext cx="3693160" cy="391160"/>
          </a:xfrm>
          <a:custGeom>
            <a:avLst/>
            <a:gdLst/>
            <a:ahLst/>
            <a:cxnLst/>
            <a:rect l="l" t="t" r="r" b="b"/>
            <a:pathLst>
              <a:path w="3693160" h="391159">
                <a:moveTo>
                  <a:pt x="3497528" y="391160"/>
                </a:moveTo>
                <a:lnTo>
                  <a:pt x="195475" y="391160"/>
                </a:lnTo>
                <a:lnTo>
                  <a:pt x="157141" y="387367"/>
                </a:lnTo>
                <a:lnTo>
                  <a:pt x="120629" y="376272"/>
                </a:lnTo>
                <a:lnTo>
                  <a:pt x="86967" y="358300"/>
                </a:lnTo>
                <a:lnTo>
                  <a:pt x="57179" y="333876"/>
                </a:lnTo>
                <a:lnTo>
                  <a:pt x="32754" y="304088"/>
                </a:lnTo>
                <a:lnTo>
                  <a:pt x="14782" y="270425"/>
                </a:lnTo>
                <a:lnTo>
                  <a:pt x="3687" y="233914"/>
                </a:lnTo>
                <a:lnTo>
                  <a:pt x="0" y="194517"/>
                </a:lnTo>
                <a:lnTo>
                  <a:pt x="3687" y="157246"/>
                </a:lnTo>
                <a:lnTo>
                  <a:pt x="14782" y="120734"/>
                </a:lnTo>
                <a:lnTo>
                  <a:pt x="32754" y="87071"/>
                </a:lnTo>
                <a:lnTo>
                  <a:pt x="57179" y="57283"/>
                </a:lnTo>
                <a:lnTo>
                  <a:pt x="86967" y="32859"/>
                </a:lnTo>
                <a:lnTo>
                  <a:pt x="120629" y="14887"/>
                </a:lnTo>
                <a:lnTo>
                  <a:pt x="157141" y="3792"/>
                </a:lnTo>
                <a:lnTo>
                  <a:pt x="195471" y="0"/>
                </a:lnTo>
                <a:lnTo>
                  <a:pt x="3497532" y="0"/>
                </a:lnTo>
                <a:lnTo>
                  <a:pt x="3535862" y="3792"/>
                </a:lnTo>
                <a:lnTo>
                  <a:pt x="3572374" y="14887"/>
                </a:lnTo>
                <a:lnTo>
                  <a:pt x="3606037" y="32859"/>
                </a:lnTo>
                <a:lnTo>
                  <a:pt x="3635825" y="57283"/>
                </a:lnTo>
                <a:lnTo>
                  <a:pt x="3660249" y="87071"/>
                </a:lnTo>
                <a:lnTo>
                  <a:pt x="3678221" y="120734"/>
                </a:lnTo>
                <a:lnTo>
                  <a:pt x="3689316" y="157246"/>
                </a:lnTo>
                <a:lnTo>
                  <a:pt x="3693004" y="194517"/>
                </a:lnTo>
                <a:lnTo>
                  <a:pt x="3693004" y="196642"/>
                </a:lnTo>
                <a:lnTo>
                  <a:pt x="3678221" y="270425"/>
                </a:lnTo>
                <a:lnTo>
                  <a:pt x="3660249" y="304088"/>
                </a:lnTo>
                <a:lnTo>
                  <a:pt x="3635825" y="333876"/>
                </a:lnTo>
                <a:lnTo>
                  <a:pt x="3606037" y="358300"/>
                </a:lnTo>
                <a:lnTo>
                  <a:pt x="3572374" y="376272"/>
                </a:lnTo>
                <a:lnTo>
                  <a:pt x="3535862" y="387367"/>
                </a:lnTo>
                <a:lnTo>
                  <a:pt x="3497528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4808" y="915408"/>
            <a:ext cx="35299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986357" y="6120000"/>
            <a:ext cx="2951480" cy="1081405"/>
            <a:chOff x="5986357" y="6120000"/>
            <a:chExt cx="2951480" cy="1081405"/>
          </a:xfrm>
        </p:grpSpPr>
        <p:sp>
          <p:nvSpPr>
            <p:cNvPr id="10" name="object 10"/>
            <p:cNvSpPr/>
            <p:nvPr/>
          </p:nvSpPr>
          <p:spPr>
            <a:xfrm>
              <a:off x="5986357" y="6120000"/>
              <a:ext cx="2294255" cy="1081405"/>
            </a:xfrm>
            <a:custGeom>
              <a:avLst/>
              <a:gdLst/>
              <a:ahLst/>
              <a:cxnLst/>
              <a:rect l="l" t="t" r="r" b="b"/>
              <a:pathLst>
                <a:path w="2294254" h="1081404">
                  <a:moveTo>
                    <a:pt x="2293622" y="1080899"/>
                  </a:moveTo>
                  <a:lnTo>
                    <a:pt x="20" y="1080899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7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5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7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79" y="112563"/>
                  </a:lnTo>
                  <a:lnTo>
                    <a:pt x="678876" y="93703"/>
                  </a:lnTo>
                  <a:lnTo>
                    <a:pt x="722202" y="76446"/>
                  </a:lnTo>
                  <a:lnTo>
                    <a:pt x="766413" y="60834"/>
                  </a:lnTo>
                  <a:lnTo>
                    <a:pt x="811467" y="46907"/>
                  </a:lnTo>
                  <a:lnTo>
                    <a:pt x="857321" y="34705"/>
                  </a:lnTo>
                  <a:lnTo>
                    <a:pt x="903930" y="24269"/>
                  </a:lnTo>
                  <a:lnTo>
                    <a:pt x="951254" y="15640"/>
                  </a:lnTo>
                  <a:lnTo>
                    <a:pt x="999247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7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7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7" y="132987"/>
                  </a:lnTo>
                  <a:lnTo>
                    <a:pt x="1738998" y="154933"/>
                  </a:lnTo>
                  <a:lnTo>
                    <a:pt x="1778351" y="178362"/>
                  </a:lnTo>
                  <a:lnTo>
                    <a:pt x="1816604" y="203233"/>
                  </a:lnTo>
                  <a:lnTo>
                    <a:pt x="1853712" y="229505"/>
                  </a:lnTo>
                  <a:lnTo>
                    <a:pt x="1889634" y="257138"/>
                  </a:lnTo>
                  <a:lnTo>
                    <a:pt x="1924326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3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2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2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3622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163088" y="1433561"/>
            <a:ext cx="1838325" cy="1430020"/>
          </a:xfrm>
          <a:custGeom>
            <a:avLst/>
            <a:gdLst/>
            <a:ahLst/>
            <a:cxnLst/>
            <a:rect l="l" t="t" r="r" b="b"/>
            <a:pathLst>
              <a:path w="1838325" h="1430020">
                <a:moveTo>
                  <a:pt x="272625" y="1429653"/>
                </a:moveTo>
                <a:lnTo>
                  <a:pt x="272624" y="1117133"/>
                </a:lnTo>
                <a:lnTo>
                  <a:pt x="236353" y="1098450"/>
                </a:lnTo>
                <a:lnTo>
                  <a:pt x="202012" y="1076596"/>
                </a:lnTo>
                <a:lnTo>
                  <a:pt x="169770" y="1051445"/>
                </a:lnTo>
                <a:lnTo>
                  <a:pt x="139797" y="1022871"/>
                </a:lnTo>
                <a:lnTo>
                  <a:pt x="112260" y="990750"/>
                </a:lnTo>
                <a:lnTo>
                  <a:pt x="87330" y="954956"/>
                </a:lnTo>
                <a:lnTo>
                  <a:pt x="65175" y="915364"/>
                </a:lnTo>
                <a:lnTo>
                  <a:pt x="45965" y="871849"/>
                </a:lnTo>
                <a:lnTo>
                  <a:pt x="29868" y="824285"/>
                </a:lnTo>
                <a:lnTo>
                  <a:pt x="17054" y="772547"/>
                </a:lnTo>
                <a:lnTo>
                  <a:pt x="7692" y="716510"/>
                </a:lnTo>
                <a:lnTo>
                  <a:pt x="1951" y="656048"/>
                </a:lnTo>
                <a:lnTo>
                  <a:pt x="0" y="591036"/>
                </a:lnTo>
                <a:lnTo>
                  <a:pt x="1743" y="531988"/>
                </a:lnTo>
                <a:lnTo>
                  <a:pt x="6886" y="475846"/>
                </a:lnTo>
                <a:lnTo>
                  <a:pt x="15274" y="422722"/>
                </a:lnTo>
                <a:lnTo>
                  <a:pt x="26770" y="372597"/>
                </a:lnTo>
                <a:lnTo>
                  <a:pt x="41230" y="325500"/>
                </a:lnTo>
                <a:lnTo>
                  <a:pt x="58512" y="281460"/>
                </a:lnTo>
                <a:lnTo>
                  <a:pt x="78473" y="240505"/>
                </a:lnTo>
                <a:lnTo>
                  <a:pt x="100972" y="202663"/>
                </a:lnTo>
                <a:lnTo>
                  <a:pt x="125865" y="167963"/>
                </a:lnTo>
                <a:lnTo>
                  <a:pt x="153011" y="136433"/>
                </a:lnTo>
                <a:lnTo>
                  <a:pt x="182266" y="108102"/>
                </a:lnTo>
                <a:lnTo>
                  <a:pt x="213488" y="82997"/>
                </a:lnTo>
                <a:lnTo>
                  <a:pt x="246534" y="61147"/>
                </a:lnTo>
                <a:lnTo>
                  <a:pt x="281263" y="42582"/>
                </a:lnTo>
                <a:lnTo>
                  <a:pt x="317531" y="27328"/>
                </a:lnTo>
                <a:lnTo>
                  <a:pt x="355196" y="15414"/>
                </a:lnTo>
                <a:lnTo>
                  <a:pt x="394115" y="6869"/>
                </a:lnTo>
                <a:lnTo>
                  <a:pt x="434146" y="1722"/>
                </a:lnTo>
                <a:lnTo>
                  <a:pt x="475146" y="0"/>
                </a:lnTo>
                <a:lnTo>
                  <a:pt x="1361233" y="0"/>
                </a:lnTo>
                <a:lnTo>
                  <a:pt x="1403453" y="1722"/>
                </a:lnTo>
                <a:lnTo>
                  <a:pt x="1444577" y="6869"/>
                </a:lnTo>
                <a:lnTo>
                  <a:pt x="1484468" y="15414"/>
                </a:lnTo>
                <a:lnTo>
                  <a:pt x="1522992" y="27328"/>
                </a:lnTo>
                <a:lnTo>
                  <a:pt x="1560012" y="42583"/>
                </a:lnTo>
                <a:lnTo>
                  <a:pt x="1595394" y="61149"/>
                </a:lnTo>
                <a:lnTo>
                  <a:pt x="1629002" y="83000"/>
                </a:lnTo>
                <a:lnTo>
                  <a:pt x="1660699" y="108106"/>
                </a:lnTo>
                <a:lnTo>
                  <a:pt x="1690351" y="136439"/>
                </a:lnTo>
                <a:lnTo>
                  <a:pt x="1717822" y="167971"/>
                </a:lnTo>
                <a:lnTo>
                  <a:pt x="1742977" y="202674"/>
                </a:lnTo>
                <a:lnTo>
                  <a:pt x="1765679" y="240519"/>
                </a:lnTo>
                <a:lnTo>
                  <a:pt x="1785793" y="281477"/>
                </a:lnTo>
                <a:lnTo>
                  <a:pt x="1803184" y="325522"/>
                </a:lnTo>
                <a:lnTo>
                  <a:pt x="1817716" y="372623"/>
                </a:lnTo>
                <a:lnTo>
                  <a:pt x="1829253" y="422754"/>
                </a:lnTo>
                <a:lnTo>
                  <a:pt x="1837660" y="475885"/>
                </a:lnTo>
                <a:lnTo>
                  <a:pt x="1838037" y="479989"/>
                </a:lnTo>
                <a:lnTo>
                  <a:pt x="1838037" y="694663"/>
                </a:lnTo>
                <a:lnTo>
                  <a:pt x="1827532" y="759120"/>
                </a:lnTo>
                <a:lnTo>
                  <a:pt x="1814727" y="809181"/>
                </a:lnTo>
                <a:lnTo>
                  <a:pt x="1798619" y="856156"/>
                </a:lnTo>
                <a:lnTo>
                  <a:pt x="1779369" y="899994"/>
                </a:lnTo>
                <a:lnTo>
                  <a:pt x="1757135" y="940637"/>
                </a:lnTo>
                <a:lnTo>
                  <a:pt x="1732078" y="978033"/>
                </a:lnTo>
                <a:lnTo>
                  <a:pt x="1704355" y="1012127"/>
                </a:lnTo>
                <a:lnTo>
                  <a:pt x="1674127" y="1042863"/>
                </a:lnTo>
                <a:lnTo>
                  <a:pt x="1641554" y="1070188"/>
                </a:lnTo>
                <a:lnTo>
                  <a:pt x="1606793" y="1094047"/>
                </a:lnTo>
                <a:lnTo>
                  <a:pt x="1570005" y="1114385"/>
                </a:lnTo>
                <a:lnTo>
                  <a:pt x="1531350" y="1131147"/>
                </a:lnTo>
                <a:lnTo>
                  <a:pt x="1490985" y="1144280"/>
                </a:lnTo>
                <a:lnTo>
                  <a:pt x="1449071" y="1153728"/>
                </a:lnTo>
                <a:lnTo>
                  <a:pt x="1405767" y="1159436"/>
                </a:lnTo>
                <a:lnTo>
                  <a:pt x="1361233" y="1161351"/>
                </a:lnTo>
                <a:lnTo>
                  <a:pt x="595336" y="1161351"/>
                </a:lnTo>
                <a:lnTo>
                  <a:pt x="272625" y="142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24652" y="1531865"/>
            <a:ext cx="17214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What 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transformation</a:t>
            </a:r>
            <a:r>
              <a:rPr sz="1750" b="1" spc="-5" dirty="0">
                <a:latin typeface="Comic Sans MS"/>
                <a:cs typeface="Comic Sans MS"/>
              </a:rPr>
              <a:t>s  </a:t>
            </a:r>
            <a:r>
              <a:rPr sz="1750" b="1" spc="-10" dirty="0">
                <a:latin typeface="Comic Sans MS"/>
                <a:cs typeface="Comic Sans MS"/>
              </a:rPr>
              <a:t>you</a:t>
            </a:r>
            <a:r>
              <a:rPr sz="1750" b="1" spc="-1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did?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4" name="object 14"/>
          <p:cNvSpPr txBox="1"/>
          <p:nvPr/>
        </p:nvSpPr>
        <p:spPr>
          <a:xfrm>
            <a:off x="537842" y="1467535"/>
            <a:ext cx="6541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100"/>
              </a:spcBef>
            </a:pPr>
            <a:r>
              <a:rPr sz="1900" b="1" spc="15" dirty="0">
                <a:latin typeface="Comic Sans MS"/>
                <a:cs typeface="Comic Sans MS"/>
              </a:rPr>
              <a:t>Ad</a:t>
            </a:r>
            <a:r>
              <a:rPr sz="1900" b="1" dirty="0">
                <a:latin typeface="Comic Sans MS"/>
                <a:cs typeface="Comic Sans MS"/>
              </a:rPr>
              <a:t>d</a:t>
            </a:r>
            <a:r>
              <a:rPr sz="1900" b="1" spc="35" dirty="0">
                <a:latin typeface="Comic Sans MS"/>
                <a:cs typeface="Comic Sans MS"/>
              </a:rPr>
              <a:t> </a:t>
            </a:r>
            <a:r>
              <a:rPr sz="1900" b="1" spc="15" dirty="0">
                <a:latin typeface="Comic Sans MS"/>
                <a:cs typeface="Comic Sans MS"/>
              </a:rPr>
              <a:t>Colum</a:t>
            </a:r>
            <a:r>
              <a:rPr sz="1900" b="1" dirty="0">
                <a:latin typeface="Comic Sans MS"/>
                <a:cs typeface="Comic Sans MS"/>
              </a:rPr>
              <a:t>n</a:t>
            </a:r>
            <a:r>
              <a:rPr sz="1900" b="1" spc="35" dirty="0">
                <a:latin typeface="Comic Sans MS"/>
                <a:cs typeface="Comic Sans MS"/>
              </a:rPr>
              <a:t> </a:t>
            </a:r>
            <a:r>
              <a:rPr sz="1900" b="1" spc="15" dirty="0">
                <a:latin typeface="Comic Sans MS"/>
                <a:cs typeface="Comic Sans MS"/>
              </a:rPr>
              <a:t>Tab</a:t>
            </a:r>
            <a:r>
              <a:rPr sz="1900" b="1" dirty="0">
                <a:latin typeface="Comic Sans MS"/>
                <a:cs typeface="Comic Sans MS"/>
              </a:rPr>
              <a:t>:</a:t>
            </a:r>
            <a:r>
              <a:rPr sz="1900" b="1" spc="-220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Thi</a:t>
            </a:r>
            <a:r>
              <a:rPr sz="1900" dirty="0">
                <a:latin typeface="Comic Sans MS"/>
                <a:cs typeface="Comic Sans MS"/>
              </a:rPr>
              <a:t>s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i</a:t>
            </a:r>
            <a:r>
              <a:rPr sz="1900" dirty="0">
                <a:latin typeface="Comic Sans MS"/>
                <a:cs typeface="Comic Sans MS"/>
              </a:rPr>
              <a:t>s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wher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yo</a:t>
            </a:r>
            <a:r>
              <a:rPr sz="1900" dirty="0">
                <a:latin typeface="Comic Sans MS"/>
                <a:cs typeface="Comic Sans MS"/>
              </a:rPr>
              <a:t>u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ca</a:t>
            </a:r>
            <a:r>
              <a:rPr sz="1900" dirty="0">
                <a:latin typeface="Comic Sans MS"/>
                <a:cs typeface="Comic Sans MS"/>
              </a:rPr>
              <a:t>n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ad</a:t>
            </a:r>
            <a:r>
              <a:rPr sz="1900" dirty="0">
                <a:latin typeface="Comic Sans MS"/>
                <a:cs typeface="Comic Sans MS"/>
              </a:rPr>
              <a:t>d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ne</a:t>
            </a:r>
            <a:r>
              <a:rPr sz="1900" dirty="0">
                <a:latin typeface="Comic Sans MS"/>
                <a:cs typeface="Comic Sans MS"/>
              </a:rPr>
              <a:t>w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column</a:t>
            </a:r>
            <a:r>
              <a:rPr sz="1900" dirty="0">
                <a:latin typeface="Comic Sans MS"/>
                <a:cs typeface="Comic Sans MS"/>
              </a:rPr>
              <a:t>s  </a:t>
            </a:r>
            <a:r>
              <a:rPr sz="1900" spc="5" dirty="0">
                <a:latin typeface="Comic Sans MS"/>
                <a:cs typeface="Comic Sans MS"/>
              </a:rPr>
              <a:t>to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your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data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based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5" dirty="0">
                <a:latin typeface="Comic Sans MS"/>
                <a:cs typeface="Comic Sans MS"/>
              </a:rPr>
              <a:t>on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what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you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already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have.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842" y="2496235"/>
            <a:ext cx="643636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100"/>
              </a:spcBef>
            </a:pPr>
            <a:r>
              <a:rPr sz="1900" b="1" spc="15" dirty="0">
                <a:latin typeface="Comic Sans MS"/>
                <a:cs typeface="Comic Sans MS"/>
              </a:rPr>
              <a:t>Vie</a:t>
            </a:r>
            <a:r>
              <a:rPr sz="1900" b="1" dirty="0">
                <a:latin typeface="Comic Sans MS"/>
                <a:cs typeface="Comic Sans MS"/>
              </a:rPr>
              <a:t>w</a:t>
            </a:r>
            <a:r>
              <a:rPr sz="1900" b="1" spc="35" dirty="0">
                <a:latin typeface="Comic Sans MS"/>
                <a:cs typeface="Comic Sans MS"/>
              </a:rPr>
              <a:t> </a:t>
            </a:r>
            <a:r>
              <a:rPr sz="1900" b="1" spc="15" dirty="0">
                <a:latin typeface="Comic Sans MS"/>
                <a:cs typeface="Comic Sans MS"/>
              </a:rPr>
              <a:t>Tab</a:t>
            </a:r>
            <a:r>
              <a:rPr sz="1900" b="1" dirty="0">
                <a:latin typeface="Comic Sans MS"/>
                <a:cs typeface="Comic Sans MS"/>
              </a:rPr>
              <a:t>:</a:t>
            </a:r>
            <a:r>
              <a:rPr sz="1900" b="1" spc="-220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It'</a:t>
            </a:r>
            <a:r>
              <a:rPr sz="1900" dirty="0">
                <a:latin typeface="Comic Sans MS"/>
                <a:cs typeface="Comic Sans MS"/>
              </a:rPr>
              <a:t>s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lik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you</a:t>
            </a:r>
            <a:r>
              <a:rPr sz="1900" dirty="0">
                <a:latin typeface="Comic Sans MS"/>
                <a:cs typeface="Comic Sans MS"/>
              </a:rPr>
              <a:t>r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contro</a:t>
            </a:r>
            <a:r>
              <a:rPr sz="1900" dirty="0">
                <a:latin typeface="Comic Sans MS"/>
                <a:cs typeface="Comic Sans MS"/>
              </a:rPr>
              <a:t>l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cente</a:t>
            </a:r>
            <a:r>
              <a:rPr sz="1900" dirty="0">
                <a:latin typeface="Comic Sans MS"/>
                <a:cs typeface="Comic Sans MS"/>
              </a:rPr>
              <a:t>r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fo</a:t>
            </a:r>
            <a:r>
              <a:rPr sz="1900" dirty="0">
                <a:latin typeface="Comic Sans MS"/>
                <a:cs typeface="Comic Sans MS"/>
              </a:rPr>
              <a:t>r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ho</a:t>
            </a:r>
            <a:r>
              <a:rPr sz="1900" dirty="0">
                <a:latin typeface="Comic Sans MS"/>
                <a:cs typeface="Comic Sans MS"/>
              </a:rPr>
              <a:t>w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yo</a:t>
            </a:r>
            <a:r>
              <a:rPr sz="1900" dirty="0">
                <a:latin typeface="Comic Sans MS"/>
                <a:cs typeface="Comic Sans MS"/>
              </a:rPr>
              <a:t>u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se</a:t>
            </a:r>
            <a:r>
              <a:rPr sz="1900" dirty="0">
                <a:latin typeface="Comic Sans MS"/>
                <a:cs typeface="Comic Sans MS"/>
              </a:rPr>
              <a:t>e  </a:t>
            </a:r>
            <a:r>
              <a:rPr sz="1900" spc="10" dirty="0">
                <a:latin typeface="Comic Sans MS"/>
                <a:cs typeface="Comic Sans MS"/>
              </a:rPr>
              <a:t>your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data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5" dirty="0">
                <a:latin typeface="Comic Sans MS"/>
                <a:cs typeface="Comic Sans MS"/>
              </a:rPr>
              <a:t>in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the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Power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Query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Editor.</a:t>
            </a:r>
            <a:endParaRPr sz="1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10" dirty="0">
                <a:latin typeface="Comic Sans MS"/>
                <a:cs typeface="Comic Sans MS"/>
              </a:rPr>
              <a:t>Here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are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some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basic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Transformations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you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can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do:</a:t>
            </a:r>
            <a:endParaRPr sz="1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omic Sans MS"/>
              <a:cs typeface="Comic Sans MS"/>
            </a:endParaRPr>
          </a:p>
          <a:p>
            <a:pPr marL="12700" marR="398145">
              <a:lnSpc>
                <a:spcPct val="118400"/>
              </a:lnSpc>
            </a:pPr>
            <a:r>
              <a:rPr sz="1900" b="1" spc="15" dirty="0">
                <a:latin typeface="Comic Sans MS"/>
                <a:cs typeface="Comic Sans MS"/>
              </a:rPr>
              <a:t>Remov</a:t>
            </a:r>
            <a:r>
              <a:rPr sz="1900" b="1" dirty="0">
                <a:latin typeface="Comic Sans MS"/>
                <a:cs typeface="Comic Sans MS"/>
              </a:rPr>
              <a:t>e</a:t>
            </a:r>
            <a:r>
              <a:rPr sz="1900" b="1" spc="35" dirty="0">
                <a:latin typeface="Comic Sans MS"/>
                <a:cs typeface="Comic Sans MS"/>
              </a:rPr>
              <a:t> </a:t>
            </a:r>
            <a:r>
              <a:rPr sz="1900" b="1" spc="15" dirty="0">
                <a:latin typeface="Comic Sans MS"/>
                <a:cs typeface="Comic Sans MS"/>
              </a:rPr>
              <a:t>Columns</a:t>
            </a:r>
            <a:r>
              <a:rPr sz="1900" b="1" dirty="0">
                <a:latin typeface="Comic Sans MS"/>
                <a:cs typeface="Comic Sans MS"/>
              </a:rPr>
              <a:t>:</a:t>
            </a:r>
            <a:r>
              <a:rPr sz="1900" b="1" spc="-220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Ge</a:t>
            </a:r>
            <a:r>
              <a:rPr sz="1900" dirty="0">
                <a:latin typeface="Comic Sans MS"/>
                <a:cs typeface="Comic Sans MS"/>
              </a:rPr>
              <a:t>t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ri</a:t>
            </a:r>
            <a:r>
              <a:rPr sz="1900" dirty="0">
                <a:latin typeface="Comic Sans MS"/>
                <a:cs typeface="Comic Sans MS"/>
              </a:rPr>
              <a:t>d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o</a:t>
            </a:r>
            <a:r>
              <a:rPr sz="1900" dirty="0">
                <a:latin typeface="Comic Sans MS"/>
                <a:cs typeface="Comic Sans MS"/>
              </a:rPr>
              <a:t>f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column</a:t>
            </a:r>
            <a:r>
              <a:rPr sz="1900" dirty="0">
                <a:latin typeface="Comic Sans MS"/>
                <a:cs typeface="Comic Sans MS"/>
              </a:rPr>
              <a:t>s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yo</a:t>
            </a:r>
            <a:r>
              <a:rPr sz="1900" dirty="0">
                <a:latin typeface="Comic Sans MS"/>
                <a:cs typeface="Comic Sans MS"/>
              </a:rPr>
              <a:t>u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don'</a:t>
            </a:r>
            <a:r>
              <a:rPr sz="1900" dirty="0">
                <a:latin typeface="Comic Sans MS"/>
                <a:cs typeface="Comic Sans MS"/>
              </a:rPr>
              <a:t>t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need</a:t>
            </a:r>
            <a:r>
              <a:rPr sz="1900" dirty="0">
                <a:latin typeface="Comic Sans MS"/>
                <a:cs typeface="Comic Sans MS"/>
              </a:rPr>
              <a:t>.  </a:t>
            </a:r>
            <a:r>
              <a:rPr sz="1900" spc="10" dirty="0">
                <a:latin typeface="Comic Sans MS"/>
                <a:cs typeface="Comic Sans MS"/>
              </a:rPr>
              <a:t>Filter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Rows: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Keep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only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the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rows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you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want.</a:t>
            </a:r>
            <a:endParaRPr sz="1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mic Sans MS"/>
              <a:cs typeface="Comic Sans MS"/>
            </a:endParaRPr>
          </a:p>
          <a:p>
            <a:pPr marL="12700" marR="108585">
              <a:lnSpc>
                <a:spcPct val="118400"/>
              </a:lnSpc>
            </a:pPr>
            <a:r>
              <a:rPr sz="1900" b="1" spc="10" dirty="0">
                <a:latin typeface="Comic Sans MS"/>
                <a:cs typeface="Comic Sans MS"/>
              </a:rPr>
              <a:t>Remove Duplicates: </a:t>
            </a:r>
            <a:r>
              <a:rPr sz="1900" spc="10" dirty="0">
                <a:latin typeface="Comic Sans MS"/>
                <a:cs typeface="Comic Sans MS"/>
              </a:rPr>
              <a:t>Make sure you're not counting the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same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thing</a:t>
            </a:r>
            <a:r>
              <a:rPr sz="1900" spc="35" dirty="0">
                <a:latin typeface="Comic Sans MS"/>
                <a:cs typeface="Comic Sans MS"/>
              </a:rPr>
              <a:t> </a:t>
            </a:r>
            <a:r>
              <a:rPr sz="1900" spc="10" dirty="0">
                <a:latin typeface="Comic Sans MS"/>
                <a:cs typeface="Comic Sans MS"/>
              </a:rPr>
              <a:t>twice.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5058" y="233716"/>
            <a:ext cx="3693160" cy="391160"/>
          </a:xfrm>
          <a:custGeom>
            <a:avLst/>
            <a:gdLst/>
            <a:ahLst/>
            <a:cxnLst/>
            <a:rect l="l" t="t" r="r" b="b"/>
            <a:pathLst>
              <a:path w="3693160" h="391159">
                <a:moveTo>
                  <a:pt x="3497533" y="391160"/>
                </a:moveTo>
                <a:lnTo>
                  <a:pt x="195470" y="391160"/>
                </a:lnTo>
                <a:lnTo>
                  <a:pt x="157141" y="387368"/>
                </a:lnTo>
                <a:lnTo>
                  <a:pt x="120629" y="376273"/>
                </a:lnTo>
                <a:lnTo>
                  <a:pt x="86966" y="358301"/>
                </a:lnTo>
                <a:lnTo>
                  <a:pt x="57178" y="333876"/>
                </a:lnTo>
                <a:lnTo>
                  <a:pt x="32754" y="304088"/>
                </a:lnTo>
                <a:lnTo>
                  <a:pt x="14782" y="270425"/>
                </a:lnTo>
                <a:lnTo>
                  <a:pt x="3687" y="233914"/>
                </a:lnTo>
                <a:lnTo>
                  <a:pt x="0" y="196645"/>
                </a:lnTo>
                <a:lnTo>
                  <a:pt x="0" y="194514"/>
                </a:lnTo>
                <a:lnTo>
                  <a:pt x="14782" y="120735"/>
                </a:lnTo>
                <a:lnTo>
                  <a:pt x="32754" y="87072"/>
                </a:lnTo>
                <a:lnTo>
                  <a:pt x="57178" y="57284"/>
                </a:lnTo>
                <a:lnTo>
                  <a:pt x="86966" y="32859"/>
                </a:lnTo>
                <a:lnTo>
                  <a:pt x="120629" y="14887"/>
                </a:lnTo>
                <a:lnTo>
                  <a:pt x="157141" y="3792"/>
                </a:lnTo>
                <a:lnTo>
                  <a:pt x="195475" y="0"/>
                </a:lnTo>
                <a:lnTo>
                  <a:pt x="3497528" y="0"/>
                </a:lnTo>
                <a:lnTo>
                  <a:pt x="3535862" y="3792"/>
                </a:lnTo>
                <a:lnTo>
                  <a:pt x="3572374" y="14887"/>
                </a:lnTo>
                <a:lnTo>
                  <a:pt x="3606037" y="32859"/>
                </a:lnTo>
                <a:lnTo>
                  <a:pt x="3635825" y="57284"/>
                </a:lnTo>
                <a:lnTo>
                  <a:pt x="3660249" y="87072"/>
                </a:lnTo>
                <a:lnTo>
                  <a:pt x="3678221" y="120735"/>
                </a:lnTo>
                <a:lnTo>
                  <a:pt x="3689316" y="157246"/>
                </a:lnTo>
                <a:lnTo>
                  <a:pt x="3693003" y="194514"/>
                </a:lnTo>
                <a:lnTo>
                  <a:pt x="3693003" y="196645"/>
                </a:lnTo>
                <a:lnTo>
                  <a:pt x="3678221" y="270425"/>
                </a:lnTo>
                <a:lnTo>
                  <a:pt x="3660249" y="304088"/>
                </a:lnTo>
                <a:lnTo>
                  <a:pt x="3635825" y="333876"/>
                </a:lnTo>
                <a:lnTo>
                  <a:pt x="3606037" y="358301"/>
                </a:lnTo>
                <a:lnTo>
                  <a:pt x="3572374" y="376273"/>
                </a:lnTo>
                <a:lnTo>
                  <a:pt x="3535862" y="387368"/>
                </a:lnTo>
                <a:lnTo>
                  <a:pt x="3497533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6758" y="210285"/>
            <a:ext cx="35299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986357" y="6120000"/>
            <a:ext cx="2951480" cy="1081405"/>
            <a:chOff x="5986357" y="6120000"/>
            <a:chExt cx="2951480" cy="1081405"/>
          </a:xfrm>
        </p:grpSpPr>
        <p:sp>
          <p:nvSpPr>
            <p:cNvPr id="9" name="object 9"/>
            <p:cNvSpPr/>
            <p:nvPr/>
          </p:nvSpPr>
          <p:spPr>
            <a:xfrm>
              <a:off x="5986357" y="6120000"/>
              <a:ext cx="2294255" cy="1081405"/>
            </a:xfrm>
            <a:custGeom>
              <a:avLst/>
              <a:gdLst/>
              <a:ahLst/>
              <a:cxnLst/>
              <a:rect l="l" t="t" r="r" b="b"/>
              <a:pathLst>
                <a:path w="2294254" h="1081404">
                  <a:moveTo>
                    <a:pt x="2293622" y="1080899"/>
                  </a:moveTo>
                  <a:lnTo>
                    <a:pt x="20" y="1080899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7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5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7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79" y="112563"/>
                  </a:lnTo>
                  <a:lnTo>
                    <a:pt x="678876" y="93703"/>
                  </a:lnTo>
                  <a:lnTo>
                    <a:pt x="722202" y="76446"/>
                  </a:lnTo>
                  <a:lnTo>
                    <a:pt x="766413" y="60834"/>
                  </a:lnTo>
                  <a:lnTo>
                    <a:pt x="811467" y="46907"/>
                  </a:lnTo>
                  <a:lnTo>
                    <a:pt x="857321" y="34705"/>
                  </a:lnTo>
                  <a:lnTo>
                    <a:pt x="903930" y="24269"/>
                  </a:lnTo>
                  <a:lnTo>
                    <a:pt x="951254" y="15640"/>
                  </a:lnTo>
                  <a:lnTo>
                    <a:pt x="999247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7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7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7" y="132987"/>
                  </a:lnTo>
                  <a:lnTo>
                    <a:pt x="1738998" y="154933"/>
                  </a:lnTo>
                  <a:lnTo>
                    <a:pt x="1778351" y="178362"/>
                  </a:lnTo>
                  <a:lnTo>
                    <a:pt x="1816604" y="203233"/>
                  </a:lnTo>
                  <a:lnTo>
                    <a:pt x="1853712" y="229505"/>
                  </a:lnTo>
                  <a:lnTo>
                    <a:pt x="1889634" y="257138"/>
                  </a:lnTo>
                  <a:lnTo>
                    <a:pt x="1924326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3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2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2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3622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163088" y="1483677"/>
            <a:ext cx="1838325" cy="1430020"/>
          </a:xfrm>
          <a:custGeom>
            <a:avLst/>
            <a:gdLst/>
            <a:ahLst/>
            <a:cxnLst/>
            <a:rect l="l" t="t" r="r" b="b"/>
            <a:pathLst>
              <a:path w="1838325" h="1430020">
                <a:moveTo>
                  <a:pt x="272624" y="1429653"/>
                </a:moveTo>
                <a:lnTo>
                  <a:pt x="272624" y="1117133"/>
                </a:lnTo>
                <a:lnTo>
                  <a:pt x="236353" y="1098450"/>
                </a:lnTo>
                <a:lnTo>
                  <a:pt x="202012" y="1076596"/>
                </a:lnTo>
                <a:lnTo>
                  <a:pt x="169770" y="1051445"/>
                </a:lnTo>
                <a:lnTo>
                  <a:pt x="139797" y="1022871"/>
                </a:lnTo>
                <a:lnTo>
                  <a:pt x="112260" y="990750"/>
                </a:lnTo>
                <a:lnTo>
                  <a:pt x="87330" y="954956"/>
                </a:lnTo>
                <a:lnTo>
                  <a:pt x="65175" y="915364"/>
                </a:lnTo>
                <a:lnTo>
                  <a:pt x="45965" y="871849"/>
                </a:lnTo>
                <a:lnTo>
                  <a:pt x="29868" y="824285"/>
                </a:lnTo>
                <a:lnTo>
                  <a:pt x="17054" y="772547"/>
                </a:lnTo>
                <a:lnTo>
                  <a:pt x="7692" y="716509"/>
                </a:lnTo>
                <a:lnTo>
                  <a:pt x="1951" y="656047"/>
                </a:lnTo>
                <a:lnTo>
                  <a:pt x="0" y="591036"/>
                </a:lnTo>
                <a:lnTo>
                  <a:pt x="1743" y="531988"/>
                </a:lnTo>
                <a:lnTo>
                  <a:pt x="6880" y="475885"/>
                </a:lnTo>
                <a:lnTo>
                  <a:pt x="15267" y="422754"/>
                </a:lnTo>
                <a:lnTo>
                  <a:pt x="26762" y="372623"/>
                </a:lnTo>
                <a:lnTo>
                  <a:pt x="41221" y="325522"/>
                </a:lnTo>
                <a:lnTo>
                  <a:pt x="58503" y="281477"/>
                </a:lnTo>
                <a:lnTo>
                  <a:pt x="78465" y="240518"/>
                </a:lnTo>
                <a:lnTo>
                  <a:pt x="100964" y="202673"/>
                </a:lnTo>
                <a:lnTo>
                  <a:pt x="125859" y="167971"/>
                </a:lnTo>
                <a:lnTo>
                  <a:pt x="153005" y="136439"/>
                </a:lnTo>
                <a:lnTo>
                  <a:pt x="182261" y="108105"/>
                </a:lnTo>
                <a:lnTo>
                  <a:pt x="213484" y="82999"/>
                </a:lnTo>
                <a:lnTo>
                  <a:pt x="246531" y="61149"/>
                </a:lnTo>
                <a:lnTo>
                  <a:pt x="281261" y="42582"/>
                </a:lnTo>
                <a:lnTo>
                  <a:pt x="317529" y="27328"/>
                </a:lnTo>
                <a:lnTo>
                  <a:pt x="355195" y="15414"/>
                </a:lnTo>
                <a:lnTo>
                  <a:pt x="394114" y="6869"/>
                </a:lnTo>
                <a:lnTo>
                  <a:pt x="434146" y="1722"/>
                </a:lnTo>
                <a:lnTo>
                  <a:pt x="475143" y="0"/>
                </a:lnTo>
                <a:lnTo>
                  <a:pt x="1361236" y="0"/>
                </a:lnTo>
                <a:lnTo>
                  <a:pt x="1403453" y="1722"/>
                </a:lnTo>
                <a:lnTo>
                  <a:pt x="1444576" y="6869"/>
                </a:lnTo>
                <a:lnTo>
                  <a:pt x="1484467" y="15414"/>
                </a:lnTo>
                <a:lnTo>
                  <a:pt x="1522990" y="27328"/>
                </a:lnTo>
                <a:lnTo>
                  <a:pt x="1560010" y="42581"/>
                </a:lnTo>
                <a:lnTo>
                  <a:pt x="1595391" y="61147"/>
                </a:lnTo>
                <a:lnTo>
                  <a:pt x="1628998" y="82997"/>
                </a:lnTo>
                <a:lnTo>
                  <a:pt x="1660695" y="108101"/>
                </a:lnTo>
                <a:lnTo>
                  <a:pt x="1690346" y="136433"/>
                </a:lnTo>
                <a:lnTo>
                  <a:pt x="1717817" y="167963"/>
                </a:lnTo>
                <a:lnTo>
                  <a:pt x="1742970" y="202663"/>
                </a:lnTo>
                <a:lnTo>
                  <a:pt x="1765672" y="240505"/>
                </a:lnTo>
                <a:lnTo>
                  <a:pt x="1785786" y="281460"/>
                </a:lnTo>
                <a:lnTo>
                  <a:pt x="1803177" y="325500"/>
                </a:lnTo>
                <a:lnTo>
                  <a:pt x="1817710" y="372596"/>
                </a:lnTo>
                <a:lnTo>
                  <a:pt x="1829248" y="422721"/>
                </a:lnTo>
                <a:lnTo>
                  <a:pt x="1837657" y="475846"/>
                </a:lnTo>
                <a:lnTo>
                  <a:pt x="1838037" y="479988"/>
                </a:lnTo>
                <a:lnTo>
                  <a:pt x="1838037" y="694663"/>
                </a:lnTo>
                <a:lnTo>
                  <a:pt x="1827532" y="759120"/>
                </a:lnTo>
                <a:lnTo>
                  <a:pt x="1814727" y="809180"/>
                </a:lnTo>
                <a:lnTo>
                  <a:pt x="1798619" y="856156"/>
                </a:lnTo>
                <a:lnTo>
                  <a:pt x="1779369" y="899993"/>
                </a:lnTo>
                <a:lnTo>
                  <a:pt x="1757135" y="940637"/>
                </a:lnTo>
                <a:lnTo>
                  <a:pt x="1732078" y="978033"/>
                </a:lnTo>
                <a:lnTo>
                  <a:pt x="1704355" y="1012127"/>
                </a:lnTo>
                <a:lnTo>
                  <a:pt x="1674127" y="1042863"/>
                </a:lnTo>
                <a:lnTo>
                  <a:pt x="1641554" y="1070188"/>
                </a:lnTo>
                <a:lnTo>
                  <a:pt x="1606793" y="1094047"/>
                </a:lnTo>
                <a:lnTo>
                  <a:pt x="1570005" y="1114384"/>
                </a:lnTo>
                <a:lnTo>
                  <a:pt x="1531349" y="1131147"/>
                </a:lnTo>
                <a:lnTo>
                  <a:pt x="1490985" y="1144279"/>
                </a:lnTo>
                <a:lnTo>
                  <a:pt x="1449071" y="1153727"/>
                </a:lnTo>
                <a:lnTo>
                  <a:pt x="1405767" y="1159436"/>
                </a:lnTo>
                <a:lnTo>
                  <a:pt x="1361233" y="1161351"/>
                </a:lnTo>
                <a:lnTo>
                  <a:pt x="595336" y="1161351"/>
                </a:lnTo>
                <a:lnTo>
                  <a:pt x="272624" y="142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53674" y="1581981"/>
            <a:ext cx="1663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Remember 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these 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Transformatio</a:t>
            </a:r>
            <a:r>
              <a:rPr sz="1750" b="1" spc="-5" dirty="0">
                <a:latin typeface="Comic Sans MS"/>
                <a:cs typeface="Comic Sans MS"/>
              </a:rPr>
              <a:t>n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492" y="1077093"/>
            <a:ext cx="6672580" cy="543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Merge</a:t>
            </a:r>
            <a:r>
              <a:rPr sz="1800" b="1" spc="-2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Column:</a:t>
            </a:r>
            <a:r>
              <a:rPr sz="1800" b="1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Combine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info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different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columns.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70100"/>
              </a:lnSpc>
              <a:tabLst>
                <a:tab pos="1366520" algn="l"/>
                <a:tab pos="2358390" algn="l"/>
                <a:tab pos="2981325" algn="l"/>
                <a:tab pos="3569335" algn="l"/>
                <a:tab pos="4584065" algn="l"/>
                <a:tab pos="5394325" algn="l"/>
                <a:tab pos="5821680" algn="l"/>
              </a:tabLst>
            </a:pPr>
            <a:r>
              <a:rPr sz="1800" spc="-5" dirty="0">
                <a:latin typeface="Comic Sans MS"/>
                <a:cs typeface="Comic Sans MS"/>
              </a:rPr>
              <a:t>Conditiona</a:t>
            </a:r>
            <a:r>
              <a:rPr sz="1800" dirty="0">
                <a:latin typeface="Comic Sans MS"/>
                <a:cs typeface="Comic Sans MS"/>
              </a:rPr>
              <a:t>l	</a:t>
            </a:r>
            <a:r>
              <a:rPr sz="1800" spc="-5" dirty="0">
                <a:latin typeface="Comic Sans MS"/>
                <a:cs typeface="Comic Sans MS"/>
              </a:rPr>
              <a:t>Column</a:t>
            </a:r>
            <a:r>
              <a:rPr sz="1800" dirty="0">
                <a:latin typeface="Comic Sans MS"/>
                <a:cs typeface="Comic Sans MS"/>
              </a:rPr>
              <a:t>:	</a:t>
            </a:r>
            <a:r>
              <a:rPr sz="1800" spc="-5" dirty="0">
                <a:latin typeface="Comic Sans MS"/>
                <a:cs typeface="Comic Sans MS"/>
              </a:rPr>
              <a:t>Ad</a:t>
            </a:r>
            <a:r>
              <a:rPr sz="1800" dirty="0">
                <a:latin typeface="Comic Sans MS"/>
                <a:cs typeface="Comic Sans MS"/>
              </a:rPr>
              <a:t>d	</a:t>
            </a:r>
            <a:r>
              <a:rPr sz="1800" spc="-5" dirty="0">
                <a:latin typeface="Comic Sans MS"/>
                <a:cs typeface="Comic Sans MS"/>
              </a:rPr>
              <a:t>ne</a:t>
            </a:r>
            <a:r>
              <a:rPr sz="1800" dirty="0">
                <a:latin typeface="Comic Sans MS"/>
                <a:cs typeface="Comic Sans MS"/>
              </a:rPr>
              <a:t>w	</a:t>
            </a:r>
            <a:r>
              <a:rPr sz="1800" spc="-5" dirty="0">
                <a:latin typeface="Comic Sans MS"/>
                <a:cs typeface="Comic Sans MS"/>
              </a:rPr>
              <a:t>column</a:t>
            </a:r>
            <a:r>
              <a:rPr sz="1800" dirty="0">
                <a:latin typeface="Comic Sans MS"/>
                <a:cs typeface="Comic Sans MS"/>
              </a:rPr>
              <a:t>s	</a:t>
            </a:r>
            <a:r>
              <a:rPr sz="1800" spc="-5" dirty="0">
                <a:latin typeface="Comic Sans MS"/>
                <a:cs typeface="Comic Sans MS"/>
              </a:rPr>
              <a:t>base</a:t>
            </a:r>
            <a:r>
              <a:rPr sz="1800" dirty="0">
                <a:latin typeface="Comic Sans MS"/>
                <a:cs typeface="Comic Sans MS"/>
              </a:rPr>
              <a:t>d	</a:t>
            </a:r>
            <a:r>
              <a:rPr sz="1800" spc="-5" dirty="0">
                <a:latin typeface="Comic Sans MS"/>
                <a:cs typeface="Comic Sans MS"/>
              </a:rPr>
              <a:t>o</a:t>
            </a:r>
            <a:r>
              <a:rPr sz="1800" dirty="0">
                <a:latin typeface="Comic Sans MS"/>
                <a:cs typeface="Comic Sans MS"/>
              </a:rPr>
              <a:t>n	</a:t>
            </a:r>
            <a:r>
              <a:rPr sz="1800" spc="-5" dirty="0">
                <a:latin typeface="Comic Sans MS"/>
                <a:cs typeface="Comic Sans MS"/>
              </a:rPr>
              <a:t>specifi</a:t>
            </a:r>
            <a:r>
              <a:rPr sz="1800" dirty="0">
                <a:latin typeface="Comic Sans MS"/>
                <a:cs typeface="Comic Sans MS"/>
              </a:rPr>
              <a:t>c  </a:t>
            </a:r>
            <a:r>
              <a:rPr sz="1800" spc="-5" dirty="0">
                <a:latin typeface="Comic Sans MS"/>
                <a:cs typeface="Comic Sans MS"/>
              </a:rPr>
              <a:t>conditions.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70100"/>
              </a:lnSpc>
            </a:pPr>
            <a:r>
              <a:rPr sz="1800" b="1" spc="-5" dirty="0">
                <a:latin typeface="Comic Sans MS"/>
                <a:cs typeface="Comic Sans MS"/>
              </a:rPr>
              <a:t>Append</a:t>
            </a:r>
            <a:r>
              <a:rPr sz="1800" spc="-5" dirty="0">
                <a:latin typeface="Comic Sans MS"/>
                <a:cs typeface="Comic Sans MS"/>
              </a:rPr>
              <a:t>: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Stack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tables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on</a:t>
            </a:r>
            <a:r>
              <a:rPr sz="1800" spc="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top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of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each</a:t>
            </a:r>
            <a:r>
              <a:rPr sz="1800" spc="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other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create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bigger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table.</a:t>
            </a:r>
            <a:endParaRPr sz="1800">
              <a:latin typeface="Comic Sans MS"/>
              <a:cs typeface="Comic Sans MS"/>
            </a:endParaRPr>
          </a:p>
          <a:p>
            <a:pPr marL="12700" marR="1840864">
              <a:lnSpc>
                <a:spcPct val="170100"/>
              </a:lnSpc>
            </a:pPr>
            <a:r>
              <a:rPr sz="1800" b="1" spc="-5" dirty="0">
                <a:latin typeface="Comic Sans MS"/>
                <a:cs typeface="Comic Sans MS"/>
              </a:rPr>
              <a:t>Spli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 Column</a:t>
            </a:r>
            <a:r>
              <a:rPr sz="1800" b="1" dirty="0">
                <a:latin typeface="Comic Sans MS"/>
                <a:cs typeface="Comic Sans MS"/>
              </a:rPr>
              <a:t>:</a:t>
            </a:r>
            <a:r>
              <a:rPr sz="1800" b="1" spc="-2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Divid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5" dirty="0">
                <a:latin typeface="Comic Sans MS"/>
                <a:cs typeface="Comic Sans MS"/>
              </a:rPr>
              <a:t> on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5" dirty="0">
                <a:latin typeface="Comic Sans MS"/>
                <a:cs typeface="Comic Sans MS"/>
              </a:rPr>
              <a:t> colum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 int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 many</a:t>
            </a:r>
            <a:r>
              <a:rPr sz="1800" dirty="0">
                <a:latin typeface="Comic Sans MS"/>
                <a:cs typeface="Comic Sans MS"/>
              </a:rPr>
              <a:t>.  </a:t>
            </a:r>
            <a:r>
              <a:rPr sz="1800" b="1" spc="-5" dirty="0">
                <a:latin typeface="Comic Sans MS"/>
                <a:cs typeface="Comic Sans MS"/>
              </a:rPr>
              <a:t>Transpose</a:t>
            </a:r>
            <a:r>
              <a:rPr sz="1800" spc="-5" dirty="0">
                <a:latin typeface="Comic Sans MS"/>
                <a:cs typeface="Comic Sans MS"/>
              </a:rPr>
              <a:t>: rows to columns, coulmns to rows.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Pivo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 Columns</a:t>
            </a:r>
            <a:r>
              <a:rPr sz="1800" b="1" dirty="0">
                <a:latin typeface="Comic Sans MS"/>
                <a:cs typeface="Comic Sans MS"/>
              </a:rPr>
              <a:t>:</a:t>
            </a:r>
            <a:r>
              <a:rPr sz="1800" b="1" spc="-2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Tur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 row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int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 columns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b="1" spc="-5" dirty="0">
                <a:latin typeface="Comic Sans MS"/>
                <a:cs typeface="Comic Sans MS"/>
              </a:rPr>
              <a:t>Unpivo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 Data</a:t>
            </a:r>
            <a:r>
              <a:rPr sz="1800" b="1" dirty="0">
                <a:latin typeface="Comic Sans MS"/>
                <a:cs typeface="Comic Sans MS"/>
              </a:rPr>
              <a:t>:</a:t>
            </a:r>
            <a:r>
              <a:rPr sz="1800" b="1" spc="-2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Tur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 column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int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 rows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70100"/>
              </a:lnSpc>
            </a:pPr>
            <a:r>
              <a:rPr sz="1800" b="1" spc="-5" dirty="0">
                <a:latin typeface="Comic Sans MS"/>
                <a:cs typeface="Comic Sans MS"/>
              </a:rPr>
              <a:t>Grou</a:t>
            </a:r>
            <a:r>
              <a:rPr sz="1800" b="1" dirty="0">
                <a:latin typeface="Comic Sans MS"/>
                <a:cs typeface="Comic Sans MS"/>
              </a:rPr>
              <a:t>p</a:t>
            </a:r>
            <a:r>
              <a:rPr sz="1800" b="1" spc="-5" dirty="0">
                <a:latin typeface="Comic Sans MS"/>
                <a:cs typeface="Comic Sans MS"/>
              </a:rPr>
              <a:t> By</a:t>
            </a:r>
            <a:r>
              <a:rPr sz="1800" b="1" dirty="0">
                <a:latin typeface="Comic Sans MS"/>
                <a:cs typeface="Comic Sans MS"/>
              </a:rPr>
              <a:t>:</a:t>
            </a:r>
            <a:r>
              <a:rPr sz="1800" b="1" spc="-2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Grou</a:t>
            </a:r>
            <a:r>
              <a:rPr sz="1800" dirty="0">
                <a:latin typeface="Comic Sans MS"/>
                <a:cs typeface="Comic Sans MS"/>
              </a:rPr>
              <a:t>p</a:t>
            </a:r>
            <a:r>
              <a:rPr sz="1800" spc="-5" dirty="0">
                <a:latin typeface="Comic Sans MS"/>
                <a:cs typeface="Comic Sans MS"/>
              </a:rPr>
              <a:t> row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togethe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5" dirty="0">
                <a:latin typeface="Comic Sans MS"/>
                <a:cs typeface="Comic Sans MS"/>
              </a:rPr>
              <a:t> base</a:t>
            </a:r>
            <a:r>
              <a:rPr sz="1800" dirty="0">
                <a:latin typeface="Comic Sans MS"/>
                <a:cs typeface="Comic Sans MS"/>
              </a:rPr>
              <a:t>d</a:t>
            </a:r>
            <a:r>
              <a:rPr sz="1800" spc="-5" dirty="0">
                <a:latin typeface="Comic Sans MS"/>
                <a:cs typeface="Comic Sans MS"/>
              </a:rPr>
              <a:t> o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 certai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 things</a:t>
            </a:r>
            <a:r>
              <a:rPr sz="1800" dirty="0">
                <a:latin typeface="Comic Sans MS"/>
                <a:cs typeface="Comic Sans MS"/>
              </a:rPr>
              <a:t>.  </a:t>
            </a:r>
            <a:r>
              <a:rPr sz="1800" b="1" spc="-5" dirty="0">
                <a:latin typeface="Comic Sans MS"/>
                <a:cs typeface="Comic Sans MS"/>
              </a:rPr>
              <a:t>Column</a:t>
            </a:r>
            <a:r>
              <a:rPr sz="1800" b="1" spc="14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From</a:t>
            </a:r>
            <a:r>
              <a:rPr sz="1800" b="1" spc="145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Example:</a:t>
            </a:r>
            <a:r>
              <a:rPr sz="1800" b="1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Tell</a:t>
            </a:r>
            <a:r>
              <a:rPr sz="1800" spc="1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Power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Query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what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you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want,</a:t>
            </a:r>
            <a:r>
              <a:rPr sz="1800" spc="1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it'll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do the work for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you.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0493" y="2913331"/>
            <a:ext cx="1447799" cy="272414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5593080" cy="288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195195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learn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Part</a:t>
            </a:r>
            <a:r>
              <a:rPr sz="1850" spc="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-3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omic Sans MS"/>
              <a:cs typeface="Comic Sans MS"/>
            </a:endParaRPr>
          </a:p>
          <a:p>
            <a:pPr marL="13982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 with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these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powerful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query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tool,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shape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exactly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how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need</a:t>
            </a:r>
            <a:r>
              <a:rPr sz="1850" spc="-5" dirty="0">
                <a:latin typeface="Comic Sans MS"/>
                <a:cs typeface="Comic Sans MS"/>
              </a:rPr>
              <a:t> it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analysis.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2" name="object 12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542</Words>
  <Application>Microsoft Office PowerPoint</Application>
  <PresentationFormat>Custom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Comic Sans MS</vt:lpstr>
      <vt:lpstr>Tahoma</vt:lpstr>
      <vt:lpstr>Office Theme</vt:lpstr>
      <vt:lpstr>Hii,  Iam Siddhika</vt:lpstr>
      <vt:lpstr>Today Content</vt:lpstr>
      <vt:lpstr>Storage and connection modes</vt:lpstr>
      <vt:lpstr>Power Query</vt:lpstr>
      <vt:lpstr>Data Transformations</vt:lpstr>
      <vt:lpstr>Data Transformations</vt:lpstr>
      <vt:lpstr>Data Transformations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2024-09-11T14:36:25Z</dcterms:created>
  <dcterms:modified xsi:type="dcterms:W3CDTF">2024-09-11T14:42:30Z</dcterms:modified>
</cp:coreProperties>
</file>