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CE492-87D8-4A19-A52A-9183D09F525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95961-2C84-4E9A-88A7-551C2E41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C79E-027B-4331-944F-0D04AB2ED016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EF25-11F8-4909-82A4-261748FBFCCF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CBB7-8DB1-428C-97A8-5F3C8CC96D4E}" type="datetime1">
              <a:rPr lang="en-US" smtClean="0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E6A24-56C0-48F1-B853-5E91ED58FB41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1" y="1930510"/>
            <a:ext cx="4768215" cy="1494155"/>
          </a:xfrm>
          <a:custGeom>
            <a:avLst/>
            <a:gdLst/>
            <a:ahLst/>
            <a:cxnLst/>
            <a:rect l="l" t="t" r="r" b="b"/>
            <a:pathLst>
              <a:path w="4768215" h="1494154">
                <a:moveTo>
                  <a:pt x="280664" y="1493886"/>
                </a:moveTo>
                <a:lnTo>
                  <a:pt x="280664" y="1172150"/>
                </a:lnTo>
                <a:lnTo>
                  <a:pt x="245926" y="1154394"/>
                </a:lnTo>
                <a:lnTo>
                  <a:pt x="212892" y="1133807"/>
                </a:lnTo>
                <a:lnTo>
                  <a:pt x="181699" y="1110267"/>
                </a:lnTo>
                <a:lnTo>
                  <a:pt x="152487" y="1083646"/>
                </a:lnTo>
                <a:lnTo>
                  <a:pt x="125396" y="1053820"/>
                </a:lnTo>
                <a:lnTo>
                  <a:pt x="100565" y="1020663"/>
                </a:lnTo>
                <a:lnTo>
                  <a:pt x="78133" y="984051"/>
                </a:lnTo>
                <a:lnTo>
                  <a:pt x="58240" y="943858"/>
                </a:lnTo>
                <a:lnTo>
                  <a:pt x="41025" y="899958"/>
                </a:lnTo>
                <a:lnTo>
                  <a:pt x="26628" y="852227"/>
                </a:lnTo>
                <a:lnTo>
                  <a:pt x="15187" y="800540"/>
                </a:lnTo>
                <a:lnTo>
                  <a:pt x="6842" y="744770"/>
                </a:lnTo>
                <a:lnTo>
                  <a:pt x="1733" y="684792"/>
                </a:lnTo>
                <a:lnTo>
                  <a:pt x="0" y="620482"/>
                </a:lnTo>
                <a:lnTo>
                  <a:pt x="1795" y="557894"/>
                </a:lnTo>
                <a:lnTo>
                  <a:pt x="7083" y="498526"/>
                </a:lnTo>
                <a:lnTo>
                  <a:pt x="15717" y="442397"/>
                </a:lnTo>
                <a:lnTo>
                  <a:pt x="27551" y="389525"/>
                </a:lnTo>
                <a:lnTo>
                  <a:pt x="42437" y="339929"/>
                </a:lnTo>
                <a:lnTo>
                  <a:pt x="60228" y="293627"/>
                </a:lnTo>
                <a:lnTo>
                  <a:pt x="80779" y="250639"/>
                </a:lnTo>
                <a:lnTo>
                  <a:pt x="103942" y="210982"/>
                </a:lnTo>
                <a:lnTo>
                  <a:pt x="129570" y="174676"/>
                </a:lnTo>
                <a:lnTo>
                  <a:pt x="157517" y="141740"/>
                </a:lnTo>
                <a:lnTo>
                  <a:pt x="187636" y="112191"/>
                </a:lnTo>
                <a:lnTo>
                  <a:pt x="219779" y="86048"/>
                </a:lnTo>
                <a:lnTo>
                  <a:pt x="253801" y="63331"/>
                </a:lnTo>
                <a:lnTo>
                  <a:pt x="289555" y="44057"/>
                </a:lnTo>
                <a:lnTo>
                  <a:pt x="326893" y="28246"/>
                </a:lnTo>
                <a:lnTo>
                  <a:pt x="365669" y="15916"/>
                </a:lnTo>
                <a:lnTo>
                  <a:pt x="405737" y="7086"/>
                </a:lnTo>
                <a:lnTo>
                  <a:pt x="446948" y="1774"/>
                </a:lnTo>
                <a:lnTo>
                  <a:pt x="489158" y="0"/>
                </a:lnTo>
                <a:lnTo>
                  <a:pt x="4222372" y="0"/>
                </a:lnTo>
                <a:lnTo>
                  <a:pt x="4270663" y="1601"/>
                </a:lnTo>
                <a:lnTo>
                  <a:pt x="4317244" y="6396"/>
                </a:lnTo>
                <a:lnTo>
                  <a:pt x="4362032" y="14368"/>
                </a:lnTo>
                <a:lnTo>
                  <a:pt x="4404946" y="25501"/>
                </a:lnTo>
                <a:lnTo>
                  <a:pt x="4445901" y="39778"/>
                </a:lnTo>
                <a:lnTo>
                  <a:pt x="4484815" y="57185"/>
                </a:lnTo>
                <a:lnTo>
                  <a:pt x="4521605" y="77704"/>
                </a:lnTo>
                <a:lnTo>
                  <a:pt x="4556188" y="101320"/>
                </a:lnTo>
                <a:lnTo>
                  <a:pt x="4588480" y="128017"/>
                </a:lnTo>
                <a:lnTo>
                  <a:pt x="4618400" y="157778"/>
                </a:lnTo>
                <a:lnTo>
                  <a:pt x="4645863" y="190588"/>
                </a:lnTo>
                <a:lnTo>
                  <a:pt x="4670787" y="226431"/>
                </a:lnTo>
                <a:lnTo>
                  <a:pt x="4693090" y="265290"/>
                </a:lnTo>
                <a:lnTo>
                  <a:pt x="4712688" y="307150"/>
                </a:lnTo>
                <a:lnTo>
                  <a:pt x="4729497" y="351995"/>
                </a:lnTo>
                <a:lnTo>
                  <a:pt x="4743436" y="399807"/>
                </a:lnTo>
                <a:lnTo>
                  <a:pt x="4754421" y="450573"/>
                </a:lnTo>
                <a:lnTo>
                  <a:pt x="4762370" y="504274"/>
                </a:lnTo>
                <a:lnTo>
                  <a:pt x="4767198" y="560896"/>
                </a:lnTo>
                <a:lnTo>
                  <a:pt x="4767599" y="575554"/>
                </a:lnTo>
                <a:lnTo>
                  <a:pt x="4767599" y="662730"/>
                </a:lnTo>
                <a:lnTo>
                  <a:pt x="4762365" y="730291"/>
                </a:lnTo>
                <a:lnTo>
                  <a:pt x="4754415" y="781330"/>
                </a:lnTo>
                <a:lnTo>
                  <a:pt x="4743429" y="829729"/>
                </a:lnTo>
                <a:lnTo>
                  <a:pt x="4729489" y="875453"/>
                </a:lnTo>
                <a:lnTo>
                  <a:pt x="4712679" y="918470"/>
                </a:lnTo>
                <a:lnTo>
                  <a:pt x="4693081" y="958745"/>
                </a:lnTo>
                <a:lnTo>
                  <a:pt x="4670779" y="996246"/>
                </a:lnTo>
                <a:lnTo>
                  <a:pt x="4645855" y="1030939"/>
                </a:lnTo>
                <a:lnTo>
                  <a:pt x="4618392" y="1062790"/>
                </a:lnTo>
                <a:lnTo>
                  <a:pt x="4588473" y="1091767"/>
                </a:lnTo>
                <a:lnTo>
                  <a:pt x="4556182" y="1117835"/>
                </a:lnTo>
                <a:lnTo>
                  <a:pt x="4521600" y="1140961"/>
                </a:lnTo>
                <a:lnTo>
                  <a:pt x="4484811" y="1161113"/>
                </a:lnTo>
                <a:lnTo>
                  <a:pt x="4445898" y="1178256"/>
                </a:lnTo>
                <a:lnTo>
                  <a:pt x="4404944" y="1192357"/>
                </a:lnTo>
                <a:lnTo>
                  <a:pt x="4362031" y="1203382"/>
                </a:lnTo>
                <a:lnTo>
                  <a:pt x="4317243" y="1211299"/>
                </a:lnTo>
                <a:lnTo>
                  <a:pt x="4270662" y="1216073"/>
                </a:lnTo>
                <a:lnTo>
                  <a:pt x="4222372" y="1217672"/>
                </a:lnTo>
                <a:lnTo>
                  <a:pt x="612892" y="1217672"/>
                </a:lnTo>
                <a:lnTo>
                  <a:pt x="280664" y="1493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46C2-6010-43CB-AAF9-0419837AA7A7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675" y="305407"/>
            <a:ext cx="6288574" cy="770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2101" y="1245164"/>
            <a:ext cx="6007100" cy="495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B374-DEA5-446B-BE10-E70D67DE3B13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3" y="1723544"/>
            <a:ext cx="2307590" cy="16859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sz="3150" spc="10" dirty="0"/>
              <a:t> </a:t>
            </a:r>
            <a:r>
              <a:rPr lang="en-US" sz="3150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7035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5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1" y="870347"/>
              <a:ext cx="1953895" cy="877569"/>
            </a:xfrm>
            <a:custGeom>
              <a:avLst/>
              <a:gdLst/>
              <a:ahLst/>
              <a:cxnLst/>
              <a:rect l="l" t="t" r="r" b="b"/>
              <a:pathLst>
                <a:path w="1953895" h="877569">
                  <a:moveTo>
                    <a:pt x="196485" y="877470"/>
                  </a:moveTo>
                  <a:lnTo>
                    <a:pt x="196485" y="652232"/>
                  </a:lnTo>
                  <a:lnTo>
                    <a:pt x="154704" y="629332"/>
                  </a:lnTo>
                  <a:lnTo>
                    <a:pt x="116798" y="601064"/>
                  </a:lnTo>
                  <a:lnTo>
                    <a:pt x="83288" y="567855"/>
                  </a:lnTo>
                  <a:lnTo>
                    <a:pt x="54699" y="530136"/>
                  </a:lnTo>
                  <a:lnTo>
                    <a:pt x="31552" y="488334"/>
                  </a:lnTo>
                  <a:lnTo>
                    <a:pt x="14372" y="442879"/>
                  </a:lnTo>
                  <a:lnTo>
                    <a:pt x="3680" y="394200"/>
                  </a:lnTo>
                  <a:lnTo>
                    <a:pt x="0" y="342725"/>
                  </a:lnTo>
                  <a:lnTo>
                    <a:pt x="3128" y="295436"/>
                  </a:lnTo>
                  <a:lnTo>
                    <a:pt x="12234" y="250331"/>
                  </a:lnTo>
                  <a:lnTo>
                    <a:pt x="26912" y="207765"/>
                  </a:lnTo>
                  <a:lnTo>
                    <a:pt x="46753" y="168108"/>
                  </a:lnTo>
                  <a:lnTo>
                    <a:pt x="71351" y="131730"/>
                  </a:lnTo>
                  <a:lnTo>
                    <a:pt x="100296" y="99002"/>
                  </a:lnTo>
                  <a:lnTo>
                    <a:pt x="133183" y="70294"/>
                  </a:lnTo>
                  <a:lnTo>
                    <a:pt x="169601" y="45975"/>
                  </a:lnTo>
                  <a:lnTo>
                    <a:pt x="209145" y="26416"/>
                  </a:lnTo>
                  <a:lnTo>
                    <a:pt x="251406" y="11987"/>
                  </a:lnTo>
                  <a:lnTo>
                    <a:pt x="295975" y="3058"/>
                  </a:lnTo>
                  <a:lnTo>
                    <a:pt x="342446" y="0"/>
                  </a:lnTo>
                  <a:lnTo>
                    <a:pt x="1595530" y="0"/>
                  </a:lnTo>
                  <a:lnTo>
                    <a:pt x="1645796" y="3058"/>
                  </a:lnTo>
                  <a:lnTo>
                    <a:pt x="1693532" y="11987"/>
                  </a:lnTo>
                  <a:lnTo>
                    <a:pt x="1738386" y="26416"/>
                  </a:lnTo>
                  <a:lnTo>
                    <a:pt x="1780007" y="45975"/>
                  </a:lnTo>
                  <a:lnTo>
                    <a:pt x="1818045" y="70295"/>
                  </a:lnTo>
                  <a:lnTo>
                    <a:pt x="1852149" y="99004"/>
                  </a:lnTo>
                  <a:lnTo>
                    <a:pt x="1881968" y="131733"/>
                  </a:lnTo>
                  <a:lnTo>
                    <a:pt x="1907151" y="168112"/>
                  </a:lnTo>
                  <a:lnTo>
                    <a:pt x="1927347" y="207771"/>
                  </a:lnTo>
                  <a:lnTo>
                    <a:pt x="1942206" y="250340"/>
                  </a:lnTo>
                  <a:lnTo>
                    <a:pt x="1951376" y="295447"/>
                  </a:lnTo>
                  <a:lnTo>
                    <a:pt x="1953743" y="331164"/>
                  </a:lnTo>
                  <a:lnTo>
                    <a:pt x="1953743" y="354171"/>
                  </a:lnTo>
                  <a:lnTo>
                    <a:pt x="1942199" y="434533"/>
                  </a:lnTo>
                  <a:lnTo>
                    <a:pt x="1927339" y="476892"/>
                  </a:lnTo>
                  <a:lnTo>
                    <a:pt x="1907142" y="516383"/>
                  </a:lnTo>
                  <a:lnTo>
                    <a:pt x="1881960" y="552631"/>
                  </a:lnTo>
                  <a:lnTo>
                    <a:pt x="1852142" y="585262"/>
                  </a:lnTo>
                  <a:lnTo>
                    <a:pt x="1818040" y="613902"/>
                  </a:lnTo>
                  <a:lnTo>
                    <a:pt x="1780003" y="638174"/>
                  </a:lnTo>
                  <a:lnTo>
                    <a:pt x="1738383" y="657705"/>
                  </a:lnTo>
                  <a:lnTo>
                    <a:pt x="1693531" y="672119"/>
                  </a:lnTo>
                  <a:lnTo>
                    <a:pt x="1645796" y="681043"/>
                  </a:lnTo>
                  <a:lnTo>
                    <a:pt x="1595530" y="684100"/>
                  </a:lnTo>
                  <a:lnTo>
                    <a:pt x="429069" y="684100"/>
                  </a:lnTo>
                  <a:lnTo>
                    <a:pt x="196485" y="877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84593" y="921770"/>
            <a:ext cx="150558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16100"/>
              </a:lnSpc>
              <a:spcBef>
                <a:spcPts val="10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114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0" dirty="0">
                <a:latin typeface="Arial Black"/>
                <a:cs typeface="Arial Black"/>
              </a:rPr>
              <a:t>continue?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8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7" name="object 7"/>
          <p:cNvSpPr/>
          <p:nvPr/>
        </p:nvSpPr>
        <p:spPr>
          <a:xfrm>
            <a:off x="4717049" y="4068897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4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4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39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6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5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5"/>
                </a:lnTo>
                <a:lnTo>
                  <a:pt x="1444538" y="770578"/>
                </a:lnTo>
                <a:lnTo>
                  <a:pt x="1439987" y="817296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39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4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5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42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406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4" name="object 14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319" y="2394957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319" y="2833107"/>
            <a:ext cx="85725" cy="857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319" y="4585707"/>
            <a:ext cx="85725" cy="857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58794" y="1342588"/>
            <a:ext cx="5238115" cy="34378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Comic Sans MS"/>
                <a:cs typeface="Comic Sans MS"/>
              </a:rPr>
              <a:t>Continuation</a:t>
            </a:r>
            <a:r>
              <a:rPr sz="1800" spc="-130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900" b="1" dirty="0">
                <a:latin typeface="Comic Sans MS"/>
                <a:cs typeface="Comic Sans MS"/>
              </a:rPr>
              <a:t>CONNECTING</a:t>
            </a:r>
            <a:r>
              <a:rPr sz="1900" b="1" spc="-70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&amp;</a:t>
            </a:r>
            <a:r>
              <a:rPr sz="1900" b="1" spc="-6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SHAPING</a:t>
            </a:r>
            <a:r>
              <a:rPr sz="1900" b="1" spc="-70" dirty="0">
                <a:latin typeface="Comic Sans MS"/>
                <a:cs typeface="Comic Sans MS"/>
              </a:rPr>
              <a:t> </a:t>
            </a:r>
            <a:r>
              <a:rPr sz="1900" b="1" spc="-20" dirty="0">
                <a:latin typeface="Comic Sans MS"/>
                <a:cs typeface="Comic Sans MS"/>
              </a:rPr>
              <a:t>DATA</a:t>
            </a:r>
            <a:endParaRPr sz="1900">
              <a:latin typeface="Comic Sans MS"/>
              <a:cs typeface="Comic Sans MS"/>
            </a:endParaRPr>
          </a:p>
          <a:p>
            <a:pPr marL="617220">
              <a:lnSpc>
                <a:spcPct val="100000"/>
              </a:lnSpc>
              <a:spcBef>
                <a:spcPts val="1165"/>
              </a:spcBef>
            </a:pPr>
            <a:r>
              <a:rPr sz="1900" dirty="0">
                <a:latin typeface="Comic Sans MS"/>
                <a:cs typeface="Comic Sans MS"/>
              </a:rPr>
              <a:t>Connecting</a:t>
            </a:r>
            <a:r>
              <a:rPr sz="1900" spc="-6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to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Database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in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Power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query.</a:t>
            </a:r>
            <a:endParaRPr sz="1900">
              <a:latin typeface="Comic Sans MS"/>
              <a:cs typeface="Comic Sans MS"/>
            </a:endParaRPr>
          </a:p>
          <a:p>
            <a:pPr marL="855344" marR="2165350" indent="-238760">
              <a:lnSpc>
                <a:spcPct val="151300"/>
              </a:lnSpc>
            </a:pPr>
            <a:r>
              <a:rPr sz="1900" b="1" dirty="0">
                <a:latin typeface="Comic Sans MS"/>
                <a:cs typeface="Comic Sans MS"/>
              </a:rPr>
              <a:t>Data</a:t>
            </a:r>
            <a:r>
              <a:rPr sz="1900" b="1" spc="-4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Profiling </a:t>
            </a:r>
            <a:r>
              <a:rPr sz="1900" dirty="0">
                <a:latin typeface="Comic Sans MS"/>
                <a:cs typeface="Comic Sans MS"/>
              </a:rPr>
              <a:t>Column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Quality </a:t>
            </a:r>
            <a:r>
              <a:rPr sz="1900" dirty="0">
                <a:latin typeface="Comic Sans MS"/>
                <a:cs typeface="Comic Sans MS"/>
              </a:rPr>
              <a:t>Column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Distribution </a:t>
            </a:r>
            <a:r>
              <a:rPr sz="1900" dirty="0">
                <a:latin typeface="Comic Sans MS"/>
                <a:cs typeface="Comic Sans MS"/>
              </a:rPr>
              <a:t>Column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Profile</a:t>
            </a:r>
            <a:endParaRPr sz="1900">
              <a:latin typeface="Comic Sans MS"/>
              <a:cs typeface="Comic Sans MS"/>
            </a:endParaRPr>
          </a:p>
          <a:p>
            <a:pPr marL="617220">
              <a:lnSpc>
                <a:spcPct val="100000"/>
              </a:lnSpc>
              <a:spcBef>
                <a:spcPts val="1170"/>
              </a:spcBef>
            </a:pPr>
            <a:r>
              <a:rPr sz="1900" dirty="0">
                <a:latin typeface="Comic Sans MS"/>
                <a:cs typeface="Comic Sans MS"/>
              </a:rPr>
              <a:t>Important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Types</a:t>
            </a:r>
            <a:r>
              <a:rPr sz="1900" spc="-6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in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Power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25" dirty="0">
                <a:latin typeface="Comic Sans MS"/>
                <a:cs typeface="Comic Sans MS"/>
              </a:rPr>
              <a:t>BI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01349" y="1206283"/>
            <a:ext cx="2339340" cy="4006850"/>
            <a:chOff x="6601349" y="1206283"/>
            <a:chExt cx="2339340" cy="400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1349" y="2383610"/>
              <a:ext cx="2133599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43261" y="1206283"/>
              <a:ext cx="2097405" cy="1295400"/>
            </a:xfrm>
            <a:custGeom>
              <a:avLst/>
              <a:gdLst/>
              <a:ahLst/>
              <a:cxnLst/>
              <a:rect l="l" t="t" r="r" b="b"/>
              <a:pathLst>
                <a:path w="2097404" h="1295400">
                  <a:moveTo>
                    <a:pt x="286422" y="1294890"/>
                  </a:moveTo>
                  <a:lnTo>
                    <a:pt x="286422" y="966552"/>
                  </a:lnTo>
                  <a:lnTo>
                    <a:pt x="245229" y="945195"/>
                  </a:lnTo>
                  <a:lnTo>
                    <a:pt x="206433" y="920241"/>
                  </a:lnTo>
                  <a:lnTo>
                    <a:pt x="170260" y="891851"/>
                  </a:lnTo>
                  <a:lnTo>
                    <a:pt x="136935" y="860186"/>
                  </a:lnTo>
                  <a:lnTo>
                    <a:pt x="106686" y="825407"/>
                  </a:lnTo>
                  <a:lnTo>
                    <a:pt x="79736" y="787672"/>
                  </a:lnTo>
                  <a:lnTo>
                    <a:pt x="56313" y="747143"/>
                  </a:lnTo>
                  <a:lnTo>
                    <a:pt x="36643" y="703979"/>
                  </a:lnTo>
                  <a:lnTo>
                    <a:pt x="20950" y="658342"/>
                  </a:lnTo>
                  <a:lnTo>
                    <a:pt x="9461" y="610391"/>
                  </a:lnTo>
                  <a:lnTo>
                    <a:pt x="2403" y="560286"/>
                  </a:lnTo>
                  <a:lnTo>
                    <a:pt x="0" y="508188"/>
                  </a:lnTo>
                  <a:lnTo>
                    <a:pt x="2284" y="457808"/>
                  </a:lnTo>
                  <a:lnTo>
                    <a:pt x="9000" y="409093"/>
                  </a:lnTo>
                  <a:lnTo>
                    <a:pt x="19937" y="362221"/>
                  </a:lnTo>
                  <a:lnTo>
                    <a:pt x="34886" y="317373"/>
                  </a:lnTo>
                  <a:lnTo>
                    <a:pt x="53638" y="274726"/>
                  </a:lnTo>
                  <a:lnTo>
                    <a:pt x="75985" y="234461"/>
                  </a:lnTo>
                  <a:lnTo>
                    <a:pt x="101716" y="196757"/>
                  </a:lnTo>
                  <a:lnTo>
                    <a:pt x="130623" y="161793"/>
                  </a:lnTo>
                  <a:lnTo>
                    <a:pt x="162497" y="129749"/>
                  </a:lnTo>
                  <a:lnTo>
                    <a:pt x="197128" y="100803"/>
                  </a:lnTo>
                  <a:lnTo>
                    <a:pt x="234308" y="75135"/>
                  </a:lnTo>
                  <a:lnTo>
                    <a:pt x="273827" y="52924"/>
                  </a:lnTo>
                  <a:lnTo>
                    <a:pt x="315477" y="34349"/>
                  </a:lnTo>
                  <a:lnTo>
                    <a:pt x="359047" y="19590"/>
                  </a:lnTo>
                  <a:lnTo>
                    <a:pt x="404330" y="8826"/>
                  </a:lnTo>
                  <a:lnTo>
                    <a:pt x="451115" y="2236"/>
                  </a:lnTo>
                  <a:lnTo>
                    <a:pt x="499194" y="0"/>
                  </a:lnTo>
                  <a:lnTo>
                    <a:pt x="1586811" y="0"/>
                  </a:lnTo>
                  <a:lnTo>
                    <a:pt x="1634027" y="1996"/>
                  </a:lnTo>
                  <a:lnTo>
                    <a:pt x="1679904" y="7884"/>
                  </a:lnTo>
                  <a:lnTo>
                    <a:pt x="1724275" y="17514"/>
                  </a:lnTo>
                  <a:lnTo>
                    <a:pt x="1766978" y="30733"/>
                  </a:lnTo>
                  <a:lnTo>
                    <a:pt x="1807846" y="47391"/>
                  </a:lnTo>
                  <a:lnTo>
                    <a:pt x="1846715" y="67337"/>
                  </a:lnTo>
                  <a:lnTo>
                    <a:pt x="1883421" y="90420"/>
                  </a:lnTo>
                  <a:lnTo>
                    <a:pt x="1917798" y="116489"/>
                  </a:lnTo>
                  <a:lnTo>
                    <a:pt x="1949683" y="145392"/>
                  </a:lnTo>
                  <a:lnTo>
                    <a:pt x="1978910" y="176979"/>
                  </a:lnTo>
                  <a:lnTo>
                    <a:pt x="2005315" y="211099"/>
                  </a:lnTo>
                  <a:lnTo>
                    <a:pt x="2028733" y="247600"/>
                  </a:lnTo>
                  <a:lnTo>
                    <a:pt x="2049000" y="286332"/>
                  </a:lnTo>
                  <a:lnTo>
                    <a:pt x="2065951" y="327144"/>
                  </a:lnTo>
                  <a:lnTo>
                    <a:pt x="2079420" y="369884"/>
                  </a:lnTo>
                  <a:lnTo>
                    <a:pt x="2089244" y="414401"/>
                  </a:lnTo>
                  <a:lnTo>
                    <a:pt x="2095258" y="460545"/>
                  </a:lnTo>
                  <a:lnTo>
                    <a:pt x="2097297" y="508164"/>
                  </a:lnTo>
                  <a:lnTo>
                    <a:pt x="2095010" y="557988"/>
                  </a:lnTo>
                  <a:lnTo>
                    <a:pt x="2088278" y="606213"/>
                  </a:lnTo>
                  <a:lnTo>
                    <a:pt x="2077296" y="652655"/>
                  </a:lnTo>
                  <a:lnTo>
                    <a:pt x="2062261" y="697131"/>
                  </a:lnTo>
                  <a:lnTo>
                    <a:pt x="2043367" y="739458"/>
                  </a:lnTo>
                  <a:lnTo>
                    <a:pt x="2020811" y="779452"/>
                  </a:lnTo>
                  <a:lnTo>
                    <a:pt x="1994786" y="816931"/>
                  </a:lnTo>
                  <a:lnTo>
                    <a:pt x="1965490" y="851711"/>
                  </a:lnTo>
                  <a:lnTo>
                    <a:pt x="1933116" y="883607"/>
                  </a:lnTo>
                  <a:lnTo>
                    <a:pt x="1897861" y="912438"/>
                  </a:lnTo>
                  <a:lnTo>
                    <a:pt x="1859921" y="938020"/>
                  </a:lnTo>
                  <a:lnTo>
                    <a:pt x="1819489" y="960169"/>
                  </a:lnTo>
                  <a:lnTo>
                    <a:pt x="1776762" y="978702"/>
                  </a:lnTo>
                  <a:lnTo>
                    <a:pt x="1731936" y="993436"/>
                  </a:lnTo>
                  <a:lnTo>
                    <a:pt x="1685205" y="1004187"/>
                  </a:lnTo>
                  <a:lnTo>
                    <a:pt x="1636765" y="1010773"/>
                  </a:lnTo>
                  <a:lnTo>
                    <a:pt x="1586811" y="1013008"/>
                  </a:lnTo>
                  <a:lnTo>
                    <a:pt x="625467" y="1013008"/>
                  </a:lnTo>
                  <a:lnTo>
                    <a:pt x="286422" y="1294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08844" y="1354746"/>
            <a:ext cx="19665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5080" indent="-177800">
              <a:lnSpc>
                <a:spcPct val="114900"/>
              </a:lnSpc>
              <a:spcBef>
                <a:spcPts val="100"/>
              </a:spcBef>
            </a:pPr>
            <a:r>
              <a:rPr sz="1850" b="1" dirty="0">
                <a:latin typeface="Comic Sans MS"/>
                <a:cs typeface="Comic Sans MS"/>
              </a:rPr>
              <a:t>How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you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Tried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spc="-25" dirty="0">
                <a:latin typeface="Comic Sans MS"/>
                <a:cs typeface="Comic Sans MS"/>
              </a:rPr>
              <a:t>in </a:t>
            </a:r>
            <a:r>
              <a:rPr sz="1850" b="1" dirty="0">
                <a:latin typeface="Comic Sans MS"/>
                <a:cs typeface="Comic Sans MS"/>
              </a:rPr>
              <a:t>Power</a:t>
            </a:r>
            <a:r>
              <a:rPr sz="1850" b="1" spc="-8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Query?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2994" y="539621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6977" y="41255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9" y="953144"/>
                </a:lnTo>
                <a:lnTo>
                  <a:pt x="307326" y="938580"/>
                </a:lnTo>
                <a:lnTo>
                  <a:pt x="266754" y="920311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2" y="780528"/>
                </a:lnTo>
                <a:lnTo>
                  <a:pt x="74025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6" y="533116"/>
                </a:lnTo>
                <a:lnTo>
                  <a:pt x="0" y="486283"/>
                </a:lnTo>
                <a:lnTo>
                  <a:pt x="2226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5" y="228257"/>
                </a:lnTo>
                <a:lnTo>
                  <a:pt x="99092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9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4" y="0"/>
                </a:lnTo>
                <a:lnTo>
                  <a:pt x="533116" y="2226"/>
                </a:lnTo>
                <a:lnTo>
                  <a:pt x="578689" y="8768"/>
                </a:lnTo>
                <a:lnTo>
                  <a:pt x="622798" y="19423"/>
                </a:lnTo>
                <a:lnTo>
                  <a:pt x="665241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1"/>
                </a:lnTo>
                <a:lnTo>
                  <a:pt x="665241" y="938580"/>
                </a:lnTo>
                <a:lnTo>
                  <a:pt x="622798" y="953144"/>
                </a:lnTo>
                <a:lnTo>
                  <a:pt x="578689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1" name="object 11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816879" y="291540"/>
            <a:ext cx="4336415" cy="472440"/>
          </a:xfrm>
          <a:custGeom>
            <a:avLst/>
            <a:gdLst/>
            <a:ahLst/>
            <a:cxnLst/>
            <a:rect l="l" t="t" r="r" b="b"/>
            <a:pathLst>
              <a:path w="4336415" h="472440">
                <a:moveTo>
                  <a:pt x="410030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4100303" y="0"/>
                </a:lnTo>
                <a:lnTo>
                  <a:pt x="4146559" y="4576"/>
                </a:lnTo>
                <a:lnTo>
                  <a:pt x="4190615" y="17964"/>
                </a:lnTo>
                <a:lnTo>
                  <a:pt x="4231234" y="39650"/>
                </a:lnTo>
                <a:lnTo>
                  <a:pt x="4267178" y="69122"/>
                </a:lnTo>
                <a:lnTo>
                  <a:pt x="4296650" y="105066"/>
                </a:lnTo>
                <a:lnTo>
                  <a:pt x="4318336" y="145685"/>
                </a:lnTo>
                <a:lnTo>
                  <a:pt x="4331724" y="189742"/>
                </a:lnTo>
                <a:lnTo>
                  <a:pt x="4336301" y="235998"/>
                </a:lnTo>
                <a:lnTo>
                  <a:pt x="4331724" y="282254"/>
                </a:lnTo>
                <a:lnTo>
                  <a:pt x="4318336" y="326311"/>
                </a:lnTo>
                <a:lnTo>
                  <a:pt x="4296650" y="366930"/>
                </a:lnTo>
                <a:lnTo>
                  <a:pt x="4267178" y="402874"/>
                </a:lnTo>
                <a:lnTo>
                  <a:pt x="4231234" y="432346"/>
                </a:lnTo>
                <a:lnTo>
                  <a:pt x="4190615" y="454032"/>
                </a:lnTo>
                <a:lnTo>
                  <a:pt x="4146559" y="467420"/>
                </a:lnTo>
                <a:lnTo>
                  <a:pt x="410030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19074" y="365136"/>
            <a:ext cx="413194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CONNECTING</a:t>
            </a:r>
            <a:r>
              <a:rPr sz="1950" b="1" u="sng" spc="-10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&amp;</a:t>
            </a:r>
            <a:r>
              <a:rPr sz="1950" b="1" u="sng" spc="-10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SHAPING</a:t>
            </a:r>
            <a:r>
              <a:rPr sz="1950" b="1" u="sng" spc="-10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sng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DATA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891" y="1206283"/>
            <a:ext cx="5410200" cy="494030"/>
          </a:xfrm>
          <a:custGeom>
            <a:avLst/>
            <a:gdLst/>
            <a:ahLst/>
            <a:cxnLst/>
            <a:rect l="l" t="t" r="r" b="b"/>
            <a:pathLst>
              <a:path w="5410200" h="494030">
                <a:moveTo>
                  <a:pt x="5162743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2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2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2"/>
                </a:lnTo>
                <a:lnTo>
                  <a:pt x="72310" y="72310"/>
                </a:lnTo>
                <a:lnTo>
                  <a:pt x="109912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5162742" y="0"/>
                </a:lnTo>
                <a:lnTo>
                  <a:pt x="5211132" y="4787"/>
                </a:lnTo>
                <a:lnTo>
                  <a:pt x="5257221" y="18792"/>
                </a:lnTo>
                <a:lnTo>
                  <a:pt x="5299713" y="41479"/>
                </a:lnTo>
                <a:lnTo>
                  <a:pt x="5337315" y="72310"/>
                </a:lnTo>
                <a:lnTo>
                  <a:pt x="5368146" y="109912"/>
                </a:lnTo>
                <a:lnTo>
                  <a:pt x="5390832" y="152404"/>
                </a:lnTo>
                <a:lnTo>
                  <a:pt x="5404838" y="198493"/>
                </a:lnTo>
                <a:lnTo>
                  <a:pt x="5409625" y="246882"/>
                </a:lnTo>
                <a:lnTo>
                  <a:pt x="5404838" y="295272"/>
                </a:lnTo>
                <a:lnTo>
                  <a:pt x="5390832" y="341360"/>
                </a:lnTo>
                <a:lnTo>
                  <a:pt x="5368146" y="383853"/>
                </a:lnTo>
                <a:lnTo>
                  <a:pt x="5337315" y="421455"/>
                </a:lnTo>
                <a:lnTo>
                  <a:pt x="5299713" y="452286"/>
                </a:lnTo>
                <a:lnTo>
                  <a:pt x="5257221" y="474972"/>
                </a:lnTo>
                <a:lnTo>
                  <a:pt x="5211132" y="488977"/>
                </a:lnTo>
                <a:lnTo>
                  <a:pt x="5162743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64291" y="1286261"/>
            <a:ext cx="520446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dirty="0"/>
              <a:t>Connecting</a:t>
            </a:r>
            <a:r>
              <a:rPr sz="2050" spc="-55" dirty="0"/>
              <a:t> </a:t>
            </a:r>
            <a:r>
              <a:rPr sz="2050" dirty="0"/>
              <a:t>to</a:t>
            </a:r>
            <a:r>
              <a:rPr sz="2050" spc="-55" dirty="0"/>
              <a:t> </a:t>
            </a:r>
            <a:r>
              <a:rPr sz="2050" dirty="0"/>
              <a:t>a</a:t>
            </a:r>
            <a:r>
              <a:rPr sz="2050" spc="-50" dirty="0"/>
              <a:t> </a:t>
            </a:r>
            <a:r>
              <a:rPr sz="2050" dirty="0"/>
              <a:t>Database</a:t>
            </a:r>
            <a:r>
              <a:rPr sz="2050" spc="-55" dirty="0"/>
              <a:t> </a:t>
            </a:r>
            <a:r>
              <a:rPr sz="2050" dirty="0"/>
              <a:t>in</a:t>
            </a:r>
            <a:r>
              <a:rPr sz="2050" spc="-55" dirty="0"/>
              <a:t> </a:t>
            </a:r>
            <a:r>
              <a:rPr sz="2050" dirty="0"/>
              <a:t>Power</a:t>
            </a:r>
            <a:r>
              <a:rPr sz="2050" spc="-50" dirty="0"/>
              <a:t> </a:t>
            </a:r>
            <a:r>
              <a:rPr sz="2050" spc="-10" dirty="0"/>
              <a:t>query</a:t>
            </a:r>
            <a:endParaRPr sz="2050"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866" y="1997848"/>
            <a:ext cx="95250" cy="9524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39123" y="3353117"/>
            <a:ext cx="2003425" cy="453390"/>
          </a:xfrm>
          <a:custGeom>
            <a:avLst/>
            <a:gdLst/>
            <a:ahLst/>
            <a:cxnLst/>
            <a:rect l="l" t="t" r="r" b="b"/>
            <a:pathLst>
              <a:path w="2003425" h="453389">
                <a:moveTo>
                  <a:pt x="1776716" y="452946"/>
                </a:moveTo>
                <a:lnTo>
                  <a:pt x="226472" y="452946"/>
                </a:lnTo>
                <a:lnTo>
                  <a:pt x="180831" y="448345"/>
                </a:lnTo>
                <a:lnTo>
                  <a:pt x="138319" y="435149"/>
                </a:lnTo>
                <a:lnTo>
                  <a:pt x="99849" y="414268"/>
                </a:lnTo>
                <a:lnTo>
                  <a:pt x="66332" y="386614"/>
                </a:lnTo>
                <a:lnTo>
                  <a:pt x="38678" y="353096"/>
                </a:lnTo>
                <a:lnTo>
                  <a:pt x="17797" y="314626"/>
                </a:lnTo>
                <a:lnTo>
                  <a:pt x="4601" y="272115"/>
                </a:lnTo>
                <a:lnTo>
                  <a:pt x="0" y="226473"/>
                </a:lnTo>
                <a:lnTo>
                  <a:pt x="4601" y="180830"/>
                </a:lnTo>
                <a:lnTo>
                  <a:pt x="17797" y="138319"/>
                </a:lnTo>
                <a:lnTo>
                  <a:pt x="38678" y="99849"/>
                </a:lnTo>
                <a:lnTo>
                  <a:pt x="66332" y="66332"/>
                </a:lnTo>
                <a:lnTo>
                  <a:pt x="99849" y="38678"/>
                </a:lnTo>
                <a:lnTo>
                  <a:pt x="138319" y="17797"/>
                </a:lnTo>
                <a:lnTo>
                  <a:pt x="180831" y="4601"/>
                </a:lnTo>
                <a:lnTo>
                  <a:pt x="226473" y="0"/>
                </a:lnTo>
                <a:lnTo>
                  <a:pt x="1776715" y="0"/>
                </a:lnTo>
                <a:lnTo>
                  <a:pt x="1822357" y="4601"/>
                </a:lnTo>
                <a:lnTo>
                  <a:pt x="1864868" y="17797"/>
                </a:lnTo>
                <a:lnTo>
                  <a:pt x="1903338" y="38678"/>
                </a:lnTo>
                <a:lnTo>
                  <a:pt x="1936855" y="66332"/>
                </a:lnTo>
                <a:lnTo>
                  <a:pt x="1964510" y="99849"/>
                </a:lnTo>
                <a:lnTo>
                  <a:pt x="1985390" y="138319"/>
                </a:lnTo>
                <a:lnTo>
                  <a:pt x="1998587" y="180830"/>
                </a:lnTo>
                <a:lnTo>
                  <a:pt x="2002873" y="223354"/>
                </a:lnTo>
                <a:lnTo>
                  <a:pt x="2002873" y="229591"/>
                </a:lnTo>
                <a:lnTo>
                  <a:pt x="1998587" y="272115"/>
                </a:lnTo>
                <a:lnTo>
                  <a:pt x="1985390" y="314626"/>
                </a:lnTo>
                <a:lnTo>
                  <a:pt x="1964510" y="353096"/>
                </a:lnTo>
                <a:lnTo>
                  <a:pt x="1936855" y="386614"/>
                </a:lnTo>
                <a:lnTo>
                  <a:pt x="1903338" y="414268"/>
                </a:lnTo>
                <a:lnTo>
                  <a:pt x="1864868" y="435149"/>
                </a:lnTo>
                <a:lnTo>
                  <a:pt x="1822357" y="448345"/>
                </a:lnTo>
                <a:lnTo>
                  <a:pt x="1776716" y="4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024" y="4150869"/>
            <a:ext cx="95250" cy="952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54998" y="1816860"/>
            <a:ext cx="6095365" cy="402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In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Power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Query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also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we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can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connect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various </a:t>
            </a:r>
            <a:r>
              <a:rPr sz="2000" dirty="0">
                <a:latin typeface="Comic Sans MS"/>
                <a:cs typeface="Comic Sans MS"/>
              </a:rPr>
              <a:t>databases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like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SQL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Server,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MS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Access,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MySQL, </a:t>
            </a:r>
            <a:r>
              <a:rPr sz="2000" dirty="0">
                <a:latin typeface="Comic Sans MS"/>
                <a:cs typeface="Comic Sans MS"/>
              </a:rPr>
              <a:t>PostgreSQL,</a:t>
            </a:r>
            <a:r>
              <a:rPr sz="2000" spc="-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Oracle,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SAP,</a:t>
            </a:r>
            <a:r>
              <a:rPr sz="2000" spc="-8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etc.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950" b="1" dirty="0">
                <a:latin typeface="Comic Sans MS"/>
                <a:cs typeface="Comic Sans MS"/>
              </a:rPr>
              <a:t>Data</a:t>
            </a:r>
            <a:r>
              <a:rPr sz="1950" b="1" spc="-7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Profiling</a:t>
            </a:r>
            <a:endParaRPr sz="1950">
              <a:latin typeface="Comic Sans MS"/>
              <a:cs typeface="Comic Sans MS"/>
            </a:endParaRPr>
          </a:p>
          <a:p>
            <a:pPr marL="198120" marR="474345" indent="79375">
              <a:lnSpc>
                <a:spcPct val="116100"/>
              </a:lnSpc>
              <a:spcBef>
                <a:spcPts val="1960"/>
              </a:spcBef>
            </a:pPr>
            <a:r>
              <a:rPr sz="2100" dirty="0">
                <a:latin typeface="Comic Sans MS"/>
                <a:cs typeface="Comic Sans MS"/>
              </a:rPr>
              <a:t>Profiling</a:t>
            </a:r>
            <a:r>
              <a:rPr sz="2100" spc="-5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tools</a:t>
            </a:r>
            <a:r>
              <a:rPr sz="2100" spc="-5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like</a:t>
            </a:r>
            <a:r>
              <a:rPr sz="2100" spc="-5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column</a:t>
            </a:r>
            <a:r>
              <a:rPr sz="2100" spc="-5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quality,</a:t>
            </a:r>
            <a:r>
              <a:rPr sz="2100" spc="-50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column </a:t>
            </a:r>
            <a:r>
              <a:rPr sz="2100" dirty="0">
                <a:latin typeface="Comic Sans MS"/>
                <a:cs typeface="Comic Sans MS"/>
              </a:rPr>
              <a:t>distribution,</a:t>
            </a:r>
            <a:r>
              <a:rPr sz="2100" spc="-6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and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column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profile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allow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you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spc="-25" dirty="0">
                <a:latin typeface="Comic Sans MS"/>
                <a:cs typeface="Comic Sans MS"/>
              </a:rPr>
              <a:t>to </a:t>
            </a:r>
            <a:r>
              <a:rPr sz="2100" dirty="0">
                <a:latin typeface="Comic Sans MS"/>
                <a:cs typeface="Comic Sans MS"/>
              </a:rPr>
              <a:t>explore</a:t>
            </a:r>
            <a:r>
              <a:rPr sz="2100" spc="-6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the</a:t>
            </a:r>
            <a:r>
              <a:rPr sz="2100" spc="-6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quality,</a:t>
            </a:r>
            <a:r>
              <a:rPr sz="2100" spc="-6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composition,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spc="-25" dirty="0">
                <a:latin typeface="Comic Sans MS"/>
                <a:cs typeface="Comic Sans MS"/>
              </a:rPr>
              <a:t>and </a:t>
            </a:r>
            <a:r>
              <a:rPr sz="2100" dirty="0">
                <a:latin typeface="Comic Sans MS"/>
                <a:cs typeface="Comic Sans MS"/>
              </a:rPr>
              <a:t>distribution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of</a:t>
            </a:r>
            <a:r>
              <a:rPr sz="2100" spc="-5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your</a:t>
            </a:r>
            <a:r>
              <a:rPr sz="2100" spc="-5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data</a:t>
            </a:r>
            <a:r>
              <a:rPr sz="2100" spc="-5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before</a:t>
            </a:r>
            <a:r>
              <a:rPr sz="2100" spc="-5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loading</a:t>
            </a:r>
            <a:r>
              <a:rPr sz="2100" spc="-55" dirty="0">
                <a:latin typeface="Comic Sans MS"/>
                <a:cs typeface="Comic Sans MS"/>
              </a:rPr>
              <a:t> </a:t>
            </a:r>
            <a:r>
              <a:rPr sz="2100" spc="-25" dirty="0">
                <a:latin typeface="Comic Sans MS"/>
                <a:cs typeface="Comic Sans MS"/>
              </a:rPr>
              <a:t>it </a:t>
            </a:r>
            <a:r>
              <a:rPr sz="2100" dirty="0">
                <a:latin typeface="Comic Sans MS"/>
                <a:cs typeface="Comic Sans MS"/>
              </a:rPr>
              <a:t>into</a:t>
            </a:r>
            <a:r>
              <a:rPr sz="2100" spc="-3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the</a:t>
            </a:r>
            <a:r>
              <a:rPr sz="2100" spc="-3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Power</a:t>
            </a:r>
            <a:r>
              <a:rPr sz="2100" spc="-3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BI</a:t>
            </a:r>
            <a:r>
              <a:rPr sz="2100" spc="-35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Desktop.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286" y="641564"/>
            <a:ext cx="1898650" cy="4828540"/>
            <a:chOff x="154286" y="641564"/>
            <a:chExt cx="1898650" cy="4828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54" y="2041048"/>
              <a:ext cx="1790699" cy="3428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4286" y="641564"/>
              <a:ext cx="1898650" cy="1548130"/>
            </a:xfrm>
            <a:custGeom>
              <a:avLst/>
              <a:gdLst/>
              <a:ahLst/>
              <a:cxnLst/>
              <a:rect l="l" t="t" r="r" b="b"/>
              <a:pathLst>
                <a:path w="1898650" h="1548130">
                  <a:moveTo>
                    <a:pt x="1385898" y="1809"/>
                  </a:moveTo>
                  <a:lnTo>
                    <a:pt x="510134" y="1809"/>
                  </a:lnTo>
                  <a:lnTo>
                    <a:pt x="555715" y="0"/>
                  </a:lnTo>
                  <a:lnTo>
                    <a:pt x="1339583" y="0"/>
                  </a:lnTo>
                  <a:lnTo>
                    <a:pt x="1385898" y="1809"/>
                  </a:lnTo>
                  <a:close/>
                </a:path>
                <a:path w="1898650" h="1548130">
                  <a:moveTo>
                    <a:pt x="318852" y="1547762"/>
                  </a:moveTo>
                  <a:lnTo>
                    <a:pt x="318852" y="1182249"/>
                  </a:lnTo>
                  <a:lnTo>
                    <a:pt x="279388" y="1162101"/>
                  </a:lnTo>
                  <a:lnTo>
                    <a:pt x="241859" y="1138888"/>
                  </a:lnTo>
                  <a:lnTo>
                    <a:pt x="206422" y="1112615"/>
                  </a:lnTo>
                  <a:lnTo>
                    <a:pt x="173235" y="1083290"/>
                  </a:lnTo>
                  <a:lnTo>
                    <a:pt x="142458" y="1050919"/>
                  </a:lnTo>
                  <a:lnTo>
                    <a:pt x="114248" y="1015508"/>
                  </a:lnTo>
                  <a:lnTo>
                    <a:pt x="88764" y="977064"/>
                  </a:lnTo>
                  <a:lnTo>
                    <a:pt x="66165" y="935593"/>
                  </a:lnTo>
                  <a:lnTo>
                    <a:pt x="46607" y="891103"/>
                  </a:lnTo>
                  <a:lnTo>
                    <a:pt x="30251" y="843599"/>
                  </a:lnTo>
                  <a:lnTo>
                    <a:pt x="17253" y="793088"/>
                  </a:lnTo>
                  <a:lnTo>
                    <a:pt x="7773" y="739576"/>
                  </a:lnTo>
                  <a:lnTo>
                    <a:pt x="1969" y="683071"/>
                  </a:lnTo>
                  <a:lnTo>
                    <a:pt x="0" y="623578"/>
                  </a:lnTo>
                  <a:lnTo>
                    <a:pt x="1842" y="567542"/>
                  </a:lnTo>
                  <a:lnTo>
                    <a:pt x="7278" y="513616"/>
                  </a:lnTo>
                  <a:lnTo>
                    <a:pt x="16155" y="461947"/>
                  </a:lnTo>
                  <a:lnTo>
                    <a:pt x="28335" y="412578"/>
                  </a:lnTo>
                  <a:lnTo>
                    <a:pt x="43675" y="365587"/>
                  </a:lnTo>
                  <a:lnTo>
                    <a:pt x="62031" y="321054"/>
                  </a:lnTo>
                  <a:lnTo>
                    <a:pt x="83260" y="279058"/>
                  </a:lnTo>
                  <a:lnTo>
                    <a:pt x="107220" y="239678"/>
                  </a:lnTo>
                  <a:lnTo>
                    <a:pt x="133768" y="202993"/>
                  </a:lnTo>
                  <a:lnTo>
                    <a:pt x="162761" y="169083"/>
                  </a:lnTo>
                  <a:lnTo>
                    <a:pt x="194056" y="138026"/>
                  </a:lnTo>
                  <a:lnTo>
                    <a:pt x="227510" y="109902"/>
                  </a:lnTo>
                  <a:lnTo>
                    <a:pt x="262980" y="84791"/>
                  </a:lnTo>
                  <a:lnTo>
                    <a:pt x="300324" y="62770"/>
                  </a:lnTo>
                  <a:lnTo>
                    <a:pt x="339397" y="43920"/>
                  </a:lnTo>
                  <a:lnTo>
                    <a:pt x="380058" y="28320"/>
                  </a:lnTo>
                  <a:lnTo>
                    <a:pt x="422163" y="16049"/>
                  </a:lnTo>
                  <a:lnTo>
                    <a:pt x="465569" y="7185"/>
                  </a:lnTo>
                  <a:lnTo>
                    <a:pt x="510134" y="1809"/>
                  </a:lnTo>
                  <a:lnTo>
                    <a:pt x="1385898" y="1809"/>
                  </a:lnTo>
                  <a:lnTo>
                    <a:pt x="1431125" y="7185"/>
                  </a:lnTo>
                  <a:lnTo>
                    <a:pt x="1475125" y="16049"/>
                  </a:lnTo>
                  <a:lnTo>
                    <a:pt x="1517759" y="28320"/>
                  </a:lnTo>
                  <a:lnTo>
                    <a:pt x="1558887" y="43921"/>
                  </a:lnTo>
                  <a:lnTo>
                    <a:pt x="1598371" y="62771"/>
                  </a:lnTo>
                  <a:lnTo>
                    <a:pt x="1636070" y="84793"/>
                  </a:lnTo>
                  <a:lnTo>
                    <a:pt x="1671846" y="109905"/>
                  </a:lnTo>
                  <a:lnTo>
                    <a:pt x="1705560" y="138030"/>
                  </a:lnTo>
                  <a:lnTo>
                    <a:pt x="1737071" y="169088"/>
                  </a:lnTo>
                  <a:lnTo>
                    <a:pt x="1766243" y="203000"/>
                  </a:lnTo>
                  <a:lnTo>
                    <a:pt x="1792934" y="239687"/>
                  </a:lnTo>
                  <a:lnTo>
                    <a:pt x="1817005" y="279070"/>
                  </a:lnTo>
                  <a:lnTo>
                    <a:pt x="1838318" y="321069"/>
                  </a:lnTo>
                  <a:lnTo>
                    <a:pt x="1856734" y="365606"/>
                  </a:lnTo>
                  <a:lnTo>
                    <a:pt x="1872112" y="412600"/>
                  </a:lnTo>
                  <a:lnTo>
                    <a:pt x="1884313" y="461974"/>
                  </a:lnTo>
                  <a:lnTo>
                    <a:pt x="1893200" y="513648"/>
                  </a:lnTo>
                  <a:lnTo>
                    <a:pt x="1898427" y="565491"/>
                  </a:lnTo>
                  <a:lnTo>
                    <a:pt x="1898427" y="679615"/>
                  </a:lnTo>
                  <a:lnTo>
                    <a:pt x="1893191" y="729901"/>
                  </a:lnTo>
                  <a:lnTo>
                    <a:pt x="1884302" y="780064"/>
                  </a:lnTo>
                  <a:lnTo>
                    <a:pt x="1872097" y="828095"/>
                  </a:lnTo>
                  <a:lnTo>
                    <a:pt x="1856718" y="873905"/>
                  </a:lnTo>
                  <a:lnTo>
                    <a:pt x="1838302" y="917404"/>
                  </a:lnTo>
                  <a:lnTo>
                    <a:pt x="1816989" y="958504"/>
                  </a:lnTo>
                  <a:lnTo>
                    <a:pt x="1792918" y="997116"/>
                  </a:lnTo>
                  <a:lnTo>
                    <a:pt x="1766228" y="1033151"/>
                  </a:lnTo>
                  <a:lnTo>
                    <a:pt x="1737058" y="1066519"/>
                  </a:lnTo>
                  <a:lnTo>
                    <a:pt x="1705548" y="1097132"/>
                  </a:lnTo>
                  <a:lnTo>
                    <a:pt x="1671836" y="1124900"/>
                  </a:lnTo>
                  <a:lnTo>
                    <a:pt x="1636062" y="1149735"/>
                  </a:lnTo>
                  <a:lnTo>
                    <a:pt x="1598364" y="1171548"/>
                  </a:lnTo>
                  <a:lnTo>
                    <a:pt x="1558883" y="1190249"/>
                  </a:lnTo>
                  <a:lnTo>
                    <a:pt x="1517756" y="1205749"/>
                  </a:lnTo>
                  <a:lnTo>
                    <a:pt x="1475124" y="1217960"/>
                  </a:lnTo>
                  <a:lnTo>
                    <a:pt x="1431125" y="1226792"/>
                  </a:lnTo>
                  <a:lnTo>
                    <a:pt x="1385898" y="1232157"/>
                  </a:lnTo>
                  <a:lnTo>
                    <a:pt x="1339583" y="1233965"/>
                  </a:lnTo>
                  <a:lnTo>
                    <a:pt x="696285" y="1233965"/>
                  </a:lnTo>
                  <a:lnTo>
                    <a:pt x="318852" y="1547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6006" y="732876"/>
            <a:ext cx="167703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b="1" dirty="0">
                <a:latin typeface="Comic Sans MS"/>
                <a:cs typeface="Comic Sans MS"/>
              </a:rPr>
              <a:t>It’s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Important </a:t>
            </a:r>
            <a:r>
              <a:rPr sz="1850" b="1" dirty="0">
                <a:latin typeface="Comic Sans MS"/>
                <a:cs typeface="Comic Sans MS"/>
              </a:rPr>
              <a:t>to</a:t>
            </a:r>
            <a:r>
              <a:rPr sz="1850" b="1" spc="-5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check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spc="-20" dirty="0">
                <a:latin typeface="Comic Sans MS"/>
                <a:cs typeface="Comic Sans MS"/>
              </a:rPr>
              <a:t>Data </a:t>
            </a:r>
            <a:r>
              <a:rPr sz="1850" b="1" spc="-10" dirty="0">
                <a:latin typeface="Comic Sans MS"/>
                <a:cs typeface="Comic Sans MS"/>
              </a:rPr>
              <a:t>Profiling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0697" y="189724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8772" y="1611481"/>
            <a:ext cx="58858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Column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quality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shows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percentage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valid, </a:t>
            </a:r>
            <a:r>
              <a:rPr sz="2000" spc="-20" dirty="0">
                <a:latin typeface="Comic Sans MS"/>
                <a:cs typeface="Comic Sans MS"/>
              </a:rPr>
              <a:t>error-</a:t>
            </a:r>
            <a:r>
              <a:rPr sz="2000" dirty="0">
                <a:latin typeface="Comic Sans MS"/>
                <a:cs typeface="Comic Sans MS"/>
              </a:rPr>
              <a:t>containing,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or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empty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values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within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column.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472919"/>
            <a:ext cx="1948814" cy="1728470"/>
          </a:xfrm>
          <a:custGeom>
            <a:avLst/>
            <a:gdLst/>
            <a:ahLst/>
            <a:cxnLst/>
            <a:rect l="l" t="t" r="r" b="b"/>
            <a:pathLst>
              <a:path w="1948814" h="1728470">
                <a:moveTo>
                  <a:pt x="1732683" y="1727980"/>
                </a:moveTo>
                <a:lnTo>
                  <a:pt x="4671" y="1727980"/>
                </a:lnTo>
                <a:lnTo>
                  <a:pt x="2395" y="1725056"/>
                </a:lnTo>
                <a:lnTo>
                  <a:pt x="0" y="1721702"/>
                </a:lnTo>
                <a:lnTo>
                  <a:pt x="0" y="438297"/>
                </a:lnTo>
                <a:lnTo>
                  <a:pt x="29968" y="399528"/>
                </a:lnTo>
                <a:lnTo>
                  <a:pt x="58957" y="365310"/>
                </a:lnTo>
                <a:lnTo>
                  <a:pt x="89319" y="332333"/>
                </a:lnTo>
                <a:lnTo>
                  <a:pt x="121011" y="300642"/>
                </a:lnTo>
                <a:lnTo>
                  <a:pt x="153987" y="270280"/>
                </a:lnTo>
                <a:lnTo>
                  <a:pt x="188205" y="241290"/>
                </a:lnTo>
                <a:lnTo>
                  <a:pt x="223620" y="213718"/>
                </a:lnTo>
                <a:lnTo>
                  <a:pt x="260189" y="187606"/>
                </a:lnTo>
                <a:lnTo>
                  <a:pt x="297867" y="162998"/>
                </a:lnTo>
                <a:lnTo>
                  <a:pt x="336611" y="139940"/>
                </a:lnTo>
                <a:lnTo>
                  <a:pt x="376376" y="118473"/>
                </a:lnTo>
                <a:lnTo>
                  <a:pt x="417119" y="98643"/>
                </a:lnTo>
                <a:lnTo>
                  <a:pt x="458797" y="80494"/>
                </a:lnTo>
                <a:lnTo>
                  <a:pt x="501364" y="64068"/>
                </a:lnTo>
                <a:lnTo>
                  <a:pt x="544778" y="49411"/>
                </a:lnTo>
                <a:lnTo>
                  <a:pt x="588993" y="36565"/>
                </a:lnTo>
                <a:lnTo>
                  <a:pt x="633967" y="25575"/>
                </a:lnTo>
                <a:lnTo>
                  <a:pt x="679656" y="16485"/>
                </a:lnTo>
                <a:lnTo>
                  <a:pt x="726015" y="9338"/>
                </a:lnTo>
                <a:lnTo>
                  <a:pt x="773001" y="4179"/>
                </a:lnTo>
                <a:lnTo>
                  <a:pt x="820570" y="1052"/>
                </a:lnTo>
                <a:lnTo>
                  <a:pt x="868677" y="0"/>
                </a:lnTo>
                <a:lnTo>
                  <a:pt x="916784" y="1052"/>
                </a:lnTo>
                <a:lnTo>
                  <a:pt x="964353" y="4179"/>
                </a:lnTo>
                <a:lnTo>
                  <a:pt x="1011339" y="9338"/>
                </a:lnTo>
                <a:lnTo>
                  <a:pt x="1057698" y="16485"/>
                </a:lnTo>
                <a:lnTo>
                  <a:pt x="1103387" y="25575"/>
                </a:lnTo>
                <a:lnTo>
                  <a:pt x="1148361" y="36565"/>
                </a:lnTo>
                <a:lnTo>
                  <a:pt x="1192576" y="49411"/>
                </a:lnTo>
                <a:lnTo>
                  <a:pt x="1235990" y="64068"/>
                </a:lnTo>
                <a:lnTo>
                  <a:pt x="1278557" y="80494"/>
                </a:lnTo>
                <a:lnTo>
                  <a:pt x="1320235" y="98643"/>
                </a:lnTo>
                <a:lnTo>
                  <a:pt x="1360978" y="118473"/>
                </a:lnTo>
                <a:lnTo>
                  <a:pt x="1400743" y="139940"/>
                </a:lnTo>
                <a:lnTo>
                  <a:pt x="1439487" y="162998"/>
                </a:lnTo>
                <a:lnTo>
                  <a:pt x="1477165" y="187606"/>
                </a:lnTo>
                <a:lnTo>
                  <a:pt x="1513734" y="213718"/>
                </a:lnTo>
                <a:lnTo>
                  <a:pt x="1549149" y="241290"/>
                </a:lnTo>
                <a:lnTo>
                  <a:pt x="1583367" y="270280"/>
                </a:lnTo>
                <a:lnTo>
                  <a:pt x="1616343" y="300642"/>
                </a:lnTo>
                <a:lnTo>
                  <a:pt x="1648035" y="332333"/>
                </a:lnTo>
                <a:lnTo>
                  <a:pt x="1678397" y="365310"/>
                </a:lnTo>
                <a:lnTo>
                  <a:pt x="1707386" y="399528"/>
                </a:lnTo>
                <a:lnTo>
                  <a:pt x="1734959" y="434943"/>
                </a:lnTo>
                <a:lnTo>
                  <a:pt x="1761071" y="471511"/>
                </a:lnTo>
                <a:lnTo>
                  <a:pt x="1785678" y="509189"/>
                </a:lnTo>
                <a:lnTo>
                  <a:pt x="1808737" y="547933"/>
                </a:lnTo>
                <a:lnTo>
                  <a:pt x="1830203" y="587699"/>
                </a:lnTo>
                <a:lnTo>
                  <a:pt x="1850033" y="628442"/>
                </a:lnTo>
                <a:lnTo>
                  <a:pt x="1868183" y="670119"/>
                </a:lnTo>
                <a:lnTo>
                  <a:pt x="1884608" y="712687"/>
                </a:lnTo>
                <a:lnTo>
                  <a:pt x="1899266" y="756100"/>
                </a:lnTo>
                <a:lnTo>
                  <a:pt x="1912112" y="800316"/>
                </a:lnTo>
                <a:lnTo>
                  <a:pt x="1923101" y="845290"/>
                </a:lnTo>
                <a:lnTo>
                  <a:pt x="1932192" y="890979"/>
                </a:lnTo>
                <a:lnTo>
                  <a:pt x="1939338" y="937338"/>
                </a:lnTo>
                <a:lnTo>
                  <a:pt x="1944497" y="984323"/>
                </a:lnTo>
                <a:lnTo>
                  <a:pt x="1947625" y="1031892"/>
                </a:lnTo>
                <a:lnTo>
                  <a:pt x="1948677" y="1079997"/>
                </a:lnTo>
                <a:lnTo>
                  <a:pt x="1947625" y="1128107"/>
                </a:lnTo>
                <a:lnTo>
                  <a:pt x="1944497" y="1175675"/>
                </a:lnTo>
                <a:lnTo>
                  <a:pt x="1939338" y="1222661"/>
                </a:lnTo>
                <a:lnTo>
                  <a:pt x="1932192" y="1269020"/>
                </a:lnTo>
                <a:lnTo>
                  <a:pt x="1923101" y="1314709"/>
                </a:lnTo>
                <a:lnTo>
                  <a:pt x="1912112" y="1359683"/>
                </a:lnTo>
                <a:lnTo>
                  <a:pt x="1899266" y="1403899"/>
                </a:lnTo>
                <a:lnTo>
                  <a:pt x="1884608" y="1447312"/>
                </a:lnTo>
                <a:lnTo>
                  <a:pt x="1868183" y="1489880"/>
                </a:lnTo>
                <a:lnTo>
                  <a:pt x="1850033" y="1531557"/>
                </a:lnTo>
                <a:lnTo>
                  <a:pt x="1830203" y="1572300"/>
                </a:lnTo>
                <a:lnTo>
                  <a:pt x="1808737" y="1612066"/>
                </a:lnTo>
                <a:lnTo>
                  <a:pt x="1785678" y="1650810"/>
                </a:lnTo>
                <a:lnTo>
                  <a:pt x="1761071" y="1688488"/>
                </a:lnTo>
                <a:lnTo>
                  <a:pt x="1734959" y="1725056"/>
                </a:lnTo>
                <a:lnTo>
                  <a:pt x="1732683" y="172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8406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471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0" y="452296"/>
                </a:lnTo>
                <a:lnTo>
                  <a:pt x="622798" y="466860"/>
                </a:lnTo>
                <a:lnTo>
                  <a:pt x="578688" y="477515"/>
                </a:lnTo>
                <a:lnTo>
                  <a:pt x="533115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3" name="object 13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21172" y="4082648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21172" y="4473173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458026" y="1077110"/>
            <a:ext cx="4415790" cy="476884"/>
          </a:xfrm>
          <a:custGeom>
            <a:avLst/>
            <a:gdLst/>
            <a:ahLst/>
            <a:cxnLst/>
            <a:rect l="l" t="t" r="r" b="b"/>
            <a:pathLst>
              <a:path w="4415790" h="476884">
                <a:moveTo>
                  <a:pt x="4176928" y="476605"/>
                </a:moveTo>
                <a:lnTo>
                  <a:pt x="238302" y="476605"/>
                </a:lnTo>
                <a:lnTo>
                  <a:pt x="190276" y="471764"/>
                </a:lnTo>
                <a:lnTo>
                  <a:pt x="145544" y="457878"/>
                </a:lnTo>
                <a:lnTo>
                  <a:pt x="105065" y="435907"/>
                </a:lnTo>
                <a:lnTo>
                  <a:pt x="69797" y="406808"/>
                </a:lnTo>
                <a:lnTo>
                  <a:pt x="40698" y="371540"/>
                </a:lnTo>
                <a:lnTo>
                  <a:pt x="18727" y="331060"/>
                </a:lnTo>
                <a:lnTo>
                  <a:pt x="4841" y="286329"/>
                </a:lnTo>
                <a:lnTo>
                  <a:pt x="0" y="238302"/>
                </a:lnTo>
                <a:lnTo>
                  <a:pt x="4841" y="190276"/>
                </a:lnTo>
                <a:lnTo>
                  <a:pt x="18727" y="145544"/>
                </a:lnTo>
                <a:lnTo>
                  <a:pt x="40698" y="105065"/>
                </a:lnTo>
                <a:lnTo>
                  <a:pt x="69797" y="69797"/>
                </a:lnTo>
                <a:lnTo>
                  <a:pt x="105065" y="40698"/>
                </a:lnTo>
                <a:lnTo>
                  <a:pt x="145544" y="18727"/>
                </a:lnTo>
                <a:lnTo>
                  <a:pt x="190276" y="4841"/>
                </a:lnTo>
                <a:lnTo>
                  <a:pt x="238302" y="0"/>
                </a:lnTo>
                <a:lnTo>
                  <a:pt x="4176928" y="0"/>
                </a:lnTo>
                <a:lnTo>
                  <a:pt x="4224954" y="4841"/>
                </a:lnTo>
                <a:lnTo>
                  <a:pt x="4269686" y="18727"/>
                </a:lnTo>
                <a:lnTo>
                  <a:pt x="4310165" y="40698"/>
                </a:lnTo>
                <a:lnTo>
                  <a:pt x="4345433" y="69797"/>
                </a:lnTo>
                <a:lnTo>
                  <a:pt x="4374532" y="105065"/>
                </a:lnTo>
                <a:lnTo>
                  <a:pt x="4396504" y="145544"/>
                </a:lnTo>
                <a:lnTo>
                  <a:pt x="4410389" y="190276"/>
                </a:lnTo>
                <a:lnTo>
                  <a:pt x="4415231" y="238302"/>
                </a:lnTo>
                <a:lnTo>
                  <a:pt x="4410389" y="286329"/>
                </a:lnTo>
                <a:lnTo>
                  <a:pt x="4396504" y="331060"/>
                </a:lnTo>
                <a:lnTo>
                  <a:pt x="4374532" y="371540"/>
                </a:lnTo>
                <a:lnTo>
                  <a:pt x="4345433" y="406808"/>
                </a:lnTo>
                <a:lnTo>
                  <a:pt x="4310165" y="435907"/>
                </a:lnTo>
                <a:lnTo>
                  <a:pt x="4269686" y="457878"/>
                </a:lnTo>
                <a:lnTo>
                  <a:pt x="4224954" y="471764"/>
                </a:lnTo>
                <a:lnTo>
                  <a:pt x="4176928" y="4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73901" y="1150707"/>
            <a:ext cx="368744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/>
              <a:t>Data</a:t>
            </a:r>
            <a:r>
              <a:rPr sz="1950" spc="-75" dirty="0"/>
              <a:t> </a:t>
            </a:r>
            <a:r>
              <a:rPr sz="1950" dirty="0"/>
              <a:t>Profiling</a:t>
            </a:r>
            <a:r>
              <a:rPr sz="1950" spc="-70" dirty="0"/>
              <a:t> </a:t>
            </a:r>
            <a:r>
              <a:rPr sz="1950" dirty="0"/>
              <a:t>:</a:t>
            </a:r>
            <a:r>
              <a:rPr sz="1950" spc="-70" dirty="0"/>
              <a:t> </a:t>
            </a:r>
            <a:r>
              <a:rPr sz="1950" dirty="0"/>
              <a:t>Column</a:t>
            </a:r>
            <a:r>
              <a:rPr sz="1950" spc="-70" dirty="0"/>
              <a:t> </a:t>
            </a:r>
            <a:r>
              <a:rPr sz="1950" spc="-10" dirty="0"/>
              <a:t>quality</a:t>
            </a:r>
            <a:endParaRPr sz="1950"/>
          </a:p>
        </p:txBody>
      </p:sp>
      <p:sp>
        <p:nvSpPr>
          <p:cNvPr id="19" name="object 19"/>
          <p:cNvSpPr/>
          <p:nvPr/>
        </p:nvSpPr>
        <p:spPr>
          <a:xfrm>
            <a:off x="2458026" y="3276922"/>
            <a:ext cx="4415790" cy="476884"/>
          </a:xfrm>
          <a:custGeom>
            <a:avLst/>
            <a:gdLst/>
            <a:ahLst/>
            <a:cxnLst/>
            <a:rect l="l" t="t" r="r" b="b"/>
            <a:pathLst>
              <a:path w="4415790" h="476885">
                <a:moveTo>
                  <a:pt x="4176928" y="476605"/>
                </a:moveTo>
                <a:lnTo>
                  <a:pt x="238302" y="476605"/>
                </a:lnTo>
                <a:lnTo>
                  <a:pt x="190276" y="471763"/>
                </a:lnTo>
                <a:lnTo>
                  <a:pt x="145544" y="457878"/>
                </a:lnTo>
                <a:lnTo>
                  <a:pt x="105065" y="435907"/>
                </a:lnTo>
                <a:lnTo>
                  <a:pt x="69797" y="406808"/>
                </a:lnTo>
                <a:lnTo>
                  <a:pt x="40698" y="371540"/>
                </a:lnTo>
                <a:lnTo>
                  <a:pt x="18727" y="331060"/>
                </a:lnTo>
                <a:lnTo>
                  <a:pt x="4841" y="286329"/>
                </a:lnTo>
                <a:lnTo>
                  <a:pt x="0" y="238302"/>
                </a:lnTo>
                <a:lnTo>
                  <a:pt x="4841" y="190276"/>
                </a:lnTo>
                <a:lnTo>
                  <a:pt x="18727" y="145544"/>
                </a:lnTo>
                <a:lnTo>
                  <a:pt x="40698" y="105065"/>
                </a:lnTo>
                <a:lnTo>
                  <a:pt x="69797" y="69797"/>
                </a:lnTo>
                <a:lnTo>
                  <a:pt x="105065" y="40698"/>
                </a:lnTo>
                <a:lnTo>
                  <a:pt x="145544" y="18727"/>
                </a:lnTo>
                <a:lnTo>
                  <a:pt x="190276" y="4841"/>
                </a:lnTo>
                <a:lnTo>
                  <a:pt x="238302" y="0"/>
                </a:lnTo>
                <a:lnTo>
                  <a:pt x="4176928" y="0"/>
                </a:lnTo>
                <a:lnTo>
                  <a:pt x="4224954" y="4841"/>
                </a:lnTo>
                <a:lnTo>
                  <a:pt x="4269686" y="18727"/>
                </a:lnTo>
                <a:lnTo>
                  <a:pt x="4310165" y="40698"/>
                </a:lnTo>
                <a:lnTo>
                  <a:pt x="4345433" y="69797"/>
                </a:lnTo>
                <a:lnTo>
                  <a:pt x="4374532" y="105065"/>
                </a:lnTo>
                <a:lnTo>
                  <a:pt x="4396504" y="145544"/>
                </a:lnTo>
                <a:lnTo>
                  <a:pt x="4410389" y="190276"/>
                </a:lnTo>
                <a:lnTo>
                  <a:pt x="4415231" y="238302"/>
                </a:lnTo>
                <a:lnTo>
                  <a:pt x="4410389" y="286329"/>
                </a:lnTo>
                <a:lnTo>
                  <a:pt x="4396504" y="331060"/>
                </a:lnTo>
                <a:lnTo>
                  <a:pt x="4374532" y="371540"/>
                </a:lnTo>
                <a:lnTo>
                  <a:pt x="4345433" y="406808"/>
                </a:lnTo>
                <a:lnTo>
                  <a:pt x="4310165" y="435907"/>
                </a:lnTo>
                <a:lnTo>
                  <a:pt x="4269686" y="457878"/>
                </a:lnTo>
                <a:lnTo>
                  <a:pt x="4224954" y="471763"/>
                </a:lnTo>
                <a:lnTo>
                  <a:pt x="4176928" y="4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3901" y="3350519"/>
            <a:ext cx="5762625" cy="131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dirty="0">
                <a:latin typeface="Comic Sans MS"/>
                <a:cs typeface="Comic Sans MS"/>
              </a:rPr>
              <a:t>Data</a:t>
            </a:r>
            <a:r>
              <a:rPr sz="1950" b="1" spc="-70" dirty="0">
                <a:latin typeface="Comic Sans MS"/>
                <a:cs typeface="Comic Sans MS"/>
              </a:rPr>
              <a:t> </a:t>
            </a:r>
            <a:r>
              <a:rPr sz="1950" b="1" dirty="0">
                <a:latin typeface="Comic Sans MS"/>
                <a:cs typeface="Comic Sans MS"/>
              </a:rPr>
              <a:t>Profiling</a:t>
            </a:r>
            <a:r>
              <a:rPr sz="1950" b="1" spc="-70" dirty="0">
                <a:latin typeface="Comic Sans MS"/>
                <a:cs typeface="Comic Sans MS"/>
              </a:rPr>
              <a:t> </a:t>
            </a:r>
            <a:r>
              <a:rPr sz="1950" b="1" dirty="0">
                <a:latin typeface="Comic Sans MS"/>
                <a:cs typeface="Comic Sans MS"/>
              </a:rPr>
              <a:t>-</a:t>
            </a:r>
            <a:r>
              <a:rPr sz="1950" b="1" spc="-70" dirty="0">
                <a:latin typeface="Comic Sans MS"/>
                <a:cs typeface="Comic Sans MS"/>
              </a:rPr>
              <a:t> </a:t>
            </a:r>
            <a:r>
              <a:rPr sz="1950" b="1" dirty="0">
                <a:latin typeface="Comic Sans MS"/>
                <a:cs typeface="Comic Sans MS"/>
              </a:rPr>
              <a:t>Column</a:t>
            </a:r>
            <a:r>
              <a:rPr sz="1950" b="1" spc="-7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Distribution</a:t>
            </a:r>
            <a:endParaRPr sz="1950">
              <a:latin typeface="Comic Sans MS"/>
              <a:cs typeface="Comic Sans MS"/>
            </a:endParaRPr>
          </a:p>
          <a:p>
            <a:pPr marL="185420" marR="5080">
              <a:lnSpc>
                <a:spcPct val="134900"/>
              </a:lnSpc>
              <a:spcBef>
                <a:spcPts val="1685"/>
              </a:spcBef>
            </a:pPr>
            <a:r>
              <a:rPr sz="1900" dirty="0">
                <a:latin typeface="Comic Sans MS"/>
                <a:cs typeface="Comic Sans MS"/>
              </a:rPr>
              <a:t>Get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sample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distribution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of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within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column. </a:t>
            </a:r>
            <a:r>
              <a:rPr sz="1900" dirty="0">
                <a:latin typeface="Comic Sans MS"/>
                <a:cs typeface="Comic Sans MS"/>
              </a:rPr>
              <a:t>Helps</a:t>
            </a:r>
            <a:r>
              <a:rPr sz="1900" spc="-6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in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understanding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the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spread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of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values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6377" y="2863215"/>
            <a:ext cx="3014980" cy="4337685"/>
            <a:chOff x="5986377" y="2863215"/>
            <a:chExt cx="3014980" cy="4337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9542" y="2863215"/>
              <a:ext cx="1741582" cy="40290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843261" y="1433561"/>
            <a:ext cx="1938020" cy="1747520"/>
          </a:xfrm>
          <a:custGeom>
            <a:avLst/>
            <a:gdLst/>
            <a:ahLst/>
            <a:cxnLst/>
            <a:rect l="l" t="t" r="r" b="b"/>
            <a:pathLst>
              <a:path w="1938020" h="1747520">
                <a:moveTo>
                  <a:pt x="286422" y="1746942"/>
                </a:moveTo>
                <a:lnTo>
                  <a:pt x="286422" y="1418604"/>
                </a:lnTo>
                <a:lnTo>
                  <a:pt x="255311" y="1402879"/>
                </a:lnTo>
                <a:lnTo>
                  <a:pt x="225517" y="1384807"/>
                </a:lnTo>
                <a:lnTo>
                  <a:pt x="170260" y="1340685"/>
                </a:lnTo>
                <a:lnTo>
                  <a:pt x="121412" y="1284367"/>
                </a:lnTo>
                <a:lnTo>
                  <a:pt x="99630" y="1251050"/>
                </a:lnTo>
                <a:lnTo>
                  <a:pt x="79736" y="1213980"/>
                </a:lnTo>
                <a:lnTo>
                  <a:pt x="61826" y="1172926"/>
                </a:lnTo>
                <a:lnTo>
                  <a:pt x="45995" y="1127652"/>
                </a:lnTo>
                <a:lnTo>
                  <a:pt x="32338" y="1077925"/>
                </a:lnTo>
                <a:lnTo>
                  <a:pt x="20950" y="1023510"/>
                </a:lnTo>
                <a:lnTo>
                  <a:pt x="11927" y="964174"/>
                </a:lnTo>
                <a:lnTo>
                  <a:pt x="5364" y="899682"/>
                </a:lnTo>
                <a:lnTo>
                  <a:pt x="1357" y="829800"/>
                </a:lnTo>
                <a:lnTo>
                  <a:pt x="0" y="754295"/>
                </a:lnTo>
                <a:lnTo>
                  <a:pt x="1369" y="683167"/>
                </a:lnTo>
                <a:lnTo>
                  <a:pt x="5412" y="615922"/>
                </a:lnTo>
                <a:lnTo>
                  <a:pt x="12032" y="552502"/>
                </a:lnTo>
                <a:lnTo>
                  <a:pt x="21133" y="492852"/>
                </a:lnTo>
                <a:lnTo>
                  <a:pt x="32619" y="436916"/>
                </a:lnTo>
                <a:lnTo>
                  <a:pt x="46392" y="384638"/>
                </a:lnTo>
                <a:lnTo>
                  <a:pt x="62357" y="335962"/>
                </a:lnTo>
                <a:lnTo>
                  <a:pt x="80417" y="290832"/>
                </a:lnTo>
                <a:lnTo>
                  <a:pt x="100476" y="249192"/>
                </a:lnTo>
                <a:lnTo>
                  <a:pt x="122436" y="210986"/>
                </a:lnTo>
                <a:lnTo>
                  <a:pt x="146202" y="176158"/>
                </a:lnTo>
                <a:lnTo>
                  <a:pt x="171677" y="144652"/>
                </a:lnTo>
                <a:lnTo>
                  <a:pt x="198765" y="116413"/>
                </a:lnTo>
                <a:lnTo>
                  <a:pt x="257391" y="69508"/>
                </a:lnTo>
                <a:lnTo>
                  <a:pt x="321310" y="34997"/>
                </a:lnTo>
                <a:lnTo>
                  <a:pt x="389749" y="12431"/>
                </a:lnTo>
                <a:lnTo>
                  <a:pt x="461936" y="1362"/>
                </a:lnTo>
                <a:lnTo>
                  <a:pt x="499194" y="0"/>
                </a:lnTo>
                <a:lnTo>
                  <a:pt x="1430127" y="0"/>
                </a:lnTo>
                <a:lnTo>
                  <a:pt x="1468500" y="1362"/>
                </a:lnTo>
                <a:lnTo>
                  <a:pt x="1542619" y="12430"/>
                </a:lnTo>
                <a:lnTo>
                  <a:pt x="1612625" y="34996"/>
                </a:lnTo>
                <a:lnTo>
                  <a:pt x="1677783" y="69505"/>
                </a:lnTo>
                <a:lnTo>
                  <a:pt x="1737361" y="116406"/>
                </a:lnTo>
                <a:lnTo>
                  <a:pt x="1764827" y="144643"/>
                </a:lnTo>
                <a:lnTo>
                  <a:pt x="1790623" y="176146"/>
                </a:lnTo>
                <a:lnTo>
                  <a:pt x="1814657" y="210970"/>
                </a:lnTo>
                <a:lnTo>
                  <a:pt x="1836837" y="249172"/>
                </a:lnTo>
                <a:lnTo>
                  <a:pt x="1857071" y="290807"/>
                </a:lnTo>
                <a:lnTo>
                  <a:pt x="1875268" y="335932"/>
                </a:lnTo>
                <a:lnTo>
                  <a:pt x="1891336" y="384601"/>
                </a:lnTo>
                <a:lnTo>
                  <a:pt x="1905183" y="436872"/>
                </a:lnTo>
                <a:lnTo>
                  <a:pt x="1916718" y="492799"/>
                </a:lnTo>
                <a:lnTo>
                  <a:pt x="1925849" y="552440"/>
                </a:lnTo>
                <a:lnTo>
                  <a:pt x="1932483" y="615849"/>
                </a:lnTo>
                <a:lnTo>
                  <a:pt x="1936530" y="683083"/>
                </a:lnTo>
                <a:lnTo>
                  <a:pt x="1937898" y="754198"/>
                </a:lnTo>
                <a:lnTo>
                  <a:pt x="1936395" y="822701"/>
                </a:lnTo>
                <a:lnTo>
                  <a:pt x="1931957" y="887510"/>
                </a:lnTo>
                <a:lnTo>
                  <a:pt x="1924689" y="948660"/>
                </a:lnTo>
                <a:lnTo>
                  <a:pt x="1914696" y="1006188"/>
                </a:lnTo>
                <a:lnTo>
                  <a:pt x="1902084" y="1060130"/>
                </a:lnTo>
                <a:lnTo>
                  <a:pt x="1886959" y="1110522"/>
                </a:lnTo>
                <a:lnTo>
                  <a:pt x="1869426" y="1157401"/>
                </a:lnTo>
                <a:lnTo>
                  <a:pt x="1849589" y="1200802"/>
                </a:lnTo>
                <a:lnTo>
                  <a:pt x="1827556" y="1240763"/>
                </a:lnTo>
                <a:lnTo>
                  <a:pt x="1803430" y="1277318"/>
                </a:lnTo>
                <a:lnTo>
                  <a:pt x="1777318" y="1310505"/>
                </a:lnTo>
                <a:lnTo>
                  <a:pt x="1749324" y="1340359"/>
                </a:lnTo>
                <a:lnTo>
                  <a:pt x="1719555" y="1366917"/>
                </a:lnTo>
                <a:lnTo>
                  <a:pt x="1688116" y="1390215"/>
                </a:lnTo>
                <a:lnTo>
                  <a:pt x="1655112" y="1410289"/>
                </a:lnTo>
                <a:lnTo>
                  <a:pt x="1620648" y="1427176"/>
                </a:lnTo>
                <a:lnTo>
                  <a:pt x="1584830" y="1440911"/>
                </a:lnTo>
                <a:lnTo>
                  <a:pt x="1547764" y="1451531"/>
                </a:lnTo>
                <a:lnTo>
                  <a:pt x="1509554" y="1459071"/>
                </a:lnTo>
                <a:lnTo>
                  <a:pt x="1470307" y="1463569"/>
                </a:lnTo>
                <a:lnTo>
                  <a:pt x="1430127" y="1465060"/>
                </a:lnTo>
                <a:lnTo>
                  <a:pt x="625467" y="1465060"/>
                </a:lnTo>
                <a:lnTo>
                  <a:pt x="286422" y="1746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77454" y="1684265"/>
            <a:ext cx="166941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Have</a:t>
            </a:r>
            <a:r>
              <a:rPr sz="1750" b="1" spc="-55" dirty="0">
                <a:latin typeface="Comic Sans MS"/>
                <a:cs typeface="Comic Sans MS"/>
              </a:rPr>
              <a:t> </a:t>
            </a:r>
            <a:r>
              <a:rPr sz="1750" b="1" spc="-25" dirty="0">
                <a:latin typeface="Comic Sans MS"/>
                <a:cs typeface="Comic Sans MS"/>
              </a:rPr>
              <a:t>you </a:t>
            </a:r>
            <a:r>
              <a:rPr sz="1750" b="1" dirty="0">
                <a:latin typeface="Comic Sans MS"/>
                <a:cs typeface="Comic Sans MS"/>
              </a:rPr>
              <a:t>checked</a:t>
            </a:r>
            <a:r>
              <a:rPr sz="1750" b="1" spc="-7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column </a:t>
            </a:r>
            <a:r>
              <a:rPr sz="1750" b="1" dirty="0">
                <a:latin typeface="Comic Sans MS"/>
                <a:cs typeface="Comic Sans MS"/>
              </a:rPr>
              <a:t>profile</a:t>
            </a:r>
            <a:r>
              <a:rPr sz="1750" b="1" spc="-65" dirty="0">
                <a:latin typeface="Comic Sans MS"/>
                <a:cs typeface="Comic Sans MS"/>
              </a:rPr>
              <a:t> </a:t>
            </a:r>
            <a:r>
              <a:rPr sz="1750" b="1" spc="-50" dirty="0">
                <a:latin typeface="Comic Sans MS"/>
                <a:cs typeface="Comic Sans MS"/>
              </a:rPr>
              <a:t>?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599" y="1537170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7925" y="1308557"/>
            <a:ext cx="6582409" cy="442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0815" indent="431165">
              <a:lnSpc>
                <a:spcPct val="131300"/>
              </a:lnSpc>
              <a:spcBef>
                <a:spcPts val="95"/>
              </a:spcBef>
            </a:pPr>
            <a:r>
              <a:rPr sz="2000" dirty="0">
                <a:latin typeface="Comic Sans MS"/>
                <a:cs typeface="Comic Sans MS"/>
              </a:rPr>
              <a:t>It</a:t>
            </a:r>
            <a:r>
              <a:rPr sz="2000" spc="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gives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detailed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look</a:t>
            </a:r>
            <a:r>
              <a:rPr sz="2000" spc="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at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data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in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one</a:t>
            </a:r>
            <a:r>
              <a:rPr sz="2000" spc="4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column. </a:t>
            </a:r>
            <a:r>
              <a:rPr sz="2000" b="1" dirty="0">
                <a:latin typeface="Comic Sans MS"/>
                <a:cs typeface="Comic Sans MS"/>
              </a:rPr>
              <a:t>Sample</a:t>
            </a:r>
            <a:r>
              <a:rPr sz="2000" b="1" spc="8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Distribution:</a:t>
            </a:r>
            <a:r>
              <a:rPr sz="2000" b="1" spc="-19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Shows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how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data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is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spread </a:t>
            </a:r>
            <a:r>
              <a:rPr sz="2000" dirty="0">
                <a:latin typeface="Comic Sans MS"/>
                <a:cs typeface="Comic Sans MS"/>
              </a:rPr>
              <a:t>out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in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that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column.</a:t>
            </a:r>
            <a:endParaRPr sz="2000">
              <a:latin typeface="Comic Sans MS"/>
              <a:cs typeface="Comic Sans MS"/>
            </a:endParaRPr>
          </a:p>
          <a:p>
            <a:pPr marL="12700" marR="5080">
              <a:lnSpc>
                <a:spcPts val="3150"/>
              </a:lnSpc>
              <a:spcBef>
                <a:spcPts val="229"/>
              </a:spcBef>
            </a:pPr>
            <a:r>
              <a:rPr sz="2000" b="1" dirty="0">
                <a:latin typeface="Comic Sans MS"/>
                <a:cs typeface="Comic Sans MS"/>
              </a:rPr>
              <a:t>Profiling</a:t>
            </a:r>
            <a:r>
              <a:rPr sz="2000" b="1" spc="9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Statistics:</a:t>
            </a:r>
            <a:r>
              <a:rPr sz="2000" b="1" spc="-1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Provides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basic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stats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like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average, </a:t>
            </a:r>
            <a:r>
              <a:rPr sz="2000" dirty="0">
                <a:latin typeface="Comic Sans MS"/>
                <a:cs typeface="Comic Sans MS"/>
              </a:rPr>
              <a:t>median,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more.</a:t>
            </a:r>
            <a:endParaRPr sz="2000">
              <a:latin typeface="Comic Sans MS"/>
              <a:cs typeface="Comic Sans MS"/>
            </a:endParaRPr>
          </a:p>
          <a:p>
            <a:pPr marL="12700" marR="887730">
              <a:lnSpc>
                <a:spcPts val="3150"/>
              </a:lnSpc>
            </a:pPr>
            <a:r>
              <a:rPr sz="2000" b="1" dirty="0">
                <a:latin typeface="Comic Sans MS"/>
                <a:cs typeface="Comic Sans MS"/>
              </a:rPr>
              <a:t>Visual</a:t>
            </a:r>
            <a:r>
              <a:rPr sz="2000" b="1" spc="10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Representation:</a:t>
            </a:r>
            <a:r>
              <a:rPr sz="2000" b="1" spc="-1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Displays</a:t>
            </a:r>
            <a:r>
              <a:rPr sz="2000" spc="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graphs</a:t>
            </a:r>
            <a:r>
              <a:rPr sz="2000" spc="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help </a:t>
            </a:r>
            <a:r>
              <a:rPr sz="2000" dirty="0">
                <a:latin typeface="Comic Sans MS"/>
                <a:cs typeface="Comic Sans MS"/>
              </a:rPr>
              <a:t>understand</a:t>
            </a:r>
            <a:r>
              <a:rPr sz="2000" spc="6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6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data</a:t>
            </a:r>
            <a:r>
              <a:rPr sz="2000" spc="6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better.</a:t>
            </a:r>
            <a:endParaRPr sz="2000">
              <a:latin typeface="Comic Sans MS"/>
              <a:cs typeface="Comic Sans MS"/>
            </a:endParaRPr>
          </a:p>
          <a:p>
            <a:pPr marL="12700" marR="112395">
              <a:lnSpc>
                <a:spcPts val="3150"/>
              </a:lnSpc>
            </a:pPr>
            <a:r>
              <a:rPr sz="2000" b="1" dirty="0">
                <a:latin typeface="Comic Sans MS"/>
                <a:cs typeface="Comic Sans MS"/>
              </a:rPr>
              <a:t>Insights</a:t>
            </a:r>
            <a:r>
              <a:rPr sz="2000" b="1" spc="8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Generation:</a:t>
            </a:r>
            <a:r>
              <a:rPr sz="2000" b="1" spc="-19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Helps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find</a:t>
            </a:r>
            <a:r>
              <a:rPr sz="2000" spc="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patterns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or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issues</a:t>
            </a:r>
            <a:r>
              <a:rPr sz="2000" spc="70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in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data.</a:t>
            </a:r>
            <a:endParaRPr sz="2000">
              <a:latin typeface="Comic Sans MS"/>
              <a:cs typeface="Comic Sans MS"/>
            </a:endParaRPr>
          </a:p>
          <a:p>
            <a:pPr marL="12700" marR="259715">
              <a:lnSpc>
                <a:spcPts val="3150"/>
              </a:lnSpc>
            </a:pPr>
            <a:r>
              <a:rPr sz="2000" b="1" dirty="0">
                <a:latin typeface="Comic Sans MS"/>
                <a:cs typeface="Comic Sans MS"/>
              </a:rPr>
              <a:t>Key</a:t>
            </a:r>
            <a:r>
              <a:rPr sz="2000" b="1" spc="7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Decision</a:t>
            </a:r>
            <a:r>
              <a:rPr sz="2000" b="1" spc="7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Support:</a:t>
            </a:r>
            <a:r>
              <a:rPr sz="2000" b="1" spc="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Helps</a:t>
            </a:r>
            <a:r>
              <a:rPr sz="2000" spc="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make</a:t>
            </a:r>
            <a:r>
              <a:rPr sz="2000" spc="6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better</a:t>
            </a:r>
            <a:r>
              <a:rPr sz="2000" spc="6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decisions </a:t>
            </a:r>
            <a:r>
              <a:rPr sz="2000" dirty="0">
                <a:latin typeface="Comic Sans MS"/>
                <a:cs typeface="Comic Sans MS"/>
              </a:rPr>
              <a:t>based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</a:t>
            </a:r>
            <a:r>
              <a:rPr sz="2000" spc="6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understanding</a:t>
            </a:r>
            <a:r>
              <a:rPr sz="2000" spc="6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6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99315" y="485893"/>
            <a:ext cx="4014470" cy="453390"/>
          </a:xfrm>
          <a:custGeom>
            <a:avLst/>
            <a:gdLst/>
            <a:ahLst/>
            <a:cxnLst/>
            <a:rect l="l" t="t" r="r" b="b"/>
            <a:pathLst>
              <a:path w="4014470" h="453390">
                <a:moveTo>
                  <a:pt x="3787829" y="452946"/>
                </a:moveTo>
                <a:lnTo>
                  <a:pt x="226473" y="452946"/>
                </a:lnTo>
                <a:lnTo>
                  <a:pt x="180831" y="448345"/>
                </a:lnTo>
                <a:lnTo>
                  <a:pt x="138319" y="435149"/>
                </a:lnTo>
                <a:lnTo>
                  <a:pt x="99849" y="414268"/>
                </a:lnTo>
                <a:lnTo>
                  <a:pt x="66332" y="386614"/>
                </a:lnTo>
                <a:lnTo>
                  <a:pt x="38678" y="353096"/>
                </a:lnTo>
                <a:lnTo>
                  <a:pt x="17797" y="314627"/>
                </a:lnTo>
                <a:lnTo>
                  <a:pt x="4601" y="272115"/>
                </a:lnTo>
                <a:lnTo>
                  <a:pt x="0" y="226473"/>
                </a:lnTo>
                <a:lnTo>
                  <a:pt x="4601" y="180831"/>
                </a:lnTo>
                <a:lnTo>
                  <a:pt x="17797" y="138319"/>
                </a:lnTo>
                <a:lnTo>
                  <a:pt x="38678" y="99849"/>
                </a:lnTo>
                <a:lnTo>
                  <a:pt x="66332" y="66332"/>
                </a:lnTo>
                <a:lnTo>
                  <a:pt x="99849" y="38678"/>
                </a:lnTo>
                <a:lnTo>
                  <a:pt x="138319" y="17797"/>
                </a:lnTo>
                <a:lnTo>
                  <a:pt x="180831" y="4601"/>
                </a:lnTo>
                <a:lnTo>
                  <a:pt x="226473" y="0"/>
                </a:lnTo>
                <a:lnTo>
                  <a:pt x="3787829" y="0"/>
                </a:lnTo>
                <a:lnTo>
                  <a:pt x="3833471" y="4601"/>
                </a:lnTo>
                <a:lnTo>
                  <a:pt x="3875983" y="17797"/>
                </a:lnTo>
                <a:lnTo>
                  <a:pt x="3914452" y="38678"/>
                </a:lnTo>
                <a:lnTo>
                  <a:pt x="3947970" y="66332"/>
                </a:lnTo>
                <a:lnTo>
                  <a:pt x="3975624" y="99849"/>
                </a:lnTo>
                <a:lnTo>
                  <a:pt x="3996505" y="138319"/>
                </a:lnTo>
                <a:lnTo>
                  <a:pt x="4009701" y="180831"/>
                </a:lnTo>
                <a:lnTo>
                  <a:pt x="4014302" y="226473"/>
                </a:lnTo>
                <a:lnTo>
                  <a:pt x="4009701" y="272115"/>
                </a:lnTo>
                <a:lnTo>
                  <a:pt x="3996505" y="314627"/>
                </a:lnTo>
                <a:lnTo>
                  <a:pt x="3975624" y="353096"/>
                </a:lnTo>
                <a:lnTo>
                  <a:pt x="3947970" y="386614"/>
                </a:lnTo>
                <a:lnTo>
                  <a:pt x="3914452" y="414268"/>
                </a:lnTo>
                <a:lnTo>
                  <a:pt x="3875983" y="435149"/>
                </a:lnTo>
                <a:lnTo>
                  <a:pt x="3833471" y="448345"/>
                </a:lnTo>
                <a:lnTo>
                  <a:pt x="3787829" y="4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622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95"/>
              </a:spcBef>
            </a:pPr>
            <a:r>
              <a:rPr sz="1950" dirty="0"/>
              <a:t>Data</a:t>
            </a:r>
            <a:r>
              <a:rPr sz="1950" spc="-70" dirty="0"/>
              <a:t> </a:t>
            </a:r>
            <a:r>
              <a:rPr sz="1950" dirty="0"/>
              <a:t>Profiling</a:t>
            </a:r>
            <a:r>
              <a:rPr sz="1950" spc="-70" dirty="0"/>
              <a:t> </a:t>
            </a:r>
            <a:r>
              <a:rPr sz="1950" dirty="0"/>
              <a:t>-</a:t>
            </a:r>
            <a:r>
              <a:rPr sz="1950" spc="-70" dirty="0"/>
              <a:t> </a:t>
            </a:r>
            <a:r>
              <a:rPr sz="1950" dirty="0"/>
              <a:t>Column</a:t>
            </a:r>
            <a:r>
              <a:rPr sz="1950" spc="-70" dirty="0"/>
              <a:t> </a:t>
            </a:r>
            <a:r>
              <a:rPr sz="1950" spc="-10" dirty="0"/>
              <a:t>Profile</a:t>
            </a:r>
            <a:endParaRPr sz="195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67" y="328838"/>
            <a:ext cx="5957570" cy="391160"/>
          </a:xfrm>
          <a:custGeom>
            <a:avLst/>
            <a:gdLst/>
            <a:ahLst/>
            <a:cxnLst/>
            <a:rect l="l" t="t" r="r" b="b"/>
            <a:pathLst>
              <a:path w="5957570" h="391159">
                <a:moveTo>
                  <a:pt x="5762304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5762303" y="0"/>
                </a:lnTo>
                <a:lnTo>
                  <a:pt x="5800637" y="3792"/>
                </a:lnTo>
                <a:lnTo>
                  <a:pt x="5837149" y="14887"/>
                </a:lnTo>
                <a:lnTo>
                  <a:pt x="5870811" y="32859"/>
                </a:lnTo>
                <a:lnTo>
                  <a:pt x="5900600" y="57284"/>
                </a:lnTo>
                <a:lnTo>
                  <a:pt x="5925024" y="87072"/>
                </a:lnTo>
                <a:lnTo>
                  <a:pt x="5942996" y="120735"/>
                </a:lnTo>
                <a:lnTo>
                  <a:pt x="5954091" y="157246"/>
                </a:lnTo>
                <a:lnTo>
                  <a:pt x="5957564" y="192351"/>
                </a:lnTo>
                <a:lnTo>
                  <a:pt x="5957564" y="198809"/>
                </a:lnTo>
                <a:lnTo>
                  <a:pt x="5942996" y="270425"/>
                </a:lnTo>
                <a:lnTo>
                  <a:pt x="5925024" y="304088"/>
                </a:lnTo>
                <a:lnTo>
                  <a:pt x="5900600" y="333876"/>
                </a:lnTo>
                <a:lnTo>
                  <a:pt x="5870811" y="358301"/>
                </a:lnTo>
                <a:lnTo>
                  <a:pt x="5837149" y="376273"/>
                </a:lnTo>
                <a:lnTo>
                  <a:pt x="5800637" y="387368"/>
                </a:lnTo>
                <a:lnTo>
                  <a:pt x="5762304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</a:t>
            </a:r>
            <a:r>
              <a:rPr spc="-6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Types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Power</a:t>
            </a:r>
            <a:r>
              <a:rPr spc="-60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86377" y="6120000"/>
            <a:ext cx="2950845" cy="1081405"/>
            <a:chOff x="5986377" y="6120000"/>
            <a:chExt cx="2950845" cy="1081405"/>
          </a:xfrm>
        </p:grpSpPr>
        <p:sp>
          <p:nvSpPr>
            <p:cNvPr id="9" name="object 9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163088" y="1483677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4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09"/>
                </a:lnTo>
                <a:lnTo>
                  <a:pt x="1951" y="656047"/>
                </a:lnTo>
                <a:lnTo>
                  <a:pt x="0" y="591036"/>
                </a:lnTo>
                <a:lnTo>
                  <a:pt x="1743" y="531988"/>
                </a:lnTo>
                <a:lnTo>
                  <a:pt x="6880" y="475885"/>
                </a:lnTo>
                <a:lnTo>
                  <a:pt x="15267" y="422754"/>
                </a:lnTo>
                <a:lnTo>
                  <a:pt x="26762" y="372623"/>
                </a:lnTo>
                <a:lnTo>
                  <a:pt x="41221" y="325522"/>
                </a:lnTo>
                <a:lnTo>
                  <a:pt x="58503" y="281477"/>
                </a:lnTo>
                <a:lnTo>
                  <a:pt x="78465" y="240518"/>
                </a:lnTo>
                <a:lnTo>
                  <a:pt x="100964" y="202674"/>
                </a:lnTo>
                <a:lnTo>
                  <a:pt x="125859" y="167971"/>
                </a:lnTo>
                <a:lnTo>
                  <a:pt x="153005" y="136439"/>
                </a:lnTo>
                <a:lnTo>
                  <a:pt x="182261" y="108106"/>
                </a:lnTo>
                <a:lnTo>
                  <a:pt x="213484" y="83000"/>
                </a:lnTo>
                <a:lnTo>
                  <a:pt x="246531" y="61149"/>
                </a:lnTo>
                <a:lnTo>
                  <a:pt x="281261" y="42583"/>
                </a:lnTo>
                <a:lnTo>
                  <a:pt x="317529" y="27328"/>
                </a:lnTo>
                <a:lnTo>
                  <a:pt x="355195" y="15414"/>
                </a:lnTo>
                <a:lnTo>
                  <a:pt x="394114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361233" y="0"/>
                </a:lnTo>
                <a:lnTo>
                  <a:pt x="1403453" y="1722"/>
                </a:lnTo>
                <a:lnTo>
                  <a:pt x="1444576" y="6869"/>
                </a:lnTo>
                <a:lnTo>
                  <a:pt x="1484467" y="15414"/>
                </a:lnTo>
                <a:lnTo>
                  <a:pt x="1522990" y="27328"/>
                </a:lnTo>
                <a:lnTo>
                  <a:pt x="1560010" y="42582"/>
                </a:lnTo>
                <a:lnTo>
                  <a:pt x="1595391" y="61147"/>
                </a:lnTo>
                <a:lnTo>
                  <a:pt x="1628998" y="82997"/>
                </a:lnTo>
                <a:lnTo>
                  <a:pt x="1660695" y="108101"/>
                </a:lnTo>
                <a:lnTo>
                  <a:pt x="1690346" y="136433"/>
                </a:lnTo>
                <a:lnTo>
                  <a:pt x="1717817" y="167963"/>
                </a:lnTo>
                <a:lnTo>
                  <a:pt x="1742970" y="202663"/>
                </a:lnTo>
                <a:lnTo>
                  <a:pt x="1765672" y="240505"/>
                </a:lnTo>
                <a:lnTo>
                  <a:pt x="1785786" y="281460"/>
                </a:lnTo>
                <a:lnTo>
                  <a:pt x="1803177" y="325500"/>
                </a:lnTo>
                <a:lnTo>
                  <a:pt x="1817710" y="372597"/>
                </a:lnTo>
                <a:lnTo>
                  <a:pt x="1829248" y="422721"/>
                </a:lnTo>
                <a:lnTo>
                  <a:pt x="1837657" y="475846"/>
                </a:lnTo>
                <a:lnTo>
                  <a:pt x="1838037" y="479989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0"/>
                </a:lnTo>
                <a:lnTo>
                  <a:pt x="1798619" y="856156"/>
                </a:lnTo>
                <a:lnTo>
                  <a:pt x="1779369" y="899993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5"/>
                </a:lnTo>
                <a:lnTo>
                  <a:pt x="1531349" y="1131147"/>
                </a:lnTo>
                <a:lnTo>
                  <a:pt x="1490985" y="1144279"/>
                </a:lnTo>
                <a:lnTo>
                  <a:pt x="1449071" y="1153727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4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44000" y="1734381"/>
            <a:ext cx="1682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marR="5080" indent="-163830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These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are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main </a:t>
            </a:r>
            <a:r>
              <a:rPr sz="1750" b="1" dirty="0">
                <a:latin typeface="Comic Sans MS"/>
                <a:cs typeface="Comic Sans MS"/>
              </a:rPr>
              <a:t>Data</a:t>
            </a:r>
            <a:r>
              <a:rPr sz="1750" b="1" spc="-6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Types.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974" y="1378451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974" y="2407150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974" y="3950200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974" y="5493250"/>
            <a:ext cx="95250" cy="95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39050" y="1245164"/>
            <a:ext cx="5806440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Text/String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Used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for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alphanumeric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data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such</a:t>
            </a:r>
            <a:endParaRPr sz="20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650"/>
              </a:spcBef>
            </a:pPr>
            <a:r>
              <a:rPr sz="2000" dirty="0">
                <a:latin typeface="Comic Sans MS"/>
                <a:cs typeface="Comic Sans MS"/>
              </a:rPr>
              <a:t>as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names,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addresses,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descriptions.</a:t>
            </a:r>
            <a:endParaRPr sz="2000">
              <a:latin typeface="Comic Sans MS"/>
              <a:cs typeface="Comic Sans MS"/>
            </a:endParaRPr>
          </a:p>
          <a:p>
            <a:pPr marL="12700" marR="5080" algn="just">
              <a:lnSpc>
                <a:spcPts val="4050"/>
              </a:lnSpc>
              <a:spcBef>
                <a:spcPts val="409"/>
              </a:spcBef>
            </a:pPr>
            <a:r>
              <a:rPr sz="2000" b="1" dirty="0">
                <a:latin typeface="Comic Sans MS"/>
                <a:cs typeface="Comic Sans MS"/>
              </a:rPr>
              <a:t>Numeric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1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Includes</a:t>
            </a:r>
            <a:r>
              <a:rPr sz="2000" spc="1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integer</a:t>
            </a:r>
            <a:r>
              <a:rPr sz="2000" spc="1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1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decimal</a:t>
            </a:r>
            <a:r>
              <a:rPr sz="2000" spc="17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numbers </a:t>
            </a:r>
            <a:r>
              <a:rPr sz="2000" dirty="0">
                <a:latin typeface="Comic Sans MS"/>
                <a:cs typeface="Comic Sans MS"/>
              </a:rPr>
              <a:t>for</a:t>
            </a:r>
            <a:r>
              <a:rPr sz="2000" spc="245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quantitative</a:t>
            </a:r>
            <a:r>
              <a:rPr sz="2000" spc="25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data</a:t>
            </a:r>
            <a:r>
              <a:rPr sz="2000" spc="25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like</a:t>
            </a:r>
            <a:r>
              <a:rPr sz="2000" spc="25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sales</a:t>
            </a:r>
            <a:r>
              <a:rPr sz="2000" spc="25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figures</a:t>
            </a:r>
            <a:r>
              <a:rPr sz="2000" spc="250" dirty="0">
                <a:latin typeface="Comic Sans MS"/>
                <a:cs typeface="Comic Sans MS"/>
              </a:rPr>
              <a:t>  </a:t>
            </a:r>
            <a:r>
              <a:rPr sz="2000" spc="-25" dirty="0">
                <a:latin typeface="Comic Sans MS"/>
                <a:cs typeface="Comic Sans MS"/>
              </a:rPr>
              <a:t>or </a:t>
            </a:r>
            <a:r>
              <a:rPr sz="2000" spc="-10" dirty="0">
                <a:latin typeface="Comic Sans MS"/>
                <a:cs typeface="Comic Sans MS"/>
              </a:rPr>
              <a:t>quantities.</a:t>
            </a:r>
            <a:endParaRPr sz="2000">
              <a:latin typeface="Comic Sans MS"/>
              <a:cs typeface="Comic Sans MS"/>
            </a:endParaRPr>
          </a:p>
          <a:p>
            <a:pPr marL="12700" marR="5080" algn="just">
              <a:lnSpc>
                <a:spcPts val="4050"/>
              </a:lnSpc>
            </a:pPr>
            <a:r>
              <a:rPr sz="2000" b="1" dirty="0">
                <a:latin typeface="Comic Sans MS"/>
                <a:cs typeface="Comic Sans MS"/>
              </a:rPr>
              <a:t>Date/Time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12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Represents</a:t>
            </a:r>
            <a:r>
              <a:rPr sz="2000" spc="12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dates</a:t>
            </a:r>
            <a:r>
              <a:rPr sz="2000" spc="12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and</a:t>
            </a:r>
            <a:r>
              <a:rPr sz="2000" spc="120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times</a:t>
            </a:r>
            <a:r>
              <a:rPr sz="2000" spc="120" dirty="0">
                <a:latin typeface="Comic Sans MS"/>
                <a:cs typeface="Comic Sans MS"/>
              </a:rPr>
              <a:t>  </a:t>
            </a:r>
            <a:r>
              <a:rPr sz="2000" spc="-25" dirty="0">
                <a:latin typeface="Comic Sans MS"/>
                <a:cs typeface="Comic Sans MS"/>
              </a:rPr>
              <a:t>for </a:t>
            </a:r>
            <a:r>
              <a:rPr sz="2000" dirty="0">
                <a:latin typeface="Comic Sans MS"/>
                <a:cs typeface="Comic Sans MS"/>
              </a:rPr>
              <a:t>temporal</a:t>
            </a:r>
            <a:r>
              <a:rPr sz="2000" spc="459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analysis</a:t>
            </a:r>
            <a:r>
              <a:rPr sz="2000" spc="459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such</a:t>
            </a:r>
            <a:r>
              <a:rPr sz="2000" spc="459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as</a:t>
            </a:r>
            <a:r>
              <a:rPr sz="2000" spc="465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sales</a:t>
            </a:r>
            <a:r>
              <a:rPr sz="2000" spc="459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date</a:t>
            </a:r>
            <a:r>
              <a:rPr sz="2000" spc="459" dirty="0">
                <a:latin typeface="Comic Sans MS"/>
                <a:cs typeface="Comic Sans MS"/>
              </a:rPr>
              <a:t>  </a:t>
            </a:r>
            <a:r>
              <a:rPr sz="2000" spc="-25" dirty="0">
                <a:latin typeface="Comic Sans MS"/>
                <a:cs typeface="Comic Sans MS"/>
              </a:rPr>
              <a:t>or </a:t>
            </a:r>
            <a:r>
              <a:rPr sz="2000" dirty="0">
                <a:latin typeface="Comic Sans MS"/>
                <a:cs typeface="Comic Sans MS"/>
              </a:rPr>
              <a:t>transaction</a:t>
            </a:r>
            <a:r>
              <a:rPr sz="2000" spc="-12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time.</a:t>
            </a:r>
            <a:endParaRPr sz="2000">
              <a:latin typeface="Comic Sans MS"/>
              <a:cs typeface="Comic Sans MS"/>
            </a:endParaRPr>
          </a:p>
          <a:p>
            <a:pPr marL="12700" marR="5080" algn="just">
              <a:lnSpc>
                <a:spcPts val="4050"/>
              </a:lnSpc>
            </a:pPr>
            <a:r>
              <a:rPr sz="2000" b="1" dirty="0">
                <a:latin typeface="Comic Sans MS"/>
                <a:cs typeface="Comic Sans MS"/>
              </a:rPr>
              <a:t>Boolean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1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Represents</a:t>
            </a:r>
            <a:r>
              <a:rPr sz="2000" spc="1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logical</a:t>
            </a:r>
            <a:r>
              <a:rPr sz="2000" spc="1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values</a:t>
            </a:r>
            <a:r>
              <a:rPr sz="2000" spc="1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like</a:t>
            </a:r>
            <a:r>
              <a:rPr sz="2000" spc="1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TRUE</a:t>
            </a:r>
            <a:r>
              <a:rPr sz="2000" spc="175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or </a:t>
            </a:r>
            <a:r>
              <a:rPr sz="2000" dirty="0">
                <a:latin typeface="Comic Sans MS"/>
                <a:cs typeface="Comic Sans MS"/>
              </a:rPr>
              <a:t>FALSE,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useful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for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binary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conditions.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0493" y="2913331"/>
            <a:ext cx="1447799" cy="272414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67" y="328838"/>
            <a:ext cx="5957570" cy="391160"/>
          </a:xfrm>
          <a:custGeom>
            <a:avLst/>
            <a:gdLst/>
            <a:ahLst/>
            <a:cxnLst/>
            <a:rect l="l" t="t" r="r" b="b"/>
            <a:pathLst>
              <a:path w="5957570" h="391159">
                <a:moveTo>
                  <a:pt x="5762304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5762303" y="0"/>
                </a:lnTo>
                <a:lnTo>
                  <a:pt x="5800637" y="3792"/>
                </a:lnTo>
                <a:lnTo>
                  <a:pt x="5837149" y="14887"/>
                </a:lnTo>
                <a:lnTo>
                  <a:pt x="5870811" y="32859"/>
                </a:lnTo>
                <a:lnTo>
                  <a:pt x="5900600" y="57284"/>
                </a:lnTo>
                <a:lnTo>
                  <a:pt x="5925024" y="87072"/>
                </a:lnTo>
                <a:lnTo>
                  <a:pt x="5942996" y="120735"/>
                </a:lnTo>
                <a:lnTo>
                  <a:pt x="5954091" y="157246"/>
                </a:lnTo>
                <a:lnTo>
                  <a:pt x="5957564" y="192351"/>
                </a:lnTo>
                <a:lnTo>
                  <a:pt x="5957564" y="198809"/>
                </a:lnTo>
                <a:lnTo>
                  <a:pt x="5942996" y="270425"/>
                </a:lnTo>
                <a:lnTo>
                  <a:pt x="5925024" y="304088"/>
                </a:lnTo>
                <a:lnTo>
                  <a:pt x="5900600" y="333876"/>
                </a:lnTo>
                <a:lnTo>
                  <a:pt x="5870811" y="358301"/>
                </a:lnTo>
                <a:lnTo>
                  <a:pt x="5837149" y="376273"/>
                </a:lnTo>
                <a:lnTo>
                  <a:pt x="5800637" y="387368"/>
                </a:lnTo>
                <a:lnTo>
                  <a:pt x="5762304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</a:t>
            </a:r>
            <a:r>
              <a:rPr spc="-6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Types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Power</a:t>
            </a:r>
            <a:r>
              <a:rPr spc="-60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86377" y="6120000"/>
            <a:ext cx="2950845" cy="1081405"/>
            <a:chOff x="5986377" y="6120000"/>
            <a:chExt cx="2950845" cy="1081405"/>
          </a:xfrm>
        </p:grpSpPr>
        <p:sp>
          <p:nvSpPr>
            <p:cNvPr id="9" name="object 9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163088" y="1483677"/>
            <a:ext cx="1731645" cy="1430020"/>
          </a:xfrm>
          <a:custGeom>
            <a:avLst/>
            <a:gdLst/>
            <a:ahLst/>
            <a:cxnLst/>
            <a:rect l="l" t="t" r="r" b="b"/>
            <a:pathLst>
              <a:path w="1731645" h="1430020">
                <a:moveTo>
                  <a:pt x="272624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10"/>
                </a:lnTo>
                <a:lnTo>
                  <a:pt x="1951" y="656048"/>
                </a:lnTo>
                <a:lnTo>
                  <a:pt x="0" y="591036"/>
                </a:lnTo>
                <a:lnTo>
                  <a:pt x="1748" y="531942"/>
                </a:lnTo>
                <a:lnTo>
                  <a:pt x="6886" y="475846"/>
                </a:lnTo>
                <a:lnTo>
                  <a:pt x="15274" y="422721"/>
                </a:lnTo>
                <a:lnTo>
                  <a:pt x="26770" y="372597"/>
                </a:lnTo>
                <a:lnTo>
                  <a:pt x="41230" y="325500"/>
                </a:lnTo>
                <a:lnTo>
                  <a:pt x="58512" y="281460"/>
                </a:lnTo>
                <a:lnTo>
                  <a:pt x="78473" y="240505"/>
                </a:lnTo>
                <a:lnTo>
                  <a:pt x="100972" y="202663"/>
                </a:lnTo>
                <a:lnTo>
                  <a:pt x="125865" y="167963"/>
                </a:lnTo>
                <a:lnTo>
                  <a:pt x="153011" y="136433"/>
                </a:lnTo>
                <a:lnTo>
                  <a:pt x="182266" y="108102"/>
                </a:lnTo>
                <a:lnTo>
                  <a:pt x="213488" y="82997"/>
                </a:lnTo>
                <a:lnTo>
                  <a:pt x="246534" y="61147"/>
                </a:lnTo>
                <a:lnTo>
                  <a:pt x="281263" y="42582"/>
                </a:lnTo>
                <a:lnTo>
                  <a:pt x="317531" y="27328"/>
                </a:lnTo>
                <a:lnTo>
                  <a:pt x="355196" y="15414"/>
                </a:lnTo>
                <a:lnTo>
                  <a:pt x="394115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251009" y="0"/>
                </a:lnTo>
                <a:lnTo>
                  <a:pt x="1292943" y="1722"/>
                </a:lnTo>
                <a:lnTo>
                  <a:pt x="1333810" y="6869"/>
                </a:lnTo>
                <a:lnTo>
                  <a:pt x="1373474" y="15414"/>
                </a:lnTo>
                <a:lnTo>
                  <a:pt x="1411797" y="27328"/>
                </a:lnTo>
                <a:lnTo>
                  <a:pt x="1448642" y="42583"/>
                </a:lnTo>
                <a:lnTo>
                  <a:pt x="1483871" y="61149"/>
                </a:lnTo>
                <a:lnTo>
                  <a:pt x="1517348" y="83000"/>
                </a:lnTo>
                <a:lnTo>
                  <a:pt x="1548935" y="108106"/>
                </a:lnTo>
                <a:lnTo>
                  <a:pt x="1578495" y="136439"/>
                </a:lnTo>
                <a:lnTo>
                  <a:pt x="1605891" y="167971"/>
                </a:lnTo>
                <a:lnTo>
                  <a:pt x="1630985" y="202674"/>
                </a:lnTo>
                <a:lnTo>
                  <a:pt x="1653640" y="240518"/>
                </a:lnTo>
                <a:lnTo>
                  <a:pt x="1673719" y="281477"/>
                </a:lnTo>
                <a:lnTo>
                  <a:pt x="1691085" y="325522"/>
                </a:lnTo>
                <a:lnTo>
                  <a:pt x="1705599" y="372623"/>
                </a:lnTo>
                <a:lnTo>
                  <a:pt x="1717126" y="422754"/>
                </a:lnTo>
                <a:lnTo>
                  <a:pt x="1725528" y="475885"/>
                </a:lnTo>
                <a:lnTo>
                  <a:pt x="1730667" y="531988"/>
                </a:lnTo>
                <a:lnTo>
                  <a:pt x="1731221" y="550747"/>
                </a:lnTo>
                <a:lnTo>
                  <a:pt x="1731221" y="627029"/>
                </a:lnTo>
                <a:lnTo>
                  <a:pt x="1724744" y="706031"/>
                </a:lnTo>
                <a:lnTo>
                  <a:pt x="1715407" y="759120"/>
                </a:lnTo>
                <a:lnTo>
                  <a:pt x="1702613" y="809180"/>
                </a:lnTo>
                <a:lnTo>
                  <a:pt x="1686526" y="856156"/>
                </a:lnTo>
                <a:lnTo>
                  <a:pt x="1667305" y="899993"/>
                </a:lnTo>
                <a:lnTo>
                  <a:pt x="1645113" y="940637"/>
                </a:lnTo>
                <a:lnTo>
                  <a:pt x="1620111" y="978033"/>
                </a:lnTo>
                <a:lnTo>
                  <a:pt x="1592460" y="1012127"/>
                </a:lnTo>
                <a:lnTo>
                  <a:pt x="1562321" y="1042863"/>
                </a:lnTo>
                <a:lnTo>
                  <a:pt x="1529855" y="1070188"/>
                </a:lnTo>
                <a:lnTo>
                  <a:pt x="1495225" y="1094047"/>
                </a:lnTo>
                <a:lnTo>
                  <a:pt x="1458590" y="1114385"/>
                </a:lnTo>
                <a:lnTo>
                  <a:pt x="1420114" y="1131147"/>
                </a:lnTo>
                <a:lnTo>
                  <a:pt x="1379956" y="1144279"/>
                </a:lnTo>
                <a:lnTo>
                  <a:pt x="1338278" y="1153727"/>
                </a:lnTo>
                <a:lnTo>
                  <a:pt x="1295242" y="1159436"/>
                </a:lnTo>
                <a:lnTo>
                  <a:pt x="1251009" y="1161351"/>
                </a:lnTo>
                <a:lnTo>
                  <a:pt x="595336" y="1161351"/>
                </a:lnTo>
                <a:lnTo>
                  <a:pt x="272624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1419" y="1581981"/>
            <a:ext cx="14357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Don’t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miss</a:t>
            </a:r>
            <a:r>
              <a:rPr sz="1750" b="1" spc="-55" dirty="0">
                <a:latin typeface="Comic Sans MS"/>
                <a:cs typeface="Comic Sans MS"/>
              </a:rPr>
              <a:t> </a:t>
            </a:r>
            <a:r>
              <a:rPr sz="1750" b="1" spc="-25" dirty="0">
                <a:latin typeface="Comic Sans MS"/>
                <a:cs typeface="Comic Sans MS"/>
              </a:rPr>
              <a:t>to </a:t>
            </a:r>
            <a:r>
              <a:rPr sz="1750" b="1" dirty="0">
                <a:latin typeface="Comic Sans MS"/>
                <a:cs typeface="Comic Sans MS"/>
              </a:rPr>
              <a:t>check</a:t>
            </a:r>
            <a:r>
              <a:rPr sz="1750" b="1" spc="-65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data </a:t>
            </a:r>
            <a:r>
              <a:rPr sz="1750" b="1" dirty="0">
                <a:latin typeface="Comic Sans MS"/>
                <a:cs typeface="Comic Sans MS"/>
              </a:rPr>
              <a:t>type</a:t>
            </a:r>
            <a:r>
              <a:rPr sz="1750" b="1" spc="-40" dirty="0">
                <a:latin typeface="Comic Sans MS"/>
                <a:cs typeface="Comic Sans MS"/>
              </a:rPr>
              <a:t> </a:t>
            </a:r>
            <a:r>
              <a:rPr sz="1750" b="1" spc="-50" dirty="0">
                <a:latin typeface="Comic Sans MS"/>
                <a:cs typeface="Comic Sans MS"/>
              </a:rPr>
              <a:t>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25" y="1378451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25" y="2407150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25" y="3435851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25" y="4978900"/>
            <a:ext cx="95250" cy="9524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015" algn="l"/>
                <a:tab pos="2960370" algn="l"/>
                <a:tab pos="4108450" algn="l"/>
                <a:tab pos="4859655" algn="l"/>
                <a:tab pos="5608955" algn="l"/>
              </a:tabLst>
            </a:pPr>
            <a:r>
              <a:rPr b="1" spc="-10" dirty="0">
                <a:latin typeface="Comic Sans MS"/>
                <a:cs typeface="Comic Sans MS"/>
              </a:rPr>
              <a:t>Currency</a:t>
            </a:r>
            <a:r>
              <a:rPr spc="-10" dirty="0"/>
              <a:t>:</a:t>
            </a:r>
            <a:r>
              <a:rPr dirty="0"/>
              <a:t>	</a:t>
            </a:r>
            <a:r>
              <a:rPr spc="-10" dirty="0"/>
              <a:t>Specialized</a:t>
            </a:r>
            <a:r>
              <a:rPr dirty="0"/>
              <a:t>	</a:t>
            </a:r>
            <a:r>
              <a:rPr spc="-10" dirty="0"/>
              <a:t>numeric</a:t>
            </a:r>
            <a:r>
              <a:rPr dirty="0"/>
              <a:t>	</a:t>
            </a:r>
            <a:r>
              <a:rPr spc="-20" dirty="0"/>
              <a:t>data</a:t>
            </a:r>
            <a:r>
              <a:rPr dirty="0"/>
              <a:t>	</a:t>
            </a:r>
            <a:r>
              <a:rPr spc="-20" dirty="0"/>
              <a:t>type</a:t>
            </a:r>
            <a:r>
              <a:rPr dirty="0"/>
              <a:t>	</a:t>
            </a:r>
            <a:r>
              <a:rPr spc="-25" dirty="0"/>
              <a:t>for</a:t>
            </a:r>
          </a:p>
          <a:p>
            <a:pPr marL="12700" marR="5080">
              <a:lnSpc>
                <a:spcPts val="4050"/>
              </a:lnSpc>
              <a:spcBef>
                <a:spcPts val="409"/>
              </a:spcBef>
            </a:pPr>
            <a:r>
              <a:rPr dirty="0"/>
              <a:t>handling</a:t>
            </a:r>
            <a:r>
              <a:rPr spc="-75" dirty="0"/>
              <a:t> </a:t>
            </a:r>
            <a:r>
              <a:rPr dirty="0"/>
              <a:t>currency</a:t>
            </a:r>
            <a:r>
              <a:rPr spc="-75" dirty="0"/>
              <a:t> </a:t>
            </a:r>
            <a:r>
              <a:rPr dirty="0"/>
              <a:t>values</a:t>
            </a:r>
            <a:r>
              <a:rPr spc="-7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specific</a:t>
            </a:r>
            <a:r>
              <a:rPr spc="-75" dirty="0"/>
              <a:t> </a:t>
            </a:r>
            <a:r>
              <a:rPr spc="-10" dirty="0"/>
              <a:t>formatting. </a:t>
            </a:r>
            <a:r>
              <a:rPr b="1" spc="-10" dirty="0">
                <a:latin typeface="Comic Sans MS"/>
                <a:cs typeface="Comic Sans MS"/>
              </a:rPr>
              <a:t>Image/Binary:</a:t>
            </a:r>
            <a:r>
              <a:rPr b="1" spc="-185" dirty="0">
                <a:latin typeface="Comic Sans MS"/>
                <a:cs typeface="Comic Sans MS"/>
              </a:rPr>
              <a:t> </a:t>
            </a:r>
            <a:r>
              <a:rPr dirty="0"/>
              <a:t>Stores</a:t>
            </a:r>
            <a:r>
              <a:rPr spc="90" dirty="0"/>
              <a:t> </a:t>
            </a: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such</a:t>
            </a:r>
            <a:r>
              <a:rPr spc="90" dirty="0"/>
              <a:t> </a:t>
            </a:r>
            <a:r>
              <a:rPr dirty="0"/>
              <a:t>as</a:t>
            </a:r>
            <a:r>
              <a:rPr spc="85" dirty="0"/>
              <a:t> </a:t>
            </a:r>
            <a:r>
              <a:rPr spc="-10" dirty="0"/>
              <a:t>images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files,</a:t>
            </a:r>
            <a:r>
              <a:rPr spc="-45" dirty="0"/>
              <a:t> </a:t>
            </a:r>
            <a:r>
              <a:rPr dirty="0"/>
              <a:t>useful</a:t>
            </a:r>
            <a:r>
              <a:rPr spc="-4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visual</a:t>
            </a:r>
            <a:r>
              <a:rPr spc="-45" dirty="0"/>
              <a:t> </a:t>
            </a:r>
            <a:r>
              <a:rPr spc="-10" dirty="0"/>
              <a:t>content.</a:t>
            </a:r>
          </a:p>
          <a:p>
            <a:pPr marL="12700" marR="5080" algn="just">
              <a:lnSpc>
                <a:spcPts val="4050"/>
              </a:lnSpc>
            </a:pPr>
            <a:r>
              <a:rPr b="1" dirty="0">
                <a:latin typeface="Comic Sans MS"/>
                <a:cs typeface="Comic Sans MS"/>
              </a:rPr>
              <a:t>Geographical:</a:t>
            </a:r>
            <a:r>
              <a:rPr b="1" spc="140" dirty="0">
                <a:latin typeface="Comic Sans MS"/>
                <a:cs typeface="Comic Sans MS"/>
              </a:rPr>
              <a:t> </a:t>
            </a:r>
            <a:r>
              <a:rPr dirty="0"/>
              <a:t>Represents</a:t>
            </a:r>
            <a:r>
              <a:rPr spc="415" dirty="0"/>
              <a:t> </a:t>
            </a:r>
            <a:r>
              <a:rPr dirty="0"/>
              <a:t>geographical</a:t>
            </a:r>
            <a:r>
              <a:rPr spc="415" dirty="0"/>
              <a:t> </a:t>
            </a:r>
            <a:r>
              <a:rPr dirty="0"/>
              <a:t>data</a:t>
            </a:r>
            <a:r>
              <a:rPr spc="409" dirty="0"/>
              <a:t> </a:t>
            </a:r>
            <a:r>
              <a:rPr spc="-20" dirty="0"/>
              <a:t>like </a:t>
            </a:r>
            <a:r>
              <a:rPr dirty="0"/>
              <a:t>coordinates</a:t>
            </a:r>
            <a:r>
              <a:rPr spc="155" dirty="0"/>
              <a:t> </a:t>
            </a:r>
            <a:r>
              <a:rPr dirty="0"/>
              <a:t>or</a:t>
            </a:r>
            <a:r>
              <a:rPr spc="155" dirty="0"/>
              <a:t> </a:t>
            </a:r>
            <a:r>
              <a:rPr dirty="0"/>
              <a:t>addresses</a:t>
            </a:r>
            <a:r>
              <a:rPr spc="155" dirty="0"/>
              <a:t> </a:t>
            </a:r>
            <a:r>
              <a:rPr dirty="0"/>
              <a:t>for</a:t>
            </a:r>
            <a:r>
              <a:rPr spc="155" dirty="0"/>
              <a:t> </a:t>
            </a:r>
            <a:r>
              <a:rPr dirty="0"/>
              <a:t>mapping</a:t>
            </a:r>
            <a:r>
              <a:rPr spc="155" dirty="0"/>
              <a:t> </a:t>
            </a:r>
            <a:r>
              <a:rPr dirty="0"/>
              <a:t>and</a:t>
            </a:r>
            <a:r>
              <a:rPr spc="155" dirty="0"/>
              <a:t> </a:t>
            </a:r>
            <a:r>
              <a:rPr spc="-10" dirty="0"/>
              <a:t>spatial analysis.</a:t>
            </a:r>
          </a:p>
          <a:p>
            <a:pPr marL="12700" marR="5080" algn="just">
              <a:lnSpc>
                <a:spcPts val="4050"/>
              </a:lnSpc>
            </a:pPr>
            <a:r>
              <a:rPr b="1" dirty="0">
                <a:latin typeface="Comic Sans MS"/>
                <a:cs typeface="Comic Sans MS"/>
              </a:rPr>
              <a:t>Hierarchical:</a:t>
            </a:r>
            <a:r>
              <a:rPr b="1" spc="65" dirty="0">
                <a:latin typeface="Comic Sans MS"/>
                <a:cs typeface="Comic Sans MS"/>
              </a:rPr>
              <a:t>   </a:t>
            </a:r>
            <a:r>
              <a:rPr dirty="0"/>
              <a:t>Used</a:t>
            </a:r>
            <a:r>
              <a:rPr spc="340" dirty="0"/>
              <a:t>   </a:t>
            </a:r>
            <a:r>
              <a:rPr dirty="0"/>
              <a:t>for</a:t>
            </a:r>
            <a:r>
              <a:rPr spc="335" dirty="0"/>
              <a:t>   </a:t>
            </a:r>
            <a:r>
              <a:rPr dirty="0"/>
              <a:t>hierarchical</a:t>
            </a:r>
            <a:r>
              <a:rPr spc="340" dirty="0"/>
              <a:t>   </a:t>
            </a:r>
            <a:r>
              <a:rPr spc="-20" dirty="0"/>
              <a:t>data </a:t>
            </a:r>
            <a:r>
              <a:rPr dirty="0"/>
              <a:t>structures</a:t>
            </a:r>
            <a:r>
              <a:rPr spc="350" dirty="0"/>
              <a:t>  </a:t>
            </a:r>
            <a:r>
              <a:rPr dirty="0"/>
              <a:t>such</a:t>
            </a:r>
            <a:r>
              <a:rPr spc="355" dirty="0"/>
              <a:t>  </a:t>
            </a:r>
            <a:r>
              <a:rPr dirty="0"/>
              <a:t>as</a:t>
            </a:r>
            <a:r>
              <a:rPr spc="355" dirty="0"/>
              <a:t>  </a:t>
            </a:r>
            <a:r>
              <a:rPr dirty="0"/>
              <a:t>organizational</a:t>
            </a:r>
            <a:r>
              <a:rPr spc="355" dirty="0"/>
              <a:t>  </a:t>
            </a:r>
            <a:r>
              <a:rPr dirty="0"/>
              <a:t>charts</a:t>
            </a:r>
            <a:r>
              <a:rPr spc="355" dirty="0"/>
              <a:t>  </a:t>
            </a:r>
            <a:r>
              <a:rPr spc="-25" dirty="0"/>
              <a:t>or </a:t>
            </a:r>
            <a:r>
              <a:rPr dirty="0"/>
              <a:t>product</a:t>
            </a:r>
            <a:r>
              <a:rPr spc="-70" dirty="0"/>
              <a:t> </a:t>
            </a:r>
            <a:r>
              <a:rPr spc="-10" dirty="0"/>
              <a:t>categories.</a:t>
            </a: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3178" y="2913331"/>
            <a:ext cx="1867946" cy="26003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655310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25679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4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</a:t>
            </a:r>
            <a:r>
              <a:rPr sz="1850" spc="5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1850">
              <a:latin typeface="Comic Sans MS"/>
              <a:cs typeface="Comic Sans MS"/>
            </a:endParaRPr>
          </a:p>
          <a:p>
            <a:pPr marL="1336040" marR="5080" algn="ctr">
              <a:lnSpc>
                <a:spcPct val="114900"/>
              </a:lnSpc>
            </a:pPr>
            <a:r>
              <a:rPr sz="1850" dirty="0">
                <a:latin typeface="Comic Sans MS"/>
                <a:cs typeface="Comic Sans MS"/>
              </a:rPr>
              <a:t>Remember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check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types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and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Profiling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get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the </a:t>
            </a:r>
            <a:r>
              <a:rPr sz="1850" dirty="0">
                <a:latin typeface="Comic Sans MS"/>
                <a:cs typeface="Comic Sans MS"/>
              </a:rPr>
              <a:t>best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outcomes.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-1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Calibri</vt:lpstr>
      <vt:lpstr>Comic Sans MS</vt:lpstr>
      <vt:lpstr>Office Theme</vt:lpstr>
      <vt:lpstr>Hii, Iam Siddhika</vt:lpstr>
      <vt:lpstr>Today Content</vt:lpstr>
      <vt:lpstr>Connecting to a Database in Power query</vt:lpstr>
      <vt:lpstr>Data Profiling : Column quality</vt:lpstr>
      <vt:lpstr>Data Profiling - Column Profile</vt:lpstr>
      <vt:lpstr>Important Data Types in Power BI</vt:lpstr>
      <vt:lpstr>Important Data Types in Power BI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2024-09-13T14:45:02Z</dcterms:created>
  <dcterms:modified xsi:type="dcterms:W3CDTF">2024-09-13T14:49:53Z</dcterms:modified>
</cp:coreProperties>
</file>