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A87F5-8B02-490D-9610-BD31ADBE4F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CDE0-A4C6-4AB1-91FD-D77E13F3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0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09A6-15AF-4DFD-80D5-5B7AA382C6C5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4518-CB39-4C12-A1B4-C99FF6EB1700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D047-AA84-4840-A685-B216E02F5AD2}" type="datetime1">
              <a:rPr lang="en-US" smtClean="0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D283-0471-4619-B401-FB1371817493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B240-1277-43FC-AE85-DE9CB94CD00C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207" y="252413"/>
            <a:ext cx="6225885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923" y="3070957"/>
            <a:ext cx="8042452" cy="338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6E15-A1EC-4652-B061-7037AC82825E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9882" y="1688086"/>
            <a:ext cx="5099468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1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spc="15" dirty="0" err="1"/>
              <a:t>Iam</a:t>
            </a:r>
            <a:r>
              <a:rPr lang="en-US" sz="3150" u="none" spc="15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3" y="0"/>
                </a:lnTo>
                <a:lnTo>
                  <a:pt x="1595533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8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2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  </a:t>
            </a:r>
            <a:r>
              <a:rPr sz="1400" b="1" spc="20" dirty="0">
                <a:latin typeface="Arial"/>
                <a:cs typeface="Arial"/>
              </a:rPr>
              <a:t>It’s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my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favourite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55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777" y="2242404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27866" y="2120166"/>
            <a:ext cx="5563235" cy="2991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50" spc="-10" dirty="0">
                <a:latin typeface="Comic Sans MS"/>
                <a:cs typeface="Comic Sans MS"/>
              </a:rPr>
              <a:t>7</a:t>
            </a:r>
            <a:r>
              <a:rPr sz="1750" b="1" spc="-10" dirty="0">
                <a:latin typeface="Comic Sans MS"/>
                <a:cs typeface="Comic Sans MS"/>
              </a:rPr>
              <a:t>.TIME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INTELLIGENCE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FUNCTIONS(FEW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Comic Sans MS"/>
              <a:cs typeface="Comic Sans MS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latin typeface="Comic Sans MS"/>
                <a:cs typeface="Comic Sans MS"/>
              </a:rPr>
              <a:t>PARALLELPERIOD</a:t>
            </a:r>
            <a:endParaRPr sz="1800">
              <a:latin typeface="Comic Sans MS"/>
              <a:cs typeface="Comic Sans MS"/>
            </a:endParaRPr>
          </a:p>
          <a:p>
            <a:pPr marL="93345" marR="2649855">
              <a:lnSpc>
                <a:spcPct val="166700"/>
              </a:lnSpc>
            </a:pPr>
            <a:r>
              <a:rPr sz="1800" spc="20" dirty="0">
                <a:latin typeface="Comic Sans MS"/>
                <a:cs typeface="Comic Sans MS"/>
              </a:rPr>
              <a:t>SAMEPERIODLASTYEAR  PARALLELPERIOD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Vs</a:t>
            </a:r>
            <a:endParaRPr sz="1800">
              <a:latin typeface="Comic Sans MS"/>
              <a:cs typeface="Comic Sans MS"/>
            </a:endParaRPr>
          </a:p>
          <a:p>
            <a:pPr marL="790575">
              <a:lnSpc>
                <a:spcPct val="100000"/>
              </a:lnSpc>
              <a:spcBef>
                <a:spcPts val="1435"/>
              </a:spcBef>
            </a:pPr>
            <a:r>
              <a:rPr sz="1800" spc="25" dirty="0">
                <a:latin typeface="Comic Sans MS"/>
                <a:cs typeface="Comic Sans MS"/>
              </a:rPr>
              <a:t>SAMEPERIODLASTYEAR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472829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957085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446052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056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18199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87375"/>
            <a:ext cx="7423784" cy="1828164"/>
          </a:xfrm>
          <a:custGeom>
            <a:avLst/>
            <a:gdLst/>
            <a:ahLst/>
            <a:cxnLst/>
            <a:rect l="l" t="t" r="r" b="b"/>
            <a:pathLst>
              <a:path w="7423784" h="1828164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23784" h="1828164">
                <a:moveTo>
                  <a:pt x="7423226" y="957910"/>
                </a:moveTo>
                <a:lnTo>
                  <a:pt x="7419619" y="908646"/>
                </a:lnTo>
                <a:lnTo>
                  <a:pt x="7409116" y="861631"/>
                </a:lnTo>
                <a:lnTo>
                  <a:pt x="7392251" y="817372"/>
                </a:lnTo>
                <a:lnTo>
                  <a:pt x="7369518" y="776389"/>
                </a:lnTo>
                <a:lnTo>
                  <a:pt x="7341463" y="739190"/>
                </a:lnTo>
                <a:lnTo>
                  <a:pt x="7308570" y="706310"/>
                </a:lnTo>
                <a:lnTo>
                  <a:pt x="7271385" y="678243"/>
                </a:lnTo>
                <a:lnTo>
                  <a:pt x="7230402" y="655523"/>
                </a:lnTo>
                <a:lnTo>
                  <a:pt x="7186142" y="638657"/>
                </a:lnTo>
                <a:lnTo>
                  <a:pt x="7139114" y="628154"/>
                </a:lnTo>
                <a:lnTo>
                  <a:pt x="7089851" y="624535"/>
                </a:lnTo>
                <a:lnTo>
                  <a:pt x="649046" y="624535"/>
                </a:lnTo>
                <a:lnTo>
                  <a:pt x="599782" y="628154"/>
                </a:lnTo>
                <a:lnTo>
                  <a:pt x="552767" y="638657"/>
                </a:lnTo>
                <a:lnTo>
                  <a:pt x="508508" y="655523"/>
                </a:lnTo>
                <a:lnTo>
                  <a:pt x="467525" y="678243"/>
                </a:lnTo>
                <a:lnTo>
                  <a:pt x="430326" y="706310"/>
                </a:lnTo>
                <a:lnTo>
                  <a:pt x="397446" y="739190"/>
                </a:lnTo>
                <a:lnTo>
                  <a:pt x="369379" y="776389"/>
                </a:lnTo>
                <a:lnTo>
                  <a:pt x="346659" y="817372"/>
                </a:lnTo>
                <a:lnTo>
                  <a:pt x="329793" y="861631"/>
                </a:lnTo>
                <a:lnTo>
                  <a:pt x="319290" y="908646"/>
                </a:lnTo>
                <a:lnTo>
                  <a:pt x="315671" y="957910"/>
                </a:lnTo>
                <a:lnTo>
                  <a:pt x="315671" y="1494650"/>
                </a:lnTo>
                <a:lnTo>
                  <a:pt x="319290" y="1543913"/>
                </a:lnTo>
                <a:lnTo>
                  <a:pt x="329793" y="1590941"/>
                </a:lnTo>
                <a:lnTo>
                  <a:pt x="346659" y="1635201"/>
                </a:lnTo>
                <a:lnTo>
                  <a:pt x="369379" y="1676184"/>
                </a:lnTo>
                <a:lnTo>
                  <a:pt x="397446" y="1713369"/>
                </a:lnTo>
                <a:lnTo>
                  <a:pt x="430326" y="1746262"/>
                </a:lnTo>
                <a:lnTo>
                  <a:pt x="467525" y="1774317"/>
                </a:lnTo>
                <a:lnTo>
                  <a:pt x="508508" y="1797050"/>
                </a:lnTo>
                <a:lnTo>
                  <a:pt x="552767" y="1813915"/>
                </a:lnTo>
                <a:lnTo>
                  <a:pt x="599782" y="1824418"/>
                </a:lnTo>
                <a:lnTo>
                  <a:pt x="649046" y="1828025"/>
                </a:lnTo>
                <a:lnTo>
                  <a:pt x="7089851" y="1828025"/>
                </a:lnTo>
                <a:lnTo>
                  <a:pt x="7139114" y="1824418"/>
                </a:lnTo>
                <a:lnTo>
                  <a:pt x="7186142" y="1813915"/>
                </a:lnTo>
                <a:lnTo>
                  <a:pt x="7230402" y="1797050"/>
                </a:lnTo>
                <a:lnTo>
                  <a:pt x="7271385" y="1774317"/>
                </a:lnTo>
                <a:lnTo>
                  <a:pt x="7308570" y="1746262"/>
                </a:lnTo>
                <a:lnTo>
                  <a:pt x="7341463" y="1713369"/>
                </a:lnTo>
                <a:lnTo>
                  <a:pt x="7369518" y="1676184"/>
                </a:lnTo>
                <a:lnTo>
                  <a:pt x="7392251" y="1635201"/>
                </a:lnTo>
                <a:lnTo>
                  <a:pt x="7409116" y="1590941"/>
                </a:lnTo>
                <a:lnTo>
                  <a:pt x="7419619" y="1543913"/>
                </a:lnTo>
                <a:lnTo>
                  <a:pt x="7423226" y="1494650"/>
                </a:lnTo>
                <a:lnTo>
                  <a:pt x="7423226" y="957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4383296"/>
            <a:ext cx="8937625" cy="2818130"/>
            <a:chOff x="0" y="4383296"/>
            <a:chExt cx="8937625" cy="2818130"/>
          </a:xfrm>
        </p:grpSpPr>
        <p:sp>
          <p:nvSpPr>
            <p:cNvPr id="12" name="object 12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564308"/>
              <a:ext cx="657224" cy="6365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4383303"/>
              <a:ext cx="7159625" cy="2818130"/>
            </a:xfrm>
            <a:custGeom>
              <a:avLst/>
              <a:gdLst/>
              <a:ahLst/>
              <a:cxnLst/>
              <a:rect l="l" t="t" r="r" b="b"/>
              <a:pathLst>
                <a:path w="7159625" h="2818129">
                  <a:moveTo>
                    <a:pt x="900798" y="2817609"/>
                  </a:moveTo>
                  <a:lnTo>
                    <a:pt x="888174" y="2749042"/>
                  </a:lnTo>
                  <a:lnTo>
                    <a:pt x="877189" y="2704071"/>
                  </a:lnTo>
                  <a:lnTo>
                    <a:pt x="864336" y="2659862"/>
                  </a:lnTo>
                  <a:lnTo>
                    <a:pt x="849680" y="2616441"/>
                  </a:lnTo>
                  <a:lnTo>
                    <a:pt x="833259" y="2573871"/>
                  </a:lnTo>
                  <a:lnTo>
                    <a:pt x="815111" y="2532202"/>
                  </a:lnTo>
                  <a:lnTo>
                    <a:pt x="795274" y="2491460"/>
                  </a:lnTo>
                  <a:lnTo>
                    <a:pt x="773811" y="2451684"/>
                  </a:lnTo>
                  <a:lnTo>
                    <a:pt x="750760" y="2412949"/>
                  </a:lnTo>
                  <a:lnTo>
                    <a:pt x="726147" y="2375268"/>
                  </a:lnTo>
                  <a:lnTo>
                    <a:pt x="700036" y="2338705"/>
                  </a:lnTo>
                  <a:lnTo>
                    <a:pt x="672465" y="2303284"/>
                  </a:lnTo>
                  <a:lnTo>
                    <a:pt x="643470" y="2269071"/>
                  </a:lnTo>
                  <a:lnTo>
                    <a:pt x="613105" y="2236089"/>
                  </a:lnTo>
                  <a:lnTo>
                    <a:pt x="581418" y="2204402"/>
                  </a:lnTo>
                  <a:lnTo>
                    <a:pt x="548449" y="2174036"/>
                  </a:lnTo>
                  <a:lnTo>
                    <a:pt x="514223" y="2145042"/>
                  </a:lnTo>
                  <a:lnTo>
                    <a:pt x="478815" y="2117471"/>
                  </a:lnTo>
                  <a:lnTo>
                    <a:pt x="442239" y="2091359"/>
                  </a:lnTo>
                  <a:lnTo>
                    <a:pt x="404558" y="2066759"/>
                  </a:lnTo>
                  <a:lnTo>
                    <a:pt x="365823" y="2043696"/>
                  </a:lnTo>
                  <a:lnTo>
                    <a:pt x="326059" y="2022233"/>
                  </a:lnTo>
                  <a:lnTo>
                    <a:pt x="285305" y="2002396"/>
                  </a:lnTo>
                  <a:lnTo>
                    <a:pt x="243636" y="1984248"/>
                  </a:lnTo>
                  <a:lnTo>
                    <a:pt x="201066" y="1967826"/>
                  </a:lnTo>
                  <a:lnTo>
                    <a:pt x="157657" y="1953171"/>
                  </a:lnTo>
                  <a:lnTo>
                    <a:pt x="113436" y="1940318"/>
                  </a:lnTo>
                  <a:lnTo>
                    <a:pt x="68465" y="1929333"/>
                  </a:lnTo>
                  <a:lnTo>
                    <a:pt x="22771" y="1920240"/>
                  </a:lnTo>
                  <a:lnTo>
                    <a:pt x="0" y="1916734"/>
                  </a:lnTo>
                  <a:lnTo>
                    <a:pt x="0" y="2817609"/>
                  </a:lnTo>
                  <a:lnTo>
                    <a:pt x="900798" y="2817609"/>
                  </a:lnTo>
                  <a:close/>
                </a:path>
                <a:path w="7159625" h="2818129">
                  <a:moveTo>
                    <a:pt x="7159244" y="283121"/>
                  </a:moveTo>
                  <a:lnTo>
                    <a:pt x="7148970" y="237096"/>
                  </a:lnTo>
                  <a:lnTo>
                    <a:pt x="7132091" y="192836"/>
                  </a:lnTo>
                  <a:lnTo>
                    <a:pt x="7109371" y="151853"/>
                  </a:lnTo>
                  <a:lnTo>
                    <a:pt x="7081304" y="114655"/>
                  </a:lnTo>
                  <a:lnTo>
                    <a:pt x="7048424" y="81775"/>
                  </a:lnTo>
                  <a:lnTo>
                    <a:pt x="7011225" y="53708"/>
                  </a:lnTo>
                  <a:lnTo>
                    <a:pt x="6970242" y="30988"/>
                  </a:lnTo>
                  <a:lnTo>
                    <a:pt x="6925983" y="14109"/>
                  </a:lnTo>
                  <a:lnTo>
                    <a:pt x="6878968" y="3619"/>
                  </a:lnTo>
                  <a:lnTo>
                    <a:pt x="6829704" y="0"/>
                  </a:lnTo>
                  <a:lnTo>
                    <a:pt x="748626" y="0"/>
                  </a:lnTo>
                  <a:lnTo>
                    <a:pt x="699363" y="3619"/>
                  </a:lnTo>
                  <a:lnTo>
                    <a:pt x="652348" y="14109"/>
                  </a:lnTo>
                  <a:lnTo>
                    <a:pt x="608088" y="30988"/>
                  </a:lnTo>
                  <a:lnTo>
                    <a:pt x="567105" y="53708"/>
                  </a:lnTo>
                  <a:lnTo>
                    <a:pt x="529907" y="81775"/>
                  </a:lnTo>
                  <a:lnTo>
                    <a:pt x="497027" y="114655"/>
                  </a:lnTo>
                  <a:lnTo>
                    <a:pt x="468960" y="151853"/>
                  </a:lnTo>
                  <a:lnTo>
                    <a:pt x="446239" y="192836"/>
                  </a:lnTo>
                  <a:lnTo>
                    <a:pt x="429374" y="237096"/>
                  </a:lnTo>
                  <a:lnTo>
                    <a:pt x="418871" y="284111"/>
                  </a:lnTo>
                  <a:lnTo>
                    <a:pt x="415251" y="333375"/>
                  </a:lnTo>
                  <a:lnTo>
                    <a:pt x="415251" y="1854784"/>
                  </a:lnTo>
                  <a:lnTo>
                    <a:pt x="418871" y="1904047"/>
                  </a:lnTo>
                  <a:lnTo>
                    <a:pt x="429374" y="1951075"/>
                  </a:lnTo>
                  <a:lnTo>
                    <a:pt x="446239" y="1995335"/>
                  </a:lnTo>
                  <a:lnTo>
                    <a:pt x="468960" y="2036318"/>
                  </a:lnTo>
                  <a:lnTo>
                    <a:pt x="497027" y="2073503"/>
                  </a:lnTo>
                  <a:lnTo>
                    <a:pt x="529907" y="2106396"/>
                  </a:lnTo>
                  <a:lnTo>
                    <a:pt x="567105" y="2134451"/>
                  </a:lnTo>
                  <a:lnTo>
                    <a:pt x="608088" y="2157184"/>
                  </a:lnTo>
                  <a:lnTo>
                    <a:pt x="652348" y="2174049"/>
                  </a:lnTo>
                  <a:lnTo>
                    <a:pt x="699363" y="2184552"/>
                  </a:lnTo>
                  <a:lnTo>
                    <a:pt x="748626" y="2188159"/>
                  </a:lnTo>
                  <a:lnTo>
                    <a:pt x="6829704" y="2188159"/>
                  </a:lnTo>
                  <a:lnTo>
                    <a:pt x="6878968" y="2184552"/>
                  </a:lnTo>
                  <a:lnTo>
                    <a:pt x="6925983" y="2174049"/>
                  </a:lnTo>
                  <a:lnTo>
                    <a:pt x="6970242" y="2157184"/>
                  </a:lnTo>
                  <a:lnTo>
                    <a:pt x="7011225" y="2134451"/>
                  </a:lnTo>
                  <a:lnTo>
                    <a:pt x="7048424" y="2106396"/>
                  </a:lnTo>
                  <a:lnTo>
                    <a:pt x="7081304" y="2073503"/>
                  </a:lnTo>
                  <a:lnTo>
                    <a:pt x="7109371" y="2036318"/>
                  </a:lnTo>
                  <a:lnTo>
                    <a:pt x="7132091" y="1995335"/>
                  </a:lnTo>
                  <a:lnTo>
                    <a:pt x="7148970" y="1951075"/>
                  </a:lnTo>
                  <a:lnTo>
                    <a:pt x="7159244" y="1905038"/>
                  </a:lnTo>
                  <a:lnTo>
                    <a:pt x="7159244" y="2831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42280" y="264200"/>
            <a:ext cx="241617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PARALLELPERIOD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1074100" y="2472206"/>
            <a:ext cx="5741035" cy="363220"/>
          </a:xfrm>
          <a:custGeom>
            <a:avLst/>
            <a:gdLst/>
            <a:ahLst/>
            <a:cxnLst/>
            <a:rect l="l" t="t" r="r" b="b"/>
            <a:pathLst>
              <a:path w="5741034" h="363219">
                <a:moveTo>
                  <a:pt x="5559380" y="363154"/>
                </a:moveTo>
                <a:lnTo>
                  <a:pt x="181518" y="363154"/>
                </a:lnTo>
                <a:lnTo>
                  <a:pt x="145930" y="359633"/>
                </a:lnTo>
                <a:lnTo>
                  <a:pt x="80780" y="332647"/>
                </a:lnTo>
                <a:lnTo>
                  <a:pt x="30449" y="282316"/>
                </a:lnTo>
                <a:lnTo>
                  <a:pt x="3463" y="217166"/>
                </a:lnTo>
                <a:lnTo>
                  <a:pt x="0" y="182159"/>
                </a:lnTo>
                <a:lnTo>
                  <a:pt x="0" y="180994"/>
                </a:lnTo>
                <a:lnTo>
                  <a:pt x="13764" y="112090"/>
                </a:lnTo>
                <a:lnTo>
                  <a:pt x="53125" y="53182"/>
                </a:lnTo>
                <a:lnTo>
                  <a:pt x="112032" y="13821"/>
                </a:lnTo>
                <a:lnTo>
                  <a:pt x="181519" y="0"/>
                </a:lnTo>
                <a:lnTo>
                  <a:pt x="5559378" y="0"/>
                </a:lnTo>
                <a:lnTo>
                  <a:pt x="5594968" y="3521"/>
                </a:lnTo>
                <a:lnTo>
                  <a:pt x="5660118" y="30507"/>
                </a:lnTo>
                <a:lnTo>
                  <a:pt x="5710448" y="80837"/>
                </a:lnTo>
                <a:lnTo>
                  <a:pt x="5737434" y="145987"/>
                </a:lnTo>
                <a:lnTo>
                  <a:pt x="5740898" y="180994"/>
                </a:lnTo>
                <a:lnTo>
                  <a:pt x="5740898" y="182159"/>
                </a:lnTo>
                <a:lnTo>
                  <a:pt x="5727134" y="251063"/>
                </a:lnTo>
                <a:lnTo>
                  <a:pt x="5687773" y="309971"/>
                </a:lnTo>
                <a:lnTo>
                  <a:pt x="5628865" y="349332"/>
                </a:lnTo>
                <a:lnTo>
                  <a:pt x="5559380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1950" y="2523609"/>
            <a:ext cx="556514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PARALLELPERIOD(&lt;dates&gt;,&lt;number_of_intervals&gt;,&lt;interval&gt;)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523" y="3046947"/>
            <a:ext cx="6320790" cy="1106170"/>
          </a:xfrm>
          <a:custGeom>
            <a:avLst/>
            <a:gdLst/>
            <a:ahLst/>
            <a:cxnLst/>
            <a:rect l="l" t="t" r="r" b="b"/>
            <a:pathLst>
              <a:path w="6320790" h="1106170">
                <a:moveTo>
                  <a:pt x="5987129" y="1106104"/>
                </a:moveTo>
                <a:lnTo>
                  <a:pt x="333372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987126" y="0"/>
                </a:lnTo>
                <a:lnTo>
                  <a:pt x="6036390" y="3614"/>
                </a:lnTo>
                <a:lnTo>
                  <a:pt x="6083409" y="14114"/>
                </a:lnTo>
                <a:lnTo>
                  <a:pt x="6127669" y="30984"/>
                </a:lnTo>
                <a:lnTo>
                  <a:pt x="6168653" y="53708"/>
                </a:lnTo>
                <a:lnTo>
                  <a:pt x="6205845" y="81771"/>
                </a:lnTo>
                <a:lnTo>
                  <a:pt x="6238730" y="114656"/>
                </a:lnTo>
                <a:lnTo>
                  <a:pt x="6266793" y="151848"/>
                </a:lnTo>
                <a:lnTo>
                  <a:pt x="6289517" y="192832"/>
                </a:lnTo>
                <a:lnTo>
                  <a:pt x="6306387" y="237091"/>
                </a:lnTo>
                <a:lnTo>
                  <a:pt x="6316887" y="284111"/>
                </a:lnTo>
                <a:lnTo>
                  <a:pt x="6320502" y="333374"/>
                </a:lnTo>
                <a:lnTo>
                  <a:pt x="6320502" y="772729"/>
                </a:lnTo>
                <a:lnTo>
                  <a:pt x="6316887" y="821992"/>
                </a:lnTo>
                <a:lnTo>
                  <a:pt x="6306387" y="869012"/>
                </a:lnTo>
                <a:lnTo>
                  <a:pt x="6289517" y="913271"/>
                </a:lnTo>
                <a:lnTo>
                  <a:pt x="6266793" y="954255"/>
                </a:lnTo>
                <a:lnTo>
                  <a:pt x="6238730" y="991447"/>
                </a:lnTo>
                <a:lnTo>
                  <a:pt x="6205845" y="1024332"/>
                </a:lnTo>
                <a:lnTo>
                  <a:pt x="6168653" y="1052395"/>
                </a:lnTo>
                <a:lnTo>
                  <a:pt x="6127669" y="1075119"/>
                </a:lnTo>
                <a:lnTo>
                  <a:pt x="6083409" y="1091989"/>
                </a:lnTo>
                <a:lnTo>
                  <a:pt x="6036390" y="1102489"/>
                </a:lnTo>
                <a:lnTo>
                  <a:pt x="5987129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079" y="838468"/>
            <a:ext cx="70567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PARALLELPERIOD function in DAX returns a table that contains a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 of dates shifted by a specified number of intervals. This function is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commonly used to compare measures across different time periods, such as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months,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quarters, or years.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0" name="object 20"/>
          <p:cNvSpPr txBox="1"/>
          <p:nvPr/>
        </p:nvSpPr>
        <p:spPr>
          <a:xfrm>
            <a:off x="144383" y="2445567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923" y="3070957"/>
            <a:ext cx="6561455" cy="33820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dates</a:t>
            </a:r>
            <a:r>
              <a:rPr sz="1450" spc="-10" dirty="0">
                <a:latin typeface="Comic Sans MS"/>
                <a:cs typeface="Comic Sans MS"/>
              </a:rPr>
              <a:t>: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endParaRPr sz="1450">
              <a:latin typeface="Comic Sans MS"/>
              <a:cs typeface="Comic Sans MS"/>
            </a:endParaRPr>
          </a:p>
          <a:p>
            <a:pPr marL="12700" marR="296545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number_of_intervals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number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intervals</a:t>
            </a:r>
            <a:r>
              <a:rPr sz="1450" spc="-5" dirty="0">
                <a:latin typeface="Comic Sans MS"/>
                <a:cs typeface="Comic Sans MS"/>
              </a:rPr>
              <a:t> 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shift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interval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interval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by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which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shift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DAY,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MONTH, QUARTER,</a:t>
            </a:r>
            <a:r>
              <a:rPr sz="1450" spc="-5" dirty="0">
                <a:latin typeface="Comic Sans MS"/>
                <a:cs typeface="Comic Sans MS"/>
              </a:rPr>
              <a:t> or </a:t>
            </a:r>
            <a:r>
              <a:rPr sz="1450" spc="-10" dirty="0">
                <a:latin typeface="Comic Sans MS"/>
                <a:cs typeface="Comic Sans MS"/>
              </a:rPr>
              <a:t>YEAR.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600">
              <a:latin typeface="Comic Sans MS"/>
              <a:cs typeface="Comic Sans MS"/>
            </a:endParaRPr>
          </a:p>
          <a:p>
            <a:pPr marL="67310" marR="5080">
              <a:lnSpc>
                <a:spcPct val="125000"/>
              </a:lnSpc>
            </a:pPr>
            <a:r>
              <a:rPr sz="1250" b="1" spc="-5" dirty="0">
                <a:latin typeface="Comic Sans MS"/>
                <a:cs typeface="Comic Sans MS"/>
              </a:rPr>
              <a:t>Year</a:t>
            </a:r>
            <a:r>
              <a:rPr sz="1250" b="1" spc="16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interval:</a:t>
            </a:r>
            <a:r>
              <a:rPr sz="1250" b="1" spc="1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Compares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spc="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across</a:t>
            </a:r>
            <a:r>
              <a:rPr sz="1250" spc="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years,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shifting</a:t>
            </a:r>
            <a:r>
              <a:rPr sz="1250" spc="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context</a:t>
            </a:r>
            <a:r>
              <a:rPr sz="1250" spc="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by</a:t>
            </a:r>
            <a:r>
              <a:rPr sz="1250" spc="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specified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number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 years.</a:t>
            </a:r>
            <a:endParaRPr sz="1250">
              <a:latin typeface="Comic Sans MS"/>
              <a:cs typeface="Comic Sans MS"/>
            </a:endParaRPr>
          </a:p>
          <a:p>
            <a:pPr marL="67310" marR="5080">
              <a:lnSpc>
                <a:spcPct val="125000"/>
              </a:lnSpc>
            </a:pPr>
            <a:r>
              <a:rPr sz="1250" b="1" spc="-5" dirty="0">
                <a:latin typeface="Comic Sans MS"/>
                <a:cs typeface="Comic Sans MS"/>
              </a:rPr>
              <a:t>Month</a:t>
            </a:r>
            <a:r>
              <a:rPr sz="1250" b="1" spc="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interval:</a:t>
            </a:r>
            <a:r>
              <a:rPr sz="1250" b="1" spc="-1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Compares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across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months,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shifting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context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by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specified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number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 months.</a:t>
            </a:r>
            <a:endParaRPr sz="1250">
              <a:latin typeface="Comic Sans MS"/>
              <a:cs typeface="Comic Sans MS"/>
            </a:endParaRPr>
          </a:p>
          <a:p>
            <a:pPr marL="67310" marR="5080">
              <a:lnSpc>
                <a:spcPct val="125000"/>
              </a:lnSpc>
            </a:pPr>
            <a:r>
              <a:rPr sz="1250" b="1" spc="-5" dirty="0">
                <a:latin typeface="Comic Sans MS"/>
                <a:cs typeface="Comic Sans MS"/>
              </a:rPr>
              <a:t>Quarter</a:t>
            </a:r>
            <a:r>
              <a:rPr sz="1250" b="1" spc="3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interval:</a:t>
            </a:r>
            <a:r>
              <a:rPr sz="1250" b="1" spc="18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Compares</a:t>
            </a:r>
            <a:r>
              <a:rPr sz="1250" spc="3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spc="3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across</a:t>
            </a:r>
            <a:r>
              <a:rPr sz="1250" spc="3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quarters,</a:t>
            </a:r>
            <a:r>
              <a:rPr sz="1250" spc="3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shifting</a:t>
            </a:r>
            <a:r>
              <a:rPr sz="1250" spc="3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3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</a:t>
            </a:r>
            <a:r>
              <a:rPr sz="1250" spc="3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context</a:t>
            </a:r>
            <a:r>
              <a:rPr sz="1250" spc="3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by</a:t>
            </a:r>
            <a:r>
              <a:rPr sz="1250" spc="3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specified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number of quarters.</a:t>
            </a:r>
            <a:endParaRPr sz="1250">
              <a:latin typeface="Comic Sans MS"/>
              <a:cs typeface="Comic Sans MS"/>
            </a:endParaRPr>
          </a:p>
          <a:p>
            <a:pPr marL="67310" marR="5080">
              <a:lnSpc>
                <a:spcPct val="125000"/>
              </a:lnSpc>
            </a:pPr>
            <a:r>
              <a:rPr sz="1250" b="1" spc="-5" dirty="0">
                <a:latin typeface="Comic Sans MS"/>
                <a:cs typeface="Comic Sans MS"/>
              </a:rPr>
              <a:t>Day</a:t>
            </a:r>
            <a:r>
              <a:rPr sz="1250" b="1" spc="26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interval:</a:t>
            </a:r>
            <a:r>
              <a:rPr sz="1250" b="1" spc="9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Compares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spc="2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across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days,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shifting</a:t>
            </a:r>
            <a:r>
              <a:rPr sz="1250" spc="2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context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by</a:t>
            </a:r>
            <a:r>
              <a:rPr sz="1250" spc="2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spc="2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specified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number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 days.</a:t>
            </a:r>
            <a:endParaRPr sz="12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9203" y="204466"/>
            <a:ext cx="7900670" cy="515620"/>
          </a:xfrm>
          <a:custGeom>
            <a:avLst/>
            <a:gdLst/>
            <a:ahLst/>
            <a:cxnLst/>
            <a:rect l="l" t="t" r="r" b="b"/>
            <a:pathLst>
              <a:path w="7900670" h="515620">
                <a:moveTo>
                  <a:pt x="7643031" y="515533"/>
                </a:moveTo>
                <a:lnTo>
                  <a:pt x="257765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7643030" y="0"/>
                </a:lnTo>
                <a:lnTo>
                  <a:pt x="7689364" y="4152"/>
                </a:lnTo>
                <a:lnTo>
                  <a:pt x="7732973" y="16126"/>
                </a:lnTo>
                <a:lnTo>
                  <a:pt x="7773130" y="35192"/>
                </a:lnTo>
                <a:lnTo>
                  <a:pt x="7809106" y="60623"/>
                </a:lnTo>
                <a:lnTo>
                  <a:pt x="7840173" y="91690"/>
                </a:lnTo>
                <a:lnTo>
                  <a:pt x="7865604" y="127667"/>
                </a:lnTo>
                <a:lnTo>
                  <a:pt x="7884670" y="167823"/>
                </a:lnTo>
                <a:lnTo>
                  <a:pt x="7896644" y="211432"/>
                </a:lnTo>
                <a:lnTo>
                  <a:pt x="7900152" y="250580"/>
                </a:lnTo>
                <a:lnTo>
                  <a:pt x="7900152" y="264953"/>
                </a:lnTo>
                <a:lnTo>
                  <a:pt x="7896644" y="304100"/>
                </a:lnTo>
                <a:lnTo>
                  <a:pt x="7884670" y="347710"/>
                </a:lnTo>
                <a:lnTo>
                  <a:pt x="7865604" y="387866"/>
                </a:lnTo>
                <a:lnTo>
                  <a:pt x="7840173" y="423842"/>
                </a:lnTo>
                <a:lnTo>
                  <a:pt x="7809106" y="454910"/>
                </a:lnTo>
                <a:lnTo>
                  <a:pt x="7773130" y="480341"/>
                </a:lnTo>
                <a:lnTo>
                  <a:pt x="7732973" y="499407"/>
                </a:lnTo>
                <a:lnTo>
                  <a:pt x="7689364" y="511380"/>
                </a:lnTo>
                <a:lnTo>
                  <a:pt x="7643031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7039" y="300350"/>
            <a:ext cx="600519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VISUAL EXAMPLE FOR BETTER UNDERSTANDING</a:t>
            </a:r>
            <a:endParaRPr sz="1850"/>
          </a:p>
        </p:txBody>
      </p:sp>
      <p:sp>
        <p:nvSpPr>
          <p:cNvPr id="8" name="object 8"/>
          <p:cNvSpPr/>
          <p:nvPr/>
        </p:nvSpPr>
        <p:spPr>
          <a:xfrm>
            <a:off x="252838" y="825117"/>
            <a:ext cx="7171690" cy="610870"/>
          </a:xfrm>
          <a:custGeom>
            <a:avLst/>
            <a:gdLst/>
            <a:ahLst/>
            <a:cxnLst/>
            <a:rect l="l" t="t" r="r" b="b"/>
            <a:pathLst>
              <a:path w="7171690" h="610869">
                <a:moveTo>
                  <a:pt x="6865869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865869" y="0"/>
                </a:lnTo>
                <a:lnTo>
                  <a:pt x="6915407" y="3997"/>
                </a:lnTo>
                <a:lnTo>
                  <a:pt x="6962400" y="15569"/>
                </a:lnTo>
                <a:lnTo>
                  <a:pt x="7006219" y="34088"/>
                </a:lnTo>
                <a:lnTo>
                  <a:pt x="7046236" y="58924"/>
                </a:lnTo>
                <a:lnTo>
                  <a:pt x="7081821" y="89450"/>
                </a:lnTo>
                <a:lnTo>
                  <a:pt x="7112347" y="125035"/>
                </a:lnTo>
                <a:lnTo>
                  <a:pt x="7137183" y="165052"/>
                </a:lnTo>
                <a:lnTo>
                  <a:pt x="7155702" y="208871"/>
                </a:lnTo>
                <a:lnTo>
                  <a:pt x="7167274" y="255864"/>
                </a:lnTo>
                <a:lnTo>
                  <a:pt x="7171271" y="305402"/>
                </a:lnTo>
                <a:lnTo>
                  <a:pt x="7167274" y="354939"/>
                </a:lnTo>
                <a:lnTo>
                  <a:pt x="7155702" y="401932"/>
                </a:lnTo>
                <a:lnTo>
                  <a:pt x="7137183" y="445751"/>
                </a:lnTo>
                <a:lnTo>
                  <a:pt x="7112347" y="485768"/>
                </a:lnTo>
                <a:lnTo>
                  <a:pt x="7081821" y="521353"/>
                </a:lnTo>
                <a:lnTo>
                  <a:pt x="7046236" y="551879"/>
                </a:lnTo>
                <a:lnTo>
                  <a:pt x="7006219" y="576715"/>
                </a:lnTo>
                <a:lnTo>
                  <a:pt x="6962400" y="595234"/>
                </a:lnTo>
                <a:lnTo>
                  <a:pt x="6915407" y="606806"/>
                </a:lnTo>
                <a:lnTo>
                  <a:pt x="6865869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8238" y="856118"/>
            <a:ext cx="8249284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84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last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column?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taking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as </a:t>
            </a:r>
            <a:r>
              <a:rPr sz="1350" spc="-10" dirty="0">
                <a:latin typeface="Comic Sans MS"/>
                <a:cs typeface="Comic Sans MS"/>
              </a:rPr>
              <a:t>Intervel</a:t>
            </a:r>
            <a:endParaRPr sz="1350">
              <a:latin typeface="Comic Sans MS"/>
              <a:cs typeface="Comic Sans MS"/>
            </a:endParaRPr>
          </a:p>
          <a:p>
            <a:pPr marL="7759700">
              <a:lnSpc>
                <a:spcPct val="100000"/>
              </a:lnSpc>
              <a:spcBef>
                <a:spcPts val="335"/>
              </a:spcBef>
            </a:pPr>
            <a:r>
              <a:rPr sz="1350" b="1" spc="-10" dirty="0">
                <a:latin typeface="Comic Sans MS"/>
                <a:cs typeface="Comic Sans MS"/>
              </a:rPr>
              <a:t>Easy?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7569" y="2143669"/>
            <a:ext cx="3435350" cy="908050"/>
          </a:xfrm>
          <a:custGeom>
            <a:avLst/>
            <a:gdLst/>
            <a:ahLst/>
            <a:cxnLst/>
            <a:rect l="l" t="t" r="r" b="b"/>
            <a:pathLst>
              <a:path w="3435350" h="908050">
                <a:moveTo>
                  <a:pt x="3102234" y="907448"/>
                </a:moveTo>
                <a:lnTo>
                  <a:pt x="333374" y="907448"/>
                </a:lnTo>
                <a:lnTo>
                  <a:pt x="284111" y="903833"/>
                </a:lnTo>
                <a:lnTo>
                  <a:pt x="237091" y="893333"/>
                </a:lnTo>
                <a:lnTo>
                  <a:pt x="192832" y="876463"/>
                </a:lnTo>
                <a:lnTo>
                  <a:pt x="151848" y="853739"/>
                </a:lnTo>
                <a:lnTo>
                  <a:pt x="114656" y="825677"/>
                </a:lnTo>
                <a:lnTo>
                  <a:pt x="81771" y="792792"/>
                </a:lnTo>
                <a:lnTo>
                  <a:pt x="53708" y="755599"/>
                </a:lnTo>
                <a:lnTo>
                  <a:pt x="30984" y="714616"/>
                </a:lnTo>
                <a:lnTo>
                  <a:pt x="14114" y="670356"/>
                </a:lnTo>
                <a:lnTo>
                  <a:pt x="3614" y="623337"/>
                </a:lnTo>
                <a:lnTo>
                  <a:pt x="0" y="574075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102234" y="0"/>
                </a:lnTo>
                <a:lnTo>
                  <a:pt x="3151497" y="3614"/>
                </a:lnTo>
                <a:lnTo>
                  <a:pt x="3198517" y="14114"/>
                </a:lnTo>
                <a:lnTo>
                  <a:pt x="3242776" y="30984"/>
                </a:lnTo>
                <a:lnTo>
                  <a:pt x="3283760" y="53708"/>
                </a:lnTo>
                <a:lnTo>
                  <a:pt x="3320952" y="81771"/>
                </a:lnTo>
                <a:lnTo>
                  <a:pt x="3353837" y="114656"/>
                </a:lnTo>
                <a:lnTo>
                  <a:pt x="3381900" y="151848"/>
                </a:lnTo>
                <a:lnTo>
                  <a:pt x="3404624" y="192832"/>
                </a:lnTo>
                <a:lnTo>
                  <a:pt x="3421494" y="237091"/>
                </a:lnTo>
                <a:lnTo>
                  <a:pt x="3431994" y="284111"/>
                </a:lnTo>
                <a:lnTo>
                  <a:pt x="3434834" y="322816"/>
                </a:lnTo>
                <a:lnTo>
                  <a:pt x="3434834" y="584631"/>
                </a:lnTo>
                <a:lnTo>
                  <a:pt x="3431994" y="623337"/>
                </a:lnTo>
                <a:lnTo>
                  <a:pt x="3421494" y="670356"/>
                </a:lnTo>
                <a:lnTo>
                  <a:pt x="3404624" y="714616"/>
                </a:lnTo>
                <a:lnTo>
                  <a:pt x="3381900" y="755599"/>
                </a:lnTo>
                <a:lnTo>
                  <a:pt x="3353837" y="792792"/>
                </a:lnTo>
                <a:lnTo>
                  <a:pt x="3320952" y="825677"/>
                </a:lnTo>
                <a:lnTo>
                  <a:pt x="3283760" y="853739"/>
                </a:lnTo>
                <a:lnTo>
                  <a:pt x="3242776" y="876463"/>
                </a:lnTo>
                <a:lnTo>
                  <a:pt x="3198517" y="893333"/>
                </a:lnTo>
                <a:lnTo>
                  <a:pt x="3151497" y="903833"/>
                </a:lnTo>
                <a:lnTo>
                  <a:pt x="3102234" y="907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27595" y="2169583"/>
            <a:ext cx="31756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100"/>
              </a:lnSpc>
              <a:spcBef>
                <a:spcPts val="100"/>
              </a:spcBef>
            </a:pPr>
            <a:r>
              <a:rPr sz="1150" spc="-10" dirty="0">
                <a:latin typeface="Comic Sans MS"/>
                <a:cs typeface="Comic Sans MS"/>
              </a:rPr>
              <a:t>Total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Parllelperiod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2017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gives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amount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 </a:t>
            </a:r>
            <a:r>
              <a:rPr sz="1150" spc="-10" dirty="0">
                <a:latin typeface="Comic Sans MS"/>
                <a:cs typeface="Comic Sans MS"/>
              </a:rPr>
              <a:t>2016,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2018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gives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 amount</a:t>
            </a:r>
            <a:r>
              <a:rPr sz="1150" spc="-5" dirty="0">
                <a:latin typeface="Comic Sans MS"/>
                <a:cs typeface="Comic Sans MS"/>
              </a:rPr>
              <a:t> of </a:t>
            </a:r>
            <a:r>
              <a:rPr sz="1150" spc="-10" dirty="0">
                <a:latin typeface="Comic Sans MS"/>
                <a:cs typeface="Comic Sans MS"/>
              </a:rPr>
              <a:t>2017</a:t>
            </a:r>
            <a:r>
              <a:rPr sz="1150" spc="-5" dirty="0">
                <a:latin typeface="Comic Sans MS"/>
                <a:cs typeface="Comic Sans MS"/>
              </a:rPr>
              <a:t> .</a:t>
            </a:r>
            <a:endParaRPr sz="1150">
              <a:latin typeface="Comic Sans MS"/>
              <a:cs typeface="Comic Sans MS"/>
            </a:endParaRPr>
          </a:p>
          <a:p>
            <a:pPr marR="35560" algn="ctr">
              <a:lnSpc>
                <a:spcPct val="100000"/>
              </a:lnSpc>
              <a:spcBef>
                <a:spcPts val="195"/>
              </a:spcBef>
            </a:pPr>
            <a:r>
              <a:rPr sz="1150" spc="-5" dirty="0">
                <a:latin typeface="Comic Sans MS"/>
                <a:cs typeface="Comic Sans MS"/>
              </a:rPr>
              <a:t>It </a:t>
            </a:r>
            <a:r>
              <a:rPr sz="1150" spc="-10" dirty="0">
                <a:latin typeface="Comic Sans MS"/>
                <a:cs typeface="Comic Sans MS"/>
              </a:rPr>
              <a:t>gives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amount</a:t>
            </a:r>
            <a:r>
              <a:rPr sz="1150" spc="-5" dirty="0">
                <a:latin typeface="Comic Sans MS"/>
                <a:cs typeface="Comic Sans MS"/>
              </a:rPr>
              <a:t> of </a:t>
            </a:r>
            <a:r>
              <a:rPr sz="1150" spc="-10" dirty="0">
                <a:latin typeface="Comic Sans MS"/>
                <a:cs typeface="Comic Sans MS"/>
              </a:rPr>
              <a:t>last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year.</a:t>
            </a:r>
            <a:endParaRPr sz="1150">
              <a:latin typeface="Comic Sans MS"/>
              <a:cs typeface="Comic Sans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366" y="1972219"/>
            <a:ext cx="3333749" cy="17145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99" y="1540697"/>
            <a:ext cx="6591299" cy="32384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8016" y="3792696"/>
            <a:ext cx="5741035" cy="351155"/>
          </a:xfrm>
          <a:custGeom>
            <a:avLst/>
            <a:gdLst/>
            <a:ahLst/>
            <a:cxnLst/>
            <a:rect l="l" t="t" r="r" b="b"/>
            <a:pathLst>
              <a:path w="5741034" h="351154">
                <a:moveTo>
                  <a:pt x="5565458" y="350910"/>
                </a:moveTo>
                <a:lnTo>
                  <a:pt x="175455" y="350910"/>
                </a:lnTo>
                <a:lnTo>
                  <a:pt x="141065" y="347507"/>
                </a:lnTo>
                <a:lnTo>
                  <a:pt x="78112" y="321431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175452" y="0"/>
                </a:lnTo>
                <a:lnTo>
                  <a:pt x="5565461" y="0"/>
                </a:lnTo>
                <a:lnTo>
                  <a:pt x="5632603" y="13355"/>
                </a:lnTo>
                <a:lnTo>
                  <a:pt x="5689525" y="51389"/>
                </a:lnTo>
                <a:lnTo>
                  <a:pt x="5727558" y="108311"/>
                </a:lnTo>
                <a:lnTo>
                  <a:pt x="5740677" y="173067"/>
                </a:lnTo>
                <a:lnTo>
                  <a:pt x="5740677" y="177842"/>
                </a:lnTo>
                <a:lnTo>
                  <a:pt x="5727558" y="242598"/>
                </a:lnTo>
                <a:lnTo>
                  <a:pt x="5689525" y="299520"/>
                </a:lnTo>
                <a:lnTo>
                  <a:pt x="5632603" y="337554"/>
                </a:lnTo>
                <a:lnTo>
                  <a:pt x="5565458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94223" y="3847243"/>
            <a:ext cx="468884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Creating</a:t>
            </a:r>
            <a:r>
              <a:rPr sz="1350" b="1" spc="-5" dirty="0">
                <a:latin typeface="Comic Sans MS"/>
                <a:cs typeface="Comic Sans MS"/>
              </a:rPr>
              <a:t> a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Measure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Get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of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Previous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Month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419" y="4248381"/>
            <a:ext cx="6705599" cy="3143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66" y="4636942"/>
            <a:ext cx="2895599" cy="242887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165036" y="5214716"/>
            <a:ext cx="5445125" cy="908050"/>
          </a:xfrm>
          <a:custGeom>
            <a:avLst/>
            <a:gdLst/>
            <a:ahLst/>
            <a:cxnLst/>
            <a:rect l="l" t="t" r="r" b="b"/>
            <a:pathLst>
              <a:path w="5445125" h="908050">
                <a:moveTo>
                  <a:pt x="5111873" y="907448"/>
                </a:moveTo>
                <a:lnTo>
                  <a:pt x="333369" y="907448"/>
                </a:lnTo>
                <a:lnTo>
                  <a:pt x="284111" y="903834"/>
                </a:lnTo>
                <a:lnTo>
                  <a:pt x="237091" y="893333"/>
                </a:lnTo>
                <a:lnTo>
                  <a:pt x="192832" y="876463"/>
                </a:lnTo>
                <a:lnTo>
                  <a:pt x="151848" y="853739"/>
                </a:lnTo>
                <a:lnTo>
                  <a:pt x="114656" y="825677"/>
                </a:lnTo>
                <a:lnTo>
                  <a:pt x="81771" y="792792"/>
                </a:lnTo>
                <a:lnTo>
                  <a:pt x="53708" y="755599"/>
                </a:lnTo>
                <a:lnTo>
                  <a:pt x="30984" y="714616"/>
                </a:lnTo>
                <a:lnTo>
                  <a:pt x="14114" y="670356"/>
                </a:lnTo>
                <a:lnTo>
                  <a:pt x="3614" y="623337"/>
                </a:lnTo>
                <a:lnTo>
                  <a:pt x="0" y="574075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111867" y="0"/>
                </a:lnTo>
                <a:lnTo>
                  <a:pt x="5161131" y="3614"/>
                </a:lnTo>
                <a:lnTo>
                  <a:pt x="5208150" y="14114"/>
                </a:lnTo>
                <a:lnTo>
                  <a:pt x="5252409" y="30984"/>
                </a:lnTo>
                <a:lnTo>
                  <a:pt x="5293393" y="53708"/>
                </a:lnTo>
                <a:lnTo>
                  <a:pt x="5330585" y="81771"/>
                </a:lnTo>
                <a:lnTo>
                  <a:pt x="5363470" y="114656"/>
                </a:lnTo>
                <a:lnTo>
                  <a:pt x="5391533" y="151848"/>
                </a:lnTo>
                <a:lnTo>
                  <a:pt x="5414257" y="192832"/>
                </a:lnTo>
                <a:lnTo>
                  <a:pt x="5431127" y="237091"/>
                </a:lnTo>
                <a:lnTo>
                  <a:pt x="5441627" y="284111"/>
                </a:lnTo>
                <a:lnTo>
                  <a:pt x="5444691" y="325865"/>
                </a:lnTo>
                <a:lnTo>
                  <a:pt x="5444691" y="581583"/>
                </a:lnTo>
                <a:lnTo>
                  <a:pt x="5441627" y="623337"/>
                </a:lnTo>
                <a:lnTo>
                  <a:pt x="5431127" y="670356"/>
                </a:lnTo>
                <a:lnTo>
                  <a:pt x="5414257" y="714616"/>
                </a:lnTo>
                <a:lnTo>
                  <a:pt x="5391533" y="755599"/>
                </a:lnTo>
                <a:lnTo>
                  <a:pt x="5363470" y="792792"/>
                </a:lnTo>
                <a:lnTo>
                  <a:pt x="5330585" y="825677"/>
                </a:lnTo>
                <a:lnTo>
                  <a:pt x="5293393" y="853739"/>
                </a:lnTo>
                <a:lnTo>
                  <a:pt x="5252409" y="876463"/>
                </a:lnTo>
                <a:lnTo>
                  <a:pt x="5208150" y="893333"/>
                </a:lnTo>
                <a:lnTo>
                  <a:pt x="5161131" y="903834"/>
                </a:lnTo>
                <a:lnTo>
                  <a:pt x="5111873" y="907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07254" y="5240630"/>
            <a:ext cx="5360670" cy="8255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150" spc="-10" dirty="0">
                <a:latin typeface="Comic Sans MS"/>
                <a:cs typeface="Comic Sans MS"/>
              </a:rPr>
              <a:t>January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2016: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No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previous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month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data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available,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so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measure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returns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blank.</a:t>
            </a:r>
            <a:endParaRPr sz="1150">
              <a:latin typeface="Comic Sans MS"/>
              <a:cs typeface="Comic Sans MS"/>
            </a:endParaRPr>
          </a:p>
          <a:p>
            <a:pPr marL="276860" marR="269875" algn="ctr">
              <a:lnSpc>
                <a:spcPct val="114100"/>
              </a:lnSpc>
            </a:pPr>
            <a:r>
              <a:rPr sz="1150" spc="-10" dirty="0">
                <a:latin typeface="Comic Sans MS"/>
                <a:cs typeface="Comic Sans MS"/>
              </a:rPr>
              <a:t>February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2016: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Previous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month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January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2016,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so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it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shows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14,236,90.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March</a:t>
            </a:r>
            <a:r>
              <a:rPr sz="1150" spc="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2016: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Previous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month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is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February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2016,</a:t>
            </a:r>
            <a:r>
              <a:rPr sz="1150" spc="3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so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it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shows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4,519,89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 goes</a:t>
            </a:r>
            <a:r>
              <a:rPr sz="1150" spc="-5" dirty="0">
                <a:latin typeface="Comic Sans MS"/>
                <a:cs typeface="Comic Sans MS"/>
              </a:rPr>
              <a:t> on...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1120" y="906359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2" y="3122"/>
                </a:lnTo>
                <a:lnTo>
                  <a:pt x="877907" y="12145"/>
                </a:lnTo>
                <a:lnTo>
                  <a:pt x="925522" y="26552"/>
                </a:lnTo>
                <a:lnTo>
                  <a:pt x="970441" y="45826"/>
                </a:lnTo>
                <a:lnTo>
                  <a:pt x="1012275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399" y="161270"/>
                </a:lnTo>
                <a:lnTo>
                  <a:pt x="1141023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1" y="313274"/>
                </a:lnTo>
                <a:lnTo>
                  <a:pt x="1188494" y="341429"/>
                </a:lnTo>
                <a:lnTo>
                  <a:pt x="1188494" y="365303"/>
                </a:lnTo>
                <a:lnTo>
                  <a:pt x="1176816" y="435824"/>
                </a:lnTo>
                <a:lnTo>
                  <a:pt x="1161620" y="475951"/>
                </a:lnTo>
                <a:lnTo>
                  <a:pt x="1141016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2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0" y="687817"/>
                </a:lnTo>
                <a:lnTo>
                  <a:pt x="877906" y="702296"/>
                </a:lnTo>
                <a:lnTo>
                  <a:pt x="827982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0244" y="1151405"/>
            <a:ext cx="6115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84298" y="120690"/>
            <a:ext cx="4732020" cy="506730"/>
          </a:xfrm>
          <a:custGeom>
            <a:avLst/>
            <a:gdLst/>
            <a:ahLst/>
            <a:cxnLst/>
            <a:rect l="l" t="t" r="r" b="b"/>
            <a:pathLst>
              <a:path w="4732020" h="506730">
                <a:moveTo>
                  <a:pt x="4478661" y="506612"/>
                </a:moveTo>
                <a:lnTo>
                  <a:pt x="253305" y="506612"/>
                </a:lnTo>
                <a:lnTo>
                  <a:pt x="207774" y="502531"/>
                </a:lnTo>
                <a:lnTo>
                  <a:pt x="164919" y="490764"/>
                </a:lnTo>
                <a:lnTo>
                  <a:pt x="125457" y="472028"/>
                </a:lnTo>
                <a:lnTo>
                  <a:pt x="90104" y="447038"/>
                </a:lnTo>
                <a:lnTo>
                  <a:pt x="59574" y="416508"/>
                </a:lnTo>
                <a:lnTo>
                  <a:pt x="34583" y="381154"/>
                </a:lnTo>
                <a:lnTo>
                  <a:pt x="15847" y="341692"/>
                </a:lnTo>
                <a:lnTo>
                  <a:pt x="4081" y="298838"/>
                </a:lnTo>
                <a:lnTo>
                  <a:pt x="0" y="253306"/>
                </a:lnTo>
                <a:lnTo>
                  <a:pt x="4081" y="207774"/>
                </a:lnTo>
                <a:lnTo>
                  <a:pt x="15847" y="164919"/>
                </a:lnTo>
                <a:lnTo>
                  <a:pt x="34583" y="125457"/>
                </a:lnTo>
                <a:lnTo>
                  <a:pt x="59574" y="90104"/>
                </a:lnTo>
                <a:lnTo>
                  <a:pt x="90104" y="59574"/>
                </a:lnTo>
                <a:lnTo>
                  <a:pt x="125457" y="34583"/>
                </a:lnTo>
                <a:lnTo>
                  <a:pt x="164919" y="15847"/>
                </a:lnTo>
                <a:lnTo>
                  <a:pt x="207774" y="4081"/>
                </a:lnTo>
                <a:lnTo>
                  <a:pt x="253306" y="0"/>
                </a:lnTo>
                <a:lnTo>
                  <a:pt x="4478660" y="0"/>
                </a:lnTo>
                <a:lnTo>
                  <a:pt x="4524192" y="4081"/>
                </a:lnTo>
                <a:lnTo>
                  <a:pt x="4567047" y="15847"/>
                </a:lnTo>
                <a:lnTo>
                  <a:pt x="4606509" y="34583"/>
                </a:lnTo>
                <a:lnTo>
                  <a:pt x="4641862" y="59574"/>
                </a:lnTo>
                <a:lnTo>
                  <a:pt x="4672392" y="90104"/>
                </a:lnTo>
                <a:lnTo>
                  <a:pt x="4697383" y="125457"/>
                </a:lnTo>
                <a:lnTo>
                  <a:pt x="4716119" y="164919"/>
                </a:lnTo>
                <a:lnTo>
                  <a:pt x="4727885" y="207774"/>
                </a:lnTo>
                <a:lnTo>
                  <a:pt x="4731681" y="250120"/>
                </a:lnTo>
                <a:lnTo>
                  <a:pt x="4731681" y="256492"/>
                </a:lnTo>
                <a:lnTo>
                  <a:pt x="4727885" y="298838"/>
                </a:lnTo>
                <a:lnTo>
                  <a:pt x="4716119" y="341692"/>
                </a:lnTo>
                <a:lnTo>
                  <a:pt x="4697383" y="381154"/>
                </a:lnTo>
                <a:lnTo>
                  <a:pt x="4672392" y="416508"/>
                </a:lnTo>
                <a:lnTo>
                  <a:pt x="4641862" y="447038"/>
                </a:lnTo>
                <a:lnTo>
                  <a:pt x="4606509" y="472028"/>
                </a:lnTo>
                <a:lnTo>
                  <a:pt x="4567047" y="490764"/>
                </a:lnTo>
                <a:lnTo>
                  <a:pt x="4524192" y="502531"/>
                </a:lnTo>
                <a:lnTo>
                  <a:pt x="4478661" y="50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0083" y="210193"/>
            <a:ext cx="328041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spc="-5" dirty="0">
                <a:latin typeface="Times New Roman"/>
                <a:cs typeface="Times New Roman"/>
              </a:rPr>
              <a:t> </a:t>
            </a:r>
            <a:r>
              <a:rPr sz="2050" b="0" spc="-140" dirty="0">
                <a:latin typeface="Times New Roman"/>
                <a:cs typeface="Times New Roman"/>
              </a:rPr>
              <a:t> </a:t>
            </a:r>
            <a:r>
              <a:rPr sz="2050" spc="-10" dirty="0"/>
              <a:t>SAMEPERIODLASTYEAR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2080" y="2407440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11" y="363153"/>
                </a:moveTo>
                <a:lnTo>
                  <a:pt x="181573" y="363153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4172608" y="0"/>
                </a:lnTo>
                <a:lnTo>
                  <a:pt x="4208198" y="3521"/>
                </a:lnTo>
                <a:lnTo>
                  <a:pt x="4273347" y="30507"/>
                </a:lnTo>
                <a:lnTo>
                  <a:pt x="4323678" y="80837"/>
                </a:lnTo>
                <a:lnTo>
                  <a:pt x="4350665" y="145987"/>
                </a:lnTo>
                <a:lnTo>
                  <a:pt x="4353593" y="175587"/>
                </a:lnTo>
                <a:lnTo>
                  <a:pt x="4353593" y="187566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11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3061" y="2458843"/>
            <a:ext cx="30924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SAMEPERIODLASTYEAR(&lt;dates&gt;)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2431" y="719999"/>
            <a:ext cx="7327265" cy="1452245"/>
            <a:chOff x="422431" y="719999"/>
            <a:chExt cx="7327265" cy="1452245"/>
          </a:xfrm>
        </p:grpSpPr>
        <p:sp>
          <p:nvSpPr>
            <p:cNvPr id="11" name="object 11"/>
            <p:cNvSpPr/>
            <p:nvPr/>
          </p:nvSpPr>
          <p:spPr>
            <a:xfrm>
              <a:off x="422431" y="719999"/>
              <a:ext cx="7327265" cy="1452245"/>
            </a:xfrm>
            <a:custGeom>
              <a:avLst/>
              <a:gdLst/>
              <a:ahLst/>
              <a:cxnLst/>
              <a:rect l="l" t="t" r="r" b="b"/>
              <a:pathLst>
                <a:path w="7327265" h="1452245">
                  <a:moveTo>
                    <a:pt x="6995314" y="1451722"/>
                  </a:moveTo>
                  <a:lnTo>
                    <a:pt x="333375" y="1451722"/>
                  </a:lnTo>
                  <a:lnTo>
                    <a:pt x="284111" y="1448107"/>
                  </a:lnTo>
                  <a:lnTo>
                    <a:pt x="237091" y="1437607"/>
                  </a:lnTo>
                  <a:lnTo>
                    <a:pt x="192832" y="1420737"/>
                  </a:lnTo>
                  <a:lnTo>
                    <a:pt x="151848" y="1398013"/>
                  </a:lnTo>
                  <a:lnTo>
                    <a:pt x="114656" y="1369950"/>
                  </a:lnTo>
                  <a:lnTo>
                    <a:pt x="81771" y="1337065"/>
                  </a:lnTo>
                  <a:lnTo>
                    <a:pt x="53708" y="1299873"/>
                  </a:lnTo>
                  <a:lnTo>
                    <a:pt x="30984" y="1258889"/>
                  </a:lnTo>
                  <a:lnTo>
                    <a:pt x="14114" y="1214630"/>
                  </a:lnTo>
                  <a:lnTo>
                    <a:pt x="3614" y="1167610"/>
                  </a:lnTo>
                  <a:lnTo>
                    <a:pt x="0" y="1118347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68" y="0"/>
                  </a:lnTo>
                  <a:lnTo>
                    <a:pt x="6995320" y="0"/>
                  </a:lnTo>
                  <a:lnTo>
                    <a:pt x="7044577" y="3614"/>
                  </a:lnTo>
                  <a:lnTo>
                    <a:pt x="7091597" y="14114"/>
                  </a:lnTo>
                  <a:lnTo>
                    <a:pt x="7135856" y="30984"/>
                  </a:lnTo>
                  <a:lnTo>
                    <a:pt x="7176840" y="53708"/>
                  </a:lnTo>
                  <a:lnTo>
                    <a:pt x="7214032" y="81770"/>
                  </a:lnTo>
                  <a:lnTo>
                    <a:pt x="7246917" y="114656"/>
                  </a:lnTo>
                  <a:lnTo>
                    <a:pt x="7274980" y="151848"/>
                  </a:lnTo>
                  <a:lnTo>
                    <a:pt x="7297704" y="192832"/>
                  </a:lnTo>
                  <a:lnTo>
                    <a:pt x="7314574" y="237091"/>
                  </a:lnTo>
                  <a:lnTo>
                    <a:pt x="7325074" y="284110"/>
                  </a:lnTo>
                  <a:lnTo>
                    <a:pt x="7326662" y="305755"/>
                  </a:lnTo>
                  <a:lnTo>
                    <a:pt x="7326662" y="1145966"/>
                  </a:lnTo>
                  <a:lnTo>
                    <a:pt x="7314574" y="1214630"/>
                  </a:lnTo>
                  <a:lnTo>
                    <a:pt x="7297704" y="1258889"/>
                  </a:lnTo>
                  <a:lnTo>
                    <a:pt x="7274980" y="1299873"/>
                  </a:lnTo>
                  <a:lnTo>
                    <a:pt x="7246917" y="1337065"/>
                  </a:lnTo>
                  <a:lnTo>
                    <a:pt x="7214032" y="1369950"/>
                  </a:lnTo>
                  <a:lnTo>
                    <a:pt x="7176840" y="1398013"/>
                  </a:lnTo>
                  <a:lnTo>
                    <a:pt x="7135856" y="1420737"/>
                  </a:lnTo>
                  <a:lnTo>
                    <a:pt x="7091597" y="1437607"/>
                  </a:lnTo>
                  <a:lnTo>
                    <a:pt x="7044577" y="1448107"/>
                  </a:lnTo>
                  <a:lnTo>
                    <a:pt x="6995314" y="1451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881" y="881924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881" y="1682024"/>
              <a:ext cx="66675" cy="66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1504" y="737036"/>
            <a:ext cx="6944359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SAMEPERIODLASTYEAR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that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contains a column of dates representing the same period in the previous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year.</a:t>
            </a:r>
            <a:endParaRPr sz="1550">
              <a:latin typeface="Comic Sans MS"/>
              <a:cs typeface="Comic Sans MS"/>
            </a:endParaRPr>
          </a:p>
          <a:p>
            <a:pPr marL="12700" marR="5080" algn="just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This function is useful for year-over-year comparisons of measures like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sales, revenue, and other time-dependent metrics.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785" y="3006311"/>
            <a:ext cx="7107555" cy="760730"/>
          </a:xfrm>
          <a:custGeom>
            <a:avLst/>
            <a:gdLst/>
            <a:ahLst/>
            <a:cxnLst/>
            <a:rect l="l" t="t" r="r" b="b"/>
            <a:pathLst>
              <a:path w="7107555" h="760729">
                <a:moveTo>
                  <a:pt x="6774077" y="760485"/>
                </a:moveTo>
                <a:lnTo>
                  <a:pt x="333374" y="760485"/>
                </a:lnTo>
                <a:lnTo>
                  <a:pt x="284111" y="756870"/>
                </a:lnTo>
                <a:lnTo>
                  <a:pt x="237091" y="746370"/>
                </a:lnTo>
                <a:lnTo>
                  <a:pt x="192832" y="729500"/>
                </a:lnTo>
                <a:lnTo>
                  <a:pt x="151848" y="706776"/>
                </a:lnTo>
                <a:lnTo>
                  <a:pt x="114656" y="678714"/>
                </a:lnTo>
                <a:lnTo>
                  <a:pt x="81771" y="645828"/>
                </a:lnTo>
                <a:lnTo>
                  <a:pt x="53708" y="608636"/>
                </a:lnTo>
                <a:lnTo>
                  <a:pt x="30984" y="567652"/>
                </a:lnTo>
                <a:lnTo>
                  <a:pt x="14114" y="523393"/>
                </a:lnTo>
                <a:lnTo>
                  <a:pt x="3614" y="476374"/>
                </a:lnTo>
                <a:lnTo>
                  <a:pt x="0" y="42711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6774078" y="0"/>
                </a:lnTo>
                <a:lnTo>
                  <a:pt x="6823340" y="3614"/>
                </a:lnTo>
                <a:lnTo>
                  <a:pt x="6870359" y="14114"/>
                </a:lnTo>
                <a:lnTo>
                  <a:pt x="6914619" y="30984"/>
                </a:lnTo>
                <a:lnTo>
                  <a:pt x="6955602" y="53708"/>
                </a:lnTo>
                <a:lnTo>
                  <a:pt x="6992795" y="81771"/>
                </a:lnTo>
                <a:lnTo>
                  <a:pt x="7025680" y="114656"/>
                </a:lnTo>
                <a:lnTo>
                  <a:pt x="7053743" y="151848"/>
                </a:lnTo>
                <a:lnTo>
                  <a:pt x="7076467" y="192832"/>
                </a:lnTo>
                <a:lnTo>
                  <a:pt x="7093337" y="237091"/>
                </a:lnTo>
                <a:lnTo>
                  <a:pt x="7103837" y="284111"/>
                </a:lnTo>
                <a:lnTo>
                  <a:pt x="7107451" y="333375"/>
                </a:lnTo>
                <a:lnTo>
                  <a:pt x="7107451" y="427110"/>
                </a:lnTo>
                <a:lnTo>
                  <a:pt x="7103837" y="476374"/>
                </a:lnTo>
                <a:lnTo>
                  <a:pt x="7093337" y="523393"/>
                </a:lnTo>
                <a:lnTo>
                  <a:pt x="7076467" y="567652"/>
                </a:lnTo>
                <a:lnTo>
                  <a:pt x="7053743" y="608636"/>
                </a:lnTo>
                <a:lnTo>
                  <a:pt x="7025680" y="645828"/>
                </a:lnTo>
                <a:lnTo>
                  <a:pt x="6992795" y="678714"/>
                </a:lnTo>
                <a:lnTo>
                  <a:pt x="6955602" y="706776"/>
                </a:lnTo>
                <a:lnTo>
                  <a:pt x="6914619" y="729500"/>
                </a:lnTo>
                <a:lnTo>
                  <a:pt x="6870359" y="746370"/>
                </a:lnTo>
                <a:lnTo>
                  <a:pt x="6823340" y="756870"/>
                </a:lnTo>
                <a:lnTo>
                  <a:pt x="6774077" y="76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2910" y="3077370"/>
            <a:ext cx="688530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same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period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last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" y="5889882"/>
            <a:ext cx="2987040" cy="508000"/>
          </a:xfrm>
          <a:custGeom>
            <a:avLst/>
            <a:gdLst/>
            <a:ahLst/>
            <a:cxnLst/>
            <a:rect l="l" t="t" r="r" b="b"/>
            <a:pathLst>
              <a:path w="2987040" h="508000">
                <a:moveTo>
                  <a:pt x="2733215" y="507398"/>
                </a:moveTo>
                <a:lnTo>
                  <a:pt x="253639" y="507398"/>
                </a:lnTo>
                <a:lnTo>
                  <a:pt x="208038" y="503311"/>
                </a:lnTo>
                <a:lnTo>
                  <a:pt x="165117" y="491526"/>
                </a:lnTo>
                <a:lnTo>
                  <a:pt x="125594" y="472761"/>
                </a:lnTo>
                <a:lnTo>
                  <a:pt x="90186" y="447731"/>
                </a:lnTo>
                <a:lnTo>
                  <a:pt x="59609" y="417154"/>
                </a:lnTo>
                <a:lnTo>
                  <a:pt x="34579" y="381746"/>
                </a:lnTo>
                <a:lnTo>
                  <a:pt x="15814" y="342223"/>
                </a:lnTo>
                <a:lnTo>
                  <a:pt x="4029" y="299302"/>
                </a:lnTo>
                <a:lnTo>
                  <a:pt x="0" y="254341"/>
                </a:lnTo>
                <a:lnTo>
                  <a:pt x="0" y="253057"/>
                </a:lnTo>
                <a:lnTo>
                  <a:pt x="4029" y="208096"/>
                </a:lnTo>
                <a:lnTo>
                  <a:pt x="15814" y="165175"/>
                </a:lnTo>
                <a:lnTo>
                  <a:pt x="34579" y="125652"/>
                </a:lnTo>
                <a:lnTo>
                  <a:pt x="59609" y="90244"/>
                </a:lnTo>
                <a:lnTo>
                  <a:pt x="90186" y="59666"/>
                </a:lnTo>
                <a:lnTo>
                  <a:pt x="125594" y="34637"/>
                </a:lnTo>
                <a:lnTo>
                  <a:pt x="165117" y="15872"/>
                </a:lnTo>
                <a:lnTo>
                  <a:pt x="208038" y="4087"/>
                </a:lnTo>
                <a:lnTo>
                  <a:pt x="253641" y="0"/>
                </a:lnTo>
                <a:lnTo>
                  <a:pt x="2733213" y="0"/>
                </a:lnTo>
                <a:lnTo>
                  <a:pt x="2778815" y="4087"/>
                </a:lnTo>
                <a:lnTo>
                  <a:pt x="2821737" y="15872"/>
                </a:lnTo>
                <a:lnTo>
                  <a:pt x="2861260" y="34637"/>
                </a:lnTo>
                <a:lnTo>
                  <a:pt x="2896668" y="59666"/>
                </a:lnTo>
                <a:lnTo>
                  <a:pt x="2927245" y="90244"/>
                </a:lnTo>
                <a:lnTo>
                  <a:pt x="2952275" y="125652"/>
                </a:lnTo>
                <a:lnTo>
                  <a:pt x="2971040" y="165175"/>
                </a:lnTo>
                <a:lnTo>
                  <a:pt x="2982825" y="208096"/>
                </a:lnTo>
                <a:lnTo>
                  <a:pt x="2986854" y="253057"/>
                </a:lnTo>
                <a:lnTo>
                  <a:pt x="2986854" y="254341"/>
                </a:lnTo>
                <a:lnTo>
                  <a:pt x="2982825" y="299302"/>
                </a:lnTo>
                <a:lnTo>
                  <a:pt x="2971040" y="342223"/>
                </a:lnTo>
                <a:lnTo>
                  <a:pt x="2952275" y="381746"/>
                </a:lnTo>
                <a:lnTo>
                  <a:pt x="2927245" y="417154"/>
                </a:lnTo>
                <a:lnTo>
                  <a:pt x="2896668" y="447731"/>
                </a:lnTo>
                <a:lnTo>
                  <a:pt x="2861260" y="472761"/>
                </a:lnTo>
                <a:lnTo>
                  <a:pt x="2821737" y="491526"/>
                </a:lnTo>
                <a:lnTo>
                  <a:pt x="2778815" y="503311"/>
                </a:lnTo>
                <a:lnTo>
                  <a:pt x="2733215" y="507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949" y="5915797"/>
            <a:ext cx="2852420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14100"/>
              </a:lnSpc>
              <a:spcBef>
                <a:spcPts val="100"/>
              </a:spcBef>
            </a:pPr>
            <a:r>
              <a:rPr sz="1150" spc="-5" dirty="0">
                <a:latin typeface="Comic Sans MS"/>
                <a:cs typeface="Comic Sans MS"/>
              </a:rPr>
              <a:t>it </a:t>
            </a:r>
            <a:r>
              <a:rPr sz="1150" spc="-10" dirty="0">
                <a:latin typeface="Comic Sans MS"/>
                <a:cs typeface="Comic Sans MS"/>
              </a:rPr>
              <a:t>will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display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total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same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period </a:t>
            </a:r>
            <a:r>
              <a:rPr sz="1150" spc="-5" dirty="0">
                <a:latin typeface="Comic Sans MS"/>
                <a:cs typeface="Comic Sans MS"/>
              </a:rPr>
              <a:t>in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previous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year.</a:t>
            </a:r>
            <a:endParaRPr sz="11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5093" y="1997068"/>
            <a:ext cx="8856345" cy="4328160"/>
            <a:chOff x="145093" y="1997068"/>
            <a:chExt cx="8856345" cy="432816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9662" y="1997068"/>
              <a:ext cx="1681463" cy="33527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371" y="3975249"/>
              <a:ext cx="6448424" cy="228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093" y="4411712"/>
              <a:ext cx="2733674" cy="13811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7059" y="4411712"/>
              <a:ext cx="2457449" cy="18573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753116" y="4411712"/>
              <a:ext cx="1627505" cy="1913889"/>
            </a:xfrm>
            <a:custGeom>
              <a:avLst/>
              <a:gdLst/>
              <a:ahLst/>
              <a:cxnLst/>
              <a:rect l="l" t="t" r="r" b="b"/>
              <a:pathLst>
                <a:path w="1627504" h="1913889">
                  <a:moveTo>
                    <a:pt x="1306305" y="1913479"/>
                  </a:moveTo>
                  <a:lnTo>
                    <a:pt x="321106" y="1913479"/>
                  </a:lnTo>
                  <a:lnTo>
                    <a:pt x="284111" y="1910765"/>
                  </a:lnTo>
                  <a:lnTo>
                    <a:pt x="237091" y="1900265"/>
                  </a:lnTo>
                  <a:lnTo>
                    <a:pt x="192832" y="1883395"/>
                  </a:lnTo>
                  <a:lnTo>
                    <a:pt x="151848" y="1860671"/>
                  </a:lnTo>
                  <a:lnTo>
                    <a:pt x="114656" y="1832608"/>
                  </a:lnTo>
                  <a:lnTo>
                    <a:pt x="81771" y="1799723"/>
                  </a:lnTo>
                  <a:lnTo>
                    <a:pt x="53708" y="1762531"/>
                  </a:lnTo>
                  <a:lnTo>
                    <a:pt x="30984" y="1721547"/>
                  </a:lnTo>
                  <a:lnTo>
                    <a:pt x="14114" y="1677288"/>
                  </a:lnTo>
                  <a:lnTo>
                    <a:pt x="3614" y="1630268"/>
                  </a:lnTo>
                  <a:lnTo>
                    <a:pt x="0" y="158100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1294037" y="0"/>
                  </a:lnTo>
                  <a:lnTo>
                    <a:pt x="1343300" y="3614"/>
                  </a:lnTo>
                  <a:lnTo>
                    <a:pt x="1390319" y="14114"/>
                  </a:lnTo>
                  <a:lnTo>
                    <a:pt x="1434579" y="30984"/>
                  </a:lnTo>
                  <a:lnTo>
                    <a:pt x="1475562" y="53708"/>
                  </a:lnTo>
                  <a:lnTo>
                    <a:pt x="1512755" y="81771"/>
                  </a:lnTo>
                  <a:lnTo>
                    <a:pt x="1545640" y="114656"/>
                  </a:lnTo>
                  <a:lnTo>
                    <a:pt x="1573702" y="151848"/>
                  </a:lnTo>
                  <a:lnTo>
                    <a:pt x="1596426" y="192832"/>
                  </a:lnTo>
                  <a:lnTo>
                    <a:pt x="1613296" y="237091"/>
                  </a:lnTo>
                  <a:lnTo>
                    <a:pt x="1623796" y="284111"/>
                  </a:lnTo>
                  <a:lnTo>
                    <a:pt x="1627411" y="333374"/>
                  </a:lnTo>
                  <a:lnTo>
                    <a:pt x="1627411" y="1581005"/>
                  </a:lnTo>
                  <a:lnTo>
                    <a:pt x="1623796" y="1630268"/>
                  </a:lnTo>
                  <a:lnTo>
                    <a:pt x="1613296" y="1677288"/>
                  </a:lnTo>
                  <a:lnTo>
                    <a:pt x="1596426" y="1721547"/>
                  </a:lnTo>
                  <a:lnTo>
                    <a:pt x="1573702" y="1762531"/>
                  </a:lnTo>
                  <a:lnTo>
                    <a:pt x="1545640" y="1799723"/>
                  </a:lnTo>
                  <a:lnTo>
                    <a:pt x="1512755" y="1832608"/>
                  </a:lnTo>
                  <a:lnTo>
                    <a:pt x="1475562" y="1860671"/>
                  </a:lnTo>
                  <a:lnTo>
                    <a:pt x="1434579" y="1883395"/>
                  </a:lnTo>
                  <a:lnTo>
                    <a:pt x="1390319" y="1900265"/>
                  </a:lnTo>
                  <a:lnTo>
                    <a:pt x="1343300" y="1910765"/>
                  </a:lnTo>
                  <a:lnTo>
                    <a:pt x="1306305" y="1913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4290" y="2294835"/>
            <a:ext cx="920115" cy="7264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775"/>
              </a:spcBef>
            </a:pPr>
            <a:r>
              <a:rPr sz="1600" b="1" spc="-5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latin typeface="Comic Sans MS"/>
                <a:cs typeface="Comic Sans MS"/>
              </a:rPr>
              <a:t>Exampl</a:t>
            </a:r>
            <a:r>
              <a:rPr sz="1800" b="1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6" name="object 26"/>
          <p:cNvSpPr txBox="1"/>
          <p:nvPr/>
        </p:nvSpPr>
        <p:spPr>
          <a:xfrm>
            <a:off x="5803668" y="4425567"/>
            <a:ext cx="1525905" cy="183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100"/>
              </a:lnSpc>
              <a:spcBef>
                <a:spcPts val="100"/>
              </a:spcBef>
            </a:pPr>
            <a:r>
              <a:rPr sz="1050" spc="-10" dirty="0">
                <a:latin typeface="Comic Sans MS"/>
                <a:cs typeface="Comic Sans MS"/>
              </a:rPr>
              <a:t>This function also works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with row context, such </a:t>
            </a:r>
            <a:r>
              <a:rPr sz="1050" spc="-5" dirty="0">
                <a:latin typeface="Comic Sans MS"/>
                <a:cs typeface="Comic Sans MS"/>
              </a:rPr>
              <a:t> as </a:t>
            </a:r>
            <a:r>
              <a:rPr sz="1050" spc="-10" dirty="0">
                <a:latin typeface="Comic Sans MS"/>
                <a:cs typeface="Comic Sans MS"/>
              </a:rPr>
              <a:t>when you add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quarters </a:t>
            </a:r>
            <a:r>
              <a:rPr sz="1050" spc="-5" dirty="0">
                <a:latin typeface="Comic Sans MS"/>
                <a:cs typeface="Comic Sans MS"/>
              </a:rPr>
              <a:t>to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hierarchy. For instance, </a:t>
            </a:r>
            <a:r>
              <a:rPr sz="1050" spc="-5" dirty="0">
                <a:latin typeface="Comic Sans MS"/>
                <a:cs typeface="Comic Sans MS"/>
              </a:rPr>
              <a:t> it </a:t>
            </a:r>
            <a:r>
              <a:rPr sz="1050" spc="-10" dirty="0">
                <a:latin typeface="Comic Sans MS"/>
                <a:cs typeface="Comic Sans MS"/>
              </a:rPr>
              <a:t>will compare Q1 2017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with Q1 2016.</a:t>
            </a:r>
            <a:endParaRPr sz="1050">
              <a:latin typeface="Comic Sans MS"/>
              <a:cs typeface="Comic Sans MS"/>
            </a:endParaRPr>
          </a:p>
          <a:p>
            <a:pPr marL="147955" marR="140335" algn="ctr">
              <a:lnSpc>
                <a:spcPct val="113100"/>
              </a:lnSpc>
            </a:pPr>
            <a:r>
              <a:rPr sz="1050" spc="-5" dirty="0">
                <a:latin typeface="Comic Sans MS"/>
                <a:cs typeface="Comic Sans MS"/>
              </a:rPr>
              <a:t>It do </a:t>
            </a:r>
            <a:r>
              <a:rPr sz="1050" spc="-10" dirty="0">
                <a:latin typeface="Comic Sans MS"/>
                <a:cs typeface="Comic Sans MS"/>
              </a:rPr>
              <a:t>the same with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 day.</a:t>
            </a:r>
            <a:endParaRPr sz="10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Comic Sans MS"/>
                <a:cs typeface="Comic Sans MS"/>
              </a:rPr>
              <a:t>Gives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exact </a:t>
            </a:r>
            <a:r>
              <a:rPr sz="1050" spc="-5" dirty="0">
                <a:latin typeface="Comic Sans MS"/>
                <a:cs typeface="Comic Sans MS"/>
              </a:rPr>
              <a:t>1</a:t>
            </a:r>
            <a:r>
              <a:rPr sz="1050" spc="-10" dirty="0">
                <a:latin typeface="Comic Sans MS"/>
                <a:cs typeface="Comic Sans MS"/>
              </a:rPr>
              <a:t> year back</a:t>
            </a:r>
            <a:endParaRPr sz="10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13622" y="1375566"/>
            <a:ext cx="72517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cleared?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30599" y="178816"/>
            <a:ext cx="7325359" cy="472440"/>
          </a:xfrm>
          <a:custGeom>
            <a:avLst/>
            <a:gdLst/>
            <a:ahLst/>
            <a:cxnLst/>
            <a:rect l="l" t="t" r="r" b="b"/>
            <a:pathLst>
              <a:path w="7325359" h="472440">
                <a:moveTo>
                  <a:pt x="7089982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2" y="0"/>
                </a:lnTo>
                <a:lnTo>
                  <a:pt x="7089987" y="0"/>
                </a:lnTo>
                <a:lnTo>
                  <a:pt x="7136238" y="4576"/>
                </a:lnTo>
                <a:lnTo>
                  <a:pt x="7180295" y="17963"/>
                </a:lnTo>
                <a:lnTo>
                  <a:pt x="7220914" y="39649"/>
                </a:lnTo>
                <a:lnTo>
                  <a:pt x="7256858" y="69121"/>
                </a:lnTo>
                <a:lnTo>
                  <a:pt x="7286330" y="105065"/>
                </a:lnTo>
                <a:lnTo>
                  <a:pt x="7308016" y="145685"/>
                </a:lnTo>
                <a:lnTo>
                  <a:pt x="7321404" y="189741"/>
                </a:lnTo>
                <a:lnTo>
                  <a:pt x="7325168" y="227791"/>
                </a:lnTo>
                <a:lnTo>
                  <a:pt x="7325168" y="244204"/>
                </a:lnTo>
                <a:lnTo>
                  <a:pt x="7321404" y="282253"/>
                </a:lnTo>
                <a:lnTo>
                  <a:pt x="7308016" y="326310"/>
                </a:lnTo>
                <a:lnTo>
                  <a:pt x="7286330" y="366929"/>
                </a:lnTo>
                <a:lnTo>
                  <a:pt x="7256858" y="402873"/>
                </a:lnTo>
                <a:lnTo>
                  <a:pt x="7220914" y="432345"/>
                </a:lnTo>
                <a:lnTo>
                  <a:pt x="7180295" y="454031"/>
                </a:lnTo>
                <a:lnTo>
                  <a:pt x="7136238" y="467419"/>
                </a:lnTo>
                <a:lnTo>
                  <a:pt x="708998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PARALLELPERIOD</a:t>
            </a:r>
            <a:r>
              <a:rPr spc="-15" dirty="0"/>
              <a:t> </a:t>
            </a:r>
            <a:r>
              <a:rPr spc="-10" dirty="0"/>
              <a:t>VS SAMEPERIODLASTYEAR</a:t>
            </a:r>
          </a:p>
        </p:txBody>
      </p:sp>
      <p:sp>
        <p:nvSpPr>
          <p:cNvPr id="9" name="object 9"/>
          <p:cNvSpPr/>
          <p:nvPr/>
        </p:nvSpPr>
        <p:spPr>
          <a:xfrm>
            <a:off x="145813" y="1606012"/>
            <a:ext cx="3630295" cy="363220"/>
          </a:xfrm>
          <a:custGeom>
            <a:avLst/>
            <a:gdLst/>
            <a:ahLst/>
            <a:cxnLst/>
            <a:rect l="l" t="t" r="r" b="b"/>
            <a:pathLst>
              <a:path w="3630295" h="363219">
                <a:moveTo>
                  <a:pt x="3448124" y="363153"/>
                </a:moveTo>
                <a:lnTo>
                  <a:pt x="181573" y="363153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3448120" y="0"/>
                </a:lnTo>
                <a:lnTo>
                  <a:pt x="3517607" y="13821"/>
                </a:lnTo>
                <a:lnTo>
                  <a:pt x="3576515" y="53182"/>
                </a:lnTo>
                <a:lnTo>
                  <a:pt x="3615875" y="112090"/>
                </a:lnTo>
                <a:lnTo>
                  <a:pt x="3629697" y="181577"/>
                </a:lnTo>
                <a:lnTo>
                  <a:pt x="3626176" y="217166"/>
                </a:lnTo>
                <a:lnTo>
                  <a:pt x="3599190" y="282316"/>
                </a:lnTo>
                <a:lnTo>
                  <a:pt x="3548859" y="332647"/>
                </a:lnTo>
                <a:lnTo>
                  <a:pt x="3483709" y="359633"/>
                </a:lnTo>
                <a:lnTo>
                  <a:pt x="3448124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13" y="836002"/>
            <a:ext cx="7550784" cy="1132205"/>
          </a:xfrm>
          <a:custGeom>
            <a:avLst/>
            <a:gdLst/>
            <a:ahLst/>
            <a:cxnLst/>
            <a:rect l="l" t="t" r="r" b="b"/>
            <a:pathLst>
              <a:path w="7550784" h="1132205">
                <a:moveTo>
                  <a:pt x="7419454" y="950023"/>
                </a:moveTo>
                <a:lnTo>
                  <a:pt x="7405637" y="880529"/>
                </a:lnTo>
                <a:lnTo>
                  <a:pt x="7366267" y="821626"/>
                </a:lnTo>
                <a:lnTo>
                  <a:pt x="7307364" y="782256"/>
                </a:lnTo>
                <a:lnTo>
                  <a:pt x="7237882" y="768438"/>
                </a:lnTo>
                <a:lnTo>
                  <a:pt x="3956824" y="768438"/>
                </a:lnTo>
                <a:lnTo>
                  <a:pt x="3887330" y="782256"/>
                </a:lnTo>
                <a:lnTo>
                  <a:pt x="3828427" y="821626"/>
                </a:lnTo>
                <a:lnTo>
                  <a:pt x="3789070" y="880529"/>
                </a:lnTo>
                <a:lnTo>
                  <a:pt x="3775240" y="950023"/>
                </a:lnTo>
                <a:lnTo>
                  <a:pt x="3778770" y="985608"/>
                </a:lnTo>
                <a:lnTo>
                  <a:pt x="3805745" y="1050759"/>
                </a:lnTo>
                <a:lnTo>
                  <a:pt x="3856075" y="1101090"/>
                </a:lnTo>
                <a:lnTo>
                  <a:pt x="3921226" y="1128077"/>
                </a:lnTo>
                <a:lnTo>
                  <a:pt x="3956824" y="1131595"/>
                </a:lnTo>
                <a:lnTo>
                  <a:pt x="7237882" y="1131595"/>
                </a:lnTo>
                <a:lnTo>
                  <a:pt x="7307364" y="1117777"/>
                </a:lnTo>
                <a:lnTo>
                  <a:pt x="7366267" y="1078407"/>
                </a:lnTo>
                <a:lnTo>
                  <a:pt x="7405637" y="1019505"/>
                </a:lnTo>
                <a:lnTo>
                  <a:pt x="7419454" y="950023"/>
                </a:lnTo>
                <a:close/>
              </a:path>
              <a:path w="7550784" h="1132205">
                <a:moveTo>
                  <a:pt x="7550480" y="294525"/>
                </a:moveTo>
                <a:lnTo>
                  <a:pt x="7546810" y="248170"/>
                </a:lnTo>
                <a:lnTo>
                  <a:pt x="7536027" y="203377"/>
                </a:lnTo>
                <a:lnTo>
                  <a:pt x="7518438" y="160934"/>
                </a:lnTo>
                <a:lnTo>
                  <a:pt x="7494397" y="121640"/>
                </a:lnTo>
                <a:lnTo>
                  <a:pt x="7464222" y="86271"/>
                </a:lnTo>
                <a:lnTo>
                  <a:pt x="7428852" y="56083"/>
                </a:lnTo>
                <a:lnTo>
                  <a:pt x="7389546" y="32042"/>
                </a:lnTo>
                <a:lnTo>
                  <a:pt x="7347102" y="14465"/>
                </a:lnTo>
                <a:lnTo>
                  <a:pt x="7302309" y="3670"/>
                </a:lnTo>
                <a:lnTo>
                  <a:pt x="7255967" y="0"/>
                </a:lnTo>
                <a:lnTo>
                  <a:pt x="294525" y="0"/>
                </a:lnTo>
                <a:lnTo>
                  <a:pt x="248170" y="3670"/>
                </a:lnTo>
                <a:lnTo>
                  <a:pt x="203377" y="14465"/>
                </a:lnTo>
                <a:lnTo>
                  <a:pt x="160934" y="32042"/>
                </a:lnTo>
                <a:lnTo>
                  <a:pt x="121640" y="56083"/>
                </a:lnTo>
                <a:lnTo>
                  <a:pt x="86271" y="86271"/>
                </a:lnTo>
                <a:lnTo>
                  <a:pt x="56083" y="121640"/>
                </a:lnTo>
                <a:lnTo>
                  <a:pt x="32042" y="160934"/>
                </a:lnTo>
                <a:lnTo>
                  <a:pt x="14465" y="203377"/>
                </a:lnTo>
                <a:lnTo>
                  <a:pt x="3670" y="248170"/>
                </a:lnTo>
                <a:lnTo>
                  <a:pt x="0" y="294525"/>
                </a:lnTo>
                <a:lnTo>
                  <a:pt x="3670" y="340868"/>
                </a:lnTo>
                <a:lnTo>
                  <a:pt x="14465" y="385660"/>
                </a:lnTo>
                <a:lnTo>
                  <a:pt x="32042" y="428104"/>
                </a:lnTo>
                <a:lnTo>
                  <a:pt x="56083" y="467410"/>
                </a:lnTo>
                <a:lnTo>
                  <a:pt x="86271" y="502780"/>
                </a:lnTo>
                <a:lnTo>
                  <a:pt x="121640" y="532955"/>
                </a:lnTo>
                <a:lnTo>
                  <a:pt x="160934" y="557009"/>
                </a:lnTo>
                <a:lnTo>
                  <a:pt x="203377" y="574586"/>
                </a:lnTo>
                <a:lnTo>
                  <a:pt x="248170" y="585368"/>
                </a:lnTo>
                <a:lnTo>
                  <a:pt x="294525" y="589038"/>
                </a:lnTo>
                <a:lnTo>
                  <a:pt x="7255967" y="589038"/>
                </a:lnTo>
                <a:lnTo>
                  <a:pt x="7302309" y="585368"/>
                </a:lnTo>
                <a:lnTo>
                  <a:pt x="7347102" y="574586"/>
                </a:lnTo>
                <a:lnTo>
                  <a:pt x="7389546" y="557009"/>
                </a:lnTo>
                <a:lnTo>
                  <a:pt x="7428852" y="532955"/>
                </a:lnTo>
                <a:lnTo>
                  <a:pt x="7464222" y="502780"/>
                </a:lnTo>
                <a:lnTo>
                  <a:pt x="7494397" y="467410"/>
                </a:lnTo>
                <a:lnTo>
                  <a:pt x="7518438" y="428104"/>
                </a:lnTo>
                <a:lnTo>
                  <a:pt x="7536027" y="385660"/>
                </a:lnTo>
                <a:lnTo>
                  <a:pt x="7546810" y="340868"/>
                </a:lnTo>
                <a:lnTo>
                  <a:pt x="7550480" y="294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425" y="857477"/>
            <a:ext cx="7499984" cy="1045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Both</a:t>
            </a:r>
            <a:r>
              <a:rPr sz="1350" spc="19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PARALLELPERIOD</a:t>
            </a:r>
            <a:r>
              <a:rPr sz="1350" b="1" spc="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SAMEPERIODLASTYEAR</a:t>
            </a:r>
            <a:r>
              <a:rPr sz="1350" b="1" spc="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functions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are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used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DAX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2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time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intelligence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calculations,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but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serve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different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purposes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distinct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behaviors.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mic Sans MS"/>
              <a:cs typeface="Comic Sans MS"/>
            </a:endParaRPr>
          </a:p>
          <a:p>
            <a:pPr marL="180975" algn="ctr">
              <a:lnSpc>
                <a:spcPct val="100000"/>
              </a:lnSpc>
              <a:tabLst>
                <a:tab pos="3644265" algn="l"/>
              </a:tabLst>
            </a:pPr>
            <a:r>
              <a:rPr sz="1450" b="1" spc="-10" dirty="0">
                <a:latin typeface="Comic Sans MS"/>
                <a:cs typeface="Comic Sans MS"/>
              </a:rPr>
              <a:t>PARALLELPERIOD	SAMEPERIODLASTYEAR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813" y="2078353"/>
            <a:ext cx="3630295" cy="2427605"/>
            <a:chOff x="145813" y="2078353"/>
            <a:chExt cx="3630295" cy="2427605"/>
          </a:xfrm>
        </p:grpSpPr>
        <p:sp>
          <p:nvSpPr>
            <p:cNvPr id="13" name="object 13"/>
            <p:cNvSpPr/>
            <p:nvPr/>
          </p:nvSpPr>
          <p:spPr>
            <a:xfrm>
              <a:off x="145813" y="2078353"/>
              <a:ext cx="3630295" cy="2427605"/>
            </a:xfrm>
            <a:custGeom>
              <a:avLst/>
              <a:gdLst/>
              <a:ahLst/>
              <a:cxnLst/>
              <a:rect l="l" t="t" r="r" b="b"/>
              <a:pathLst>
                <a:path w="3630295" h="2427604">
                  <a:moveTo>
                    <a:pt x="3296322" y="2427360"/>
                  </a:moveTo>
                  <a:lnTo>
                    <a:pt x="333374" y="2427360"/>
                  </a:lnTo>
                  <a:lnTo>
                    <a:pt x="284111" y="2423745"/>
                  </a:lnTo>
                  <a:lnTo>
                    <a:pt x="237091" y="2413245"/>
                  </a:lnTo>
                  <a:lnTo>
                    <a:pt x="192832" y="2396375"/>
                  </a:lnTo>
                  <a:lnTo>
                    <a:pt x="151848" y="2373651"/>
                  </a:lnTo>
                  <a:lnTo>
                    <a:pt x="114656" y="2345589"/>
                  </a:lnTo>
                  <a:lnTo>
                    <a:pt x="81771" y="2312703"/>
                  </a:lnTo>
                  <a:lnTo>
                    <a:pt x="53708" y="2275511"/>
                  </a:lnTo>
                  <a:lnTo>
                    <a:pt x="30984" y="2234527"/>
                  </a:lnTo>
                  <a:lnTo>
                    <a:pt x="14114" y="2190268"/>
                  </a:lnTo>
                  <a:lnTo>
                    <a:pt x="3614" y="2143249"/>
                  </a:lnTo>
                  <a:lnTo>
                    <a:pt x="0" y="20939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296323" y="0"/>
                  </a:lnTo>
                  <a:lnTo>
                    <a:pt x="3345586" y="3614"/>
                  </a:lnTo>
                  <a:lnTo>
                    <a:pt x="3392605" y="14114"/>
                  </a:lnTo>
                  <a:lnTo>
                    <a:pt x="3436864" y="30984"/>
                  </a:lnTo>
                  <a:lnTo>
                    <a:pt x="3477848" y="53708"/>
                  </a:lnTo>
                  <a:lnTo>
                    <a:pt x="3515040" y="81771"/>
                  </a:lnTo>
                  <a:lnTo>
                    <a:pt x="3547926" y="114656"/>
                  </a:lnTo>
                  <a:lnTo>
                    <a:pt x="3575988" y="151848"/>
                  </a:lnTo>
                  <a:lnTo>
                    <a:pt x="3598712" y="192832"/>
                  </a:lnTo>
                  <a:lnTo>
                    <a:pt x="3615582" y="237091"/>
                  </a:lnTo>
                  <a:lnTo>
                    <a:pt x="3626082" y="284111"/>
                  </a:lnTo>
                  <a:lnTo>
                    <a:pt x="3629697" y="333374"/>
                  </a:lnTo>
                  <a:lnTo>
                    <a:pt x="3629697" y="2093985"/>
                  </a:lnTo>
                  <a:lnTo>
                    <a:pt x="3626082" y="2143249"/>
                  </a:lnTo>
                  <a:lnTo>
                    <a:pt x="3615582" y="2190268"/>
                  </a:lnTo>
                  <a:lnTo>
                    <a:pt x="3598712" y="2234527"/>
                  </a:lnTo>
                  <a:lnTo>
                    <a:pt x="3575988" y="2275511"/>
                  </a:lnTo>
                  <a:lnTo>
                    <a:pt x="3547926" y="2312703"/>
                  </a:lnTo>
                  <a:lnTo>
                    <a:pt x="3515040" y="2345589"/>
                  </a:lnTo>
                  <a:lnTo>
                    <a:pt x="3477848" y="2373651"/>
                  </a:lnTo>
                  <a:lnTo>
                    <a:pt x="3436864" y="2396375"/>
                  </a:lnTo>
                  <a:lnTo>
                    <a:pt x="3392605" y="2413245"/>
                  </a:lnTo>
                  <a:lnTo>
                    <a:pt x="3345586" y="2423745"/>
                  </a:lnTo>
                  <a:lnTo>
                    <a:pt x="3296322" y="2427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38" y="228033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7451" y="2182484"/>
            <a:ext cx="311721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230" algn="l"/>
                <a:tab pos="1139825" algn="l"/>
                <a:tab pos="1754505" algn="l"/>
                <a:tab pos="2114550" algn="l"/>
                <a:tab pos="2371090" algn="l"/>
              </a:tabLst>
            </a:pPr>
            <a:r>
              <a:rPr sz="1350" spc="-10" dirty="0">
                <a:latin typeface="Comic Sans MS"/>
                <a:cs typeface="Comic Sans MS"/>
              </a:rPr>
              <a:t>Shifts	the	dates	</a:t>
            </a:r>
            <a:r>
              <a:rPr sz="1350" spc="-5" dirty="0">
                <a:latin typeface="Comic Sans MS"/>
                <a:cs typeface="Comic Sans MS"/>
              </a:rPr>
              <a:t>by	a	</a:t>
            </a:r>
            <a:r>
              <a:rPr sz="1350" spc="-10" dirty="0">
                <a:latin typeface="Comic Sans MS"/>
                <a:cs typeface="Comic Sans MS"/>
              </a:rPr>
              <a:t>specified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451" y="2387538"/>
            <a:ext cx="31172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number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intervals</a:t>
            </a:r>
            <a:r>
              <a:rPr sz="1350" spc="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(months,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quarters,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or</a:t>
            </a:r>
            <a:r>
              <a:rPr sz="1350" spc="-10" dirty="0">
                <a:latin typeface="Comic Sans MS"/>
                <a:cs typeface="Comic Sans MS"/>
              </a:rPr>
              <a:t> years).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3938" y="2078353"/>
            <a:ext cx="7163434" cy="2427605"/>
            <a:chOff x="383938" y="2078353"/>
            <a:chExt cx="7163434" cy="2427605"/>
          </a:xfrm>
        </p:grpSpPr>
        <p:sp>
          <p:nvSpPr>
            <p:cNvPr id="18" name="object 18"/>
            <p:cNvSpPr/>
            <p:nvPr/>
          </p:nvSpPr>
          <p:spPr>
            <a:xfrm>
              <a:off x="383933" y="2994723"/>
              <a:ext cx="57150" cy="771525"/>
            </a:xfrm>
            <a:custGeom>
              <a:avLst/>
              <a:gdLst/>
              <a:ahLst/>
              <a:cxnLst/>
              <a:rect l="l" t="t" r="r" b="b"/>
              <a:pathLst>
                <a:path w="57150" h="771525">
                  <a:moveTo>
                    <a:pt x="57150" y="739152"/>
                  </a:moveTo>
                  <a:lnTo>
                    <a:pt x="32359" y="714375"/>
                  </a:lnTo>
                  <a:lnTo>
                    <a:pt x="24790" y="714375"/>
                  </a:lnTo>
                  <a:lnTo>
                    <a:pt x="0" y="739152"/>
                  </a:lnTo>
                  <a:lnTo>
                    <a:pt x="0" y="746734"/>
                  </a:lnTo>
                  <a:lnTo>
                    <a:pt x="24790" y="771525"/>
                  </a:lnTo>
                  <a:lnTo>
                    <a:pt x="32359" y="771525"/>
                  </a:lnTo>
                  <a:lnTo>
                    <a:pt x="57150" y="746734"/>
                  </a:lnTo>
                  <a:lnTo>
                    <a:pt x="57150" y="742950"/>
                  </a:lnTo>
                  <a:lnTo>
                    <a:pt x="57150" y="739152"/>
                  </a:lnTo>
                  <a:close/>
                </a:path>
                <a:path w="57150" h="771525">
                  <a:moveTo>
                    <a:pt x="57150" y="24777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6263" y="2078353"/>
              <a:ext cx="3641090" cy="2427605"/>
            </a:xfrm>
            <a:custGeom>
              <a:avLst/>
              <a:gdLst/>
              <a:ahLst/>
              <a:cxnLst/>
              <a:rect l="l" t="t" r="r" b="b"/>
              <a:pathLst>
                <a:path w="3641090" h="2427604">
                  <a:moveTo>
                    <a:pt x="3310837" y="2427360"/>
                  </a:moveTo>
                  <a:lnTo>
                    <a:pt x="333374" y="2427360"/>
                  </a:lnTo>
                  <a:lnTo>
                    <a:pt x="284111" y="2423745"/>
                  </a:lnTo>
                  <a:lnTo>
                    <a:pt x="237091" y="2413245"/>
                  </a:lnTo>
                  <a:lnTo>
                    <a:pt x="192832" y="2396375"/>
                  </a:lnTo>
                  <a:lnTo>
                    <a:pt x="151848" y="2373651"/>
                  </a:lnTo>
                  <a:lnTo>
                    <a:pt x="114656" y="2345589"/>
                  </a:lnTo>
                  <a:lnTo>
                    <a:pt x="81771" y="2312703"/>
                  </a:lnTo>
                  <a:lnTo>
                    <a:pt x="53708" y="2275511"/>
                  </a:lnTo>
                  <a:lnTo>
                    <a:pt x="30984" y="2234527"/>
                  </a:lnTo>
                  <a:lnTo>
                    <a:pt x="14114" y="2190268"/>
                  </a:lnTo>
                  <a:lnTo>
                    <a:pt x="3614" y="2143249"/>
                  </a:lnTo>
                  <a:lnTo>
                    <a:pt x="0" y="20939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310837" y="0"/>
                  </a:lnTo>
                  <a:lnTo>
                    <a:pt x="3360100" y="3614"/>
                  </a:lnTo>
                  <a:lnTo>
                    <a:pt x="3407120" y="14114"/>
                  </a:lnTo>
                  <a:lnTo>
                    <a:pt x="3451379" y="30984"/>
                  </a:lnTo>
                  <a:lnTo>
                    <a:pt x="3492363" y="53708"/>
                  </a:lnTo>
                  <a:lnTo>
                    <a:pt x="3529555" y="81771"/>
                  </a:lnTo>
                  <a:lnTo>
                    <a:pt x="3562440" y="114656"/>
                  </a:lnTo>
                  <a:lnTo>
                    <a:pt x="3590503" y="151848"/>
                  </a:lnTo>
                  <a:lnTo>
                    <a:pt x="3613227" y="192832"/>
                  </a:lnTo>
                  <a:lnTo>
                    <a:pt x="3630097" y="237091"/>
                  </a:lnTo>
                  <a:lnTo>
                    <a:pt x="3640597" y="284111"/>
                  </a:lnTo>
                  <a:lnTo>
                    <a:pt x="3641040" y="290153"/>
                  </a:lnTo>
                  <a:lnTo>
                    <a:pt x="3641040" y="2137207"/>
                  </a:lnTo>
                  <a:lnTo>
                    <a:pt x="3630097" y="2190268"/>
                  </a:lnTo>
                  <a:lnTo>
                    <a:pt x="3613227" y="2234527"/>
                  </a:lnTo>
                  <a:lnTo>
                    <a:pt x="3590503" y="2275511"/>
                  </a:lnTo>
                  <a:lnTo>
                    <a:pt x="3562440" y="2312703"/>
                  </a:lnTo>
                  <a:lnTo>
                    <a:pt x="3529555" y="2345589"/>
                  </a:lnTo>
                  <a:lnTo>
                    <a:pt x="3492363" y="2373651"/>
                  </a:lnTo>
                  <a:lnTo>
                    <a:pt x="3451379" y="2396375"/>
                  </a:lnTo>
                  <a:lnTo>
                    <a:pt x="3407120" y="2413245"/>
                  </a:lnTo>
                  <a:lnTo>
                    <a:pt x="3360100" y="2423745"/>
                  </a:lnTo>
                  <a:lnTo>
                    <a:pt x="3310837" y="2427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8663" y="24307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7451" y="2863788"/>
            <a:ext cx="311721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Flexible for moving the date range </a:t>
            </a:r>
            <a:r>
              <a:rPr sz="1350" spc="-5" dirty="0">
                <a:latin typeface="Comic Sans MS"/>
                <a:cs typeface="Comic Sans MS"/>
              </a:rPr>
              <a:t>by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different intervals, not limited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spc="-10" dirty="0">
                <a:latin typeface="Comic Sans MS"/>
                <a:cs typeface="Comic Sans MS"/>
              </a:rPr>
              <a:t>just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 year.</a:t>
            </a:r>
            <a:endParaRPr sz="1350">
              <a:latin typeface="Comic Sans MS"/>
              <a:cs typeface="Comic Sans MS"/>
            </a:endParaRPr>
          </a:p>
          <a:p>
            <a:pPr marL="12700" marR="5080" algn="just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Can move the date range forward </a:t>
            </a:r>
            <a:r>
              <a:rPr sz="1350" spc="-5" dirty="0">
                <a:latin typeface="Comic Sans MS"/>
                <a:cs typeface="Comic Sans MS"/>
              </a:rPr>
              <a:t>or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backward</a:t>
            </a:r>
            <a:r>
              <a:rPr sz="1350" spc="-5" dirty="0">
                <a:latin typeface="Comic Sans MS"/>
                <a:cs typeface="Comic Sans MS"/>
              </a:rPr>
              <a:t> by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specified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number</a:t>
            </a:r>
            <a:r>
              <a:rPr sz="1350" spc="-5" dirty="0">
                <a:latin typeface="Comic Sans MS"/>
                <a:cs typeface="Comic Sans MS"/>
              </a:rPr>
              <a:t> of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intervals.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2175" y="2299854"/>
            <a:ext cx="330327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Returns</a:t>
            </a:r>
            <a:r>
              <a:rPr sz="1350" spc="15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1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spc="1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same</a:t>
            </a:r>
            <a:r>
              <a:rPr sz="1350" spc="1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period</a:t>
            </a:r>
            <a:r>
              <a:rPr sz="1350" spc="16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previous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58653" y="3145154"/>
            <a:ext cx="57150" cy="771525"/>
          </a:xfrm>
          <a:custGeom>
            <a:avLst/>
            <a:gdLst/>
            <a:ahLst/>
            <a:cxnLst/>
            <a:rect l="l" t="t" r="r" b="b"/>
            <a:pathLst>
              <a:path w="57150" h="771525">
                <a:moveTo>
                  <a:pt x="57150" y="739165"/>
                </a:moveTo>
                <a:lnTo>
                  <a:pt x="32372" y="714375"/>
                </a:lnTo>
                <a:lnTo>
                  <a:pt x="24790" y="714375"/>
                </a:lnTo>
                <a:lnTo>
                  <a:pt x="0" y="739165"/>
                </a:lnTo>
                <a:lnTo>
                  <a:pt x="0" y="746747"/>
                </a:lnTo>
                <a:lnTo>
                  <a:pt x="24790" y="771525"/>
                </a:lnTo>
                <a:lnTo>
                  <a:pt x="32372" y="771525"/>
                </a:lnTo>
                <a:lnTo>
                  <a:pt x="57150" y="746747"/>
                </a:lnTo>
                <a:lnTo>
                  <a:pt x="57150" y="742950"/>
                </a:lnTo>
                <a:lnTo>
                  <a:pt x="57150" y="739165"/>
                </a:lnTo>
                <a:close/>
              </a:path>
              <a:path w="57150" h="771525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22175" y="3047300"/>
            <a:ext cx="306133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Comic Sans MS"/>
                <a:cs typeface="Comic Sans MS"/>
              </a:rPr>
              <a:t>Ideal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year-over-year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comparisons.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2175" y="3728604"/>
            <a:ext cx="330327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Always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moves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range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exactly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 back.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813" y="4681316"/>
            <a:ext cx="7896859" cy="1741805"/>
          </a:xfrm>
          <a:custGeom>
            <a:avLst/>
            <a:gdLst/>
            <a:ahLst/>
            <a:cxnLst/>
            <a:rect l="l" t="t" r="r" b="b"/>
            <a:pathLst>
              <a:path w="7896859" h="1741804">
                <a:moveTo>
                  <a:pt x="7563053" y="1741580"/>
                </a:moveTo>
                <a:lnTo>
                  <a:pt x="333375" y="1741580"/>
                </a:lnTo>
                <a:lnTo>
                  <a:pt x="284111" y="1737965"/>
                </a:lnTo>
                <a:lnTo>
                  <a:pt x="237091" y="1727465"/>
                </a:lnTo>
                <a:lnTo>
                  <a:pt x="192832" y="1710595"/>
                </a:lnTo>
                <a:lnTo>
                  <a:pt x="151848" y="1687871"/>
                </a:lnTo>
                <a:lnTo>
                  <a:pt x="114656" y="1659808"/>
                </a:lnTo>
                <a:lnTo>
                  <a:pt x="81771" y="1626923"/>
                </a:lnTo>
                <a:lnTo>
                  <a:pt x="53708" y="1589731"/>
                </a:lnTo>
                <a:lnTo>
                  <a:pt x="30984" y="1548747"/>
                </a:lnTo>
                <a:lnTo>
                  <a:pt x="14114" y="1504488"/>
                </a:lnTo>
                <a:lnTo>
                  <a:pt x="3614" y="1457469"/>
                </a:lnTo>
                <a:lnTo>
                  <a:pt x="0" y="140820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563053" y="0"/>
                </a:lnTo>
                <a:lnTo>
                  <a:pt x="7612317" y="3614"/>
                </a:lnTo>
                <a:lnTo>
                  <a:pt x="7659336" y="14114"/>
                </a:lnTo>
                <a:lnTo>
                  <a:pt x="7703596" y="30984"/>
                </a:lnTo>
                <a:lnTo>
                  <a:pt x="7744580" y="53708"/>
                </a:lnTo>
                <a:lnTo>
                  <a:pt x="7781772" y="81771"/>
                </a:lnTo>
                <a:lnTo>
                  <a:pt x="7814657" y="114656"/>
                </a:lnTo>
                <a:lnTo>
                  <a:pt x="7842720" y="151848"/>
                </a:lnTo>
                <a:lnTo>
                  <a:pt x="7865444" y="192832"/>
                </a:lnTo>
                <a:lnTo>
                  <a:pt x="7882313" y="237091"/>
                </a:lnTo>
                <a:lnTo>
                  <a:pt x="7892814" y="284111"/>
                </a:lnTo>
                <a:lnTo>
                  <a:pt x="7896428" y="333375"/>
                </a:lnTo>
                <a:lnTo>
                  <a:pt x="7896428" y="1408205"/>
                </a:lnTo>
                <a:lnTo>
                  <a:pt x="7892814" y="1457469"/>
                </a:lnTo>
                <a:lnTo>
                  <a:pt x="7882313" y="1504488"/>
                </a:lnTo>
                <a:lnTo>
                  <a:pt x="7865444" y="1548747"/>
                </a:lnTo>
                <a:lnTo>
                  <a:pt x="7842720" y="1589731"/>
                </a:lnTo>
                <a:lnTo>
                  <a:pt x="7814657" y="1626923"/>
                </a:lnTo>
                <a:lnTo>
                  <a:pt x="7781772" y="1659808"/>
                </a:lnTo>
                <a:lnTo>
                  <a:pt x="7744580" y="1687871"/>
                </a:lnTo>
                <a:lnTo>
                  <a:pt x="7703596" y="1710595"/>
                </a:lnTo>
                <a:lnTo>
                  <a:pt x="7659336" y="1727465"/>
                </a:lnTo>
                <a:lnTo>
                  <a:pt x="7612317" y="1737965"/>
                </a:lnTo>
                <a:lnTo>
                  <a:pt x="7563053" y="1741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6938" y="4712317"/>
            <a:ext cx="76739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8100"/>
              </a:lnSpc>
              <a:spcBef>
                <a:spcPts val="100"/>
              </a:spcBef>
            </a:pPr>
            <a:r>
              <a:rPr sz="1350" spc="-5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PARALLELPERIOD </a:t>
            </a:r>
            <a:r>
              <a:rPr sz="1350" spc="-5" dirty="0">
                <a:latin typeface="Comic Sans MS"/>
                <a:cs typeface="Comic Sans MS"/>
              </a:rPr>
              <a:t>function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provides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more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flexibility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than</a:t>
            </a:r>
            <a:r>
              <a:rPr sz="1350" spc="39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SAMEPERIODLASTYEAR</a:t>
            </a:r>
            <a:r>
              <a:rPr sz="1350" spc="-5" dirty="0">
                <a:latin typeface="Comic Sans MS"/>
                <a:cs typeface="Comic Sans MS"/>
              </a:rPr>
              <a:t>.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While </a:t>
            </a:r>
            <a:r>
              <a:rPr sz="1350" b="1" spc="-5" dirty="0">
                <a:latin typeface="Comic Sans MS"/>
                <a:cs typeface="Comic Sans MS"/>
              </a:rPr>
              <a:t>SAMEPERIODLASTYEAR </a:t>
            </a:r>
            <a:r>
              <a:rPr sz="1350" spc="-5" dirty="0">
                <a:latin typeface="Comic Sans MS"/>
                <a:cs typeface="Comic Sans MS"/>
              </a:rPr>
              <a:t>is limited to comparing the same period in the previous year,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PARALLELPERIOD </a:t>
            </a:r>
            <a:r>
              <a:rPr sz="1350" spc="-5" dirty="0">
                <a:latin typeface="Comic Sans MS"/>
                <a:cs typeface="Comic Sans MS"/>
              </a:rPr>
              <a:t>allows you to define the interval and the number of intervals you want to go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back or forward. This makes </a:t>
            </a:r>
            <a:r>
              <a:rPr sz="1350" b="1" spc="-5" dirty="0">
                <a:latin typeface="Comic Sans MS"/>
                <a:cs typeface="Comic Sans MS"/>
              </a:rPr>
              <a:t>PARALLELPERIOD </a:t>
            </a:r>
            <a:r>
              <a:rPr sz="1350" spc="-5" dirty="0">
                <a:latin typeface="Comic Sans MS"/>
                <a:cs typeface="Comic Sans MS"/>
              </a:rPr>
              <a:t>more versatile for different types of time-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based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analyses.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-50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6465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PARALLELPERIOD</vt:lpstr>
      <vt:lpstr>VISUAL EXAMPLE FOR BETTER UNDERSTANDING</vt:lpstr>
      <vt:lpstr>  SAMEPERIODLASTYEAR</vt:lpstr>
      <vt:lpstr>  PARALLELPERIOD VS SAMEPERIODLASTYEAR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2024-09-15T17:40:11Z</dcterms:created>
  <dcterms:modified xsi:type="dcterms:W3CDTF">2024-10-02T10:34:23Z</dcterms:modified>
</cp:coreProperties>
</file>