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7D94E-C1DE-4F16-B0E1-BAA2DE3F6D0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5EEAB-9734-4BF5-8CEC-8E8A73486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3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44B-4940-4913-A97D-853ECF558BAF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6408-32AC-49DC-B771-42849F69A4AD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48E0-1417-40E7-A22B-9789F0556E0C}" type="datetime1">
              <a:rPr lang="en-US" smtClean="0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12699-FE6A-4F29-87E0-809F3E579968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2B5B-B682-4ED8-87F7-E26C1707CCD2}" type="datetime1">
              <a:rPr lang="en-US" smtClean="0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36" y="3428434"/>
            <a:ext cx="8839227" cy="310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675266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7334-E688-45D5-9CCE-9CB0BDF756E8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-42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118" y="2330735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4634230" cy="291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 marL="331470" marR="5080" indent="198120">
              <a:lnSpc>
                <a:spcPct val="163700"/>
              </a:lnSpc>
              <a:spcBef>
                <a:spcPts val="2045"/>
              </a:spcBef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6.</a:t>
            </a:r>
            <a:r>
              <a:rPr sz="1750" b="1" spc="-10" dirty="0">
                <a:latin typeface="Comic Sans MS"/>
                <a:cs typeface="Comic Sans MS"/>
              </a:rPr>
              <a:t>DATE </a:t>
            </a:r>
            <a:r>
              <a:rPr sz="1750" b="1" spc="-15" dirty="0">
                <a:latin typeface="Comic Sans MS"/>
                <a:cs typeface="Comic Sans MS"/>
              </a:rPr>
              <a:t>AND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TIME</a:t>
            </a:r>
            <a:r>
              <a:rPr sz="1750" b="1" spc="-10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FUNCTIONS </a:t>
            </a:r>
            <a:r>
              <a:rPr sz="1750" b="1" spc="-1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CALENDAR</a:t>
            </a:r>
            <a:endParaRPr sz="1800">
              <a:latin typeface="Comic Sans MS"/>
              <a:cs typeface="Comic Sans MS"/>
            </a:endParaRPr>
          </a:p>
          <a:p>
            <a:pPr marL="342265">
              <a:lnSpc>
                <a:spcPct val="100000"/>
              </a:lnSpc>
              <a:spcBef>
                <a:spcPts val="1440"/>
              </a:spcBef>
            </a:pPr>
            <a:r>
              <a:rPr sz="1800" spc="25" dirty="0">
                <a:latin typeface="Comic Sans MS"/>
                <a:cs typeface="Comic Sans MS"/>
              </a:rPr>
              <a:t>CALENDARAUTO</a:t>
            </a:r>
            <a:endParaRPr sz="1800">
              <a:latin typeface="Comic Sans MS"/>
              <a:cs typeface="Comic Sans MS"/>
            </a:endParaRPr>
          </a:p>
          <a:p>
            <a:pPr marL="342265">
              <a:lnSpc>
                <a:spcPct val="100000"/>
              </a:lnSpc>
              <a:spcBef>
                <a:spcPts val="1440"/>
              </a:spcBef>
              <a:tabLst>
                <a:tab pos="1739264" algn="l"/>
                <a:tab pos="2144395" algn="l"/>
              </a:tabLst>
            </a:pPr>
            <a:r>
              <a:rPr sz="1800" spc="25" dirty="0">
                <a:latin typeface="Comic Sans MS"/>
                <a:cs typeface="Comic Sans MS"/>
              </a:rPr>
              <a:t>CALENDAR	</a:t>
            </a:r>
            <a:r>
              <a:rPr sz="1800" spc="20" dirty="0">
                <a:latin typeface="Comic Sans MS"/>
                <a:cs typeface="Comic Sans MS"/>
              </a:rPr>
              <a:t>Vs	</a:t>
            </a:r>
            <a:r>
              <a:rPr sz="1800" spc="25" dirty="0">
                <a:latin typeface="Comic Sans MS"/>
                <a:cs typeface="Comic Sans MS"/>
              </a:rPr>
              <a:t>CALENDARAUTO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3600000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4080100"/>
            <a:ext cx="241317" cy="24131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308" y="2227221"/>
            <a:ext cx="1738816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17536" y="1279662"/>
            <a:ext cx="9396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Che</a:t>
            </a:r>
            <a:r>
              <a:rPr sz="2025" b="1" spc="-44" baseline="2057" dirty="0">
                <a:latin typeface="Comic Sans MS"/>
                <a:cs typeface="Comic Sans MS"/>
              </a:rPr>
              <a:t>ck</a:t>
            </a:r>
            <a:r>
              <a:rPr sz="2025" b="1" spc="-142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n</a:t>
            </a:r>
            <a:r>
              <a:rPr sz="1350" b="1" spc="-25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37836" y="1517483"/>
            <a:ext cx="107547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Exam</a:t>
            </a:r>
            <a:r>
              <a:rPr sz="2025" b="1" spc="-44" baseline="2057" dirty="0">
                <a:latin typeface="Comic Sans MS"/>
                <a:cs typeface="Comic Sans MS"/>
              </a:rPr>
              <a:t>ple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a</a:t>
            </a:r>
            <a:r>
              <a:rPr sz="1350" b="1" spc="-25" dirty="0">
                <a:latin typeface="Comic Sans MS"/>
                <a:cs typeface="Comic Sans MS"/>
              </a:rPr>
              <a:t>lso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187365"/>
            <a:ext cx="7592059" cy="1814195"/>
            <a:chOff x="0" y="187365"/>
            <a:chExt cx="7592059" cy="1814195"/>
          </a:xfrm>
        </p:grpSpPr>
        <p:sp>
          <p:nvSpPr>
            <p:cNvPr id="15" name="object 15"/>
            <p:cNvSpPr/>
            <p:nvPr/>
          </p:nvSpPr>
          <p:spPr>
            <a:xfrm>
              <a:off x="0" y="187375"/>
              <a:ext cx="7592059" cy="1814195"/>
            </a:xfrm>
            <a:custGeom>
              <a:avLst/>
              <a:gdLst/>
              <a:ahLst/>
              <a:cxnLst/>
              <a:rect l="l" t="t" r="r" b="b"/>
              <a:pathLst>
                <a:path w="7592059" h="1814195">
                  <a:moveTo>
                    <a:pt x="7591907" y="962494"/>
                  </a:moveTo>
                  <a:lnTo>
                    <a:pt x="7588288" y="913231"/>
                  </a:lnTo>
                  <a:lnTo>
                    <a:pt x="7577785" y="866203"/>
                  </a:lnTo>
                  <a:lnTo>
                    <a:pt x="7560919" y="821944"/>
                  </a:lnTo>
                  <a:lnTo>
                    <a:pt x="7538199" y="780961"/>
                  </a:lnTo>
                  <a:lnTo>
                    <a:pt x="7510132" y="743775"/>
                  </a:lnTo>
                  <a:lnTo>
                    <a:pt x="7477252" y="710882"/>
                  </a:lnTo>
                  <a:lnTo>
                    <a:pt x="7440054" y="682828"/>
                  </a:lnTo>
                  <a:lnTo>
                    <a:pt x="7399071" y="660095"/>
                  </a:lnTo>
                  <a:lnTo>
                    <a:pt x="7354811" y="643229"/>
                  </a:lnTo>
                  <a:lnTo>
                    <a:pt x="7307796" y="632726"/>
                  </a:lnTo>
                  <a:lnTo>
                    <a:pt x="7258532" y="629119"/>
                  </a:lnTo>
                  <a:lnTo>
                    <a:pt x="463359" y="629119"/>
                  </a:lnTo>
                  <a:lnTo>
                    <a:pt x="477583" y="622071"/>
                  </a:lnTo>
                  <a:lnTo>
                    <a:pt x="516559" y="599173"/>
                  </a:lnTo>
                  <a:lnTo>
                    <a:pt x="551840" y="574548"/>
                  </a:lnTo>
                  <a:lnTo>
                    <a:pt x="583196" y="548322"/>
                  </a:lnTo>
                  <a:lnTo>
                    <a:pt x="610374" y="520611"/>
                  </a:lnTo>
                  <a:lnTo>
                    <a:pt x="651281" y="461276"/>
                  </a:lnTo>
                  <a:lnTo>
                    <a:pt x="672642" y="397560"/>
                  </a:lnTo>
                  <a:lnTo>
                    <a:pt x="674014" y="381114"/>
                  </a:lnTo>
                  <a:lnTo>
                    <a:pt x="674014" y="347687"/>
                  </a:lnTo>
                  <a:lnTo>
                    <a:pt x="664527" y="298894"/>
                  </a:lnTo>
                  <a:lnTo>
                    <a:pt x="633145" y="237248"/>
                  </a:lnTo>
                  <a:lnTo>
                    <a:pt x="583196" y="180479"/>
                  </a:lnTo>
                  <a:lnTo>
                    <a:pt x="551840" y="154241"/>
                  </a:lnTo>
                  <a:lnTo>
                    <a:pt x="516559" y="129616"/>
                  </a:lnTo>
                  <a:lnTo>
                    <a:pt x="477583" y="106730"/>
                  </a:lnTo>
                  <a:lnTo>
                    <a:pt x="435152" y="85699"/>
                  </a:lnTo>
                  <a:lnTo>
                    <a:pt x="389509" y="66662"/>
                  </a:lnTo>
                  <a:lnTo>
                    <a:pt x="340880" y="49745"/>
                  </a:lnTo>
                  <a:lnTo>
                    <a:pt x="289521" y="35077"/>
                  </a:lnTo>
                  <a:lnTo>
                    <a:pt x="235661" y="22796"/>
                  </a:lnTo>
                  <a:lnTo>
                    <a:pt x="179539" y="13017"/>
                  </a:lnTo>
                  <a:lnTo>
                    <a:pt x="121399" y="5867"/>
                  </a:lnTo>
                  <a:lnTo>
                    <a:pt x="61468" y="1485"/>
                  </a:lnTo>
                  <a:lnTo>
                    <a:pt x="0" y="0"/>
                  </a:lnTo>
                  <a:lnTo>
                    <a:pt x="0" y="728802"/>
                  </a:lnTo>
                  <a:lnTo>
                    <a:pt x="61468" y="727316"/>
                  </a:lnTo>
                  <a:lnTo>
                    <a:pt x="121399" y="722934"/>
                  </a:lnTo>
                  <a:lnTo>
                    <a:pt x="179539" y="715784"/>
                  </a:lnTo>
                  <a:lnTo>
                    <a:pt x="226987" y="707517"/>
                  </a:lnTo>
                  <a:lnTo>
                    <a:pt x="222529" y="710882"/>
                  </a:lnTo>
                  <a:lnTo>
                    <a:pt x="189636" y="743775"/>
                  </a:lnTo>
                  <a:lnTo>
                    <a:pt x="161582" y="780961"/>
                  </a:lnTo>
                  <a:lnTo>
                    <a:pt x="138849" y="821944"/>
                  </a:lnTo>
                  <a:lnTo>
                    <a:pt x="121983" y="866203"/>
                  </a:lnTo>
                  <a:lnTo>
                    <a:pt x="111480" y="913231"/>
                  </a:lnTo>
                  <a:lnTo>
                    <a:pt x="107873" y="962494"/>
                  </a:lnTo>
                  <a:lnTo>
                    <a:pt x="107873" y="1480769"/>
                  </a:lnTo>
                  <a:lnTo>
                    <a:pt x="111480" y="1530032"/>
                  </a:lnTo>
                  <a:lnTo>
                    <a:pt x="121983" y="1577047"/>
                  </a:lnTo>
                  <a:lnTo>
                    <a:pt x="138849" y="1621307"/>
                  </a:lnTo>
                  <a:lnTo>
                    <a:pt x="161582" y="1662290"/>
                  </a:lnTo>
                  <a:lnTo>
                    <a:pt x="189636" y="1699475"/>
                  </a:lnTo>
                  <a:lnTo>
                    <a:pt x="222529" y="1732368"/>
                  </a:lnTo>
                  <a:lnTo>
                    <a:pt x="259715" y="1760423"/>
                  </a:lnTo>
                  <a:lnTo>
                    <a:pt x="300697" y="1783156"/>
                  </a:lnTo>
                  <a:lnTo>
                    <a:pt x="344957" y="1800021"/>
                  </a:lnTo>
                  <a:lnTo>
                    <a:pt x="391985" y="1810524"/>
                  </a:lnTo>
                  <a:lnTo>
                    <a:pt x="441236" y="1814144"/>
                  </a:lnTo>
                  <a:lnTo>
                    <a:pt x="7258532" y="1814144"/>
                  </a:lnTo>
                  <a:lnTo>
                    <a:pt x="7307796" y="1810524"/>
                  </a:lnTo>
                  <a:lnTo>
                    <a:pt x="7354811" y="1800021"/>
                  </a:lnTo>
                  <a:lnTo>
                    <a:pt x="7399071" y="1783156"/>
                  </a:lnTo>
                  <a:lnTo>
                    <a:pt x="7440054" y="1760423"/>
                  </a:lnTo>
                  <a:lnTo>
                    <a:pt x="7477252" y="1732368"/>
                  </a:lnTo>
                  <a:lnTo>
                    <a:pt x="7510132" y="1699475"/>
                  </a:lnTo>
                  <a:lnTo>
                    <a:pt x="7538199" y="1662290"/>
                  </a:lnTo>
                  <a:lnTo>
                    <a:pt x="7560919" y="1621307"/>
                  </a:lnTo>
                  <a:lnTo>
                    <a:pt x="7577785" y="1577047"/>
                  </a:lnTo>
                  <a:lnTo>
                    <a:pt x="7588288" y="1530032"/>
                  </a:lnTo>
                  <a:lnTo>
                    <a:pt x="7591907" y="1480769"/>
                  </a:lnTo>
                  <a:lnTo>
                    <a:pt x="7591907" y="9624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324" y="978409"/>
              <a:ext cx="66675" cy="666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324" y="1245109"/>
              <a:ext cx="66675" cy="6667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16335" y="264200"/>
            <a:ext cx="185928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395" algn="l"/>
              </a:tabLst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CALENDAR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543" y="833521"/>
            <a:ext cx="6984365" cy="1092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0800" algn="ctr">
              <a:lnSpc>
                <a:spcPct val="100000"/>
              </a:lnSpc>
              <a:spcBef>
                <a:spcPts val="340"/>
              </a:spcBef>
            </a:pPr>
            <a:r>
              <a:rPr sz="1550" spc="-5" dirty="0">
                <a:latin typeface="Comic Sans MS"/>
                <a:cs typeface="Comic Sans MS"/>
              </a:rPr>
              <a:t>CALENDAR 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 DAX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 to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generate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 table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dates.</a:t>
            </a:r>
            <a:endParaRPr sz="1550">
              <a:latin typeface="Comic Sans MS"/>
              <a:cs typeface="Comic Sans MS"/>
            </a:endParaRPr>
          </a:p>
          <a:p>
            <a:pPr marL="12700" marR="5080" indent="-635" algn="ctr">
              <a:lnSpc>
                <a:spcPct val="112900"/>
              </a:lnSpc>
            </a:pPr>
            <a:r>
              <a:rPr sz="1550" spc="-5" dirty="0">
                <a:latin typeface="Comic Sans MS"/>
                <a:cs typeface="Comic Sans MS"/>
              </a:rPr>
              <a:t>It requires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 start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 an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end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date, and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will create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 with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single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containing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all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between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(and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including)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start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end date.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40909" y="2133573"/>
            <a:ext cx="4612005" cy="363220"/>
          </a:xfrm>
          <a:custGeom>
            <a:avLst/>
            <a:gdLst/>
            <a:ahLst/>
            <a:cxnLst/>
            <a:rect l="l" t="t" r="r" b="b"/>
            <a:pathLst>
              <a:path w="4612005" h="363219">
                <a:moveTo>
                  <a:pt x="4430694" y="363154"/>
                </a:moveTo>
                <a:lnTo>
                  <a:pt x="181576" y="363154"/>
                </a:lnTo>
                <a:lnTo>
                  <a:pt x="145987" y="359632"/>
                </a:lnTo>
                <a:lnTo>
                  <a:pt x="80837" y="332646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7" y="30506"/>
                </a:lnTo>
                <a:lnTo>
                  <a:pt x="145987" y="3521"/>
                </a:lnTo>
                <a:lnTo>
                  <a:pt x="181575" y="0"/>
                </a:lnTo>
                <a:lnTo>
                  <a:pt x="4430695" y="0"/>
                </a:lnTo>
                <a:lnTo>
                  <a:pt x="4500180" y="13821"/>
                </a:lnTo>
                <a:lnTo>
                  <a:pt x="4559088" y="53182"/>
                </a:lnTo>
                <a:lnTo>
                  <a:pt x="4598449" y="112090"/>
                </a:lnTo>
                <a:lnTo>
                  <a:pt x="4611773" y="176548"/>
                </a:lnTo>
                <a:lnTo>
                  <a:pt x="4611773" y="186605"/>
                </a:lnTo>
                <a:lnTo>
                  <a:pt x="4598449" y="251063"/>
                </a:lnTo>
                <a:lnTo>
                  <a:pt x="4559088" y="309971"/>
                </a:lnTo>
                <a:lnTo>
                  <a:pt x="4500180" y="349332"/>
                </a:lnTo>
                <a:lnTo>
                  <a:pt x="4430694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71729" y="2184976"/>
            <a:ext cx="355028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CALENDAR(&lt;start_date&gt;,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&lt;end_date&gt;)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4615" y="2644665"/>
            <a:ext cx="6360160" cy="610870"/>
          </a:xfrm>
          <a:custGeom>
            <a:avLst/>
            <a:gdLst/>
            <a:ahLst/>
            <a:cxnLst/>
            <a:rect l="l" t="t" r="r" b="b"/>
            <a:pathLst>
              <a:path w="6360159" h="610870">
                <a:moveTo>
                  <a:pt x="6054710" y="610803"/>
                </a:moveTo>
                <a:lnTo>
                  <a:pt x="305402" y="610803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8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1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399" y="0"/>
                </a:lnTo>
                <a:lnTo>
                  <a:pt x="6054712" y="0"/>
                </a:lnTo>
                <a:lnTo>
                  <a:pt x="6104248" y="3997"/>
                </a:lnTo>
                <a:lnTo>
                  <a:pt x="6151241" y="15569"/>
                </a:lnTo>
                <a:lnTo>
                  <a:pt x="6195060" y="34088"/>
                </a:lnTo>
                <a:lnTo>
                  <a:pt x="6235076" y="58924"/>
                </a:lnTo>
                <a:lnTo>
                  <a:pt x="6270662" y="89450"/>
                </a:lnTo>
                <a:lnTo>
                  <a:pt x="6301187" y="125035"/>
                </a:lnTo>
                <a:lnTo>
                  <a:pt x="6326024" y="165052"/>
                </a:lnTo>
                <a:lnTo>
                  <a:pt x="6344543" y="208871"/>
                </a:lnTo>
                <a:lnTo>
                  <a:pt x="6356115" y="255864"/>
                </a:lnTo>
                <a:lnTo>
                  <a:pt x="6360112" y="305401"/>
                </a:lnTo>
                <a:lnTo>
                  <a:pt x="6356115" y="354939"/>
                </a:lnTo>
                <a:lnTo>
                  <a:pt x="6344543" y="401932"/>
                </a:lnTo>
                <a:lnTo>
                  <a:pt x="6326024" y="445751"/>
                </a:lnTo>
                <a:lnTo>
                  <a:pt x="6301187" y="485768"/>
                </a:lnTo>
                <a:lnTo>
                  <a:pt x="6270662" y="521353"/>
                </a:lnTo>
                <a:lnTo>
                  <a:pt x="6235076" y="551878"/>
                </a:lnTo>
                <a:lnTo>
                  <a:pt x="6195060" y="576715"/>
                </a:lnTo>
                <a:lnTo>
                  <a:pt x="6151241" y="595234"/>
                </a:lnTo>
                <a:lnTo>
                  <a:pt x="6104248" y="606806"/>
                </a:lnTo>
                <a:lnTo>
                  <a:pt x="6054710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74" y="3403408"/>
            <a:ext cx="3848099" cy="18383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14025" y="3539852"/>
            <a:ext cx="3171824" cy="146684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8663" y="217071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6" name="object 26"/>
          <p:cNvSpPr txBox="1"/>
          <p:nvPr/>
        </p:nvSpPr>
        <p:spPr>
          <a:xfrm>
            <a:off x="1674" y="2632631"/>
            <a:ext cx="7427595" cy="5568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30935" marR="5080" indent="-1118870">
              <a:lnSpc>
                <a:spcPct val="101899"/>
              </a:lnSpc>
              <a:spcBef>
                <a:spcPts val="50"/>
              </a:spcBef>
            </a:pPr>
            <a:r>
              <a:rPr sz="2000" b="1" spc="-5" dirty="0">
                <a:latin typeface="Comic Sans MS"/>
                <a:cs typeface="Comic Sans MS"/>
              </a:rPr>
              <a:t>Example</a:t>
            </a:r>
            <a:r>
              <a:rPr sz="2000" b="1" spc="120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How</a:t>
            </a:r>
            <a:r>
              <a:rPr sz="2175" spc="97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can</a:t>
            </a:r>
            <a:r>
              <a:rPr sz="2175" spc="89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you</a:t>
            </a:r>
            <a:r>
              <a:rPr sz="2175" spc="89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create</a:t>
            </a:r>
            <a:r>
              <a:rPr sz="2175" spc="97" baseline="1915" dirty="0">
                <a:latin typeface="Comic Sans MS"/>
                <a:cs typeface="Comic Sans MS"/>
              </a:rPr>
              <a:t> </a:t>
            </a:r>
            <a:r>
              <a:rPr sz="2175" spc="-7" baseline="1915" dirty="0">
                <a:latin typeface="Comic Sans MS"/>
                <a:cs typeface="Comic Sans MS"/>
              </a:rPr>
              <a:t>a</a:t>
            </a:r>
            <a:r>
              <a:rPr sz="2175" spc="89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calendar</a:t>
            </a:r>
            <a:r>
              <a:rPr sz="2175" spc="97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table</a:t>
            </a:r>
            <a:r>
              <a:rPr sz="2175" spc="89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from</a:t>
            </a:r>
            <a:r>
              <a:rPr sz="2175" spc="82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the</a:t>
            </a:r>
            <a:r>
              <a:rPr sz="2175" spc="97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earliest</a:t>
            </a:r>
            <a:r>
              <a:rPr sz="2175" spc="89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order</a:t>
            </a:r>
            <a:r>
              <a:rPr sz="2175" spc="97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date</a:t>
            </a:r>
            <a:r>
              <a:rPr sz="2175" spc="89" baseline="1915" dirty="0">
                <a:latin typeface="Comic Sans MS"/>
                <a:cs typeface="Comic Sans MS"/>
              </a:rPr>
              <a:t> </a:t>
            </a:r>
            <a:r>
              <a:rPr sz="2175" spc="-7" baseline="1915" dirty="0">
                <a:latin typeface="Comic Sans MS"/>
                <a:cs typeface="Comic Sans MS"/>
              </a:rPr>
              <a:t>to</a:t>
            </a:r>
            <a:r>
              <a:rPr sz="2175" spc="89" baseline="1915" dirty="0">
                <a:latin typeface="Comic Sans MS"/>
                <a:cs typeface="Comic Sans MS"/>
              </a:rPr>
              <a:t> </a:t>
            </a:r>
            <a:r>
              <a:rPr sz="2175" spc="-15" baseline="1915" dirty="0">
                <a:latin typeface="Comic Sans MS"/>
                <a:cs typeface="Comic Sans MS"/>
              </a:rPr>
              <a:t>the </a:t>
            </a:r>
            <a:r>
              <a:rPr sz="2175" spc="-622" baseline="19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latest order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spc="-5" dirty="0">
                <a:latin typeface="Comic Sans MS"/>
                <a:cs typeface="Comic Sans MS"/>
              </a:rPr>
              <a:t> in </a:t>
            </a:r>
            <a:r>
              <a:rPr sz="1450" spc="-10" dirty="0">
                <a:latin typeface="Comic Sans MS"/>
                <a:cs typeface="Comic Sans MS"/>
              </a:rPr>
              <a:t>your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dataset?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2616" y="4303180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Or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174" y="5073939"/>
            <a:ext cx="8023225" cy="17132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970270">
              <a:lnSpc>
                <a:spcPct val="100000"/>
              </a:lnSpc>
              <a:spcBef>
                <a:spcPts val="355"/>
              </a:spcBef>
            </a:pPr>
            <a:r>
              <a:rPr sz="1200" dirty="0">
                <a:latin typeface="Comic Sans MS"/>
                <a:cs typeface="Comic Sans MS"/>
              </a:rPr>
              <a:t>You</a:t>
            </a:r>
            <a:r>
              <a:rPr sz="1200" spc="3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give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dates</a:t>
            </a:r>
            <a:r>
              <a:rPr sz="1200" spc="3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manually</a:t>
            </a:r>
            <a:endParaRPr sz="1200">
              <a:latin typeface="Comic Sans MS"/>
              <a:cs typeface="Comic Sans MS"/>
            </a:endParaRPr>
          </a:p>
          <a:p>
            <a:pPr marL="12700" marR="2913380">
              <a:lnSpc>
                <a:spcPct val="114599"/>
              </a:lnSpc>
              <a:spcBef>
                <a:spcPts val="40"/>
              </a:spcBef>
            </a:pPr>
            <a:r>
              <a:rPr sz="1200" b="1" dirty="0">
                <a:latin typeface="Comic Sans MS"/>
                <a:cs typeface="Comic Sans MS"/>
              </a:rPr>
              <a:t>MIN(Orders[Order</a:t>
            </a:r>
            <a:r>
              <a:rPr sz="1200" b="1" spc="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Date]):</a:t>
            </a:r>
            <a:r>
              <a:rPr sz="1200" b="1" spc="2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finds</a:t>
            </a:r>
            <a:r>
              <a:rPr sz="1200" spc="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earliest</a:t>
            </a:r>
            <a:r>
              <a:rPr sz="1200" spc="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date</a:t>
            </a:r>
            <a:r>
              <a:rPr sz="1200" spc="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</a:t>
            </a:r>
            <a:r>
              <a:rPr sz="1200" spc="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Date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 the Orders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table.</a:t>
            </a:r>
            <a:endParaRPr sz="1200">
              <a:latin typeface="Comic Sans MS"/>
              <a:cs typeface="Comic Sans MS"/>
            </a:endParaRPr>
          </a:p>
          <a:p>
            <a:pPr marL="12700" marR="2913380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MAX(Orders[Order</a:t>
            </a:r>
            <a:r>
              <a:rPr sz="1200" b="1" spc="15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Date]): </a:t>
            </a:r>
            <a:r>
              <a:rPr sz="1200" dirty="0">
                <a:latin typeface="Comic Sans MS"/>
                <a:cs typeface="Comic Sans MS"/>
              </a:rPr>
              <a:t>finds</a:t>
            </a:r>
            <a:r>
              <a:rPr sz="1200" spc="15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1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latest</a:t>
            </a:r>
            <a:r>
              <a:rPr sz="1200" spc="1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date</a:t>
            </a:r>
            <a:r>
              <a:rPr sz="1200" spc="1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1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1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</a:t>
            </a:r>
            <a:r>
              <a:rPr sz="1200" spc="16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Date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 the Orders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table.</a:t>
            </a:r>
            <a:endParaRPr sz="1200">
              <a:latin typeface="Comic Sans MS"/>
              <a:cs typeface="Comic Sans MS"/>
            </a:endParaRPr>
          </a:p>
          <a:p>
            <a:pPr marL="12700" marR="2913380" algn="just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CALENDAR(MIN(Orders[Order Date]), MAX(Orders[Order Date]))</a:t>
            </a:r>
            <a:r>
              <a:rPr sz="1200" dirty="0">
                <a:latin typeface="Comic Sans MS"/>
                <a:cs typeface="Comic Sans MS"/>
              </a:rPr>
              <a:t>: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generates</a:t>
            </a:r>
            <a:r>
              <a:rPr sz="1200" spc="29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calendar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with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all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dates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from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earliest</a:t>
            </a:r>
            <a:r>
              <a:rPr sz="1200" spc="30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29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latest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 date.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348" y="856411"/>
            <a:ext cx="7420609" cy="589280"/>
          </a:xfrm>
          <a:custGeom>
            <a:avLst/>
            <a:gdLst/>
            <a:ahLst/>
            <a:cxnLst/>
            <a:rect l="l" t="t" r="r" b="b"/>
            <a:pathLst>
              <a:path w="7420609" h="589280">
                <a:moveTo>
                  <a:pt x="7126895" y="589035"/>
                </a:moveTo>
                <a:lnTo>
                  <a:pt x="294517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7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3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5" y="0"/>
                </a:lnTo>
                <a:lnTo>
                  <a:pt x="7126897" y="0"/>
                </a:lnTo>
                <a:lnTo>
                  <a:pt x="7173246" y="3668"/>
                </a:lnTo>
                <a:lnTo>
                  <a:pt x="7218037" y="14457"/>
                </a:lnTo>
                <a:lnTo>
                  <a:pt x="7260479" y="32037"/>
                </a:lnTo>
                <a:lnTo>
                  <a:pt x="7299781" y="56081"/>
                </a:lnTo>
                <a:lnTo>
                  <a:pt x="7335150" y="86262"/>
                </a:lnTo>
                <a:lnTo>
                  <a:pt x="7365331" y="121631"/>
                </a:lnTo>
                <a:lnTo>
                  <a:pt x="7389375" y="160932"/>
                </a:lnTo>
                <a:lnTo>
                  <a:pt x="7406955" y="203374"/>
                </a:lnTo>
                <a:lnTo>
                  <a:pt x="7417743" y="248166"/>
                </a:lnTo>
                <a:lnTo>
                  <a:pt x="7420467" y="282571"/>
                </a:lnTo>
                <a:lnTo>
                  <a:pt x="7420467" y="306463"/>
                </a:lnTo>
                <a:lnTo>
                  <a:pt x="7406955" y="385660"/>
                </a:lnTo>
                <a:lnTo>
                  <a:pt x="7389375" y="428102"/>
                </a:lnTo>
                <a:lnTo>
                  <a:pt x="7365331" y="467403"/>
                </a:lnTo>
                <a:lnTo>
                  <a:pt x="7335150" y="502773"/>
                </a:lnTo>
                <a:lnTo>
                  <a:pt x="7299781" y="532953"/>
                </a:lnTo>
                <a:lnTo>
                  <a:pt x="7260479" y="556997"/>
                </a:lnTo>
                <a:lnTo>
                  <a:pt x="7218037" y="574578"/>
                </a:lnTo>
                <a:lnTo>
                  <a:pt x="7173246" y="585366"/>
                </a:lnTo>
                <a:lnTo>
                  <a:pt x="7126895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60" y="198749"/>
            <a:ext cx="8741410" cy="521334"/>
          </a:xfrm>
          <a:custGeom>
            <a:avLst/>
            <a:gdLst/>
            <a:ahLst/>
            <a:cxnLst/>
            <a:rect l="l" t="t" r="r" b="b"/>
            <a:pathLst>
              <a:path w="8741410" h="521334">
                <a:moveTo>
                  <a:pt x="8481257" y="521250"/>
                </a:moveTo>
                <a:lnTo>
                  <a:pt x="260621" y="521250"/>
                </a:lnTo>
                <a:lnTo>
                  <a:pt x="213777" y="517051"/>
                </a:lnTo>
                <a:lnTo>
                  <a:pt x="169684" y="504945"/>
                </a:lnTo>
                <a:lnTo>
                  <a:pt x="129082" y="485667"/>
                </a:lnTo>
                <a:lnTo>
                  <a:pt x="92707" y="459954"/>
                </a:lnTo>
                <a:lnTo>
                  <a:pt x="61295" y="428542"/>
                </a:lnTo>
                <a:lnTo>
                  <a:pt x="35582" y="392167"/>
                </a:lnTo>
                <a:lnTo>
                  <a:pt x="16305" y="351565"/>
                </a:lnTo>
                <a:lnTo>
                  <a:pt x="4199" y="307473"/>
                </a:lnTo>
                <a:lnTo>
                  <a:pt x="0" y="260625"/>
                </a:lnTo>
                <a:lnTo>
                  <a:pt x="4199" y="213777"/>
                </a:lnTo>
                <a:lnTo>
                  <a:pt x="16305" y="169684"/>
                </a:lnTo>
                <a:lnTo>
                  <a:pt x="35582" y="129082"/>
                </a:lnTo>
                <a:lnTo>
                  <a:pt x="61295" y="92707"/>
                </a:lnTo>
                <a:lnTo>
                  <a:pt x="92707" y="61295"/>
                </a:lnTo>
                <a:lnTo>
                  <a:pt x="129082" y="35582"/>
                </a:lnTo>
                <a:lnTo>
                  <a:pt x="169684" y="16305"/>
                </a:lnTo>
                <a:lnTo>
                  <a:pt x="213777" y="4199"/>
                </a:lnTo>
                <a:lnTo>
                  <a:pt x="260625" y="0"/>
                </a:lnTo>
                <a:lnTo>
                  <a:pt x="8481253" y="0"/>
                </a:lnTo>
                <a:lnTo>
                  <a:pt x="8528100" y="4199"/>
                </a:lnTo>
                <a:lnTo>
                  <a:pt x="8572193" y="16305"/>
                </a:lnTo>
                <a:lnTo>
                  <a:pt x="8612795" y="35582"/>
                </a:lnTo>
                <a:lnTo>
                  <a:pt x="8649170" y="61295"/>
                </a:lnTo>
                <a:lnTo>
                  <a:pt x="8680582" y="92707"/>
                </a:lnTo>
                <a:lnTo>
                  <a:pt x="8706294" y="129082"/>
                </a:lnTo>
                <a:lnTo>
                  <a:pt x="8725572" y="169684"/>
                </a:lnTo>
                <a:lnTo>
                  <a:pt x="8737678" y="213777"/>
                </a:lnTo>
                <a:lnTo>
                  <a:pt x="8741129" y="252272"/>
                </a:lnTo>
                <a:lnTo>
                  <a:pt x="8741129" y="268978"/>
                </a:lnTo>
                <a:lnTo>
                  <a:pt x="8737678" y="307473"/>
                </a:lnTo>
                <a:lnTo>
                  <a:pt x="8725572" y="351565"/>
                </a:lnTo>
                <a:lnTo>
                  <a:pt x="8706294" y="392167"/>
                </a:lnTo>
                <a:lnTo>
                  <a:pt x="8680582" y="428542"/>
                </a:lnTo>
                <a:lnTo>
                  <a:pt x="8649170" y="459954"/>
                </a:lnTo>
                <a:lnTo>
                  <a:pt x="8612795" y="485667"/>
                </a:lnTo>
                <a:lnTo>
                  <a:pt x="8572193" y="504945"/>
                </a:lnTo>
                <a:lnTo>
                  <a:pt x="8528100" y="517051"/>
                </a:lnTo>
                <a:lnTo>
                  <a:pt x="8481257" y="52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88048" y="288252"/>
            <a:ext cx="462407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10" dirty="0"/>
              <a:t>Another Example</a:t>
            </a:r>
            <a:r>
              <a:rPr sz="2050" spc="-5" dirty="0"/>
              <a:t> </a:t>
            </a:r>
            <a:r>
              <a:rPr sz="2050" spc="-10" dirty="0"/>
              <a:t>with</a:t>
            </a:r>
            <a:r>
              <a:rPr sz="2050" spc="-5" dirty="0"/>
              <a:t> </a:t>
            </a:r>
            <a:r>
              <a:rPr sz="2050" spc="-10" dirty="0"/>
              <a:t>More Columns</a:t>
            </a:r>
            <a:endParaRPr sz="2050"/>
          </a:p>
        </p:txBody>
      </p:sp>
      <p:grpSp>
        <p:nvGrpSpPr>
          <p:cNvPr id="9" name="object 9"/>
          <p:cNvGrpSpPr/>
          <p:nvPr/>
        </p:nvGrpSpPr>
        <p:grpSpPr>
          <a:xfrm>
            <a:off x="3802055" y="1860290"/>
            <a:ext cx="3550920" cy="4084320"/>
            <a:chOff x="3802055" y="1860290"/>
            <a:chExt cx="3550920" cy="4084320"/>
          </a:xfrm>
        </p:grpSpPr>
        <p:sp>
          <p:nvSpPr>
            <p:cNvPr id="10" name="object 10"/>
            <p:cNvSpPr/>
            <p:nvPr/>
          </p:nvSpPr>
          <p:spPr>
            <a:xfrm>
              <a:off x="3802055" y="1860290"/>
              <a:ext cx="3550920" cy="4084320"/>
            </a:xfrm>
            <a:custGeom>
              <a:avLst/>
              <a:gdLst/>
              <a:ahLst/>
              <a:cxnLst/>
              <a:rect l="l" t="t" r="r" b="b"/>
              <a:pathLst>
                <a:path w="3550920" h="4084320">
                  <a:moveTo>
                    <a:pt x="3216935" y="4084312"/>
                  </a:moveTo>
                  <a:lnTo>
                    <a:pt x="333374" y="4084312"/>
                  </a:lnTo>
                  <a:lnTo>
                    <a:pt x="284110" y="4080697"/>
                  </a:lnTo>
                  <a:lnTo>
                    <a:pt x="237091" y="4070197"/>
                  </a:lnTo>
                  <a:lnTo>
                    <a:pt x="192831" y="4053327"/>
                  </a:lnTo>
                  <a:lnTo>
                    <a:pt x="151848" y="4030603"/>
                  </a:lnTo>
                  <a:lnTo>
                    <a:pt x="114655" y="4002540"/>
                  </a:lnTo>
                  <a:lnTo>
                    <a:pt x="81770" y="3969655"/>
                  </a:lnTo>
                  <a:lnTo>
                    <a:pt x="53708" y="3932463"/>
                  </a:lnTo>
                  <a:lnTo>
                    <a:pt x="30984" y="3891479"/>
                  </a:lnTo>
                  <a:lnTo>
                    <a:pt x="14114" y="3847220"/>
                  </a:lnTo>
                  <a:lnTo>
                    <a:pt x="3614" y="3800200"/>
                  </a:lnTo>
                  <a:lnTo>
                    <a:pt x="0" y="3750944"/>
                  </a:lnTo>
                  <a:lnTo>
                    <a:pt x="0" y="333367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0" y="114656"/>
                  </a:lnTo>
                  <a:lnTo>
                    <a:pt x="114655" y="81771"/>
                  </a:lnTo>
                  <a:lnTo>
                    <a:pt x="151848" y="53708"/>
                  </a:lnTo>
                  <a:lnTo>
                    <a:pt x="192831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2" y="0"/>
                  </a:lnTo>
                  <a:lnTo>
                    <a:pt x="3216937" y="0"/>
                  </a:lnTo>
                  <a:lnTo>
                    <a:pt x="3266199" y="3614"/>
                  </a:lnTo>
                  <a:lnTo>
                    <a:pt x="3313218" y="14114"/>
                  </a:lnTo>
                  <a:lnTo>
                    <a:pt x="3357478" y="30984"/>
                  </a:lnTo>
                  <a:lnTo>
                    <a:pt x="3398461" y="53708"/>
                  </a:lnTo>
                  <a:lnTo>
                    <a:pt x="3435654" y="81771"/>
                  </a:lnTo>
                  <a:lnTo>
                    <a:pt x="3468539" y="114656"/>
                  </a:lnTo>
                  <a:lnTo>
                    <a:pt x="3496601" y="151848"/>
                  </a:lnTo>
                  <a:lnTo>
                    <a:pt x="3519325" y="192832"/>
                  </a:lnTo>
                  <a:lnTo>
                    <a:pt x="3536195" y="237091"/>
                  </a:lnTo>
                  <a:lnTo>
                    <a:pt x="3546696" y="284111"/>
                  </a:lnTo>
                  <a:lnTo>
                    <a:pt x="3550310" y="333367"/>
                  </a:lnTo>
                  <a:lnTo>
                    <a:pt x="3550310" y="3750944"/>
                  </a:lnTo>
                  <a:lnTo>
                    <a:pt x="3546696" y="3800200"/>
                  </a:lnTo>
                  <a:lnTo>
                    <a:pt x="3536195" y="3847220"/>
                  </a:lnTo>
                  <a:lnTo>
                    <a:pt x="3519325" y="3891479"/>
                  </a:lnTo>
                  <a:lnTo>
                    <a:pt x="3496601" y="3932463"/>
                  </a:lnTo>
                  <a:lnTo>
                    <a:pt x="3468539" y="3969655"/>
                  </a:lnTo>
                  <a:lnTo>
                    <a:pt x="3435654" y="4002540"/>
                  </a:lnTo>
                  <a:lnTo>
                    <a:pt x="3398461" y="4030603"/>
                  </a:lnTo>
                  <a:lnTo>
                    <a:pt x="3357478" y="4053327"/>
                  </a:lnTo>
                  <a:lnTo>
                    <a:pt x="3313218" y="4070197"/>
                  </a:lnTo>
                  <a:lnTo>
                    <a:pt x="3266199" y="4080697"/>
                  </a:lnTo>
                  <a:lnTo>
                    <a:pt x="3216935" y="4084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0180" y="2051479"/>
              <a:ext cx="66675" cy="66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0180" y="3042079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0180" y="3537379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0180" y="4032679"/>
              <a:ext cx="66675" cy="666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0180" y="4775629"/>
              <a:ext cx="66675" cy="666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00538" y="877887"/>
            <a:ext cx="8326755" cy="454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0" marR="1128395" indent="-2540635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To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make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CalendarTable</a:t>
            </a:r>
            <a:r>
              <a:rPr sz="1350" b="1" spc="-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more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useful,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might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want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add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additional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such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year, month,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quarter,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etc.</a:t>
            </a:r>
            <a:endParaRPr sz="1350">
              <a:latin typeface="Comic Sans MS"/>
              <a:cs typeface="Comic Sans MS"/>
            </a:endParaRPr>
          </a:p>
          <a:p>
            <a:pPr marL="7837170">
              <a:lnSpc>
                <a:spcPct val="100000"/>
              </a:lnSpc>
              <a:spcBef>
                <a:spcPts val="165"/>
              </a:spcBef>
            </a:pPr>
            <a:r>
              <a:rPr sz="1350" b="1" spc="-10" dirty="0">
                <a:latin typeface="Comic Sans MS"/>
                <a:cs typeface="Comic Sans MS"/>
              </a:rPr>
              <a:t>Easy?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mic Sans MS"/>
              <a:cs typeface="Comic Sans MS"/>
            </a:endParaRPr>
          </a:p>
          <a:p>
            <a:pPr marL="4037329" marR="1301115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ADDCOLUMN</a:t>
            </a:r>
            <a:r>
              <a:rPr sz="1450" b="1" spc="-5" dirty="0">
                <a:latin typeface="Comic Sans MS"/>
                <a:cs typeface="Comic Sans MS"/>
              </a:rPr>
              <a:t>S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</a:t>
            </a:r>
            <a:r>
              <a:rPr sz="1450" spc="-5" dirty="0">
                <a:latin typeface="Comic Sans MS"/>
                <a:cs typeface="Comic Sans MS"/>
              </a:rPr>
              <a:t>n </a:t>
            </a:r>
            <a:r>
              <a:rPr sz="1450" spc="-10" dirty="0">
                <a:latin typeface="Comic Sans MS"/>
                <a:cs typeface="Comic Sans MS"/>
              </a:rPr>
              <a:t>i</a:t>
            </a:r>
            <a:r>
              <a:rPr sz="1450" spc="-5" dirty="0">
                <a:latin typeface="Comic Sans MS"/>
                <a:cs typeface="Comic Sans MS"/>
              </a:rPr>
              <a:t>s </a:t>
            </a:r>
            <a:r>
              <a:rPr sz="1450" spc="-10" dirty="0">
                <a:latin typeface="Comic Sans MS"/>
                <a:cs typeface="Comic Sans MS"/>
              </a:rPr>
              <a:t>use</a:t>
            </a:r>
            <a:r>
              <a:rPr sz="1450" spc="-5" dirty="0">
                <a:latin typeface="Comic Sans MS"/>
                <a:cs typeface="Comic Sans MS"/>
              </a:rPr>
              <a:t>d </a:t>
            </a:r>
            <a:r>
              <a:rPr sz="1450" spc="-10" dirty="0">
                <a:latin typeface="Comic Sans MS"/>
                <a:cs typeface="Comic Sans MS"/>
              </a:rPr>
              <a:t>t</a:t>
            </a:r>
            <a:r>
              <a:rPr sz="1450" spc="-5" dirty="0">
                <a:latin typeface="Comic Sans MS"/>
                <a:cs typeface="Comic Sans MS"/>
              </a:rPr>
              <a:t>o  </a:t>
            </a:r>
            <a:r>
              <a:rPr sz="1450" spc="-10" dirty="0">
                <a:latin typeface="Comic Sans MS"/>
                <a:cs typeface="Comic Sans MS"/>
              </a:rPr>
              <a:t>add new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</a:t>
            </a:r>
            <a:r>
              <a:rPr sz="1450" spc="-5" dirty="0">
                <a:latin typeface="Comic Sans MS"/>
                <a:cs typeface="Comic Sans MS"/>
              </a:rPr>
              <a:t> to</a:t>
            </a:r>
            <a:r>
              <a:rPr sz="1450" spc="-10" dirty="0">
                <a:latin typeface="Comic Sans MS"/>
                <a:cs typeface="Comic Sans MS"/>
              </a:rPr>
              <a:t> 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created by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b="1" spc="-10" dirty="0">
                <a:latin typeface="Comic Sans MS"/>
                <a:cs typeface="Comic Sans MS"/>
              </a:rPr>
              <a:t>CALENDAR 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function.</a:t>
            </a:r>
            <a:endParaRPr sz="1450">
              <a:latin typeface="Comic Sans MS"/>
              <a:cs typeface="Comic Sans MS"/>
            </a:endParaRPr>
          </a:p>
          <a:p>
            <a:pPr marL="4037329" marR="1480185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YEAR([Date]) </a:t>
            </a:r>
            <a:r>
              <a:rPr sz="1450" spc="-10" dirty="0">
                <a:latin typeface="Comic Sans MS"/>
                <a:cs typeface="Comic Sans MS"/>
              </a:rPr>
              <a:t>Extracts the year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 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date.</a:t>
            </a:r>
            <a:endParaRPr sz="1450">
              <a:latin typeface="Comic Sans MS"/>
              <a:cs typeface="Comic Sans MS"/>
            </a:endParaRPr>
          </a:p>
          <a:p>
            <a:pPr marL="4037329" marR="1614805">
              <a:lnSpc>
                <a:spcPct val="112100"/>
              </a:lnSpc>
              <a:tabLst>
                <a:tab pos="5593715" algn="l"/>
              </a:tabLst>
            </a:pPr>
            <a:r>
              <a:rPr sz="1450" b="1" spc="-10" dirty="0">
                <a:latin typeface="Comic Sans MS"/>
                <a:cs typeface="Comic Sans MS"/>
              </a:rPr>
              <a:t>MONTH([Date])	</a:t>
            </a:r>
            <a:r>
              <a:rPr sz="1450" spc="-10" dirty="0">
                <a:latin typeface="Comic Sans MS"/>
                <a:cs typeface="Comic Sans MS"/>
              </a:rPr>
              <a:t>Extracts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month number from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date.</a:t>
            </a:r>
            <a:endParaRPr sz="1450">
              <a:latin typeface="Comic Sans MS"/>
              <a:cs typeface="Comic Sans MS"/>
            </a:endParaRPr>
          </a:p>
          <a:p>
            <a:pPr marL="4037329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FORMAT([Date],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"MMMM")</a:t>
            </a:r>
            <a:endParaRPr sz="1450">
              <a:latin typeface="Comic Sans MS"/>
              <a:cs typeface="Comic Sans MS"/>
            </a:endParaRPr>
          </a:p>
          <a:p>
            <a:pPr marL="4037329" marR="1626235">
              <a:lnSpc>
                <a:spcPct val="112100"/>
              </a:lnSpc>
            </a:pPr>
            <a:r>
              <a:rPr sz="1450" spc="-10" dirty="0">
                <a:latin typeface="Comic Sans MS"/>
                <a:cs typeface="Comic Sans MS"/>
              </a:rPr>
              <a:t>Extracts the month name from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date.</a:t>
            </a:r>
            <a:endParaRPr sz="1450">
              <a:latin typeface="Comic Sans MS"/>
              <a:cs typeface="Comic Sans MS"/>
            </a:endParaRPr>
          </a:p>
          <a:p>
            <a:pPr marL="4037329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"Q"</a:t>
            </a:r>
            <a:r>
              <a:rPr sz="1450" b="1" spc="-2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&amp;</a:t>
            </a:r>
            <a:r>
              <a:rPr sz="1450" b="1" spc="-2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QUARTER([Date])</a:t>
            </a:r>
            <a:endParaRPr sz="1450">
              <a:latin typeface="Comic Sans MS"/>
              <a:cs typeface="Comic Sans MS"/>
            </a:endParaRPr>
          </a:p>
          <a:p>
            <a:pPr marL="4037329" marR="1370965">
              <a:lnSpc>
                <a:spcPct val="112100"/>
              </a:lnSpc>
            </a:pPr>
            <a:r>
              <a:rPr sz="1450" spc="-10" dirty="0">
                <a:latin typeface="Comic Sans MS"/>
                <a:cs typeface="Comic Sans MS"/>
              </a:rPr>
              <a:t>Extracts 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quarter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formats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it</a:t>
            </a:r>
            <a:r>
              <a:rPr sz="1450" spc="-1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as </a:t>
            </a:r>
            <a:r>
              <a:rPr sz="1450" spc="-10" dirty="0">
                <a:latin typeface="Comic Sans MS"/>
                <a:cs typeface="Comic Sans MS"/>
              </a:rPr>
              <a:t>"Q1", "Q2",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etc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348" y="1604436"/>
            <a:ext cx="3476624" cy="43433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356" y="2508162"/>
            <a:ext cx="1763768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795" y="187365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20">
                <a:moveTo>
                  <a:pt x="5465466" y="515533"/>
                </a:moveTo>
                <a:lnTo>
                  <a:pt x="257671" y="515533"/>
                </a:lnTo>
                <a:lnTo>
                  <a:pt x="211339" y="511380"/>
                </a:lnTo>
                <a:lnTo>
                  <a:pt x="167729" y="499407"/>
                </a:lnTo>
                <a:lnTo>
                  <a:pt x="127573" y="480341"/>
                </a:lnTo>
                <a:lnTo>
                  <a:pt x="91597" y="454910"/>
                </a:lnTo>
                <a:lnTo>
                  <a:pt x="60529" y="423842"/>
                </a:lnTo>
                <a:lnTo>
                  <a:pt x="35098" y="387866"/>
                </a:lnTo>
                <a:lnTo>
                  <a:pt x="16032" y="347710"/>
                </a:lnTo>
                <a:lnTo>
                  <a:pt x="4059" y="304100"/>
                </a:lnTo>
                <a:lnTo>
                  <a:pt x="0" y="258813"/>
                </a:lnTo>
                <a:lnTo>
                  <a:pt x="0" y="256720"/>
                </a:lnTo>
                <a:lnTo>
                  <a:pt x="4059" y="211432"/>
                </a:lnTo>
                <a:lnTo>
                  <a:pt x="16032" y="167823"/>
                </a:lnTo>
                <a:lnTo>
                  <a:pt x="35098" y="127667"/>
                </a:lnTo>
                <a:lnTo>
                  <a:pt x="60529" y="91690"/>
                </a:lnTo>
                <a:lnTo>
                  <a:pt x="91597" y="60623"/>
                </a:lnTo>
                <a:lnTo>
                  <a:pt x="127573" y="35192"/>
                </a:lnTo>
                <a:lnTo>
                  <a:pt x="167729" y="16126"/>
                </a:lnTo>
                <a:lnTo>
                  <a:pt x="211339" y="4152"/>
                </a:lnTo>
                <a:lnTo>
                  <a:pt x="257673" y="0"/>
                </a:lnTo>
                <a:lnTo>
                  <a:pt x="5465464" y="0"/>
                </a:lnTo>
                <a:lnTo>
                  <a:pt x="5511798" y="4152"/>
                </a:lnTo>
                <a:lnTo>
                  <a:pt x="5555407" y="16126"/>
                </a:lnTo>
                <a:lnTo>
                  <a:pt x="5595563" y="35192"/>
                </a:lnTo>
                <a:lnTo>
                  <a:pt x="5631539" y="60623"/>
                </a:lnTo>
                <a:lnTo>
                  <a:pt x="5662607" y="91690"/>
                </a:lnTo>
                <a:lnTo>
                  <a:pt x="5688038" y="127667"/>
                </a:lnTo>
                <a:lnTo>
                  <a:pt x="5707104" y="167823"/>
                </a:lnTo>
                <a:lnTo>
                  <a:pt x="5719077" y="211432"/>
                </a:lnTo>
                <a:lnTo>
                  <a:pt x="5723136" y="256720"/>
                </a:lnTo>
                <a:lnTo>
                  <a:pt x="5723136" y="258813"/>
                </a:lnTo>
                <a:lnTo>
                  <a:pt x="5719077" y="304100"/>
                </a:lnTo>
                <a:lnTo>
                  <a:pt x="5707104" y="347710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39" y="454910"/>
                </a:lnTo>
                <a:lnTo>
                  <a:pt x="5595563" y="480341"/>
                </a:lnTo>
                <a:lnTo>
                  <a:pt x="5555407" y="499407"/>
                </a:lnTo>
                <a:lnTo>
                  <a:pt x="5511798" y="511380"/>
                </a:lnTo>
                <a:lnTo>
                  <a:pt x="5465466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99285" y="264200"/>
            <a:ext cx="243014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CALENDARAUTO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794" y="864727"/>
            <a:ext cx="7446009" cy="1264285"/>
          </a:xfrm>
          <a:custGeom>
            <a:avLst/>
            <a:gdLst/>
            <a:ahLst/>
            <a:cxnLst/>
            <a:rect l="l" t="t" r="r" b="b"/>
            <a:pathLst>
              <a:path w="7446009" h="1264285">
                <a:moveTo>
                  <a:pt x="7114423" y="1263940"/>
                </a:moveTo>
                <a:lnTo>
                  <a:pt x="333374" y="1263940"/>
                </a:lnTo>
                <a:lnTo>
                  <a:pt x="284111" y="1260326"/>
                </a:lnTo>
                <a:lnTo>
                  <a:pt x="237091" y="1249825"/>
                </a:lnTo>
                <a:lnTo>
                  <a:pt x="192832" y="1232955"/>
                </a:lnTo>
                <a:lnTo>
                  <a:pt x="151848" y="1210231"/>
                </a:lnTo>
                <a:lnTo>
                  <a:pt x="114656" y="1182169"/>
                </a:lnTo>
                <a:lnTo>
                  <a:pt x="81771" y="1149284"/>
                </a:lnTo>
                <a:lnTo>
                  <a:pt x="53708" y="1112091"/>
                </a:lnTo>
                <a:lnTo>
                  <a:pt x="30984" y="1071108"/>
                </a:lnTo>
                <a:lnTo>
                  <a:pt x="14114" y="1026848"/>
                </a:lnTo>
                <a:lnTo>
                  <a:pt x="3614" y="979829"/>
                </a:lnTo>
                <a:lnTo>
                  <a:pt x="0" y="930565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69" y="0"/>
                </a:lnTo>
                <a:lnTo>
                  <a:pt x="7114429" y="0"/>
                </a:lnTo>
                <a:lnTo>
                  <a:pt x="7163687" y="3614"/>
                </a:lnTo>
                <a:lnTo>
                  <a:pt x="7210706" y="14114"/>
                </a:lnTo>
                <a:lnTo>
                  <a:pt x="7254966" y="30984"/>
                </a:lnTo>
                <a:lnTo>
                  <a:pt x="7295949" y="53708"/>
                </a:lnTo>
                <a:lnTo>
                  <a:pt x="7333141" y="81770"/>
                </a:lnTo>
                <a:lnTo>
                  <a:pt x="7366027" y="114656"/>
                </a:lnTo>
                <a:lnTo>
                  <a:pt x="7394089" y="151848"/>
                </a:lnTo>
                <a:lnTo>
                  <a:pt x="7416813" y="192832"/>
                </a:lnTo>
                <a:lnTo>
                  <a:pt x="7433683" y="237091"/>
                </a:lnTo>
                <a:lnTo>
                  <a:pt x="7444183" y="284110"/>
                </a:lnTo>
                <a:lnTo>
                  <a:pt x="7445403" y="300736"/>
                </a:lnTo>
                <a:lnTo>
                  <a:pt x="7445403" y="963204"/>
                </a:lnTo>
                <a:lnTo>
                  <a:pt x="7433683" y="1026848"/>
                </a:lnTo>
                <a:lnTo>
                  <a:pt x="7416813" y="1071108"/>
                </a:lnTo>
                <a:lnTo>
                  <a:pt x="7394089" y="1112091"/>
                </a:lnTo>
                <a:lnTo>
                  <a:pt x="7366027" y="1149284"/>
                </a:lnTo>
                <a:lnTo>
                  <a:pt x="7333141" y="1182169"/>
                </a:lnTo>
                <a:lnTo>
                  <a:pt x="7295949" y="1210231"/>
                </a:lnTo>
                <a:lnTo>
                  <a:pt x="7254966" y="1232955"/>
                </a:lnTo>
                <a:lnTo>
                  <a:pt x="7210706" y="1249825"/>
                </a:lnTo>
                <a:lnTo>
                  <a:pt x="7163687" y="1260326"/>
                </a:lnTo>
                <a:lnTo>
                  <a:pt x="7114423" y="1263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4769" y="884298"/>
            <a:ext cx="73399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b="1" spc="-10" dirty="0">
                <a:latin typeface="Comic Sans MS"/>
                <a:cs typeface="Comic Sans MS"/>
              </a:rPr>
              <a:t>CALENDARAUTO </a:t>
            </a:r>
            <a:r>
              <a:rPr sz="1650" spc="-10" dirty="0">
                <a:latin typeface="Comic Sans MS"/>
                <a:cs typeface="Comic Sans MS"/>
              </a:rPr>
              <a:t>function </a:t>
            </a:r>
            <a:r>
              <a:rPr sz="1650" spc="-5" dirty="0">
                <a:latin typeface="Comic Sans MS"/>
                <a:cs typeface="Comic Sans MS"/>
              </a:rPr>
              <a:t>in </a:t>
            </a:r>
            <a:r>
              <a:rPr sz="1650" spc="-10" dirty="0">
                <a:latin typeface="Comic Sans MS"/>
                <a:cs typeface="Comic Sans MS"/>
              </a:rPr>
              <a:t>DAX </a:t>
            </a:r>
            <a:r>
              <a:rPr sz="1650" spc="-5" dirty="0">
                <a:latin typeface="Comic Sans MS"/>
                <a:cs typeface="Comic Sans MS"/>
              </a:rPr>
              <a:t>is </a:t>
            </a:r>
            <a:r>
              <a:rPr sz="1650" spc="-10" dirty="0">
                <a:latin typeface="Comic Sans MS"/>
                <a:cs typeface="Comic Sans MS"/>
              </a:rPr>
              <a:t>used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10" dirty="0">
                <a:latin typeface="Comic Sans MS"/>
                <a:cs typeface="Comic Sans MS"/>
              </a:rPr>
              <a:t>automatically generate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based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model.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It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scans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all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entire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model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find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earliest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latest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</a:t>
            </a:r>
            <a:r>
              <a:rPr sz="1650" spc="-5" dirty="0">
                <a:latin typeface="Comic Sans MS"/>
                <a:cs typeface="Comic Sans MS"/>
              </a:rPr>
              <a:t> 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single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containing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all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between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those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two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6553" y="2279486"/>
            <a:ext cx="6200775" cy="369570"/>
          </a:xfrm>
          <a:custGeom>
            <a:avLst/>
            <a:gdLst/>
            <a:ahLst/>
            <a:cxnLst/>
            <a:rect l="l" t="t" r="r" b="b"/>
            <a:pathLst>
              <a:path w="6200775" h="369569">
                <a:moveTo>
                  <a:pt x="6015948" y="369307"/>
                </a:moveTo>
                <a:lnTo>
                  <a:pt x="184649" y="369307"/>
                </a:lnTo>
                <a:lnTo>
                  <a:pt x="135565" y="362712"/>
                </a:lnTo>
                <a:lnTo>
                  <a:pt x="91455" y="344097"/>
                </a:lnTo>
                <a:lnTo>
                  <a:pt x="54083" y="315224"/>
                </a:lnTo>
                <a:lnTo>
                  <a:pt x="25210" y="277852"/>
                </a:lnTo>
                <a:lnTo>
                  <a:pt x="6596" y="233742"/>
                </a:lnTo>
                <a:lnTo>
                  <a:pt x="0" y="184654"/>
                </a:lnTo>
                <a:lnTo>
                  <a:pt x="6596" y="135565"/>
                </a:lnTo>
                <a:lnTo>
                  <a:pt x="25210" y="91455"/>
                </a:lnTo>
                <a:lnTo>
                  <a:pt x="54083" y="54083"/>
                </a:lnTo>
                <a:lnTo>
                  <a:pt x="91455" y="25210"/>
                </a:lnTo>
                <a:lnTo>
                  <a:pt x="135565" y="6596"/>
                </a:lnTo>
                <a:lnTo>
                  <a:pt x="184654" y="0"/>
                </a:lnTo>
                <a:lnTo>
                  <a:pt x="6015944" y="0"/>
                </a:lnTo>
                <a:lnTo>
                  <a:pt x="6065032" y="6596"/>
                </a:lnTo>
                <a:lnTo>
                  <a:pt x="6109142" y="25210"/>
                </a:lnTo>
                <a:lnTo>
                  <a:pt x="6146514" y="54083"/>
                </a:lnTo>
                <a:lnTo>
                  <a:pt x="6175387" y="91455"/>
                </a:lnTo>
                <a:lnTo>
                  <a:pt x="6194001" y="135565"/>
                </a:lnTo>
                <a:lnTo>
                  <a:pt x="6200337" y="182717"/>
                </a:lnTo>
                <a:lnTo>
                  <a:pt x="6200337" y="186590"/>
                </a:lnTo>
                <a:lnTo>
                  <a:pt x="6194001" y="233742"/>
                </a:lnTo>
                <a:lnTo>
                  <a:pt x="6175387" y="277852"/>
                </a:lnTo>
                <a:lnTo>
                  <a:pt x="6146514" y="315224"/>
                </a:lnTo>
                <a:lnTo>
                  <a:pt x="6109142" y="344097"/>
                </a:lnTo>
                <a:lnTo>
                  <a:pt x="6065032" y="362712"/>
                </a:lnTo>
                <a:lnTo>
                  <a:pt x="6015948" y="3693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6161" y="1180817"/>
            <a:ext cx="993775" cy="1287780"/>
          </a:xfrm>
          <a:custGeom>
            <a:avLst/>
            <a:gdLst/>
            <a:ahLst/>
            <a:cxnLst/>
            <a:rect l="l" t="t" r="r" b="b"/>
            <a:pathLst>
              <a:path w="993775" h="1287780">
                <a:moveTo>
                  <a:pt x="183749" y="1287266"/>
                </a:moveTo>
                <a:lnTo>
                  <a:pt x="182151" y="1287186"/>
                </a:lnTo>
                <a:lnTo>
                  <a:pt x="194621" y="1039200"/>
                </a:lnTo>
                <a:lnTo>
                  <a:pt x="164162" y="1021327"/>
                </a:lnTo>
                <a:lnTo>
                  <a:pt x="109381" y="975813"/>
                </a:lnTo>
                <a:lnTo>
                  <a:pt x="64052" y="914838"/>
                </a:lnTo>
                <a:lnTo>
                  <a:pt x="45408" y="877639"/>
                </a:lnTo>
                <a:lnTo>
                  <a:pt x="29697" y="835480"/>
                </a:lnTo>
                <a:lnTo>
                  <a:pt x="17111" y="787995"/>
                </a:lnTo>
                <a:lnTo>
                  <a:pt x="7839" y="734818"/>
                </a:lnTo>
                <a:lnTo>
                  <a:pt x="2072" y="675584"/>
                </a:lnTo>
                <a:lnTo>
                  <a:pt x="0" y="609929"/>
                </a:lnTo>
                <a:lnTo>
                  <a:pt x="1818" y="537423"/>
                </a:lnTo>
                <a:lnTo>
                  <a:pt x="6898" y="470955"/>
                </a:lnTo>
                <a:lnTo>
                  <a:pt x="15116" y="409189"/>
                </a:lnTo>
                <a:lnTo>
                  <a:pt x="26312" y="352110"/>
                </a:lnTo>
                <a:lnTo>
                  <a:pt x="40331" y="299636"/>
                </a:lnTo>
                <a:lnTo>
                  <a:pt x="57017" y="251687"/>
                </a:lnTo>
                <a:lnTo>
                  <a:pt x="76215" y="208184"/>
                </a:lnTo>
                <a:lnTo>
                  <a:pt x="97771" y="169045"/>
                </a:lnTo>
                <a:lnTo>
                  <a:pt x="121529" y="134192"/>
                </a:lnTo>
                <a:lnTo>
                  <a:pt x="147334" y="103543"/>
                </a:lnTo>
                <a:lnTo>
                  <a:pt x="175031" y="77019"/>
                </a:lnTo>
                <a:lnTo>
                  <a:pt x="235478" y="36023"/>
                </a:lnTo>
                <a:lnTo>
                  <a:pt x="301632" y="10564"/>
                </a:lnTo>
                <a:lnTo>
                  <a:pt x="372248" y="0"/>
                </a:lnTo>
                <a:lnTo>
                  <a:pt x="408843" y="102"/>
                </a:lnTo>
                <a:lnTo>
                  <a:pt x="642212" y="11837"/>
                </a:lnTo>
                <a:lnTo>
                  <a:pt x="680570" y="15728"/>
                </a:lnTo>
                <a:lnTo>
                  <a:pt x="753246" y="35340"/>
                </a:lnTo>
                <a:lnTo>
                  <a:pt x="819215" y="71235"/>
                </a:lnTo>
                <a:lnTo>
                  <a:pt x="849191" y="95481"/>
                </a:lnTo>
                <a:lnTo>
                  <a:pt x="876898" y="124029"/>
                </a:lnTo>
                <a:lnTo>
                  <a:pt x="902139" y="156955"/>
                </a:lnTo>
                <a:lnTo>
                  <a:pt x="924716" y="194336"/>
                </a:lnTo>
                <a:lnTo>
                  <a:pt x="944432" y="236248"/>
                </a:lnTo>
                <a:lnTo>
                  <a:pt x="961090" y="282769"/>
                </a:lnTo>
                <a:lnTo>
                  <a:pt x="974491" y="333975"/>
                </a:lnTo>
                <a:lnTo>
                  <a:pt x="984439" y="389944"/>
                </a:lnTo>
                <a:lnTo>
                  <a:pt x="990736" y="450751"/>
                </a:lnTo>
                <a:lnTo>
                  <a:pt x="993185" y="516473"/>
                </a:lnTo>
                <a:lnTo>
                  <a:pt x="991580" y="587285"/>
                </a:lnTo>
                <a:lnTo>
                  <a:pt x="986348" y="652381"/>
                </a:lnTo>
                <a:lnTo>
                  <a:pt x="977551" y="712866"/>
                </a:lnTo>
                <a:lnTo>
                  <a:pt x="965388" y="768694"/>
                </a:lnTo>
                <a:lnTo>
                  <a:pt x="950049" y="819918"/>
                </a:lnTo>
                <a:lnTo>
                  <a:pt x="931725" y="866589"/>
                </a:lnTo>
                <a:lnTo>
                  <a:pt x="910608" y="908759"/>
                </a:lnTo>
                <a:lnTo>
                  <a:pt x="886888" y="946481"/>
                </a:lnTo>
                <a:lnTo>
                  <a:pt x="860756" y="979805"/>
                </a:lnTo>
                <a:lnTo>
                  <a:pt x="832403" y="1008785"/>
                </a:lnTo>
                <a:lnTo>
                  <a:pt x="802020" y="1033471"/>
                </a:lnTo>
                <a:lnTo>
                  <a:pt x="769797" y="1053916"/>
                </a:lnTo>
                <a:lnTo>
                  <a:pt x="700598" y="1082289"/>
                </a:lnTo>
                <a:lnTo>
                  <a:pt x="450291" y="1087421"/>
                </a:lnTo>
                <a:lnTo>
                  <a:pt x="183749" y="1287266"/>
                </a:lnTo>
                <a:close/>
              </a:path>
              <a:path w="993775" h="1287780">
                <a:moveTo>
                  <a:pt x="587777" y="1094335"/>
                </a:moveTo>
                <a:lnTo>
                  <a:pt x="450292" y="1087421"/>
                </a:lnTo>
                <a:lnTo>
                  <a:pt x="677215" y="1087421"/>
                </a:lnTo>
                <a:lnTo>
                  <a:pt x="664003" y="1090321"/>
                </a:lnTo>
                <a:lnTo>
                  <a:pt x="626332" y="1094319"/>
                </a:lnTo>
                <a:lnTo>
                  <a:pt x="587777" y="1094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120000">
            <a:off x="8012834" y="1640965"/>
            <a:ext cx="5217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2057" dirty="0">
                <a:latin typeface="Comic Sans MS"/>
                <a:cs typeface="Comic Sans MS"/>
              </a:rPr>
              <a:t>Go</a:t>
            </a:r>
            <a:r>
              <a:rPr sz="1350" b="1" spc="-25" dirty="0">
                <a:latin typeface="Comic Sans MS"/>
                <a:cs typeface="Comic Sans MS"/>
              </a:rPr>
              <a:t>t</a:t>
            </a:r>
            <a:r>
              <a:rPr sz="1350" b="1" spc="-10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it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3580" y="2732198"/>
            <a:ext cx="6123305" cy="589280"/>
          </a:xfrm>
          <a:custGeom>
            <a:avLst/>
            <a:gdLst/>
            <a:ahLst/>
            <a:cxnLst/>
            <a:rect l="l" t="t" r="r" b="b"/>
            <a:pathLst>
              <a:path w="6123305" h="589279">
                <a:moveTo>
                  <a:pt x="5829052" y="589035"/>
                </a:moveTo>
                <a:lnTo>
                  <a:pt x="294517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8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4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7" y="0"/>
                </a:lnTo>
                <a:lnTo>
                  <a:pt x="5829053" y="0"/>
                </a:lnTo>
                <a:lnTo>
                  <a:pt x="5875403" y="3668"/>
                </a:lnTo>
                <a:lnTo>
                  <a:pt x="5920195" y="14457"/>
                </a:lnTo>
                <a:lnTo>
                  <a:pt x="5962637" y="32037"/>
                </a:lnTo>
                <a:lnTo>
                  <a:pt x="6001939" y="56081"/>
                </a:lnTo>
                <a:lnTo>
                  <a:pt x="6037308" y="86262"/>
                </a:lnTo>
                <a:lnTo>
                  <a:pt x="6067489" y="121631"/>
                </a:lnTo>
                <a:lnTo>
                  <a:pt x="6091533" y="160932"/>
                </a:lnTo>
                <a:lnTo>
                  <a:pt x="6109113" y="203374"/>
                </a:lnTo>
                <a:lnTo>
                  <a:pt x="6119902" y="248166"/>
                </a:lnTo>
                <a:lnTo>
                  <a:pt x="6122748" y="284124"/>
                </a:lnTo>
                <a:lnTo>
                  <a:pt x="6122748" y="304910"/>
                </a:lnTo>
                <a:lnTo>
                  <a:pt x="6109113" y="385660"/>
                </a:lnTo>
                <a:lnTo>
                  <a:pt x="6091533" y="428102"/>
                </a:lnTo>
                <a:lnTo>
                  <a:pt x="6067489" y="467404"/>
                </a:lnTo>
                <a:lnTo>
                  <a:pt x="6037308" y="502773"/>
                </a:lnTo>
                <a:lnTo>
                  <a:pt x="6001939" y="532953"/>
                </a:lnTo>
                <a:lnTo>
                  <a:pt x="5962637" y="556998"/>
                </a:lnTo>
                <a:lnTo>
                  <a:pt x="5920195" y="574578"/>
                </a:lnTo>
                <a:lnTo>
                  <a:pt x="5875403" y="585366"/>
                </a:lnTo>
                <a:lnTo>
                  <a:pt x="5829052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6187" y="2330888"/>
            <a:ext cx="5998210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CALENDARAUTO([fiscal_year_end_month])</a:t>
            </a:r>
            <a:endParaRPr sz="1450">
              <a:latin typeface="Comic Sans MS"/>
              <a:cs typeface="Comic Sans MS"/>
            </a:endParaRPr>
          </a:p>
          <a:p>
            <a:pPr marL="12700" marR="5080" indent="45085">
              <a:lnSpc>
                <a:spcPct val="115700"/>
              </a:lnSpc>
              <a:spcBef>
                <a:spcPts val="1595"/>
              </a:spcBef>
            </a:pPr>
            <a:r>
              <a:rPr sz="1350" spc="-10" dirty="0">
                <a:latin typeface="Comic Sans MS"/>
                <a:cs typeface="Comic Sans MS"/>
              </a:rPr>
              <a:t>Let's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calendar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dataset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CALENDARAUTO.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We'll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extend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this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example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by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adding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additional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month,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438" y="3406959"/>
            <a:ext cx="6986905" cy="589280"/>
          </a:xfrm>
          <a:custGeom>
            <a:avLst/>
            <a:gdLst/>
            <a:ahLst/>
            <a:cxnLst/>
            <a:rect l="l" t="t" r="r" b="b"/>
            <a:pathLst>
              <a:path w="6986905" h="589279">
                <a:moveTo>
                  <a:pt x="6692374" y="589035"/>
                </a:moveTo>
                <a:lnTo>
                  <a:pt x="294516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8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3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7" y="0"/>
                </a:lnTo>
                <a:lnTo>
                  <a:pt x="6692374" y="0"/>
                </a:lnTo>
                <a:lnTo>
                  <a:pt x="6738725" y="3668"/>
                </a:lnTo>
                <a:lnTo>
                  <a:pt x="6783517" y="14457"/>
                </a:lnTo>
                <a:lnTo>
                  <a:pt x="6825959" y="32037"/>
                </a:lnTo>
                <a:lnTo>
                  <a:pt x="6865260" y="56081"/>
                </a:lnTo>
                <a:lnTo>
                  <a:pt x="6900629" y="86262"/>
                </a:lnTo>
                <a:lnTo>
                  <a:pt x="6930810" y="121631"/>
                </a:lnTo>
                <a:lnTo>
                  <a:pt x="6954854" y="160932"/>
                </a:lnTo>
                <a:lnTo>
                  <a:pt x="6972434" y="203374"/>
                </a:lnTo>
                <a:lnTo>
                  <a:pt x="6983222" y="248166"/>
                </a:lnTo>
                <a:lnTo>
                  <a:pt x="6986891" y="294517"/>
                </a:lnTo>
                <a:lnTo>
                  <a:pt x="6983222" y="340868"/>
                </a:lnTo>
                <a:lnTo>
                  <a:pt x="6972434" y="385660"/>
                </a:lnTo>
                <a:lnTo>
                  <a:pt x="6954854" y="428102"/>
                </a:lnTo>
                <a:lnTo>
                  <a:pt x="6930810" y="467403"/>
                </a:lnTo>
                <a:lnTo>
                  <a:pt x="6900629" y="502773"/>
                </a:lnTo>
                <a:lnTo>
                  <a:pt x="6865260" y="532953"/>
                </a:lnTo>
                <a:lnTo>
                  <a:pt x="6825959" y="556998"/>
                </a:lnTo>
                <a:lnTo>
                  <a:pt x="6783517" y="574578"/>
                </a:lnTo>
                <a:lnTo>
                  <a:pt x="6738725" y="585366"/>
                </a:lnTo>
                <a:lnTo>
                  <a:pt x="6692374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6749" y="2363732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612" y="2978203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960" y="4221521"/>
            <a:ext cx="3809999" cy="262889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024693" y="4081719"/>
            <a:ext cx="3068320" cy="2637790"/>
          </a:xfrm>
          <a:custGeom>
            <a:avLst/>
            <a:gdLst/>
            <a:ahLst/>
            <a:cxnLst/>
            <a:rect l="l" t="t" r="r" b="b"/>
            <a:pathLst>
              <a:path w="3068320" h="2637790">
                <a:moveTo>
                  <a:pt x="2734792" y="2637651"/>
                </a:moveTo>
                <a:lnTo>
                  <a:pt x="333374" y="2637651"/>
                </a:lnTo>
                <a:lnTo>
                  <a:pt x="284111" y="2634036"/>
                </a:lnTo>
                <a:lnTo>
                  <a:pt x="237091" y="2623536"/>
                </a:lnTo>
                <a:lnTo>
                  <a:pt x="192832" y="2606666"/>
                </a:lnTo>
                <a:lnTo>
                  <a:pt x="151848" y="2583942"/>
                </a:lnTo>
                <a:lnTo>
                  <a:pt x="114656" y="2555880"/>
                </a:lnTo>
                <a:lnTo>
                  <a:pt x="81771" y="2522995"/>
                </a:lnTo>
                <a:lnTo>
                  <a:pt x="53708" y="2485802"/>
                </a:lnTo>
                <a:lnTo>
                  <a:pt x="30984" y="2444819"/>
                </a:lnTo>
                <a:lnTo>
                  <a:pt x="14114" y="2400559"/>
                </a:lnTo>
                <a:lnTo>
                  <a:pt x="3614" y="2353540"/>
                </a:lnTo>
                <a:lnTo>
                  <a:pt x="0" y="2304279"/>
                </a:lnTo>
                <a:lnTo>
                  <a:pt x="0" y="333371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2734794" y="0"/>
                </a:lnTo>
                <a:lnTo>
                  <a:pt x="2784056" y="3614"/>
                </a:lnTo>
                <a:lnTo>
                  <a:pt x="2831075" y="14114"/>
                </a:lnTo>
                <a:lnTo>
                  <a:pt x="2875335" y="30984"/>
                </a:lnTo>
                <a:lnTo>
                  <a:pt x="2916318" y="53708"/>
                </a:lnTo>
                <a:lnTo>
                  <a:pt x="2953511" y="81771"/>
                </a:lnTo>
                <a:lnTo>
                  <a:pt x="2986396" y="114656"/>
                </a:lnTo>
                <a:lnTo>
                  <a:pt x="3014458" y="151848"/>
                </a:lnTo>
                <a:lnTo>
                  <a:pt x="3037182" y="192832"/>
                </a:lnTo>
                <a:lnTo>
                  <a:pt x="3054052" y="237091"/>
                </a:lnTo>
                <a:lnTo>
                  <a:pt x="3064552" y="284111"/>
                </a:lnTo>
                <a:lnTo>
                  <a:pt x="3068167" y="333371"/>
                </a:lnTo>
                <a:lnTo>
                  <a:pt x="3068167" y="2304279"/>
                </a:lnTo>
                <a:lnTo>
                  <a:pt x="3064552" y="2353540"/>
                </a:lnTo>
                <a:lnTo>
                  <a:pt x="3054052" y="2400559"/>
                </a:lnTo>
                <a:lnTo>
                  <a:pt x="3037182" y="2444819"/>
                </a:lnTo>
                <a:lnTo>
                  <a:pt x="3014458" y="2485802"/>
                </a:lnTo>
                <a:lnTo>
                  <a:pt x="2986396" y="2522995"/>
                </a:lnTo>
                <a:lnTo>
                  <a:pt x="2953511" y="2555880"/>
                </a:lnTo>
                <a:lnTo>
                  <a:pt x="2916318" y="2583942"/>
                </a:lnTo>
                <a:lnTo>
                  <a:pt x="2875335" y="2606666"/>
                </a:lnTo>
                <a:lnTo>
                  <a:pt x="2831075" y="2623536"/>
                </a:lnTo>
                <a:lnTo>
                  <a:pt x="2784056" y="2634036"/>
                </a:lnTo>
                <a:lnTo>
                  <a:pt x="2734792" y="2637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536" y="3428434"/>
            <a:ext cx="6922770" cy="310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8245" marR="5080" indent="-245618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How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calendar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CALENDARAUTO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add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year,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month, day,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quarter?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mic Sans MS"/>
              <a:cs typeface="Comic Sans MS"/>
            </a:endParaRPr>
          </a:p>
          <a:p>
            <a:pPr marL="4065904" marR="27940" algn="just">
              <a:lnSpc>
                <a:spcPct val="113100"/>
              </a:lnSpc>
              <a:spcBef>
                <a:spcPts val="5"/>
              </a:spcBef>
            </a:pPr>
            <a:r>
              <a:rPr sz="1050" b="1" spc="-10" dirty="0">
                <a:latin typeface="Comic Sans MS"/>
                <a:cs typeface="Comic Sans MS"/>
              </a:rPr>
              <a:t>CALENDARAUTO()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generates </a:t>
            </a:r>
            <a:r>
              <a:rPr sz="1050" spc="-5" dirty="0">
                <a:latin typeface="Comic Sans MS"/>
                <a:cs typeface="Comic Sans MS"/>
              </a:rPr>
              <a:t>a </a:t>
            </a:r>
            <a:r>
              <a:rPr sz="1050" spc="-10" dirty="0">
                <a:latin typeface="Comic Sans MS"/>
                <a:cs typeface="Comic Sans MS"/>
              </a:rPr>
              <a:t>date table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spanning from the earliest </a:t>
            </a:r>
            <a:r>
              <a:rPr sz="1050" spc="-5" dirty="0">
                <a:latin typeface="Comic Sans MS"/>
                <a:cs typeface="Comic Sans MS"/>
              </a:rPr>
              <a:t>to </a:t>
            </a:r>
            <a:r>
              <a:rPr sz="1050" spc="-10" dirty="0">
                <a:latin typeface="Comic Sans MS"/>
                <a:cs typeface="Comic Sans MS"/>
              </a:rPr>
              <a:t>the latest date </a:t>
            </a:r>
            <a:r>
              <a:rPr sz="1050" spc="-5" dirty="0">
                <a:latin typeface="Comic Sans MS"/>
                <a:cs typeface="Comic Sans MS"/>
              </a:rPr>
              <a:t> in</a:t>
            </a:r>
            <a:r>
              <a:rPr sz="1050" spc="-10" dirty="0">
                <a:latin typeface="Comic Sans MS"/>
                <a:cs typeface="Comic Sans MS"/>
              </a:rPr>
              <a:t> 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model.</a:t>
            </a:r>
            <a:endParaRPr sz="1050">
              <a:latin typeface="Comic Sans MS"/>
              <a:cs typeface="Comic Sans MS"/>
            </a:endParaRPr>
          </a:p>
          <a:p>
            <a:pPr marL="4065904" marR="2794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YEAR([Date]) </a:t>
            </a:r>
            <a:r>
              <a:rPr sz="1050" spc="-10" dirty="0">
                <a:latin typeface="Comic Sans MS"/>
                <a:cs typeface="Comic Sans MS"/>
              </a:rPr>
              <a:t>Extracts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year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date.</a:t>
            </a:r>
            <a:endParaRPr sz="1050">
              <a:latin typeface="Comic Sans MS"/>
              <a:cs typeface="Comic Sans MS"/>
            </a:endParaRPr>
          </a:p>
          <a:p>
            <a:pPr marL="4065904" marR="2794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MONTH([Date]) </a:t>
            </a:r>
            <a:r>
              <a:rPr sz="1050" spc="-10" dirty="0">
                <a:latin typeface="Comic Sans MS"/>
                <a:cs typeface="Comic Sans MS"/>
              </a:rPr>
              <a:t>Extracts the month number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 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date.</a:t>
            </a:r>
            <a:endParaRPr sz="1050">
              <a:latin typeface="Comic Sans MS"/>
              <a:cs typeface="Comic Sans MS"/>
            </a:endParaRPr>
          </a:p>
          <a:p>
            <a:pPr marL="4065904" marR="27940" algn="just">
              <a:lnSpc>
                <a:spcPct val="113100"/>
              </a:lnSpc>
            </a:pPr>
            <a:r>
              <a:rPr sz="1050" spc="-10" dirty="0">
                <a:latin typeface="Comic Sans MS"/>
                <a:cs typeface="Comic Sans MS"/>
              </a:rPr>
              <a:t>F</a:t>
            </a:r>
            <a:r>
              <a:rPr sz="1050" b="1" spc="-10" dirty="0">
                <a:latin typeface="Comic Sans MS"/>
                <a:cs typeface="Comic Sans MS"/>
              </a:rPr>
              <a:t>ORMAT([Date],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"MMMM") </a:t>
            </a:r>
            <a:r>
              <a:rPr sz="1050" spc="-10" dirty="0">
                <a:latin typeface="Comic Sans MS"/>
                <a:cs typeface="Comic Sans MS"/>
              </a:rPr>
              <a:t>Extracts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 name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date.</a:t>
            </a:r>
            <a:endParaRPr sz="1050">
              <a:latin typeface="Comic Sans MS"/>
              <a:cs typeface="Comic Sans MS"/>
            </a:endParaRPr>
          </a:p>
          <a:p>
            <a:pPr marL="4065904" marR="2794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DAY([Date])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Extracts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day</a:t>
            </a:r>
            <a:r>
              <a:rPr sz="1050" spc="29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from</a:t>
            </a:r>
            <a:r>
              <a:rPr sz="1050" spc="29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date.</a:t>
            </a:r>
            <a:endParaRPr sz="1050">
              <a:latin typeface="Comic Sans MS"/>
              <a:cs typeface="Comic Sans MS"/>
            </a:endParaRPr>
          </a:p>
          <a:p>
            <a:pPr marL="4065904" marR="2794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"Q"</a:t>
            </a:r>
            <a:r>
              <a:rPr sz="1050" b="1" spc="-5" dirty="0">
                <a:latin typeface="Comic Sans MS"/>
                <a:cs typeface="Comic Sans MS"/>
              </a:rPr>
              <a:t> &amp;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QUARTER([Date])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Extracts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the 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quarter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and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formats</a:t>
            </a:r>
            <a:r>
              <a:rPr sz="1050" spc="-5" dirty="0">
                <a:latin typeface="Comic Sans MS"/>
                <a:cs typeface="Comic Sans MS"/>
              </a:rPr>
              <a:t> it as</a:t>
            </a:r>
            <a:r>
              <a:rPr sz="10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"Q1",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"Q2",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etc.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348" y="856411"/>
            <a:ext cx="7420609" cy="589280"/>
          </a:xfrm>
          <a:custGeom>
            <a:avLst/>
            <a:gdLst/>
            <a:ahLst/>
            <a:cxnLst/>
            <a:rect l="l" t="t" r="r" b="b"/>
            <a:pathLst>
              <a:path w="7420609" h="589280">
                <a:moveTo>
                  <a:pt x="7126895" y="589035"/>
                </a:moveTo>
                <a:lnTo>
                  <a:pt x="294517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7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3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5" y="0"/>
                </a:lnTo>
                <a:lnTo>
                  <a:pt x="7126897" y="0"/>
                </a:lnTo>
                <a:lnTo>
                  <a:pt x="7173246" y="3668"/>
                </a:lnTo>
                <a:lnTo>
                  <a:pt x="7218037" y="14457"/>
                </a:lnTo>
                <a:lnTo>
                  <a:pt x="7260479" y="32037"/>
                </a:lnTo>
                <a:lnTo>
                  <a:pt x="7299781" y="56081"/>
                </a:lnTo>
                <a:lnTo>
                  <a:pt x="7335150" y="86262"/>
                </a:lnTo>
                <a:lnTo>
                  <a:pt x="7365331" y="121631"/>
                </a:lnTo>
                <a:lnTo>
                  <a:pt x="7389375" y="160932"/>
                </a:lnTo>
                <a:lnTo>
                  <a:pt x="7406955" y="203374"/>
                </a:lnTo>
                <a:lnTo>
                  <a:pt x="7417743" y="248166"/>
                </a:lnTo>
                <a:lnTo>
                  <a:pt x="7420467" y="282571"/>
                </a:lnTo>
                <a:lnTo>
                  <a:pt x="7420467" y="306463"/>
                </a:lnTo>
                <a:lnTo>
                  <a:pt x="7406955" y="385660"/>
                </a:lnTo>
                <a:lnTo>
                  <a:pt x="7389375" y="428102"/>
                </a:lnTo>
                <a:lnTo>
                  <a:pt x="7365331" y="467403"/>
                </a:lnTo>
                <a:lnTo>
                  <a:pt x="7335150" y="502773"/>
                </a:lnTo>
                <a:lnTo>
                  <a:pt x="7299781" y="532953"/>
                </a:lnTo>
                <a:lnTo>
                  <a:pt x="7260479" y="556997"/>
                </a:lnTo>
                <a:lnTo>
                  <a:pt x="7218037" y="574578"/>
                </a:lnTo>
                <a:lnTo>
                  <a:pt x="7173246" y="585366"/>
                </a:lnTo>
                <a:lnTo>
                  <a:pt x="7126895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990" y="1022114"/>
            <a:ext cx="8193405" cy="58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Comic Sans MS"/>
                <a:cs typeface="Comic Sans MS"/>
              </a:rPr>
              <a:t>If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fiscal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ends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March,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specify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fiscal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end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month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3</a:t>
            </a:r>
            <a:endParaRPr sz="14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040"/>
              </a:spcBef>
            </a:pPr>
            <a:r>
              <a:rPr sz="1350" b="1" spc="-10" dirty="0">
                <a:latin typeface="Comic Sans MS"/>
                <a:cs typeface="Comic Sans MS"/>
              </a:rPr>
              <a:t>Got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it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060" y="198749"/>
            <a:ext cx="8741410" cy="521334"/>
          </a:xfrm>
          <a:custGeom>
            <a:avLst/>
            <a:gdLst/>
            <a:ahLst/>
            <a:cxnLst/>
            <a:rect l="l" t="t" r="r" b="b"/>
            <a:pathLst>
              <a:path w="8741410" h="521334">
                <a:moveTo>
                  <a:pt x="8481257" y="521250"/>
                </a:moveTo>
                <a:lnTo>
                  <a:pt x="260621" y="521250"/>
                </a:lnTo>
                <a:lnTo>
                  <a:pt x="213777" y="517051"/>
                </a:lnTo>
                <a:lnTo>
                  <a:pt x="169684" y="504945"/>
                </a:lnTo>
                <a:lnTo>
                  <a:pt x="129082" y="485667"/>
                </a:lnTo>
                <a:lnTo>
                  <a:pt x="92707" y="459954"/>
                </a:lnTo>
                <a:lnTo>
                  <a:pt x="61295" y="428542"/>
                </a:lnTo>
                <a:lnTo>
                  <a:pt x="35582" y="392167"/>
                </a:lnTo>
                <a:lnTo>
                  <a:pt x="16305" y="351565"/>
                </a:lnTo>
                <a:lnTo>
                  <a:pt x="4199" y="307473"/>
                </a:lnTo>
                <a:lnTo>
                  <a:pt x="0" y="260625"/>
                </a:lnTo>
                <a:lnTo>
                  <a:pt x="4199" y="213777"/>
                </a:lnTo>
                <a:lnTo>
                  <a:pt x="16305" y="169684"/>
                </a:lnTo>
                <a:lnTo>
                  <a:pt x="35582" y="129082"/>
                </a:lnTo>
                <a:lnTo>
                  <a:pt x="61295" y="92707"/>
                </a:lnTo>
                <a:lnTo>
                  <a:pt x="92707" y="61295"/>
                </a:lnTo>
                <a:lnTo>
                  <a:pt x="129082" y="35582"/>
                </a:lnTo>
                <a:lnTo>
                  <a:pt x="169684" y="16305"/>
                </a:lnTo>
                <a:lnTo>
                  <a:pt x="213777" y="4199"/>
                </a:lnTo>
                <a:lnTo>
                  <a:pt x="260625" y="0"/>
                </a:lnTo>
                <a:lnTo>
                  <a:pt x="8481253" y="0"/>
                </a:lnTo>
                <a:lnTo>
                  <a:pt x="8528100" y="4199"/>
                </a:lnTo>
                <a:lnTo>
                  <a:pt x="8572193" y="16305"/>
                </a:lnTo>
                <a:lnTo>
                  <a:pt x="8612795" y="35582"/>
                </a:lnTo>
                <a:lnTo>
                  <a:pt x="8649170" y="61295"/>
                </a:lnTo>
                <a:lnTo>
                  <a:pt x="8680582" y="92707"/>
                </a:lnTo>
                <a:lnTo>
                  <a:pt x="8706294" y="129082"/>
                </a:lnTo>
                <a:lnTo>
                  <a:pt x="8725572" y="169684"/>
                </a:lnTo>
                <a:lnTo>
                  <a:pt x="8737678" y="213777"/>
                </a:lnTo>
                <a:lnTo>
                  <a:pt x="8741129" y="252272"/>
                </a:lnTo>
                <a:lnTo>
                  <a:pt x="8741129" y="268978"/>
                </a:lnTo>
                <a:lnTo>
                  <a:pt x="8737678" y="307473"/>
                </a:lnTo>
                <a:lnTo>
                  <a:pt x="8725572" y="351565"/>
                </a:lnTo>
                <a:lnTo>
                  <a:pt x="8706294" y="392167"/>
                </a:lnTo>
                <a:lnTo>
                  <a:pt x="8680582" y="428542"/>
                </a:lnTo>
                <a:lnTo>
                  <a:pt x="8649170" y="459954"/>
                </a:lnTo>
                <a:lnTo>
                  <a:pt x="8612795" y="485667"/>
                </a:lnTo>
                <a:lnTo>
                  <a:pt x="8572193" y="504945"/>
                </a:lnTo>
                <a:lnTo>
                  <a:pt x="8528100" y="517051"/>
                </a:lnTo>
                <a:lnTo>
                  <a:pt x="8481257" y="52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4512" y="288252"/>
            <a:ext cx="643128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10" dirty="0"/>
              <a:t>Another</a:t>
            </a:r>
            <a:r>
              <a:rPr sz="2050" spc="-5" dirty="0"/>
              <a:t> </a:t>
            </a:r>
            <a:r>
              <a:rPr sz="2050" spc="-10" dirty="0"/>
              <a:t>Example</a:t>
            </a:r>
            <a:r>
              <a:rPr sz="2050" dirty="0"/>
              <a:t> </a:t>
            </a:r>
            <a:r>
              <a:rPr sz="2050" spc="-10" dirty="0"/>
              <a:t>with</a:t>
            </a:r>
            <a:r>
              <a:rPr sz="2050" dirty="0"/>
              <a:t> </a:t>
            </a:r>
            <a:r>
              <a:rPr sz="2050" spc="-10" dirty="0"/>
              <a:t>Fiscal</a:t>
            </a:r>
            <a:r>
              <a:rPr sz="2050" dirty="0"/>
              <a:t> </a:t>
            </a:r>
            <a:r>
              <a:rPr sz="2050" spc="-10" dirty="0"/>
              <a:t>Year</a:t>
            </a:r>
            <a:r>
              <a:rPr sz="2050" dirty="0"/>
              <a:t> </a:t>
            </a:r>
            <a:r>
              <a:rPr sz="2050" spc="-10" dirty="0"/>
              <a:t>Ending</a:t>
            </a:r>
            <a:r>
              <a:rPr sz="2050" dirty="0"/>
              <a:t> </a:t>
            </a:r>
            <a:r>
              <a:rPr sz="2050" spc="-5" dirty="0"/>
              <a:t>in</a:t>
            </a:r>
            <a:r>
              <a:rPr sz="2050" dirty="0"/>
              <a:t> </a:t>
            </a:r>
            <a:r>
              <a:rPr sz="2050" spc="-10" dirty="0"/>
              <a:t>March</a:t>
            </a:r>
            <a:endParaRPr sz="205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6652" y="1578796"/>
            <a:ext cx="4257674" cy="314324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1348" y="5118247"/>
            <a:ext cx="7420609" cy="610870"/>
            <a:chOff x="91348" y="5118247"/>
            <a:chExt cx="7420609" cy="610870"/>
          </a:xfrm>
        </p:grpSpPr>
        <p:sp>
          <p:nvSpPr>
            <p:cNvPr id="12" name="object 12"/>
            <p:cNvSpPr/>
            <p:nvPr/>
          </p:nvSpPr>
          <p:spPr>
            <a:xfrm>
              <a:off x="91348" y="5118247"/>
              <a:ext cx="7420609" cy="610870"/>
            </a:xfrm>
            <a:custGeom>
              <a:avLst/>
              <a:gdLst/>
              <a:ahLst/>
              <a:cxnLst/>
              <a:rect l="l" t="t" r="r" b="b"/>
              <a:pathLst>
                <a:path w="7420609" h="610870">
                  <a:moveTo>
                    <a:pt x="7116012" y="610803"/>
                  </a:moveTo>
                  <a:lnTo>
                    <a:pt x="305402" y="610803"/>
                  </a:lnTo>
                  <a:lnTo>
                    <a:pt x="255864" y="606806"/>
                  </a:lnTo>
                  <a:lnTo>
                    <a:pt x="208871" y="595234"/>
                  </a:lnTo>
                  <a:lnTo>
                    <a:pt x="165052" y="576715"/>
                  </a:lnTo>
                  <a:lnTo>
                    <a:pt x="125035" y="551879"/>
                  </a:lnTo>
                  <a:lnTo>
                    <a:pt x="89450" y="521353"/>
                  </a:lnTo>
                  <a:lnTo>
                    <a:pt x="58924" y="485768"/>
                  </a:lnTo>
                  <a:lnTo>
                    <a:pt x="34088" y="445751"/>
                  </a:lnTo>
                  <a:lnTo>
                    <a:pt x="15569" y="401932"/>
                  </a:lnTo>
                  <a:lnTo>
                    <a:pt x="3997" y="354939"/>
                  </a:lnTo>
                  <a:lnTo>
                    <a:pt x="0" y="305401"/>
                  </a:lnTo>
                  <a:lnTo>
                    <a:pt x="3997" y="255864"/>
                  </a:lnTo>
                  <a:lnTo>
                    <a:pt x="15569" y="208871"/>
                  </a:lnTo>
                  <a:lnTo>
                    <a:pt x="34088" y="165052"/>
                  </a:lnTo>
                  <a:lnTo>
                    <a:pt x="58924" y="125035"/>
                  </a:lnTo>
                  <a:lnTo>
                    <a:pt x="89450" y="89450"/>
                  </a:lnTo>
                  <a:lnTo>
                    <a:pt x="125035" y="58924"/>
                  </a:lnTo>
                  <a:lnTo>
                    <a:pt x="165052" y="34088"/>
                  </a:lnTo>
                  <a:lnTo>
                    <a:pt x="208871" y="15569"/>
                  </a:lnTo>
                  <a:lnTo>
                    <a:pt x="255864" y="3997"/>
                  </a:lnTo>
                  <a:lnTo>
                    <a:pt x="305401" y="0"/>
                  </a:lnTo>
                  <a:lnTo>
                    <a:pt x="7116012" y="0"/>
                  </a:lnTo>
                  <a:lnTo>
                    <a:pt x="7165550" y="3997"/>
                  </a:lnTo>
                  <a:lnTo>
                    <a:pt x="7212542" y="15569"/>
                  </a:lnTo>
                  <a:lnTo>
                    <a:pt x="7256362" y="34088"/>
                  </a:lnTo>
                  <a:lnTo>
                    <a:pt x="7296378" y="58924"/>
                  </a:lnTo>
                  <a:lnTo>
                    <a:pt x="7331964" y="89450"/>
                  </a:lnTo>
                  <a:lnTo>
                    <a:pt x="7362489" y="125035"/>
                  </a:lnTo>
                  <a:lnTo>
                    <a:pt x="7387325" y="165052"/>
                  </a:lnTo>
                  <a:lnTo>
                    <a:pt x="7405844" y="208871"/>
                  </a:lnTo>
                  <a:lnTo>
                    <a:pt x="7417416" y="255864"/>
                  </a:lnTo>
                  <a:lnTo>
                    <a:pt x="7420316" y="291793"/>
                  </a:lnTo>
                  <a:lnTo>
                    <a:pt x="7420316" y="319010"/>
                  </a:lnTo>
                  <a:lnTo>
                    <a:pt x="7405844" y="401932"/>
                  </a:lnTo>
                  <a:lnTo>
                    <a:pt x="7387325" y="445751"/>
                  </a:lnTo>
                  <a:lnTo>
                    <a:pt x="7362489" y="485768"/>
                  </a:lnTo>
                  <a:lnTo>
                    <a:pt x="7331964" y="521353"/>
                  </a:lnTo>
                  <a:lnTo>
                    <a:pt x="7296378" y="551879"/>
                  </a:lnTo>
                  <a:lnTo>
                    <a:pt x="7256362" y="576715"/>
                  </a:lnTo>
                  <a:lnTo>
                    <a:pt x="7212542" y="595234"/>
                  </a:lnTo>
                  <a:lnTo>
                    <a:pt x="7165550" y="606806"/>
                  </a:lnTo>
                  <a:lnTo>
                    <a:pt x="7116012" y="610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748" y="5261122"/>
              <a:ext cx="66675" cy="666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74394" y="5169650"/>
            <a:ext cx="1812289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CALENDARAUTO(3)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5" name="object 15"/>
          <p:cNvSpPr txBox="1"/>
          <p:nvPr/>
        </p:nvSpPr>
        <p:spPr>
          <a:xfrm>
            <a:off x="2575388" y="5142257"/>
            <a:ext cx="476631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 marR="5080" indent="-889635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specifies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fiscal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ends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March.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starts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 April.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787" y="2244700"/>
            <a:ext cx="3348354" cy="472440"/>
          </a:xfrm>
          <a:custGeom>
            <a:avLst/>
            <a:gdLst/>
            <a:ahLst/>
            <a:cxnLst/>
            <a:rect l="l" t="t" r="r" b="b"/>
            <a:pathLst>
              <a:path w="3348354" h="472439">
                <a:moveTo>
                  <a:pt x="3111925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3111925" y="0"/>
                </a:lnTo>
                <a:lnTo>
                  <a:pt x="3158181" y="4576"/>
                </a:lnTo>
                <a:lnTo>
                  <a:pt x="3202238" y="17964"/>
                </a:lnTo>
                <a:lnTo>
                  <a:pt x="3242857" y="39650"/>
                </a:lnTo>
                <a:lnTo>
                  <a:pt x="3278801" y="69122"/>
                </a:lnTo>
                <a:lnTo>
                  <a:pt x="3308273" y="105066"/>
                </a:lnTo>
                <a:lnTo>
                  <a:pt x="3329959" y="145685"/>
                </a:lnTo>
                <a:lnTo>
                  <a:pt x="3343347" y="189742"/>
                </a:lnTo>
                <a:lnTo>
                  <a:pt x="3347924" y="235998"/>
                </a:lnTo>
                <a:lnTo>
                  <a:pt x="3343347" y="282254"/>
                </a:lnTo>
                <a:lnTo>
                  <a:pt x="3329959" y="326311"/>
                </a:lnTo>
                <a:lnTo>
                  <a:pt x="3308273" y="366930"/>
                </a:lnTo>
                <a:lnTo>
                  <a:pt x="3278801" y="402874"/>
                </a:lnTo>
                <a:lnTo>
                  <a:pt x="3242857" y="432346"/>
                </a:lnTo>
                <a:lnTo>
                  <a:pt x="3202238" y="454032"/>
                </a:lnTo>
                <a:lnTo>
                  <a:pt x="3158181" y="467420"/>
                </a:lnTo>
                <a:lnTo>
                  <a:pt x="3111925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17" y="2353254"/>
            <a:ext cx="102235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CALENDAR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28931" y="2900465"/>
            <a:ext cx="3476625" cy="2693035"/>
            <a:chOff x="4028931" y="2900465"/>
            <a:chExt cx="3476625" cy="2693035"/>
          </a:xfrm>
        </p:grpSpPr>
        <p:sp>
          <p:nvSpPr>
            <p:cNvPr id="8" name="object 8"/>
            <p:cNvSpPr/>
            <p:nvPr/>
          </p:nvSpPr>
          <p:spPr>
            <a:xfrm>
              <a:off x="4028931" y="2900465"/>
              <a:ext cx="3476625" cy="2693035"/>
            </a:xfrm>
            <a:custGeom>
              <a:avLst/>
              <a:gdLst/>
              <a:ahLst/>
              <a:cxnLst/>
              <a:rect l="l" t="t" r="r" b="b"/>
              <a:pathLst>
                <a:path w="3476625" h="2693035">
                  <a:moveTo>
                    <a:pt x="3143120" y="2692690"/>
                  </a:moveTo>
                  <a:lnTo>
                    <a:pt x="333374" y="2692690"/>
                  </a:lnTo>
                  <a:lnTo>
                    <a:pt x="284111" y="2689076"/>
                  </a:lnTo>
                  <a:lnTo>
                    <a:pt x="237091" y="2678576"/>
                  </a:lnTo>
                  <a:lnTo>
                    <a:pt x="192832" y="2661706"/>
                  </a:lnTo>
                  <a:lnTo>
                    <a:pt x="151848" y="2638982"/>
                  </a:lnTo>
                  <a:lnTo>
                    <a:pt x="114656" y="2610919"/>
                  </a:lnTo>
                  <a:lnTo>
                    <a:pt x="81771" y="2578034"/>
                  </a:lnTo>
                  <a:lnTo>
                    <a:pt x="53708" y="2540842"/>
                  </a:lnTo>
                  <a:lnTo>
                    <a:pt x="30984" y="2499858"/>
                  </a:lnTo>
                  <a:lnTo>
                    <a:pt x="14114" y="2455598"/>
                  </a:lnTo>
                  <a:lnTo>
                    <a:pt x="3614" y="2408579"/>
                  </a:lnTo>
                  <a:lnTo>
                    <a:pt x="0" y="2359315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2" y="0"/>
                  </a:lnTo>
                  <a:lnTo>
                    <a:pt x="3143122" y="0"/>
                  </a:lnTo>
                  <a:lnTo>
                    <a:pt x="3192383" y="3614"/>
                  </a:lnTo>
                  <a:lnTo>
                    <a:pt x="3239403" y="14114"/>
                  </a:lnTo>
                  <a:lnTo>
                    <a:pt x="3283662" y="30984"/>
                  </a:lnTo>
                  <a:lnTo>
                    <a:pt x="3324646" y="53708"/>
                  </a:lnTo>
                  <a:lnTo>
                    <a:pt x="3361838" y="81771"/>
                  </a:lnTo>
                  <a:lnTo>
                    <a:pt x="3394723" y="114656"/>
                  </a:lnTo>
                  <a:lnTo>
                    <a:pt x="3422786" y="151848"/>
                  </a:lnTo>
                  <a:lnTo>
                    <a:pt x="3445510" y="192832"/>
                  </a:lnTo>
                  <a:lnTo>
                    <a:pt x="3462380" y="237091"/>
                  </a:lnTo>
                  <a:lnTo>
                    <a:pt x="3472880" y="284110"/>
                  </a:lnTo>
                  <a:lnTo>
                    <a:pt x="3476495" y="333374"/>
                  </a:lnTo>
                  <a:lnTo>
                    <a:pt x="3476495" y="2359315"/>
                  </a:lnTo>
                  <a:lnTo>
                    <a:pt x="3472880" y="2408579"/>
                  </a:lnTo>
                  <a:lnTo>
                    <a:pt x="3462380" y="2455598"/>
                  </a:lnTo>
                  <a:lnTo>
                    <a:pt x="3445510" y="2499858"/>
                  </a:lnTo>
                  <a:lnTo>
                    <a:pt x="3422786" y="2540842"/>
                  </a:lnTo>
                  <a:lnTo>
                    <a:pt x="3394723" y="2578034"/>
                  </a:lnTo>
                  <a:lnTo>
                    <a:pt x="3361838" y="2610919"/>
                  </a:lnTo>
                  <a:lnTo>
                    <a:pt x="3324646" y="2638982"/>
                  </a:lnTo>
                  <a:lnTo>
                    <a:pt x="3283662" y="2661706"/>
                  </a:lnTo>
                  <a:lnTo>
                    <a:pt x="3239403" y="2678576"/>
                  </a:lnTo>
                  <a:lnTo>
                    <a:pt x="3192383" y="2689076"/>
                  </a:lnTo>
                  <a:lnTo>
                    <a:pt x="3143120" y="2692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906" y="3071915"/>
              <a:ext cx="76200" cy="76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906" y="3929165"/>
              <a:ext cx="76200" cy="76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906" y="4786415"/>
              <a:ext cx="76200" cy="76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09584" y="2920035"/>
            <a:ext cx="2960370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" algn="just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Automatically determines the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start and end dates based </a:t>
            </a:r>
            <a:r>
              <a:rPr sz="1650" spc="-5" dirty="0">
                <a:latin typeface="Comic Sans MS"/>
                <a:cs typeface="Comic Sans MS"/>
              </a:rPr>
              <a:t>on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 data</a:t>
            </a:r>
            <a:r>
              <a:rPr sz="1650" spc="-5" dirty="0">
                <a:latin typeface="Comic Sans MS"/>
                <a:cs typeface="Comic Sans MS"/>
              </a:rPr>
              <a:t> in</a:t>
            </a:r>
            <a:r>
              <a:rPr sz="1650" spc="-10" dirty="0">
                <a:latin typeface="Comic Sans MS"/>
                <a:cs typeface="Comic Sans MS"/>
              </a:rPr>
              <a:t> the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model.</a:t>
            </a:r>
            <a:endParaRPr sz="1650">
              <a:latin typeface="Comic Sans MS"/>
              <a:cs typeface="Comic Sans MS"/>
            </a:endParaRPr>
          </a:p>
          <a:p>
            <a:pPr marL="12700" marR="140335">
              <a:lnSpc>
                <a:spcPct val="113599"/>
              </a:lnSpc>
            </a:pPr>
            <a:r>
              <a:rPr sz="1650" spc="-10" dirty="0">
                <a:latin typeface="Comic Sans MS"/>
                <a:cs typeface="Comic Sans MS"/>
              </a:rPr>
              <a:t>More flexible </a:t>
            </a:r>
            <a:r>
              <a:rPr sz="1650" spc="-5" dirty="0">
                <a:latin typeface="Comic Sans MS"/>
                <a:cs typeface="Comic Sans MS"/>
              </a:rPr>
              <a:t>as it </a:t>
            </a:r>
            <a:r>
              <a:rPr sz="1650" spc="-10" dirty="0">
                <a:latin typeface="Comic Sans MS"/>
                <a:cs typeface="Comic Sans MS"/>
              </a:rPr>
              <a:t>adapts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 date range</a:t>
            </a:r>
            <a:r>
              <a:rPr sz="1650" spc="-5" dirty="0">
                <a:latin typeface="Comic Sans MS"/>
                <a:cs typeface="Comic Sans MS"/>
              </a:rPr>
              <a:t> in</a:t>
            </a:r>
            <a:r>
              <a:rPr sz="1650" spc="-10" dirty="0">
                <a:latin typeface="Comic Sans MS"/>
                <a:cs typeface="Comic Sans MS"/>
              </a:rPr>
              <a:t> the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model.</a:t>
            </a: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13599"/>
              </a:lnSpc>
            </a:pPr>
            <a:r>
              <a:rPr sz="1650" spc="-10" dirty="0">
                <a:latin typeface="Comic Sans MS"/>
                <a:cs typeface="Comic Sans MS"/>
              </a:rPr>
              <a:t>Allows specifying</a:t>
            </a:r>
            <a:r>
              <a:rPr sz="1650" spc="-5" dirty="0">
                <a:latin typeface="Comic Sans MS"/>
                <a:cs typeface="Comic Sans MS"/>
              </a:rPr>
              <a:t> a </a:t>
            </a:r>
            <a:r>
              <a:rPr sz="1650" spc="-10" dirty="0">
                <a:latin typeface="Comic Sans MS"/>
                <a:cs typeface="Comic Sans MS"/>
              </a:rPr>
              <a:t>fiscal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year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end month,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which adjusts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 range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accordingly.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6787" y="2912380"/>
            <a:ext cx="3508375" cy="2680970"/>
            <a:chOff x="256787" y="2912380"/>
            <a:chExt cx="3508375" cy="2680970"/>
          </a:xfrm>
        </p:grpSpPr>
        <p:sp>
          <p:nvSpPr>
            <p:cNvPr id="14" name="object 14"/>
            <p:cNvSpPr/>
            <p:nvPr/>
          </p:nvSpPr>
          <p:spPr>
            <a:xfrm>
              <a:off x="256787" y="2912380"/>
              <a:ext cx="3508375" cy="2680970"/>
            </a:xfrm>
            <a:custGeom>
              <a:avLst/>
              <a:gdLst/>
              <a:ahLst/>
              <a:cxnLst/>
              <a:rect l="l" t="t" r="r" b="b"/>
              <a:pathLst>
                <a:path w="3508375" h="2680970">
                  <a:moveTo>
                    <a:pt x="3176847" y="2680775"/>
                  </a:moveTo>
                  <a:lnTo>
                    <a:pt x="333374" y="2680775"/>
                  </a:lnTo>
                  <a:lnTo>
                    <a:pt x="284111" y="2677161"/>
                  </a:lnTo>
                  <a:lnTo>
                    <a:pt x="237091" y="2666661"/>
                  </a:lnTo>
                  <a:lnTo>
                    <a:pt x="192832" y="2649791"/>
                  </a:lnTo>
                  <a:lnTo>
                    <a:pt x="151848" y="2627067"/>
                  </a:lnTo>
                  <a:lnTo>
                    <a:pt x="114656" y="2599004"/>
                  </a:lnTo>
                  <a:lnTo>
                    <a:pt x="81771" y="2566119"/>
                  </a:lnTo>
                  <a:lnTo>
                    <a:pt x="53708" y="2528927"/>
                  </a:lnTo>
                  <a:lnTo>
                    <a:pt x="30984" y="2487943"/>
                  </a:lnTo>
                  <a:lnTo>
                    <a:pt x="14114" y="2443684"/>
                  </a:lnTo>
                  <a:lnTo>
                    <a:pt x="3614" y="2396664"/>
                  </a:lnTo>
                  <a:lnTo>
                    <a:pt x="0" y="234740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3176849" y="0"/>
                  </a:lnTo>
                  <a:lnTo>
                    <a:pt x="3226111" y="3614"/>
                  </a:lnTo>
                  <a:lnTo>
                    <a:pt x="3273130" y="14114"/>
                  </a:lnTo>
                  <a:lnTo>
                    <a:pt x="3317390" y="30984"/>
                  </a:lnTo>
                  <a:lnTo>
                    <a:pt x="3358373" y="53708"/>
                  </a:lnTo>
                  <a:lnTo>
                    <a:pt x="3395566" y="81771"/>
                  </a:lnTo>
                  <a:lnTo>
                    <a:pt x="3428451" y="114656"/>
                  </a:lnTo>
                  <a:lnTo>
                    <a:pt x="3456513" y="151848"/>
                  </a:lnTo>
                  <a:lnTo>
                    <a:pt x="3479237" y="192832"/>
                  </a:lnTo>
                  <a:lnTo>
                    <a:pt x="3496107" y="237091"/>
                  </a:lnTo>
                  <a:lnTo>
                    <a:pt x="3506607" y="284111"/>
                  </a:lnTo>
                  <a:lnTo>
                    <a:pt x="3508046" y="303723"/>
                  </a:lnTo>
                  <a:lnTo>
                    <a:pt x="3508046" y="2377051"/>
                  </a:lnTo>
                  <a:lnTo>
                    <a:pt x="3496107" y="2443684"/>
                  </a:lnTo>
                  <a:lnTo>
                    <a:pt x="3479237" y="2487943"/>
                  </a:lnTo>
                  <a:lnTo>
                    <a:pt x="3456513" y="2528927"/>
                  </a:lnTo>
                  <a:lnTo>
                    <a:pt x="3428451" y="2566119"/>
                  </a:lnTo>
                  <a:lnTo>
                    <a:pt x="3395566" y="2599004"/>
                  </a:lnTo>
                  <a:lnTo>
                    <a:pt x="3358373" y="2627067"/>
                  </a:lnTo>
                  <a:lnTo>
                    <a:pt x="3317390" y="2649791"/>
                  </a:lnTo>
                  <a:lnTo>
                    <a:pt x="3273130" y="2666661"/>
                  </a:lnTo>
                  <a:lnTo>
                    <a:pt x="3226111" y="2677161"/>
                  </a:lnTo>
                  <a:lnTo>
                    <a:pt x="3176847" y="2680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437" y="3226705"/>
              <a:ext cx="76200" cy="76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437" y="4083955"/>
              <a:ext cx="76200" cy="76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437" y="4655454"/>
              <a:ext cx="76200" cy="76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04115" y="3074826"/>
            <a:ext cx="295846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575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Generates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date table from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specified start date </a:t>
            </a:r>
            <a:r>
              <a:rPr sz="1650" spc="-5" dirty="0">
                <a:latin typeface="Comic Sans MS"/>
                <a:cs typeface="Comic Sans MS"/>
              </a:rPr>
              <a:t>to a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specified end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date.</a:t>
            </a:r>
            <a:endParaRPr sz="1650">
              <a:latin typeface="Comic Sans MS"/>
              <a:cs typeface="Comic Sans MS"/>
            </a:endParaRPr>
          </a:p>
          <a:p>
            <a:pPr marL="12700" marR="440055">
              <a:lnSpc>
                <a:spcPct val="113599"/>
              </a:lnSpc>
            </a:pPr>
            <a:r>
              <a:rPr sz="1650" spc="-10" dirty="0">
                <a:latin typeface="Comic Sans MS"/>
                <a:cs typeface="Comic Sans MS"/>
              </a:rPr>
              <a:t>You have control over the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exact range </a:t>
            </a:r>
            <a:r>
              <a:rPr sz="1650" spc="-5" dirty="0">
                <a:latin typeface="Comic Sans MS"/>
                <a:cs typeface="Comic Sans MS"/>
              </a:rPr>
              <a:t>of</a:t>
            </a:r>
            <a:r>
              <a:rPr sz="1650" spc="-10" dirty="0">
                <a:latin typeface="Comic Sans MS"/>
                <a:cs typeface="Comic Sans MS"/>
              </a:rPr>
              <a:t> dates.</a:t>
            </a: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13599"/>
              </a:lnSpc>
            </a:pPr>
            <a:r>
              <a:rPr sz="1650" spc="-10" dirty="0">
                <a:latin typeface="Comic Sans MS"/>
                <a:cs typeface="Comic Sans MS"/>
              </a:rPr>
              <a:t>Does not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have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built-in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support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for fiscal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year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end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specification.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3209" y="285162"/>
            <a:ext cx="8381365" cy="472440"/>
          </a:xfrm>
          <a:custGeom>
            <a:avLst/>
            <a:gdLst/>
            <a:ahLst/>
            <a:cxnLst/>
            <a:rect l="l" t="t" r="r" b="b"/>
            <a:pathLst>
              <a:path w="8381365" h="472440">
                <a:moveTo>
                  <a:pt x="8144949" y="471996"/>
                </a:moveTo>
                <a:lnTo>
                  <a:pt x="235997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8144948" y="0"/>
                </a:lnTo>
                <a:lnTo>
                  <a:pt x="8191204" y="4576"/>
                </a:lnTo>
                <a:lnTo>
                  <a:pt x="8235261" y="17964"/>
                </a:lnTo>
                <a:lnTo>
                  <a:pt x="8275880" y="39650"/>
                </a:lnTo>
                <a:lnTo>
                  <a:pt x="8311823" y="69122"/>
                </a:lnTo>
                <a:lnTo>
                  <a:pt x="8341295" y="105066"/>
                </a:lnTo>
                <a:lnTo>
                  <a:pt x="8362982" y="145685"/>
                </a:lnTo>
                <a:lnTo>
                  <a:pt x="8376370" y="189742"/>
                </a:lnTo>
                <a:lnTo>
                  <a:pt x="8380947" y="235998"/>
                </a:lnTo>
                <a:lnTo>
                  <a:pt x="8376370" y="282254"/>
                </a:lnTo>
                <a:lnTo>
                  <a:pt x="8362982" y="326311"/>
                </a:lnTo>
                <a:lnTo>
                  <a:pt x="8341295" y="366930"/>
                </a:lnTo>
                <a:lnTo>
                  <a:pt x="8311823" y="402874"/>
                </a:lnTo>
                <a:lnTo>
                  <a:pt x="8275880" y="432346"/>
                </a:lnTo>
                <a:lnTo>
                  <a:pt x="8235261" y="454032"/>
                </a:lnTo>
                <a:lnTo>
                  <a:pt x="8191204" y="467420"/>
                </a:lnTo>
                <a:lnTo>
                  <a:pt x="8144949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342186" y="358758"/>
            <a:ext cx="136779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CALENDAR</a:t>
            </a:r>
            <a:endParaRPr sz="1950"/>
          </a:p>
        </p:txBody>
      </p:sp>
      <p:sp>
        <p:nvSpPr>
          <p:cNvPr id="21" name="object 21"/>
          <p:cNvSpPr txBox="1"/>
          <p:nvPr/>
        </p:nvSpPr>
        <p:spPr>
          <a:xfrm>
            <a:off x="3898482" y="358758"/>
            <a:ext cx="249364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10" dirty="0">
                <a:latin typeface="Comic Sans MS"/>
                <a:cs typeface="Comic Sans MS"/>
              </a:rPr>
              <a:t>Vs</a:t>
            </a:r>
            <a:r>
              <a:rPr sz="1950" b="1" spc="-6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CALENDARAUTO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0488" y="2244700"/>
            <a:ext cx="3476625" cy="472440"/>
          </a:xfrm>
          <a:custGeom>
            <a:avLst/>
            <a:gdLst/>
            <a:ahLst/>
            <a:cxnLst/>
            <a:rect l="l" t="t" r="r" b="b"/>
            <a:pathLst>
              <a:path w="3476625" h="472439">
                <a:moveTo>
                  <a:pt x="3240496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3240496" y="0"/>
                </a:lnTo>
                <a:lnTo>
                  <a:pt x="3286752" y="4576"/>
                </a:lnTo>
                <a:lnTo>
                  <a:pt x="3330809" y="17964"/>
                </a:lnTo>
                <a:lnTo>
                  <a:pt x="3371428" y="39650"/>
                </a:lnTo>
                <a:lnTo>
                  <a:pt x="3407372" y="69122"/>
                </a:lnTo>
                <a:lnTo>
                  <a:pt x="3436844" y="105066"/>
                </a:lnTo>
                <a:lnTo>
                  <a:pt x="3458531" y="145685"/>
                </a:lnTo>
                <a:lnTo>
                  <a:pt x="3471919" y="189742"/>
                </a:lnTo>
                <a:lnTo>
                  <a:pt x="3476495" y="235998"/>
                </a:lnTo>
                <a:lnTo>
                  <a:pt x="3471919" y="282254"/>
                </a:lnTo>
                <a:lnTo>
                  <a:pt x="3458531" y="326311"/>
                </a:lnTo>
                <a:lnTo>
                  <a:pt x="3436844" y="366930"/>
                </a:lnTo>
                <a:lnTo>
                  <a:pt x="3407372" y="402874"/>
                </a:lnTo>
                <a:lnTo>
                  <a:pt x="3371428" y="432346"/>
                </a:lnTo>
                <a:lnTo>
                  <a:pt x="3330809" y="454032"/>
                </a:lnTo>
                <a:lnTo>
                  <a:pt x="3286752" y="467420"/>
                </a:lnTo>
                <a:lnTo>
                  <a:pt x="3240496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15652" y="2353254"/>
            <a:ext cx="156591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CALENDARAUTO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6787" y="1196059"/>
            <a:ext cx="7313295" cy="610870"/>
          </a:xfrm>
          <a:custGeom>
            <a:avLst/>
            <a:gdLst/>
            <a:ahLst/>
            <a:cxnLst/>
            <a:rect l="l" t="t" r="r" b="b"/>
            <a:pathLst>
              <a:path w="7313295" h="610869">
                <a:moveTo>
                  <a:pt x="7007300" y="610803"/>
                </a:moveTo>
                <a:lnTo>
                  <a:pt x="305397" y="610803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7007296" y="0"/>
                </a:lnTo>
                <a:lnTo>
                  <a:pt x="7056833" y="3997"/>
                </a:lnTo>
                <a:lnTo>
                  <a:pt x="7103826" y="15569"/>
                </a:lnTo>
                <a:lnTo>
                  <a:pt x="7147646" y="34088"/>
                </a:lnTo>
                <a:lnTo>
                  <a:pt x="7187662" y="58924"/>
                </a:lnTo>
                <a:lnTo>
                  <a:pt x="7223248" y="89450"/>
                </a:lnTo>
                <a:lnTo>
                  <a:pt x="7253773" y="125035"/>
                </a:lnTo>
                <a:lnTo>
                  <a:pt x="7278609" y="165052"/>
                </a:lnTo>
                <a:lnTo>
                  <a:pt x="7297128" y="208871"/>
                </a:lnTo>
                <a:lnTo>
                  <a:pt x="7308700" y="255864"/>
                </a:lnTo>
                <a:lnTo>
                  <a:pt x="7312698" y="305402"/>
                </a:lnTo>
                <a:lnTo>
                  <a:pt x="7308700" y="354939"/>
                </a:lnTo>
                <a:lnTo>
                  <a:pt x="7297128" y="401932"/>
                </a:lnTo>
                <a:lnTo>
                  <a:pt x="7278609" y="445751"/>
                </a:lnTo>
                <a:lnTo>
                  <a:pt x="7253773" y="485768"/>
                </a:lnTo>
                <a:lnTo>
                  <a:pt x="7223248" y="521353"/>
                </a:lnTo>
                <a:lnTo>
                  <a:pt x="7187662" y="551879"/>
                </a:lnTo>
                <a:lnTo>
                  <a:pt x="7147646" y="576715"/>
                </a:lnTo>
                <a:lnTo>
                  <a:pt x="7103826" y="595234"/>
                </a:lnTo>
                <a:lnTo>
                  <a:pt x="7056833" y="606806"/>
                </a:lnTo>
                <a:lnTo>
                  <a:pt x="7007300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2187" y="1220068"/>
            <a:ext cx="700341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Both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CALENDAR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CALENDARAUTO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are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DAX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generate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Power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BI,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but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ways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determining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range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7B1AD49B-D663-9A4E-071A-A2167B8E3A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lang="en-IN"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-42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Custom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Times New Roman</vt:lpstr>
      <vt:lpstr>Office Theme</vt:lpstr>
      <vt:lpstr>Hii, Iam Siddhika</vt:lpstr>
      <vt:lpstr>Today Content</vt:lpstr>
      <vt:lpstr>  CALENDAR</vt:lpstr>
      <vt:lpstr>Another Example with More Columns</vt:lpstr>
      <vt:lpstr>  CALENDARAUTO</vt:lpstr>
      <vt:lpstr>Another Example with Fiscal Year Ending in March</vt:lpstr>
      <vt:lpstr>CALENDAR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2024-09-15T17:35:18Z</dcterms:created>
  <dcterms:modified xsi:type="dcterms:W3CDTF">2024-09-28T14:06:01Z</dcterms:modified>
</cp:coreProperties>
</file>