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8518A-74DF-42AE-A0C5-86E523C3A51C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FED59-8285-4F88-8FB8-9D6A5143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6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DEEC-6235-4D08-969D-7A3A7EE96E8C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3512-9B04-4679-AB7B-9C63CCDE4CA9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AACB-0CB1-4A69-936D-833147C6793D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2C55-6F3C-4010-A4A5-861E3B3932D8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E803-967B-47C1-BD2B-632FE04DEAEE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333" y="2291547"/>
            <a:ext cx="8221632" cy="223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2308-1F0A-4C19-8CC5-516F232A5B4B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7108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 err="1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216" y="2333522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5673090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mic Sans MS"/>
              <a:cs typeface="Comic Sans MS"/>
            </a:endParaRPr>
          </a:p>
          <a:p>
            <a:pPr marL="514984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163955" marR="2442845" indent="-452120">
              <a:lnSpc>
                <a:spcPct val="168600"/>
              </a:lnSpc>
              <a:spcBef>
                <a:spcPts val="50"/>
              </a:spcBef>
            </a:pPr>
            <a:r>
              <a:rPr sz="1750" spc="-10" dirty="0">
                <a:latin typeface="Comic Sans MS"/>
                <a:cs typeface="Comic Sans MS"/>
              </a:rPr>
              <a:t>4. FILTER </a:t>
            </a:r>
            <a:r>
              <a:rPr sz="1750" spc="-15" dirty="0">
                <a:latin typeface="Comic Sans MS"/>
                <a:cs typeface="Comic Sans MS"/>
              </a:rPr>
              <a:t>FUNCTIONS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CALCULATE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FILTER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KEEPFILTERS</a:t>
            </a:r>
            <a:endParaRPr sz="1800">
              <a:latin typeface="Comic Sans MS"/>
              <a:cs typeface="Comic Sans MS"/>
            </a:endParaRPr>
          </a:p>
          <a:p>
            <a:pPr marL="118110" marR="5080">
              <a:lnSpc>
                <a:spcPct val="168000"/>
              </a:lnSpc>
              <a:spcBef>
                <a:spcPts val="110"/>
              </a:spcBef>
            </a:pPr>
            <a:r>
              <a:rPr sz="1600" spc="20" dirty="0">
                <a:latin typeface="Comic Sans MS"/>
                <a:cs typeface="Comic Sans MS"/>
              </a:rPr>
              <a:t>UNDERSTAND</a:t>
            </a:r>
            <a:r>
              <a:rPr sz="1600" spc="170" dirty="0">
                <a:latin typeface="Comic Sans MS"/>
                <a:cs typeface="Comic Sans MS"/>
              </a:rPr>
              <a:t> </a:t>
            </a:r>
            <a:r>
              <a:rPr sz="1600" spc="20" dirty="0">
                <a:latin typeface="Comic Sans MS"/>
                <a:cs typeface="Comic Sans MS"/>
              </a:rPr>
              <a:t>THE</a:t>
            </a:r>
            <a:r>
              <a:rPr sz="1600" spc="175" dirty="0">
                <a:latin typeface="Comic Sans MS"/>
                <a:cs typeface="Comic Sans MS"/>
              </a:rPr>
              <a:t> </a:t>
            </a:r>
            <a:r>
              <a:rPr sz="1600" spc="15" dirty="0">
                <a:latin typeface="Comic Sans MS"/>
                <a:cs typeface="Comic Sans MS"/>
              </a:rPr>
              <a:t>DIFFERENCE</a:t>
            </a:r>
            <a:r>
              <a:rPr sz="1600" spc="175" dirty="0">
                <a:latin typeface="Comic Sans MS"/>
                <a:cs typeface="Comic Sans MS"/>
              </a:rPr>
              <a:t> </a:t>
            </a:r>
            <a:r>
              <a:rPr sz="1600" spc="20" dirty="0">
                <a:latin typeface="Comic Sans MS"/>
                <a:cs typeface="Comic Sans MS"/>
              </a:rPr>
              <a:t>BETWEEN</a:t>
            </a:r>
            <a:r>
              <a:rPr sz="1600" spc="175" dirty="0">
                <a:latin typeface="Comic Sans MS"/>
                <a:cs typeface="Comic Sans MS"/>
              </a:rPr>
              <a:t> </a:t>
            </a:r>
            <a:r>
              <a:rPr sz="1600" spc="20" dirty="0">
                <a:latin typeface="Comic Sans MS"/>
                <a:cs typeface="Comic Sans MS"/>
              </a:rPr>
              <a:t>ABOVE</a:t>
            </a:r>
            <a:r>
              <a:rPr sz="1600" spc="175" dirty="0">
                <a:latin typeface="Comic Sans MS"/>
                <a:cs typeface="Comic Sans MS"/>
              </a:rPr>
              <a:t> </a:t>
            </a:r>
            <a:r>
              <a:rPr sz="1600" spc="20" dirty="0">
                <a:latin typeface="Comic Sans MS"/>
                <a:cs typeface="Comic Sans MS"/>
              </a:rPr>
              <a:t>3 </a:t>
            </a:r>
            <a:r>
              <a:rPr sz="1600" spc="-459" dirty="0">
                <a:latin typeface="Comic Sans MS"/>
                <a:cs typeface="Comic Sans MS"/>
              </a:rPr>
              <a:t> </a:t>
            </a:r>
            <a:r>
              <a:rPr sz="1600" spc="15" dirty="0">
                <a:latin typeface="Comic Sans MS"/>
                <a:cs typeface="Comic Sans MS"/>
              </a:rPr>
              <a:t>FUNCTIONS.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50784" cy="1753235"/>
          </a:xfrm>
          <a:custGeom>
            <a:avLst/>
            <a:gdLst/>
            <a:ahLst/>
            <a:cxnLst/>
            <a:rect l="l" t="t" r="r" b="b"/>
            <a:pathLst>
              <a:path w="7550784" h="175323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753235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89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419529"/>
                </a:lnTo>
                <a:lnTo>
                  <a:pt x="304406" y="1468793"/>
                </a:lnTo>
                <a:lnTo>
                  <a:pt x="314909" y="1515808"/>
                </a:lnTo>
                <a:lnTo>
                  <a:pt x="331774" y="1560068"/>
                </a:lnTo>
                <a:lnTo>
                  <a:pt x="354495" y="1601050"/>
                </a:lnTo>
                <a:lnTo>
                  <a:pt x="382562" y="1638249"/>
                </a:lnTo>
                <a:lnTo>
                  <a:pt x="415442" y="1671129"/>
                </a:lnTo>
                <a:lnTo>
                  <a:pt x="452640" y="1699196"/>
                </a:lnTo>
                <a:lnTo>
                  <a:pt x="493623" y="1721916"/>
                </a:lnTo>
                <a:lnTo>
                  <a:pt x="537883" y="1738782"/>
                </a:lnTo>
                <a:lnTo>
                  <a:pt x="584898" y="1749285"/>
                </a:lnTo>
                <a:lnTo>
                  <a:pt x="634161" y="1752904"/>
                </a:lnTo>
                <a:lnTo>
                  <a:pt x="7216876" y="1752904"/>
                </a:lnTo>
                <a:lnTo>
                  <a:pt x="7266140" y="1749285"/>
                </a:lnTo>
                <a:lnTo>
                  <a:pt x="7313168" y="1738782"/>
                </a:lnTo>
                <a:lnTo>
                  <a:pt x="7357427" y="1721916"/>
                </a:lnTo>
                <a:lnTo>
                  <a:pt x="7398410" y="1699196"/>
                </a:lnTo>
                <a:lnTo>
                  <a:pt x="7435596" y="1671129"/>
                </a:lnTo>
                <a:lnTo>
                  <a:pt x="7468489" y="1638249"/>
                </a:lnTo>
                <a:lnTo>
                  <a:pt x="7496543" y="1601050"/>
                </a:lnTo>
                <a:lnTo>
                  <a:pt x="7519276" y="1560068"/>
                </a:lnTo>
                <a:lnTo>
                  <a:pt x="7536142" y="1515808"/>
                </a:lnTo>
                <a:lnTo>
                  <a:pt x="7546645" y="1468793"/>
                </a:lnTo>
                <a:lnTo>
                  <a:pt x="7550251" y="1419529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76164" y="264200"/>
            <a:ext cx="17399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CALCULATE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392" y="924314"/>
            <a:ext cx="7048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CALCULATE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function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alters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context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calculation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expression.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evaluates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expression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modified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context,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applying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specified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filters</a:t>
            </a:r>
            <a:r>
              <a:rPr sz="1750" spc="-5" dirty="0">
                <a:latin typeface="Comic Sans MS"/>
                <a:cs typeface="Comic Sans MS"/>
              </a:rPr>
              <a:t> or </a:t>
            </a:r>
            <a:r>
              <a:rPr sz="1750" spc="-10" dirty="0">
                <a:latin typeface="Comic Sans MS"/>
                <a:cs typeface="Comic Sans MS"/>
              </a:rPr>
              <a:t>conditions.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7762" y="2837397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6" y="858454"/>
                </a:moveTo>
                <a:lnTo>
                  <a:pt x="333372" y="858454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4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8"/>
                </a:lnTo>
                <a:lnTo>
                  <a:pt x="6146665" y="541215"/>
                </a:lnTo>
                <a:lnTo>
                  <a:pt x="6133734" y="621362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6" y="8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4720" y="2861407"/>
            <a:ext cx="59340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Suppose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"Sales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Category",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"components"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only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2019.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5992" y="2140294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3" y="457353"/>
                </a:moveTo>
                <a:lnTo>
                  <a:pt x="228676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8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7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5" y="0"/>
                </a:lnTo>
                <a:lnTo>
                  <a:pt x="5262954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1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3" y="182590"/>
                </a:lnTo>
                <a:lnTo>
                  <a:pt x="5491629" y="228675"/>
                </a:lnTo>
                <a:lnTo>
                  <a:pt x="5486983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1" y="390375"/>
                </a:lnTo>
                <a:lnTo>
                  <a:pt x="5390808" y="418298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3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75338" y="2239322"/>
            <a:ext cx="517334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CALCULATE(&lt;expression&gt;[,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&lt;filter1&gt;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[,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&lt;filter2&gt;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[,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…]]])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167" y="3895876"/>
            <a:ext cx="4474492" cy="13430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3173" y="282158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501810" y="211365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14" y="5461396"/>
            <a:ext cx="887666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DAX formula calculates the total sales amount for the "Components" category, but only for the year 2019. The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modifies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context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these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additional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before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evaluating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SUM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31356" y="1393815"/>
            <a:ext cx="70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Easy</a:t>
            </a:r>
            <a:r>
              <a:rPr sz="2025" b="1" spc="-15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50784" cy="1753235"/>
          </a:xfrm>
          <a:custGeom>
            <a:avLst/>
            <a:gdLst/>
            <a:ahLst/>
            <a:cxnLst/>
            <a:rect l="l" t="t" r="r" b="b"/>
            <a:pathLst>
              <a:path w="7550784" h="1753235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753235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89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419529"/>
                </a:lnTo>
                <a:lnTo>
                  <a:pt x="304406" y="1468793"/>
                </a:lnTo>
                <a:lnTo>
                  <a:pt x="314909" y="1515808"/>
                </a:lnTo>
                <a:lnTo>
                  <a:pt x="331774" y="1560068"/>
                </a:lnTo>
                <a:lnTo>
                  <a:pt x="354495" y="1601050"/>
                </a:lnTo>
                <a:lnTo>
                  <a:pt x="382562" y="1638249"/>
                </a:lnTo>
                <a:lnTo>
                  <a:pt x="415442" y="1671129"/>
                </a:lnTo>
                <a:lnTo>
                  <a:pt x="452640" y="1699196"/>
                </a:lnTo>
                <a:lnTo>
                  <a:pt x="493623" y="1721916"/>
                </a:lnTo>
                <a:lnTo>
                  <a:pt x="537883" y="1738782"/>
                </a:lnTo>
                <a:lnTo>
                  <a:pt x="584898" y="1749285"/>
                </a:lnTo>
                <a:lnTo>
                  <a:pt x="634161" y="1752904"/>
                </a:lnTo>
                <a:lnTo>
                  <a:pt x="7216876" y="1752904"/>
                </a:lnTo>
                <a:lnTo>
                  <a:pt x="7266140" y="1749285"/>
                </a:lnTo>
                <a:lnTo>
                  <a:pt x="7313168" y="1738782"/>
                </a:lnTo>
                <a:lnTo>
                  <a:pt x="7357427" y="1721916"/>
                </a:lnTo>
                <a:lnTo>
                  <a:pt x="7398410" y="1699196"/>
                </a:lnTo>
                <a:lnTo>
                  <a:pt x="7435596" y="1671129"/>
                </a:lnTo>
                <a:lnTo>
                  <a:pt x="7468489" y="1638249"/>
                </a:lnTo>
                <a:lnTo>
                  <a:pt x="7496543" y="1601050"/>
                </a:lnTo>
                <a:lnTo>
                  <a:pt x="7519276" y="1560068"/>
                </a:lnTo>
                <a:lnTo>
                  <a:pt x="7536142" y="1515808"/>
                </a:lnTo>
                <a:lnTo>
                  <a:pt x="7546645" y="1468793"/>
                </a:lnTo>
                <a:lnTo>
                  <a:pt x="7550251" y="1419529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75011" y="264200"/>
            <a:ext cx="11417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FILTER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377" y="924314"/>
            <a:ext cx="694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function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expression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based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on 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specified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conditions.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It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returns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filtered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containing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only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rows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that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meet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specified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criteria.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8467" y="2821046"/>
            <a:ext cx="5904865" cy="1106170"/>
          </a:xfrm>
          <a:custGeom>
            <a:avLst/>
            <a:gdLst/>
            <a:ahLst/>
            <a:cxnLst/>
            <a:rect l="l" t="t" r="r" b="b"/>
            <a:pathLst>
              <a:path w="5904865" h="1106170">
                <a:moveTo>
                  <a:pt x="5571247" y="1106104"/>
                </a:moveTo>
                <a:lnTo>
                  <a:pt x="333372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571244" y="0"/>
                </a:lnTo>
                <a:lnTo>
                  <a:pt x="5620508" y="3614"/>
                </a:lnTo>
                <a:lnTo>
                  <a:pt x="5667528" y="14114"/>
                </a:lnTo>
                <a:lnTo>
                  <a:pt x="5711787" y="30984"/>
                </a:lnTo>
                <a:lnTo>
                  <a:pt x="5752771" y="53708"/>
                </a:lnTo>
                <a:lnTo>
                  <a:pt x="5789963" y="81771"/>
                </a:lnTo>
                <a:lnTo>
                  <a:pt x="5822848" y="114656"/>
                </a:lnTo>
                <a:lnTo>
                  <a:pt x="5850911" y="151848"/>
                </a:lnTo>
                <a:lnTo>
                  <a:pt x="5873635" y="192832"/>
                </a:lnTo>
                <a:lnTo>
                  <a:pt x="5890505" y="237091"/>
                </a:lnTo>
                <a:lnTo>
                  <a:pt x="5901005" y="284111"/>
                </a:lnTo>
                <a:lnTo>
                  <a:pt x="5904619" y="333374"/>
                </a:lnTo>
                <a:lnTo>
                  <a:pt x="5904619" y="772729"/>
                </a:lnTo>
                <a:lnTo>
                  <a:pt x="5901005" y="821992"/>
                </a:lnTo>
                <a:lnTo>
                  <a:pt x="5890505" y="869012"/>
                </a:lnTo>
                <a:lnTo>
                  <a:pt x="5873635" y="913271"/>
                </a:lnTo>
                <a:lnTo>
                  <a:pt x="5850911" y="954255"/>
                </a:lnTo>
                <a:lnTo>
                  <a:pt x="5822848" y="991447"/>
                </a:lnTo>
                <a:lnTo>
                  <a:pt x="5789963" y="1024332"/>
                </a:lnTo>
                <a:lnTo>
                  <a:pt x="5752771" y="1052395"/>
                </a:lnTo>
                <a:lnTo>
                  <a:pt x="5711787" y="1075119"/>
                </a:lnTo>
                <a:lnTo>
                  <a:pt x="5667528" y="1091989"/>
                </a:lnTo>
                <a:lnTo>
                  <a:pt x="5620508" y="1102489"/>
                </a:lnTo>
                <a:lnTo>
                  <a:pt x="5571247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9268" y="2042448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4" y="457353"/>
                </a:moveTo>
                <a:lnTo>
                  <a:pt x="228675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8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2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4" y="182590"/>
                </a:lnTo>
                <a:lnTo>
                  <a:pt x="5491630" y="228676"/>
                </a:lnTo>
                <a:lnTo>
                  <a:pt x="5486984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2" y="390375"/>
                </a:lnTo>
                <a:lnTo>
                  <a:pt x="5390808" y="418298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883" y="2141476"/>
            <a:ext cx="228282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FILTER(&lt;table&gt;,&lt;filter&gt;)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760" y="4165937"/>
            <a:ext cx="6353174" cy="6667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40126" y="2783637"/>
            <a:ext cx="7014845" cy="10775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53490" marR="30480" indent="-1216025">
              <a:lnSpc>
                <a:spcPct val="104200"/>
              </a:lnSpc>
              <a:spcBef>
                <a:spcPts val="140"/>
              </a:spcBef>
            </a:pPr>
            <a:r>
              <a:rPr sz="3000" b="1" spc="-7" baseline="25000" dirty="0">
                <a:latin typeface="Comic Sans MS"/>
                <a:cs typeface="Comic Sans MS"/>
              </a:rPr>
              <a:t>Example</a:t>
            </a:r>
            <a:r>
              <a:rPr sz="3000" b="1" spc="270" baseline="2500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our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"Sales"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"Product"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information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about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categories.</a:t>
            </a:r>
            <a:endParaRPr sz="1450">
              <a:latin typeface="Comic Sans MS"/>
              <a:cs typeface="Comic Sans MS"/>
            </a:endParaRPr>
          </a:p>
          <a:p>
            <a:pPr marL="1744980" marR="172720" indent="-438784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How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belonging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"Components"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363253" y="213296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221" y="5115046"/>
            <a:ext cx="73596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formula filters the "Sales" table to include only the rows where the related category in the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"Product"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"Components",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sum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those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725960" y="2189376"/>
            <a:ext cx="6083300" cy="494030"/>
          </a:xfrm>
          <a:custGeom>
            <a:avLst/>
            <a:gdLst/>
            <a:ahLst/>
            <a:cxnLst/>
            <a:rect l="l" t="t" r="r" b="b"/>
            <a:pathLst>
              <a:path w="6083300" h="494030">
                <a:moveTo>
                  <a:pt x="5836354" y="493765"/>
                </a:moveTo>
                <a:lnTo>
                  <a:pt x="246881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4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5836354" y="0"/>
                </a:lnTo>
                <a:lnTo>
                  <a:pt x="5884743" y="4787"/>
                </a:lnTo>
                <a:lnTo>
                  <a:pt x="5930831" y="18792"/>
                </a:lnTo>
                <a:lnTo>
                  <a:pt x="5973324" y="41479"/>
                </a:lnTo>
                <a:lnTo>
                  <a:pt x="6010926" y="72310"/>
                </a:lnTo>
                <a:lnTo>
                  <a:pt x="6041757" y="109911"/>
                </a:lnTo>
                <a:lnTo>
                  <a:pt x="6064444" y="152404"/>
                </a:lnTo>
                <a:lnTo>
                  <a:pt x="6078449" y="198493"/>
                </a:lnTo>
                <a:lnTo>
                  <a:pt x="6083236" y="246882"/>
                </a:lnTo>
                <a:lnTo>
                  <a:pt x="6078449" y="295271"/>
                </a:lnTo>
                <a:lnTo>
                  <a:pt x="6064444" y="341360"/>
                </a:lnTo>
                <a:lnTo>
                  <a:pt x="6041757" y="383853"/>
                </a:lnTo>
                <a:lnTo>
                  <a:pt x="6010926" y="421454"/>
                </a:lnTo>
                <a:lnTo>
                  <a:pt x="5973324" y="452286"/>
                </a:lnTo>
                <a:lnTo>
                  <a:pt x="5930831" y="474972"/>
                </a:lnTo>
                <a:lnTo>
                  <a:pt x="5884743" y="488977"/>
                </a:lnTo>
                <a:lnTo>
                  <a:pt x="583635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78871" y="278582"/>
            <a:ext cx="19824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KEEPFILTERS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1959" y="861478"/>
            <a:ext cx="6951345" cy="918844"/>
          </a:xfrm>
          <a:custGeom>
            <a:avLst/>
            <a:gdLst/>
            <a:ahLst/>
            <a:cxnLst/>
            <a:rect l="l" t="t" r="r" b="b"/>
            <a:pathLst>
              <a:path w="6951345" h="918844">
                <a:moveTo>
                  <a:pt x="6617478" y="918322"/>
                </a:moveTo>
                <a:lnTo>
                  <a:pt x="333375" y="918322"/>
                </a:lnTo>
                <a:lnTo>
                  <a:pt x="284111" y="914707"/>
                </a:lnTo>
                <a:lnTo>
                  <a:pt x="237091" y="904207"/>
                </a:lnTo>
                <a:lnTo>
                  <a:pt x="192832" y="887337"/>
                </a:lnTo>
                <a:lnTo>
                  <a:pt x="151848" y="864613"/>
                </a:lnTo>
                <a:lnTo>
                  <a:pt x="114656" y="836551"/>
                </a:lnTo>
                <a:lnTo>
                  <a:pt x="81771" y="803666"/>
                </a:lnTo>
                <a:lnTo>
                  <a:pt x="53708" y="766473"/>
                </a:lnTo>
                <a:lnTo>
                  <a:pt x="30984" y="725490"/>
                </a:lnTo>
                <a:lnTo>
                  <a:pt x="14114" y="681230"/>
                </a:lnTo>
                <a:lnTo>
                  <a:pt x="3614" y="634211"/>
                </a:lnTo>
                <a:lnTo>
                  <a:pt x="0" y="58494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617479" y="0"/>
                </a:lnTo>
                <a:lnTo>
                  <a:pt x="6666741" y="3614"/>
                </a:lnTo>
                <a:lnTo>
                  <a:pt x="6713761" y="14114"/>
                </a:lnTo>
                <a:lnTo>
                  <a:pt x="6758020" y="30984"/>
                </a:lnTo>
                <a:lnTo>
                  <a:pt x="6799004" y="53708"/>
                </a:lnTo>
                <a:lnTo>
                  <a:pt x="6836196" y="81771"/>
                </a:lnTo>
                <a:lnTo>
                  <a:pt x="6869081" y="114656"/>
                </a:lnTo>
                <a:lnTo>
                  <a:pt x="6897144" y="151848"/>
                </a:lnTo>
                <a:lnTo>
                  <a:pt x="6919868" y="192832"/>
                </a:lnTo>
                <a:lnTo>
                  <a:pt x="6936738" y="237091"/>
                </a:lnTo>
                <a:lnTo>
                  <a:pt x="6947238" y="284111"/>
                </a:lnTo>
                <a:lnTo>
                  <a:pt x="6950853" y="333374"/>
                </a:lnTo>
                <a:lnTo>
                  <a:pt x="6950853" y="584947"/>
                </a:lnTo>
                <a:lnTo>
                  <a:pt x="6947238" y="634211"/>
                </a:lnTo>
                <a:lnTo>
                  <a:pt x="6936738" y="681230"/>
                </a:lnTo>
                <a:lnTo>
                  <a:pt x="6919868" y="725490"/>
                </a:lnTo>
                <a:lnTo>
                  <a:pt x="6897144" y="766473"/>
                </a:lnTo>
                <a:lnTo>
                  <a:pt x="6869081" y="803666"/>
                </a:lnTo>
                <a:lnTo>
                  <a:pt x="6836196" y="836551"/>
                </a:lnTo>
                <a:lnTo>
                  <a:pt x="6799004" y="864613"/>
                </a:lnTo>
                <a:lnTo>
                  <a:pt x="6758020" y="887337"/>
                </a:lnTo>
                <a:lnTo>
                  <a:pt x="6713761" y="904207"/>
                </a:lnTo>
                <a:lnTo>
                  <a:pt x="6666741" y="914707"/>
                </a:lnTo>
                <a:lnTo>
                  <a:pt x="6617478" y="918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545" y="878515"/>
            <a:ext cx="835787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8470" marR="5080" indent="-635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KEEPFILTERS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ensures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that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existing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filters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are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preserved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during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evaluation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expression.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prevents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additional filters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 being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applied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calculation context.</a:t>
            </a:r>
            <a:endParaRPr sz="1550">
              <a:latin typeface="Comic Sans MS"/>
              <a:cs typeface="Comic Sans MS"/>
            </a:endParaRPr>
          </a:p>
          <a:p>
            <a:pPr marR="7171055" algn="ctr">
              <a:lnSpc>
                <a:spcPct val="100000"/>
              </a:lnSpc>
              <a:spcBef>
                <a:spcPts val="240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5960" y="2764190"/>
            <a:ext cx="5951220" cy="1835785"/>
          </a:xfrm>
          <a:custGeom>
            <a:avLst/>
            <a:gdLst/>
            <a:ahLst/>
            <a:cxnLst/>
            <a:rect l="l" t="t" r="r" b="b"/>
            <a:pathLst>
              <a:path w="5951220" h="1835785">
                <a:moveTo>
                  <a:pt x="5618206" y="1835440"/>
                </a:moveTo>
                <a:lnTo>
                  <a:pt x="333374" y="1835440"/>
                </a:lnTo>
                <a:lnTo>
                  <a:pt x="284111" y="1831826"/>
                </a:lnTo>
                <a:lnTo>
                  <a:pt x="237091" y="1821326"/>
                </a:lnTo>
                <a:lnTo>
                  <a:pt x="192832" y="1804456"/>
                </a:lnTo>
                <a:lnTo>
                  <a:pt x="151848" y="1781732"/>
                </a:lnTo>
                <a:lnTo>
                  <a:pt x="114656" y="1753669"/>
                </a:lnTo>
                <a:lnTo>
                  <a:pt x="81771" y="1720784"/>
                </a:lnTo>
                <a:lnTo>
                  <a:pt x="53708" y="1683592"/>
                </a:lnTo>
                <a:lnTo>
                  <a:pt x="30984" y="1642608"/>
                </a:lnTo>
                <a:lnTo>
                  <a:pt x="14114" y="1598349"/>
                </a:lnTo>
                <a:lnTo>
                  <a:pt x="3614" y="1551329"/>
                </a:lnTo>
                <a:lnTo>
                  <a:pt x="0" y="150206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6" y="0"/>
                </a:lnTo>
                <a:lnTo>
                  <a:pt x="5667470" y="3614"/>
                </a:lnTo>
                <a:lnTo>
                  <a:pt x="5714489" y="14114"/>
                </a:lnTo>
                <a:lnTo>
                  <a:pt x="5758749" y="30984"/>
                </a:lnTo>
                <a:lnTo>
                  <a:pt x="5799733" y="53708"/>
                </a:lnTo>
                <a:lnTo>
                  <a:pt x="5836925" y="81771"/>
                </a:lnTo>
                <a:lnTo>
                  <a:pt x="5869810" y="114656"/>
                </a:lnTo>
                <a:lnTo>
                  <a:pt x="5897873" y="151848"/>
                </a:lnTo>
                <a:lnTo>
                  <a:pt x="5920597" y="192832"/>
                </a:lnTo>
                <a:lnTo>
                  <a:pt x="5937467" y="237091"/>
                </a:lnTo>
                <a:lnTo>
                  <a:pt x="5947967" y="284111"/>
                </a:lnTo>
                <a:lnTo>
                  <a:pt x="5950844" y="323313"/>
                </a:lnTo>
                <a:lnTo>
                  <a:pt x="5950844" y="1512127"/>
                </a:lnTo>
                <a:lnTo>
                  <a:pt x="5947967" y="1551329"/>
                </a:lnTo>
                <a:lnTo>
                  <a:pt x="5937467" y="1598349"/>
                </a:lnTo>
                <a:lnTo>
                  <a:pt x="5920597" y="1642608"/>
                </a:lnTo>
                <a:lnTo>
                  <a:pt x="5897873" y="1683592"/>
                </a:lnTo>
                <a:lnTo>
                  <a:pt x="5869810" y="1720784"/>
                </a:lnTo>
                <a:lnTo>
                  <a:pt x="5836925" y="1753669"/>
                </a:lnTo>
                <a:lnTo>
                  <a:pt x="5799733" y="1781732"/>
                </a:lnTo>
                <a:lnTo>
                  <a:pt x="5758749" y="1804456"/>
                </a:lnTo>
                <a:lnTo>
                  <a:pt x="5714489" y="1821326"/>
                </a:lnTo>
                <a:lnTo>
                  <a:pt x="5667470" y="1831826"/>
                </a:lnTo>
                <a:lnTo>
                  <a:pt x="5618206" y="1835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0651" y="2291547"/>
            <a:ext cx="5822315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algn="ctr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Comic Sans MS"/>
                <a:cs typeface="Comic Sans MS"/>
              </a:rPr>
              <a:t>KEEPFILTERS(&lt;expression&gt;)</a:t>
            </a:r>
            <a:endParaRPr sz="1650">
              <a:latin typeface="Comic Sans MS"/>
              <a:cs typeface="Comic Sans MS"/>
            </a:endParaRPr>
          </a:p>
          <a:p>
            <a:pPr marL="12065" marR="5080" algn="ctr">
              <a:lnSpc>
                <a:spcPct val="113599"/>
              </a:lnSpc>
              <a:spcBef>
                <a:spcPts val="1900"/>
              </a:spcBef>
            </a:pP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our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"Sales"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related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named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"Product"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containing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information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about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product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categories.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How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spc="-5" dirty="0">
                <a:latin typeface="Comic Sans MS"/>
                <a:cs typeface="Comic Sans MS"/>
              </a:rPr>
              <a:t> a </a:t>
            </a:r>
            <a:r>
              <a:rPr sz="1650" spc="-10" dirty="0">
                <a:latin typeface="Comic Sans MS"/>
                <a:cs typeface="Comic Sans MS"/>
              </a:rPr>
              <a:t>measure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total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amount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products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belonging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"Components"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category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while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preserving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filters </a:t>
            </a:r>
            <a:r>
              <a:rPr sz="1650" spc="-5" dirty="0">
                <a:latin typeface="Comic Sans MS"/>
                <a:cs typeface="Comic Sans MS"/>
              </a:rPr>
              <a:t>on </a:t>
            </a:r>
            <a:r>
              <a:rPr sz="1650" spc="-10" dirty="0">
                <a:latin typeface="Comic Sans MS"/>
                <a:cs typeface="Comic Sans MS"/>
              </a:rPr>
              <a:t>other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columns?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2964" y="4742507"/>
            <a:ext cx="5343524" cy="9810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54417" y="223544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1565843" y="298668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3241" y="5896171"/>
            <a:ext cx="74739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7640" marR="5080" indent="-142557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belonging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"Components"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while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preserving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existing 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applied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other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columns.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90262" y="414623"/>
            <a:ext cx="8136255" cy="918844"/>
          </a:xfrm>
          <a:custGeom>
            <a:avLst/>
            <a:gdLst/>
            <a:ahLst/>
            <a:cxnLst/>
            <a:rect l="l" t="t" r="r" b="b"/>
            <a:pathLst>
              <a:path w="8136255" h="918844">
                <a:moveTo>
                  <a:pt x="7802882" y="918322"/>
                </a:moveTo>
                <a:lnTo>
                  <a:pt x="333375" y="918322"/>
                </a:lnTo>
                <a:lnTo>
                  <a:pt x="284111" y="914707"/>
                </a:lnTo>
                <a:lnTo>
                  <a:pt x="237091" y="904207"/>
                </a:lnTo>
                <a:lnTo>
                  <a:pt x="192832" y="887337"/>
                </a:lnTo>
                <a:lnTo>
                  <a:pt x="151848" y="864613"/>
                </a:lnTo>
                <a:lnTo>
                  <a:pt x="114656" y="836551"/>
                </a:lnTo>
                <a:lnTo>
                  <a:pt x="81771" y="803666"/>
                </a:lnTo>
                <a:lnTo>
                  <a:pt x="53708" y="766473"/>
                </a:lnTo>
                <a:lnTo>
                  <a:pt x="30984" y="725490"/>
                </a:lnTo>
                <a:lnTo>
                  <a:pt x="14114" y="681230"/>
                </a:lnTo>
                <a:lnTo>
                  <a:pt x="3614" y="634211"/>
                </a:lnTo>
                <a:lnTo>
                  <a:pt x="0" y="58494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802883" y="0"/>
                </a:lnTo>
                <a:lnTo>
                  <a:pt x="7852146" y="3614"/>
                </a:lnTo>
                <a:lnTo>
                  <a:pt x="7899166" y="14114"/>
                </a:lnTo>
                <a:lnTo>
                  <a:pt x="7943425" y="30984"/>
                </a:lnTo>
                <a:lnTo>
                  <a:pt x="7984409" y="53708"/>
                </a:lnTo>
                <a:lnTo>
                  <a:pt x="8021601" y="81771"/>
                </a:lnTo>
                <a:lnTo>
                  <a:pt x="8054487" y="114656"/>
                </a:lnTo>
                <a:lnTo>
                  <a:pt x="8082549" y="151848"/>
                </a:lnTo>
                <a:lnTo>
                  <a:pt x="8105273" y="192832"/>
                </a:lnTo>
                <a:lnTo>
                  <a:pt x="8122143" y="237091"/>
                </a:lnTo>
                <a:lnTo>
                  <a:pt x="8132644" y="284111"/>
                </a:lnTo>
                <a:lnTo>
                  <a:pt x="8135764" y="326637"/>
                </a:lnTo>
                <a:lnTo>
                  <a:pt x="8135764" y="591685"/>
                </a:lnTo>
                <a:lnTo>
                  <a:pt x="8132644" y="634211"/>
                </a:lnTo>
                <a:lnTo>
                  <a:pt x="8122143" y="681230"/>
                </a:lnTo>
                <a:lnTo>
                  <a:pt x="8105273" y="725490"/>
                </a:lnTo>
                <a:lnTo>
                  <a:pt x="8082549" y="766473"/>
                </a:lnTo>
                <a:lnTo>
                  <a:pt x="8054487" y="803666"/>
                </a:lnTo>
                <a:lnTo>
                  <a:pt x="8021601" y="836551"/>
                </a:lnTo>
                <a:lnTo>
                  <a:pt x="7984409" y="864613"/>
                </a:lnTo>
                <a:lnTo>
                  <a:pt x="7943425" y="887337"/>
                </a:lnTo>
                <a:lnTo>
                  <a:pt x="7899166" y="904207"/>
                </a:lnTo>
                <a:lnTo>
                  <a:pt x="7852146" y="914707"/>
                </a:lnTo>
                <a:lnTo>
                  <a:pt x="7802882" y="918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25688" y="462788"/>
            <a:ext cx="126111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omic Sans MS"/>
                <a:cs typeface="Comic Sans MS"/>
              </a:rPr>
              <a:t>CALCULATE,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0149" y="431660"/>
            <a:ext cx="3590925" cy="558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50" b="1" spc="-5" dirty="0">
                <a:latin typeface="Comic Sans MS"/>
                <a:cs typeface="Comic Sans MS"/>
              </a:rPr>
              <a:t>Understand</a:t>
            </a:r>
            <a:r>
              <a:rPr sz="1550" b="1" spc="-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the</a:t>
            </a:r>
            <a:r>
              <a:rPr sz="1550" b="1" spc="-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difference</a:t>
            </a:r>
            <a:r>
              <a:rPr sz="1550" b="1" spc="-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between</a:t>
            </a:r>
            <a:endParaRPr sz="1550">
              <a:latin typeface="Comic Sans MS"/>
              <a:cs typeface="Comic Sans MS"/>
            </a:endParaRPr>
          </a:p>
          <a:p>
            <a:pPr marL="1362710">
              <a:lnSpc>
                <a:spcPct val="100000"/>
              </a:lnSpc>
              <a:spcBef>
                <a:spcPts val="240"/>
              </a:spcBef>
            </a:pPr>
            <a:r>
              <a:rPr sz="1550" b="1" spc="-5" dirty="0">
                <a:latin typeface="Comic Sans MS"/>
                <a:cs typeface="Comic Sans MS"/>
              </a:rPr>
              <a:t>FILTER</a:t>
            </a:r>
            <a:r>
              <a:rPr sz="1550" b="1" spc="-5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,KEEPFILTERS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726" y="1806862"/>
            <a:ext cx="3867149" cy="1333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726" y="3474334"/>
            <a:ext cx="4991099" cy="15525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19092" y="2157018"/>
            <a:ext cx="1934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using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FILTER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function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1353720" y="5344339"/>
            <a:ext cx="2324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using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CALCULATE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function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6259" y="5344339"/>
            <a:ext cx="1598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and</a:t>
            </a:r>
            <a:r>
              <a:rPr sz="1400" b="1" spc="-80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KEEPFILTERS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-32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IamSiddhika</vt:lpstr>
      <vt:lpstr>Today Content</vt:lpstr>
      <vt:lpstr>  CALCULATE</vt:lpstr>
      <vt:lpstr>  FILTER</vt:lpstr>
      <vt:lpstr>  KEEPFILTERS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2024-09-15T17:24:03Z</dcterms:created>
  <dcterms:modified xsi:type="dcterms:W3CDTF">2024-09-25T14:46:29Z</dcterms:modified>
</cp:coreProperties>
</file>