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BDCAD-9E45-40F0-B81D-4DF77D783EC3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68191-9920-414B-8586-7F98DFBFF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05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B8BE-2E7D-4E42-82EA-3C2B5CDEA0F2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C7E0-073B-4DE7-A48D-4F554D22FD4F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2C5FA-8A8E-4774-B2C4-B4001251C6AF}" type="datetime1">
              <a:rPr lang="en-US" smtClean="0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F51F-92B4-40D1-9FC7-F873579EF561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1E6A-A848-495B-A27F-BA035ACFFBB8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484" y="291091"/>
            <a:ext cx="2510760" cy="4104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331" y="2510043"/>
            <a:ext cx="6779895" cy="3116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9" y="6675281"/>
            <a:ext cx="2075235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AAC89-5461-43A4-8784-0352061ECFD4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700480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sz="3150" u="none" spc="10" dirty="0"/>
              <a:t> </a:t>
            </a:r>
            <a:r>
              <a:rPr lang="en-US" sz="3150" u="none" spc="-10" dirty="0"/>
              <a:t>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64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2484" y="3087440"/>
            <a:ext cx="2636520" cy="12388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Comic Sans MS"/>
                <a:cs typeface="Comic Sans MS"/>
              </a:rPr>
              <a:t>GAUGE</a:t>
            </a:r>
            <a:r>
              <a:rPr sz="1800" spc="130" dirty="0">
                <a:latin typeface="Comic Sans MS"/>
                <a:cs typeface="Comic Sans MS"/>
              </a:rPr>
              <a:t> </a:t>
            </a:r>
            <a:r>
              <a:rPr sz="1800" spc="-20" dirty="0">
                <a:latin typeface="Comic Sans MS"/>
                <a:cs typeface="Comic Sans MS"/>
              </a:rPr>
              <a:t>CHART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900" b="1" dirty="0">
                <a:latin typeface="Comic Sans MS"/>
                <a:cs typeface="Comic Sans MS"/>
              </a:rPr>
              <a:t>VISUALS</a:t>
            </a:r>
            <a:r>
              <a:rPr sz="1900" b="1" spc="8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-</a:t>
            </a:r>
            <a:r>
              <a:rPr sz="1900" spc="60" dirty="0">
                <a:latin typeface="Comic Sans MS"/>
                <a:cs typeface="Comic Sans MS"/>
              </a:rPr>
              <a:t> </a:t>
            </a:r>
            <a:r>
              <a:rPr sz="1900" b="1" spc="-10" dirty="0">
                <a:latin typeface="Comic Sans MS"/>
                <a:cs typeface="Comic Sans MS"/>
              </a:rPr>
              <a:t>RANKING</a:t>
            </a:r>
            <a:endParaRPr sz="1900">
              <a:latin typeface="Comic Sans MS"/>
              <a:cs typeface="Comic Sans MS"/>
            </a:endParaRPr>
          </a:p>
          <a:p>
            <a:pPr marL="81915">
              <a:lnSpc>
                <a:spcPct val="100000"/>
              </a:lnSpc>
              <a:spcBef>
                <a:spcPts val="1420"/>
              </a:spcBef>
            </a:pPr>
            <a:r>
              <a:rPr sz="1800" dirty="0">
                <a:latin typeface="Comic Sans MS"/>
                <a:cs typeface="Comic Sans MS"/>
              </a:rPr>
              <a:t>RIBBON</a:t>
            </a:r>
            <a:r>
              <a:rPr sz="1800" spc="80" dirty="0">
                <a:latin typeface="Comic Sans MS"/>
                <a:cs typeface="Comic Sans MS"/>
              </a:rPr>
              <a:t> </a:t>
            </a:r>
            <a:r>
              <a:rPr sz="1800" spc="-20" dirty="0">
                <a:latin typeface="Comic Sans MS"/>
                <a:cs typeface="Comic Sans MS"/>
              </a:rPr>
              <a:t>CHART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196" y="3179703"/>
            <a:ext cx="241316" cy="2413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196" y="4039666"/>
            <a:ext cx="241316" cy="24131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5335" y="682962"/>
            <a:ext cx="1856105" cy="3960495"/>
            <a:chOff x="7145335" y="682962"/>
            <a:chExt cx="1856105" cy="3960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5335" y="2185964"/>
              <a:ext cx="1855790" cy="24574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80847" y="682962"/>
              <a:ext cx="1198880" cy="1695450"/>
            </a:xfrm>
            <a:custGeom>
              <a:avLst/>
              <a:gdLst/>
              <a:ahLst/>
              <a:cxnLst/>
              <a:rect l="l" t="t" r="r" b="b"/>
              <a:pathLst>
                <a:path w="1198879" h="1695450">
                  <a:moveTo>
                    <a:pt x="239410" y="1695166"/>
                  </a:moveTo>
                  <a:lnTo>
                    <a:pt x="255900" y="1367241"/>
                  </a:lnTo>
                  <a:lnTo>
                    <a:pt x="225616" y="1349978"/>
                  </a:lnTo>
                  <a:lnTo>
                    <a:pt x="196764" y="1330463"/>
                  </a:lnTo>
                  <a:lnTo>
                    <a:pt x="143778" y="1283868"/>
                  </a:lnTo>
                  <a:lnTo>
                    <a:pt x="97784" y="1225834"/>
                  </a:lnTo>
                  <a:lnTo>
                    <a:pt x="77673" y="1192021"/>
                  </a:lnTo>
                  <a:lnTo>
                    <a:pt x="59628" y="1154740"/>
                  </a:lnTo>
                  <a:lnTo>
                    <a:pt x="43753" y="1113789"/>
                  </a:lnTo>
                  <a:lnTo>
                    <a:pt x="30154" y="1068965"/>
                  </a:lnTo>
                  <a:lnTo>
                    <a:pt x="18937" y="1020065"/>
                  </a:lnTo>
                  <a:lnTo>
                    <a:pt x="10208" y="966887"/>
                  </a:lnTo>
                  <a:lnTo>
                    <a:pt x="4071" y="909228"/>
                  </a:lnTo>
                  <a:lnTo>
                    <a:pt x="633" y="846885"/>
                  </a:lnTo>
                  <a:lnTo>
                    <a:pt x="0" y="779655"/>
                  </a:lnTo>
                  <a:lnTo>
                    <a:pt x="2248" y="708228"/>
                  </a:lnTo>
                  <a:lnTo>
                    <a:pt x="7085" y="639083"/>
                  </a:lnTo>
                  <a:lnTo>
                    <a:pt x="14375" y="574676"/>
                  </a:lnTo>
                  <a:lnTo>
                    <a:pt x="24058" y="513977"/>
                  </a:lnTo>
                  <a:lnTo>
                    <a:pt x="36041" y="456937"/>
                  </a:lnTo>
                  <a:lnTo>
                    <a:pt x="50229" y="403508"/>
                  </a:lnTo>
                  <a:lnTo>
                    <a:pt x="66528" y="353640"/>
                  </a:lnTo>
                  <a:lnTo>
                    <a:pt x="84845" y="307286"/>
                  </a:lnTo>
                  <a:lnTo>
                    <a:pt x="105084" y="264396"/>
                  </a:lnTo>
                  <a:lnTo>
                    <a:pt x="127152" y="224922"/>
                  </a:lnTo>
                  <a:lnTo>
                    <a:pt x="150955" y="188816"/>
                  </a:lnTo>
                  <a:lnTo>
                    <a:pt x="176399" y="156029"/>
                  </a:lnTo>
                  <a:lnTo>
                    <a:pt x="203390" y="126512"/>
                  </a:lnTo>
                  <a:lnTo>
                    <a:pt x="231833" y="100216"/>
                  </a:lnTo>
                  <a:lnTo>
                    <a:pt x="292699" y="57096"/>
                  </a:lnTo>
                  <a:lnTo>
                    <a:pt x="358246" y="26279"/>
                  </a:lnTo>
                  <a:lnTo>
                    <a:pt x="427723" y="7376"/>
                  </a:lnTo>
                  <a:lnTo>
                    <a:pt x="500375" y="0"/>
                  </a:lnTo>
                  <a:lnTo>
                    <a:pt x="537634" y="511"/>
                  </a:lnTo>
                  <a:lnTo>
                    <a:pt x="738489" y="10613"/>
                  </a:lnTo>
                  <a:lnTo>
                    <a:pt x="810883" y="19731"/>
                  </a:lnTo>
                  <a:lnTo>
                    <a:pt x="879541" y="39852"/>
                  </a:lnTo>
                  <a:lnTo>
                    <a:pt x="943660" y="71288"/>
                  </a:lnTo>
                  <a:lnTo>
                    <a:pt x="1002430" y="114349"/>
                  </a:lnTo>
                  <a:lnTo>
                    <a:pt x="1055042" y="169346"/>
                  </a:lnTo>
                  <a:lnTo>
                    <a:pt x="1078787" y="201417"/>
                  </a:lnTo>
                  <a:lnTo>
                    <a:pt x="1100690" y="236589"/>
                  </a:lnTo>
                  <a:lnTo>
                    <a:pt x="1120650" y="274900"/>
                  </a:lnTo>
                  <a:lnTo>
                    <a:pt x="1138567" y="316389"/>
                  </a:lnTo>
                  <a:lnTo>
                    <a:pt x="1154338" y="361095"/>
                  </a:lnTo>
                  <a:lnTo>
                    <a:pt x="1167864" y="409057"/>
                  </a:lnTo>
                  <a:lnTo>
                    <a:pt x="1179042" y="460313"/>
                  </a:lnTo>
                  <a:lnTo>
                    <a:pt x="1187774" y="514903"/>
                  </a:lnTo>
                  <a:lnTo>
                    <a:pt x="1193956" y="572865"/>
                  </a:lnTo>
                  <a:lnTo>
                    <a:pt x="1197489" y="634238"/>
                  </a:lnTo>
                  <a:lnTo>
                    <a:pt x="1198271" y="699061"/>
                  </a:lnTo>
                  <a:lnTo>
                    <a:pt x="1196230" y="766539"/>
                  </a:lnTo>
                  <a:lnTo>
                    <a:pt x="1191390" y="833178"/>
                  </a:lnTo>
                  <a:lnTo>
                    <a:pt x="1183824" y="895470"/>
                  </a:lnTo>
                  <a:lnTo>
                    <a:pt x="1173619" y="954188"/>
                  </a:lnTo>
                  <a:lnTo>
                    <a:pt x="1160890" y="1009362"/>
                  </a:lnTo>
                  <a:lnTo>
                    <a:pt x="1145748" y="1061023"/>
                  </a:lnTo>
                  <a:lnTo>
                    <a:pt x="1128305" y="1109200"/>
                  </a:lnTo>
                  <a:lnTo>
                    <a:pt x="1108674" y="1153925"/>
                  </a:lnTo>
                  <a:lnTo>
                    <a:pt x="1086966" y="1195226"/>
                  </a:lnTo>
                  <a:lnTo>
                    <a:pt x="1063294" y="1233135"/>
                  </a:lnTo>
                  <a:lnTo>
                    <a:pt x="1037771" y="1267682"/>
                  </a:lnTo>
                  <a:lnTo>
                    <a:pt x="1010508" y="1298896"/>
                  </a:lnTo>
                  <a:lnTo>
                    <a:pt x="981618" y="1326809"/>
                  </a:lnTo>
                  <a:lnTo>
                    <a:pt x="951212" y="1351450"/>
                  </a:lnTo>
                  <a:lnTo>
                    <a:pt x="919404" y="1372849"/>
                  </a:lnTo>
                  <a:lnTo>
                    <a:pt x="852028" y="1406045"/>
                  </a:lnTo>
                  <a:lnTo>
                    <a:pt x="780387" y="1426638"/>
                  </a:lnTo>
                  <a:lnTo>
                    <a:pt x="592184" y="1430668"/>
                  </a:lnTo>
                  <a:lnTo>
                    <a:pt x="239410" y="1695166"/>
                  </a:lnTo>
                  <a:close/>
                </a:path>
                <a:path w="1198879" h="1695450">
                  <a:moveTo>
                    <a:pt x="666892" y="1434425"/>
                  </a:moveTo>
                  <a:lnTo>
                    <a:pt x="592185" y="1430667"/>
                  </a:lnTo>
                  <a:lnTo>
                    <a:pt x="753882" y="1430667"/>
                  </a:lnTo>
                  <a:lnTo>
                    <a:pt x="743247" y="1432283"/>
                  </a:lnTo>
                  <a:lnTo>
                    <a:pt x="705378" y="1434869"/>
                  </a:lnTo>
                  <a:lnTo>
                    <a:pt x="666892" y="1434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8081511" y="860910"/>
            <a:ext cx="59423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2057" dirty="0">
                <a:latin typeface="Comic Sans MS"/>
                <a:cs typeface="Comic Sans MS"/>
              </a:rPr>
              <a:t>Go</a:t>
            </a:r>
            <a:r>
              <a:rPr sz="2025" b="1" spc="-112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977660" y="1095155"/>
            <a:ext cx="62958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expl</a:t>
            </a:r>
            <a:r>
              <a:rPr sz="1350" b="1" spc="-10" dirty="0">
                <a:latin typeface="Comic Sans MS"/>
                <a:cs typeface="Comic Sans MS"/>
              </a:rPr>
              <a:t>ore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832527" y="1334026"/>
            <a:ext cx="89603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fo</a:t>
            </a:r>
            <a:r>
              <a:rPr sz="2025" b="1" spc="-15" baseline="2057" dirty="0">
                <a:latin typeface="Comic Sans MS"/>
                <a:cs typeface="Comic Sans MS"/>
              </a:rPr>
              <a:t>rmatt</a:t>
            </a:r>
            <a:r>
              <a:rPr sz="1350" b="1" spc="-10" dirty="0">
                <a:latin typeface="Comic Sans MS"/>
                <a:cs typeface="Comic Sans MS"/>
              </a:rPr>
              <a:t>ing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837648" y="1571716"/>
            <a:ext cx="86177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4115" dirty="0">
                <a:latin typeface="Comic Sans MS"/>
                <a:cs typeface="Comic Sans MS"/>
              </a:rPr>
              <a:t>of</a:t>
            </a:r>
            <a:r>
              <a:rPr sz="2025" b="1" spc="-120" baseline="4115" dirty="0">
                <a:latin typeface="Comic Sans MS"/>
                <a:cs typeface="Comic Sans MS"/>
              </a:rPr>
              <a:t> </a:t>
            </a:r>
            <a:r>
              <a:rPr sz="2025" b="1" spc="-30" baseline="2057" dirty="0">
                <a:latin typeface="Comic Sans MS"/>
                <a:cs typeface="Comic Sans MS"/>
              </a:rPr>
              <a:t>GAU</a:t>
            </a:r>
            <a:r>
              <a:rPr sz="1350" b="1" spc="-20" dirty="0">
                <a:latin typeface="Comic Sans MS"/>
                <a:cs typeface="Comic Sans MS"/>
              </a:rPr>
              <a:t>GE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 rot="120000">
            <a:off x="8016866" y="1808025"/>
            <a:ext cx="47938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ch</a:t>
            </a:r>
            <a:r>
              <a:rPr sz="1350" b="1" spc="-10" dirty="0">
                <a:latin typeface="Comic Sans MS"/>
                <a:cs typeface="Comic Sans MS"/>
              </a:rPr>
              <a:t>art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6300022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800" y="900877"/>
                </a:moveTo>
                <a:lnTo>
                  <a:pt x="0" y="900877"/>
                </a:lnTo>
                <a:lnTo>
                  <a:pt x="0" y="0"/>
                </a:lnTo>
                <a:lnTo>
                  <a:pt x="68469" y="12602"/>
                </a:lnTo>
                <a:lnTo>
                  <a:pt x="113444" y="23591"/>
                </a:lnTo>
                <a:lnTo>
                  <a:pt x="157659" y="36437"/>
                </a:lnTo>
                <a:lnTo>
                  <a:pt x="201073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1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3"/>
                </a:lnTo>
                <a:lnTo>
                  <a:pt x="478817" y="200744"/>
                </a:lnTo>
                <a:lnTo>
                  <a:pt x="514232" y="228317"/>
                </a:lnTo>
                <a:lnTo>
                  <a:pt x="548449" y="257306"/>
                </a:lnTo>
                <a:lnTo>
                  <a:pt x="581426" y="287669"/>
                </a:lnTo>
                <a:lnTo>
                  <a:pt x="613117" y="319360"/>
                </a:lnTo>
                <a:lnTo>
                  <a:pt x="643480" y="352337"/>
                </a:lnTo>
                <a:lnTo>
                  <a:pt x="672469" y="386555"/>
                </a:lnTo>
                <a:lnTo>
                  <a:pt x="700042" y="421970"/>
                </a:lnTo>
                <a:lnTo>
                  <a:pt x="726154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8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8" y="743126"/>
                </a:lnTo>
                <a:lnTo>
                  <a:pt x="877194" y="787342"/>
                </a:lnTo>
                <a:lnTo>
                  <a:pt x="888184" y="832316"/>
                </a:lnTo>
                <a:lnTo>
                  <a:pt x="897274" y="878004"/>
                </a:lnTo>
                <a:lnTo>
                  <a:pt x="900800" y="900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80796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5003" y="636429"/>
                </a:moveTo>
                <a:lnTo>
                  <a:pt x="667598" y="634899"/>
                </a:lnTo>
                <a:lnTo>
                  <a:pt x="621076" y="630368"/>
                </a:lnTo>
                <a:lnTo>
                  <a:pt x="575466" y="622932"/>
                </a:lnTo>
                <a:lnTo>
                  <a:pt x="530864" y="612686"/>
                </a:lnTo>
                <a:lnTo>
                  <a:pt x="487363" y="599725"/>
                </a:lnTo>
                <a:lnTo>
                  <a:pt x="445060" y="584143"/>
                </a:lnTo>
                <a:lnTo>
                  <a:pt x="404049" y="566036"/>
                </a:lnTo>
                <a:lnTo>
                  <a:pt x="364425" y="545499"/>
                </a:lnTo>
                <a:lnTo>
                  <a:pt x="326283" y="522626"/>
                </a:lnTo>
                <a:lnTo>
                  <a:pt x="289717" y="497512"/>
                </a:lnTo>
                <a:lnTo>
                  <a:pt x="254823" y="470252"/>
                </a:lnTo>
                <a:lnTo>
                  <a:pt x="221695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5"/>
                </a:lnTo>
                <a:lnTo>
                  <a:pt x="18684" y="100505"/>
                </a:lnTo>
                <a:lnTo>
                  <a:pt x="8438" y="55902"/>
                </a:lnTo>
                <a:lnTo>
                  <a:pt x="1002" y="10292"/>
                </a:lnTo>
                <a:lnTo>
                  <a:pt x="0" y="0"/>
                </a:lnTo>
                <a:lnTo>
                  <a:pt x="920312" y="0"/>
                </a:lnTo>
                <a:lnTo>
                  <a:pt x="920312" y="606339"/>
                </a:lnTo>
                <a:lnTo>
                  <a:pt x="899012" y="612686"/>
                </a:lnTo>
                <a:lnTo>
                  <a:pt x="854410" y="622932"/>
                </a:lnTo>
                <a:lnTo>
                  <a:pt x="808800" y="630368"/>
                </a:lnTo>
                <a:lnTo>
                  <a:pt x="762278" y="634899"/>
                </a:lnTo>
                <a:lnTo>
                  <a:pt x="715003" y="636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76039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307" y="486282"/>
                </a:moveTo>
                <a:lnTo>
                  <a:pt x="0" y="0"/>
                </a:lnTo>
                <a:lnTo>
                  <a:pt x="972555" y="0"/>
                </a:lnTo>
                <a:lnTo>
                  <a:pt x="970329" y="46832"/>
                </a:lnTo>
                <a:lnTo>
                  <a:pt x="963787" y="92404"/>
                </a:lnTo>
                <a:lnTo>
                  <a:pt x="953132" y="136514"/>
                </a:lnTo>
                <a:lnTo>
                  <a:pt x="938568" y="178956"/>
                </a:lnTo>
                <a:lnTo>
                  <a:pt x="920300" y="219528"/>
                </a:lnTo>
                <a:lnTo>
                  <a:pt x="898530" y="258025"/>
                </a:lnTo>
                <a:lnTo>
                  <a:pt x="873463" y="294244"/>
                </a:lnTo>
                <a:lnTo>
                  <a:pt x="845302" y="327980"/>
                </a:lnTo>
                <a:lnTo>
                  <a:pt x="814252" y="359030"/>
                </a:lnTo>
                <a:lnTo>
                  <a:pt x="780516" y="387191"/>
                </a:lnTo>
                <a:lnTo>
                  <a:pt x="744298" y="412258"/>
                </a:lnTo>
                <a:lnTo>
                  <a:pt x="705802" y="434028"/>
                </a:lnTo>
                <a:lnTo>
                  <a:pt x="665230" y="452296"/>
                </a:lnTo>
                <a:lnTo>
                  <a:pt x="622789" y="466860"/>
                </a:lnTo>
                <a:lnTo>
                  <a:pt x="578680" y="477515"/>
                </a:lnTo>
                <a:lnTo>
                  <a:pt x="533108" y="484057"/>
                </a:lnTo>
                <a:lnTo>
                  <a:pt x="486307" y="486282"/>
                </a:lnTo>
                <a:close/>
              </a:path>
              <a:path w="972820" h="486409">
                <a:moveTo>
                  <a:pt x="486247" y="486282"/>
                </a:moveTo>
                <a:lnTo>
                  <a:pt x="0" y="486282"/>
                </a:lnTo>
                <a:lnTo>
                  <a:pt x="0" y="2"/>
                </a:lnTo>
                <a:lnTo>
                  <a:pt x="2225" y="46832"/>
                </a:lnTo>
                <a:lnTo>
                  <a:pt x="8767" y="92404"/>
                </a:lnTo>
                <a:lnTo>
                  <a:pt x="19420" y="136514"/>
                </a:lnTo>
                <a:lnTo>
                  <a:pt x="33982" y="178956"/>
                </a:lnTo>
                <a:lnTo>
                  <a:pt x="52249" y="219528"/>
                </a:lnTo>
                <a:lnTo>
                  <a:pt x="74017" y="258025"/>
                </a:lnTo>
                <a:lnTo>
                  <a:pt x="99082" y="294244"/>
                </a:lnTo>
                <a:lnTo>
                  <a:pt x="127241" y="327980"/>
                </a:lnTo>
                <a:lnTo>
                  <a:pt x="158290" y="359030"/>
                </a:lnTo>
                <a:lnTo>
                  <a:pt x="192025" y="387191"/>
                </a:lnTo>
                <a:lnTo>
                  <a:pt x="228243" y="412258"/>
                </a:lnTo>
                <a:lnTo>
                  <a:pt x="266740" y="434028"/>
                </a:lnTo>
                <a:lnTo>
                  <a:pt x="307311" y="452296"/>
                </a:lnTo>
                <a:lnTo>
                  <a:pt x="349755" y="466860"/>
                </a:lnTo>
                <a:lnTo>
                  <a:pt x="393866" y="477515"/>
                </a:lnTo>
                <a:lnTo>
                  <a:pt x="439441" y="484057"/>
                </a:lnTo>
                <a:lnTo>
                  <a:pt x="486247" y="4862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15" name="object 15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0" y="187364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50" y="728804"/>
                </a:moveTo>
                <a:lnTo>
                  <a:pt x="0" y="0"/>
                </a:lnTo>
                <a:lnTo>
                  <a:pt x="61475" y="1489"/>
                </a:lnTo>
                <a:lnTo>
                  <a:pt x="121405" y="5871"/>
                </a:lnTo>
                <a:lnTo>
                  <a:pt x="179550" y="13016"/>
                </a:lnTo>
                <a:lnTo>
                  <a:pt x="235671" y="22797"/>
                </a:lnTo>
                <a:lnTo>
                  <a:pt x="289531" y="35085"/>
                </a:lnTo>
                <a:lnTo>
                  <a:pt x="340891" y="49751"/>
                </a:lnTo>
                <a:lnTo>
                  <a:pt x="389512" y="66666"/>
                </a:lnTo>
                <a:lnTo>
                  <a:pt x="435157" y="85702"/>
                </a:lnTo>
                <a:lnTo>
                  <a:pt x="477586" y="106730"/>
                </a:lnTo>
                <a:lnTo>
                  <a:pt x="516561" y="129622"/>
                </a:lnTo>
                <a:lnTo>
                  <a:pt x="551843" y="154248"/>
                </a:lnTo>
                <a:lnTo>
                  <a:pt x="583195" y="180481"/>
                </a:lnTo>
                <a:lnTo>
                  <a:pt x="610378" y="208191"/>
                </a:lnTo>
                <a:lnTo>
                  <a:pt x="651283" y="267529"/>
                </a:lnTo>
                <a:lnTo>
                  <a:pt x="672649" y="331233"/>
                </a:lnTo>
                <a:lnTo>
                  <a:pt x="674019" y="347698"/>
                </a:lnTo>
                <a:lnTo>
                  <a:pt x="674019" y="381105"/>
                </a:lnTo>
                <a:lnTo>
                  <a:pt x="664527" y="429904"/>
                </a:lnTo>
                <a:lnTo>
                  <a:pt x="633153" y="491554"/>
                </a:lnTo>
                <a:lnTo>
                  <a:pt x="583195" y="548324"/>
                </a:lnTo>
                <a:lnTo>
                  <a:pt x="551843" y="574556"/>
                </a:lnTo>
                <a:lnTo>
                  <a:pt x="516561" y="599183"/>
                </a:lnTo>
                <a:lnTo>
                  <a:pt x="477586" y="622074"/>
                </a:lnTo>
                <a:lnTo>
                  <a:pt x="435157" y="643102"/>
                </a:lnTo>
                <a:lnTo>
                  <a:pt x="389512" y="662138"/>
                </a:lnTo>
                <a:lnTo>
                  <a:pt x="340891" y="679054"/>
                </a:lnTo>
                <a:lnTo>
                  <a:pt x="289531" y="693719"/>
                </a:lnTo>
                <a:lnTo>
                  <a:pt x="235671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5" y="727316"/>
                </a:lnTo>
                <a:lnTo>
                  <a:pt x="50" y="728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25381" y="228516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48" y="515532"/>
                </a:moveTo>
                <a:lnTo>
                  <a:pt x="257756" y="515532"/>
                </a:lnTo>
                <a:lnTo>
                  <a:pt x="211432" y="511380"/>
                </a:lnTo>
                <a:lnTo>
                  <a:pt x="167823" y="499406"/>
                </a:lnTo>
                <a:lnTo>
                  <a:pt x="127666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7"/>
                </a:lnTo>
                <a:lnTo>
                  <a:pt x="4152" y="211433"/>
                </a:lnTo>
                <a:lnTo>
                  <a:pt x="16126" y="167824"/>
                </a:lnTo>
                <a:lnTo>
                  <a:pt x="35192" y="127667"/>
                </a:lnTo>
                <a:lnTo>
                  <a:pt x="60623" y="91691"/>
                </a:lnTo>
                <a:lnTo>
                  <a:pt x="91690" y="60623"/>
                </a:lnTo>
                <a:lnTo>
                  <a:pt x="127666" y="35193"/>
                </a:lnTo>
                <a:lnTo>
                  <a:pt x="167823" y="16126"/>
                </a:lnTo>
                <a:lnTo>
                  <a:pt x="211432" y="4153"/>
                </a:lnTo>
                <a:lnTo>
                  <a:pt x="257766" y="0"/>
                </a:lnTo>
                <a:lnTo>
                  <a:pt x="4969038" y="0"/>
                </a:lnTo>
                <a:lnTo>
                  <a:pt x="5015367" y="4153"/>
                </a:lnTo>
                <a:lnTo>
                  <a:pt x="5058974" y="16126"/>
                </a:lnTo>
                <a:lnTo>
                  <a:pt x="5099130" y="35193"/>
                </a:lnTo>
                <a:lnTo>
                  <a:pt x="5135107" y="60623"/>
                </a:lnTo>
                <a:lnTo>
                  <a:pt x="5166176" y="91691"/>
                </a:lnTo>
                <a:lnTo>
                  <a:pt x="5191610" y="127667"/>
                </a:lnTo>
                <a:lnTo>
                  <a:pt x="5210678" y="167824"/>
                </a:lnTo>
                <a:lnTo>
                  <a:pt x="5222654" y="211433"/>
                </a:lnTo>
                <a:lnTo>
                  <a:pt x="5225822" y="246776"/>
                </a:lnTo>
                <a:lnTo>
                  <a:pt x="5225822" y="268757"/>
                </a:lnTo>
                <a:lnTo>
                  <a:pt x="5210678" y="347710"/>
                </a:lnTo>
                <a:lnTo>
                  <a:pt x="5191610" y="387866"/>
                </a:lnTo>
                <a:lnTo>
                  <a:pt x="5166176" y="423842"/>
                </a:lnTo>
                <a:lnTo>
                  <a:pt x="5135107" y="454909"/>
                </a:lnTo>
                <a:lnTo>
                  <a:pt x="5099130" y="480340"/>
                </a:lnTo>
                <a:lnTo>
                  <a:pt x="5058974" y="499406"/>
                </a:lnTo>
                <a:lnTo>
                  <a:pt x="5015367" y="511380"/>
                </a:lnTo>
                <a:lnTo>
                  <a:pt x="4969048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95"/>
              </a:spcBef>
            </a:pPr>
            <a:r>
              <a:rPr dirty="0"/>
              <a:t>GAUGE</a:t>
            </a:r>
            <a:r>
              <a:rPr spc="-90" dirty="0"/>
              <a:t> </a:t>
            </a:r>
            <a:r>
              <a:rPr spc="-10" dirty="0"/>
              <a:t>CHART</a:t>
            </a:r>
          </a:p>
        </p:txBody>
      </p:sp>
      <p:sp>
        <p:nvSpPr>
          <p:cNvPr id="21" name="object 21"/>
          <p:cNvSpPr/>
          <p:nvPr/>
        </p:nvSpPr>
        <p:spPr>
          <a:xfrm>
            <a:off x="4057197" y="835244"/>
            <a:ext cx="3198495" cy="3353435"/>
          </a:xfrm>
          <a:custGeom>
            <a:avLst/>
            <a:gdLst/>
            <a:ahLst/>
            <a:cxnLst/>
            <a:rect l="l" t="t" r="r" b="b"/>
            <a:pathLst>
              <a:path w="3198495" h="3353435">
                <a:moveTo>
                  <a:pt x="2871790" y="3303055"/>
                </a:moveTo>
                <a:lnTo>
                  <a:pt x="393370" y="3353164"/>
                </a:lnTo>
                <a:lnTo>
                  <a:pt x="344039" y="3350553"/>
                </a:lnTo>
                <a:lnTo>
                  <a:pt x="296815" y="3341010"/>
                </a:lnTo>
                <a:lnTo>
                  <a:pt x="252211" y="3325036"/>
                </a:lnTo>
                <a:lnTo>
                  <a:pt x="210772" y="3303143"/>
                </a:lnTo>
                <a:lnTo>
                  <a:pt x="173021" y="3275836"/>
                </a:lnTo>
                <a:lnTo>
                  <a:pt x="139481" y="3243621"/>
                </a:lnTo>
                <a:lnTo>
                  <a:pt x="110676" y="3207003"/>
                </a:lnTo>
                <a:lnTo>
                  <a:pt x="87131" y="3166488"/>
                </a:lnTo>
                <a:lnTo>
                  <a:pt x="69371" y="3122580"/>
                </a:lnTo>
                <a:lnTo>
                  <a:pt x="57920" y="3075785"/>
                </a:lnTo>
                <a:lnTo>
                  <a:pt x="53337" y="3026943"/>
                </a:lnTo>
                <a:lnTo>
                  <a:pt x="0" y="390097"/>
                </a:lnTo>
                <a:lnTo>
                  <a:pt x="2613" y="340853"/>
                </a:lnTo>
                <a:lnTo>
                  <a:pt x="12160" y="293631"/>
                </a:lnTo>
                <a:lnTo>
                  <a:pt x="28130" y="249040"/>
                </a:lnTo>
                <a:lnTo>
                  <a:pt x="50019" y="207605"/>
                </a:lnTo>
                <a:lnTo>
                  <a:pt x="77321" y="169853"/>
                </a:lnTo>
                <a:lnTo>
                  <a:pt x="109533" y="136309"/>
                </a:lnTo>
                <a:lnTo>
                  <a:pt x="146149" y="107500"/>
                </a:lnTo>
                <a:lnTo>
                  <a:pt x="186664" y="83952"/>
                </a:lnTo>
                <a:lnTo>
                  <a:pt x="230575" y="66190"/>
                </a:lnTo>
                <a:lnTo>
                  <a:pt x="277379" y="54741"/>
                </a:lnTo>
                <a:lnTo>
                  <a:pt x="326553" y="50133"/>
                </a:lnTo>
                <a:lnTo>
                  <a:pt x="2804993" y="0"/>
                </a:lnTo>
                <a:lnTo>
                  <a:pt x="2854311" y="2616"/>
                </a:lnTo>
                <a:lnTo>
                  <a:pt x="2901536" y="12163"/>
                </a:lnTo>
                <a:lnTo>
                  <a:pt x="2946130" y="28134"/>
                </a:lnTo>
                <a:lnTo>
                  <a:pt x="2987568" y="50025"/>
                </a:lnTo>
                <a:lnTo>
                  <a:pt x="3025322" y="77330"/>
                </a:lnTo>
                <a:lnTo>
                  <a:pt x="3058867" y="109543"/>
                </a:lnTo>
                <a:lnTo>
                  <a:pt x="3087676" y="146161"/>
                </a:lnTo>
                <a:lnTo>
                  <a:pt x="3111225" y="186677"/>
                </a:lnTo>
                <a:lnTo>
                  <a:pt x="3128986" y="230586"/>
                </a:lnTo>
                <a:lnTo>
                  <a:pt x="3140434" y="277384"/>
                </a:lnTo>
                <a:lnTo>
                  <a:pt x="3145035" y="326481"/>
                </a:lnTo>
                <a:lnTo>
                  <a:pt x="3198365" y="2963327"/>
                </a:lnTo>
                <a:lnTo>
                  <a:pt x="3195764" y="3012315"/>
                </a:lnTo>
                <a:lnTo>
                  <a:pt x="3186213" y="3059542"/>
                </a:lnTo>
                <a:lnTo>
                  <a:pt x="3170236" y="3104136"/>
                </a:lnTo>
                <a:lnTo>
                  <a:pt x="3148339" y="3145574"/>
                </a:lnTo>
                <a:lnTo>
                  <a:pt x="3121028" y="3183327"/>
                </a:lnTo>
                <a:lnTo>
                  <a:pt x="3088809" y="3216871"/>
                </a:lnTo>
                <a:lnTo>
                  <a:pt x="3052187" y="3245679"/>
                </a:lnTo>
                <a:lnTo>
                  <a:pt x="3011673" y="3269225"/>
                </a:lnTo>
                <a:lnTo>
                  <a:pt x="2967777" y="3286984"/>
                </a:lnTo>
                <a:lnTo>
                  <a:pt x="2920975" y="3298438"/>
                </a:lnTo>
                <a:lnTo>
                  <a:pt x="2871790" y="3303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 rot="21540000">
            <a:off x="4042296" y="988731"/>
            <a:ext cx="244358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50" dirty="0">
                <a:latin typeface="Comic Sans MS"/>
                <a:cs typeface="Comic Sans MS"/>
              </a:rPr>
              <a:t>A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 rot="21540000">
            <a:off x="4485946" y="976773"/>
            <a:ext cx="565586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b="1" spc="-10" dirty="0">
                <a:latin typeface="Comic Sans MS"/>
                <a:cs typeface="Comic Sans MS"/>
              </a:rPr>
              <a:t>gauge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 rot="21540000">
            <a:off x="4090457" y="1302670"/>
            <a:ext cx="1206161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10" dirty="0">
                <a:latin typeface="Comic Sans MS"/>
                <a:cs typeface="Comic Sans MS"/>
              </a:rPr>
              <a:t>visualization)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 rot="21540000">
            <a:off x="5308900" y="960295"/>
            <a:ext cx="547768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b="1" spc="-20" dirty="0">
                <a:latin typeface="Comic Sans MS"/>
                <a:cs typeface="Comic Sans MS"/>
              </a:rPr>
              <a:t>chart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 rot="21540000">
            <a:off x="5610016" y="1280898"/>
            <a:ext cx="24856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25" dirty="0">
                <a:latin typeface="Comic Sans MS"/>
                <a:cs typeface="Comic Sans MS"/>
              </a:rPr>
              <a:t>is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 rot="21540000">
            <a:off x="6073237" y="946824"/>
            <a:ext cx="334552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25" dirty="0">
                <a:latin typeface="Comic Sans MS"/>
                <a:cs typeface="Comic Sans MS"/>
              </a:rPr>
              <a:t>(or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 rot="21540000">
            <a:off x="6158272" y="1267803"/>
            <a:ext cx="465328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20" dirty="0">
                <a:latin typeface="Comic Sans MS"/>
                <a:cs typeface="Comic Sans MS"/>
              </a:rPr>
              <a:t>used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 rot="21540000">
            <a:off x="6624528" y="933610"/>
            <a:ext cx="55547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10" dirty="0">
                <a:latin typeface="Comic Sans MS"/>
                <a:cs typeface="Comic Sans MS"/>
              </a:rPr>
              <a:t>gauge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 rot="21540000">
            <a:off x="6930958" y="1253908"/>
            <a:ext cx="278387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25" dirty="0">
                <a:latin typeface="Comic Sans MS"/>
                <a:cs typeface="Comic Sans MS"/>
              </a:rPr>
              <a:t>to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 rot="21540000">
            <a:off x="4099901" y="1619922"/>
            <a:ext cx="189366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dirty="0">
                <a:latin typeface="Comic Sans MS"/>
                <a:cs typeface="Comic Sans MS"/>
              </a:rPr>
              <a:t>represent</a:t>
            </a:r>
            <a:r>
              <a:rPr sz="1550" spc="155" dirty="0">
                <a:latin typeface="Comic Sans MS"/>
                <a:cs typeface="Comic Sans MS"/>
              </a:rPr>
              <a:t>  </a:t>
            </a:r>
            <a:r>
              <a:rPr sz="1550" spc="-10" dirty="0">
                <a:latin typeface="Comic Sans MS"/>
                <a:cs typeface="Comic Sans MS"/>
              </a:rPr>
              <a:t>p</a:t>
            </a:r>
            <a:r>
              <a:rPr sz="2325" spc="-15" baseline="1792" dirty="0">
                <a:latin typeface="Comic Sans MS"/>
                <a:cs typeface="Comic Sans MS"/>
              </a:rPr>
              <a:t>rogress</a:t>
            </a:r>
            <a:endParaRPr sz="2325" baseline="1792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 rot="21540000">
            <a:off x="6149506" y="1589108"/>
            <a:ext cx="76244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10" dirty="0">
                <a:latin typeface="Comic Sans MS"/>
                <a:cs typeface="Comic Sans MS"/>
              </a:rPr>
              <a:t>towards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 rot="21540000">
            <a:off x="4105456" y="1946670"/>
            <a:ext cx="1580754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dirty="0">
                <a:latin typeface="Comic Sans MS"/>
                <a:cs typeface="Comic Sans MS"/>
              </a:rPr>
              <a:t>goal</a:t>
            </a:r>
            <a:r>
              <a:rPr sz="1550" spc="3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or</a:t>
            </a:r>
            <a:r>
              <a:rPr sz="1550" spc="3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30" dirty="0">
                <a:latin typeface="Comic Sans MS"/>
                <a:cs typeface="Comic Sans MS"/>
              </a:rPr>
              <a:t>  </a:t>
            </a:r>
            <a:r>
              <a:rPr sz="1550" spc="-10" dirty="0">
                <a:latin typeface="Comic Sans MS"/>
                <a:cs typeface="Comic Sans MS"/>
              </a:rPr>
              <a:t>si</a:t>
            </a:r>
            <a:r>
              <a:rPr sz="2325" spc="-15" baseline="1792" dirty="0">
                <a:latin typeface="Comic Sans MS"/>
                <a:cs typeface="Comic Sans MS"/>
              </a:rPr>
              <a:t>ngle</a:t>
            </a:r>
            <a:endParaRPr sz="2325" baseline="1792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 rot="21540000">
            <a:off x="5788405" y="1922785"/>
            <a:ext cx="500694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10" dirty="0">
                <a:latin typeface="Comic Sans MS"/>
                <a:cs typeface="Comic Sans MS"/>
              </a:rPr>
              <a:t>value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 rot="21540000">
            <a:off x="4109456" y="2274873"/>
            <a:ext cx="1116672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10" dirty="0">
                <a:latin typeface="Comic Sans MS"/>
                <a:cs typeface="Comic Sans MS"/>
              </a:rPr>
              <a:t>quantitative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 rot="21540000">
            <a:off x="5489378" y="2250034"/>
            <a:ext cx="79009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10" dirty="0">
                <a:latin typeface="Comic Sans MS"/>
                <a:cs typeface="Comic Sans MS"/>
              </a:rPr>
              <a:t>context.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 rot="21540000">
            <a:off x="4109954" y="2603000"/>
            <a:ext cx="66784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10" dirty="0">
                <a:latin typeface="Comic Sans MS"/>
                <a:cs typeface="Comic Sans MS"/>
              </a:rPr>
              <a:t>shaped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 rot="21540000">
            <a:off x="5011588" y="2587470"/>
            <a:ext cx="378441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20" dirty="0">
                <a:latin typeface="Comic Sans MS"/>
                <a:cs typeface="Comic Sans MS"/>
              </a:rPr>
              <a:t>like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 rot="21540000">
            <a:off x="5578835" y="2577432"/>
            <a:ext cx="221523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50" dirty="0">
                <a:latin typeface="Comic Sans MS"/>
                <a:cs typeface="Comic Sans MS"/>
              </a:rPr>
              <a:t>a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 rot="21540000">
            <a:off x="5989072" y="2567681"/>
            <a:ext cx="380612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20" dirty="0">
                <a:latin typeface="Comic Sans MS"/>
                <a:cs typeface="Comic Sans MS"/>
              </a:rPr>
              <a:t>dial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 rot="21540000">
            <a:off x="6380478" y="1909991"/>
            <a:ext cx="588268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10" dirty="0">
                <a:latin typeface="Comic Sans MS"/>
                <a:cs typeface="Comic Sans MS"/>
              </a:rPr>
              <a:t>within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 rot="21540000">
            <a:off x="6511109" y="2234122"/>
            <a:ext cx="281094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25" dirty="0">
                <a:latin typeface="Comic Sans MS"/>
                <a:cs typeface="Comic Sans MS"/>
              </a:rPr>
              <a:t>It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 rot="21540000">
            <a:off x="6577801" y="2556704"/>
            <a:ext cx="279738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25" dirty="0">
                <a:latin typeface="Comic Sans MS"/>
                <a:cs typeface="Comic Sans MS"/>
              </a:rPr>
              <a:t>or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 rot="21540000">
            <a:off x="4125685" y="2916423"/>
            <a:ext cx="1749107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dirty="0">
                <a:latin typeface="Comic Sans MS"/>
                <a:cs typeface="Comic Sans MS"/>
              </a:rPr>
              <a:t>speedometer</a:t>
            </a:r>
            <a:r>
              <a:rPr sz="1550" spc="360" dirty="0">
                <a:latin typeface="Comic Sans MS"/>
                <a:cs typeface="Comic Sans MS"/>
              </a:rPr>
              <a:t>  </a:t>
            </a:r>
            <a:r>
              <a:rPr sz="2325" spc="-37" baseline="1792" dirty="0">
                <a:latin typeface="Comic Sans MS"/>
                <a:cs typeface="Comic Sans MS"/>
              </a:rPr>
              <a:t>and</a:t>
            </a:r>
            <a:endParaRPr sz="2325" baseline="1792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 rot="21540000">
            <a:off x="6085985" y="2885732"/>
            <a:ext cx="797472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10" dirty="0">
                <a:latin typeface="Comic Sans MS"/>
                <a:cs typeface="Comic Sans MS"/>
              </a:rPr>
              <a:t>provides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 rot="21540000">
            <a:off x="4118021" y="3252180"/>
            <a:ext cx="507124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10" dirty="0">
                <a:latin typeface="Comic Sans MS"/>
                <a:cs typeface="Comic Sans MS"/>
              </a:rPr>
              <a:t>quick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 rot="21540000">
            <a:off x="4777899" y="3224289"/>
            <a:ext cx="205288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dirty="0">
                <a:latin typeface="Comic Sans MS"/>
                <a:cs typeface="Comic Sans MS"/>
              </a:rPr>
              <a:t>visual</a:t>
            </a:r>
            <a:r>
              <a:rPr sz="1550" spc="204" dirty="0">
                <a:latin typeface="Comic Sans MS"/>
                <a:cs typeface="Comic Sans MS"/>
              </a:rPr>
              <a:t>  </a:t>
            </a:r>
            <a:r>
              <a:rPr sz="1550" spc="-10" dirty="0">
                <a:latin typeface="Comic Sans MS"/>
                <a:cs typeface="Comic Sans MS"/>
              </a:rPr>
              <a:t>repre</a:t>
            </a:r>
            <a:r>
              <a:rPr sz="2325" spc="-15" baseline="1792" dirty="0">
                <a:latin typeface="Comic Sans MS"/>
                <a:cs typeface="Comic Sans MS"/>
              </a:rPr>
              <a:t>sentation</a:t>
            </a:r>
            <a:endParaRPr sz="2325" baseline="1792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 rot="21540000">
            <a:off x="7013492" y="1576664"/>
            <a:ext cx="221523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50" dirty="0">
                <a:latin typeface="Comic Sans MS"/>
                <a:cs typeface="Comic Sans MS"/>
              </a:rPr>
              <a:t>a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 rot="21540000">
            <a:off x="7020018" y="1900448"/>
            <a:ext cx="221523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50" dirty="0">
                <a:latin typeface="Comic Sans MS"/>
                <a:cs typeface="Comic Sans MS"/>
              </a:rPr>
              <a:t>a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 rot="21540000">
            <a:off x="6988113" y="2224771"/>
            <a:ext cx="24856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25" dirty="0">
                <a:latin typeface="Comic Sans MS"/>
                <a:cs typeface="Comic Sans MS"/>
              </a:rPr>
              <a:t>is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 rot="21540000">
            <a:off x="7033141" y="2548015"/>
            <a:ext cx="221523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50" dirty="0">
                <a:latin typeface="Comic Sans MS"/>
                <a:cs typeface="Comic Sans MS"/>
              </a:rPr>
              <a:t>a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 rot="21540000">
            <a:off x="7039791" y="2871796"/>
            <a:ext cx="221523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50" dirty="0">
                <a:latin typeface="Comic Sans MS"/>
                <a:cs typeface="Comic Sans MS"/>
              </a:rPr>
              <a:t>a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 rot="21540000">
            <a:off x="6963855" y="3196691"/>
            <a:ext cx="2833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25" dirty="0">
                <a:latin typeface="Comic Sans MS"/>
                <a:cs typeface="Comic Sans MS"/>
              </a:rPr>
              <a:t>of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 rot="21540000">
            <a:off x="4141071" y="3551442"/>
            <a:ext cx="307652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dirty="0">
                <a:latin typeface="Comic Sans MS"/>
                <a:cs typeface="Comic Sans MS"/>
              </a:rPr>
              <a:t>how</a:t>
            </a:r>
            <a:r>
              <a:rPr sz="1550" spc="6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much</a:t>
            </a:r>
            <a:r>
              <a:rPr sz="1550" spc="7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o</a:t>
            </a:r>
            <a:r>
              <a:rPr sz="2325" baseline="1792" dirty="0">
                <a:latin typeface="Comic Sans MS"/>
                <a:cs typeface="Comic Sans MS"/>
              </a:rPr>
              <a:t>f</a:t>
            </a:r>
            <a:r>
              <a:rPr sz="2325" spc="104" baseline="1792" dirty="0">
                <a:latin typeface="Comic Sans MS"/>
                <a:cs typeface="Comic Sans MS"/>
              </a:rPr>
              <a:t>  </a:t>
            </a:r>
            <a:r>
              <a:rPr sz="2325" baseline="1792" dirty="0">
                <a:latin typeface="Comic Sans MS"/>
                <a:cs typeface="Comic Sans MS"/>
              </a:rPr>
              <a:t>a</a:t>
            </a:r>
            <a:r>
              <a:rPr sz="2325" spc="104" baseline="1792" dirty="0">
                <a:latin typeface="Comic Sans MS"/>
                <a:cs typeface="Comic Sans MS"/>
              </a:rPr>
              <a:t>  </a:t>
            </a:r>
            <a:r>
              <a:rPr sz="2325" baseline="1792" dirty="0">
                <a:latin typeface="Comic Sans MS"/>
                <a:cs typeface="Comic Sans MS"/>
              </a:rPr>
              <a:t>goal</a:t>
            </a:r>
            <a:r>
              <a:rPr sz="2325" spc="104" baseline="1792" dirty="0">
                <a:latin typeface="Comic Sans MS"/>
                <a:cs typeface="Comic Sans MS"/>
              </a:rPr>
              <a:t>  </a:t>
            </a:r>
            <a:r>
              <a:rPr sz="2325" baseline="1792" dirty="0">
                <a:latin typeface="Comic Sans MS"/>
                <a:cs typeface="Comic Sans MS"/>
              </a:rPr>
              <a:t>has</a:t>
            </a:r>
            <a:r>
              <a:rPr sz="2325" spc="97" baseline="1792" dirty="0">
                <a:latin typeface="Comic Sans MS"/>
                <a:cs typeface="Comic Sans MS"/>
              </a:rPr>
              <a:t>  </a:t>
            </a:r>
            <a:r>
              <a:rPr sz="2325" spc="-30" baseline="1792" dirty="0">
                <a:latin typeface="Comic Sans MS"/>
                <a:cs typeface="Comic Sans MS"/>
              </a:rPr>
              <a:t>been</a:t>
            </a:r>
            <a:endParaRPr sz="2325" baseline="1792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 rot="21540000">
            <a:off x="4139666" y="3896183"/>
            <a:ext cx="868424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50" spc="-10" dirty="0">
                <a:latin typeface="Comic Sans MS"/>
                <a:cs typeface="Comic Sans MS"/>
              </a:rPr>
              <a:t>achieved.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33899" y="4433285"/>
            <a:ext cx="6929755" cy="1376680"/>
            <a:chOff x="233899" y="4433285"/>
            <a:chExt cx="6929755" cy="1376680"/>
          </a:xfrm>
        </p:grpSpPr>
        <p:sp>
          <p:nvSpPr>
            <p:cNvPr id="57" name="object 57"/>
            <p:cNvSpPr/>
            <p:nvPr/>
          </p:nvSpPr>
          <p:spPr>
            <a:xfrm>
              <a:off x="233899" y="4433285"/>
              <a:ext cx="6929755" cy="1376680"/>
            </a:xfrm>
            <a:custGeom>
              <a:avLst/>
              <a:gdLst/>
              <a:ahLst/>
              <a:cxnLst/>
              <a:rect l="l" t="t" r="r" b="b"/>
              <a:pathLst>
                <a:path w="6929755" h="1376679">
                  <a:moveTo>
                    <a:pt x="6595814" y="1376629"/>
                  </a:moveTo>
                  <a:lnTo>
                    <a:pt x="333375" y="1376629"/>
                  </a:lnTo>
                  <a:lnTo>
                    <a:pt x="284111" y="1373014"/>
                  </a:lnTo>
                  <a:lnTo>
                    <a:pt x="237092" y="1362514"/>
                  </a:lnTo>
                  <a:lnTo>
                    <a:pt x="192833" y="1345644"/>
                  </a:lnTo>
                  <a:lnTo>
                    <a:pt x="151849" y="1322920"/>
                  </a:lnTo>
                  <a:lnTo>
                    <a:pt x="114657" y="1294858"/>
                  </a:lnTo>
                  <a:lnTo>
                    <a:pt x="81771" y="1261973"/>
                  </a:lnTo>
                  <a:lnTo>
                    <a:pt x="53709" y="1224782"/>
                  </a:lnTo>
                  <a:lnTo>
                    <a:pt x="30984" y="1183800"/>
                  </a:lnTo>
                  <a:lnTo>
                    <a:pt x="14114" y="1139544"/>
                  </a:lnTo>
                  <a:lnTo>
                    <a:pt x="3614" y="1092528"/>
                  </a:lnTo>
                  <a:lnTo>
                    <a:pt x="0" y="1043269"/>
                  </a:lnTo>
                  <a:lnTo>
                    <a:pt x="0" y="333390"/>
                  </a:lnTo>
                  <a:lnTo>
                    <a:pt x="3614" y="284123"/>
                  </a:lnTo>
                  <a:lnTo>
                    <a:pt x="14114" y="237101"/>
                  </a:lnTo>
                  <a:lnTo>
                    <a:pt x="30984" y="192839"/>
                  </a:lnTo>
                  <a:lnTo>
                    <a:pt x="53709" y="151854"/>
                  </a:lnTo>
                  <a:lnTo>
                    <a:pt x="81771" y="114660"/>
                  </a:lnTo>
                  <a:lnTo>
                    <a:pt x="114657" y="81773"/>
                  </a:lnTo>
                  <a:lnTo>
                    <a:pt x="151849" y="53710"/>
                  </a:lnTo>
                  <a:lnTo>
                    <a:pt x="192833" y="30985"/>
                  </a:lnTo>
                  <a:lnTo>
                    <a:pt x="237092" y="14115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595816" y="0"/>
                  </a:lnTo>
                  <a:lnTo>
                    <a:pt x="6645080" y="3614"/>
                  </a:lnTo>
                  <a:lnTo>
                    <a:pt x="6692100" y="14115"/>
                  </a:lnTo>
                  <a:lnTo>
                    <a:pt x="6736359" y="30985"/>
                  </a:lnTo>
                  <a:lnTo>
                    <a:pt x="6777341" y="53710"/>
                  </a:lnTo>
                  <a:lnTo>
                    <a:pt x="6814531" y="81773"/>
                  </a:lnTo>
                  <a:lnTo>
                    <a:pt x="6847413" y="114660"/>
                  </a:lnTo>
                  <a:lnTo>
                    <a:pt x="6875473" y="151854"/>
                  </a:lnTo>
                  <a:lnTo>
                    <a:pt x="6898194" y="192839"/>
                  </a:lnTo>
                  <a:lnTo>
                    <a:pt x="6915062" y="237101"/>
                  </a:lnTo>
                  <a:lnTo>
                    <a:pt x="6925560" y="284123"/>
                  </a:lnTo>
                  <a:lnTo>
                    <a:pt x="6929174" y="333390"/>
                  </a:lnTo>
                  <a:lnTo>
                    <a:pt x="6929174" y="1043269"/>
                  </a:lnTo>
                  <a:lnTo>
                    <a:pt x="6925560" y="1092528"/>
                  </a:lnTo>
                  <a:lnTo>
                    <a:pt x="6915062" y="1139544"/>
                  </a:lnTo>
                  <a:lnTo>
                    <a:pt x="6898194" y="1183800"/>
                  </a:lnTo>
                  <a:lnTo>
                    <a:pt x="6875473" y="1224782"/>
                  </a:lnTo>
                  <a:lnTo>
                    <a:pt x="6847413" y="1261973"/>
                  </a:lnTo>
                  <a:lnTo>
                    <a:pt x="6814531" y="1294858"/>
                  </a:lnTo>
                  <a:lnTo>
                    <a:pt x="6777341" y="1322920"/>
                  </a:lnTo>
                  <a:lnTo>
                    <a:pt x="6736359" y="1345644"/>
                  </a:lnTo>
                  <a:lnTo>
                    <a:pt x="6692100" y="1362514"/>
                  </a:lnTo>
                  <a:lnTo>
                    <a:pt x="6645080" y="1373014"/>
                  </a:lnTo>
                  <a:lnTo>
                    <a:pt x="6595814" y="13766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874" y="4928585"/>
              <a:ext cx="76200" cy="762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874" y="5252435"/>
              <a:ext cx="76200" cy="762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874" y="5576285"/>
              <a:ext cx="76200" cy="76200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259299" y="4414755"/>
            <a:ext cx="5922010" cy="13208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50" b="1" dirty="0">
                <a:latin typeface="Comic Sans MS"/>
                <a:cs typeface="Comic Sans MS"/>
              </a:rPr>
              <a:t>Key</a:t>
            </a:r>
            <a:r>
              <a:rPr sz="1650" b="1" spc="-4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Features</a:t>
            </a:r>
            <a:r>
              <a:rPr sz="1650" spc="-10" dirty="0">
                <a:latin typeface="Comic Sans MS"/>
                <a:cs typeface="Comic Sans MS"/>
              </a:rPr>
              <a:t>:</a:t>
            </a:r>
            <a:endParaRPr sz="1650">
              <a:latin typeface="Comic Sans MS"/>
              <a:cs typeface="Comic Sans MS"/>
            </a:endParaRPr>
          </a:p>
          <a:p>
            <a:pPr marL="367665">
              <a:lnSpc>
                <a:spcPct val="100000"/>
              </a:lnSpc>
              <a:spcBef>
                <a:spcPts val="570"/>
              </a:spcBef>
            </a:pPr>
            <a:r>
              <a:rPr sz="1650" b="1" dirty="0">
                <a:latin typeface="Comic Sans MS"/>
                <a:cs typeface="Comic Sans MS"/>
              </a:rPr>
              <a:t>The</a:t>
            </a:r>
            <a:r>
              <a:rPr sz="1650" b="1" spc="-4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line</a:t>
            </a:r>
            <a:r>
              <a:rPr sz="1650" b="1" spc="-3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(or</a:t>
            </a:r>
            <a:r>
              <a:rPr sz="1650" b="1" spc="-30" dirty="0">
                <a:latin typeface="Comic Sans MS"/>
                <a:cs typeface="Comic Sans MS"/>
              </a:rPr>
              <a:t> </a:t>
            </a:r>
            <a:r>
              <a:rPr sz="1650" b="1" spc="-20" dirty="0">
                <a:latin typeface="Comic Sans MS"/>
                <a:cs typeface="Comic Sans MS"/>
              </a:rPr>
              <a:t>needle)</a:t>
            </a:r>
            <a:r>
              <a:rPr sz="1650" b="1" spc="-2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represents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goal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or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target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value.</a:t>
            </a:r>
            <a:endParaRPr sz="1650">
              <a:latin typeface="Comic Sans MS"/>
              <a:cs typeface="Comic Sans MS"/>
            </a:endParaRPr>
          </a:p>
          <a:p>
            <a:pPr marL="367665">
              <a:lnSpc>
                <a:spcPct val="100000"/>
              </a:lnSpc>
              <a:spcBef>
                <a:spcPts val="570"/>
              </a:spcBef>
            </a:pPr>
            <a:r>
              <a:rPr sz="1650" b="1" dirty="0">
                <a:latin typeface="Comic Sans MS"/>
                <a:cs typeface="Comic Sans MS"/>
              </a:rPr>
              <a:t>The</a:t>
            </a:r>
            <a:r>
              <a:rPr sz="1650" b="1" spc="-80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shading</a:t>
            </a:r>
            <a:r>
              <a:rPr sz="1650" b="1" spc="-2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represents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progress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toward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that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goal.</a:t>
            </a:r>
            <a:endParaRPr sz="1650">
              <a:latin typeface="Comic Sans MS"/>
              <a:cs typeface="Comic Sans MS"/>
            </a:endParaRPr>
          </a:p>
          <a:p>
            <a:pPr marL="367665">
              <a:lnSpc>
                <a:spcPct val="100000"/>
              </a:lnSpc>
              <a:spcBef>
                <a:spcPts val="570"/>
              </a:spcBef>
            </a:pPr>
            <a:r>
              <a:rPr sz="1650" b="1" dirty="0">
                <a:latin typeface="Comic Sans MS"/>
                <a:cs typeface="Comic Sans MS"/>
              </a:rPr>
              <a:t>The</a:t>
            </a:r>
            <a:r>
              <a:rPr sz="1650" b="1" spc="-7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value</a:t>
            </a:r>
            <a:r>
              <a:rPr sz="1650" b="1" spc="-4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inside</a:t>
            </a:r>
            <a:r>
              <a:rPr sz="1650" b="1" spc="-4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the</a:t>
            </a:r>
            <a:r>
              <a:rPr sz="1650" b="1" spc="-4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arc</a:t>
            </a:r>
            <a:r>
              <a:rPr sz="1650" b="1" spc="-2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represents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progress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value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62" name="object 6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330" y="985350"/>
            <a:ext cx="3914790" cy="2962265"/>
          </a:xfrm>
          <a:prstGeom prst="rect">
            <a:avLst/>
          </a:prstGeom>
        </p:spPr>
      </p:pic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5" y="903771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40" y="947831"/>
                </a:moveTo>
                <a:lnTo>
                  <a:pt x="237134" y="676012"/>
                </a:lnTo>
                <a:lnTo>
                  <a:pt x="192090" y="651846"/>
                </a:lnTo>
                <a:lnTo>
                  <a:pt x="150687" y="622932"/>
                </a:lnTo>
                <a:lnTo>
                  <a:pt x="113367" y="590050"/>
                </a:lnTo>
                <a:lnTo>
                  <a:pt x="80573" y="553980"/>
                </a:lnTo>
                <a:lnTo>
                  <a:pt x="52748" y="515502"/>
                </a:lnTo>
                <a:lnTo>
                  <a:pt x="30335" y="475397"/>
                </a:lnTo>
                <a:lnTo>
                  <a:pt x="13777" y="434444"/>
                </a:lnTo>
                <a:lnTo>
                  <a:pt x="3518" y="393424"/>
                </a:lnTo>
                <a:lnTo>
                  <a:pt x="0" y="353118"/>
                </a:lnTo>
                <a:lnTo>
                  <a:pt x="3219" y="313276"/>
                </a:lnTo>
                <a:lnTo>
                  <a:pt x="12620" y="273655"/>
                </a:lnTo>
                <a:lnTo>
                  <a:pt x="27816" y="234769"/>
                </a:lnTo>
                <a:lnTo>
                  <a:pt x="48418" y="197135"/>
                </a:lnTo>
                <a:lnTo>
                  <a:pt x="74040" y="161270"/>
                </a:lnTo>
                <a:lnTo>
                  <a:pt x="104295" y="127691"/>
                </a:lnTo>
                <a:lnTo>
                  <a:pt x="138796" y="96912"/>
                </a:lnTo>
                <a:lnTo>
                  <a:pt x="177155" y="69452"/>
                </a:lnTo>
                <a:lnTo>
                  <a:pt x="218986" y="45826"/>
                </a:lnTo>
                <a:lnTo>
                  <a:pt x="263900" y="26552"/>
                </a:lnTo>
                <a:lnTo>
                  <a:pt x="311512" y="12145"/>
                </a:lnTo>
                <a:lnTo>
                  <a:pt x="361433" y="3122"/>
                </a:lnTo>
                <a:lnTo>
                  <a:pt x="413277" y="0"/>
                </a:lnTo>
                <a:lnTo>
                  <a:pt x="929609" y="0"/>
                </a:lnTo>
                <a:lnTo>
                  <a:pt x="982026" y="3122"/>
                </a:lnTo>
                <a:lnTo>
                  <a:pt x="1032434" y="12145"/>
                </a:lnTo>
                <a:lnTo>
                  <a:pt x="1080451" y="26552"/>
                </a:lnTo>
                <a:lnTo>
                  <a:pt x="1125699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1"/>
                </a:lnTo>
                <a:lnTo>
                  <a:pt x="1271389" y="161270"/>
                </a:lnTo>
                <a:lnTo>
                  <a:pt x="1297086" y="197135"/>
                </a:lnTo>
                <a:lnTo>
                  <a:pt x="1317733" y="234769"/>
                </a:lnTo>
                <a:lnTo>
                  <a:pt x="1332949" y="273655"/>
                </a:lnTo>
                <a:lnTo>
                  <a:pt x="1342354" y="313276"/>
                </a:lnTo>
                <a:lnTo>
                  <a:pt x="1343995" y="333606"/>
                </a:lnTo>
                <a:lnTo>
                  <a:pt x="1343995" y="373451"/>
                </a:lnTo>
                <a:lnTo>
                  <a:pt x="1332939" y="435826"/>
                </a:lnTo>
                <a:lnTo>
                  <a:pt x="1317720" y="475952"/>
                </a:lnTo>
                <a:lnTo>
                  <a:pt x="1297073" y="514602"/>
                </a:lnTo>
                <a:lnTo>
                  <a:pt x="1271376" y="551281"/>
                </a:lnTo>
                <a:lnTo>
                  <a:pt x="1241010" y="585495"/>
                </a:lnTo>
                <a:lnTo>
                  <a:pt x="1206354" y="616749"/>
                </a:lnTo>
                <a:lnTo>
                  <a:pt x="1167788" y="644551"/>
                </a:lnTo>
                <a:lnTo>
                  <a:pt x="1125693" y="668405"/>
                </a:lnTo>
                <a:lnTo>
                  <a:pt x="1080448" y="687818"/>
                </a:lnTo>
                <a:lnTo>
                  <a:pt x="1032432" y="702297"/>
                </a:lnTo>
                <a:lnTo>
                  <a:pt x="982026" y="711346"/>
                </a:lnTo>
                <a:lnTo>
                  <a:pt x="929609" y="714472"/>
                </a:lnTo>
                <a:lnTo>
                  <a:pt x="517824" y="714472"/>
                </a:lnTo>
                <a:lnTo>
                  <a:pt x="237140" y="947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74885" y="1148817"/>
            <a:ext cx="58610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latin typeface="Comic Sans MS"/>
                <a:cs typeface="Comic Sans MS"/>
              </a:rPr>
              <a:t>got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3345" y="2118950"/>
            <a:ext cx="1704974" cy="335278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62372" y="272278"/>
            <a:ext cx="5693410" cy="515620"/>
          </a:xfrm>
          <a:custGeom>
            <a:avLst/>
            <a:gdLst/>
            <a:ahLst/>
            <a:cxnLst/>
            <a:rect l="l" t="t" r="r" b="b"/>
            <a:pathLst>
              <a:path w="5693409" h="515620">
                <a:moveTo>
                  <a:pt x="5435132" y="515532"/>
                </a:moveTo>
                <a:lnTo>
                  <a:pt x="257742" y="515532"/>
                </a:lnTo>
                <a:lnTo>
                  <a:pt x="211434" y="511382"/>
                </a:lnTo>
                <a:lnTo>
                  <a:pt x="167824" y="499408"/>
                </a:lnTo>
                <a:lnTo>
                  <a:pt x="127667" y="480342"/>
                </a:lnTo>
                <a:lnTo>
                  <a:pt x="91691" y="454911"/>
                </a:lnTo>
                <a:lnTo>
                  <a:pt x="60623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5"/>
                </a:lnTo>
                <a:lnTo>
                  <a:pt x="4152" y="211432"/>
                </a:lnTo>
                <a:lnTo>
                  <a:pt x="16126" y="167822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1" y="60623"/>
                </a:lnTo>
                <a:lnTo>
                  <a:pt x="127667" y="35192"/>
                </a:lnTo>
                <a:lnTo>
                  <a:pt x="167824" y="16126"/>
                </a:lnTo>
                <a:lnTo>
                  <a:pt x="211434" y="4152"/>
                </a:lnTo>
                <a:lnTo>
                  <a:pt x="257769" y="0"/>
                </a:lnTo>
                <a:lnTo>
                  <a:pt x="5435105" y="0"/>
                </a:lnTo>
                <a:lnTo>
                  <a:pt x="5481434" y="4152"/>
                </a:lnTo>
                <a:lnTo>
                  <a:pt x="5525040" y="16126"/>
                </a:lnTo>
                <a:lnTo>
                  <a:pt x="5565197" y="35192"/>
                </a:lnTo>
                <a:lnTo>
                  <a:pt x="5601174" y="60623"/>
                </a:lnTo>
                <a:lnTo>
                  <a:pt x="5632243" y="91690"/>
                </a:lnTo>
                <a:lnTo>
                  <a:pt x="5657676" y="127666"/>
                </a:lnTo>
                <a:lnTo>
                  <a:pt x="5676745" y="167822"/>
                </a:lnTo>
                <a:lnTo>
                  <a:pt x="5688720" y="211432"/>
                </a:lnTo>
                <a:lnTo>
                  <a:pt x="5692874" y="257765"/>
                </a:lnTo>
                <a:lnTo>
                  <a:pt x="5688720" y="304100"/>
                </a:lnTo>
                <a:lnTo>
                  <a:pt x="5676745" y="347710"/>
                </a:lnTo>
                <a:lnTo>
                  <a:pt x="5657676" y="387867"/>
                </a:lnTo>
                <a:lnTo>
                  <a:pt x="5632243" y="423843"/>
                </a:lnTo>
                <a:lnTo>
                  <a:pt x="5601174" y="454911"/>
                </a:lnTo>
                <a:lnTo>
                  <a:pt x="5565197" y="480342"/>
                </a:lnTo>
                <a:lnTo>
                  <a:pt x="5525040" y="499408"/>
                </a:lnTo>
                <a:lnTo>
                  <a:pt x="5481434" y="511382"/>
                </a:lnTo>
                <a:lnTo>
                  <a:pt x="5435132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0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GAUGE</a:t>
            </a:r>
            <a:r>
              <a:rPr spc="-90" dirty="0"/>
              <a:t> </a:t>
            </a:r>
            <a:r>
              <a:rPr spc="-10" dirty="0"/>
              <a:t>CHART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6300022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800" y="900877"/>
                </a:moveTo>
                <a:lnTo>
                  <a:pt x="0" y="900877"/>
                </a:lnTo>
                <a:lnTo>
                  <a:pt x="0" y="0"/>
                </a:lnTo>
                <a:lnTo>
                  <a:pt x="68469" y="12602"/>
                </a:lnTo>
                <a:lnTo>
                  <a:pt x="113444" y="23591"/>
                </a:lnTo>
                <a:lnTo>
                  <a:pt x="157659" y="36437"/>
                </a:lnTo>
                <a:lnTo>
                  <a:pt x="201073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1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3"/>
                </a:lnTo>
                <a:lnTo>
                  <a:pt x="478817" y="200744"/>
                </a:lnTo>
                <a:lnTo>
                  <a:pt x="514232" y="228317"/>
                </a:lnTo>
                <a:lnTo>
                  <a:pt x="548449" y="257306"/>
                </a:lnTo>
                <a:lnTo>
                  <a:pt x="581426" y="287669"/>
                </a:lnTo>
                <a:lnTo>
                  <a:pt x="613117" y="319360"/>
                </a:lnTo>
                <a:lnTo>
                  <a:pt x="643480" y="352337"/>
                </a:lnTo>
                <a:lnTo>
                  <a:pt x="672469" y="386555"/>
                </a:lnTo>
                <a:lnTo>
                  <a:pt x="700042" y="421970"/>
                </a:lnTo>
                <a:lnTo>
                  <a:pt x="726154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8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8" y="743126"/>
                </a:lnTo>
                <a:lnTo>
                  <a:pt x="877194" y="787342"/>
                </a:lnTo>
                <a:lnTo>
                  <a:pt x="888184" y="832316"/>
                </a:lnTo>
                <a:lnTo>
                  <a:pt x="897274" y="878004"/>
                </a:lnTo>
                <a:lnTo>
                  <a:pt x="900800" y="900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80796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5003" y="636429"/>
                </a:moveTo>
                <a:lnTo>
                  <a:pt x="667598" y="634899"/>
                </a:lnTo>
                <a:lnTo>
                  <a:pt x="621076" y="630368"/>
                </a:lnTo>
                <a:lnTo>
                  <a:pt x="575466" y="622932"/>
                </a:lnTo>
                <a:lnTo>
                  <a:pt x="530864" y="612686"/>
                </a:lnTo>
                <a:lnTo>
                  <a:pt x="487363" y="599725"/>
                </a:lnTo>
                <a:lnTo>
                  <a:pt x="445060" y="584143"/>
                </a:lnTo>
                <a:lnTo>
                  <a:pt x="404049" y="566036"/>
                </a:lnTo>
                <a:lnTo>
                  <a:pt x="364425" y="545499"/>
                </a:lnTo>
                <a:lnTo>
                  <a:pt x="326283" y="522626"/>
                </a:lnTo>
                <a:lnTo>
                  <a:pt x="289717" y="497512"/>
                </a:lnTo>
                <a:lnTo>
                  <a:pt x="254823" y="470252"/>
                </a:lnTo>
                <a:lnTo>
                  <a:pt x="221695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5"/>
                </a:lnTo>
                <a:lnTo>
                  <a:pt x="18684" y="100505"/>
                </a:lnTo>
                <a:lnTo>
                  <a:pt x="8438" y="55902"/>
                </a:lnTo>
                <a:lnTo>
                  <a:pt x="1002" y="10292"/>
                </a:lnTo>
                <a:lnTo>
                  <a:pt x="0" y="0"/>
                </a:lnTo>
                <a:lnTo>
                  <a:pt x="920312" y="0"/>
                </a:lnTo>
                <a:lnTo>
                  <a:pt x="920312" y="606339"/>
                </a:lnTo>
                <a:lnTo>
                  <a:pt x="899012" y="612686"/>
                </a:lnTo>
                <a:lnTo>
                  <a:pt x="854410" y="622932"/>
                </a:lnTo>
                <a:lnTo>
                  <a:pt x="808800" y="630368"/>
                </a:lnTo>
                <a:lnTo>
                  <a:pt x="762278" y="634899"/>
                </a:lnTo>
                <a:lnTo>
                  <a:pt x="715003" y="636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76039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307" y="486282"/>
                </a:moveTo>
                <a:lnTo>
                  <a:pt x="0" y="0"/>
                </a:lnTo>
                <a:lnTo>
                  <a:pt x="972555" y="0"/>
                </a:lnTo>
                <a:lnTo>
                  <a:pt x="970329" y="46832"/>
                </a:lnTo>
                <a:lnTo>
                  <a:pt x="963787" y="92404"/>
                </a:lnTo>
                <a:lnTo>
                  <a:pt x="953132" y="136514"/>
                </a:lnTo>
                <a:lnTo>
                  <a:pt x="938568" y="178956"/>
                </a:lnTo>
                <a:lnTo>
                  <a:pt x="920300" y="219528"/>
                </a:lnTo>
                <a:lnTo>
                  <a:pt x="898530" y="258025"/>
                </a:lnTo>
                <a:lnTo>
                  <a:pt x="873463" y="294244"/>
                </a:lnTo>
                <a:lnTo>
                  <a:pt x="845302" y="327980"/>
                </a:lnTo>
                <a:lnTo>
                  <a:pt x="814252" y="359030"/>
                </a:lnTo>
                <a:lnTo>
                  <a:pt x="780516" y="387191"/>
                </a:lnTo>
                <a:lnTo>
                  <a:pt x="744298" y="412258"/>
                </a:lnTo>
                <a:lnTo>
                  <a:pt x="705802" y="434028"/>
                </a:lnTo>
                <a:lnTo>
                  <a:pt x="665230" y="452296"/>
                </a:lnTo>
                <a:lnTo>
                  <a:pt x="622789" y="466860"/>
                </a:lnTo>
                <a:lnTo>
                  <a:pt x="578680" y="477515"/>
                </a:lnTo>
                <a:lnTo>
                  <a:pt x="533108" y="484057"/>
                </a:lnTo>
                <a:lnTo>
                  <a:pt x="486307" y="486282"/>
                </a:lnTo>
                <a:close/>
              </a:path>
              <a:path w="972820" h="486409">
                <a:moveTo>
                  <a:pt x="486247" y="486282"/>
                </a:moveTo>
                <a:lnTo>
                  <a:pt x="0" y="486282"/>
                </a:lnTo>
                <a:lnTo>
                  <a:pt x="0" y="2"/>
                </a:lnTo>
                <a:lnTo>
                  <a:pt x="2225" y="46832"/>
                </a:lnTo>
                <a:lnTo>
                  <a:pt x="8767" y="92404"/>
                </a:lnTo>
                <a:lnTo>
                  <a:pt x="19420" y="136514"/>
                </a:lnTo>
                <a:lnTo>
                  <a:pt x="33982" y="178956"/>
                </a:lnTo>
                <a:lnTo>
                  <a:pt x="52249" y="219528"/>
                </a:lnTo>
                <a:lnTo>
                  <a:pt x="74017" y="258025"/>
                </a:lnTo>
                <a:lnTo>
                  <a:pt x="99082" y="294244"/>
                </a:lnTo>
                <a:lnTo>
                  <a:pt x="127241" y="327980"/>
                </a:lnTo>
                <a:lnTo>
                  <a:pt x="158290" y="359030"/>
                </a:lnTo>
                <a:lnTo>
                  <a:pt x="192025" y="387191"/>
                </a:lnTo>
                <a:lnTo>
                  <a:pt x="228243" y="412258"/>
                </a:lnTo>
                <a:lnTo>
                  <a:pt x="266740" y="434028"/>
                </a:lnTo>
                <a:lnTo>
                  <a:pt x="307311" y="452296"/>
                </a:lnTo>
                <a:lnTo>
                  <a:pt x="349755" y="466860"/>
                </a:lnTo>
                <a:lnTo>
                  <a:pt x="393866" y="477515"/>
                </a:lnTo>
                <a:lnTo>
                  <a:pt x="439441" y="484057"/>
                </a:lnTo>
                <a:lnTo>
                  <a:pt x="486247" y="4862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87364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50" y="728804"/>
                </a:moveTo>
                <a:lnTo>
                  <a:pt x="0" y="0"/>
                </a:lnTo>
                <a:lnTo>
                  <a:pt x="61475" y="1489"/>
                </a:lnTo>
                <a:lnTo>
                  <a:pt x="121405" y="5871"/>
                </a:lnTo>
                <a:lnTo>
                  <a:pt x="179550" y="13016"/>
                </a:lnTo>
                <a:lnTo>
                  <a:pt x="235671" y="22797"/>
                </a:lnTo>
                <a:lnTo>
                  <a:pt x="289531" y="35085"/>
                </a:lnTo>
                <a:lnTo>
                  <a:pt x="340891" y="49751"/>
                </a:lnTo>
                <a:lnTo>
                  <a:pt x="389512" y="66666"/>
                </a:lnTo>
                <a:lnTo>
                  <a:pt x="435157" y="85702"/>
                </a:lnTo>
                <a:lnTo>
                  <a:pt x="477586" y="106730"/>
                </a:lnTo>
                <a:lnTo>
                  <a:pt x="516561" y="129622"/>
                </a:lnTo>
                <a:lnTo>
                  <a:pt x="551843" y="154248"/>
                </a:lnTo>
                <a:lnTo>
                  <a:pt x="583195" y="180481"/>
                </a:lnTo>
                <a:lnTo>
                  <a:pt x="610378" y="208191"/>
                </a:lnTo>
                <a:lnTo>
                  <a:pt x="651283" y="267529"/>
                </a:lnTo>
                <a:lnTo>
                  <a:pt x="672649" y="331233"/>
                </a:lnTo>
                <a:lnTo>
                  <a:pt x="674019" y="347698"/>
                </a:lnTo>
                <a:lnTo>
                  <a:pt x="674019" y="381105"/>
                </a:lnTo>
                <a:lnTo>
                  <a:pt x="664527" y="429904"/>
                </a:lnTo>
                <a:lnTo>
                  <a:pt x="633153" y="491554"/>
                </a:lnTo>
                <a:lnTo>
                  <a:pt x="583195" y="548324"/>
                </a:lnTo>
                <a:lnTo>
                  <a:pt x="551843" y="574556"/>
                </a:lnTo>
                <a:lnTo>
                  <a:pt x="516561" y="599183"/>
                </a:lnTo>
                <a:lnTo>
                  <a:pt x="477586" y="622074"/>
                </a:lnTo>
                <a:lnTo>
                  <a:pt x="435157" y="643102"/>
                </a:lnTo>
                <a:lnTo>
                  <a:pt x="389512" y="662138"/>
                </a:lnTo>
                <a:lnTo>
                  <a:pt x="340891" y="679054"/>
                </a:lnTo>
                <a:lnTo>
                  <a:pt x="289531" y="693719"/>
                </a:lnTo>
                <a:lnTo>
                  <a:pt x="235671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5" y="727316"/>
                </a:lnTo>
                <a:lnTo>
                  <a:pt x="50" y="728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46838" y="1019183"/>
            <a:ext cx="6104890" cy="2504440"/>
            <a:chOff x="546838" y="1019183"/>
            <a:chExt cx="6104890" cy="2504440"/>
          </a:xfrm>
        </p:grpSpPr>
        <p:sp>
          <p:nvSpPr>
            <p:cNvPr id="15" name="object 15"/>
            <p:cNvSpPr/>
            <p:nvPr/>
          </p:nvSpPr>
          <p:spPr>
            <a:xfrm>
              <a:off x="546838" y="1019183"/>
              <a:ext cx="6104890" cy="2504440"/>
            </a:xfrm>
            <a:custGeom>
              <a:avLst/>
              <a:gdLst/>
              <a:ahLst/>
              <a:cxnLst/>
              <a:rect l="l" t="t" r="r" b="b"/>
              <a:pathLst>
                <a:path w="6104890" h="2504440">
                  <a:moveTo>
                    <a:pt x="5775122" y="2504326"/>
                  </a:moveTo>
                  <a:lnTo>
                    <a:pt x="333270" y="2504326"/>
                  </a:lnTo>
                  <a:lnTo>
                    <a:pt x="284111" y="2500719"/>
                  </a:lnTo>
                  <a:lnTo>
                    <a:pt x="237092" y="2490219"/>
                  </a:lnTo>
                  <a:lnTo>
                    <a:pt x="192832" y="2473348"/>
                  </a:lnTo>
                  <a:lnTo>
                    <a:pt x="151849" y="2450624"/>
                  </a:lnTo>
                  <a:lnTo>
                    <a:pt x="114656" y="2422560"/>
                  </a:lnTo>
                  <a:lnTo>
                    <a:pt x="81771" y="2389674"/>
                  </a:lnTo>
                  <a:lnTo>
                    <a:pt x="53708" y="2352480"/>
                  </a:lnTo>
                  <a:lnTo>
                    <a:pt x="30984" y="2311494"/>
                  </a:lnTo>
                  <a:lnTo>
                    <a:pt x="14114" y="2267232"/>
                  </a:lnTo>
                  <a:lnTo>
                    <a:pt x="3614" y="2220210"/>
                  </a:lnTo>
                  <a:lnTo>
                    <a:pt x="0" y="2170944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9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9" y="53708"/>
                  </a:lnTo>
                  <a:lnTo>
                    <a:pt x="192832" y="30984"/>
                  </a:lnTo>
                  <a:lnTo>
                    <a:pt x="237092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775018" y="0"/>
                  </a:lnTo>
                  <a:lnTo>
                    <a:pt x="5824285" y="3614"/>
                  </a:lnTo>
                  <a:lnTo>
                    <a:pt x="5871307" y="14114"/>
                  </a:lnTo>
                  <a:lnTo>
                    <a:pt x="5915568" y="30984"/>
                  </a:lnTo>
                  <a:lnTo>
                    <a:pt x="5956554" y="53708"/>
                  </a:lnTo>
                  <a:lnTo>
                    <a:pt x="5993748" y="81771"/>
                  </a:lnTo>
                  <a:lnTo>
                    <a:pt x="6026634" y="114656"/>
                  </a:lnTo>
                  <a:lnTo>
                    <a:pt x="6054698" y="151849"/>
                  </a:lnTo>
                  <a:lnTo>
                    <a:pt x="6077423" y="192832"/>
                  </a:lnTo>
                  <a:lnTo>
                    <a:pt x="6094293" y="237092"/>
                  </a:lnTo>
                  <a:lnTo>
                    <a:pt x="6104296" y="281883"/>
                  </a:lnTo>
                  <a:lnTo>
                    <a:pt x="6104296" y="2222438"/>
                  </a:lnTo>
                  <a:lnTo>
                    <a:pt x="6094293" y="2267232"/>
                  </a:lnTo>
                  <a:lnTo>
                    <a:pt x="6077423" y="2311494"/>
                  </a:lnTo>
                  <a:lnTo>
                    <a:pt x="6054698" y="2352480"/>
                  </a:lnTo>
                  <a:lnTo>
                    <a:pt x="6026634" y="2389674"/>
                  </a:lnTo>
                  <a:lnTo>
                    <a:pt x="5993748" y="2422560"/>
                  </a:lnTo>
                  <a:lnTo>
                    <a:pt x="5956554" y="2450624"/>
                  </a:lnTo>
                  <a:lnTo>
                    <a:pt x="5915568" y="2473348"/>
                  </a:lnTo>
                  <a:lnTo>
                    <a:pt x="5871307" y="2490219"/>
                  </a:lnTo>
                  <a:lnTo>
                    <a:pt x="5824285" y="2500719"/>
                  </a:lnTo>
                  <a:lnTo>
                    <a:pt x="5775122" y="2504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238" y="1466858"/>
              <a:ext cx="66675" cy="666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238" y="2076458"/>
              <a:ext cx="66675" cy="6667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72238" y="986043"/>
            <a:ext cx="6057900" cy="15494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50" b="1" dirty="0">
                <a:latin typeface="Comic Sans MS"/>
                <a:cs typeface="Comic Sans MS"/>
              </a:rPr>
              <a:t>When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to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Use:</a:t>
            </a:r>
            <a:endParaRPr sz="1450">
              <a:latin typeface="Comic Sans MS"/>
              <a:cs typeface="Comic Sans MS"/>
            </a:endParaRPr>
          </a:p>
          <a:p>
            <a:pPr marL="324485" marR="5080">
              <a:lnSpc>
                <a:spcPct val="137900"/>
              </a:lnSpc>
              <a:tabLst>
                <a:tab pos="1590040" algn="l"/>
                <a:tab pos="2562860" algn="l"/>
                <a:tab pos="2921635" algn="l"/>
                <a:tab pos="3520440" algn="l"/>
                <a:tab pos="4404995" algn="l"/>
                <a:tab pos="5140960" algn="l"/>
                <a:tab pos="5371465" algn="l"/>
              </a:tabLst>
            </a:pPr>
            <a:r>
              <a:rPr sz="1450" b="1" spc="-10" dirty="0">
                <a:latin typeface="Comic Sans MS"/>
                <a:cs typeface="Comic Sans MS"/>
              </a:rPr>
              <a:t>Performance</a:t>
            </a:r>
            <a:r>
              <a:rPr sz="1450" b="1" dirty="0">
                <a:latin typeface="Comic Sans MS"/>
                <a:cs typeface="Comic Sans MS"/>
              </a:rPr>
              <a:t>	</a:t>
            </a:r>
            <a:r>
              <a:rPr sz="1450" b="1" spc="-10" dirty="0">
                <a:latin typeface="Comic Sans MS"/>
                <a:cs typeface="Comic Sans MS"/>
              </a:rPr>
              <a:t>Tracking:</a:t>
            </a:r>
            <a:r>
              <a:rPr sz="1450" b="1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0" dirty="0">
                <a:latin typeface="Comic Sans MS"/>
                <a:cs typeface="Comic Sans MS"/>
              </a:rPr>
              <a:t>track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progress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toward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50" dirty="0">
                <a:latin typeface="Comic Sans MS"/>
                <a:cs typeface="Comic Sans MS"/>
              </a:rPr>
              <a:t>a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specific </a:t>
            </a:r>
            <a:r>
              <a:rPr sz="1450" dirty="0">
                <a:latin typeface="Comic Sans MS"/>
                <a:cs typeface="Comic Sans MS"/>
              </a:rPr>
              <a:t>target,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such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as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sales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goals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completion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percentages.</a:t>
            </a:r>
            <a:endParaRPr sz="1450">
              <a:latin typeface="Comic Sans MS"/>
              <a:cs typeface="Comic Sans MS"/>
            </a:endParaRPr>
          </a:p>
          <a:p>
            <a:pPr marL="324485" marR="5080">
              <a:lnSpc>
                <a:spcPct val="137900"/>
              </a:lnSpc>
              <a:tabLst>
                <a:tab pos="1005840" algn="l"/>
                <a:tab pos="1747520" algn="l"/>
                <a:tab pos="2446020" algn="l"/>
                <a:tab pos="2798445" algn="l"/>
                <a:tab pos="3683000" algn="l"/>
                <a:tab pos="3908425" algn="l"/>
                <a:tab pos="4525645" algn="l"/>
                <a:tab pos="4952365" algn="l"/>
              </a:tabLst>
            </a:pPr>
            <a:r>
              <a:rPr sz="1450" b="1" spc="-10" dirty="0">
                <a:latin typeface="Comic Sans MS"/>
                <a:cs typeface="Comic Sans MS"/>
              </a:rPr>
              <a:t>Single</a:t>
            </a:r>
            <a:r>
              <a:rPr sz="1450" b="1" dirty="0">
                <a:latin typeface="Comic Sans MS"/>
                <a:cs typeface="Comic Sans MS"/>
              </a:rPr>
              <a:t>	</a:t>
            </a:r>
            <a:r>
              <a:rPr sz="1450" b="1" spc="-10" dirty="0">
                <a:latin typeface="Comic Sans MS"/>
                <a:cs typeface="Comic Sans MS"/>
              </a:rPr>
              <a:t>Metric</a:t>
            </a:r>
            <a:r>
              <a:rPr sz="1450" b="1" dirty="0">
                <a:latin typeface="Comic Sans MS"/>
                <a:cs typeface="Comic Sans MS"/>
              </a:rPr>
              <a:t>	</a:t>
            </a:r>
            <a:r>
              <a:rPr sz="1450" b="1" spc="-10" dirty="0">
                <a:latin typeface="Comic Sans MS"/>
                <a:cs typeface="Comic Sans MS"/>
              </a:rPr>
              <a:t>Focus:</a:t>
            </a:r>
            <a:r>
              <a:rPr sz="1450" b="1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highlight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60" dirty="0">
                <a:latin typeface="Comic Sans MS"/>
                <a:cs typeface="Comic Sans MS"/>
              </a:rPr>
              <a:t>a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single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key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performance indicator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(KPI)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with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easy-to-understand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visualization.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9238" y="2686058"/>
            <a:ext cx="66675" cy="66675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302931" y="3793479"/>
            <a:ext cx="6830695" cy="1910080"/>
            <a:chOff x="302931" y="3793479"/>
            <a:chExt cx="6830695" cy="1910080"/>
          </a:xfrm>
        </p:grpSpPr>
        <p:sp>
          <p:nvSpPr>
            <p:cNvPr id="21" name="object 21"/>
            <p:cNvSpPr/>
            <p:nvPr/>
          </p:nvSpPr>
          <p:spPr>
            <a:xfrm>
              <a:off x="302931" y="3793479"/>
              <a:ext cx="6830695" cy="1910080"/>
            </a:xfrm>
            <a:custGeom>
              <a:avLst/>
              <a:gdLst/>
              <a:ahLst/>
              <a:cxnLst/>
              <a:rect l="l" t="t" r="r" b="b"/>
              <a:pathLst>
                <a:path w="6830695" h="1910079">
                  <a:moveTo>
                    <a:pt x="6496888" y="1909723"/>
                  </a:moveTo>
                  <a:lnTo>
                    <a:pt x="333367" y="1909723"/>
                  </a:lnTo>
                  <a:lnTo>
                    <a:pt x="284111" y="1906109"/>
                  </a:lnTo>
                  <a:lnTo>
                    <a:pt x="237091" y="1895609"/>
                  </a:lnTo>
                  <a:lnTo>
                    <a:pt x="192832" y="1878738"/>
                  </a:lnTo>
                  <a:lnTo>
                    <a:pt x="151848" y="1856013"/>
                  </a:lnTo>
                  <a:lnTo>
                    <a:pt x="114656" y="1827950"/>
                  </a:lnTo>
                  <a:lnTo>
                    <a:pt x="81771" y="1795063"/>
                  </a:lnTo>
                  <a:lnTo>
                    <a:pt x="53708" y="1757869"/>
                  </a:lnTo>
                  <a:lnTo>
                    <a:pt x="30984" y="1716884"/>
                  </a:lnTo>
                  <a:lnTo>
                    <a:pt x="14114" y="1672622"/>
                  </a:lnTo>
                  <a:lnTo>
                    <a:pt x="3614" y="1625600"/>
                  </a:lnTo>
                  <a:lnTo>
                    <a:pt x="0" y="1576334"/>
                  </a:lnTo>
                  <a:lnTo>
                    <a:pt x="0" y="333359"/>
                  </a:lnTo>
                  <a:lnTo>
                    <a:pt x="3614" y="284100"/>
                  </a:lnTo>
                  <a:lnTo>
                    <a:pt x="14114" y="237084"/>
                  </a:lnTo>
                  <a:lnTo>
                    <a:pt x="30984" y="192828"/>
                  </a:lnTo>
                  <a:lnTo>
                    <a:pt x="53708" y="151846"/>
                  </a:lnTo>
                  <a:lnTo>
                    <a:pt x="81771" y="114655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6496882" y="0"/>
                  </a:lnTo>
                  <a:lnTo>
                    <a:pt x="6546140" y="3614"/>
                  </a:lnTo>
                  <a:lnTo>
                    <a:pt x="6593156" y="14114"/>
                  </a:lnTo>
                  <a:lnTo>
                    <a:pt x="6637412" y="30984"/>
                  </a:lnTo>
                  <a:lnTo>
                    <a:pt x="6678394" y="53708"/>
                  </a:lnTo>
                  <a:lnTo>
                    <a:pt x="6715585" y="81770"/>
                  </a:lnTo>
                  <a:lnTo>
                    <a:pt x="6748470" y="114655"/>
                  </a:lnTo>
                  <a:lnTo>
                    <a:pt x="6776532" y="151846"/>
                  </a:lnTo>
                  <a:lnTo>
                    <a:pt x="6799256" y="192828"/>
                  </a:lnTo>
                  <a:lnTo>
                    <a:pt x="6816126" y="237084"/>
                  </a:lnTo>
                  <a:lnTo>
                    <a:pt x="6826626" y="284100"/>
                  </a:lnTo>
                  <a:lnTo>
                    <a:pt x="6830241" y="333359"/>
                  </a:lnTo>
                  <a:lnTo>
                    <a:pt x="6830241" y="1576334"/>
                  </a:lnTo>
                  <a:lnTo>
                    <a:pt x="6826626" y="1625600"/>
                  </a:lnTo>
                  <a:lnTo>
                    <a:pt x="6816126" y="1672622"/>
                  </a:lnTo>
                  <a:lnTo>
                    <a:pt x="6799256" y="1716884"/>
                  </a:lnTo>
                  <a:lnTo>
                    <a:pt x="6776532" y="1757869"/>
                  </a:lnTo>
                  <a:lnTo>
                    <a:pt x="6748470" y="1795063"/>
                  </a:lnTo>
                  <a:lnTo>
                    <a:pt x="6715585" y="1827950"/>
                  </a:lnTo>
                  <a:lnTo>
                    <a:pt x="6678394" y="1856013"/>
                  </a:lnTo>
                  <a:lnTo>
                    <a:pt x="6637412" y="1878738"/>
                  </a:lnTo>
                  <a:lnTo>
                    <a:pt x="6593156" y="1895609"/>
                  </a:lnTo>
                  <a:lnTo>
                    <a:pt x="6546140" y="1906109"/>
                  </a:lnTo>
                  <a:lnTo>
                    <a:pt x="6496888" y="1909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381" y="4260204"/>
              <a:ext cx="66675" cy="666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381" y="4565004"/>
              <a:ext cx="66675" cy="666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381" y="5174604"/>
              <a:ext cx="66675" cy="6667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28331" y="2510043"/>
            <a:ext cx="6779895" cy="311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 marR="482600" algn="just">
              <a:lnSpc>
                <a:spcPct val="1379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Threshold</a:t>
            </a:r>
            <a:r>
              <a:rPr sz="1450" b="1" spc="75" dirty="0">
                <a:latin typeface="Comic Sans MS"/>
                <a:cs typeface="Comic Sans MS"/>
              </a:rPr>
              <a:t>  </a:t>
            </a:r>
            <a:r>
              <a:rPr sz="1450" b="1" dirty="0">
                <a:latin typeface="Comic Sans MS"/>
                <a:cs typeface="Comic Sans MS"/>
              </a:rPr>
              <a:t>Indicators:</a:t>
            </a:r>
            <a:r>
              <a:rPr sz="1450" b="1" spc="-2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8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show</a:t>
            </a:r>
            <a:r>
              <a:rPr sz="1450" spc="18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whether</a:t>
            </a:r>
            <a:r>
              <a:rPr sz="1450" spc="18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18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value</a:t>
            </a:r>
            <a:r>
              <a:rPr sz="1450" spc="18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180" dirty="0">
                <a:latin typeface="Comic Sans MS"/>
                <a:cs typeface="Comic Sans MS"/>
              </a:rPr>
              <a:t>  </a:t>
            </a:r>
            <a:r>
              <a:rPr sz="1450" spc="-10" dirty="0">
                <a:latin typeface="Comic Sans MS"/>
                <a:cs typeface="Comic Sans MS"/>
              </a:rPr>
              <a:t>within </a:t>
            </a:r>
            <a:r>
              <a:rPr sz="1450" dirty="0">
                <a:latin typeface="Comic Sans MS"/>
                <a:cs typeface="Comic Sans MS"/>
              </a:rPr>
              <a:t>acceptable,</a:t>
            </a:r>
            <a:r>
              <a:rPr sz="1450" spc="2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warning,</a:t>
            </a:r>
            <a:r>
              <a:rPr sz="1450" spc="2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</a:t>
            </a:r>
            <a:r>
              <a:rPr sz="1450" spc="2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critical</a:t>
            </a:r>
            <a:r>
              <a:rPr sz="1450" spc="2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ranges</a:t>
            </a:r>
            <a:r>
              <a:rPr sz="1450" spc="2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by</a:t>
            </a:r>
            <a:r>
              <a:rPr sz="1450" spc="2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using</a:t>
            </a:r>
            <a:r>
              <a:rPr sz="1450" spc="2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different</a:t>
            </a:r>
            <a:r>
              <a:rPr sz="1450" spc="29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color zones.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550" b="1" spc="-10" dirty="0">
                <a:latin typeface="Comic Sans MS"/>
                <a:cs typeface="Comic Sans MS"/>
              </a:rPr>
              <a:t>Purpose</a:t>
            </a:r>
            <a:r>
              <a:rPr sz="1550" spc="-10" dirty="0">
                <a:latin typeface="Comic Sans MS"/>
                <a:cs typeface="Comic Sans MS"/>
              </a:rPr>
              <a:t>:</a:t>
            </a:r>
            <a:endParaRPr sz="1550">
              <a:latin typeface="Comic Sans MS"/>
              <a:cs typeface="Comic Sans MS"/>
            </a:endParaRPr>
          </a:p>
          <a:p>
            <a:pPr marL="346075" marR="5080">
              <a:lnSpc>
                <a:spcPct val="129000"/>
              </a:lnSpc>
              <a:tabLst>
                <a:tab pos="1685925" algn="l"/>
                <a:tab pos="2890520" algn="l"/>
                <a:tab pos="3607435" algn="l"/>
                <a:tab pos="4037965" algn="l"/>
                <a:tab pos="5016500" algn="l"/>
                <a:tab pos="6114415" algn="l"/>
                <a:tab pos="6450330" algn="l"/>
              </a:tabLst>
            </a:pPr>
            <a:r>
              <a:rPr sz="1550" b="1" dirty="0">
                <a:latin typeface="Comic Sans MS"/>
                <a:cs typeface="Comic Sans MS"/>
              </a:rPr>
              <a:t>Quick</a:t>
            </a:r>
            <a:r>
              <a:rPr sz="1550" b="1" spc="-40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Overview:</a:t>
            </a:r>
            <a:r>
              <a:rPr sz="1550" b="1" spc="-2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Provides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quick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overview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single</a:t>
            </a:r>
            <a:r>
              <a:rPr sz="1550" spc="-20" dirty="0">
                <a:latin typeface="Comic Sans MS"/>
                <a:cs typeface="Comic Sans MS"/>
              </a:rPr>
              <a:t> KPI. </a:t>
            </a:r>
            <a:r>
              <a:rPr sz="1550" b="1" spc="-10" dirty="0">
                <a:latin typeface="Comic Sans MS"/>
                <a:cs typeface="Comic Sans MS"/>
              </a:rPr>
              <a:t>Performance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Monitoring: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Allows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for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real-</a:t>
            </a:r>
            <a:r>
              <a:rPr sz="1550" spc="-20" dirty="0">
                <a:latin typeface="Comic Sans MS"/>
                <a:cs typeface="Comic Sans MS"/>
              </a:rPr>
              <a:t>time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monitoring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of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key </a:t>
            </a:r>
            <a:r>
              <a:rPr sz="1550" dirty="0">
                <a:latin typeface="Comic Sans MS"/>
                <a:cs typeface="Comic Sans MS"/>
              </a:rPr>
              <a:t>metrics</a:t>
            </a:r>
            <a:r>
              <a:rPr sz="1550" spc="-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against</a:t>
            </a:r>
            <a:r>
              <a:rPr sz="1550" spc="-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predefined</a:t>
            </a:r>
            <a:r>
              <a:rPr sz="1550" spc="-4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targets.</a:t>
            </a:r>
            <a:endParaRPr sz="1550">
              <a:latin typeface="Comic Sans MS"/>
              <a:cs typeface="Comic Sans MS"/>
            </a:endParaRPr>
          </a:p>
          <a:p>
            <a:pPr marL="346075" marR="5080">
              <a:lnSpc>
                <a:spcPct val="129000"/>
              </a:lnSpc>
            </a:pPr>
            <a:r>
              <a:rPr sz="1550" b="1" dirty="0">
                <a:latin typeface="Comic Sans MS"/>
                <a:cs typeface="Comic Sans MS"/>
              </a:rPr>
              <a:t>Visual</a:t>
            </a:r>
            <a:r>
              <a:rPr sz="1550" b="1" spc="18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Impact: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Offers</a:t>
            </a:r>
            <a:r>
              <a:rPr sz="1550" spc="1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18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visually</a:t>
            </a:r>
            <a:r>
              <a:rPr sz="1550" spc="1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impactful</a:t>
            </a:r>
            <a:r>
              <a:rPr sz="1550" spc="1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way</a:t>
            </a:r>
            <a:r>
              <a:rPr sz="1550" spc="1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1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see</a:t>
            </a:r>
            <a:r>
              <a:rPr sz="1550" spc="18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progress</a:t>
            </a:r>
            <a:r>
              <a:rPr sz="1550" spc="19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and </a:t>
            </a:r>
            <a:r>
              <a:rPr sz="1550" spc="-10" dirty="0">
                <a:latin typeface="Comic Sans MS"/>
                <a:cs typeface="Comic Sans MS"/>
              </a:rPr>
              <a:t>performance.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5976" y="2172010"/>
            <a:ext cx="1385135" cy="255269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40210" y="932529"/>
            <a:ext cx="7002145" cy="1036955"/>
          </a:xfrm>
          <a:custGeom>
            <a:avLst/>
            <a:gdLst/>
            <a:ahLst/>
            <a:cxnLst/>
            <a:rect l="l" t="t" r="r" b="b"/>
            <a:pathLst>
              <a:path w="7002145" h="1036955">
                <a:moveTo>
                  <a:pt x="6670559" y="1036743"/>
                </a:moveTo>
                <a:lnTo>
                  <a:pt x="333374" y="1036743"/>
                </a:lnTo>
                <a:lnTo>
                  <a:pt x="284111" y="1033128"/>
                </a:lnTo>
                <a:lnTo>
                  <a:pt x="237092" y="1022628"/>
                </a:lnTo>
                <a:lnTo>
                  <a:pt x="192832" y="1005758"/>
                </a:lnTo>
                <a:lnTo>
                  <a:pt x="151848" y="983034"/>
                </a:lnTo>
                <a:lnTo>
                  <a:pt x="114656" y="954972"/>
                </a:lnTo>
                <a:lnTo>
                  <a:pt x="81771" y="922086"/>
                </a:lnTo>
                <a:lnTo>
                  <a:pt x="53708" y="884894"/>
                </a:lnTo>
                <a:lnTo>
                  <a:pt x="30984" y="843910"/>
                </a:lnTo>
                <a:lnTo>
                  <a:pt x="14114" y="799651"/>
                </a:lnTo>
                <a:lnTo>
                  <a:pt x="3614" y="752632"/>
                </a:lnTo>
                <a:lnTo>
                  <a:pt x="0" y="70336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2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2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670559" y="0"/>
                </a:lnTo>
                <a:lnTo>
                  <a:pt x="6719826" y="3614"/>
                </a:lnTo>
                <a:lnTo>
                  <a:pt x="6766848" y="14114"/>
                </a:lnTo>
                <a:lnTo>
                  <a:pt x="6811109" y="30984"/>
                </a:lnTo>
                <a:lnTo>
                  <a:pt x="6852095" y="53708"/>
                </a:lnTo>
                <a:lnTo>
                  <a:pt x="6889289" y="81771"/>
                </a:lnTo>
                <a:lnTo>
                  <a:pt x="6922175" y="114656"/>
                </a:lnTo>
                <a:lnTo>
                  <a:pt x="6950239" y="151848"/>
                </a:lnTo>
                <a:lnTo>
                  <a:pt x="6972964" y="192832"/>
                </a:lnTo>
                <a:lnTo>
                  <a:pt x="6989834" y="237092"/>
                </a:lnTo>
                <a:lnTo>
                  <a:pt x="7000335" y="284111"/>
                </a:lnTo>
                <a:lnTo>
                  <a:pt x="7002079" y="307888"/>
                </a:lnTo>
                <a:lnTo>
                  <a:pt x="7002079" y="728855"/>
                </a:lnTo>
                <a:lnTo>
                  <a:pt x="6989834" y="799651"/>
                </a:lnTo>
                <a:lnTo>
                  <a:pt x="6972964" y="843910"/>
                </a:lnTo>
                <a:lnTo>
                  <a:pt x="6950239" y="884894"/>
                </a:lnTo>
                <a:lnTo>
                  <a:pt x="6922175" y="922086"/>
                </a:lnTo>
                <a:lnTo>
                  <a:pt x="6889289" y="954972"/>
                </a:lnTo>
                <a:lnTo>
                  <a:pt x="6852095" y="983034"/>
                </a:lnTo>
                <a:lnTo>
                  <a:pt x="6811109" y="1005758"/>
                </a:lnTo>
                <a:lnTo>
                  <a:pt x="6766848" y="1022628"/>
                </a:lnTo>
                <a:lnTo>
                  <a:pt x="6719826" y="1033128"/>
                </a:lnTo>
                <a:lnTo>
                  <a:pt x="6670559" y="10367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5610" y="923524"/>
            <a:ext cx="695325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2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ribbon</a:t>
            </a:r>
            <a:r>
              <a:rPr sz="1650" b="1" spc="2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chart</a:t>
            </a:r>
            <a:r>
              <a:rPr sz="1650" b="1" spc="-1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shows</a:t>
            </a:r>
            <a:r>
              <a:rPr sz="1650" spc="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rank</a:t>
            </a:r>
            <a:r>
              <a:rPr sz="1650" spc="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change</a:t>
            </a:r>
            <a:r>
              <a:rPr sz="1650" spc="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over</a:t>
            </a:r>
            <a:r>
              <a:rPr sz="1650" spc="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time</a:t>
            </a:r>
            <a:r>
              <a:rPr sz="1650" spc="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for</a:t>
            </a:r>
            <a:r>
              <a:rPr sz="1650" spc="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different</a:t>
            </a:r>
            <a:r>
              <a:rPr sz="1650" spc="3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categories, </a:t>
            </a:r>
            <a:r>
              <a:rPr sz="1650" dirty="0">
                <a:latin typeface="Comic Sans MS"/>
                <a:cs typeface="Comic Sans MS"/>
              </a:rPr>
              <a:t>helping</a:t>
            </a:r>
            <a:r>
              <a:rPr sz="1650" spc="3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you</a:t>
            </a:r>
            <a:r>
              <a:rPr sz="1650" spc="3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visualize</a:t>
            </a:r>
            <a:r>
              <a:rPr sz="1650" spc="3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how</a:t>
            </a:r>
            <a:r>
              <a:rPr sz="1650" spc="3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3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ranking</a:t>
            </a:r>
            <a:r>
              <a:rPr sz="1650" spc="3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of</a:t>
            </a:r>
            <a:r>
              <a:rPr sz="1650" spc="3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categories</a:t>
            </a:r>
            <a:r>
              <a:rPr sz="1650" spc="3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changes</a:t>
            </a:r>
            <a:r>
              <a:rPr sz="1650" spc="3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over</a:t>
            </a:r>
            <a:r>
              <a:rPr sz="1650" spc="345" dirty="0">
                <a:latin typeface="Comic Sans MS"/>
                <a:cs typeface="Comic Sans MS"/>
              </a:rPr>
              <a:t> </a:t>
            </a:r>
            <a:r>
              <a:rPr sz="1650" spc="-50" dirty="0">
                <a:latin typeface="Comic Sans MS"/>
                <a:cs typeface="Comic Sans MS"/>
              </a:rPr>
              <a:t>a </a:t>
            </a:r>
            <a:r>
              <a:rPr sz="1650" dirty="0">
                <a:latin typeface="Comic Sans MS"/>
                <a:cs typeface="Comic Sans MS"/>
              </a:rPr>
              <a:t>continuous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range,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such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dates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or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periods.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9855" y="214257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56" y="515532"/>
                </a:moveTo>
                <a:lnTo>
                  <a:pt x="257745" y="515532"/>
                </a:lnTo>
                <a:lnTo>
                  <a:pt x="211431" y="511381"/>
                </a:lnTo>
                <a:lnTo>
                  <a:pt x="167822" y="499407"/>
                </a:lnTo>
                <a:lnTo>
                  <a:pt x="127665" y="480341"/>
                </a:lnTo>
                <a:lnTo>
                  <a:pt x="91689" y="454910"/>
                </a:lnTo>
                <a:lnTo>
                  <a:pt x="60622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1"/>
                </a:lnTo>
                <a:lnTo>
                  <a:pt x="0" y="257768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2" y="91690"/>
                </a:lnTo>
                <a:lnTo>
                  <a:pt x="91689" y="60623"/>
                </a:lnTo>
                <a:lnTo>
                  <a:pt x="127665" y="35192"/>
                </a:lnTo>
                <a:lnTo>
                  <a:pt x="167822" y="16126"/>
                </a:lnTo>
                <a:lnTo>
                  <a:pt x="211431" y="4152"/>
                </a:lnTo>
                <a:lnTo>
                  <a:pt x="257766" y="0"/>
                </a:lnTo>
                <a:lnTo>
                  <a:pt x="6206535" y="0"/>
                </a:lnTo>
                <a:lnTo>
                  <a:pt x="6252864" y="4152"/>
                </a:lnTo>
                <a:lnTo>
                  <a:pt x="6296471" y="16126"/>
                </a:lnTo>
                <a:lnTo>
                  <a:pt x="6336627" y="35192"/>
                </a:lnTo>
                <a:lnTo>
                  <a:pt x="6372604" y="60623"/>
                </a:lnTo>
                <a:lnTo>
                  <a:pt x="6403674" y="91690"/>
                </a:lnTo>
                <a:lnTo>
                  <a:pt x="6429107" y="127666"/>
                </a:lnTo>
                <a:lnTo>
                  <a:pt x="6448175" y="167823"/>
                </a:lnTo>
                <a:lnTo>
                  <a:pt x="6460151" y="211433"/>
                </a:lnTo>
                <a:lnTo>
                  <a:pt x="6464304" y="257767"/>
                </a:lnTo>
                <a:lnTo>
                  <a:pt x="6460151" y="304101"/>
                </a:lnTo>
                <a:lnTo>
                  <a:pt x="6448175" y="347710"/>
                </a:lnTo>
                <a:lnTo>
                  <a:pt x="6429107" y="387867"/>
                </a:lnTo>
                <a:lnTo>
                  <a:pt x="6403674" y="423843"/>
                </a:lnTo>
                <a:lnTo>
                  <a:pt x="6372604" y="454910"/>
                </a:lnTo>
                <a:lnTo>
                  <a:pt x="6336627" y="480341"/>
                </a:lnTo>
                <a:lnTo>
                  <a:pt x="6296471" y="499407"/>
                </a:lnTo>
                <a:lnTo>
                  <a:pt x="6252864" y="511381"/>
                </a:lnTo>
                <a:lnTo>
                  <a:pt x="6206556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95"/>
              </a:spcBef>
            </a:pPr>
            <a:r>
              <a:rPr dirty="0"/>
              <a:t>RIBBON</a:t>
            </a:r>
            <a:r>
              <a:rPr spc="-95" dirty="0"/>
              <a:t> </a:t>
            </a:r>
            <a:r>
              <a:rPr spc="-20" dirty="0"/>
              <a:t>CHART</a:t>
            </a:r>
          </a:p>
        </p:txBody>
      </p:sp>
      <p:sp>
        <p:nvSpPr>
          <p:cNvPr id="9" name="object 9"/>
          <p:cNvSpPr/>
          <p:nvPr/>
        </p:nvSpPr>
        <p:spPr>
          <a:xfrm>
            <a:off x="7660477" y="513032"/>
            <a:ext cx="1341120" cy="1638300"/>
          </a:xfrm>
          <a:custGeom>
            <a:avLst/>
            <a:gdLst/>
            <a:ahLst/>
            <a:cxnLst/>
            <a:rect l="l" t="t" r="r" b="b"/>
            <a:pathLst>
              <a:path w="1341120" h="1638300">
                <a:moveTo>
                  <a:pt x="237134" y="1637940"/>
                </a:moveTo>
                <a:lnTo>
                  <a:pt x="237134" y="1366116"/>
                </a:lnTo>
                <a:lnTo>
                  <a:pt x="209701" y="1352137"/>
                </a:lnTo>
                <a:lnTo>
                  <a:pt x="183514" y="1335777"/>
                </a:lnTo>
                <a:lnTo>
                  <a:pt x="135257" y="1294354"/>
                </a:lnTo>
                <a:lnTo>
                  <a:pt x="93132" y="1238723"/>
                </a:lnTo>
                <a:lnTo>
                  <a:pt x="74608" y="1204604"/>
                </a:lnTo>
                <a:lnTo>
                  <a:pt x="57905" y="1165761"/>
                </a:lnTo>
                <a:lnTo>
                  <a:pt x="43117" y="1121805"/>
                </a:lnTo>
                <a:lnTo>
                  <a:pt x="30342" y="1072346"/>
                </a:lnTo>
                <a:lnTo>
                  <a:pt x="19674" y="1016991"/>
                </a:lnTo>
                <a:lnTo>
                  <a:pt x="11210" y="955352"/>
                </a:lnTo>
                <a:lnTo>
                  <a:pt x="5046" y="887038"/>
                </a:lnTo>
                <a:lnTo>
                  <a:pt x="1277" y="811658"/>
                </a:lnTo>
                <a:lnTo>
                  <a:pt x="0" y="728833"/>
                </a:lnTo>
                <a:lnTo>
                  <a:pt x="1369" y="649342"/>
                </a:lnTo>
                <a:lnTo>
                  <a:pt x="5416" y="575150"/>
                </a:lnTo>
                <a:lnTo>
                  <a:pt x="12019" y="506283"/>
                </a:lnTo>
                <a:lnTo>
                  <a:pt x="21078" y="442504"/>
                </a:lnTo>
                <a:lnTo>
                  <a:pt x="32486" y="383675"/>
                </a:lnTo>
                <a:lnTo>
                  <a:pt x="46138" y="329655"/>
                </a:lnTo>
                <a:lnTo>
                  <a:pt x="61926" y="280304"/>
                </a:lnTo>
                <a:lnTo>
                  <a:pt x="79745" y="235482"/>
                </a:lnTo>
                <a:lnTo>
                  <a:pt x="99488" y="195050"/>
                </a:lnTo>
                <a:lnTo>
                  <a:pt x="121049" y="158867"/>
                </a:lnTo>
                <a:lnTo>
                  <a:pt x="144323" y="126794"/>
                </a:lnTo>
                <a:lnTo>
                  <a:pt x="195579" y="74418"/>
                </a:lnTo>
                <a:lnTo>
                  <a:pt x="252408" y="36803"/>
                </a:lnTo>
                <a:lnTo>
                  <a:pt x="313958" y="12829"/>
                </a:lnTo>
                <a:lnTo>
                  <a:pt x="379380" y="1378"/>
                </a:lnTo>
                <a:lnTo>
                  <a:pt x="413277" y="0"/>
                </a:lnTo>
                <a:lnTo>
                  <a:pt x="929640" y="0"/>
                </a:lnTo>
                <a:lnTo>
                  <a:pt x="997399" y="5608"/>
                </a:lnTo>
                <a:lnTo>
                  <a:pt x="1061573" y="23181"/>
                </a:lnTo>
                <a:lnTo>
                  <a:pt x="1121325" y="53838"/>
                </a:lnTo>
                <a:lnTo>
                  <a:pt x="1175820" y="98698"/>
                </a:lnTo>
                <a:lnTo>
                  <a:pt x="1224222" y="158881"/>
                </a:lnTo>
                <a:lnTo>
                  <a:pt x="1245877" y="195068"/>
                </a:lnTo>
                <a:lnTo>
                  <a:pt x="1265696" y="235506"/>
                </a:lnTo>
                <a:lnTo>
                  <a:pt x="1283573" y="280335"/>
                </a:lnTo>
                <a:lnTo>
                  <a:pt x="1299405" y="329693"/>
                </a:lnTo>
                <a:lnTo>
                  <a:pt x="1313088" y="383723"/>
                </a:lnTo>
                <a:lnTo>
                  <a:pt x="1324516" y="442562"/>
                </a:lnTo>
                <a:lnTo>
                  <a:pt x="1333586" y="506352"/>
                </a:lnTo>
                <a:lnTo>
                  <a:pt x="1340192" y="575232"/>
                </a:lnTo>
                <a:lnTo>
                  <a:pt x="1340632" y="583288"/>
                </a:lnTo>
                <a:lnTo>
                  <a:pt x="1340632" y="858684"/>
                </a:lnTo>
                <a:lnTo>
                  <a:pt x="1332308" y="940253"/>
                </a:lnTo>
                <a:lnTo>
                  <a:pt x="1322294" y="1000863"/>
                </a:lnTo>
                <a:lnTo>
                  <a:pt x="1309692" y="1056716"/>
                </a:lnTo>
                <a:lnTo>
                  <a:pt x="1294623" y="1107928"/>
                </a:lnTo>
                <a:lnTo>
                  <a:pt x="1277209" y="1154616"/>
                </a:lnTo>
                <a:lnTo>
                  <a:pt x="1257572" y="1196897"/>
                </a:lnTo>
                <a:lnTo>
                  <a:pt x="1235833" y="1234889"/>
                </a:lnTo>
                <a:lnTo>
                  <a:pt x="1212114" y="1268708"/>
                </a:lnTo>
                <a:lnTo>
                  <a:pt x="1186537" y="1298470"/>
                </a:lnTo>
                <a:lnTo>
                  <a:pt x="1130296" y="1346294"/>
                </a:lnTo>
                <a:lnTo>
                  <a:pt x="1068083" y="1379296"/>
                </a:lnTo>
                <a:lnTo>
                  <a:pt x="1000873" y="1398412"/>
                </a:lnTo>
                <a:lnTo>
                  <a:pt x="929639" y="1404576"/>
                </a:lnTo>
                <a:lnTo>
                  <a:pt x="517824" y="1404576"/>
                </a:lnTo>
                <a:lnTo>
                  <a:pt x="237134" y="163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57314" y="591658"/>
            <a:ext cx="1151890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295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spc="-10" dirty="0">
                <a:latin typeface="Comic Sans MS"/>
                <a:cs typeface="Comic Sans MS"/>
              </a:rPr>
              <a:t>explore </a:t>
            </a:r>
            <a:r>
              <a:rPr sz="1350" b="1" dirty="0">
                <a:latin typeface="Comic Sans MS"/>
                <a:cs typeface="Comic Sans MS"/>
              </a:rPr>
              <a:t>formatting</a:t>
            </a:r>
            <a:r>
              <a:rPr sz="1350" b="1" spc="-1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of </a:t>
            </a:r>
            <a:r>
              <a:rPr sz="1350" b="1" spc="-10" dirty="0">
                <a:latin typeface="Comic Sans MS"/>
                <a:cs typeface="Comic Sans MS"/>
              </a:rPr>
              <a:t>RIBBON</a:t>
            </a:r>
            <a:endParaRPr sz="13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350" b="1" spc="-10" dirty="0">
                <a:latin typeface="Comic Sans MS"/>
                <a:cs typeface="Comic Sans MS"/>
              </a:rPr>
              <a:t>Chart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124" y="2137836"/>
            <a:ext cx="7200899" cy="2495546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05111" y="4921087"/>
            <a:ext cx="8790305" cy="1414145"/>
            <a:chOff x="105111" y="4921087"/>
            <a:chExt cx="8790305" cy="1414145"/>
          </a:xfrm>
        </p:grpSpPr>
        <p:sp>
          <p:nvSpPr>
            <p:cNvPr id="13" name="object 13"/>
            <p:cNvSpPr/>
            <p:nvPr/>
          </p:nvSpPr>
          <p:spPr>
            <a:xfrm>
              <a:off x="105111" y="4921087"/>
              <a:ext cx="8790305" cy="1414145"/>
            </a:xfrm>
            <a:custGeom>
              <a:avLst/>
              <a:gdLst/>
              <a:ahLst/>
              <a:cxnLst/>
              <a:rect l="l" t="t" r="r" b="b"/>
              <a:pathLst>
                <a:path w="8790305" h="1414145">
                  <a:moveTo>
                    <a:pt x="8456456" y="1413811"/>
                  </a:moveTo>
                  <a:lnTo>
                    <a:pt x="333331" y="1413811"/>
                  </a:lnTo>
                  <a:lnTo>
                    <a:pt x="284110" y="1410199"/>
                  </a:lnTo>
                  <a:lnTo>
                    <a:pt x="237090" y="1399699"/>
                  </a:lnTo>
                  <a:lnTo>
                    <a:pt x="192831" y="1382829"/>
                  </a:lnTo>
                  <a:lnTo>
                    <a:pt x="151848" y="1360104"/>
                  </a:lnTo>
                  <a:lnTo>
                    <a:pt x="114656" y="1332040"/>
                  </a:lnTo>
                  <a:lnTo>
                    <a:pt x="81771" y="1299154"/>
                  </a:lnTo>
                  <a:lnTo>
                    <a:pt x="53708" y="1261960"/>
                  </a:lnTo>
                  <a:lnTo>
                    <a:pt x="30984" y="1220974"/>
                  </a:lnTo>
                  <a:lnTo>
                    <a:pt x="14114" y="1176713"/>
                  </a:lnTo>
                  <a:lnTo>
                    <a:pt x="3614" y="1129691"/>
                  </a:lnTo>
                  <a:lnTo>
                    <a:pt x="0" y="1080424"/>
                  </a:lnTo>
                  <a:lnTo>
                    <a:pt x="0" y="333359"/>
                  </a:lnTo>
                  <a:lnTo>
                    <a:pt x="3614" y="284100"/>
                  </a:lnTo>
                  <a:lnTo>
                    <a:pt x="14114" y="237084"/>
                  </a:lnTo>
                  <a:lnTo>
                    <a:pt x="30984" y="192828"/>
                  </a:lnTo>
                  <a:lnTo>
                    <a:pt x="53708" y="151846"/>
                  </a:lnTo>
                  <a:lnTo>
                    <a:pt x="81771" y="114655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1" y="30984"/>
                  </a:lnTo>
                  <a:lnTo>
                    <a:pt x="237090" y="14114"/>
                  </a:lnTo>
                  <a:lnTo>
                    <a:pt x="284110" y="3614"/>
                  </a:lnTo>
                  <a:lnTo>
                    <a:pt x="333371" y="0"/>
                  </a:lnTo>
                  <a:lnTo>
                    <a:pt x="8456416" y="0"/>
                  </a:lnTo>
                  <a:lnTo>
                    <a:pt x="8505674" y="3614"/>
                  </a:lnTo>
                  <a:lnTo>
                    <a:pt x="8552689" y="14114"/>
                  </a:lnTo>
                  <a:lnTo>
                    <a:pt x="8596946" y="30984"/>
                  </a:lnTo>
                  <a:lnTo>
                    <a:pt x="8637928" y="53708"/>
                  </a:lnTo>
                  <a:lnTo>
                    <a:pt x="8675119" y="81770"/>
                  </a:lnTo>
                  <a:lnTo>
                    <a:pt x="8708003" y="114655"/>
                  </a:lnTo>
                  <a:lnTo>
                    <a:pt x="8736065" y="151846"/>
                  </a:lnTo>
                  <a:lnTo>
                    <a:pt x="8758789" y="192828"/>
                  </a:lnTo>
                  <a:lnTo>
                    <a:pt x="8775659" y="237084"/>
                  </a:lnTo>
                  <a:lnTo>
                    <a:pt x="8786160" y="284100"/>
                  </a:lnTo>
                  <a:lnTo>
                    <a:pt x="8789774" y="333359"/>
                  </a:lnTo>
                  <a:lnTo>
                    <a:pt x="8789774" y="1080424"/>
                  </a:lnTo>
                  <a:lnTo>
                    <a:pt x="8786160" y="1129691"/>
                  </a:lnTo>
                  <a:lnTo>
                    <a:pt x="8775659" y="1176713"/>
                  </a:lnTo>
                  <a:lnTo>
                    <a:pt x="8758789" y="1220974"/>
                  </a:lnTo>
                  <a:lnTo>
                    <a:pt x="8736065" y="1261960"/>
                  </a:lnTo>
                  <a:lnTo>
                    <a:pt x="8708003" y="1299154"/>
                  </a:lnTo>
                  <a:lnTo>
                    <a:pt x="8675119" y="1332040"/>
                  </a:lnTo>
                  <a:lnTo>
                    <a:pt x="8637928" y="1360104"/>
                  </a:lnTo>
                  <a:lnTo>
                    <a:pt x="8596946" y="1382829"/>
                  </a:lnTo>
                  <a:lnTo>
                    <a:pt x="8552689" y="1399699"/>
                  </a:lnTo>
                  <a:lnTo>
                    <a:pt x="8505674" y="1410199"/>
                  </a:lnTo>
                  <a:lnTo>
                    <a:pt x="8456456" y="14138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505" y="5330672"/>
              <a:ext cx="57150" cy="857250"/>
            </a:xfrm>
            <a:custGeom>
              <a:avLst/>
              <a:gdLst/>
              <a:ahLst/>
              <a:cxnLst/>
              <a:rect l="l" t="t" r="r" b="b"/>
              <a:pathLst>
                <a:path w="57150" h="857250">
                  <a:moveTo>
                    <a:pt x="57150" y="824877"/>
                  </a:moveTo>
                  <a:lnTo>
                    <a:pt x="32359" y="800100"/>
                  </a:lnTo>
                  <a:lnTo>
                    <a:pt x="24790" y="800100"/>
                  </a:lnTo>
                  <a:lnTo>
                    <a:pt x="0" y="824877"/>
                  </a:lnTo>
                  <a:lnTo>
                    <a:pt x="0" y="832459"/>
                  </a:lnTo>
                  <a:lnTo>
                    <a:pt x="24790" y="857250"/>
                  </a:lnTo>
                  <a:lnTo>
                    <a:pt x="32359" y="857250"/>
                  </a:lnTo>
                  <a:lnTo>
                    <a:pt x="57150" y="832459"/>
                  </a:lnTo>
                  <a:lnTo>
                    <a:pt x="57150" y="828675"/>
                  </a:lnTo>
                  <a:lnTo>
                    <a:pt x="57150" y="824877"/>
                  </a:lnTo>
                  <a:close/>
                </a:path>
                <a:path w="57150" h="857250">
                  <a:moveTo>
                    <a:pt x="57150" y="291477"/>
                  </a:moveTo>
                  <a:lnTo>
                    <a:pt x="32359" y="266700"/>
                  </a:lnTo>
                  <a:lnTo>
                    <a:pt x="24790" y="266700"/>
                  </a:lnTo>
                  <a:lnTo>
                    <a:pt x="0" y="291477"/>
                  </a:lnTo>
                  <a:lnTo>
                    <a:pt x="0" y="299059"/>
                  </a:lnTo>
                  <a:lnTo>
                    <a:pt x="24790" y="323850"/>
                  </a:lnTo>
                  <a:lnTo>
                    <a:pt x="32359" y="323850"/>
                  </a:lnTo>
                  <a:lnTo>
                    <a:pt x="57150" y="299059"/>
                  </a:lnTo>
                  <a:lnTo>
                    <a:pt x="57150" y="295275"/>
                  </a:lnTo>
                  <a:lnTo>
                    <a:pt x="57150" y="291477"/>
                  </a:lnTo>
                  <a:close/>
                </a:path>
                <a:path w="57150" h="857250">
                  <a:moveTo>
                    <a:pt x="57150" y="24777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0511" y="4904463"/>
            <a:ext cx="8738870" cy="13589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50" b="1" dirty="0">
                <a:latin typeface="Comic Sans MS"/>
                <a:cs typeface="Comic Sans MS"/>
              </a:rPr>
              <a:t>When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Use:</a:t>
            </a:r>
            <a:endParaRPr sz="1350">
              <a:latin typeface="Comic Sans MS"/>
              <a:cs typeface="Comic Sans MS"/>
            </a:endParaRPr>
          </a:p>
          <a:p>
            <a:pPr marL="302895" marR="5080">
              <a:lnSpc>
                <a:spcPct val="129600"/>
              </a:lnSpc>
            </a:pPr>
            <a:r>
              <a:rPr sz="1350" b="1" dirty="0">
                <a:latin typeface="Comic Sans MS"/>
                <a:cs typeface="Comic Sans MS"/>
              </a:rPr>
              <a:t>Tracking</a:t>
            </a:r>
            <a:r>
              <a:rPr sz="1350" b="1" spc="-8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Rank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Changes: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Ideal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for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visualizing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changes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rank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over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time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or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another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continuous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range. </a:t>
            </a:r>
            <a:r>
              <a:rPr sz="1350" b="1" dirty="0">
                <a:latin typeface="Comic Sans MS"/>
                <a:cs typeface="Comic Sans MS"/>
              </a:rPr>
              <a:t>Comparing</a:t>
            </a:r>
            <a:r>
              <a:rPr sz="1350" b="1" spc="254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Multiple</a:t>
            </a:r>
            <a:r>
              <a:rPr sz="1350" b="1" spc="254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Categories:</a:t>
            </a:r>
            <a:r>
              <a:rPr sz="1350" b="1" spc="2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Useful</a:t>
            </a:r>
            <a:r>
              <a:rPr sz="1350" spc="27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for</a:t>
            </a:r>
            <a:r>
              <a:rPr sz="1350" spc="2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comparing</a:t>
            </a:r>
            <a:r>
              <a:rPr sz="1350" spc="27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how</a:t>
            </a:r>
            <a:r>
              <a:rPr sz="1350" spc="2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different</a:t>
            </a:r>
            <a:r>
              <a:rPr sz="1350" spc="27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categories</a:t>
            </a:r>
            <a:r>
              <a:rPr sz="1350" spc="27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rise</a:t>
            </a:r>
            <a:r>
              <a:rPr sz="1350" spc="2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or</a:t>
            </a:r>
            <a:r>
              <a:rPr sz="1350" spc="27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fall</a:t>
            </a:r>
            <a:r>
              <a:rPr sz="1350" spc="2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</a:t>
            </a:r>
            <a:r>
              <a:rPr sz="1350" spc="270" dirty="0">
                <a:latin typeface="Comic Sans MS"/>
                <a:cs typeface="Comic Sans MS"/>
              </a:rPr>
              <a:t> </a:t>
            </a:r>
            <a:r>
              <a:rPr sz="1350" spc="-20" dirty="0">
                <a:latin typeface="Comic Sans MS"/>
                <a:cs typeface="Comic Sans MS"/>
              </a:rPr>
              <a:t>rank </a:t>
            </a:r>
            <a:r>
              <a:rPr sz="1350" dirty="0">
                <a:latin typeface="Comic Sans MS"/>
                <a:cs typeface="Comic Sans MS"/>
              </a:rPr>
              <a:t>relative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each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other.</a:t>
            </a:r>
            <a:endParaRPr sz="1350">
              <a:latin typeface="Comic Sans MS"/>
              <a:cs typeface="Comic Sans MS"/>
            </a:endParaRPr>
          </a:p>
          <a:p>
            <a:pPr marL="302895">
              <a:lnSpc>
                <a:spcPct val="100000"/>
              </a:lnSpc>
              <a:spcBef>
                <a:spcPts val="480"/>
              </a:spcBef>
            </a:pPr>
            <a:r>
              <a:rPr sz="1350" b="1" dirty="0">
                <a:latin typeface="Comic Sans MS"/>
                <a:cs typeface="Comic Sans MS"/>
              </a:rPr>
              <a:t>Highlighting</a:t>
            </a:r>
            <a:r>
              <a:rPr sz="1350" b="1" spc="-8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Trends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and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Patterns: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Effective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for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identifying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trends,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patterns,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and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shifts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data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ranking.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973" y="95459"/>
            <a:ext cx="7526020" cy="5697855"/>
            <a:chOff x="842973" y="95459"/>
            <a:chExt cx="7526020" cy="5697855"/>
          </a:xfrm>
        </p:grpSpPr>
        <p:sp>
          <p:nvSpPr>
            <p:cNvPr id="3" name="object 3"/>
            <p:cNvSpPr/>
            <p:nvPr/>
          </p:nvSpPr>
          <p:spPr>
            <a:xfrm>
              <a:off x="2711926" y="95459"/>
              <a:ext cx="3576320" cy="1687195"/>
            </a:xfrm>
            <a:custGeom>
              <a:avLst/>
              <a:gdLst/>
              <a:ahLst/>
              <a:cxnLst/>
              <a:rect l="l" t="t" r="r" b="b"/>
              <a:pathLst>
                <a:path w="3576320" h="1687195">
                  <a:moveTo>
                    <a:pt x="207174" y="1686760"/>
                  </a:moveTo>
                  <a:lnTo>
                    <a:pt x="207173" y="1449266"/>
                  </a:lnTo>
                  <a:lnTo>
                    <a:pt x="183203" y="1437018"/>
                  </a:lnTo>
                  <a:lnTo>
                    <a:pt x="138612" y="1405113"/>
                  </a:lnTo>
                  <a:lnTo>
                    <a:pt x="99046" y="1359673"/>
                  </a:lnTo>
                  <a:lnTo>
                    <a:pt x="65173" y="1296315"/>
                  </a:lnTo>
                  <a:lnTo>
                    <a:pt x="50580" y="1256545"/>
                  </a:lnTo>
                  <a:lnTo>
                    <a:pt x="37662" y="1210651"/>
                  </a:lnTo>
                  <a:lnTo>
                    <a:pt x="26502" y="1158085"/>
                  </a:lnTo>
                  <a:lnTo>
                    <a:pt x="17184" y="1098297"/>
                  </a:lnTo>
                  <a:lnTo>
                    <a:pt x="9790" y="1030741"/>
                  </a:lnTo>
                  <a:lnTo>
                    <a:pt x="4406" y="954867"/>
                  </a:lnTo>
                  <a:lnTo>
                    <a:pt x="1114" y="870128"/>
                  </a:lnTo>
                  <a:lnTo>
                    <a:pt x="0" y="775838"/>
                  </a:lnTo>
                  <a:lnTo>
                    <a:pt x="1089" y="690661"/>
                  </a:lnTo>
                  <a:lnTo>
                    <a:pt x="4297" y="611546"/>
                  </a:lnTo>
                  <a:lnTo>
                    <a:pt x="9542" y="538298"/>
                  </a:lnTo>
                  <a:lnTo>
                    <a:pt x="16746" y="470722"/>
                  </a:lnTo>
                  <a:lnTo>
                    <a:pt x="25828" y="408621"/>
                  </a:lnTo>
                  <a:lnTo>
                    <a:pt x="36707" y="351800"/>
                  </a:lnTo>
                  <a:lnTo>
                    <a:pt x="49304" y="300064"/>
                  </a:lnTo>
                  <a:lnTo>
                    <a:pt x="63538" y="253216"/>
                  </a:lnTo>
                  <a:lnTo>
                    <a:pt x="79329" y="211061"/>
                  </a:lnTo>
                  <a:lnTo>
                    <a:pt x="96596" y="173403"/>
                  </a:lnTo>
                  <a:lnTo>
                    <a:pt x="115260" y="140046"/>
                  </a:lnTo>
                  <a:lnTo>
                    <a:pt x="156457" y="85454"/>
                  </a:lnTo>
                  <a:lnTo>
                    <a:pt x="202278" y="45719"/>
                  </a:lnTo>
                  <a:lnTo>
                    <a:pt x="252081" y="19276"/>
                  </a:lnTo>
                  <a:lnTo>
                    <a:pt x="305224" y="4558"/>
                  </a:lnTo>
                  <a:lnTo>
                    <a:pt x="361067" y="0"/>
                  </a:lnTo>
                  <a:lnTo>
                    <a:pt x="3171841" y="0"/>
                  </a:lnTo>
                  <a:lnTo>
                    <a:pt x="3238897" y="4558"/>
                  </a:lnTo>
                  <a:lnTo>
                    <a:pt x="3301129" y="19276"/>
                  </a:lnTo>
                  <a:lnTo>
                    <a:pt x="3358117" y="45722"/>
                  </a:lnTo>
                  <a:lnTo>
                    <a:pt x="3409444" y="85462"/>
                  </a:lnTo>
                  <a:lnTo>
                    <a:pt x="3454690" y="140061"/>
                  </a:lnTo>
                  <a:lnTo>
                    <a:pt x="3474903" y="173422"/>
                  </a:lnTo>
                  <a:lnTo>
                    <a:pt x="3493438" y="211086"/>
                  </a:lnTo>
                  <a:lnTo>
                    <a:pt x="3510244" y="253248"/>
                  </a:lnTo>
                  <a:lnTo>
                    <a:pt x="3525268" y="300104"/>
                  </a:lnTo>
                  <a:lnTo>
                    <a:pt x="3538458" y="351850"/>
                  </a:lnTo>
                  <a:lnTo>
                    <a:pt x="3549762" y="408682"/>
                  </a:lnTo>
                  <a:lnTo>
                    <a:pt x="3559127" y="470794"/>
                  </a:lnTo>
                  <a:lnTo>
                    <a:pt x="3566502" y="538384"/>
                  </a:lnTo>
                  <a:lnTo>
                    <a:pt x="3571833" y="611647"/>
                  </a:lnTo>
                  <a:lnTo>
                    <a:pt x="3575068" y="690779"/>
                  </a:lnTo>
                  <a:lnTo>
                    <a:pt x="3576156" y="775981"/>
                  </a:lnTo>
                  <a:lnTo>
                    <a:pt x="3574956" y="855300"/>
                  </a:lnTo>
                  <a:lnTo>
                    <a:pt x="3571389" y="929069"/>
                  </a:lnTo>
                  <a:lnTo>
                    <a:pt x="3565518" y="997321"/>
                  </a:lnTo>
                  <a:lnTo>
                    <a:pt x="3557403" y="1060229"/>
                  </a:lnTo>
                  <a:lnTo>
                    <a:pt x="3547106" y="1117969"/>
                  </a:lnTo>
                  <a:lnTo>
                    <a:pt x="3534687" y="1170716"/>
                  </a:lnTo>
                  <a:lnTo>
                    <a:pt x="3520205" y="1218645"/>
                  </a:lnTo>
                  <a:lnTo>
                    <a:pt x="3503722" y="1261930"/>
                  </a:lnTo>
                  <a:lnTo>
                    <a:pt x="3485298" y="1300748"/>
                  </a:lnTo>
                  <a:lnTo>
                    <a:pt x="3464994" y="1335272"/>
                  </a:lnTo>
                  <a:lnTo>
                    <a:pt x="3418986" y="1392140"/>
                  </a:lnTo>
                  <a:lnTo>
                    <a:pt x="3366183" y="1433934"/>
                  </a:lnTo>
                  <a:lnTo>
                    <a:pt x="3307068" y="1462054"/>
                  </a:lnTo>
                  <a:lnTo>
                    <a:pt x="3242126" y="1477900"/>
                  </a:lnTo>
                  <a:lnTo>
                    <a:pt x="3171841" y="1482871"/>
                  </a:lnTo>
                  <a:lnTo>
                    <a:pt x="452415" y="1482871"/>
                  </a:lnTo>
                  <a:lnTo>
                    <a:pt x="207174" y="1686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01943" y="1762273"/>
              <a:ext cx="4766945" cy="1838325"/>
            </a:xfrm>
            <a:custGeom>
              <a:avLst/>
              <a:gdLst/>
              <a:ahLst/>
              <a:cxnLst/>
              <a:rect l="l" t="t" r="r" b="b"/>
              <a:pathLst>
                <a:path w="4766945" h="1838325">
                  <a:moveTo>
                    <a:pt x="280659" y="1837718"/>
                  </a:moveTo>
                  <a:lnTo>
                    <a:pt x="280659" y="1516001"/>
                  </a:lnTo>
                  <a:lnTo>
                    <a:pt x="251936" y="1501546"/>
                  </a:lnTo>
                  <a:lnTo>
                    <a:pt x="224349" y="1484995"/>
                  </a:lnTo>
                  <a:lnTo>
                    <a:pt x="172900" y="1444564"/>
                  </a:lnTo>
                  <a:lnTo>
                    <a:pt x="126935" y="1392618"/>
                  </a:lnTo>
                  <a:lnTo>
                    <a:pt x="87076" y="1327067"/>
                  </a:lnTo>
                  <a:lnTo>
                    <a:pt x="69632" y="1288537"/>
                  </a:lnTo>
                  <a:lnTo>
                    <a:pt x="53948" y="1245821"/>
                  </a:lnTo>
                  <a:lnTo>
                    <a:pt x="40103" y="1198659"/>
                  </a:lnTo>
                  <a:lnTo>
                    <a:pt x="28173" y="1146789"/>
                  </a:lnTo>
                  <a:lnTo>
                    <a:pt x="18239" y="1089949"/>
                  </a:lnTo>
                  <a:lnTo>
                    <a:pt x="10376" y="1027880"/>
                  </a:lnTo>
                  <a:lnTo>
                    <a:pt x="4663" y="960319"/>
                  </a:lnTo>
                  <a:lnTo>
                    <a:pt x="1178" y="887005"/>
                  </a:lnTo>
                  <a:lnTo>
                    <a:pt x="0" y="807682"/>
                  </a:lnTo>
                  <a:lnTo>
                    <a:pt x="1228" y="732373"/>
                  </a:lnTo>
                  <a:lnTo>
                    <a:pt x="4857" y="661294"/>
                  </a:lnTo>
                  <a:lnTo>
                    <a:pt x="10805" y="594360"/>
                  </a:lnTo>
                  <a:lnTo>
                    <a:pt x="18988" y="531489"/>
                  </a:lnTo>
                  <a:lnTo>
                    <a:pt x="29324" y="472598"/>
                  </a:lnTo>
                  <a:lnTo>
                    <a:pt x="41731" y="417606"/>
                  </a:lnTo>
                  <a:lnTo>
                    <a:pt x="56124" y="366431"/>
                  </a:lnTo>
                  <a:lnTo>
                    <a:pt x="72423" y="318991"/>
                  </a:lnTo>
                  <a:lnTo>
                    <a:pt x="90543" y="275204"/>
                  </a:lnTo>
                  <a:lnTo>
                    <a:pt x="110402" y="234989"/>
                  </a:lnTo>
                  <a:lnTo>
                    <a:pt x="131918" y="198264"/>
                  </a:lnTo>
                  <a:lnTo>
                    <a:pt x="155007" y="164948"/>
                  </a:lnTo>
                  <a:lnTo>
                    <a:pt x="179587" y="134957"/>
                  </a:lnTo>
                  <a:lnTo>
                    <a:pt x="232888" y="84627"/>
                  </a:lnTo>
                  <a:lnTo>
                    <a:pt x="291159" y="46621"/>
                  </a:lnTo>
                  <a:lnTo>
                    <a:pt x="353739" y="20284"/>
                  </a:lnTo>
                  <a:lnTo>
                    <a:pt x="419964" y="4962"/>
                  </a:lnTo>
                  <a:lnTo>
                    <a:pt x="489172" y="0"/>
                  </a:lnTo>
                  <a:lnTo>
                    <a:pt x="4222365" y="0"/>
                  </a:lnTo>
                  <a:lnTo>
                    <a:pt x="4262721" y="1126"/>
                  </a:lnTo>
                  <a:lnTo>
                    <a:pt x="4301902" y="4552"/>
                  </a:lnTo>
                  <a:lnTo>
                    <a:pt x="4339858" y="10351"/>
                  </a:lnTo>
                  <a:lnTo>
                    <a:pt x="4411900" y="29355"/>
                  </a:lnTo>
                  <a:lnTo>
                    <a:pt x="4478466" y="58710"/>
                  </a:lnTo>
                  <a:lnTo>
                    <a:pt x="4539169" y="98995"/>
                  </a:lnTo>
                  <a:lnTo>
                    <a:pt x="4593627" y="150783"/>
                  </a:lnTo>
                  <a:lnTo>
                    <a:pt x="4618394" y="181171"/>
                  </a:lnTo>
                  <a:lnTo>
                    <a:pt x="4641455" y="214650"/>
                  </a:lnTo>
                  <a:lnTo>
                    <a:pt x="4662763" y="251294"/>
                  </a:lnTo>
                  <a:lnTo>
                    <a:pt x="4682269" y="291173"/>
                  </a:lnTo>
                  <a:lnTo>
                    <a:pt x="4699926" y="334360"/>
                  </a:lnTo>
                  <a:lnTo>
                    <a:pt x="4715686" y="380926"/>
                  </a:lnTo>
                  <a:lnTo>
                    <a:pt x="4729499" y="430944"/>
                  </a:lnTo>
                  <a:lnTo>
                    <a:pt x="4741320" y="484485"/>
                  </a:lnTo>
                  <a:lnTo>
                    <a:pt x="4751099" y="541622"/>
                  </a:lnTo>
                  <a:lnTo>
                    <a:pt x="4758788" y="602426"/>
                  </a:lnTo>
                  <a:lnTo>
                    <a:pt x="4764340" y="666969"/>
                  </a:lnTo>
                  <a:lnTo>
                    <a:pt x="4766603" y="712915"/>
                  </a:lnTo>
                  <a:lnTo>
                    <a:pt x="4766603" y="893948"/>
                  </a:lnTo>
                  <a:lnTo>
                    <a:pt x="4763943" y="941110"/>
                  </a:lnTo>
                  <a:lnTo>
                    <a:pt x="4757905" y="1002475"/>
                  </a:lnTo>
                  <a:lnTo>
                    <a:pt x="4749547" y="1060308"/>
                  </a:lnTo>
                  <a:lnTo>
                    <a:pt x="4738922" y="1114663"/>
                  </a:lnTo>
                  <a:lnTo>
                    <a:pt x="4726086" y="1165597"/>
                  </a:lnTo>
                  <a:lnTo>
                    <a:pt x="4711093" y="1213164"/>
                  </a:lnTo>
                  <a:lnTo>
                    <a:pt x="4693997" y="1257420"/>
                  </a:lnTo>
                  <a:lnTo>
                    <a:pt x="4674854" y="1298420"/>
                  </a:lnTo>
                  <a:lnTo>
                    <a:pt x="4653717" y="1336219"/>
                  </a:lnTo>
                  <a:lnTo>
                    <a:pt x="4630642" y="1370873"/>
                  </a:lnTo>
                  <a:lnTo>
                    <a:pt x="4605682" y="1402437"/>
                  </a:lnTo>
                  <a:lnTo>
                    <a:pt x="4578892" y="1430966"/>
                  </a:lnTo>
                  <a:lnTo>
                    <a:pt x="4550327" y="1456515"/>
                  </a:lnTo>
                  <a:lnTo>
                    <a:pt x="4488091" y="1498897"/>
                  </a:lnTo>
                  <a:lnTo>
                    <a:pt x="4419408" y="1530024"/>
                  </a:lnTo>
                  <a:lnTo>
                    <a:pt x="4382786" y="1541506"/>
                  </a:lnTo>
                  <a:lnTo>
                    <a:pt x="4344715" y="1550340"/>
                  </a:lnTo>
                  <a:lnTo>
                    <a:pt x="4305252" y="1556581"/>
                  </a:lnTo>
                  <a:lnTo>
                    <a:pt x="4264450" y="1560286"/>
                  </a:lnTo>
                  <a:lnTo>
                    <a:pt x="4222363" y="1561508"/>
                  </a:lnTo>
                  <a:lnTo>
                    <a:pt x="612891" y="1561508"/>
                  </a:lnTo>
                  <a:lnTo>
                    <a:pt x="280659" y="1837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8641" y="310597"/>
            <a:ext cx="550799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0947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64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1850">
              <a:latin typeface="Comic Sans MS"/>
              <a:cs typeface="Comic Sans MS"/>
            </a:endParaRPr>
          </a:p>
          <a:p>
            <a:pPr marL="94996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01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86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86" y="856513"/>
                  </a:lnTo>
                  <a:lnTo>
                    <a:pt x="492340" y="898944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01" y="1204048"/>
                  </a:lnTo>
                  <a:lnTo>
                    <a:pt x="944638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44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23"/>
                  </a:lnTo>
                  <a:lnTo>
                    <a:pt x="1661312" y="6516649"/>
                  </a:lnTo>
                  <a:lnTo>
                    <a:pt x="1656156" y="6469659"/>
                  </a:lnTo>
                  <a:lnTo>
                    <a:pt x="1649006" y="6423304"/>
                  </a:lnTo>
                  <a:lnTo>
                    <a:pt x="1639912" y="6377622"/>
                  </a:lnTo>
                  <a:lnTo>
                    <a:pt x="1628927" y="6332639"/>
                  </a:lnTo>
                  <a:lnTo>
                    <a:pt x="1616087" y="6288430"/>
                  </a:lnTo>
                  <a:lnTo>
                    <a:pt x="1601419" y="6245009"/>
                  </a:lnTo>
                  <a:lnTo>
                    <a:pt x="1584998" y="6202451"/>
                  </a:lnTo>
                  <a:lnTo>
                    <a:pt x="1566849" y="6160770"/>
                  </a:lnTo>
                  <a:lnTo>
                    <a:pt x="1547025" y="6120028"/>
                  </a:lnTo>
                  <a:lnTo>
                    <a:pt x="1525549" y="6080264"/>
                  </a:lnTo>
                  <a:lnTo>
                    <a:pt x="1502498" y="6041517"/>
                  </a:lnTo>
                  <a:lnTo>
                    <a:pt x="1477886" y="6003836"/>
                  </a:lnTo>
                  <a:lnTo>
                    <a:pt x="1451775" y="5967273"/>
                  </a:lnTo>
                  <a:lnTo>
                    <a:pt x="1424203" y="5931852"/>
                  </a:lnTo>
                  <a:lnTo>
                    <a:pt x="1395209" y="5897638"/>
                  </a:lnTo>
                  <a:lnTo>
                    <a:pt x="1364856" y="5864657"/>
                  </a:lnTo>
                  <a:lnTo>
                    <a:pt x="1333157" y="5832970"/>
                  </a:lnTo>
                  <a:lnTo>
                    <a:pt x="1300187" y="5802604"/>
                  </a:lnTo>
                  <a:lnTo>
                    <a:pt x="1265961" y="5773623"/>
                  </a:lnTo>
                  <a:lnTo>
                    <a:pt x="1230553" y="5746051"/>
                  </a:lnTo>
                  <a:lnTo>
                    <a:pt x="1193977" y="5719927"/>
                  </a:lnTo>
                  <a:lnTo>
                    <a:pt x="1156309" y="5695327"/>
                  </a:lnTo>
                  <a:lnTo>
                    <a:pt x="1117561" y="5672264"/>
                  </a:lnTo>
                  <a:lnTo>
                    <a:pt x="1077798" y="5650801"/>
                  </a:lnTo>
                  <a:lnTo>
                    <a:pt x="1037056" y="5630977"/>
                  </a:lnTo>
                  <a:lnTo>
                    <a:pt x="995375" y="5612816"/>
                  </a:lnTo>
                  <a:lnTo>
                    <a:pt x="952804" y="5596394"/>
                  </a:lnTo>
                  <a:lnTo>
                    <a:pt x="909396" y="5581739"/>
                  </a:lnTo>
                  <a:lnTo>
                    <a:pt x="865174" y="5568886"/>
                  </a:lnTo>
                  <a:lnTo>
                    <a:pt x="820204" y="5557901"/>
                  </a:lnTo>
                  <a:lnTo>
                    <a:pt x="774509" y="5548808"/>
                  </a:lnTo>
                  <a:lnTo>
                    <a:pt x="728154" y="5541670"/>
                  </a:lnTo>
                  <a:lnTo>
                    <a:pt x="681164" y="5536501"/>
                  </a:lnTo>
                  <a:lnTo>
                    <a:pt x="633603" y="5533377"/>
                  </a:lnTo>
                  <a:lnTo>
                    <a:pt x="585482" y="5532323"/>
                  </a:lnTo>
                  <a:lnTo>
                    <a:pt x="537387" y="5533377"/>
                  </a:lnTo>
                  <a:lnTo>
                    <a:pt x="489813" y="5536501"/>
                  </a:lnTo>
                  <a:lnTo>
                    <a:pt x="442836" y="5541670"/>
                  </a:lnTo>
                  <a:lnTo>
                    <a:pt x="396468" y="5548808"/>
                  </a:lnTo>
                  <a:lnTo>
                    <a:pt x="350786" y="5557901"/>
                  </a:lnTo>
                  <a:lnTo>
                    <a:pt x="305816" y="5568886"/>
                  </a:lnTo>
                  <a:lnTo>
                    <a:pt x="261594" y="5581739"/>
                  </a:lnTo>
                  <a:lnTo>
                    <a:pt x="218186" y="5596394"/>
                  </a:lnTo>
                  <a:lnTo>
                    <a:pt x="175615" y="5612816"/>
                  </a:lnTo>
                  <a:lnTo>
                    <a:pt x="133934" y="5630977"/>
                  </a:lnTo>
                  <a:lnTo>
                    <a:pt x="93192" y="5650801"/>
                  </a:lnTo>
                  <a:lnTo>
                    <a:pt x="53428" y="5672264"/>
                  </a:lnTo>
                  <a:lnTo>
                    <a:pt x="14681" y="5695327"/>
                  </a:lnTo>
                  <a:lnTo>
                    <a:pt x="0" y="5704916"/>
                  </a:lnTo>
                  <a:lnTo>
                    <a:pt x="0" y="7200887"/>
                  </a:lnTo>
                  <a:lnTo>
                    <a:pt x="1490891" y="7200887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40"/>
                  </a:lnTo>
                  <a:lnTo>
                    <a:pt x="1616087" y="6936219"/>
                  </a:lnTo>
                  <a:lnTo>
                    <a:pt x="1628927" y="6892010"/>
                  </a:lnTo>
                  <a:lnTo>
                    <a:pt x="1639912" y="6847027"/>
                  </a:lnTo>
                  <a:lnTo>
                    <a:pt x="1649006" y="6801345"/>
                  </a:lnTo>
                  <a:lnTo>
                    <a:pt x="1656156" y="6754990"/>
                  </a:lnTo>
                  <a:lnTo>
                    <a:pt x="1661312" y="6708000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14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61"/>
                  </a:lnTo>
                  <a:lnTo>
                    <a:pt x="3068866" y="6123267"/>
                  </a:lnTo>
                  <a:lnTo>
                    <a:pt x="3024555" y="6104572"/>
                  </a:lnTo>
                  <a:lnTo>
                    <a:pt x="2975267" y="6097943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61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14"/>
                  </a:lnTo>
                  <a:lnTo>
                    <a:pt x="2796438" y="6332715"/>
                  </a:lnTo>
                  <a:lnTo>
                    <a:pt x="2815132" y="6377013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191" y="6468846"/>
                  </a:lnTo>
                  <a:lnTo>
                    <a:pt x="2975330" y="6468846"/>
                  </a:lnTo>
                  <a:lnTo>
                    <a:pt x="3024555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13"/>
                  </a:lnTo>
                  <a:lnTo>
                    <a:pt x="3154083" y="6332715"/>
                  </a:lnTo>
                  <a:lnTo>
                    <a:pt x="3160712" y="6283414"/>
                  </a:lnTo>
                  <a:close/>
                </a:path>
                <a:path w="9001125" h="7200900">
                  <a:moveTo>
                    <a:pt x="9001100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09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09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09" y="358305"/>
                  </a:lnTo>
                  <a:lnTo>
                    <a:pt x="7844358" y="402907"/>
                  </a:lnTo>
                  <a:lnTo>
                    <a:pt x="7857312" y="446405"/>
                  </a:lnTo>
                  <a:lnTo>
                    <a:pt x="7872895" y="488708"/>
                  </a:lnTo>
                  <a:lnTo>
                    <a:pt x="7891005" y="529729"/>
                  </a:lnTo>
                  <a:lnTo>
                    <a:pt x="7911541" y="569353"/>
                  </a:lnTo>
                  <a:lnTo>
                    <a:pt x="7934414" y="607491"/>
                  </a:lnTo>
                  <a:lnTo>
                    <a:pt x="7959534" y="644055"/>
                  </a:lnTo>
                  <a:lnTo>
                    <a:pt x="7986789" y="678954"/>
                  </a:lnTo>
                  <a:lnTo>
                    <a:pt x="8016100" y="712076"/>
                  </a:lnTo>
                  <a:lnTo>
                    <a:pt x="8047368" y="743343"/>
                  </a:lnTo>
                  <a:lnTo>
                    <a:pt x="8080489" y="772655"/>
                  </a:lnTo>
                  <a:lnTo>
                    <a:pt x="8115389" y="799909"/>
                  </a:lnTo>
                  <a:lnTo>
                    <a:pt x="8151952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36" y="915085"/>
                  </a:lnTo>
                  <a:lnTo>
                    <a:pt x="8401139" y="925334"/>
                  </a:lnTo>
                  <a:lnTo>
                    <a:pt x="8446745" y="932776"/>
                  </a:lnTo>
                  <a:lnTo>
                    <a:pt x="8493265" y="937298"/>
                  </a:lnTo>
                  <a:lnTo>
                    <a:pt x="8540674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82" y="925334"/>
                  </a:lnTo>
                  <a:lnTo>
                    <a:pt x="8724684" y="915085"/>
                  </a:lnTo>
                  <a:lnTo>
                    <a:pt x="8768182" y="902131"/>
                  </a:lnTo>
                  <a:lnTo>
                    <a:pt x="8810485" y="886548"/>
                  </a:lnTo>
                  <a:lnTo>
                    <a:pt x="8851494" y="868438"/>
                  </a:lnTo>
                  <a:lnTo>
                    <a:pt x="8891118" y="847902"/>
                  </a:lnTo>
                  <a:lnTo>
                    <a:pt x="8929268" y="825030"/>
                  </a:lnTo>
                  <a:lnTo>
                    <a:pt x="8965832" y="799909"/>
                  </a:lnTo>
                  <a:lnTo>
                    <a:pt x="9000731" y="772655"/>
                  </a:lnTo>
                  <a:lnTo>
                    <a:pt x="9001100" y="772325"/>
                  </a:lnTo>
                  <a:lnTo>
                    <a:pt x="900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65" y="5345917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6057" y="588775"/>
                  </a:moveTo>
                  <a:lnTo>
                    <a:pt x="294326" y="588775"/>
                  </a:lnTo>
                  <a:lnTo>
                    <a:pt x="248071" y="585113"/>
                  </a:lnTo>
                  <a:lnTo>
                    <a:pt x="203298" y="574327"/>
                  </a:lnTo>
                  <a:lnTo>
                    <a:pt x="160876" y="556752"/>
                  </a:lnTo>
                  <a:lnTo>
                    <a:pt x="121590" y="532718"/>
                  </a:lnTo>
                  <a:lnTo>
                    <a:pt x="86227" y="502554"/>
                  </a:lnTo>
                  <a:lnTo>
                    <a:pt x="56063" y="467203"/>
                  </a:lnTo>
                  <a:lnTo>
                    <a:pt x="32029" y="427919"/>
                  </a:lnTo>
                  <a:lnTo>
                    <a:pt x="14454" y="385491"/>
                  </a:lnTo>
                  <a:lnTo>
                    <a:pt x="3668" y="340713"/>
                  </a:lnTo>
                  <a:lnTo>
                    <a:pt x="0" y="294376"/>
                  </a:lnTo>
                  <a:lnTo>
                    <a:pt x="3668" y="248052"/>
                  </a:lnTo>
                  <a:lnTo>
                    <a:pt x="14454" y="203283"/>
                  </a:lnTo>
                  <a:lnTo>
                    <a:pt x="32029" y="160860"/>
                  </a:lnTo>
                  <a:lnTo>
                    <a:pt x="56063" y="121578"/>
                  </a:lnTo>
                  <a:lnTo>
                    <a:pt x="86227" y="86227"/>
                  </a:lnTo>
                  <a:lnTo>
                    <a:pt x="121590" y="56063"/>
                  </a:lnTo>
                  <a:lnTo>
                    <a:pt x="160876" y="32029"/>
                  </a:lnTo>
                  <a:lnTo>
                    <a:pt x="203298" y="14454"/>
                  </a:lnTo>
                  <a:lnTo>
                    <a:pt x="248071" y="3668"/>
                  </a:lnTo>
                  <a:lnTo>
                    <a:pt x="294404" y="0"/>
                  </a:lnTo>
                  <a:lnTo>
                    <a:pt x="4275979" y="0"/>
                  </a:lnTo>
                  <a:lnTo>
                    <a:pt x="4322300" y="3668"/>
                  </a:lnTo>
                  <a:lnTo>
                    <a:pt x="4367070" y="14454"/>
                  </a:lnTo>
                  <a:lnTo>
                    <a:pt x="4409492" y="32029"/>
                  </a:lnTo>
                  <a:lnTo>
                    <a:pt x="4448775" y="56063"/>
                  </a:lnTo>
                  <a:lnTo>
                    <a:pt x="4484125" y="86227"/>
                  </a:lnTo>
                  <a:lnTo>
                    <a:pt x="4514301" y="121578"/>
                  </a:lnTo>
                  <a:lnTo>
                    <a:pt x="4538337" y="160860"/>
                  </a:lnTo>
                  <a:lnTo>
                    <a:pt x="4555907" y="203283"/>
                  </a:lnTo>
                  <a:lnTo>
                    <a:pt x="4566687" y="248052"/>
                  </a:lnTo>
                  <a:lnTo>
                    <a:pt x="4569911" y="288782"/>
                  </a:lnTo>
                  <a:lnTo>
                    <a:pt x="4569911" y="299970"/>
                  </a:lnTo>
                  <a:lnTo>
                    <a:pt x="4566687" y="340713"/>
                  </a:lnTo>
                  <a:lnTo>
                    <a:pt x="4555907" y="385491"/>
                  </a:lnTo>
                  <a:lnTo>
                    <a:pt x="4538337" y="427919"/>
                  </a:lnTo>
                  <a:lnTo>
                    <a:pt x="4514301" y="467203"/>
                  </a:lnTo>
                  <a:lnTo>
                    <a:pt x="4484125" y="502554"/>
                  </a:lnTo>
                  <a:lnTo>
                    <a:pt x="4448775" y="532718"/>
                  </a:lnTo>
                  <a:lnTo>
                    <a:pt x="4409492" y="556752"/>
                  </a:lnTo>
                  <a:lnTo>
                    <a:pt x="4367070" y="574327"/>
                  </a:lnTo>
                  <a:lnTo>
                    <a:pt x="4322300" y="585113"/>
                  </a:lnTo>
                  <a:lnTo>
                    <a:pt x="4276057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73" y="5479902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447</Words>
  <Application>Microsoft Office PowerPoint</Application>
  <PresentationFormat>Custom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GAUGE CHART</vt:lpstr>
      <vt:lpstr>GAUGE CHART</vt:lpstr>
      <vt:lpstr>RIBBON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2024-09-29T06:48:24Z</dcterms:created>
  <dcterms:modified xsi:type="dcterms:W3CDTF">2024-10-07T15:36:44Z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