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DBA40-3FC7-4BAA-BB84-315610EC0F74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9C6A3-6D65-46E2-8276-11DB621D7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5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C5D7-0822-44A8-8ACD-FE48F4BC05FB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62A7-FC40-4BFC-B15E-74ED80AAC628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1DA2-7DE3-4B61-B78C-9285BAA140C6}" type="datetime1">
              <a:rPr lang="en-US" smtClean="0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8450-EE62-4898-BC71-4998801C0D01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BF56-2E30-4453-BA35-3E65CDD42943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5905" y="184803"/>
            <a:ext cx="4897755" cy="458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5972810" cy="292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73FF-BA0A-4EDE-975C-48751E91E9E2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168787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dirty="0" err="1"/>
              <a:t>Iam</a:t>
            </a:r>
            <a:r>
              <a:rPr lang="en-US" sz="3150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39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5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01" y="2335884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Meet</a:t>
            </a:r>
            <a:r>
              <a:rPr spc="-75" dirty="0"/>
              <a:t> </a:t>
            </a:r>
            <a:r>
              <a:rPr spc="-25" dirty="0"/>
              <a:t>DAX</a:t>
            </a:r>
          </a:p>
          <a:p>
            <a:pPr marL="525145">
              <a:lnSpc>
                <a:spcPct val="100000"/>
              </a:lnSpc>
              <a:spcBef>
                <a:spcPts val="3465"/>
              </a:spcBef>
            </a:pPr>
            <a:r>
              <a:rPr sz="1800" b="0" dirty="0">
                <a:latin typeface="Comic Sans MS"/>
                <a:cs typeface="Comic Sans MS"/>
              </a:rPr>
              <a:t>COMMON</a:t>
            </a:r>
            <a:r>
              <a:rPr sz="1800" b="0" spc="145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FUNCTION</a:t>
            </a:r>
            <a:r>
              <a:rPr sz="1800" b="0" spc="145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327025">
              <a:lnSpc>
                <a:spcPct val="100000"/>
              </a:lnSpc>
              <a:spcBef>
                <a:spcPts val="1415"/>
              </a:spcBef>
            </a:pPr>
            <a:r>
              <a:rPr sz="1750" b="0" dirty="0">
                <a:latin typeface="Comic Sans MS"/>
                <a:cs typeface="Comic Sans MS"/>
              </a:rPr>
              <a:t>5.TABLE</a:t>
            </a:r>
            <a:r>
              <a:rPr sz="1750" b="0" spc="-85" dirty="0">
                <a:latin typeface="Comic Sans MS"/>
                <a:cs typeface="Comic Sans MS"/>
              </a:rPr>
              <a:t> </a:t>
            </a:r>
            <a:r>
              <a:rPr sz="1750" b="0" spc="-10" dirty="0">
                <a:latin typeface="Comic Sans MS"/>
                <a:cs typeface="Comic Sans MS"/>
              </a:rPr>
              <a:t>MANIPULATION</a:t>
            </a:r>
            <a:r>
              <a:rPr sz="1750" b="0" spc="-85" dirty="0">
                <a:latin typeface="Comic Sans MS"/>
                <a:cs typeface="Comic Sans MS"/>
              </a:rPr>
              <a:t> </a:t>
            </a:r>
            <a:r>
              <a:rPr sz="1750" b="0" spc="-10" dirty="0">
                <a:latin typeface="Comic Sans MS"/>
                <a:cs typeface="Comic Sans MS"/>
              </a:rPr>
              <a:t>FUNCTIONS(FEW</a:t>
            </a:r>
            <a:r>
              <a:rPr sz="1750" b="0" spc="-85" dirty="0">
                <a:latin typeface="Comic Sans MS"/>
                <a:cs typeface="Comic Sans MS"/>
              </a:rPr>
              <a:t> </a:t>
            </a:r>
            <a:r>
              <a:rPr sz="1750" b="0" spc="-10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 marL="407670" marR="4327525">
              <a:lnSpc>
                <a:spcPts val="3600"/>
              </a:lnSpc>
              <a:spcBef>
                <a:spcPts val="219"/>
              </a:spcBef>
            </a:pPr>
            <a:r>
              <a:rPr sz="1800" b="0" spc="-10" dirty="0">
                <a:latin typeface="Comic Sans MS"/>
                <a:cs typeface="Comic Sans MS"/>
              </a:rPr>
              <a:t>VALUES DISTINCT</a:t>
            </a:r>
            <a:endParaRPr sz="1800">
              <a:latin typeface="Comic Sans MS"/>
              <a:cs typeface="Comic Sans MS"/>
            </a:endParaRPr>
          </a:p>
          <a:p>
            <a:pPr marL="407670">
              <a:lnSpc>
                <a:spcPct val="100000"/>
              </a:lnSpc>
              <a:spcBef>
                <a:spcPts val="1080"/>
              </a:spcBef>
              <a:tabLst>
                <a:tab pos="1930400" algn="l"/>
              </a:tabLst>
            </a:pPr>
            <a:r>
              <a:rPr sz="1800" b="0" dirty="0">
                <a:latin typeface="Comic Sans MS"/>
                <a:cs typeface="Comic Sans MS"/>
              </a:rPr>
              <a:t>VALUES</a:t>
            </a:r>
            <a:r>
              <a:rPr sz="1800" b="0" spc="150" dirty="0">
                <a:latin typeface="Comic Sans MS"/>
                <a:cs typeface="Comic Sans MS"/>
              </a:rPr>
              <a:t> </a:t>
            </a:r>
            <a:r>
              <a:rPr sz="1800" b="0" spc="-25" dirty="0">
                <a:latin typeface="Comic Sans MS"/>
                <a:cs typeface="Comic Sans MS"/>
              </a:rPr>
              <a:t>VS</a:t>
            </a:r>
            <a:r>
              <a:rPr sz="1800" b="0" dirty="0">
                <a:latin typeface="Comic Sans MS"/>
                <a:cs typeface="Comic Sans MS"/>
              </a:rPr>
              <a:t>	</a:t>
            </a:r>
            <a:r>
              <a:rPr sz="1800" b="0" spc="-10" dirty="0">
                <a:latin typeface="Comic Sans MS"/>
                <a:cs typeface="Comic Sans MS"/>
              </a:rPr>
              <a:t>DISTINCT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115744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3600000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4080100"/>
            <a:ext cx="241317" cy="24131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16826" y="1299983"/>
            <a:ext cx="93969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Che</a:t>
            </a:r>
            <a:r>
              <a:rPr sz="2025" b="1" spc="-15" baseline="2057" dirty="0">
                <a:latin typeface="Comic Sans MS"/>
                <a:cs typeface="Comic Sans MS"/>
              </a:rPr>
              <a:t>ck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n</a:t>
            </a:r>
            <a:r>
              <a:rPr sz="1350" b="1" spc="-20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990626" y="1534978"/>
            <a:ext cx="69459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Exam</a:t>
            </a:r>
            <a:r>
              <a:rPr sz="1350" b="1" spc="-10" dirty="0">
                <a:latin typeface="Comic Sans MS"/>
                <a:cs typeface="Comic Sans MS"/>
              </a:rPr>
              <a:t>ple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87375"/>
            <a:ext cx="7574280" cy="1537970"/>
          </a:xfrm>
          <a:custGeom>
            <a:avLst/>
            <a:gdLst/>
            <a:ahLst/>
            <a:cxnLst/>
            <a:rect l="l" t="t" r="r" b="b"/>
            <a:pathLst>
              <a:path w="7574280" h="1537970">
                <a:moveTo>
                  <a:pt x="7573759" y="1060081"/>
                </a:moveTo>
                <a:lnTo>
                  <a:pt x="7570305" y="1012913"/>
                </a:lnTo>
                <a:lnTo>
                  <a:pt x="7559802" y="965898"/>
                </a:lnTo>
                <a:lnTo>
                  <a:pt x="7542936" y="921639"/>
                </a:lnTo>
                <a:lnTo>
                  <a:pt x="7520203" y="880656"/>
                </a:lnTo>
                <a:lnTo>
                  <a:pt x="7492149" y="843457"/>
                </a:lnTo>
                <a:lnTo>
                  <a:pt x="7459256" y="810577"/>
                </a:lnTo>
                <a:lnTo>
                  <a:pt x="7422070" y="782510"/>
                </a:lnTo>
                <a:lnTo>
                  <a:pt x="7381087" y="759790"/>
                </a:lnTo>
                <a:lnTo>
                  <a:pt x="7336828" y="742911"/>
                </a:lnTo>
                <a:lnTo>
                  <a:pt x="7289813" y="732421"/>
                </a:lnTo>
                <a:lnTo>
                  <a:pt x="7240537" y="728802"/>
                </a:lnTo>
                <a:lnTo>
                  <a:pt x="674014" y="728802"/>
                </a:lnTo>
                <a:lnTo>
                  <a:pt x="674014" y="0"/>
                </a:lnTo>
                <a:lnTo>
                  <a:pt x="0" y="0"/>
                </a:lnTo>
                <a:lnTo>
                  <a:pt x="0" y="728802"/>
                </a:lnTo>
                <a:lnTo>
                  <a:pt x="657821" y="728802"/>
                </a:lnTo>
                <a:lnTo>
                  <a:pt x="608558" y="732421"/>
                </a:lnTo>
                <a:lnTo>
                  <a:pt x="561543" y="742911"/>
                </a:lnTo>
                <a:lnTo>
                  <a:pt x="517283" y="759790"/>
                </a:lnTo>
                <a:lnTo>
                  <a:pt x="476300" y="782510"/>
                </a:lnTo>
                <a:lnTo>
                  <a:pt x="439102" y="810577"/>
                </a:lnTo>
                <a:lnTo>
                  <a:pt x="406222" y="843457"/>
                </a:lnTo>
                <a:lnTo>
                  <a:pt x="378155" y="880656"/>
                </a:lnTo>
                <a:lnTo>
                  <a:pt x="355434" y="921639"/>
                </a:lnTo>
                <a:lnTo>
                  <a:pt x="338569" y="965898"/>
                </a:lnTo>
                <a:lnTo>
                  <a:pt x="328066" y="1012913"/>
                </a:lnTo>
                <a:lnTo>
                  <a:pt x="324446" y="1062177"/>
                </a:lnTo>
                <a:lnTo>
                  <a:pt x="324446" y="1204417"/>
                </a:lnTo>
                <a:lnTo>
                  <a:pt x="328066" y="1253680"/>
                </a:lnTo>
                <a:lnTo>
                  <a:pt x="338569" y="1300695"/>
                </a:lnTo>
                <a:lnTo>
                  <a:pt x="355434" y="1344955"/>
                </a:lnTo>
                <a:lnTo>
                  <a:pt x="378155" y="1385938"/>
                </a:lnTo>
                <a:lnTo>
                  <a:pt x="406222" y="1423136"/>
                </a:lnTo>
                <a:lnTo>
                  <a:pt x="439102" y="1456016"/>
                </a:lnTo>
                <a:lnTo>
                  <a:pt x="476300" y="1484083"/>
                </a:lnTo>
                <a:lnTo>
                  <a:pt x="517283" y="1506804"/>
                </a:lnTo>
                <a:lnTo>
                  <a:pt x="561543" y="1523682"/>
                </a:lnTo>
                <a:lnTo>
                  <a:pt x="608558" y="1534172"/>
                </a:lnTo>
                <a:lnTo>
                  <a:pt x="657821" y="1537792"/>
                </a:lnTo>
                <a:lnTo>
                  <a:pt x="7240537" y="1537792"/>
                </a:lnTo>
                <a:lnTo>
                  <a:pt x="7289813" y="1534172"/>
                </a:lnTo>
                <a:lnTo>
                  <a:pt x="7336828" y="1523682"/>
                </a:lnTo>
                <a:lnTo>
                  <a:pt x="7381087" y="1506804"/>
                </a:lnTo>
                <a:lnTo>
                  <a:pt x="7422070" y="1484083"/>
                </a:lnTo>
                <a:lnTo>
                  <a:pt x="7459256" y="1456016"/>
                </a:lnTo>
                <a:lnTo>
                  <a:pt x="7492149" y="1423136"/>
                </a:lnTo>
                <a:lnTo>
                  <a:pt x="7520203" y="1385938"/>
                </a:lnTo>
                <a:lnTo>
                  <a:pt x="7542936" y="1344955"/>
                </a:lnTo>
                <a:lnTo>
                  <a:pt x="7559802" y="1300695"/>
                </a:lnTo>
                <a:lnTo>
                  <a:pt x="7570305" y="1253680"/>
                </a:lnTo>
                <a:lnTo>
                  <a:pt x="7573759" y="1206512"/>
                </a:lnTo>
                <a:lnTo>
                  <a:pt x="7573759" y="10600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461" rIns="0" bIns="0" rtlCol="0">
            <a:spAutoFit/>
          </a:bodyPr>
          <a:lstStyle/>
          <a:p>
            <a:pPr marL="1924050">
              <a:lnSpc>
                <a:spcPct val="100000"/>
              </a:lnSpc>
              <a:spcBef>
                <a:spcPts val="95"/>
              </a:spcBef>
            </a:pPr>
            <a:r>
              <a:rPr sz="2150" b="0" u="sng" spc="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VALUES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2368" y="1998595"/>
            <a:ext cx="6649720" cy="1601470"/>
            <a:chOff x="502368" y="1998595"/>
            <a:chExt cx="6649720" cy="1601470"/>
          </a:xfrm>
        </p:grpSpPr>
        <p:sp>
          <p:nvSpPr>
            <p:cNvPr id="17" name="object 17"/>
            <p:cNvSpPr/>
            <p:nvPr/>
          </p:nvSpPr>
          <p:spPr>
            <a:xfrm>
              <a:off x="502368" y="1998595"/>
              <a:ext cx="6649720" cy="1601470"/>
            </a:xfrm>
            <a:custGeom>
              <a:avLst/>
              <a:gdLst/>
              <a:ahLst/>
              <a:cxnLst/>
              <a:rect l="l" t="t" r="r" b="b"/>
              <a:pathLst>
                <a:path w="6649720" h="1601470">
                  <a:moveTo>
                    <a:pt x="6316662" y="1601404"/>
                  </a:moveTo>
                  <a:lnTo>
                    <a:pt x="333373" y="1601404"/>
                  </a:lnTo>
                  <a:lnTo>
                    <a:pt x="284111" y="1597789"/>
                  </a:lnTo>
                  <a:lnTo>
                    <a:pt x="237091" y="1587289"/>
                  </a:lnTo>
                  <a:lnTo>
                    <a:pt x="192832" y="1570419"/>
                  </a:lnTo>
                  <a:lnTo>
                    <a:pt x="151848" y="1547695"/>
                  </a:lnTo>
                  <a:lnTo>
                    <a:pt x="114656" y="1519632"/>
                  </a:lnTo>
                  <a:lnTo>
                    <a:pt x="81771" y="1486747"/>
                  </a:lnTo>
                  <a:lnTo>
                    <a:pt x="53708" y="1449555"/>
                  </a:lnTo>
                  <a:lnTo>
                    <a:pt x="30984" y="1408571"/>
                  </a:lnTo>
                  <a:lnTo>
                    <a:pt x="14114" y="1364312"/>
                  </a:lnTo>
                  <a:lnTo>
                    <a:pt x="3614" y="1317292"/>
                  </a:lnTo>
                  <a:lnTo>
                    <a:pt x="0" y="126802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16661" y="0"/>
                  </a:lnTo>
                  <a:lnTo>
                    <a:pt x="6365924" y="3614"/>
                  </a:lnTo>
                  <a:lnTo>
                    <a:pt x="6412944" y="14114"/>
                  </a:lnTo>
                  <a:lnTo>
                    <a:pt x="6457203" y="30984"/>
                  </a:lnTo>
                  <a:lnTo>
                    <a:pt x="6498187" y="53708"/>
                  </a:lnTo>
                  <a:lnTo>
                    <a:pt x="6535379" y="81771"/>
                  </a:lnTo>
                  <a:lnTo>
                    <a:pt x="6568264" y="114656"/>
                  </a:lnTo>
                  <a:lnTo>
                    <a:pt x="6596327" y="151848"/>
                  </a:lnTo>
                  <a:lnTo>
                    <a:pt x="6619051" y="192832"/>
                  </a:lnTo>
                  <a:lnTo>
                    <a:pt x="6635921" y="237091"/>
                  </a:lnTo>
                  <a:lnTo>
                    <a:pt x="6646421" y="284111"/>
                  </a:lnTo>
                  <a:lnTo>
                    <a:pt x="6649580" y="327161"/>
                  </a:lnTo>
                  <a:lnTo>
                    <a:pt x="6649580" y="1274242"/>
                  </a:lnTo>
                  <a:lnTo>
                    <a:pt x="6646421" y="1317292"/>
                  </a:lnTo>
                  <a:lnTo>
                    <a:pt x="6635921" y="1364312"/>
                  </a:lnTo>
                  <a:lnTo>
                    <a:pt x="6619051" y="1408571"/>
                  </a:lnTo>
                  <a:lnTo>
                    <a:pt x="6596327" y="1449555"/>
                  </a:lnTo>
                  <a:lnTo>
                    <a:pt x="6568264" y="1486747"/>
                  </a:lnTo>
                  <a:lnTo>
                    <a:pt x="6535379" y="1519632"/>
                  </a:lnTo>
                  <a:lnTo>
                    <a:pt x="6498187" y="1547695"/>
                  </a:lnTo>
                  <a:lnTo>
                    <a:pt x="6457203" y="1570419"/>
                  </a:lnTo>
                  <a:lnTo>
                    <a:pt x="6412944" y="1587289"/>
                  </a:lnTo>
                  <a:lnTo>
                    <a:pt x="6365924" y="1597789"/>
                  </a:lnTo>
                  <a:lnTo>
                    <a:pt x="6316662" y="1601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768" y="2389120"/>
              <a:ext cx="66675" cy="666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768" y="2636770"/>
              <a:ext cx="66675" cy="666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768" y="2884420"/>
              <a:ext cx="66675" cy="6667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34330" y="3923850"/>
            <a:ext cx="6716395" cy="1353820"/>
            <a:chOff x="434330" y="3923850"/>
            <a:chExt cx="6716395" cy="1353820"/>
          </a:xfrm>
        </p:grpSpPr>
        <p:sp>
          <p:nvSpPr>
            <p:cNvPr id="22" name="object 22"/>
            <p:cNvSpPr/>
            <p:nvPr/>
          </p:nvSpPr>
          <p:spPr>
            <a:xfrm>
              <a:off x="434330" y="3923850"/>
              <a:ext cx="6716395" cy="1353820"/>
            </a:xfrm>
            <a:custGeom>
              <a:avLst/>
              <a:gdLst/>
              <a:ahLst/>
              <a:cxnLst/>
              <a:rect l="l" t="t" r="r" b="b"/>
              <a:pathLst>
                <a:path w="6716395" h="1353820">
                  <a:moveTo>
                    <a:pt x="6384699" y="1353753"/>
                  </a:moveTo>
                  <a:lnTo>
                    <a:pt x="333374" y="1353753"/>
                  </a:lnTo>
                  <a:lnTo>
                    <a:pt x="284111" y="1350139"/>
                  </a:lnTo>
                  <a:lnTo>
                    <a:pt x="237091" y="1339639"/>
                  </a:lnTo>
                  <a:lnTo>
                    <a:pt x="192832" y="1322769"/>
                  </a:lnTo>
                  <a:lnTo>
                    <a:pt x="151848" y="1300045"/>
                  </a:lnTo>
                  <a:lnTo>
                    <a:pt x="114656" y="1271982"/>
                  </a:lnTo>
                  <a:lnTo>
                    <a:pt x="81771" y="1239097"/>
                  </a:lnTo>
                  <a:lnTo>
                    <a:pt x="53708" y="1201905"/>
                  </a:lnTo>
                  <a:lnTo>
                    <a:pt x="30984" y="1160921"/>
                  </a:lnTo>
                  <a:lnTo>
                    <a:pt x="14114" y="1116662"/>
                  </a:lnTo>
                  <a:lnTo>
                    <a:pt x="3614" y="1069642"/>
                  </a:lnTo>
                  <a:lnTo>
                    <a:pt x="0" y="102037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84699" y="0"/>
                  </a:lnTo>
                  <a:lnTo>
                    <a:pt x="6433963" y="3614"/>
                  </a:lnTo>
                  <a:lnTo>
                    <a:pt x="6480982" y="14114"/>
                  </a:lnTo>
                  <a:lnTo>
                    <a:pt x="6525241" y="30984"/>
                  </a:lnTo>
                  <a:lnTo>
                    <a:pt x="6566225" y="53708"/>
                  </a:lnTo>
                  <a:lnTo>
                    <a:pt x="6603417" y="81771"/>
                  </a:lnTo>
                  <a:lnTo>
                    <a:pt x="6636303" y="114656"/>
                  </a:lnTo>
                  <a:lnTo>
                    <a:pt x="6664365" y="151848"/>
                  </a:lnTo>
                  <a:lnTo>
                    <a:pt x="6687089" y="192832"/>
                  </a:lnTo>
                  <a:lnTo>
                    <a:pt x="6703959" y="237091"/>
                  </a:lnTo>
                  <a:lnTo>
                    <a:pt x="6714459" y="284111"/>
                  </a:lnTo>
                  <a:lnTo>
                    <a:pt x="6715888" y="303589"/>
                  </a:lnTo>
                  <a:lnTo>
                    <a:pt x="6715888" y="1050164"/>
                  </a:lnTo>
                  <a:lnTo>
                    <a:pt x="6703959" y="1116662"/>
                  </a:lnTo>
                  <a:lnTo>
                    <a:pt x="6687089" y="1160921"/>
                  </a:lnTo>
                  <a:lnTo>
                    <a:pt x="6664365" y="1201905"/>
                  </a:lnTo>
                  <a:lnTo>
                    <a:pt x="6636303" y="1239097"/>
                  </a:lnTo>
                  <a:lnTo>
                    <a:pt x="6603417" y="1271982"/>
                  </a:lnTo>
                  <a:lnTo>
                    <a:pt x="6566225" y="1300045"/>
                  </a:lnTo>
                  <a:lnTo>
                    <a:pt x="6525241" y="1322769"/>
                  </a:lnTo>
                  <a:lnTo>
                    <a:pt x="6480982" y="1339639"/>
                  </a:lnTo>
                  <a:lnTo>
                    <a:pt x="6433963" y="1350139"/>
                  </a:lnTo>
                  <a:lnTo>
                    <a:pt x="6384699" y="13537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29" y="4314374"/>
              <a:ext cx="66675" cy="666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29" y="4562024"/>
              <a:ext cx="66675" cy="666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29" y="4809674"/>
              <a:ext cx="66675" cy="66674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1072036" y="5789414"/>
            <a:ext cx="6148070" cy="429895"/>
          </a:xfrm>
          <a:custGeom>
            <a:avLst/>
            <a:gdLst/>
            <a:ahLst/>
            <a:cxnLst/>
            <a:rect l="l" t="t" r="r" b="b"/>
            <a:pathLst>
              <a:path w="6148070" h="429895">
                <a:moveTo>
                  <a:pt x="5932935" y="429828"/>
                </a:moveTo>
                <a:lnTo>
                  <a:pt x="214914" y="429828"/>
                </a:lnTo>
                <a:lnTo>
                  <a:pt x="165636" y="424152"/>
                </a:lnTo>
                <a:lnTo>
                  <a:pt x="120400" y="407984"/>
                </a:lnTo>
                <a:lnTo>
                  <a:pt x="80496" y="382614"/>
                </a:lnTo>
                <a:lnTo>
                  <a:pt x="47214" y="349332"/>
                </a:lnTo>
                <a:lnTo>
                  <a:pt x="21844" y="309428"/>
                </a:lnTo>
                <a:lnTo>
                  <a:pt x="5676" y="264192"/>
                </a:lnTo>
                <a:lnTo>
                  <a:pt x="0" y="214914"/>
                </a:lnTo>
                <a:lnTo>
                  <a:pt x="5676" y="165636"/>
                </a:lnTo>
                <a:lnTo>
                  <a:pt x="21844" y="120400"/>
                </a:lnTo>
                <a:lnTo>
                  <a:pt x="47214" y="80496"/>
                </a:lnTo>
                <a:lnTo>
                  <a:pt x="80496" y="47214"/>
                </a:lnTo>
                <a:lnTo>
                  <a:pt x="120400" y="21844"/>
                </a:lnTo>
                <a:lnTo>
                  <a:pt x="165636" y="5676"/>
                </a:lnTo>
                <a:lnTo>
                  <a:pt x="214914" y="0"/>
                </a:lnTo>
                <a:lnTo>
                  <a:pt x="5932935" y="0"/>
                </a:lnTo>
                <a:lnTo>
                  <a:pt x="5982213" y="5676"/>
                </a:lnTo>
                <a:lnTo>
                  <a:pt x="6027449" y="21844"/>
                </a:lnTo>
                <a:lnTo>
                  <a:pt x="6067353" y="47214"/>
                </a:lnTo>
                <a:lnTo>
                  <a:pt x="6100635" y="80496"/>
                </a:lnTo>
                <a:lnTo>
                  <a:pt x="6126005" y="120400"/>
                </a:lnTo>
                <a:lnTo>
                  <a:pt x="6142173" y="165636"/>
                </a:lnTo>
                <a:lnTo>
                  <a:pt x="6147849" y="214914"/>
                </a:lnTo>
                <a:lnTo>
                  <a:pt x="6142173" y="264192"/>
                </a:lnTo>
                <a:lnTo>
                  <a:pt x="6126005" y="309428"/>
                </a:lnTo>
                <a:lnTo>
                  <a:pt x="6100635" y="349332"/>
                </a:lnTo>
                <a:lnTo>
                  <a:pt x="6067353" y="382614"/>
                </a:lnTo>
                <a:lnTo>
                  <a:pt x="6027449" y="407984"/>
                </a:lnTo>
                <a:lnTo>
                  <a:pt x="5982213" y="424152"/>
                </a:lnTo>
                <a:lnTo>
                  <a:pt x="5932935" y="429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8663" y="992891"/>
            <a:ext cx="6961505" cy="513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685" marR="5080" indent="-850900">
              <a:lnSpc>
                <a:spcPct val="113599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70" dirty="0">
                <a:latin typeface="Comic Sans MS"/>
                <a:cs typeface="Comic Sans MS"/>
              </a:rPr>
              <a:t> </a:t>
            </a:r>
            <a:r>
              <a:rPr sz="1650" b="1" spc="-20" dirty="0">
                <a:latin typeface="Comic Sans MS"/>
                <a:cs typeface="Comic Sans MS"/>
              </a:rPr>
              <a:t>VALUES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function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DAX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can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be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used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two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ways,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depending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on </a:t>
            </a:r>
            <a:r>
              <a:rPr sz="1650" dirty="0">
                <a:latin typeface="Comic Sans MS"/>
                <a:cs typeface="Comic Sans MS"/>
              </a:rPr>
              <a:t>whether</a:t>
            </a:r>
            <a:r>
              <a:rPr sz="1650" spc="-3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you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give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it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column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name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or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name:</a:t>
            </a:r>
            <a:endParaRPr sz="16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650">
              <a:latin typeface="Comic Sans MS"/>
              <a:cs typeface="Comic Sans MS"/>
            </a:endParaRPr>
          </a:p>
          <a:p>
            <a:pPr marL="221615">
              <a:lnSpc>
                <a:spcPct val="100000"/>
              </a:lnSpc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you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use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column</a:t>
            </a:r>
            <a:r>
              <a:rPr sz="1450" b="1" spc="-4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name:</a:t>
            </a:r>
            <a:endParaRPr sz="1450">
              <a:latin typeface="Comic Sans MS"/>
              <a:cs typeface="Comic Sans MS"/>
            </a:endParaRPr>
          </a:p>
          <a:p>
            <a:pPr marL="533400">
              <a:lnSpc>
                <a:spcPct val="100000"/>
              </a:lnSpc>
              <a:spcBef>
                <a:spcPts val="210"/>
              </a:spcBef>
            </a:pP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gives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list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unique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values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from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column.</a:t>
            </a:r>
            <a:endParaRPr sz="1450">
              <a:latin typeface="Comic Sans MS"/>
              <a:cs typeface="Comic Sans MS"/>
            </a:endParaRPr>
          </a:p>
          <a:p>
            <a:pPr marL="533400" marR="158115">
              <a:lnSpc>
                <a:spcPct val="112100"/>
              </a:lnSpc>
              <a:tabLst>
                <a:tab pos="911225" algn="l"/>
                <a:tab pos="1382395" algn="l"/>
                <a:tab pos="1956435" algn="l"/>
                <a:tab pos="2233930" algn="l"/>
                <a:tab pos="2993390" algn="l"/>
                <a:tab pos="3547110" algn="l"/>
                <a:tab pos="4629150" algn="l"/>
                <a:tab pos="5114925" algn="l"/>
                <a:tab pos="5955665" algn="l"/>
              </a:tabLst>
            </a:pPr>
            <a:r>
              <a:rPr sz="1450" dirty="0">
                <a:latin typeface="Comic Sans MS"/>
                <a:cs typeface="Comic Sans MS"/>
              </a:rPr>
              <a:t>If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there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are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any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blanks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column,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will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include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blank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list.</a:t>
            </a:r>
            <a:r>
              <a:rPr sz="1450" spc="50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If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you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0" dirty="0">
                <a:latin typeface="Comic Sans MS"/>
                <a:cs typeface="Comic Sans MS"/>
              </a:rPr>
              <a:t>have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50" dirty="0">
                <a:latin typeface="Comic Sans MS"/>
                <a:cs typeface="Comic Sans MS"/>
              </a:rPr>
              <a:t>a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0" dirty="0">
                <a:latin typeface="Comic Sans MS"/>
                <a:cs typeface="Comic Sans MS"/>
              </a:rPr>
              <a:t>with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categories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0" dirty="0">
                <a:latin typeface="Comic Sans MS"/>
                <a:cs typeface="Comic Sans MS"/>
              </a:rPr>
              <a:t>like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"Office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10" dirty="0">
                <a:latin typeface="Comic Sans MS"/>
                <a:cs typeface="Comic Sans MS"/>
              </a:rPr>
              <a:t>Supplies", </a:t>
            </a:r>
            <a:r>
              <a:rPr sz="1450" dirty="0">
                <a:latin typeface="Comic Sans MS"/>
                <a:cs typeface="Comic Sans MS"/>
              </a:rPr>
              <a:t>"Technology",</a:t>
            </a:r>
            <a:r>
              <a:rPr sz="1450" spc="3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"Office</a:t>
            </a:r>
            <a:r>
              <a:rPr sz="1450" spc="3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Supplies",</a:t>
            </a:r>
            <a:r>
              <a:rPr sz="1450" spc="3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3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will</a:t>
            </a:r>
            <a:r>
              <a:rPr sz="1450" spc="3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return</a:t>
            </a:r>
            <a:r>
              <a:rPr sz="1450" spc="3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"Office</a:t>
            </a:r>
            <a:r>
              <a:rPr sz="1450" spc="3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Supplies"</a:t>
            </a:r>
            <a:r>
              <a:rPr sz="1450" spc="35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and </a:t>
            </a:r>
            <a:r>
              <a:rPr sz="1450" spc="-10" dirty="0">
                <a:latin typeface="Comic Sans MS"/>
                <a:cs typeface="Comic Sans MS"/>
              </a:rPr>
              <a:t>"Technology",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just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once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each.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z="1450">
              <a:latin typeface="Comic Sans MS"/>
              <a:cs typeface="Comic Sans MS"/>
            </a:endParaRPr>
          </a:p>
          <a:p>
            <a:pPr marL="153670">
              <a:lnSpc>
                <a:spcPct val="100000"/>
              </a:lnSpc>
            </a:pPr>
            <a:r>
              <a:rPr sz="1450" b="1" dirty="0">
                <a:latin typeface="Comic Sans MS"/>
                <a:cs typeface="Comic Sans MS"/>
              </a:rPr>
              <a:t>When</a:t>
            </a:r>
            <a:r>
              <a:rPr sz="1450" b="1" spc="-3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you</a:t>
            </a:r>
            <a:r>
              <a:rPr sz="1450" b="1" spc="-3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use</a:t>
            </a:r>
            <a:r>
              <a:rPr sz="1450" b="1" spc="-3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a</a:t>
            </a:r>
            <a:r>
              <a:rPr sz="1450" b="1" spc="-3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table</a:t>
            </a:r>
            <a:r>
              <a:rPr sz="1450" b="1" spc="-3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name:</a:t>
            </a:r>
            <a:endParaRPr sz="1450">
              <a:latin typeface="Comic Sans MS"/>
              <a:cs typeface="Comic Sans MS"/>
            </a:endParaRPr>
          </a:p>
          <a:p>
            <a:pPr marL="465455">
              <a:lnSpc>
                <a:spcPct val="100000"/>
              </a:lnSpc>
              <a:spcBef>
                <a:spcPts val="210"/>
              </a:spcBef>
            </a:pP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gives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all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rows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from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table.</a:t>
            </a:r>
            <a:endParaRPr sz="1450">
              <a:latin typeface="Comic Sans MS"/>
              <a:cs typeface="Comic Sans MS"/>
            </a:endParaRPr>
          </a:p>
          <a:p>
            <a:pPr marL="465455">
              <a:lnSpc>
                <a:spcPct val="100000"/>
              </a:lnSpc>
              <a:spcBef>
                <a:spcPts val="210"/>
              </a:spcBef>
            </a:pPr>
            <a:r>
              <a:rPr sz="1450" dirty="0">
                <a:latin typeface="Comic Sans MS"/>
                <a:cs typeface="Comic Sans MS"/>
              </a:rPr>
              <a:t>If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there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are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any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blank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rows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table,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will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include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blank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row.</a:t>
            </a:r>
            <a:endParaRPr sz="1450">
              <a:latin typeface="Comic Sans MS"/>
              <a:cs typeface="Comic Sans MS"/>
            </a:endParaRPr>
          </a:p>
          <a:p>
            <a:pPr marL="465455" marR="158115" indent="74930">
              <a:lnSpc>
                <a:spcPct val="112100"/>
              </a:lnSpc>
            </a:pPr>
            <a:r>
              <a:rPr sz="1450" dirty="0">
                <a:latin typeface="Comic Sans MS"/>
                <a:cs typeface="Comic Sans MS"/>
              </a:rPr>
              <a:t>If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your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has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multiple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rows,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it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will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return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all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those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rows</a:t>
            </a:r>
            <a:r>
              <a:rPr sz="1450" spc="1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exactly</a:t>
            </a:r>
            <a:r>
              <a:rPr sz="1450" spc="114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as </a:t>
            </a:r>
            <a:r>
              <a:rPr sz="1450" dirty="0">
                <a:latin typeface="Comic Sans MS"/>
                <a:cs typeface="Comic Sans MS"/>
              </a:rPr>
              <a:t>they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are,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without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removing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any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duplicates.</a:t>
            </a:r>
            <a:endParaRPr sz="14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  <a:p>
            <a:pPr marL="2123440">
              <a:lnSpc>
                <a:spcPct val="100000"/>
              </a:lnSpc>
              <a:spcBef>
                <a:spcPts val="844"/>
              </a:spcBef>
            </a:pPr>
            <a:r>
              <a:rPr sz="1450" b="1" spc="-10" dirty="0">
                <a:latin typeface="Comic Sans MS"/>
                <a:cs typeface="Comic Sans MS"/>
              </a:rPr>
              <a:t>VALUES(&lt;TableNameOrColumnName&gt;)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9535" y="1130520"/>
            <a:ext cx="1322070" cy="3367404"/>
            <a:chOff x="7679535" y="1130520"/>
            <a:chExt cx="1322070" cy="33674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9535" y="2078353"/>
              <a:ext cx="1321589" cy="24193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81499" y="1130520"/>
              <a:ext cx="1188720" cy="948055"/>
            </a:xfrm>
            <a:custGeom>
              <a:avLst/>
              <a:gdLst/>
              <a:ahLst/>
              <a:cxnLst/>
              <a:rect l="l" t="t" r="r" b="b"/>
              <a:pathLst>
                <a:path w="1188720" h="948055">
                  <a:moveTo>
                    <a:pt x="237121" y="947833"/>
                  </a:moveTo>
                  <a:lnTo>
                    <a:pt x="237121" y="676011"/>
                  </a:lnTo>
                  <a:lnTo>
                    <a:pt x="192083" y="651845"/>
                  </a:lnTo>
                  <a:lnTo>
                    <a:pt x="150683" y="622931"/>
                  </a:lnTo>
                  <a:lnTo>
                    <a:pt x="113365" y="590049"/>
                  </a:lnTo>
                  <a:lnTo>
                    <a:pt x="80572" y="553979"/>
                  </a:lnTo>
                  <a:lnTo>
                    <a:pt x="52748" y="515501"/>
                  </a:lnTo>
                  <a:lnTo>
                    <a:pt x="30335" y="475395"/>
                  </a:lnTo>
                  <a:lnTo>
                    <a:pt x="13778" y="434442"/>
                  </a:lnTo>
                  <a:lnTo>
                    <a:pt x="3518" y="393422"/>
                  </a:lnTo>
                  <a:lnTo>
                    <a:pt x="0" y="353114"/>
                  </a:lnTo>
                  <a:lnTo>
                    <a:pt x="3219" y="313274"/>
                  </a:lnTo>
                  <a:lnTo>
                    <a:pt x="12620" y="273653"/>
                  </a:lnTo>
                  <a:lnTo>
                    <a:pt x="27815" y="234768"/>
                  </a:lnTo>
                  <a:lnTo>
                    <a:pt x="48417" y="197134"/>
                  </a:lnTo>
                  <a:lnTo>
                    <a:pt x="74039" y="161270"/>
                  </a:lnTo>
                  <a:lnTo>
                    <a:pt x="104294" y="127690"/>
                  </a:lnTo>
                  <a:lnTo>
                    <a:pt x="138794" y="96912"/>
                  </a:lnTo>
                  <a:lnTo>
                    <a:pt x="177152" y="69452"/>
                  </a:lnTo>
                  <a:lnTo>
                    <a:pt x="218982" y="45826"/>
                  </a:lnTo>
                  <a:lnTo>
                    <a:pt x="263896" y="26552"/>
                  </a:lnTo>
                  <a:lnTo>
                    <a:pt x="311506" y="12145"/>
                  </a:lnTo>
                  <a:lnTo>
                    <a:pt x="361427" y="3122"/>
                  </a:lnTo>
                  <a:lnTo>
                    <a:pt x="413270" y="0"/>
                  </a:lnTo>
                  <a:lnTo>
                    <a:pt x="776136" y="0"/>
                  </a:lnTo>
                  <a:lnTo>
                    <a:pt x="827983" y="3122"/>
                  </a:lnTo>
                  <a:lnTo>
                    <a:pt x="877908" y="12145"/>
                  </a:lnTo>
                  <a:lnTo>
                    <a:pt x="925523" y="26552"/>
                  </a:lnTo>
                  <a:lnTo>
                    <a:pt x="970441" y="45826"/>
                  </a:lnTo>
                  <a:lnTo>
                    <a:pt x="1012276" y="69452"/>
                  </a:lnTo>
                  <a:lnTo>
                    <a:pt x="1050638" y="96912"/>
                  </a:lnTo>
                  <a:lnTo>
                    <a:pt x="1085142" y="127690"/>
                  </a:lnTo>
                  <a:lnTo>
                    <a:pt x="1115400" y="161270"/>
                  </a:lnTo>
                  <a:lnTo>
                    <a:pt x="1141024" y="197134"/>
                  </a:lnTo>
                  <a:lnTo>
                    <a:pt x="1161627" y="234768"/>
                  </a:lnTo>
                  <a:lnTo>
                    <a:pt x="1176822" y="273653"/>
                  </a:lnTo>
                  <a:lnTo>
                    <a:pt x="1186222" y="313274"/>
                  </a:lnTo>
                  <a:lnTo>
                    <a:pt x="1188494" y="341420"/>
                  </a:lnTo>
                  <a:lnTo>
                    <a:pt x="1188494" y="365312"/>
                  </a:lnTo>
                  <a:lnTo>
                    <a:pt x="1176817" y="435824"/>
                  </a:lnTo>
                  <a:lnTo>
                    <a:pt x="1161620" y="475951"/>
                  </a:lnTo>
                  <a:lnTo>
                    <a:pt x="1141017" y="514601"/>
                  </a:lnTo>
                  <a:lnTo>
                    <a:pt x="1115392" y="551280"/>
                  </a:lnTo>
                  <a:lnTo>
                    <a:pt x="1085135" y="585494"/>
                  </a:lnTo>
                  <a:lnTo>
                    <a:pt x="1050633" y="616748"/>
                  </a:lnTo>
                  <a:lnTo>
                    <a:pt x="1012271" y="644550"/>
                  </a:lnTo>
                  <a:lnTo>
                    <a:pt x="970438" y="668404"/>
                  </a:lnTo>
                  <a:lnTo>
                    <a:pt x="925521" y="687818"/>
                  </a:lnTo>
                  <a:lnTo>
                    <a:pt x="877907" y="702296"/>
                  </a:lnTo>
                  <a:lnTo>
                    <a:pt x="827983" y="711345"/>
                  </a:lnTo>
                  <a:lnTo>
                    <a:pt x="776136" y="714471"/>
                  </a:lnTo>
                  <a:lnTo>
                    <a:pt x="517809" y="714471"/>
                  </a:lnTo>
                  <a:lnTo>
                    <a:pt x="237121" y="947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46637" y="1375566"/>
            <a:ext cx="105918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Understood?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1348" y="2677997"/>
            <a:ext cx="7421245" cy="767715"/>
          </a:xfrm>
          <a:custGeom>
            <a:avLst/>
            <a:gdLst/>
            <a:ahLst/>
            <a:cxnLst/>
            <a:rect l="l" t="t" r="r" b="b"/>
            <a:pathLst>
              <a:path w="7421245" h="767714">
                <a:moveTo>
                  <a:pt x="7088040" y="767292"/>
                </a:moveTo>
                <a:lnTo>
                  <a:pt x="333374" y="767292"/>
                </a:lnTo>
                <a:lnTo>
                  <a:pt x="284111" y="763677"/>
                </a:lnTo>
                <a:lnTo>
                  <a:pt x="237091" y="753177"/>
                </a:lnTo>
                <a:lnTo>
                  <a:pt x="192832" y="736307"/>
                </a:lnTo>
                <a:lnTo>
                  <a:pt x="151848" y="713583"/>
                </a:lnTo>
                <a:lnTo>
                  <a:pt x="114656" y="685520"/>
                </a:lnTo>
                <a:lnTo>
                  <a:pt x="81771" y="652635"/>
                </a:lnTo>
                <a:lnTo>
                  <a:pt x="53708" y="615443"/>
                </a:lnTo>
                <a:lnTo>
                  <a:pt x="30984" y="574459"/>
                </a:lnTo>
                <a:lnTo>
                  <a:pt x="14114" y="530200"/>
                </a:lnTo>
                <a:lnTo>
                  <a:pt x="3614" y="483180"/>
                </a:lnTo>
                <a:lnTo>
                  <a:pt x="0" y="43391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7088039" y="0"/>
                </a:lnTo>
                <a:lnTo>
                  <a:pt x="7137303" y="3614"/>
                </a:lnTo>
                <a:lnTo>
                  <a:pt x="7184322" y="14114"/>
                </a:lnTo>
                <a:lnTo>
                  <a:pt x="7228582" y="30984"/>
                </a:lnTo>
                <a:lnTo>
                  <a:pt x="7269565" y="53708"/>
                </a:lnTo>
                <a:lnTo>
                  <a:pt x="7306758" y="81771"/>
                </a:lnTo>
                <a:lnTo>
                  <a:pt x="7339643" y="114656"/>
                </a:lnTo>
                <a:lnTo>
                  <a:pt x="7367705" y="151848"/>
                </a:lnTo>
                <a:lnTo>
                  <a:pt x="7390430" y="192832"/>
                </a:lnTo>
                <a:lnTo>
                  <a:pt x="7407300" y="237091"/>
                </a:lnTo>
                <a:lnTo>
                  <a:pt x="7417800" y="284111"/>
                </a:lnTo>
                <a:lnTo>
                  <a:pt x="7421153" y="329812"/>
                </a:lnTo>
                <a:lnTo>
                  <a:pt x="7421153" y="437479"/>
                </a:lnTo>
                <a:lnTo>
                  <a:pt x="7417800" y="483180"/>
                </a:lnTo>
                <a:lnTo>
                  <a:pt x="7407300" y="530200"/>
                </a:lnTo>
                <a:lnTo>
                  <a:pt x="7390430" y="574459"/>
                </a:lnTo>
                <a:lnTo>
                  <a:pt x="7367705" y="615443"/>
                </a:lnTo>
                <a:lnTo>
                  <a:pt x="7339643" y="652635"/>
                </a:lnTo>
                <a:lnTo>
                  <a:pt x="7306758" y="685520"/>
                </a:lnTo>
                <a:lnTo>
                  <a:pt x="7269565" y="713583"/>
                </a:lnTo>
                <a:lnTo>
                  <a:pt x="7228582" y="736307"/>
                </a:lnTo>
                <a:lnTo>
                  <a:pt x="7184322" y="753177"/>
                </a:lnTo>
                <a:lnTo>
                  <a:pt x="7137303" y="763677"/>
                </a:lnTo>
                <a:lnTo>
                  <a:pt x="7088040" y="767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545" y="555428"/>
            <a:ext cx="5786120" cy="336550"/>
          </a:xfrm>
          <a:custGeom>
            <a:avLst/>
            <a:gdLst/>
            <a:ahLst/>
            <a:cxnLst/>
            <a:rect l="l" t="t" r="r" b="b"/>
            <a:pathLst>
              <a:path w="5786120" h="336550">
                <a:moveTo>
                  <a:pt x="5618333" y="336417"/>
                </a:moveTo>
                <a:lnTo>
                  <a:pt x="168208" y="336417"/>
                </a:lnTo>
                <a:lnTo>
                  <a:pt x="123492" y="330409"/>
                </a:lnTo>
                <a:lnTo>
                  <a:pt x="83310" y="313452"/>
                </a:lnTo>
                <a:lnTo>
                  <a:pt x="49267" y="287150"/>
                </a:lnTo>
                <a:lnTo>
                  <a:pt x="22965" y="253107"/>
                </a:lnTo>
                <a:lnTo>
                  <a:pt x="6008" y="212925"/>
                </a:lnTo>
                <a:lnTo>
                  <a:pt x="0" y="168208"/>
                </a:lnTo>
                <a:lnTo>
                  <a:pt x="6008" y="123492"/>
                </a:lnTo>
                <a:lnTo>
                  <a:pt x="22965" y="83310"/>
                </a:lnTo>
                <a:lnTo>
                  <a:pt x="49267" y="49267"/>
                </a:lnTo>
                <a:lnTo>
                  <a:pt x="83310" y="22965"/>
                </a:lnTo>
                <a:lnTo>
                  <a:pt x="123492" y="6008"/>
                </a:lnTo>
                <a:lnTo>
                  <a:pt x="168208" y="0"/>
                </a:lnTo>
                <a:lnTo>
                  <a:pt x="5618333" y="0"/>
                </a:lnTo>
                <a:lnTo>
                  <a:pt x="5663049" y="6008"/>
                </a:lnTo>
                <a:lnTo>
                  <a:pt x="5703231" y="22965"/>
                </a:lnTo>
                <a:lnTo>
                  <a:pt x="5737275" y="49267"/>
                </a:lnTo>
                <a:lnTo>
                  <a:pt x="5763576" y="83310"/>
                </a:lnTo>
                <a:lnTo>
                  <a:pt x="5780533" y="123492"/>
                </a:lnTo>
                <a:lnTo>
                  <a:pt x="5786123" y="165090"/>
                </a:lnTo>
                <a:lnTo>
                  <a:pt x="5786123" y="171327"/>
                </a:lnTo>
                <a:lnTo>
                  <a:pt x="5780533" y="212925"/>
                </a:lnTo>
                <a:lnTo>
                  <a:pt x="5763576" y="253107"/>
                </a:lnTo>
                <a:lnTo>
                  <a:pt x="5737275" y="287150"/>
                </a:lnTo>
                <a:lnTo>
                  <a:pt x="5703231" y="313452"/>
                </a:lnTo>
                <a:lnTo>
                  <a:pt x="5663049" y="330409"/>
                </a:lnTo>
                <a:lnTo>
                  <a:pt x="5618333" y="336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942" y="1332246"/>
            <a:ext cx="3248024" cy="1247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8168" y="1467117"/>
            <a:ext cx="1009649" cy="100964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776285" y="999465"/>
            <a:ext cx="1769110" cy="333375"/>
          </a:xfrm>
          <a:custGeom>
            <a:avLst/>
            <a:gdLst/>
            <a:ahLst/>
            <a:cxnLst/>
            <a:rect l="l" t="t" r="r" b="b"/>
            <a:pathLst>
              <a:path w="1769109" h="333375">
                <a:moveTo>
                  <a:pt x="1602295" y="332779"/>
                </a:moveTo>
                <a:lnTo>
                  <a:pt x="166389" y="332779"/>
                </a:lnTo>
                <a:lnTo>
                  <a:pt x="122156" y="326836"/>
                </a:lnTo>
                <a:lnTo>
                  <a:pt x="82409" y="310062"/>
                </a:lnTo>
                <a:lnTo>
                  <a:pt x="48734" y="284045"/>
                </a:lnTo>
                <a:lnTo>
                  <a:pt x="22717" y="250370"/>
                </a:lnTo>
                <a:lnTo>
                  <a:pt x="5943" y="210623"/>
                </a:lnTo>
                <a:lnTo>
                  <a:pt x="0" y="166390"/>
                </a:lnTo>
                <a:lnTo>
                  <a:pt x="5943" y="122156"/>
                </a:lnTo>
                <a:lnTo>
                  <a:pt x="22717" y="82409"/>
                </a:lnTo>
                <a:lnTo>
                  <a:pt x="48734" y="48734"/>
                </a:lnTo>
                <a:lnTo>
                  <a:pt x="82409" y="22717"/>
                </a:lnTo>
                <a:lnTo>
                  <a:pt x="122156" y="5943"/>
                </a:lnTo>
                <a:lnTo>
                  <a:pt x="166390" y="0"/>
                </a:lnTo>
                <a:lnTo>
                  <a:pt x="1602295" y="0"/>
                </a:lnTo>
                <a:lnTo>
                  <a:pt x="1646528" y="5943"/>
                </a:lnTo>
                <a:lnTo>
                  <a:pt x="1686275" y="22717"/>
                </a:lnTo>
                <a:lnTo>
                  <a:pt x="1719950" y="48734"/>
                </a:lnTo>
                <a:lnTo>
                  <a:pt x="1745968" y="82409"/>
                </a:lnTo>
                <a:lnTo>
                  <a:pt x="1762741" y="122156"/>
                </a:lnTo>
                <a:lnTo>
                  <a:pt x="1768685" y="166390"/>
                </a:lnTo>
                <a:lnTo>
                  <a:pt x="1762741" y="210623"/>
                </a:lnTo>
                <a:lnTo>
                  <a:pt x="1745968" y="250370"/>
                </a:lnTo>
                <a:lnTo>
                  <a:pt x="1719950" y="284045"/>
                </a:lnTo>
                <a:lnTo>
                  <a:pt x="1686275" y="310062"/>
                </a:lnTo>
                <a:lnTo>
                  <a:pt x="1646528" y="326836"/>
                </a:lnTo>
                <a:lnTo>
                  <a:pt x="1602295" y="332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99763" y="1057155"/>
            <a:ext cx="147447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latin typeface="Comic Sans MS"/>
                <a:cs typeface="Comic Sans MS"/>
              </a:rPr>
              <a:t>category_dim</a:t>
            </a:r>
            <a:r>
              <a:rPr sz="1250" b="1" spc="-135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table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6088" y="947475"/>
            <a:ext cx="1334770" cy="329565"/>
          </a:xfrm>
          <a:custGeom>
            <a:avLst/>
            <a:gdLst/>
            <a:ahLst/>
            <a:cxnLst/>
            <a:rect l="l" t="t" r="r" b="b"/>
            <a:pathLst>
              <a:path w="1334770" h="329565">
                <a:moveTo>
                  <a:pt x="1170185" y="329142"/>
                </a:moveTo>
                <a:lnTo>
                  <a:pt x="164571" y="329142"/>
                </a:lnTo>
                <a:lnTo>
                  <a:pt x="132314" y="325950"/>
                </a:lnTo>
                <a:lnTo>
                  <a:pt x="73266" y="301492"/>
                </a:lnTo>
                <a:lnTo>
                  <a:pt x="27649" y="255875"/>
                </a:lnTo>
                <a:lnTo>
                  <a:pt x="3191" y="196827"/>
                </a:lnTo>
                <a:lnTo>
                  <a:pt x="0" y="164571"/>
                </a:lnTo>
                <a:lnTo>
                  <a:pt x="3191" y="132314"/>
                </a:lnTo>
                <a:lnTo>
                  <a:pt x="27649" y="73266"/>
                </a:lnTo>
                <a:lnTo>
                  <a:pt x="73266" y="27649"/>
                </a:lnTo>
                <a:lnTo>
                  <a:pt x="132314" y="3191"/>
                </a:lnTo>
                <a:lnTo>
                  <a:pt x="164571" y="0"/>
                </a:lnTo>
                <a:lnTo>
                  <a:pt x="1170185" y="0"/>
                </a:lnTo>
                <a:lnTo>
                  <a:pt x="1233163" y="12527"/>
                </a:lnTo>
                <a:lnTo>
                  <a:pt x="1286554" y="48201"/>
                </a:lnTo>
                <a:lnTo>
                  <a:pt x="1322229" y="101592"/>
                </a:lnTo>
                <a:lnTo>
                  <a:pt x="1334568" y="162670"/>
                </a:lnTo>
                <a:lnTo>
                  <a:pt x="1334568" y="166471"/>
                </a:lnTo>
                <a:lnTo>
                  <a:pt x="1322229" y="227549"/>
                </a:lnTo>
                <a:lnTo>
                  <a:pt x="1286554" y="280940"/>
                </a:lnTo>
                <a:lnTo>
                  <a:pt x="1233163" y="316614"/>
                </a:lnTo>
                <a:lnTo>
                  <a:pt x="1170185" y="329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8815" y="1005164"/>
            <a:ext cx="119062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latin typeface="Comic Sans MS"/>
                <a:cs typeface="Comic Sans MS"/>
              </a:rPr>
              <a:t>sales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fact</a:t>
            </a:r>
            <a:r>
              <a:rPr sz="1250" spc="-5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table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348" y="3578639"/>
            <a:ext cx="3162299" cy="13334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348" y="5144801"/>
            <a:ext cx="3162299" cy="120967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0116" y="402562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Example</a:t>
            </a:r>
            <a:endParaRPr sz="2000"/>
          </a:p>
        </p:txBody>
      </p:sp>
      <p:sp>
        <p:nvSpPr>
          <p:cNvPr id="20" name="object 20"/>
          <p:cNvSpPr txBox="1"/>
          <p:nvPr/>
        </p:nvSpPr>
        <p:spPr>
          <a:xfrm>
            <a:off x="1496451" y="177169"/>
            <a:ext cx="5546725" cy="65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Here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just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i’m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taking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for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example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to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250" dirty="0">
                <a:latin typeface="Comic Sans MS"/>
                <a:cs typeface="Comic Sans MS"/>
              </a:rPr>
              <a:t>We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will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use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your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sales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fact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and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category_dim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for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this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example.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1015" y="1422032"/>
            <a:ext cx="2276475" cy="10731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200" b="1" dirty="0">
                <a:latin typeface="Comic Sans MS"/>
                <a:cs typeface="Comic Sans MS"/>
              </a:rPr>
              <a:t>We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have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created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50" dirty="0">
                <a:latin typeface="Comic Sans MS"/>
                <a:cs typeface="Comic Sans MS"/>
              </a:rPr>
              <a:t>a</a:t>
            </a:r>
            <a:endParaRPr sz="1200">
              <a:latin typeface="Comic Sans MS"/>
              <a:cs typeface="Comic Sans MS"/>
            </a:endParaRPr>
          </a:p>
          <a:p>
            <a:pPr marL="12700" marR="5080" algn="ctr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relationship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between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sales </a:t>
            </a:r>
            <a:r>
              <a:rPr sz="1200" b="1" dirty="0">
                <a:latin typeface="Comic Sans MS"/>
                <a:cs typeface="Comic Sans MS"/>
              </a:rPr>
              <a:t>table and the </a:t>
            </a:r>
            <a:r>
              <a:rPr sz="1200" b="1" spc="-10" dirty="0">
                <a:latin typeface="Comic Sans MS"/>
                <a:cs typeface="Comic Sans MS"/>
              </a:rPr>
              <a:t>category_dim </a:t>
            </a:r>
            <a:r>
              <a:rPr sz="1200" b="1" dirty="0">
                <a:latin typeface="Comic Sans MS"/>
                <a:cs typeface="Comic Sans MS"/>
              </a:rPr>
              <a:t>table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using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Category column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748" y="2706464"/>
            <a:ext cx="7371080" cy="15538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50" b="1" dirty="0">
                <a:latin typeface="Comic Sans MS"/>
                <a:cs typeface="Comic Sans MS"/>
              </a:rPr>
              <a:t>Scenario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:</a:t>
            </a:r>
            <a:r>
              <a:rPr sz="1250" b="1" spc="-2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Using</a:t>
            </a:r>
            <a:r>
              <a:rPr sz="1250" b="1" spc="-2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VALUES</a:t>
            </a:r>
            <a:r>
              <a:rPr sz="1250" b="1" spc="-2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with</a:t>
            </a:r>
            <a:r>
              <a:rPr sz="1250" b="1" spc="-2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Column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14999"/>
              </a:lnSpc>
            </a:pPr>
            <a:r>
              <a:rPr sz="1250" dirty="0">
                <a:latin typeface="Comic Sans MS"/>
                <a:cs typeface="Comic Sans MS"/>
              </a:rPr>
              <a:t>How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can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you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use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2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VALUES</a:t>
            </a:r>
            <a:r>
              <a:rPr sz="1250" b="1" spc="-1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function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retrieve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unique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list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of</a:t>
            </a:r>
            <a:r>
              <a:rPr sz="1250" spc="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categories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from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20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sales</a:t>
            </a:r>
            <a:r>
              <a:rPr sz="1250" b="1" spc="-13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table, </a:t>
            </a:r>
            <a:r>
              <a:rPr sz="1250" dirty="0">
                <a:latin typeface="Comic Sans MS"/>
                <a:cs typeface="Comic Sans MS"/>
              </a:rPr>
              <a:t>including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any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blank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categories?</a:t>
            </a:r>
            <a:endParaRPr sz="12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250">
              <a:latin typeface="Comic Sans MS"/>
              <a:cs typeface="Comic Sans MS"/>
            </a:endParaRPr>
          </a:p>
          <a:p>
            <a:pPr marL="3396615" marR="346075" indent="92710" algn="just">
              <a:lnSpc>
                <a:spcPct val="112500"/>
              </a:lnSpc>
            </a:pPr>
            <a:r>
              <a:rPr sz="1000" b="1" dirty="0">
                <a:latin typeface="Comic Sans MS"/>
                <a:cs typeface="Comic Sans MS"/>
              </a:rPr>
              <a:t>This</a:t>
            </a:r>
            <a:r>
              <a:rPr sz="1000" b="1" spc="2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can</a:t>
            </a:r>
            <a:r>
              <a:rPr sz="1000" b="1" spc="2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be</a:t>
            </a:r>
            <a:r>
              <a:rPr sz="1000" b="1" spc="2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useful</a:t>
            </a:r>
            <a:r>
              <a:rPr sz="1000" b="1" spc="2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when</a:t>
            </a:r>
            <a:r>
              <a:rPr sz="1000" b="1" spc="2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you</a:t>
            </a:r>
            <a:r>
              <a:rPr sz="1000" b="1" spc="2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want</a:t>
            </a:r>
            <a:r>
              <a:rPr sz="1000" b="1" spc="2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to</a:t>
            </a:r>
            <a:r>
              <a:rPr sz="1000" b="1" spc="2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see</a:t>
            </a:r>
            <a:r>
              <a:rPr sz="1000" b="1" spc="2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all</a:t>
            </a:r>
            <a:r>
              <a:rPr sz="1000" b="1" spc="275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unique </a:t>
            </a:r>
            <a:r>
              <a:rPr sz="1000" b="1" dirty="0">
                <a:latin typeface="Comic Sans MS"/>
                <a:cs typeface="Comic Sans MS"/>
              </a:rPr>
              <a:t>categories</a:t>
            </a:r>
            <a:r>
              <a:rPr sz="1000" b="1" spc="229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present</a:t>
            </a:r>
            <a:r>
              <a:rPr sz="1000" b="1" spc="23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in</a:t>
            </a:r>
            <a:r>
              <a:rPr sz="1000" b="1" spc="23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the</a:t>
            </a:r>
            <a:r>
              <a:rPr sz="1000" b="1" spc="229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sales</a:t>
            </a:r>
            <a:r>
              <a:rPr sz="1000" b="1" spc="23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data,</a:t>
            </a:r>
            <a:r>
              <a:rPr sz="1000" b="1" spc="23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even</a:t>
            </a:r>
            <a:r>
              <a:rPr sz="1000" b="1" spc="229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if</a:t>
            </a:r>
            <a:r>
              <a:rPr sz="1000" b="1" spc="23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some</a:t>
            </a:r>
            <a:r>
              <a:rPr sz="1000" b="1" spc="235" dirty="0">
                <a:latin typeface="Comic Sans MS"/>
                <a:cs typeface="Comic Sans MS"/>
              </a:rPr>
              <a:t> </a:t>
            </a:r>
            <a:r>
              <a:rPr sz="1000" b="1" spc="-25" dirty="0">
                <a:latin typeface="Comic Sans MS"/>
                <a:cs typeface="Comic Sans MS"/>
              </a:rPr>
              <a:t>of </a:t>
            </a:r>
            <a:r>
              <a:rPr sz="1000" b="1" dirty="0">
                <a:latin typeface="Comic Sans MS"/>
                <a:cs typeface="Comic Sans MS"/>
              </a:rPr>
              <a:t>them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are</a:t>
            </a:r>
            <a:r>
              <a:rPr sz="1000" b="1" spc="-2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missing</a:t>
            </a:r>
            <a:r>
              <a:rPr sz="1000" b="1" spc="-2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</a:t>
            </a:r>
            <a:r>
              <a:rPr sz="1000" b="1" spc="-2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category</a:t>
            </a:r>
            <a:r>
              <a:rPr sz="1000" b="1" spc="-20" dirty="0">
                <a:latin typeface="Comic Sans MS"/>
                <a:cs typeface="Comic Sans MS"/>
              </a:rPr>
              <a:t> name.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6942" y="6479999"/>
            <a:ext cx="5910580" cy="721360"/>
          </a:xfrm>
          <a:custGeom>
            <a:avLst/>
            <a:gdLst/>
            <a:ahLst/>
            <a:cxnLst/>
            <a:rect l="l" t="t" r="r" b="b"/>
            <a:pathLst>
              <a:path w="5910580" h="721359">
                <a:moveTo>
                  <a:pt x="5746418" y="720900"/>
                </a:moveTo>
                <a:lnTo>
                  <a:pt x="165044" y="720900"/>
                </a:lnTo>
                <a:lnTo>
                  <a:pt x="151848" y="713583"/>
                </a:lnTo>
                <a:lnTo>
                  <a:pt x="114656" y="685521"/>
                </a:lnTo>
                <a:lnTo>
                  <a:pt x="81771" y="652635"/>
                </a:lnTo>
                <a:lnTo>
                  <a:pt x="53708" y="615443"/>
                </a:lnTo>
                <a:lnTo>
                  <a:pt x="30984" y="574459"/>
                </a:lnTo>
                <a:lnTo>
                  <a:pt x="14114" y="530200"/>
                </a:lnTo>
                <a:lnTo>
                  <a:pt x="3614" y="483181"/>
                </a:lnTo>
                <a:lnTo>
                  <a:pt x="0" y="43391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5578088" y="0"/>
                </a:lnTo>
                <a:lnTo>
                  <a:pt x="5627352" y="3614"/>
                </a:lnTo>
                <a:lnTo>
                  <a:pt x="5674371" y="14114"/>
                </a:lnTo>
                <a:lnTo>
                  <a:pt x="5718630" y="30984"/>
                </a:lnTo>
                <a:lnTo>
                  <a:pt x="5759614" y="53708"/>
                </a:lnTo>
                <a:lnTo>
                  <a:pt x="5796806" y="81771"/>
                </a:lnTo>
                <a:lnTo>
                  <a:pt x="5829692" y="114656"/>
                </a:lnTo>
                <a:lnTo>
                  <a:pt x="5857754" y="151848"/>
                </a:lnTo>
                <a:lnTo>
                  <a:pt x="5880478" y="192832"/>
                </a:lnTo>
                <a:lnTo>
                  <a:pt x="5897348" y="237091"/>
                </a:lnTo>
                <a:lnTo>
                  <a:pt x="5907848" y="284111"/>
                </a:lnTo>
                <a:lnTo>
                  <a:pt x="5910547" y="320885"/>
                </a:lnTo>
                <a:lnTo>
                  <a:pt x="5910547" y="446407"/>
                </a:lnTo>
                <a:lnTo>
                  <a:pt x="5897348" y="530200"/>
                </a:lnTo>
                <a:lnTo>
                  <a:pt x="5880478" y="574459"/>
                </a:lnTo>
                <a:lnTo>
                  <a:pt x="5857754" y="615443"/>
                </a:lnTo>
                <a:lnTo>
                  <a:pt x="5829692" y="652635"/>
                </a:lnTo>
                <a:lnTo>
                  <a:pt x="5796806" y="685521"/>
                </a:lnTo>
                <a:lnTo>
                  <a:pt x="5759614" y="713583"/>
                </a:lnTo>
                <a:lnTo>
                  <a:pt x="5746418" y="720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03148" y="6537689"/>
            <a:ext cx="322008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Comic Sans MS"/>
                <a:cs typeface="Comic Sans MS"/>
              </a:rPr>
              <a:t>It</a:t>
            </a:r>
            <a:r>
              <a:rPr sz="1250" b="1" spc="114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gives</a:t>
            </a:r>
            <a:r>
              <a:rPr sz="1250" b="1" spc="12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same</a:t>
            </a:r>
            <a:r>
              <a:rPr sz="1250" b="1" spc="114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as</a:t>
            </a:r>
            <a:r>
              <a:rPr sz="1250" b="1" spc="12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the</a:t>
            </a:r>
            <a:r>
              <a:rPr sz="1250" b="1" spc="114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original</a:t>
            </a:r>
            <a:r>
              <a:rPr sz="1250" b="1" spc="12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table</a:t>
            </a:r>
            <a:r>
              <a:rPr sz="1250" b="1" spc="114" dirty="0">
                <a:latin typeface="Comic Sans MS"/>
                <a:cs typeface="Comic Sans MS"/>
              </a:rPr>
              <a:t> </a:t>
            </a:r>
            <a:r>
              <a:rPr sz="1250" b="1" spc="-20" dirty="0">
                <a:latin typeface="Comic Sans MS"/>
                <a:cs typeface="Comic Sans MS"/>
              </a:rPr>
              <a:t>with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342" y="6508466"/>
            <a:ext cx="2643505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630">
              <a:lnSpc>
                <a:spcPct val="114999"/>
              </a:lnSpc>
              <a:spcBef>
                <a:spcPts val="100"/>
              </a:spcBef>
            </a:pPr>
            <a:r>
              <a:rPr sz="1250" b="1" dirty="0">
                <a:latin typeface="Comic Sans MS"/>
                <a:cs typeface="Comic Sans MS"/>
              </a:rPr>
              <a:t>Using</a:t>
            </a:r>
            <a:r>
              <a:rPr sz="1250" b="1" spc="12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VALUES</a:t>
            </a:r>
            <a:r>
              <a:rPr sz="1250" b="1" spc="12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with</a:t>
            </a:r>
            <a:r>
              <a:rPr sz="1250" b="1" spc="12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</a:t>
            </a:r>
            <a:r>
              <a:rPr sz="1250" b="1" spc="12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Table</a:t>
            </a:r>
            <a:r>
              <a:rPr sz="1250" b="1" spc="125" dirty="0">
                <a:latin typeface="Comic Sans MS"/>
                <a:cs typeface="Comic Sans MS"/>
              </a:rPr>
              <a:t> </a:t>
            </a:r>
            <a:r>
              <a:rPr sz="1250" b="1" spc="-50" dirty="0">
                <a:latin typeface="Comic Sans MS"/>
                <a:cs typeface="Comic Sans MS"/>
              </a:rPr>
              <a:t>: </a:t>
            </a:r>
            <a:r>
              <a:rPr sz="1250" b="1" dirty="0">
                <a:latin typeface="Comic Sans MS"/>
                <a:cs typeface="Comic Sans MS"/>
              </a:rPr>
              <a:t>duplicates</a:t>
            </a:r>
            <a:r>
              <a:rPr sz="1250" b="1" spc="-3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and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blank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rows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as</a:t>
            </a:r>
            <a:r>
              <a:rPr sz="1250" b="1" spc="-35" dirty="0">
                <a:latin typeface="Comic Sans MS"/>
                <a:cs typeface="Comic Sans MS"/>
              </a:rPr>
              <a:t> </a:t>
            </a:r>
            <a:r>
              <a:rPr sz="1250" b="1" spc="-20" dirty="0">
                <a:latin typeface="Comic Sans MS"/>
                <a:cs typeface="Comic Sans MS"/>
              </a:rPr>
              <a:t>well.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45939" y="4922551"/>
            <a:ext cx="6788150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Returns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preserving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duplicates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and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adding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blank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for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missing</a:t>
            </a:r>
            <a:r>
              <a:rPr sz="1200" b="1" spc="-10" dirty="0">
                <a:latin typeface="Comic Sans MS"/>
                <a:cs typeface="Comic Sans MS"/>
              </a:rPr>
              <a:t> references.</a:t>
            </a:r>
            <a:endParaRPr sz="1200">
              <a:latin typeface="Comic Sans MS"/>
              <a:cs typeface="Comic Sans MS"/>
            </a:endParaRPr>
          </a:p>
          <a:p>
            <a:pPr marL="1767205" marR="1140460" algn="just">
              <a:lnSpc>
                <a:spcPct val="112500"/>
              </a:lnSpc>
              <a:spcBef>
                <a:spcPts val="1485"/>
              </a:spcBef>
            </a:pPr>
            <a:r>
              <a:rPr sz="1000" b="1" dirty="0">
                <a:latin typeface="Comic Sans MS"/>
                <a:cs typeface="Comic Sans MS"/>
              </a:rPr>
              <a:t>If we</a:t>
            </a:r>
            <a:r>
              <a:rPr sz="1000" b="1" spc="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use</a:t>
            </a:r>
            <a:r>
              <a:rPr sz="1000" b="1" spc="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Values for</a:t>
            </a:r>
            <a:r>
              <a:rPr sz="1000" b="1" spc="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dim</a:t>
            </a:r>
            <a:r>
              <a:rPr sz="1000" b="1" spc="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table also,</a:t>
            </a:r>
            <a:r>
              <a:rPr sz="1000" b="1" spc="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it</a:t>
            </a:r>
            <a:r>
              <a:rPr sz="1000" b="1" spc="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will give</a:t>
            </a:r>
            <a:r>
              <a:rPr sz="1000" b="1" spc="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the</a:t>
            </a:r>
            <a:r>
              <a:rPr sz="1000" b="1" spc="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all </a:t>
            </a:r>
            <a:r>
              <a:rPr sz="1000" b="1" spc="-10" dirty="0">
                <a:latin typeface="Comic Sans MS"/>
                <a:cs typeface="Comic Sans MS"/>
              </a:rPr>
              <a:t>unique </a:t>
            </a:r>
            <a:r>
              <a:rPr sz="1000" b="1" dirty="0">
                <a:latin typeface="Comic Sans MS"/>
                <a:cs typeface="Comic Sans MS"/>
              </a:rPr>
              <a:t>categories</a:t>
            </a:r>
            <a:r>
              <a:rPr sz="1000" b="1" spc="1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present</a:t>
            </a:r>
            <a:r>
              <a:rPr sz="1000" b="1" spc="1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in</a:t>
            </a:r>
            <a:r>
              <a:rPr sz="1000" b="1" spc="1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the</a:t>
            </a:r>
            <a:r>
              <a:rPr sz="1000" b="1" spc="1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sales</a:t>
            </a:r>
            <a:r>
              <a:rPr sz="1000" b="1" spc="1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data,</a:t>
            </a:r>
            <a:r>
              <a:rPr sz="1000" b="1" spc="1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even</a:t>
            </a:r>
            <a:r>
              <a:rPr sz="1000" b="1" spc="1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if</a:t>
            </a:r>
            <a:r>
              <a:rPr sz="1000" b="1" spc="1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some</a:t>
            </a:r>
            <a:r>
              <a:rPr sz="1000" b="1" spc="1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of</a:t>
            </a:r>
            <a:r>
              <a:rPr sz="1000" b="1" spc="125" dirty="0">
                <a:latin typeface="Comic Sans MS"/>
                <a:cs typeface="Comic Sans MS"/>
              </a:rPr>
              <a:t> </a:t>
            </a:r>
            <a:r>
              <a:rPr sz="1000" b="1" spc="-20" dirty="0">
                <a:latin typeface="Comic Sans MS"/>
                <a:cs typeface="Comic Sans MS"/>
              </a:rPr>
              <a:t>them </a:t>
            </a:r>
            <a:r>
              <a:rPr sz="1000" b="1" dirty="0">
                <a:latin typeface="Comic Sans MS"/>
                <a:cs typeface="Comic Sans MS"/>
              </a:rPr>
              <a:t>are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missing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</a:t>
            </a:r>
            <a:r>
              <a:rPr sz="1000" b="1" spc="-2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category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name.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As</a:t>
            </a:r>
            <a:r>
              <a:rPr sz="1000" b="1" spc="-2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both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table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have</a:t>
            </a:r>
            <a:r>
              <a:rPr sz="1000" b="1" spc="-20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relationship. </a:t>
            </a:r>
            <a:r>
              <a:rPr sz="1000" b="1" dirty="0">
                <a:latin typeface="Comic Sans MS"/>
                <a:cs typeface="Comic Sans MS"/>
              </a:rPr>
              <a:t>If</a:t>
            </a:r>
            <a:r>
              <a:rPr sz="1000" b="1" spc="15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we</a:t>
            </a:r>
            <a:r>
              <a:rPr sz="1000" b="1" spc="15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delete</a:t>
            </a:r>
            <a:r>
              <a:rPr sz="1000" b="1" spc="15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relationship</a:t>
            </a:r>
            <a:r>
              <a:rPr sz="1000" b="1" spc="15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,</a:t>
            </a:r>
            <a:r>
              <a:rPr sz="1000" b="1" spc="15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It</a:t>
            </a:r>
            <a:r>
              <a:rPr sz="1000" b="1" spc="15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only</a:t>
            </a:r>
            <a:r>
              <a:rPr sz="1000" b="1" spc="15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shows</a:t>
            </a:r>
            <a:r>
              <a:rPr sz="1000" b="1" spc="15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the</a:t>
            </a:r>
            <a:r>
              <a:rPr sz="1000" b="1" spc="15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unique</a:t>
            </a:r>
            <a:r>
              <a:rPr sz="1000" b="1" spc="155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values </a:t>
            </a:r>
            <a:r>
              <a:rPr sz="1000" b="1" dirty="0">
                <a:latin typeface="Comic Sans MS"/>
                <a:cs typeface="Comic Sans MS"/>
              </a:rPr>
              <a:t>without</a:t>
            </a:r>
            <a:r>
              <a:rPr sz="1000" b="1" spc="-4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blank</a:t>
            </a:r>
            <a:r>
              <a:rPr sz="1000" b="1" spc="-35" dirty="0">
                <a:latin typeface="Comic Sans MS"/>
                <a:cs typeface="Comic Sans MS"/>
              </a:rPr>
              <a:t> </a:t>
            </a:r>
            <a:r>
              <a:rPr sz="1000" b="1" spc="-20" dirty="0">
                <a:latin typeface="Comic Sans MS"/>
                <a:cs typeface="Comic Sans MS"/>
              </a:rPr>
              <a:t>rows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DB457737-8A2E-A0A7-E191-43681D1FAFC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16826" y="1299983"/>
            <a:ext cx="93969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Che</a:t>
            </a:r>
            <a:r>
              <a:rPr sz="2025" b="1" spc="-15" baseline="2057" dirty="0">
                <a:latin typeface="Comic Sans MS"/>
                <a:cs typeface="Comic Sans MS"/>
              </a:rPr>
              <a:t>ck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n</a:t>
            </a:r>
            <a:r>
              <a:rPr sz="1350" b="1" spc="-20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990626" y="1534978"/>
            <a:ext cx="69459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2057" dirty="0">
                <a:latin typeface="Comic Sans MS"/>
                <a:cs typeface="Comic Sans MS"/>
              </a:rPr>
              <a:t>Exam</a:t>
            </a:r>
            <a:r>
              <a:rPr sz="1350" b="1" spc="-10" dirty="0">
                <a:latin typeface="Comic Sans MS"/>
                <a:cs typeface="Comic Sans MS"/>
              </a:rPr>
              <a:t>ple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4389" y="12"/>
            <a:ext cx="6464300" cy="702945"/>
          </a:xfrm>
          <a:custGeom>
            <a:avLst/>
            <a:gdLst/>
            <a:ahLst/>
            <a:cxnLst/>
            <a:rect l="l" t="t" r="r" b="b"/>
            <a:pathLst>
              <a:path w="6464300" h="702945">
                <a:moveTo>
                  <a:pt x="6464198" y="0"/>
                </a:moveTo>
                <a:lnTo>
                  <a:pt x="5491632" y="0"/>
                </a:lnTo>
                <a:lnTo>
                  <a:pt x="5493855" y="46824"/>
                </a:lnTo>
                <a:lnTo>
                  <a:pt x="5500395" y="92405"/>
                </a:lnTo>
                <a:lnTo>
                  <a:pt x="5511050" y="136512"/>
                </a:lnTo>
                <a:lnTo>
                  <a:pt x="5525617" y="178955"/>
                </a:lnTo>
                <a:lnTo>
                  <a:pt x="5534012" y="197624"/>
                </a:lnTo>
                <a:lnTo>
                  <a:pt x="5511800" y="191516"/>
                </a:lnTo>
                <a:lnTo>
                  <a:pt x="5465457" y="187363"/>
                </a:lnTo>
                <a:lnTo>
                  <a:pt x="257670" y="187363"/>
                </a:lnTo>
                <a:lnTo>
                  <a:pt x="211340" y="191516"/>
                </a:lnTo>
                <a:lnTo>
                  <a:pt x="167728" y="203492"/>
                </a:lnTo>
                <a:lnTo>
                  <a:pt x="127571" y="222554"/>
                </a:lnTo>
                <a:lnTo>
                  <a:pt x="91592" y="247980"/>
                </a:lnTo>
                <a:lnTo>
                  <a:pt x="60528" y="279044"/>
                </a:lnTo>
                <a:lnTo>
                  <a:pt x="35090" y="315023"/>
                </a:lnTo>
                <a:lnTo>
                  <a:pt x="16027" y="355180"/>
                </a:lnTo>
                <a:lnTo>
                  <a:pt x="4051" y="398792"/>
                </a:lnTo>
                <a:lnTo>
                  <a:pt x="0" y="444080"/>
                </a:lnTo>
                <a:lnTo>
                  <a:pt x="0" y="446163"/>
                </a:lnTo>
                <a:lnTo>
                  <a:pt x="4051" y="491464"/>
                </a:lnTo>
                <a:lnTo>
                  <a:pt x="16027" y="535063"/>
                </a:lnTo>
                <a:lnTo>
                  <a:pt x="35090" y="575221"/>
                </a:lnTo>
                <a:lnTo>
                  <a:pt x="60528" y="611200"/>
                </a:lnTo>
                <a:lnTo>
                  <a:pt x="91592" y="642264"/>
                </a:lnTo>
                <a:lnTo>
                  <a:pt x="127571" y="667702"/>
                </a:lnTo>
                <a:lnTo>
                  <a:pt x="167728" y="686765"/>
                </a:lnTo>
                <a:lnTo>
                  <a:pt x="211340" y="698741"/>
                </a:lnTo>
                <a:lnTo>
                  <a:pt x="257670" y="702894"/>
                </a:lnTo>
                <a:lnTo>
                  <a:pt x="5465457" y="702894"/>
                </a:lnTo>
                <a:lnTo>
                  <a:pt x="5511800" y="698741"/>
                </a:lnTo>
                <a:lnTo>
                  <a:pt x="5555399" y="686765"/>
                </a:lnTo>
                <a:lnTo>
                  <a:pt x="5595556" y="667702"/>
                </a:lnTo>
                <a:lnTo>
                  <a:pt x="5631535" y="642264"/>
                </a:lnTo>
                <a:lnTo>
                  <a:pt x="5662600" y="611200"/>
                </a:lnTo>
                <a:lnTo>
                  <a:pt x="5688038" y="575221"/>
                </a:lnTo>
                <a:lnTo>
                  <a:pt x="5707100" y="535063"/>
                </a:lnTo>
                <a:lnTo>
                  <a:pt x="5719076" y="491464"/>
                </a:lnTo>
                <a:lnTo>
                  <a:pt x="5723140" y="446163"/>
                </a:lnTo>
                <a:lnTo>
                  <a:pt x="5723140" y="444080"/>
                </a:lnTo>
                <a:lnTo>
                  <a:pt x="5720296" y="412496"/>
                </a:lnTo>
                <a:lnTo>
                  <a:pt x="5758383" y="434022"/>
                </a:lnTo>
                <a:lnTo>
                  <a:pt x="5798959" y="452285"/>
                </a:lnTo>
                <a:lnTo>
                  <a:pt x="5841403" y="466852"/>
                </a:lnTo>
                <a:lnTo>
                  <a:pt x="5885510" y="477507"/>
                </a:lnTo>
                <a:lnTo>
                  <a:pt x="5931078" y="484047"/>
                </a:lnTo>
                <a:lnTo>
                  <a:pt x="5977915" y="486283"/>
                </a:lnTo>
                <a:lnTo>
                  <a:pt x="6024740" y="484047"/>
                </a:lnTo>
                <a:lnTo>
                  <a:pt x="6070320" y="477507"/>
                </a:lnTo>
                <a:lnTo>
                  <a:pt x="6114427" y="466852"/>
                </a:lnTo>
                <a:lnTo>
                  <a:pt x="6156871" y="452285"/>
                </a:lnTo>
                <a:lnTo>
                  <a:pt x="6197447" y="434022"/>
                </a:lnTo>
                <a:lnTo>
                  <a:pt x="6235941" y="412254"/>
                </a:lnTo>
                <a:lnTo>
                  <a:pt x="6272161" y="387184"/>
                </a:lnTo>
                <a:lnTo>
                  <a:pt x="6305893" y="359029"/>
                </a:lnTo>
                <a:lnTo>
                  <a:pt x="6336944" y="327977"/>
                </a:lnTo>
                <a:lnTo>
                  <a:pt x="6365100" y="294233"/>
                </a:lnTo>
                <a:lnTo>
                  <a:pt x="6390170" y="258025"/>
                </a:lnTo>
                <a:lnTo>
                  <a:pt x="6411938" y="219519"/>
                </a:lnTo>
                <a:lnTo>
                  <a:pt x="6430213" y="178955"/>
                </a:lnTo>
                <a:lnTo>
                  <a:pt x="6444780" y="136512"/>
                </a:lnTo>
                <a:lnTo>
                  <a:pt x="6455423" y="92405"/>
                </a:lnTo>
                <a:lnTo>
                  <a:pt x="6461976" y="46824"/>
                </a:lnTo>
                <a:lnTo>
                  <a:pt x="64641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461" rIns="0" bIns="0" rtlCol="0">
            <a:spAutoFit/>
          </a:bodyPr>
          <a:lstStyle/>
          <a:p>
            <a:pPr marL="1744345">
              <a:lnSpc>
                <a:spcPct val="100000"/>
              </a:lnSpc>
              <a:spcBef>
                <a:spcPts val="95"/>
              </a:spcBef>
            </a:pPr>
            <a:r>
              <a:rPr sz="2150" b="0" u="sng" spc="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DISTINCT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0983" y="963279"/>
            <a:ext cx="7406005" cy="1264285"/>
          </a:xfrm>
          <a:custGeom>
            <a:avLst/>
            <a:gdLst/>
            <a:ahLst/>
            <a:cxnLst/>
            <a:rect l="l" t="t" r="r" b="b"/>
            <a:pathLst>
              <a:path w="7406005" h="1264285">
                <a:moveTo>
                  <a:pt x="7074235" y="1263941"/>
                </a:moveTo>
                <a:lnTo>
                  <a:pt x="333374" y="1263941"/>
                </a:lnTo>
                <a:lnTo>
                  <a:pt x="284111" y="1260326"/>
                </a:lnTo>
                <a:lnTo>
                  <a:pt x="237091" y="1249826"/>
                </a:lnTo>
                <a:lnTo>
                  <a:pt x="192832" y="1232956"/>
                </a:lnTo>
                <a:lnTo>
                  <a:pt x="151848" y="1210232"/>
                </a:lnTo>
                <a:lnTo>
                  <a:pt x="114656" y="1182169"/>
                </a:lnTo>
                <a:lnTo>
                  <a:pt x="81771" y="1149284"/>
                </a:lnTo>
                <a:lnTo>
                  <a:pt x="53708" y="1112092"/>
                </a:lnTo>
                <a:lnTo>
                  <a:pt x="30984" y="1071108"/>
                </a:lnTo>
                <a:lnTo>
                  <a:pt x="14114" y="1026849"/>
                </a:lnTo>
                <a:lnTo>
                  <a:pt x="3614" y="979829"/>
                </a:lnTo>
                <a:lnTo>
                  <a:pt x="0" y="930566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074235" y="0"/>
                </a:lnTo>
                <a:lnTo>
                  <a:pt x="7123498" y="3614"/>
                </a:lnTo>
                <a:lnTo>
                  <a:pt x="7170518" y="14114"/>
                </a:lnTo>
                <a:lnTo>
                  <a:pt x="7214777" y="30984"/>
                </a:lnTo>
                <a:lnTo>
                  <a:pt x="7255760" y="53708"/>
                </a:lnTo>
                <a:lnTo>
                  <a:pt x="7292953" y="81771"/>
                </a:lnTo>
                <a:lnTo>
                  <a:pt x="7325838" y="114656"/>
                </a:lnTo>
                <a:lnTo>
                  <a:pt x="7353900" y="151848"/>
                </a:lnTo>
                <a:lnTo>
                  <a:pt x="7376624" y="192832"/>
                </a:lnTo>
                <a:lnTo>
                  <a:pt x="7393494" y="237091"/>
                </a:lnTo>
                <a:lnTo>
                  <a:pt x="7403994" y="284111"/>
                </a:lnTo>
                <a:lnTo>
                  <a:pt x="7405905" y="310156"/>
                </a:lnTo>
                <a:lnTo>
                  <a:pt x="7405905" y="953785"/>
                </a:lnTo>
                <a:lnTo>
                  <a:pt x="7393494" y="1026849"/>
                </a:lnTo>
                <a:lnTo>
                  <a:pt x="7376624" y="1071108"/>
                </a:lnTo>
                <a:lnTo>
                  <a:pt x="7353900" y="1112092"/>
                </a:lnTo>
                <a:lnTo>
                  <a:pt x="7325838" y="1149284"/>
                </a:lnTo>
                <a:lnTo>
                  <a:pt x="7292953" y="1182169"/>
                </a:lnTo>
                <a:lnTo>
                  <a:pt x="7255760" y="1210232"/>
                </a:lnTo>
                <a:lnTo>
                  <a:pt x="7214777" y="1232956"/>
                </a:lnTo>
                <a:lnTo>
                  <a:pt x="7170518" y="1249826"/>
                </a:lnTo>
                <a:lnTo>
                  <a:pt x="7123498" y="1260326"/>
                </a:lnTo>
                <a:lnTo>
                  <a:pt x="7074235" y="1263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8885" y="982851"/>
            <a:ext cx="733170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599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b="1" spc="-20" dirty="0">
                <a:latin typeface="Comic Sans MS"/>
                <a:cs typeface="Comic Sans MS"/>
              </a:rPr>
              <a:t>DISTINCT</a:t>
            </a:r>
            <a:r>
              <a:rPr sz="1650" b="1" spc="-2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function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DAX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is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used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to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return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2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one-</a:t>
            </a:r>
            <a:r>
              <a:rPr sz="1650" dirty="0">
                <a:latin typeface="Comic Sans MS"/>
                <a:cs typeface="Comic Sans MS"/>
              </a:rPr>
              <a:t>column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</a:t>
            </a:r>
            <a:r>
              <a:rPr sz="1650" spc="-30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that </a:t>
            </a:r>
            <a:r>
              <a:rPr sz="1650" dirty="0">
                <a:latin typeface="Comic Sans MS"/>
                <a:cs typeface="Comic Sans MS"/>
              </a:rPr>
              <a:t>contains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unique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values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from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specified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column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or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unique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rows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from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specified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table.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This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function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is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helpful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for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removing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duplicates</a:t>
            </a:r>
            <a:r>
              <a:rPr sz="1650" spc="-55" dirty="0">
                <a:latin typeface="Comic Sans MS"/>
                <a:cs typeface="Comic Sans MS"/>
              </a:rPr>
              <a:t> </a:t>
            </a:r>
            <a:r>
              <a:rPr sz="1650" spc="-20" dirty="0">
                <a:latin typeface="Comic Sans MS"/>
                <a:cs typeface="Comic Sans MS"/>
              </a:rPr>
              <a:t>from</a:t>
            </a:r>
            <a:r>
              <a:rPr sz="1650" spc="50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your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data,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which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can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useful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various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data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analysis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scenarios.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006" y="247008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84298" y="2399605"/>
            <a:ext cx="3821429" cy="858519"/>
          </a:xfrm>
          <a:custGeom>
            <a:avLst/>
            <a:gdLst/>
            <a:ahLst/>
            <a:cxnLst/>
            <a:rect l="l" t="t" r="r" b="b"/>
            <a:pathLst>
              <a:path w="3821429" h="858520">
                <a:moveTo>
                  <a:pt x="3487867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2"/>
                </a:lnTo>
                <a:lnTo>
                  <a:pt x="3614" y="574342"/>
                </a:lnTo>
                <a:lnTo>
                  <a:pt x="0" y="52507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487867" y="0"/>
                </a:lnTo>
                <a:lnTo>
                  <a:pt x="3537131" y="3614"/>
                </a:lnTo>
                <a:lnTo>
                  <a:pt x="3584150" y="14114"/>
                </a:lnTo>
                <a:lnTo>
                  <a:pt x="3628410" y="30984"/>
                </a:lnTo>
                <a:lnTo>
                  <a:pt x="3669393" y="53708"/>
                </a:lnTo>
                <a:lnTo>
                  <a:pt x="3706586" y="81771"/>
                </a:lnTo>
                <a:lnTo>
                  <a:pt x="3739471" y="114656"/>
                </a:lnTo>
                <a:lnTo>
                  <a:pt x="3767533" y="151848"/>
                </a:lnTo>
                <a:lnTo>
                  <a:pt x="3790257" y="192832"/>
                </a:lnTo>
                <a:lnTo>
                  <a:pt x="3807127" y="237091"/>
                </a:lnTo>
                <a:lnTo>
                  <a:pt x="3817627" y="284111"/>
                </a:lnTo>
                <a:lnTo>
                  <a:pt x="3821242" y="333374"/>
                </a:lnTo>
                <a:lnTo>
                  <a:pt x="3821242" y="525079"/>
                </a:lnTo>
                <a:lnTo>
                  <a:pt x="3817627" y="574342"/>
                </a:lnTo>
                <a:lnTo>
                  <a:pt x="3807127" y="621362"/>
                </a:lnTo>
                <a:lnTo>
                  <a:pt x="3790257" y="665621"/>
                </a:lnTo>
                <a:lnTo>
                  <a:pt x="3767533" y="706605"/>
                </a:lnTo>
                <a:lnTo>
                  <a:pt x="3739471" y="743797"/>
                </a:lnTo>
                <a:lnTo>
                  <a:pt x="3706586" y="776682"/>
                </a:lnTo>
                <a:lnTo>
                  <a:pt x="3669393" y="804745"/>
                </a:lnTo>
                <a:lnTo>
                  <a:pt x="3628410" y="827469"/>
                </a:lnTo>
                <a:lnTo>
                  <a:pt x="3584150" y="844339"/>
                </a:lnTo>
                <a:lnTo>
                  <a:pt x="3537131" y="854839"/>
                </a:lnTo>
                <a:lnTo>
                  <a:pt x="3487867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47129" y="2423614"/>
            <a:ext cx="249555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100"/>
              </a:lnSpc>
              <a:spcBef>
                <a:spcPts val="100"/>
              </a:spcBef>
            </a:pPr>
            <a:r>
              <a:rPr sz="1450" b="1" spc="-10" dirty="0">
                <a:latin typeface="Comic Sans MS"/>
                <a:cs typeface="Comic Sans MS"/>
              </a:rPr>
              <a:t>DISTINCT(&lt;column_name&gt;) </a:t>
            </a:r>
            <a:r>
              <a:rPr sz="1450" b="1" spc="-25" dirty="0">
                <a:latin typeface="Comic Sans MS"/>
                <a:cs typeface="Comic Sans MS"/>
              </a:rPr>
              <a:t>or</a:t>
            </a:r>
            <a:endParaRPr sz="14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DISTINCT(&lt;table&gt;)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39602" y="4042740"/>
            <a:ext cx="5786120" cy="336550"/>
          </a:xfrm>
          <a:custGeom>
            <a:avLst/>
            <a:gdLst/>
            <a:ahLst/>
            <a:cxnLst/>
            <a:rect l="l" t="t" r="r" b="b"/>
            <a:pathLst>
              <a:path w="5786120" h="336550">
                <a:moveTo>
                  <a:pt x="5618333" y="336417"/>
                </a:moveTo>
                <a:lnTo>
                  <a:pt x="168208" y="336417"/>
                </a:lnTo>
                <a:lnTo>
                  <a:pt x="123492" y="330409"/>
                </a:lnTo>
                <a:lnTo>
                  <a:pt x="83310" y="313452"/>
                </a:lnTo>
                <a:lnTo>
                  <a:pt x="49267" y="287150"/>
                </a:lnTo>
                <a:lnTo>
                  <a:pt x="22965" y="253107"/>
                </a:lnTo>
                <a:lnTo>
                  <a:pt x="6008" y="212925"/>
                </a:lnTo>
                <a:lnTo>
                  <a:pt x="0" y="168208"/>
                </a:lnTo>
                <a:lnTo>
                  <a:pt x="6008" y="123492"/>
                </a:lnTo>
                <a:lnTo>
                  <a:pt x="22965" y="83310"/>
                </a:lnTo>
                <a:lnTo>
                  <a:pt x="49267" y="49267"/>
                </a:lnTo>
                <a:lnTo>
                  <a:pt x="83310" y="22965"/>
                </a:lnTo>
                <a:lnTo>
                  <a:pt x="123492" y="6008"/>
                </a:lnTo>
                <a:lnTo>
                  <a:pt x="168208" y="0"/>
                </a:lnTo>
                <a:lnTo>
                  <a:pt x="5618333" y="0"/>
                </a:lnTo>
                <a:lnTo>
                  <a:pt x="5663049" y="6008"/>
                </a:lnTo>
                <a:lnTo>
                  <a:pt x="5703231" y="22965"/>
                </a:lnTo>
                <a:lnTo>
                  <a:pt x="5737275" y="49267"/>
                </a:lnTo>
                <a:lnTo>
                  <a:pt x="5763576" y="83310"/>
                </a:lnTo>
                <a:lnTo>
                  <a:pt x="5780533" y="123492"/>
                </a:lnTo>
                <a:lnTo>
                  <a:pt x="5786123" y="165090"/>
                </a:lnTo>
                <a:lnTo>
                  <a:pt x="5786123" y="171327"/>
                </a:lnTo>
                <a:lnTo>
                  <a:pt x="5780533" y="212925"/>
                </a:lnTo>
                <a:lnTo>
                  <a:pt x="5763576" y="253107"/>
                </a:lnTo>
                <a:lnTo>
                  <a:pt x="5737275" y="287150"/>
                </a:lnTo>
                <a:lnTo>
                  <a:pt x="5703231" y="313452"/>
                </a:lnTo>
                <a:lnTo>
                  <a:pt x="5663049" y="330409"/>
                </a:lnTo>
                <a:lnTo>
                  <a:pt x="5618333" y="336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819557"/>
            <a:ext cx="3248024" cy="12477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21225" y="4954428"/>
            <a:ext cx="1009649" cy="100964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5639342" y="4486776"/>
            <a:ext cx="1769110" cy="333375"/>
          </a:xfrm>
          <a:custGeom>
            <a:avLst/>
            <a:gdLst/>
            <a:ahLst/>
            <a:cxnLst/>
            <a:rect l="l" t="t" r="r" b="b"/>
            <a:pathLst>
              <a:path w="1769109" h="333375">
                <a:moveTo>
                  <a:pt x="1602296" y="332779"/>
                </a:moveTo>
                <a:lnTo>
                  <a:pt x="166388" y="332779"/>
                </a:lnTo>
                <a:lnTo>
                  <a:pt x="122156" y="326836"/>
                </a:lnTo>
                <a:lnTo>
                  <a:pt x="82409" y="310062"/>
                </a:lnTo>
                <a:lnTo>
                  <a:pt x="48734" y="284045"/>
                </a:lnTo>
                <a:lnTo>
                  <a:pt x="22717" y="250370"/>
                </a:lnTo>
                <a:lnTo>
                  <a:pt x="5943" y="210622"/>
                </a:lnTo>
                <a:lnTo>
                  <a:pt x="0" y="166389"/>
                </a:lnTo>
                <a:lnTo>
                  <a:pt x="5943" y="122156"/>
                </a:lnTo>
                <a:lnTo>
                  <a:pt x="22717" y="82409"/>
                </a:lnTo>
                <a:lnTo>
                  <a:pt x="48734" y="48734"/>
                </a:lnTo>
                <a:lnTo>
                  <a:pt x="82409" y="22717"/>
                </a:lnTo>
                <a:lnTo>
                  <a:pt x="122156" y="5943"/>
                </a:lnTo>
                <a:lnTo>
                  <a:pt x="166389" y="0"/>
                </a:lnTo>
                <a:lnTo>
                  <a:pt x="1602295" y="0"/>
                </a:lnTo>
                <a:lnTo>
                  <a:pt x="1646528" y="5943"/>
                </a:lnTo>
                <a:lnTo>
                  <a:pt x="1686275" y="22717"/>
                </a:lnTo>
                <a:lnTo>
                  <a:pt x="1719950" y="48734"/>
                </a:lnTo>
                <a:lnTo>
                  <a:pt x="1745967" y="82409"/>
                </a:lnTo>
                <a:lnTo>
                  <a:pt x="1762741" y="122156"/>
                </a:lnTo>
                <a:lnTo>
                  <a:pt x="1768684" y="166389"/>
                </a:lnTo>
                <a:lnTo>
                  <a:pt x="1762741" y="210622"/>
                </a:lnTo>
                <a:lnTo>
                  <a:pt x="1745967" y="250370"/>
                </a:lnTo>
                <a:lnTo>
                  <a:pt x="1719950" y="284045"/>
                </a:lnTo>
                <a:lnTo>
                  <a:pt x="1686275" y="310062"/>
                </a:lnTo>
                <a:lnTo>
                  <a:pt x="1646528" y="326836"/>
                </a:lnTo>
                <a:lnTo>
                  <a:pt x="1602296" y="332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62820" y="4544466"/>
            <a:ext cx="1474470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latin typeface="Comic Sans MS"/>
                <a:cs typeface="Comic Sans MS"/>
              </a:rPr>
              <a:t>category_dim</a:t>
            </a:r>
            <a:r>
              <a:rPr sz="1250" b="1" spc="-135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table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9145" y="4434786"/>
            <a:ext cx="1334770" cy="329565"/>
          </a:xfrm>
          <a:custGeom>
            <a:avLst/>
            <a:gdLst/>
            <a:ahLst/>
            <a:cxnLst/>
            <a:rect l="l" t="t" r="r" b="b"/>
            <a:pathLst>
              <a:path w="1334770" h="329564">
                <a:moveTo>
                  <a:pt x="1170185" y="329141"/>
                </a:moveTo>
                <a:lnTo>
                  <a:pt x="164571" y="329141"/>
                </a:lnTo>
                <a:lnTo>
                  <a:pt x="132314" y="325950"/>
                </a:lnTo>
                <a:lnTo>
                  <a:pt x="73266" y="301492"/>
                </a:lnTo>
                <a:lnTo>
                  <a:pt x="27649" y="255875"/>
                </a:lnTo>
                <a:lnTo>
                  <a:pt x="3191" y="196827"/>
                </a:lnTo>
                <a:lnTo>
                  <a:pt x="0" y="164571"/>
                </a:lnTo>
                <a:lnTo>
                  <a:pt x="3191" y="132314"/>
                </a:lnTo>
                <a:lnTo>
                  <a:pt x="27649" y="73266"/>
                </a:lnTo>
                <a:lnTo>
                  <a:pt x="73266" y="27649"/>
                </a:lnTo>
                <a:lnTo>
                  <a:pt x="132314" y="3191"/>
                </a:lnTo>
                <a:lnTo>
                  <a:pt x="1170185" y="0"/>
                </a:lnTo>
                <a:lnTo>
                  <a:pt x="1202441" y="3191"/>
                </a:lnTo>
                <a:lnTo>
                  <a:pt x="1261489" y="27649"/>
                </a:lnTo>
                <a:lnTo>
                  <a:pt x="1307106" y="73266"/>
                </a:lnTo>
                <a:lnTo>
                  <a:pt x="1331564" y="132314"/>
                </a:lnTo>
                <a:lnTo>
                  <a:pt x="1334568" y="162670"/>
                </a:lnTo>
                <a:lnTo>
                  <a:pt x="1334568" y="166472"/>
                </a:lnTo>
                <a:lnTo>
                  <a:pt x="1322229" y="227549"/>
                </a:lnTo>
                <a:lnTo>
                  <a:pt x="1286554" y="280940"/>
                </a:lnTo>
                <a:lnTo>
                  <a:pt x="1233164" y="316614"/>
                </a:lnTo>
                <a:lnTo>
                  <a:pt x="1170185" y="329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1872" y="4492476"/>
            <a:ext cx="119062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latin typeface="Comic Sans MS"/>
                <a:cs typeface="Comic Sans MS"/>
              </a:rPr>
              <a:t>sales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fact</a:t>
            </a:r>
            <a:r>
              <a:rPr sz="1250" spc="-5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table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8" name="object 28"/>
          <p:cNvSpPr txBox="1"/>
          <p:nvPr/>
        </p:nvSpPr>
        <p:spPr>
          <a:xfrm>
            <a:off x="73173" y="3889874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9508" y="3664480"/>
            <a:ext cx="5546725" cy="65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Here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just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i’m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taking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for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example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to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250" dirty="0">
                <a:latin typeface="Comic Sans MS"/>
                <a:cs typeface="Comic Sans MS"/>
              </a:rPr>
              <a:t>We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will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use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your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sales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fact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and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category_dim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for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this</a:t>
            </a:r>
            <a:r>
              <a:rPr sz="1250" spc="-1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example.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94073" y="4909343"/>
            <a:ext cx="2276475" cy="10731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200" b="1" dirty="0">
                <a:latin typeface="Comic Sans MS"/>
                <a:cs typeface="Comic Sans MS"/>
              </a:rPr>
              <a:t>We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have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created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50" dirty="0">
                <a:latin typeface="Comic Sans MS"/>
                <a:cs typeface="Comic Sans MS"/>
              </a:rPr>
              <a:t>a</a:t>
            </a:r>
            <a:endParaRPr sz="1200">
              <a:latin typeface="Comic Sans MS"/>
              <a:cs typeface="Comic Sans MS"/>
            </a:endParaRPr>
          </a:p>
          <a:p>
            <a:pPr marL="12700" marR="5080" algn="ctr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relationship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between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sales </a:t>
            </a:r>
            <a:r>
              <a:rPr sz="1200" b="1" dirty="0">
                <a:latin typeface="Comic Sans MS"/>
                <a:cs typeface="Comic Sans MS"/>
              </a:rPr>
              <a:t>table and the </a:t>
            </a:r>
            <a:r>
              <a:rPr sz="1200" b="1" spc="-10" dirty="0">
                <a:latin typeface="Comic Sans MS"/>
                <a:cs typeface="Comic Sans MS"/>
              </a:rPr>
              <a:t>category_dim </a:t>
            </a:r>
            <a:r>
              <a:rPr sz="1200" b="1" dirty="0">
                <a:latin typeface="Comic Sans MS"/>
                <a:cs typeface="Comic Sans MS"/>
              </a:rPr>
              <a:t>table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using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Category column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9535" y="1130520"/>
            <a:ext cx="1322070" cy="3367404"/>
            <a:chOff x="7679535" y="1130520"/>
            <a:chExt cx="1322070" cy="33674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9535" y="2078353"/>
              <a:ext cx="1321589" cy="24193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81499" y="1130520"/>
              <a:ext cx="1188720" cy="948055"/>
            </a:xfrm>
            <a:custGeom>
              <a:avLst/>
              <a:gdLst/>
              <a:ahLst/>
              <a:cxnLst/>
              <a:rect l="l" t="t" r="r" b="b"/>
              <a:pathLst>
                <a:path w="1188720" h="948055">
                  <a:moveTo>
                    <a:pt x="237121" y="947833"/>
                  </a:moveTo>
                  <a:lnTo>
                    <a:pt x="237121" y="676011"/>
                  </a:lnTo>
                  <a:lnTo>
                    <a:pt x="192083" y="651845"/>
                  </a:lnTo>
                  <a:lnTo>
                    <a:pt x="150683" y="622931"/>
                  </a:lnTo>
                  <a:lnTo>
                    <a:pt x="113365" y="590049"/>
                  </a:lnTo>
                  <a:lnTo>
                    <a:pt x="80572" y="553979"/>
                  </a:lnTo>
                  <a:lnTo>
                    <a:pt x="52748" y="515501"/>
                  </a:lnTo>
                  <a:lnTo>
                    <a:pt x="30335" y="475395"/>
                  </a:lnTo>
                  <a:lnTo>
                    <a:pt x="13778" y="434442"/>
                  </a:lnTo>
                  <a:lnTo>
                    <a:pt x="3518" y="393422"/>
                  </a:lnTo>
                  <a:lnTo>
                    <a:pt x="0" y="353114"/>
                  </a:lnTo>
                  <a:lnTo>
                    <a:pt x="3219" y="313274"/>
                  </a:lnTo>
                  <a:lnTo>
                    <a:pt x="12620" y="273653"/>
                  </a:lnTo>
                  <a:lnTo>
                    <a:pt x="27815" y="234768"/>
                  </a:lnTo>
                  <a:lnTo>
                    <a:pt x="48417" y="197134"/>
                  </a:lnTo>
                  <a:lnTo>
                    <a:pt x="74039" y="161270"/>
                  </a:lnTo>
                  <a:lnTo>
                    <a:pt x="104294" y="127690"/>
                  </a:lnTo>
                  <a:lnTo>
                    <a:pt x="138794" y="96912"/>
                  </a:lnTo>
                  <a:lnTo>
                    <a:pt x="177152" y="69452"/>
                  </a:lnTo>
                  <a:lnTo>
                    <a:pt x="218982" y="45826"/>
                  </a:lnTo>
                  <a:lnTo>
                    <a:pt x="263896" y="26552"/>
                  </a:lnTo>
                  <a:lnTo>
                    <a:pt x="311506" y="12145"/>
                  </a:lnTo>
                  <a:lnTo>
                    <a:pt x="361427" y="3122"/>
                  </a:lnTo>
                  <a:lnTo>
                    <a:pt x="413270" y="0"/>
                  </a:lnTo>
                  <a:lnTo>
                    <a:pt x="776136" y="0"/>
                  </a:lnTo>
                  <a:lnTo>
                    <a:pt x="827983" y="3122"/>
                  </a:lnTo>
                  <a:lnTo>
                    <a:pt x="877908" y="12145"/>
                  </a:lnTo>
                  <a:lnTo>
                    <a:pt x="925523" y="26552"/>
                  </a:lnTo>
                  <a:lnTo>
                    <a:pt x="970441" y="45826"/>
                  </a:lnTo>
                  <a:lnTo>
                    <a:pt x="1012276" y="69452"/>
                  </a:lnTo>
                  <a:lnTo>
                    <a:pt x="1050638" y="96912"/>
                  </a:lnTo>
                  <a:lnTo>
                    <a:pt x="1085142" y="127690"/>
                  </a:lnTo>
                  <a:lnTo>
                    <a:pt x="1115400" y="161270"/>
                  </a:lnTo>
                  <a:lnTo>
                    <a:pt x="1141024" y="197134"/>
                  </a:lnTo>
                  <a:lnTo>
                    <a:pt x="1161627" y="234768"/>
                  </a:lnTo>
                  <a:lnTo>
                    <a:pt x="1176822" y="273653"/>
                  </a:lnTo>
                  <a:lnTo>
                    <a:pt x="1186222" y="313274"/>
                  </a:lnTo>
                  <a:lnTo>
                    <a:pt x="1188494" y="341420"/>
                  </a:lnTo>
                  <a:lnTo>
                    <a:pt x="1188494" y="365312"/>
                  </a:lnTo>
                  <a:lnTo>
                    <a:pt x="1176817" y="435824"/>
                  </a:lnTo>
                  <a:lnTo>
                    <a:pt x="1161620" y="475951"/>
                  </a:lnTo>
                  <a:lnTo>
                    <a:pt x="1141017" y="514601"/>
                  </a:lnTo>
                  <a:lnTo>
                    <a:pt x="1115392" y="551280"/>
                  </a:lnTo>
                  <a:lnTo>
                    <a:pt x="1085135" y="585494"/>
                  </a:lnTo>
                  <a:lnTo>
                    <a:pt x="1050633" y="616748"/>
                  </a:lnTo>
                  <a:lnTo>
                    <a:pt x="1012271" y="644550"/>
                  </a:lnTo>
                  <a:lnTo>
                    <a:pt x="970438" y="668404"/>
                  </a:lnTo>
                  <a:lnTo>
                    <a:pt x="925521" y="687818"/>
                  </a:lnTo>
                  <a:lnTo>
                    <a:pt x="877907" y="702296"/>
                  </a:lnTo>
                  <a:lnTo>
                    <a:pt x="827983" y="711345"/>
                  </a:lnTo>
                  <a:lnTo>
                    <a:pt x="776136" y="714471"/>
                  </a:lnTo>
                  <a:lnTo>
                    <a:pt x="517809" y="714471"/>
                  </a:lnTo>
                  <a:lnTo>
                    <a:pt x="237121" y="947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46637" y="1375566"/>
            <a:ext cx="105918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Understood?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60086" y="248927"/>
            <a:ext cx="8350250" cy="767715"/>
          </a:xfrm>
          <a:custGeom>
            <a:avLst/>
            <a:gdLst/>
            <a:ahLst/>
            <a:cxnLst/>
            <a:rect l="l" t="t" r="r" b="b"/>
            <a:pathLst>
              <a:path w="8350250" h="767715">
                <a:moveTo>
                  <a:pt x="8016818" y="767292"/>
                </a:moveTo>
                <a:lnTo>
                  <a:pt x="333374" y="767292"/>
                </a:lnTo>
                <a:lnTo>
                  <a:pt x="284111" y="763677"/>
                </a:lnTo>
                <a:lnTo>
                  <a:pt x="237091" y="753177"/>
                </a:lnTo>
                <a:lnTo>
                  <a:pt x="192832" y="736307"/>
                </a:lnTo>
                <a:lnTo>
                  <a:pt x="151848" y="713583"/>
                </a:lnTo>
                <a:lnTo>
                  <a:pt x="114656" y="685520"/>
                </a:lnTo>
                <a:lnTo>
                  <a:pt x="81771" y="652635"/>
                </a:lnTo>
                <a:lnTo>
                  <a:pt x="53708" y="615443"/>
                </a:lnTo>
                <a:lnTo>
                  <a:pt x="30984" y="574459"/>
                </a:lnTo>
                <a:lnTo>
                  <a:pt x="14114" y="530200"/>
                </a:lnTo>
                <a:lnTo>
                  <a:pt x="3614" y="483180"/>
                </a:lnTo>
                <a:lnTo>
                  <a:pt x="0" y="43391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8016818" y="0"/>
                </a:lnTo>
                <a:lnTo>
                  <a:pt x="8066082" y="3614"/>
                </a:lnTo>
                <a:lnTo>
                  <a:pt x="8113101" y="14114"/>
                </a:lnTo>
                <a:lnTo>
                  <a:pt x="8157360" y="30984"/>
                </a:lnTo>
                <a:lnTo>
                  <a:pt x="8198344" y="53708"/>
                </a:lnTo>
                <a:lnTo>
                  <a:pt x="8235536" y="81771"/>
                </a:lnTo>
                <a:lnTo>
                  <a:pt x="8268421" y="114656"/>
                </a:lnTo>
                <a:lnTo>
                  <a:pt x="8296484" y="151848"/>
                </a:lnTo>
                <a:lnTo>
                  <a:pt x="8319208" y="192832"/>
                </a:lnTo>
                <a:lnTo>
                  <a:pt x="8336078" y="237091"/>
                </a:lnTo>
                <a:lnTo>
                  <a:pt x="8346578" y="284111"/>
                </a:lnTo>
                <a:lnTo>
                  <a:pt x="8350193" y="333374"/>
                </a:lnTo>
                <a:lnTo>
                  <a:pt x="8350193" y="433917"/>
                </a:lnTo>
                <a:lnTo>
                  <a:pt x="8346578" y="483180"/>
                </a:lnTo>
                <a:lnTo>
                  <a:pt x="8336078" y="530200"/>
                </a:lnTo>
                <a:lnTo>
                  <a:pt x="8319208" y="574459"/>
                </a:lnTo>
                <a:lnTo>
                  <a:pt x="8296484" y="615443"/>
                </a:lnTo>
                <a:lnTo>
                  <a:pt x="8268421" y="652635"/>
                </a:lnTo>
                <a:lnTo>
                  <a:pt x="8235536" y="685520"/>
                </a:lnTo>
                <a:lnTo>
                  <a:pt x="8198344" y="713583"/>
                </a:lnTo>
                <a:lnTo>
                  <a:pt x="8157360" y="736307"/>
                </a:lnTo>
                <a:lnTo>
                  <a:pt x="8113101" y="753177"/>
                </a:lnTo>
                <a:lnTo>
                  <a:pt x="8066082" y="763677"/>
                </a:lnTo>
                <a:lnTo>
                  <a:pt x="8016818" y="767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5486" y="277396"/>
            <a:ext cx="8299450" cy="6826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50" b="1" dirty="0">
                <a:latin typeface="Comic Sans MS"/>
                <a:cs typeface="Comic Sans MS"/>
              </a:rPr>
              <a:t>Scenario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: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Using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DISTINCT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with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Column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14999"/>
              </a:lnSpc>
            </a:pPr>
            <a:r>
              <a:rPr sz="1250" dirty="0">
                <a:latin typeface="Comic Sans MS"/>
                <a:cs typeface="Comic Sans MS"/>
              </a:rPr>
              <a:t>How</a:t>
            </a:r>
            <a:r>
              <a:rPr sz="1250" spc="1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can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you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use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DISTINCT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function</a:t>
            </a:r>
            <a:r>
              <a:rPr sz="1250" spc="15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retrieve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unique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list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of</a:t>
            </a:r>
            <a:r>
              <a:rPr sz="1250" spc="15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categories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from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sales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table,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Is</a:t>
            </a:r>
            <a:r>
              <a:rPr sz="1250" spc="160" dirty="0">
                <a:latin typeface="Comic Sans MS"/>
                <a:cs typeface="Comic Sans MS"/>
              </a:rPr>
              <a:t> </a:t>
            </a:r>
            <a:r>
              <a:rPr sz="1250" spc="-25" dirty="0">
                <a:latin typeface="Comic Sans MS"/>
                <a:cs typeface="Comic Sans MS"/>
              </a:rPr>
              <a:t>it </a:t>
            </a:r>
            <a:r>
              <a:rPr sz="1250" dirty="0">
                <a:latin typeface="Comic Sans MS"/>
                <a:cs typeface="Comic Sans MS"/>
              </a:rPr>
              <a:t>exclude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any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blank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categories?.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How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it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works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with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category_dim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table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894" y="3892964"/>
            <a:ext cx="7392034" cy="548640"/>
          </a:xfrm>
          <a:custGeom>
            <a:avLst/>
            <a:gdLst/>
            <a:ahLst/>
            <a:cxnLst/>
            <a:rect l="l" t="t" r="r" b="b"/>
            <a:pathLst>
              <a:path w="7392034" h="548639">
                <a:moveTo>
                  <a:pt x="7117770" y="548216"/>
                </a:moveTo>
                <a:lnTo>
                  <a:pt x="274108" y="548216"/>
                </a:lnTo>
                <a:lnTo>
                  <a:pt x="220382" y="542901"/>
                </a:lnTo>
                <a:lnTo>
                  <a:pt x="169211" y="527351"/>
                </a:lnTo>
                <a:lnTo>
                  <a:pt x="122032" y="502163"/>
                </a:lnTo>
                <a:lnTo>
                  <a:pt x="80284" y="467932"/>
                </a:lnTo>
                <a:lnTo>
                  <a:pt x="46053" y="426184"/>
                </a:lnTo>
                <a:lnTo>
                  <a:pt x="20865" y="379005"/>
                </a:lnTo>
                <a:lnTo>
                  <a:pt x="5315" y="327834"/>
                </a:lnTo>
                <a:lnTo>
                  <a:pt x="0" y="274108"/>
                </a:lnTo>
                <a:lnTo>
                  <a:pt x="5315" y="220383"/>
                </a:lnTo>
                <a:lnTo>
                  <a:pt x="20865" y="169211"/>
                </a:lnTo>
                <a:lnTo>
                  <a:pt x="46053" y="122033"/>
                </a:lnTo>
                <a:lnTo>
                  <a:pt x="80284" y="80284"/>
                </a:lnTo>
                <a:lnTo>
                  <a:pt x="122032" y="46053"/>
                </a:lnTo>
                <a:lnTo>
                  <a:pt x="169211" y="20865"/>
                </a:lnTo>
                <a:lnTo>
                  <a:pt x="220382" y="5315"/>
                </a:lnTo>
                <a:lnTo>
                  <a:pt x="274108" y="0"/>
                </a:lnTo>
                <a:lnTo>
                  <a:pt x="7117770" y="0"/>
                </a:lnTo>
                <a:lnTo>
                  <a:pt x="7171496" y="5315"/>
                </a:lnTo>
                <a:lnTo>
                  <a:pt x="7222667" y="20865"/>
                </a:lnTo>
                <a:lnTo>
                  <a:pt x="7269846" y="46053"/>
                </a:lnTo>
                <a:lnTo>
                  <a:pt x="7311594" y="80284"/>
                </a:lnTo>
                <a:lnTo>
                  <a:pt x="7345825" y="122033"/>
                </a:lnTo>
                <a:lnTo>
                  <a:pt x="7371013" y="169211"/>
                </a:lnTo>
                <a:lnTo>
                  <a:pt x="7386563" y="220383"/>
                </a:lnTo>
                <a:lnTo>
                  <a:pt x="7391878" y="274108"/>
                </a:lnTo>
                <a:lnTo>
                  <a:pt x="7386563" y="327834"/>
                </a:lnTo>
                <a:lnTo>
                  <a:pt x="7371013" y="379005"/>
                </a:lnTo>
                <a:lnTo>
                  <a:pt x="7345825" y="426184"/>
                </a:lnTo>
                <a:lnTo>
                  <a:pt x="7311594" y="467932"/>
                </a:lnTo>
                <a:lnTo>
                  <a:pt x="7269846" y="502163"/>
                </a:lnTo>
                <a:lnTo>
                  <a:pt x="7222667" y="527351"/>
                </a:lnTo>
                <a:lnTo>
                  <a:pt x="7171496" y="542901"/>
                </a:lnTo>
                <a:lnTo>
                  <a:pt x="7117770" y="54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294" y="3921431"/>
            <a:ext cx="7341234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0">
              <a:lnSpc>
                <a:spcPct val="114999"/>
              </a:lnSpc>
              <a:spcBef>
                <a:spcPts val="100"/>
              </a:spcBef>
              <a:tabLst>
                <a:tab pos="2921000" algn="l"/>
              </a:tabLst>
            </a:pPr>
            <a:r>
              <a:rPr sz="1250" b="1" dirty="0">
                <a:latin typeface="Comic Sans MS"/>
                <a:cs typeface="Comic Sans MS"/>
              </a:rPr>
              <a:t>Using</a:t>
            </a:r>
            <a:r>
              <a:rPr sz="1250" b="1" spc="17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DISTINCT</a:t>
            </a:r>
            <a:r>
              <a:rPr sz="1250" b="1" spc="18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with</a:t>
            </a:r>
            <a:r>
              <a:rPr sz="1250" b="1" spc="18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</a:t>
            </a:r>
            <a:r>
              <a:rPr sz="1250" b="1" spc="18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Table</a:t>
            </a:r>
            <a:r>
              <a:rPr sz="1250" b="1" spc="175" dirty="0">
                <a:latin typeface="Comic Sans MS"/>
                <a:cs typeface="Comic Sans MS"/>
              </a:rPr>
              <a:t> </a:t>
            </a:r>
            <a:r>
              <a:rPr sz="1250" b="1" spc="-50" dirty="0">
                <a:latin typeface="Comic Sans MS"/>
                <a:cs typeface="Comic Sans MS"/>
              </a:rPr>
              <a:t>:</a:t>
            </a:r>
            <a:r>
              <a:rPr sz="1250" b="1" dirty="0">
                <a:latin typeface="Comic Sans MS"/>
                <a:cs typeface="Comic Sans MS"/>
              </a:rPr>
              <a:t>	It</a:t>
            </a:r>
            <a:r>
              <a:rPr sz="1250" b="1" spc="17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gives</a:t>
            </a:r>
            <a:r>
              <a:rPr sz="1250" b="1" spc="18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same</a:t>
            </a:r>
            <a:r>
              <a:rPr sz="1250" b="1" spc="18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as</a:t>
            </a:r>
            <a:r>
              <a:rPr sz="1250" b="1" spc="18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the</a:t>
            </a:r>
            <a:r>
              <a:rPr sz="1250" b="1" spc="17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original</a:t>
            </a:r>
            <a:r>
              <a:rPr sz="1250" b="1" spc="18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table</a:t>
            </a:r>
            <a:r>
              <a:rPr sz="1250" b="1" spc="18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of</a:t>
            </a:r>
            <a:r>
              <a:rPr sz="1250" b="1" spc="18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fact</a:t>
            </a:r>
            <a:r>
              <a:rPr sz="1250" b="1" spc="17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table</a:t>
            </a:r>
            <a:r>
              <a:rPr sz="1250" b="1" spc="180" dirty="0">
                <a:latin typeface="Comic Sans MS"/>
                <a:cs typeface="Comic Sans MS"/>
              </a:rPr>
              <a:t> </a:t>
            </a:r>
            <a:r>
              <a:rPr sz="1250" b="1" spc="-20" dirty="0">
                <a:latin typeface="Comic Sans MS"/>
                <a:cs typeface="Comic Sans MS"/>
              </a:rPr>
              <a:t>with </a:t>
            </a:r>
            <a:r>
              <a:rPr sz="1250" b="1" dirty="0">
                <a:latin typeface="Comic Sans MS"/>
                <a:cs typeface="Comic Sans MS"/>
              </a:rPr>
              <a:t>duplicates</a:t>
            </a:r>
            <a:r>
              <a:rPr sz="1250" b="1" spc="-3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and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blank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rows</a:t>
            </a:r>
            <a:r>
              <a:rPr sz="1250" b="1" spc="-3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as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well.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But</a:t>
            </a:r>
            <a:r>
              <a:rPr sz="1250" b="1" spc="-3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for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dim_table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it</a:t>
            </a:r>
            <a:r>
              <a:rPr sz="1250" b="1" spc="-3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gives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unique</a:t>
            </a:r>
            <a:r>
              <a:rPr sz="1250" b="1" spc="-30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without</a:t>
            </a:r>
            <a:r>
              <a:rPr sz="1250" b="1" spc="-3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blank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086" y="1199807"/>
            <a:ext cx="2562224" cy="10286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097" y="2445676"/>
            <a:ext cx="3095624" cy="10667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2234" y="4816981"/>
            <a:ext cx="5048249" cy="16478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066424" y="1357422"/>
            <a:ext cx="3897629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000" b="1" dirty="0">
                <a:latin typeface="Comic Sans MS"/>
                <a:cs typeface="Comic Sans MS"/>
              </a:rPr>
              <a:t>It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give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unique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values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from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sales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table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and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also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gives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the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blank </a:t>
            </a:r>
            <a:r>
              <a:rPr sz="1000" b="1" dirty="0">
                <a:latin typeface="Comic Sans MS"/>
                <a:cs typeface="Comic Sans MS"/>
              </a:rPr>
              <a:t>as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Values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but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the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difference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you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can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see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in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below.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3455388" y="2644440"/>
            <a:ext cx="402399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500"/>
              </a:lnSpc>
              <a:spcBef>
                <a:spcPts val="100"/>
              </a:spcBef>
            </a:pPr>
            <a:r>
              <a:rPr sz="1000" b="1" dirty="0">
                <a:latin typeface="Comic Sans MS"/>
                <a:cs typeface="Comic Sans MS"/>
              </a:rPr>
              <a:t>If</a:t>
            </a:r>
            <a:r>
              <a:rPr sz="1000" b="1" spc="16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we</a:t>
            </a:r>
            <a:r>
              <a:rPr sz="1000" b="1" spc="1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use</a:t>
            </a:r>
            <a:r>
              <a:rPr sz="1000" b="1" spc="1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Distinct</a:t>
            </a:r>
            <a:r>
              <a:rPr sz="1000" b="1" spc="1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for</a:t>
            </a:r>
            <a:r>
              <a:rPr sz="1000" b="1" spc="1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dim</a:t>
            </a:r>
            <a:r>
              <a:rPr sz="1000" b="1" spc="1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table</a:t>
            </a:r>
            <a:r>
              <a:rPr sz="1000" b="1" spc="16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,</a:t>
            </a:r>
            <a:r>
              <a:rPr sz="1000" b="1" spc="1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it</a:t>
            </a:r>
            <a:r>
              <a:rPr sz="1000" b="1" spc="1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will</a:t>
            </a:r>
            <a:r>
              <a:rPr sz="1000" b="1" spc="1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give</a:t>
            </a:r>
            <a:r>
              <a:rPr sz="1000" b="1" spc="1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the</a:t>
            </a:r>
            <a:r>
              <a:rPr sz="1000" b="1" spc="17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all</a:t>
            </a:r>
            <a:r>
              <a:rPr sz="1000" b="1" spc="165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unique </a:t>
            </a:r>
            <a:r>
              <a:rPr sz="1000" b="1" dirty="0">
                <a:latin typeface="Comic Sans MS"/>
                <a:cs typeface="Comic Sans MS"/>
              </a:rPr>
              <a:t>categories</a:t>
            </a:r>
            <a:r>
              <a:rPr sz="1000" b="1" spc="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present</a:t>
            </a:r>
            <a:r>
              <a:rPr sz="1000" b="1" spc="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in</a:t>
            </a:r>
            <a:r>
              <a:rPr sz="1000" b="1" spc="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the</a:t>
            </a:r>
            <a:r>
              <a:rPr sz="1000" b="1" spc="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sales</a:t>
            </a:r>
            <a:r>
              <a:rPr sz="1000" b="1" spc="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data,</a:t>
            </a:r>
            <a:r>
              <a:rPr sz="1000" b="1" spc="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and</a:t>
            </a:r>
            <a:r>
              <a:rPr sz="1000" b="1" spc="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not</a:t>
            </a:r>
            <a:r>
              <a:rPr sz="1000" b="1" spc="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gives</a:t>
            </a:r>
            <a:r>
              <a:rPr sz="1000" b="1" spc="7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blank</a:t>
            </a:r>
            <a:r>
              <a:rPr sz="1000" b="1" spc="75" dirty="0">
                <a:latin typeface="Comic Sans MS"/>
                <a:cs typeface="Comic Sans MS"/>
              </a:rPr>
              <a:t> </a:t>
            </a:r>
            <a:r>
              <a:rPr sz="1000" b="1" spc="-20" dirty="0">
                <a:latin typeface="Comic Sans MS"/>
                <a:cs typeface="Comic Sans MS"/>
              </a:rPr>
              <a:t>rows </a:t>
            </a:r>
            <a:r>
              <a:rPr sz="1000" b="1" dirty="0">
                <a:latin typeface="Comic Sans MS"/>
                <a:cs typeface="Comic Sans MS"/>
              </a:rPr>
              <a:t>as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VALUES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.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even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both</a:t>
            </a:r>
            <a:r>
              <a:rPr sz="1000" b="1" spc="-25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table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have</a:t>
            </a:r>
            <a:r>
              <a:rPr sz="1000" b="1" spc="-30" dirty="0">
                <a:latin typeface="Comic Sans MS"/>
                <a:cs typeface="Comic Sans MS"/>
              </a:rPr>
              <a:t> </a:t>
            </a:r>
            <a:r>
              <a:rPr sz="1000" b="1" spc="-10" dirty="0">
                <a:latin typeface="Comic Sans MS"/>
                <a:cs typeface="Comic Sans MS"/>
              </a:rPr>
              <a:t>relationship.</a:t>
            </a:r>
            <a:endParaRPr sz="1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12762" y="1532865"/>
            <a:ext cx="1466215" cy="3367404"/>
            <a:chOff x="7512762" y="1532865"/>
            <a:chExt cx="1466215" cy="33674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2762" y="2480699"/>
              <a:ext cx="1323974" cy="24193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90177" y="1532865"/>
              <a:ext cx="1188720" cy="948055"/>
            </a:xfrm>
            <a:custGeom>
              <a:avLst/>
              <a:gdLst/>
              <a:ahLst/>
              <a:cxnLst/>
              <a:rect l="l" t="t" r="r" b="b"/>
              <a:pathLst>
                <a:path w="1188720" h="948055">
                  <a:moveTo>
                    <a:pt x="237121" y="947833"/>
                  </a:moveTo>
                  <a:lnTo>
                    <a:pt x="237121" y="676012"/>
                  </a:lnTo>
                  <a:lnTo>
                    <a:pt x="192083" y="651845"/>
                  </a:lnTo>
                  <a:lnTo>
                    <a:pt x="150683" y="622931"/>
                  </a:lnTo>
                  <a:lnTo>
                    <a:pt x="113365" y="590049"/>
                  </a:lnTo>
                  <a:lnTo>
                    <a:pt x="80572" y="553979"/>
                  </a:lnTo>
                  <a:lnTo>
                    <a:pt x="52748" y="515501"/>
                  </a:lnTo>
                  <a:lnTo>
                    <a:pt x="30335" y="475395"/>
                  </a:lnTo>
                  <a:lnTo>
                    <a:pt x="13778" y="434442"/>
                  </a:lnTo>
                  <a:lnTo>
                    <a:pt x="3518" y="393422"/>
                  </a:lnTo>
                  <a:lnTo>
                    <a:pt x="0" y="353114"/>
                  </a:lnTo>
                  <a:lnTo>
                    <a:pt x="3219" y="313274"/>
                  </a:lnTo>
                  <a:lnTo>
                    <a:pt x="12620" y="273653"/>
                  </a:lnTo>
                  <a:lnTo>
                    <a:pt x="27815" y="234768"/>
                  </a:lnTo>
                  <a:lnTo>
                    <a:pt x="48417" y="197134"/>
                  </a:lnTo>
                  <a:lnTo>
                    <a:pt x="74039" y="161270"/>
                  </a:lnTo>
                  <a:lnTo>
                    <a:pt x="104294" y="127690"/>
                  </a:lnTo>
                  <a:lnTo>
                    <a:pt x="138794" y="96912"/>
                  </a:lnTo>
                  <a:lnTo>
                    <a:pt x="177152" y="69452"/>
                  </a:lnTo>
                  <a:lnTo>
                    <a:pt x="218982" y="45826"/>
                  </a:lnTo>
                  <a:lnTo>
                    <a:pt x="263896" y="26552"/>
                  </a:lnTo>
                  <a:lnTo>
                    <a:pt x="311506" y="12145"/>
                  </a:lnTo>
                  <a:lnTo>
                    <a:pt x="361427" y="3122"/>
                  </a:lnTo>
                  <a:lnTo>
                    <a:pt x="413270" y="0"/>
                  </a:lnTo>
                  <a:lnTo>
                    <a:pt x="776136" y="0"/>
                  </a:lnTo>
                  <a:lnTo>
                    <a:pt x="827983" y="3122"/>
                  </a:lnTo>
                  <a:lnTo>
                    <a:pt x="877908" y="12145"/>
                  </a:lnTo>
                  <a:lnTo>
                    <a:pt x="925523" y="26552"/>
                  </a:lnTo>
                  <a:lnTo>
                    <a:pt x="970441" y="45826"/>
                  </a:lnTo>
                  <a:lnTo>
                    <a:pt x="1012275" y="69452"/>
                  </a:lnTo>
                  <a:lnTo>
                    <a:pt x="1050638" y="96912"/>
                  </a:lnTo>
                  <a:lnTo>
                    <a:pt x="1085142" y="127690"/>
                  </a:lnTo>
                  <a:lnTo>
                    <a:pt x="1115400" y="161270"/>
                  </a:lnTo>
                  <a:lnTo>
                    <a:pt x="1141024" y="197134"/>
                  </a:lnTo>
                  <a:lnTo>
                    <a:pt x="1161627" y="234768"/>
                  </a:lnTo>
                  <a:lnTo>
                    <a:pt x="1176822" y="273653"/>
                  </a:lnTo>
                  <a:lnTo>
                    <a:pt x="1186222" y="313274"/>
                  </a:lnTo>
                  <a:lnTo>
                    <a:pt x="1188494" y="341421"/>
                  </a:lnTo>
                  <a:lnTo>
                    <a:pt x="1188494" y="365312"/>
                  </a:lnTo>
                  <a:lnTo>
                    <a:pt x="1176817" y="435824"/>
                  </a:lnTo>
                  <a:lnTo>
                    <a:pt x="1161620" y="475951"/>
                  </a:lnTo>
                  <a:lnTo>
                    <a:pt x="1141017" y="514601"/>
                  </a:lnTo>
                  <a:lnTo>
                    <a:pt x="1115392" y="551280"/>
                  </a:lnTo>
                  <a:lnTo>
                    <a:pt x="1085135" y="585494"/>
                  </a:lnTo>
                  <a:lnTo>
                    <a:pt x="1050633" y="616748"/>
                  </a:lnTo>
                  <a:lnTo>
                    <a:pt x="1012271" y="644550"/>
                  </a:lnTo>
                  <a:lnTo>
                    <a:pt x="970438" y="668404"/>
                  </a:lnTo>
                  <a:lnTo>
                    <a:pt x="925521" y="687818"/>
                  </a:lnTo>
                  <a:lnTo>
                    <a:pt x="877907" y="702296"/>
                  </a:lnTo>
                  <a:lnTo>
                    <a:pt x="827983" y="711345"/>
                  </a:lnTo>
                  <a:lnTo>
                    <a:pt x="776136" y="714471"/>
                  </a:lnTo>
                  <a:lnTo>
                    <a:pt x="517809" y="714471"/>
                  </a:lnTo>
                  <a:lnTo>
                    <a:pt x="237121" y="9478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87461" y="1614024"/>
            <a:ext cx="995044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check</a:t>
            </a:r>
            <a:r>
              <a:rPr sz="1450" b="1" spc="-8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next </a:t>
            </a:r>
            <a:r>
              <a:rPr sz="1450" b="1" spc="-10" dirty="0">
                <a:latin typeface="Comic Sans MS"/>
                <a:cs typeface="Comic Sans MS"/>
              </a:rPr>
              <a:t>example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19999"/>
            <a:ext cx="9000490" cy="589280"/>
          </a:xfrm>
          <a:custGeom>
            <a:avLst/>
            <a:gdLst/>
            <a:ahLst/>
            <a:cxnLst/>
            <a:rect l="l" t="t" r="r" b="b"/>
            <a:pathLst>
              <a:path w="9000490" h="589280">
                <a:moveTo>
                  <a:pt x="8705481" y="589035"/>
                </a:moveTo>
                <a:lnTo>
                  <a:pt x="245207" y="589035"/>
                </a:lnTo>
                <a:lnTo>
                  <a:pt x="198857" y="585366"/>
                </a:lnTo>
                <a:lnTo>
                  <a:pt x="154065" y="574578"/>
                </a:lnTo>
                <a:lnTo>
                  <a:pt x="111623" y="556998"/>
                </a:lnTo>
                <a:lnTo>
                  <a:pt x="72322" y="532953"/>
                </a:lnTo>
                <a:lnTo>
                  <a:pt x="36953" y="502773"/>
                </a:lnTo>
                <a:lnTo>
                  <a:pt x="6772" y="467403"/>
                </a:lnTo>
                <a:lnTo>
                  <a:pt x="0" y="456334"/>
                </a:lnTo>
                <a:lnTo>
                  <a:pt x="0" y="132701"/>
                </a:lnTo>
                <a:lnTo>
                  <a:pt x="36953" y="86262"/>
                </a:lnTo>
                <a:lnTo>
                  <a:pt x="72322" y="56081"/>
                </a:lnTo>
                <a:lnTo>
                  <a:pt x="111623" y="32037"/>
                </a:lnTo>
                <a:lnTo>
                  <a:pt x="154065" y="14457"/>
                </a:lnTo>
                <a:lnTo>
                  <a:pt x="198857" y="3668"/>
                </a:lnTo>
                <a:lnTo>
                  <a:pt x="245208" y="0"/>
                </a:lnTo>
                <a:lnTo>
                  <a:pt x="8705480" y="0"/>
                </a:lnTo>
                <a:lnTo>
                  <a:pt x="8751831" y="3668"/>
                </a:lnTo>
                <a:lnTo>
                  <a:pt x="8796623" y="14457"/>
                </a:lnTo>
                <a:lnTo>
                  <a:pt x="8839065" y="32037"/>
                </a:lnTo>
                <a:lnTo>
                  <a:pt x="8878367" y="56081"/>
                </a:lnTo>
                <a:lnTo>
                  <a:pt x="8913736" y="86262"/>
                </a:lnTo>
                <a:lnTo>
                  <a:pt x="8943917" y="121631"/>
                </a:lnTo>
                <a:lnTo>
                  <a:pt x="8967961" y="160932"/>
                </a:lnTo>
                <a:lnTo>
                  <a:pt x="8985541" y="203374"/>
                </a:lnTo>
                <a:lnTo>
                  <a:pt x="8996330" y="248166"/>
                </a:lnTo>
                <a:lnTo>
                  <a:pt x="8999999" y="294517"/>
                </a:lnTo>
                <a:lnTo>
                  <a:pt x="8996330" y="340868"/>
                </a:lnTo>
                <a:lnTo>
                  <a:pt x="8985541" y="385660"/>
                </a:lnTo>
                <a:lnTo>
                  <a:pt x="8967961" y="428102"/>
                </a:lnTo>
                <a:lnTo>
                  <a:pt x="8943917" y="467403"/>
                </a:lnTo>
                <a:lnTo>
                  <a:pt x="8913736" y="502773"/>
                </a:lnTo>
                <a:lnTo>
                  <a:pt x="8878367" y="532953"/>
                </a:lnTo>
                <a:lnTo>
                  <a:pt x="8839065" y="556998"/>
                </a:lnTo>
                <a:lnTo>
                  <a:pt x="8796623" y="574578"/>
                </a:lnTo>
                <a:lnTo>
                  <a:pt x="8751831" y="585366"/>
                </a:lnTo>
                <a:lnTo>
                  <a:pt x="8705481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-23909" y="741475"/>
            <a:ext cx="899858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latin typeface="Comic Sans MS"/>
                <a:cs typeface="Comic Sans MS"/>
              </a:rPr>
              <a:t>While DISTINCT and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VALUES functions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 DAX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often produce similar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results, there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are subtle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differences </a:t>
            </a:r>
            <a:r>
              <a:rPr sz="1350" spc="-25" dirty="0">
                <a:latin typeface="Comic Sans MS"/>
                <a:cs typeface="Comic Sans MS"/>
              </a:rPr>
              <a:t>in </a:t>
            </a:r>
            <a:r>
              <a:rPr sz="1350" dirty="0">
                <a:latin typeface="Comic Sans MS"/>
                <a:cs typeface="Comic Sans MS"/>
              </a:rPr>
              <a:t>how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they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operate,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particularly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how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they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handle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and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209" y="2361636"/>
            <a:ext cx="7268845" cy="4399280"/>
          </a:xfrm>
          <a:custGeom>
            <a:avLst/>
            <a:gdLst/>
            <a:ahLst/>
            <a:cxnLst/>
            <a:rect l="l" t="t" r="r" b="b"/>
            <a:pathLst>
              <a:path w="7268845" h="4399280">
                <a:moveTo>
                  <a:pt x="6943829" y="4399035"/>
                </a:moveTo>
                <a:lnTo>
                  <a:pt x="333373" y="4399035"/>
                </a:lnTo>
                <a:lnTo>
                  <a:pt x="284111" y="4395420"/>
                </a:lnTo>
                <a:lnTo>
                  <a:pt x="237091" y="4384920"/>
                </a:lnTo>
                <a:lnTo>
                  <a:pt x="192832" y="4368050"/>
                </a:lnTo>
                <a:lnTo>
                  <a:pt x="151848" y="4345326"/>
                </a:lnTo>
                <a:lnTo>
                  <a:pt x="114656" y="4317264"/>
                </a:lnTo>
                <a:lnTo>
                  <a:pt x="81771" y="4284378"/>
                </a:lnTo>
                <a:lnTo>
                  <a:pt x="53708" y="4247186"/>
                </a:lnTo>
                <a:lnTo>
                  <a:pt x="30984" y="4206202"/>
                </a:lnTo>
                <a:lnTo>
                  <a:pt x="14114" y="4161943"/>
                </a:lnTo>
                <a:lnTo>
                  <a:pt x="3614" y="4114924"/>
                </a:lnTo>
                <a:lnTo>
                  <a:pt x="0" y="4065660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6943828" y="0"/>
                </a:lnTo>
                <a:lnTo>
                  <a:pt x="6993091" y="3614"/>
                </a:lnTo>
                <a:lnTo>
                  <a:pt x="7040111" y="14114"/>
                </a:lnTo>
                <a:lnTo>
                  <a:pt x="7084370" y="30984"/>
                </a:lnTo>
                <a:lnTo>
                  <a:pt x="7125353" y="53708"/>
                </a:lnTo>
                <a:lnTo>
                  <a:pt x="7162546" y="81771"/>
                </a:lnTo>
                <a:lnTo>
                  <a:pt x="7195431" y="114656"/>
                </a:lnTo>
                <a:lnTo>
                  <a:pt x="7223493" y="151848"/>
                </a:lnTo>
                <a:lnTo>
                  <a:pt x="7246217" y="192832"/>
                </a:lnTo>
                <a:lnTo>
                  <a:pt x="7263087" y="237091"/>
                </a:lnTo>
                <a:lnTo>
                  <a:pt x="7268718" y="262308"/>
                </a:lnTo>
                <a:lnTo>
                  <a:pt x="7268718" y="4136727"/>
                </a:lnTo>
                <a:lnTo>
                  <a:pt x="7246217" y="4206202"/>
                </a:lnTo>
                <a:lnTo>
                  <a:pt x="7223493" y="4247186"/>
                </a:lnTo>
                <a:lnTo>
                  <a:pt x="7195431" y="4284378"/>
                </a:lnTo>
                <a:lnTo>
                  <a:pt x="7162546" y="4317264"/>
                </a:lnTo>
                <a:lnTo>
                  <a:pt x="7125353" y="4345326"/>
                </a:lnTo>
                <a:lnTo>
                  <a:pt x="7084370" y="4368050"/>
                </a:lnTo>
                <a:lnTo>
                  <a:pt x="7040111" y="4384920"/>
                </a:lnTo>
                <a:lnTo>
                  <a:pt x="6993091" y="4395420"/>
                </a:lnTo>
                <a:lnTo>
                  <a:pt x="6943829" y="439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609" y="2416183"/>
            <a:ext cx="7170420" cy="4278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Differences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10" dirty="0">
                <a:latin typeface="Comic Sans MS"/>
                <a:cs typeface="Comic Sans MS"/>
              </a:rPr>
              <a:t>DISTINCT:</a:t>
            </a:r>
            <a:endParaRPr sz="1350">
              <a:latin typeface="Comic Sans MS"/>
              <a:cs typeface="Comic Sans MS"/>
            </a:endParaRPr>
          </a:p>
          <a:p>
            <a:pPr marL="12700" marR="335280">
              <a:lnSpc>
                <a:spcPct val="115700"/>
              </a:lnSpc>
              <a:spcBef>
                <a:spcPts val="1875"/>
              </a:spcBef>
            </a:pPr>
            <a:r>
              <a:rPr sz="1350" b="1" dirty="0">
                <a:latin typeface="Comic Sans MS"/>
                <a:cs typeface="Comic Sans MS"/>
              </a:rPr>
              <a:t>Returns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distinct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values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or</a:t>
            </a:r>
            <a:r>
              <a:rPr sz="1350" b="1" spc="-7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distinct</a:t>
            </a:r>
            <a:r>
              <a:rPr sz="1350" b="1" spc="-7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rows</a:t>
            </a:r>
            <a:r>
              <a:rPr sz="1350" dirty="0">
                <a:latin typeface="Comic Sans MS"/>
                <a:cs typeface="Comic Sans MS"/>
              </a:rPr>
              <a:t>: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When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applied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column,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it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returns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unique </a:t>
            </a:r>
            <a:r>
              <a:rPr sz="1350" dirty="0">
                <a:latin typeface="Comic Sans MS"/>
                <a:cs typeface="Comic Sans MS"/>
              </a:rPr>
              <a:t>values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from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that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column.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When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applied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table,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it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returns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unique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rows.</a:t>
            </a:r>
            <a:endParaRPr sz="1350">
              <a:latin typeface="Comic Sans MS"/>
              <a:cs typeface="Comic Sans MS"/>
            </a:endParaRPr>
          </a:p>
          <a:p>
            <a:pPr marL="12700" marR="294005">
              <a:lnSpc>
                <a:spcPct val="115700"/>
              </a:lnSpc>
            </a:pPr>
            <a:r>
              <a:rPr sz="1350" b="1" dirty="0">
                <a:latin typeface="Comic Sans MS"/>
                <a:cs typeface="Comic Sans MS"/>
              </a:rPr>
              <a:t>Does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not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add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blank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row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for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tables</a:t>
            </a:r>
            <a:r>
              <a:rPr sz="1350" dirty="0">
                <a:latin typeface="Comic Sans MS"/>
                <a:cs typeface="Comic Sans MS"/>
              </a:rPr>
              <a:t>: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If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applied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table,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DISTINCT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will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not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add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50" dirty="0">
                <a:latin typeface="Comic Sans MS"/>
                <a:cs typeface="Comic Sans MS"/>
              </a:rPr>
              <a:t>a </a:t>
            </a:r>
            <a:r>
              <a:rPr sz="1350" dirty="0">
                <a:latin typeface="Comic Sans MS"/>
                <a:cs typeface="Comic Sans MS"/>
              </a:rPr>
              <a:t>blank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row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even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if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contains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rows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with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blank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values.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b="1" spc="-10" dirty="0">
                <a:latin typeface="Comic Sans MS"/>
                <a:cs typeface="Comic Sans MS"/>
              </a:rPr>
              <a:t>VALUES:</a:t>
            </a:r>
            <a:endParaRPr sz="1350">
              <a:latin typeface="Comic Sans MS"/>
              <a:cs typeface="Comic Sans MS"/>
            </a:endParaRPr>
          </a:p>
          <a:p>
            <a:pPr marL="12700" marR="46990">
              <a:lnSpc>
                <a:spcPct val="115700"/>
              </a:lnSpc>
              <a:spcBef>
                <a:spcPts val="1875"/>
              </a:spcBef>
            </a:pPr>
            <a:r>
              <a:rPr sz="1350" b="1" dirty="0">
                <a:latin typeface="Comic Sans MS"/>
                <a:cs typeface="Comic Sans MS"/>
              </a:rPr>
              <a:t>Returns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unique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values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from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column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or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entire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table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with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relationships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20" dirty="0">
                <a:latin typeface="Comic Sans MS"/>
                <a:cs typeface="Comic Sans MS"/>
              </a:rPr>
              <a:t>When </a:t>
            </a:r>
            <a:r>
              <a:rPr sz="1350" dirty="0">
                <a:latin typeface="Comic Sans MS"/>
                <a:cs typeface="Comic Sans MS"/>
              </a:rPr>
              <a:t>applied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column,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it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returns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unique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values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from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that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column.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When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applied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5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table,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it </a:t>
            </a:r>
            <a:r>
              <a:rPr sz="1350" dirty="0">
                <a:latin typeface="Comic Sans MS"/>
                <a:cs typeface="Comic Sans MS"/>
              </a:rPr>
              <a:t>returns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all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rows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from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that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table,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including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duplicates.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Additionally,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it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can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return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blank </a:t>
            </a:r>
            <a:r>
              <a:rPr sz="1350" dirty="0">
                <a:latin typeface="Comic Sans MS"/>
                <a:cs typeface="Comic Sans MS"/>
              </a:rPr>
              <a:t>row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account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with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missing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references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(in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context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of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50" dirty="0">
                <a:latin typeface="Comic Sans MS"/>
                <a:cs typeface="Comic Sans MS"/>
              </a:rPr>
              <a:t>a</a:t>
            </a:r>
            <a:r>
              <a:rPr sz="1350" spc="50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relationship).</a:t>
            </a: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15700"/>
              </a:lnSpc>
            </a:pPr>
            <a:r>
              <a:rPr sz="1350" b="1" dirty="0">
                <a:latin typeface="Comic Sans MS"/>
                <a:cs typeface="Comic Sans MS"/>
              </a:rPr>
              <a:t>Adds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blank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row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for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tables</a:t>
            </a:r>
            <a:r>
              <a:rPr sz="1350" dirty="0">
                <a:latin typeface="Comic Sans MS"/>
                <a:cs typeface="Comic Sans MS"/>
              </a:rPr>
              <a:t>: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If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or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contains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and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there's</a:t>
            </a:r>
            <a:r>
              <a:rPr sz="1350" spc="50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no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corresponding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row,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VALUES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adds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blank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row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represent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these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missing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442385"/>
            <a:ext cx="7672070" cy="767715"/>
          </a:xfrm>
          <a:custGeom>
            <a:avLst/>
            <a:gdLst/>
            <a:ahLst/>
            <a:cxnLst/>
            <a:rect l="l" t="t" r="r" b="b"/>
            <a:pathLst>
              <a:path w="7672070" h="767714">
                <a:moveTo>
                  <a:pt x="7338242" y="767292"/>
                </a:moveTo>
                <a:lnTo>
                  <a:pt x="333374" y="767292"/>
                </a:lnTo>
                <a:lnTo>
                  <a:pt x="284111" y="763677"/>
                </a:lnTo>
                <a:lnTo>
                  <a:pt x="237091" y="753177"/>
                </a:lnTo>
                <a:lnTo>
                  <a:pt x="192832" y="736307"/>
                </a:lnTo>
                <a:lnTo>
                  <a:pt x="151848" y="713583"/>
                </a:lnTo>
                <a:lnTo>
                  <a:pt x="114656" y="685520"/>
                </a:lnTo>
                <a:lnTo>
                  <a:pt x="81771" y="652635"/>
                </a:lnTo>
                <a:lnTo>
                  <a:pt x="53708" y="615443"/>
                </a:lnTo>
                <a:lnTo>
                  <a:pt x="30984" y="574459"/>
                </a:lnTo>
                <a:lnTo>
                  <a:pt x="14114" y="530200"/>
                </a:lnTo>
                <a:lnTo>
                  <a:pt x="3614" y="483180"/>
                </a:lnTo>
                <a:lnTo>
                  <a:pt x="0" y="433917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7338241" y="0"/>
                </a:lnTo>
                <a:lnTo>
                  <a:pt x="7387505" y="3614"/>
                </a:lnTo>
                <a:lnTo>
                  <a:pt x="7434524" y="14114"/>
                </a:lnTo>
                <a:lnTo>
                  <a:pt x="7478783" y="30984"/>
                </a:lnTo>
                <a:lnTo>
                  <a:pt x="7519767" y="53708"/>
                </a:lnTo>
                <a:lnTo>
                  <a:pt x="7556959" y="81771"/>
                </a:lnTo>
                <a:lnTo>
                  <a:pt x="7589845" y="114656"/>
                </a:lnTo>
                <a:lnTo>
                  <a:pt x="7617907" y="151848"/>
                </a:lnTo>
                <a:lnTo>
                  <a:pt x="7640631" y="192832"/>
                </a:lnTo>
                <a:lnTo>
                  <a:pt x="7657501" y="237091"/>
                </a:lnTo>
                <a:lnTo>
                  <a:pt x="7668001" y="284111"/>
                </a:lnTo>
                <a:lnTo>
                  <a:pt x="7671616" y="333374"/>
                </a:lnTo>
                <a:lnTo>
                  <a:pt x="7671616" y="433917"/>
                </a:lnTo>
                <a:lnTo>
                  <a:pt x="7668001" y="483180"/>
                </a:lnTo>
                <a:lnTo>
                  <a:pt x="7657501" y="530200"/>
                </a:lnTo>
                <a:lnTo>
                  <a:pt x="7640631" y="574459"/>
                </a:lnTo>
                <a:lnTo>
                  <a:pt x="7617907" y="615443"/>
                </a:lnTo>
                <a:lnTo>
                  <a:pt x="7589845" y="652635"/>
                </a:lnTo>
                <a:lnTo>
                  <a:pt x="7556959" y="685520"/>
                </a:lnTo>
                <a:lnTo>
                  <a:pt x="7519767" y="713583"/>
                </a:lnTo>
                <a:lnTo>
                  <a:pt x="7478783" y="736307"/>
                </a:lnTo>
                <a:lnTo>
                  <a:pt x="7434524" y="753177"/>
                </a:lnTo>
                <a:lnTo>
                  <a:pt x="7387505" y="763677"/>
                </a:lnTo>
                <a:lnTo>
                  <a:pt x="7338242" y="767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399" y="1470852"/>
            <a:ext cx="7620634" cy="6826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50" b="1" spc="-10" dirty="0">
                <a:latin typeface="Comic Sans MS"/>
                <a:cs typeface="Comic Sans MS"/>
              </a:rPr>
              <a:t>Similarities</a:t>
            </a:r>
            <a:endParaRPr sz="1250">
              <a:latin typeface="Comic Sans MS"/>
              <a:cs typeface="Comic Sans MS"/>
            </a:endParaRPr>
          </a:p>
          <a:p>
            <a:pPr marL="12700" marR="5080">
              <a:lnSpc>
                <a:spcPct val="114999"/>
              </a:lnSpc>
            </a:pPr>
            <a:r>
              <a:rPr sz="1250" dirty="0">
                <a:latin typeface="Comic Sans MS"/>
                <a:cs typeface="Comic Sans MS"/>
              </a:rPr>
              <a:t>Both</a:t>
            </a:r>
            <a:r>
              <a:rPr sz="1250" spc="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functions: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Return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unique</a:t>
            </a:r>
            <a:r>
              <a:rPr sz="1250" spc="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values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from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specified</a:t>
            </a:r>
            <a:r>
              <a:rPr sz="1250" spc="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column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and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Include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blank</a:t>
            </a:r>
            <a:r>
              <a:rPr sz="1250" spc="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values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if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they</a:t>
            </a:r>
            <a:r>
              <a:rPr sz="1250" spc="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exist</a:t>
            </a:r>
            <a:r>
              <a:rPr sz="1250" spc="30" dirty="0">
                <a:latin typeface="Comic Sans MS"/>
                <a:cs typeface="Comic Sans MS"/>
              </a:rPr>
              <a:t> </a:t>
            </a:r>
            <a:r>
              <a:rPr sz="1250" spc="-25" dirty="0">
                <a:latin typeface="Comic Sans MS"/>
                <a:cs typeface="Comic Sans MS"/>
              </a:rPr>
              <a:t>in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specified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column.</a:t>
            </a:r>
            <a:endParaRPr sz="12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3209" y="111207"/>
            <a:ext cx="8381365" cy="472440"/>
          </a:xfrm>
          <a:custGeom>
            <a:avLst/>
            <a:gdLst/>
            <a:ahLst/>
            <a:cxnLst/>
            <a:rect l="l" t="t" r="r" b="b"/>
            <a:pathLst>
              <a:path w="8381365" h="472440">
                <a:moveTo>
                  <a:pt x="8144948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8144948" y="0"/>
                </a:lnTo>
                <a:lnTo>
                  <a:pt x="8191204" y="4576"/>
                </a:lnTo>
                <a:lnTo>
                  <a:pt x="8235261" y="17964"/>
                </a:lnTo>
                <a:lnTo>
                  <a:pt x="8275880" y="39650"/>
                </a:lnTo>
                <a:lnTo>
                  <a:pt x="8311823" y="69122"/>
                </a:lnTo>
                <a:lnTo>
                  <a:pt x="8341296" y="105066"/>
                </a:lnTo>
                <a:lnTo>
                  <a:pt x="8362982" y="145685"/>
                </a:lnTo>
                <a:lnTo>
                  <a:pt x="8376370" y="189742"/>
                </a:lnTo>
                <a:lnTo>
                  <a:pt x="8380947" y="235998"/>
                </a:lnTo>
                <a:lnTo>
                  <a:pt x="8376370" y="282254"/>
                </a:lnTo>
                <a:lnTo>
                  <a:pt x="8362982" y="326311"/>
                </a:lnTo>
                <a:lnTo>
                  <a:pt x="8341296" y="366930"/>
                </a:lnTo>
                <a:lnTo>
                  <a:pt x="8311823" y="402874"/>
                </a:lnTo>
                <a:lnTo>
                  <a:pt x="8275880" y="432346"/>
                </a:lnTo>
                <a:lnTo>
                  <a:pt x="8235261" y="454032"/>
                </a:lnTo>
                <a:lnTo>
                  <a:pt x="8191204" y="467420"/>
                </a:lnTo>
                <a:lnTo>
                  <a:pt x="8144948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69695">
              <a:lnSpc>
                <a:spcPct val="100000"/>
              </a:lnSpc>
              <a:spcBef>
                <a:spcPts val="95"/>
              </a:spcBef>
            </a:pPr>
            <a:r>
              <a:rPr dirty="0"/>
              <a:t>VALUES</a:t>
            </a:r>
            <a:r>
              <a:rPr spc="-60" dirty="0"/>
              <a:t> </a:t>
            </a:r>
            <a:r>
              <a:rPr dirty="0"/>
              <a:t>vs</a:t>
            </a:r>
            <a:r>
              <a:rPr spc="-55" dirty="0"/>
              <a:t> </a:t>
            </a:r>
            <a:r>
              <a:rPr spc="-10" dirty="0"/>
              <a:t>DISTINCT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AE4EAA4-0B50-23D6-7BD6-761F9453CF3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01291" y="5370014"/>
            <a:ext cx="6136005" cy="1831339"/>
            <a:chOff x="2801291" y="5370014"/>
            <a:chExt cx="6136005" cy="1831339"/>
          </a:xfrm>
        </p:grpSpPr>
        <p:sp>
          <p:nvSpPr>
            <p:cNvPr id="5" name="object 5"/>
            <p:cNvSpPr/>
            <p:nvPr/>
          </p:nvSpPr>
          <p:spPr>
            <a:xfrm>
              <a:off x="2801289" y="5370016"/>
              <a:ext cx="5699760" cy="1831339"/>
            </a:xfrm>
            <a:custGeom>
              <a:avLst/>
              <a:gdLst/>
              <a:ahLst/>
              <a:cxnLst/>
              <a:rect l="l" t="t" r="r" b="b"/>
              <a:pathLst>
                <a:path w="5699759" h="1831340">
                  <a:moveTo>
                    <a:pt x="5699404" y="332714"/>
                  </a:moveTo>
                  <a:lnTo>
                    <a:pt x="5695848" y="284111"/>
                  </a:lnTo>
                  <a:lnTo>
                    <a:pt x="5685345" y="237096"/>
                  </a:lnTo>
                  <a:lnTo>
                    <a:pt x="5668467" y="192836"/>
                  </a:lnTo>
                  <a:lnTo>
                    <a:pt x="5645747" y="151853"/>
                  </a:lnTo>
                  <a:lnTo>
                    <a:pt x="5617692" y="114655"/>
                  </a:lnTo>
                  <a:lnTo>
                    <a:pt x="5584799" y="81775"/>
                  </a:lnTo>
                  <a:lnTo>
                    <a:pt x="5547614" y="53708"/>
                  </a:lnTo>
                  <a:lnTo>
                    <a:pt x="5506631" y="30988"/>
                  </a:lnTo>
                  <a:lnTo>
                    <a:pt x="5462371" y="14122"/>
                  </a:lnTo>
                  <a:lnTo>
                    <a:pt x="5415343" y="3619"/>
                  </a:lnTo>
                  <a:lnTo>
                    <a:pt x="5366080" y="0"/>
                  </a:lnTo>
                  <a:lnTo>
                    <a:pt x="333324" y="0"/>
                  </a:lnTo>
                  <a:lnTo>
                    <a:pt x="284060" y="3619"/>
                  </a:lnTo>
                  <a:lnTo>
                    <a:pt x="237032" y="14122"/>
                  </a:lnTo>
                  <a:lnTo>
                    <a:pt x="192786" y="30988"/>
                  </a:lnTo>
                  <a:lnTo>
                    <a:pt x="151790" y="53708"/>
                  </a:lnTo>
                  <a:lnTo>
                    <a:pt x="114604" y="81775"/>
                  </a:lnTo>
                  <a:lnTo>
                    <a:pt x="81724" y="114655"/>
                  </a:lnTo>
                  <a:lnTo>
                    <a:pt x="53657" y="151853"/>
                  </a:lnTo>
                  <a:lnTo>
                    <a:pt x="30937" y="192836"/>
                  </a:lnTo>
                  <a:lnTo>
                    <a:pt x="14058" y="237096"/>
                  </a:lnTo>
                  <a:lnTo>
                    <a:pt x="3556" y="284111"/>
                  </a:lnTo>
                  <a:lnTo>
                    <a:pt x="0" y="332714"/>
                  </a:lnTo>
                  <a:lnTo>
                    <a:pt x="0" y="960793"/>
                  </a:lnTo>
                  <a:lnTo>
                    <a:pt x="3556" y="1009383"/>
                  </a:lnTo>
                  <a:lnTo>
                    <a:pt x="14058" y="1056411"/>
                  </a:lnTo>
                  <a:lnTo>
                    <a:pt x="30937" y="1100670"/>
                  </a:lnTo>
                  <a:lnTo>
                    <a:pt x="53657" y="1141653"/>
                  </a:lnTo>
                  <a:lnTo>
                    <a:pt x="81724" y="1178839"/>
                  </a:lnTo>
                  <a:lnTo>
                    <a:pt x="114604" y="1211732"/>
                  </a:lnTo>
                  <a:lnTo>
                    <a:pt x="151790" y="1239786"/>
                  </a:lnTo>
                  <a:lnTo>
                    <a:pt x="192786" y="1262519"/>
                  </a:lnTo>
                  <a:lnTo>
                    <a:pt x="237032" y="1279385"/>
                  </a:lnTo>
                  <a:lnTo>
                    <a:pt x="284060" y="1289888"/>
                  </a:lnTo>
                  <a:lnTo>
                    <a:pt x="333324" y="1293495"/>
                  </a:lnTo>
                  <a:lnTo>
                    <a:pt x="3675291" y="1293495"/>
                  </a:lnTo>
                  <a:lnTo>
                    <a:pt x="3662095" y="1302080"/>
                  </a:lnTo>
                  <a:lnTo>
                    <a:pt x="3624986" y="1328356"/>
                  </a:lnTo>
                  <a:lnTo>
                    <a:pt x="3589070" y="1355991"/>
                  </a:lnTo>
                  <a:lnTo>
                    <a:pt x="3554374" y="1384947"/>
                  </a:lnTo>
                  <a:lnTo>
                    <a:pt x="3520960" y="1415173"/>
                  </a:lnTo>
                  <a:lnTo>
                    <a:pt x="3488855" y="1446644"/>
                  </a:lnTo>
                  <a:lnTo>
                    <a:pt x="3458108" y="1479321"/>
                  </a:lnTo>
                  <a:lnTo>
                    <a:pt x="3428771" y="1513141"/>
                  </a:lnTo>
                  <a:lnTo>
                    <a:pt x="3400869" y="1548091"/>
                  </a:lnTo>
                  <a:lnTo>
                    <a:pt x="3374453" y="1584121"/>
                  </a:lnTo>
                  <a:lnTo>
                    <a:pt x="3349587" y="1621180"/>
                  </a:lnTo>
                  <a:lnTo>
                    <a:pt x="3326282" y="1659229"/>
                  </a:lnTo>
                  <a:lnTo>
                    <a:pt x="3304590" y="1698244"/>
                  </a:lnTo>
                  <a:lnTo>
                    <a:pt x="3284563" y="1738172"/>
                  </a:lnTo>
                  <a:lnTo>
                    <a:pt x="3266236" y="1778977"/>
                  </a:lnTo>
                  <a:lnTo>
                    <a:pt x="3249663" y="1820608"/>
                  </a:lnTo>
                  <a:lnTo>
                    <a:pt x="3246082" y="1830895"/>
                  </a:lnTo>
                  <a:lnTo>
                    <a:pt x="5417693" y="1830895"/>
                  </a:lnTo>
                  <a:lnTo>
                    <a:pt x="5397525" y="1778977"/>
                  </a:lnTo>
                  <a:lnTo>
                    <a:pt x="5379199" y="1738172"/>
                  </a:lnTo>
                  <a:lnTo>
                    <a:pt x="5359171" y="1698244"/>
                  </a:lnTo>
                  <a:lnTo>
                    <a:pt x="5337492" y="1659229"/>
                  </a:lnTo>
                  <a:lnTo>
                    <a:pt x="5314188" y="1621180"/>
                  </a:lnTo>
                  <a:lnTo>
                    <a:pt x="5289308" y="1584121"/>
                  </a:lnTo>
                  <a:lnTo>
                    <a:pt x="5262892" y="1548091"/>
                  </a:lnTo>
                  <a:lnTo>
                    <a:pt x="5235003" y="1513141"/>
                  </a:lnTo>
                  <a:lnTo>
                    <a:pt x="5205654" y="1479321"/>
                  </a:lnTo>
                  <a:lnTo>
                    <a:pt x="5174907" y="1446644"/>
                  </a:lnTo>
                  <a:lnTo>
                    <a:pt x="5142801" y="1415173"/>
                  </a:lnTo>
                  <a:lnTo>
                    <a:pt x="5109388" y="1384947"/>
                  </a:lnTo>
                  <a:lnTo>
                    <a:pt x="5074691" y="1355991"/>
                  </a:lnTo>
                  <a:lnTo>
                    <a:pt x="5038776" y="1328356"/>
                  </a:lnTo>
                  <a:lnTo>
                    <a:pt x="5001666" y="1302080"/>
                  </a:lnTo>
                  <a:lnTo>
                    <a:pt x="4988458" y="1293495"/>
                  </a:lnTo>
                  <a:lnTo>
                    <a:pt x="5366080" y="1293495"/>
                  </a:lnTo>
                  <a:lnTo>
                    <a:pt x="5415343" y="1289888"/>
                  </a:lnTo>
                  <a:lnTo>
                    <a:pt x="5462371" y="1279385"/>
                  </a:lnTo>
                  <a:lnTo>
                    <a:pt x="5506631" y="1262519"/>
                  </a:lnTo>
                  <a:lnTo>
                    <a:pt x="5547614" y="1239786"/>
                  </a:lnTo>
                  <a:lnTo>
                    <a:pt x="5584799" y="1211732"/>
                  </a:lnTo>
                  <a:lnTo>
                    <a:pt x="5617692" y="1178839"/>
                  </a:lnTo>
                  <a:lnTo>
                    <a:pt x="5645747" y="1141653"/>
                  </a:lnTo>
                  <a:lnTo>
                    <a:pt x="5668467" y="1100670"/>
                  </a:lnTo>
                  <a:lnTo>
                    <a:pt x="5685345" y="1056411"/>
                  </a:lnTo>
                  <a:lnTo>
                    <a:pt x="5695848" y="1009383"/>
                  </a:lnTo>
                  <a:lnTo>
                    <a:pt x="5699404" y="960793"/>
                  </a:lnTo>
                  <a:lnTo>
                    <a:pt x="5699404" y="332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601076"/>
              <a:ext cx="657224" cy="59982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23209" y="248002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7646733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6"/>
                </a:lnTo>
                <a:lnTo>
                  <a:pt x="7881977" y="243630"/>
                </a:lnTo>
                <a:lnTo>
                  <a:pt x="7878156" y="282254"/>
                </a:lnTo>
                <a:lnTo>
                  <a:pt x="7864768" y="326311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8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Visual</a:t>
            </a:r>
            <a:r>
              <a:rPr spc="-65" dirty="0"/>
              <a:t> </a:t>
            </a:r>
            <a:r>
              <a:rPr dirty="0"/>
              <a:t>Example</a:t>
            </a:r>
            <a:r>
              <a:rPr spc="-6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better</a:t>
            </a:r>
            <a:r>
              <a:rPr spc="-65" dirty="0"/>
              <a:t> </a:t>
            </a:r>
            <a:r>
              <a:rPr spc="-10" dirty="0"/>
              <a:t>understanding</a:t>
            </a:r>
          </a:p>
        </p:txBody>
      </p:sp>
      <p:sp>
        <p:nvSpPr>
          <p:cNvPr id="9" name="object 9"/>
          <p:cNvSpPr/>
          <p:nvPr/>
        </p:nvSpPr>
        <p:spPr>
          <a:xfrm>
            <a:off x="1072646" y="927177"/>
            <a:ext cx="6440170" cy="610870"/>
          </a:xfrm>
          <a:custGeom>
            <a:avLst/>
            <a:gdLst/>
            <a:ahLst/>
            <a:cxnLst/>
            <a:rect l="l" t="t" r="r" b="b"/>
            <a:pathLst>
              <a:path w="6440170" h="610869">
                <a:moveTo>
                  <a:pt x="6134715" y="610804"/>
                </a:moveTo>
                <a:lnTo>
                  <a:pt x="305401" y="610804"/>
                </a:lnTo>
                <a:lnTo>
                  <a:pt x="255864" y="606807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6134714" y="0"/>
                </a:lnTo>
                <a:lnTo>
                  <a:pt x="6184251" y="3997"/>
                </a:lnTo>
                <a:lnTo>
                  <a:pt x="6231244" y="15569"/>
                </a:lnTo>
                <a:lnTo>
                  <a:pt x="6275063" y="34088"/>
                </a:lnTo>
                <a:lnTo>
                  <a:pt x="6315080" y="58924"/>
                </a:lnTo>
                <a:lnTo>
                  <a:pt x="6350665" y="89450"/>
                </a:lnTo>
                <a:lnTo>
                  <a:pt x="6381190" y="125035"/>
                </a:lnTo>
                <a:lnTo>
                  <a:pt x="6406027" y="165052"/>
                </a:lnTo>
                <a:lnTo>
                  <a:pt x="6424545" y="208871"/>
                </a:lnTo>
                <a:lnTo>
                  <a:pt x="6436118" y="255864"/>
                </a:lnTo>
                <a:lnTo>
                  <a:pt x="6439689" y="300116"/>
                </a:lnTo>
                <a:lnTo>
                  <a:pt x="6439689" y="310687"/>
                </a:lnTo>
                <a:lnTo>
                  <a:pt x="6436118" y="354939"/>
                </a:lnTo>
                <a:lnTo>
                  <a:pt x="6424545" y="401932"/>
                </a:lnTo>
                <a:lnTo>
                  <a:pt x="6406027" y="445751"/>
                </a:lnTo>
                <a:lnTo>
                  <a:pt x="6381190" y="485768"/>
                </a:lnTo>
                <a:lnTo>
                  <a:pt x="6350665" y="521353"/>
                </a:lnTo>
                <a:lnTo>
                  <a:pt x="6315080" y="551879"/>
                </a:lnTo>
                <a:lnTo>
                  <a:pt x="6275063" y="576715"/>
                </a:lnTo>
                <a:lnTo>
                  <a:pt x="6231244" y="595234"/>
                </a:lnTo>
                <a:lnTo>
                  <a:pt x="6184251" y="606807"/>
                </a:lnTo>
                <a:lnTo>
                  <a:pt x="6134715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3290" y="951187"/>
            <a:ext cx="629920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835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How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VALUES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function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COUNTROWS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count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the </a:t>
            </a:r>
            <a:r>
              <a:rPr sz="1450" dirty="0">
                <a:latin typeface="Comic Sans MS"/>
                <a:cs typeface="Comic Sans MS"/>
              </a:rPr>
              <a:t>number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unique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categories,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including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blanks,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category_dim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table?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159" y="1644038"/>
            <a:ext cx="5019674" cy="32384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83150" y="2882182"/>
            <a:ext cx="6440170" cy="610870"/>
          </a:xfrm>
          <a:custGeom>
            <a:avLst/>
            <a:gdLst/>
            <a:ahLst/>
            <a:cxnLst/>
            <a:rect l="l" t="t" r="r" b="b"/>
            <a:pathLst>
              <a:path w="6440170" h="610870">
                <a:moveTo>
                  <a:pt x="6134715" y="610804"/>
                </a:moveTo>
                <a:lnTo>
                  <a:pt x="305400" y="610804"/>
                </a:lnTo>
                <a:lnTo>
                  <a:pt x="255864" y="606807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6134713" y="0"/>
                </a:lnTo>
                <a:lnTo>
                  <a:pt x="6184251" y="3997"/>
                </a:lnTo>
                <a:lnTo>
                  <a:pt x="6231244" y="15569"/>
                </a:lnTo>
                <a:lnTo>
                  <a:pt x="6275063" y="34088"/>
                </a:lnTo>
                <a:lnTo>
                  <a:pt x="6315080" y="58924"/>
                </a:lnTo>
                <a:lnTo>
                  <a:pt x="6350665" y="89450"/>
                </a:lnTo>
                <a:lnTo>
                  <a:pt x="6381190" y="125035"/>
                </a:lnTo>
                <a:lnTo>
                  <a:pt x="6406027" y="165052"/>
                </a:lnTo>
                <a:lnTo>
                  <a:pt x="6424546" y="208871"/>
                </a:lnTo>
                <a:lnTo>
                  <a:pt x="6436118" y="255864"/>
                </a:lnTo>
                <a:lnTo>
                  <a:pt x="6439689" y="300114"/>
                </a:lnTo>
                <a:lnTo>
                  <a:pt x="6439689" y="310690"/>
                </a:lnTo>
                <a:lnTo>
                  <a:pt x="6436118" y="354939"/>
                </a:lnTo>
                <a:lnTo>
                  <a:pt x="6424546" y="401932"/>
                </a:lnTo>
                <a:lnTo>
                  <a:pt x="6406027" y="445751"/>
                </a:lnTo>
                <a:lnTo>
                  <a:pt x="6381190" y="485768"/>
                </a:lnTo>
                <a:lnTo>
                  <a:pt x="6350665" y="521353"/>
                </a:lnTo>
                <a:lnTo>
                  <a:pt x="6315080" y="551879"/>
                </a:lnTo>
                <a:lnTo>
                  <a:pt x="6275063" y="576715"/>
                </a:lnTo>
                <a:lnTo>
                  <a:pt x="6231244" y="595234"/>
                </a:lnTo>
                <a:lnTo>
                  <a:pt x="6184251" y="606807"/>
                </a:lnTo>
                <a:lnTo>
                  <a:pt x="6134715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3175" y="3600000"/>
            <a:ext cx="5029199" cy="428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9" y="5370014"/>
            <a:ext cx="2514599" cy="16478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-5659" y="911366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562" y="1565324"/>
            <a:ext cx="8693150" cy="186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  <a:p>
            <a:pPr marL="12065" marR="1200785" algn="ctr">
              <a:lnSpc>
                <a:spcPct val="114599"/>
              </a:lnSpc>
              <a:spcBef>
                <a:spcPts val="1914"/>
              </a:spcBef>
            </a:pP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VALUES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one-column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unique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from</a:t>
            </a:r>
            <a:r>
              <a:rPr sz="1200" b="1" spc="-10" dirty="0">
                <a:latin typeface="Comic Sans MS"/>
                <a:cs typeface="Comic Sans MS"/>
              </a:rPr>
              <a:t> category_dim, </a:t>
            </a:r>
            <a:r>
              <a:rPr sz="1200" b="1" dirty="0">
                <a:latin typeface="Comic Sans MS"/>
                <a:cs typeface="Comic Sans MS"/>
              </a:rPr>
              <a:t>including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blank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categories.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COUNTROWS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counts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number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one-</a:t>
            </a:r>
            <a:r>
              <a:rPr sz="1200" b="1" spc="-10" dirty="0">
                <a:latin typeface="Comic Sans MS"/>
                <a:cs typeface="Comic Sans MS"/>
              </a:rPr>
              <a:t>column </a:t>
            </a:r>
            <a:r>
              <a:rPr sz="1200" b="1" dirty="0">
                <a:latin typeface="Comic Sans MS"/>
                <a:cs typeface="Comic Sans MS"/>
              </a:rPr>
              <a:t>table,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giving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count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unique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including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blank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values.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Comic Sans MS"/>
              <a:cs typeface="Comic Sans MS"/>
            </a:endParaRPr>
          </a:p>
          <a:p>
            <a:pPr marL="567690" marR="1755775" algn="ctr">
              <a:lnSpc>
                <a:spcPct val="112100"/>
              </a:lnSpc>
            </a:pPr>
            <a:r>
              <a:rPr sz="1450" dirty="0">
                <a:latin typeface="Comic Sans MS"/>
                <a:cs typeface="Comic Sans MS"/>
              </a:rPr>
              <a:t>How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DISTINCT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function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COUNTROWS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count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the </a:t>
            </a:r>
            <a:r>
              <a:rPr sz="1450" dirty="0">
                <a:latin typeface="Comic Sans MS"/>
                <a:cs typeface="Comic Sans MS"/>
              </a:rPr>
              <a:t>number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unique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categories,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excluding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blanks,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category_dim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209" y="4902084"/>
            <a:ext cx="8377555" cy="363220"/>
          </a:xfrm>
          <a:custGeom>
            <a:avLst/>
            <a:gdLst/>
            <a:ahLst/>
            <a:cxnLst/>
            <a:rect l="l" t="t" r="r" b="b"/>
            <a:pathLst>
              <a:path w="8377555" h="363220">
                <a:moveTo>
                  <a:pt x="8195969" y="363154"/>
                </a:moveTo>
                <a:lnTo>
                  <a:pt x="181576" y="363154"/>
                </a:lnTo>
                <a:lnTo>
                  <a:pt x="145987" y="359632"/>
                </a:lnTo>
                <a:lnTo>
                  <a:pt x="80838" y="332646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8195968" y="0"/>
                </a:lnTo>
                <a:lnTo>
                  <a:pt x="8265454" y="13821"/>
                </a:lnTo>
                <a:lnTo>
                  <a:pt x="8324362" y="53182"/>
                </a:lnTo>
                <a:lnTo>
                  <a:pt x="8363723" y="112090"/>
                </a:lnTo>
                <a:lnTo>
                  <a:pt x="8377545" y="181577"/>
                </a:lnTo>
                <a:lnTo>
                  <a:pt x="8374023" y="217166"/>
                </a:lnTo>
                <a:lnTo>
                  <a:pt x="8347037" y="282316"/>
                </a:lnTo>
                <a:lnTo>
                  <a:pt x="8296706" y="332646"/>
                </a:lnTo>
                <a:lnTo>
                  <a:pt x="8231557" y="359632"/>
                </a:lnTo>
                <a:lnTo>
                  <a:pt x="8195969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31" y="4089252"/>
            <a:ext cx="8061325" cy="255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3240" algn="ctr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DISTINCT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one-column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unique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20" dirty="0">
                <a:latin typeface="Comic Sans MS"/>
                <a:cs typeface="Comic Sans MS"/>
              </a:rPr>
              <a:t>from </a:t>
            </a:r>
            <a:r>
              <a:rPr sz="1200" b="1" dirty="0">
                <a:latin typeface="Comic Sans MS"/>
                <a:cs typeface="Comic Sans MS"/>
              </a:rPr>
              <a:t>category_dim,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excluding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any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blank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categories.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COUNTROWS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counts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number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spc="-20" dirty="0">
                <a:latin typeface="Comic Sans MS"/>
                <a:cs typeface="Comic Sans MS"/>
              </a:rPr>
              <a:t>this </a:t>
            </a:r>
            <a:r>
              <a:rPr sz="1200" b="1" dirty="0">
                <a:latin typeface="Comic Sans MS"/>
                <a:cs typeface="Comic Sans MS"/>
              </a:rPr>
              <a:t>one-column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table,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giving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total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count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of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unique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categories,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excluding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any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blank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values.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Comic Sans MS"/>
              <a:cs typeface="Comic Sans MS"/>
            </a:endParaRPr>
          </a:p>
          <a:p>
            <a:pPr marL="558165">
              <a:lnSpc>
                <a:spcPct val="100000"/>
              </a:lnSpc>
            </a:pPr>
            <a:r>
              <a:rPr sz="1350" dirty="0">
                <a:latin typeface="Comic Sans MS"/>
                <a:cs typeface="Comic Sans MS"/>
              </a:rPr>
              <a:t>We'll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above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visual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that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includes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categories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and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these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measure</a:t>
            </a:r>
            <a:endParaRPr sz="1350">
              <a:latin typeface="Comic Sans MS"/>
              <a:cs typeface="Comic Sans MS"/>
            </a:endParaRPr>
          </a:p>
          <a:p>
            <a:pPr marL="2887345">
              <a:lnSpc>
                <a:spcPct val="100000"/>
              </a:lnSpc>
              <a:spcBef>
                <a:spcPts val="1685"/>
              </a:spcBef>
            </a:pPr>
            <a:r>
              <a:rPr sz="1200" b="1" spc="-10" dirty="0">
                <a:latin typeface="Comic Sans MS"/>
                <a:cs typeface="Comic Sans MS"/>
              </a:rPr>
              <a:t>ValuesCount:</a:t>
            </a:r>
            <a:endParaRPr sz="1200">
              <a:latin typeface="Comic Sans MS"/>
              <a:cs typeface="Comic Sans MS"/>
            </a:endParaRPr>
          </a:p>
          <a:p>
            <a:pPr marL="2887345" marR="293370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This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measure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counts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unique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categories,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including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blank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value. </a:t>
            </a:r>
            <a:r>
              <a:rPr sz="1200" dirty="0">
                <a:latin typeface="Comic Sans MS"/>
                <a:cs typeface="Comic Sans MS"/>
              </a:rPr>
              <a:t>Since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VALUES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includes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blank,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counts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4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unique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categories.</a:t>
            </a:r>
            <a:endParaRPr sz="1200">
              <a:latin typeface="Comic Sans MS"/>
              <a:cs typeface="Comic Sans MS"/>
            </a:endParaRPr>
          </a:p>
          <a:p>
            <a:pPr marL="2887345">
              <a:lnSpc>
                <a:spcPct val="100000"/>
              </a:lnSpc>
              <a:spcBef>
                <a:spcPts val="209"/>
              </a:spcBef>
            </a:pPr>
            <a:r>
              <a:rPr sz="1200" b="1" spc="-10" dirty="0">
                <a:latin typeface="Comic Sans MS"/>
                <a:cs typeface="Comic Sans MS"/>
              </a:rPr>
              <a:t>DistinctCount</a:t>
            </a:r>
            <a:r>
              <a:rPr sz="1200" spc="-10" dirty="0">
                <a:latin typeface="Comic Sans MS"/>
                <a:cs typeface="Comic Sans MS"/>
              </a:rPr>
              <a:t>:</a:t>
            </a:r>
            <a:endParaRPr sz="1200">
              <a:latin typeface="Comic Sans MS"/>
              <a:cs typeface="Comic Sans MS"/>
            </a:endParaRPr>
          </a:p>
          <a:p>
            <a:pPr marL="2887345" marR="242570">
              <a:lnSpc>
                <a:spcPct val="114599"/>
              </a:lnSpc>
            </a:pPr>
            <a:r>
              <a:rPr sz="1200" dirty="0">
                <a:latin typeface="Comic Sans MS"/>
                <a:cs typeface="Comic Sans MS"/>
              </a:rPr>
              <a:t>This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measure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counts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unique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categories,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excluding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blank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value. </a:t>
            </a:r>
            <a:r>
              <a:rPr sz="1200" dirty="0">
                <a:latin typeface="Comic Sans MS"/>
                <a:cs typeface="Comic Sans MS"/>
              </a:rPr>
              <a:t>Since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DISTINCT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excludes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blank,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it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counts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3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unique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10" dirty="0">
                <a:latin typeface="Comic Sans MS"/>
                <a:cs typeface="Comic Sans MS"/>
              </a:rPr>
              <a:t>categories.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39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1209</Words>
  <Application>Microsoft Office PowerPoint</Application>
  <PresentationFormat>Custom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Comic Sans MS</vt:lpstr>
      <vt:lpstr>Times New Roman</vt:lpstr>
      <vt:lpstr>Office Theme</vt:lpstr>
      <vt:lpstr>Hii, Iam Siddhika</vt:lpstr>
      <vt:lpstr>Today Content</vt:lpstr>
      <vt:lpstr> VALUES</vt:lpstr>
      <vt:lpstr>Example</vt:lpstr>
      <vt:lpstr> DISTINCT</vt:lpstr>
      <vt:lpstr>PowerPoint Presentation</vt:lpstr>
      <vt:lpstr>VALUES vs DISTINCT</vt:lpstr>
      <vt:lpstr>Visual Example for better understanding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2024-09-15T17:31:06Z</dcterms:created>
  <dcterms:modified xsi:type="dcterms:W3CDTF">2024-09-27T15:04:43Z</dcterms:modified>
</cp:coreProperties>
</file>