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29164-0214-45DB-ADA5-C9D325A5512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48E09-9198-49A0-8D7E-19C06B055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04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9A750-C5CF-4FF9-8FFB-DB9919E3E3DE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69A86-F574-466E-A243-E1B163014418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08657-39C3-4404-A886-6885DC5A27A2}" type="datetime1">
              <a:rPr lang="en-US" smtClean="0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69B92-5805-418E-8851-A7A54B5678DE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B5523-BFD0-435C-8D94-051ABB6D90A0}" type="datetime1">
              <a:rPr lang="en-US" smtClean="0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6194" y="3160085"/>
            <a:ext cx="8351910" cy="3244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825614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58DC3-732F-434F-8F61-682628AAAC88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146" y="1723544"/>
            <a:ext cx="3558404" cy="115736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28090">
              <a:lnSpc>
                <a:spcPct val="100000"/>
              </a:lnSpc>
              <a:spcBef>
                <a:spcPts val="765"/>
              </a:spcBef>
            </a:pPr>
            <a:r>
              <a:rPr spc="10" dirty="0"/>
              <a:t>Hii,</a:t>
            </a:r>
          </a:p>
          <a:p>
            <a:pPr marL="706755">
              <a:lnSpc>
                <a:spcPct val="100000"/>
              </a:lnSpc>
              <a:spcBef>
                <a:spcPts val="670"/>
              </a:spcBef>
            </a:pPr>
            <a:r>
              <a:rPr spc="15" dirty="0" err="1"/>
              <a:t>Iam</a:t>
            </a:r>
            <a:r>
              <a:rPr lang="en-US" spc="15" dirty="0"/>
              <a:t> 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-40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77569"/>
          </a:xfrm>
          <a:custGeom>
            <a:avLst/>
            <a:gdLst/>
            <a:ahLst/>
            <a:cxnLst/>
            <a:rect l="l" t="t" r="r" b="b"/>
            <a:pathLst>
              <a:path w="1953895" h="877569">
                <a:moveTo>
                  <a:pt x="196485" y="877470"/>
                </a:moveTo>
                <a:lnTo>
                  <a:pt x="196485" y="652231"/>
                </a:lnTo>
                <a:lnTo>
                  <a:pt x="154704" y="629332"/>
                </a:lnTo>
                <a:lnTo>
                  <a:pt x="116798" y="601064"/>
                </a:lnTo>
                <a:lnTo>
                  <a:pt x="83288" y="567855"/>
                </a:lnTo>
                <a:lnTo>
                  <a:pt x="54699" y="530136"/>
                </a:lnTo>
                <a:lnTo>
                  <a:pt x="31552" y="488334"/>
                </a:lnTo>
                <a:lnTo>
                  <a:pt x="14372" y="442879"/>
                </a:lnTo>
                <a:lnTo>
                  <a:pt x="3680" y="394200"/>
                </a:lnTo>
                <a:lnTo>
                  <a:pt x="0" y="342725"/>
                </a:lnTo>
                <a:lnTo>
                  <a:pt x="3128" y="295436"/>
                </a:lnTo>
                <a:lnTo>
                  <a:pt x="12234" y="250331"/>
                </a:lnTo>
                <a:lnTo>
                  <a:pt x="26912" y="207765"/>
                </a:lnTo>
                <a:lnTo>
                  <a:pt x="46753" y="168108"/>
                </a:lnTo>
                <a:lnTo>
                  <a:pt x="71351" y="131730"/>
                </a:lnTo>
                <a:lnTo>
                  <a:pt x="100296" y="99002"/>
                </a:lnTo>
                <a:lnTo>
                  <a:pt x="133183" y="70294"/>
                </a:lnTo>
                <a:lnTo>
                  <a:pt x="169601" y="45975"/>
                </a:lnTo>
                <a:lnTo>
                  <a:pt x="209145" y="26416"/>
                </a:lnTo>
                <a:lnTo>
                  <a:pt x="251406" y="11987"/>
                </a:lnTo>
                <a:lnTo>
                  <a:pt x="295975" y="3058"/>
                </a:lnTo>
                <a:lnTo>
                  <a:pt x="342445" y="0"/>
                </a:lnTo>
                <a:lnTo>
                  <a:pt x="1595531" y="0"/>
                </a:lnTo>
                <a:lnTo>
                  <a:pt x="1645796" y="3058"/>
                </a:lnTo>
                <a:lnTo>
                  <a:pt x="1693532" y="11987"/>
                </a:lnTo>
                <a:lnTo>
                  <a:pt x="1738386" y="26416"/>
                </a:lnTo>
                <a:lnTo>
                  <a:pt x="1780007" y="45975"/>
                </a:lnTo>
                <a:lnTo>
                  <a:pt x="1818045" y="70295"/>
                </a:lnTo>
                <a:lnTo>
                  <a:pt x="1852149" y="99004"/>
                </a:lnTo>
                <a:lnTo>
                  <a:pt x="1881968" y="131733"/>
                </a:lnTo>
                <a:lnTo>
                  <a:pt x="1907151" y="168112"/>
                </a:lnTo>
                <a:lnTo>
                  <a:pt x="1927347" y="207771"/>
                </a:lnTo>
                <a:lnTo>
                  <a:pt x="1942206" y="250339"/>
                </a:lnTo>
                <a:lnTo>
                  <a:pt x="1951376" y="295447"/>
                </a:lnTo>
                <a:lnTo>
                  <a:pt x="1953743" y="331160"/>
                </a:lnTo>
                <a:lnTo>
                  <a:pt x="1953743" y="354175"/>
                </a:lnTo>
                <a:lnTo>
                  <a:pt x="1942199" y="434533"/>
                </a:lnTo>
                <a:lnTo>
                  <a:pt x="1927339" y="476892"/>
                </a:lnTo>
                <a:lnTo>
                  <a:pt x="1907142" y="516383"/>
                </a:lnTo>
                <a:lnTo>
                  <a:pt x="1881960" y="552631"/>
                </a:lnTo>
                <a:lnTo>
                  <a:pt x="1852142" y="585262"/>
                </a:lnTo>
                <a:lnTo>
                  <a:pt x="1818040" y="613901"/>
                </a:lnTo>
                <a:lnTo>
                  <a:pt x="1780003" y="638174"/>
                </a:lnTo>
                <a:lnTo>
                  <a:pt x="1738383" y="657705"/>
                </a:lnTo>
                <a:lnTo>
                  <a:pt x="1693531" y="672119"/>
                </a:lnTo>
                <a:lnTo>
                  <a:pt x="1645796" y="681043"/>
                </a:lnTo>
                <a:lnTo>
                  <a:pt x="1595530" y="684100"/>
                </a:lnTo>
                <a:lnTo>
                  <a:pt x="429069" y="684100"/>
                </a:lnTo>
                <a:lnTo>
                  <a:pt x="196485" y="877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921770"/>
            <a:ext cx="176720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b="1" spc="60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’</a:t>
            </a:r>
            <a:r>
              <a:rPr sz="1400" b="1" spc="55" dirty="0">
                <a:latin typeface="Arial"/>
                <a:cs typeface="Arial"/>
              </a:rPr>
              <a:t>m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90" dirty="0">
                <a:latin typeface="Arial"/>
                <a:cs typeface="Arial"/>
              </a:rPr>
              <a:t>s</a:t>
            </a:r>
            <a:r>
              <a:rPr sz="1400" b="1" spc="15" dirty="0">
                <a:latin typeface="Arial"/>
                <a:cs typeface="Arial"/>
              </a:rPr>
              <a:t>o</a:t>
            </a:r>
            <a:r>
              <a:rPr sz="1400" b="1" spc="20" dirty="0">
                <a:latin typeface="Arial"/>
                <a:cs typeface="Arial"/>
              </a:rPr>
              <a:t>o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80" dirty="0">
                <a:latin typeface="Arial"/>
                <a:cs typeface="Arial"/>
              </a:rPr>
              <a:t>E</a:t>
            </a:r>
            <a:r>
              <a:rPr sz="1400" b="1" spc="-60" dirty="0">
                <a:latin typeface="Arial"/>
                <a:cs typeface="Arial"/>
              </a:rPr>
              <a:t>x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110" dirty="0">
                <a:latin typeface="Arial"/>
                <a:cs typeface="Arial"/>
              </a:rPr>
              <a:t>t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spc="10" dirty="0">
                <a:latin typeface="Arial"/>
                <a:cs typeface="Arial"/>
              </a:rPr>
              <a:t>Are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ready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5" dirty="0">
                <a:latin typeface="Arial"/>
                <a:cs typeface="Arial"/>
              </a:rPr>
              <a:t>guys?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/>
              <a:t>Today</a:t>
            </a:r>
            <a:r>
              <a:rPr sz="2650" spc="-55" dirty="0"/>
              <a:t> </a:t>
            </a:r>
            <a:r>
              <a:rPr sz="2650" spc="15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0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80006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2134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7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30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3036" y="1261535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87" y="972457"/>
                </a:moveTo>
                <a:lnTo>
                  <a:pt x="469401" y="972457"/>
                </a:lnTo>
                <a:lnTo>
                  <a:pt x="423287" y="970056"/>
                </a:lnTo>
                <a:lnTo>
                  <a:pt x="376471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7"/>
                </a:lnTo>
                <a:lnTo>
                  <a:pt x="107666" y="795604"/>
                </a:lnTo>
                <a:lnTo>
                  <a:pt x="80523" y="758169"/>
                </a:lnTo>
                <a:lnTo>
                  <a:pt x="56906" y="718074"/>
                </a:lnTo>
                <a:lnTo>
                  <a:pt x="37052" y="675566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3" y="536002"/>
                </a:lnTo>
                <a:lnTo>
                  <a:pt x="0" y="486276"/>
                </a:lnTo>
                <a:lnTo>
                  <a:pt x="2433" y="436563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6999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1"/>
                </a:lnTo>
                <a:lnTo>
                  <a:pt x="138097" y="142428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1"/>
                </a:lnTo>
                <a:lnTo>
                  <a:pt x="376471" y="9879"/>
                </a:lnTo>
                <a:lnTo>
                  <a:pt x="423287" y="2510"/>
                </a:lnTo>
                <a:lnTo>
                  <a:pt x="471487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1"/>
                </a:lnTo>
                <a:lnTo>
                  <a:pt x="655021" y="38214"/>
                </a:lnTo>
                <a:lnTo>
                  <a:pt x="696236" y="58691"/>
                </a:lnTo>
                <a:lnTo>
                  <a:pt x="735111" y="83049"/>
                </a:lnTo>
                <a:lnTo>
                  <a:pt x="771408" y="111043"/>
                </a:lnTo>
                <a:lnTo>
                  <a:pt x="804891" y="142428"/>
                </a:lnTo>
                <a:lnTo>
                  <a:pt x="835322" y="176961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6" y="296999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4" y="436563"/>
                </a:lnTo>
                <a:lnTo>
                  <a:pt x="942988" y="486283"/>
                </a:lnTo>
                <a:lnTo>
                  <a:pt x="940554" y="536002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6" y="675566"/>
                </a:lnTo>
                <a:lnTo>
                  <a:pt x="886082" y="718074"/>
                </a:lnTo>
                <a:lnTo>
                  <a:pt x="862465" y="758169"/>
                </a:lnTo>
                <a:lnTo>
                  <a:pt x="835322" y="795604"/>
                </a:lnTo>
                <a:lnTo>
                  <a:pt x="804891" y="830137"/>
                </a:lnTo>
                <a:lnTo>
                  <a:pt x="771408" y="861523"/>
                </a:lnTo>
                <a:lnTo>
                  <a:pt x="735111" y="889517"/>
                </a:lnTo>
                <a:lnTo>
                  <a:pt x="696236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87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1" name="object 11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4" name="object 14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53" y="1446075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2"/>
                  </a:lnTo>
                  <a:lnTo>
                    <a:pt x="196313" y="1218364"/>
                  </a:lnTo>
                  <a:lnTo>
                    <a:pt x="166878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4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4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4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8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6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4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2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7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5" y="723040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7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2" y="1218364"/>
                  </a:lnTo>
                  <a:lnTo>
                    <a:pt x="1218364" y="1249762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4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6" y="1439987"/>
                  </a:lnTo>
                  <a:lnTo>
                    <a:pt x="770578" y="1444538"/>
                  </a:lnTo>
                  <a:lnTo>
                    <a:pt x="723053" y="14460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92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821733" y="243674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1"/>
                </a:lnTo>
                <a:lnTo>
                  <a:pt x="168227" y="1132752"/>
                </a:lnTo>
                <a:lnTo>
                  <a:pt x="141612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8"/>
                </a:lnTo>
                <a:lnTo>
                  <a:pt x="14371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81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1" y="335623"/>
                </a:lnTo>
                <a:lnTo>
                  <a:pt x="36806" y="281198"/>
                </a:lnTo>
                <a:lnTo>
                  <a:pt x="52135" y="232270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0" y="116484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3"/>
                </a:lnTo>
                <a:lnTo>
                  <a:pt x="342441" y="0"/>
                </a:lnTo>
                <a:lnTo>
                  <a:pt x="1595536" y="0"/>
                </a:lnTo>
                <a:lnTo>
                  <a:pt x="1665779" y="6484"/>
                </a:lnTo>
                <a:lnTo>
                  <a:pt x="1730697" y="26999"/>
                </a:lnTo>
                <a:lnTo>
                  <a:pt x="1789296" y="63138"/>
                </a:lnTo>
                <a:lnTo>
                  <a:pt x="1840589" y="116494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7"/>
                </a:lnTo>
                <a:lnTo>
                  <a:pt x="1948315" y="461827"/>
                </a:lnTo>
                <a:lnTo>
                  <a:pt x="1951908" y="517798"/>
                </a:lnTo>
                <a:lnTo>
                  <a:pt x="1951876" y="698824"/>
                </a:lnTo>
                <a:lnTo>
                  <a:pt x="1947519" y="756474"/>
                </a:lnTo>
                <a:lnTo>
                  <a:pt x="1939004" y="819595"/>
                </a:lnTo>
                <a:lnTo>
                  <a:pt x="1927340" y="876962"/>
                </a:lnTo>
                <a:lnTo>
                  <a:pt x="1912673" y="928748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2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7"/>
                </a:lnTo>
                <a:lnTo>
                  <a:pt x="1670002" y="1172149"/>
                </a:lnTo>
                <a:lnTo>
                  <a:pt x="1595530" y="1179400"/>
                </a:lnTo>
                <a:lnTo>
                  <a:pt x="429070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80917" y="295096"/>
            <a:ext cx="1836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b="1" spc="10" dirty="0">
                <a:latin typeface="Arial"/>
                <a:cs typeface="Arial"/>
              </a:rPr>
              <a:t>We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focus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only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on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the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most </a:t>
            </a:r>
            <a:r>
              <a:rPr sz="1400" b="1" dirty="0">
                <a:latin typeface="Arial"/>
                <a:cs typeface="Arial"/>
              </a:rPr>
              <a:t>used </a:t>
            </a:r>
            <a:r>
              <a:rPr sz="1400" b="1" spc="25" dirty="0">
                <a:latin typeface="Arial"/>
                <a:cs typeface="Arial"/>
              </a:rPr>
              <a:t>and 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important </a:t>
            </a:r>
            <a:r>
              <a:rPr sz="1400" b="1" dirty="0">
                <a:latin typeface="Arial"/>
                <a:cs typeface="Arial"/>
              </a:rPr>
              <a:t>Dax </a:t>
            </a:r>
            <a:r>
              <a:rPr sz="1400" b="1" spc="5" dirty="0">
                <a:latin typeface="Arial"/>
                <a:cs typeface="Arial"/>
              </a:rPr>
              <a:t> Functions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682" y="3237213"/>
            <a:ext cx="241317" cy="24131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682" y="3721469"/>
            <a:ext cx="241317" cy="24131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5931" y="2456260"/>
            <a:ext cx="85725" cy="8572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88310" y="1397402"/>
            <a:ext cx="6040120" cy="258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mic Sans MS"/>
                <a:cs typeface="Comic Sans MS"/>
              </a:rPr>
              <a:t>Meet</a:t>
            </a:r>
            <a:r>
              <a:rPr sz="2500" b="1" spc="-60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DAX</a:t>
            </a:r>
            <a:endParaRPr sz="25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Comic Sans MS"/>
              <a:cs typeface="Comic Sans MS"/>
            </a:endParaRPr>
          </a:p>
          <a:p>
            <a:pPr marL="592455">
              <a:lnSpc>
                <a:spcPct val="100000"/>
              </a:lnSpc>
            </a:pPr>
            <a:r>
              <a:rPr sz="1800" spc="25" dirty="0">
                <a:latin typeface="Comic Sans MS"/>
                <a:cs typeface="Comic Sans MS"/>
              </a:rPr>
              <a:t>COMMON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FUNCTION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CATEGORIES</a:t>
            </a:r>
            <a:endParaRPr sz="1800">
              <a:latin typeface="Comic Sans MS"/>
              <a:cs typeface="Comic Sans MS"/>
            </a:endParaRPr>
          </a:p>
          <a:p>
            <a:pPr marL="394335">
              <a:lnSpc>
                <a:spcPct val="100000"/>
              </a:lnSpc>
              <a:spcBef>
                <a:spcPts val="1415"/>
              </a:spcBef>
            </a:pPr>
            <a:r>
              <a:rPr sz="1750" spc="-10" dirty="0">
                <a:latin typeface="Comic Sans MS"/>
                <a:cs typeface="Comic Sans MS"/>
              </a:rPr>
              <a:t>5.TABLE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5" dirty="0">
                <a:latin typeface="Comic Sans MS"/>
                <a:cs typeface="Comic Sans MS"/>
              </a:rPr>
              <a:t>MANIPULATION</a:t>
            </a:r>
            <a:r>
              <a:rPr sz="1750" spc="5" dirty="0">
                <a:latin typeface="Comic Sans MS"/>
                <a:cs typeface="Comic Sans MS"/>
              </a:rPr>
              <a:t> </a:t>
            </a:r>
            <a:r>
              <a:rPr sz="1750" spc="-15" dirty="0">
                <a:latin typeface="Comic Sans MS"/>
                <a:cs typeface="Comic Sans MS"/>
              </a:rPr>
              <a:t>FUNCTIONS(FEW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5" dirty="0">
                <a:latin typeface="Comic Sans MS"/>
                <a:cs typeface="Comic Sans MS"/>
              </a:rPr>
              <a:t>MORE)</a:t>
            </a:r>
            <a:endParaRPr sz="1750">
              <a:latin typeface="Comic Sans MS"/>
              <a:cs typeface="Comic Sans MS"/>
            </a:endParaRPr>
          </a:p>
          <a:p>
            <a:pPr marL="405130">
              <a:lnSpc>
                <a:spcPct val="100000"/>
              </a:lnSpc>
              <a:spcBef>
                <a:spcPts val="1300"/>
              </a:spcBef>
            </a:pPr>
            <a:r>
              <a:rPr sz="1800" spc="25" dirty="0">
                <a:latin typeface="Comic Sans MS"/>
                <a:cs typeface="Comic Sans MS"/>
              </a:rPr>
              <a:t>TOPN</a:t>
            </a:r>
            <a:endParaRPr sz="1800">
              <a:latin typeface="Comic Sans MS"/>
              <a:cs typeface="Comic Sans MS"/>
            </a:endParaRPr>
          </a:p>
          <a:p>
            <a:pPr marL="474980">
              <a:lnSpc>
                <a:spcPct val="100000"/>
              </a:lnSpc>
              <a:spcBef>
                <a:spcPts val="1440"/>
              </a:spcBef>
            </a:pPr>
            <a:r>
              <a:rPr sz="1800" spc="25" dirty="0">
                <a:latin typeface="Comic Sans MS"/>
                <a:cs typeface="Comic Sans MS"/>
              </a:rPr>
              <a:t>UNION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6643" y="1203431"/>
            <a:ext cx="1194435" cy="1219200"/>
          </a:xfrm>
          <a:custGeom>
            <a:avLst/>
            <a:gdLst/>
            <a:ahLst/>
            <a:cxnLst/>
            <a:rect l="l" t="t" r="r" b="b"/>
            <a:pathLst>
              <a:path w="1194434" h="1219200">
                <a:moveTo>
                  <a:pt x="248005" y="1219191"/>
                </a:moveTo>
                <a:lnTo>
                  <a:pt x="264495" y="891268"/>
                </a:lnTo>
                <a:lnTo>
                  <a:pt x="220908" y="865588"/>
                </a:lnTo>
                <a:lnTo>
                  <a:pt x="180401" y="835927"/>
                </a:lnTo>
                <a:lnTo>
                  <a:pt x="143250" y="802636"/>
                </a:lnTo>
                <a:lnTo>
                  <a:pt x="109733" y="766071"/>
                </a:lnTo>
                <a:lnTo>
                  <a:pt x="80124" y="726583"/>
                </a:lnTo>
                <a:lnTo>
                  <a:pt x="54700" y="684525"/>
                </a:lnTo>
                <a:lnTo>
                  <a:pt x="33735" y="640252"/>
                </a:lnTo>
                <a:lnTo>
                  <a:pt x="17507" y="594115"/>
                </a:lnTo>
                <a:lnTo>
                  <a:pt x="6291" y="546469"/>
                </a:lnTo>
                <a:lnTo>
                  <a:pt x="362" y="497665"/>
                </a:lnTo>
                <a:lnTo>
                  <a:pt x="0" y="448044"/>
                </a:lnTo>
                <a:lnTo>
                  <a:pt x="4523" y="403599"/>
                </a:lnTo>
                <a:lnTo>
                  <a:pt x="13421" y="360363"/>
                </a:lnTo>
                <a:lnTo>
                  <a:pt x="26475" y="318547"/>
                </a:lnTo>
                <a:lnTo>
                  <a:pt x="43464" y="278360"/>
                </a:lnTo>
                <a:lnTo>
                  <a:pt x="64168" y="240014"/>
                </a:lnTo>
                <a:lnTo>
                  <a:pt x="88368" y="203720"/>
                </a:lnTo>
                <a:lnTo>
                  <a:pt x="115843" y="169688"/>
                </a:lnTo>
                <a:lnTo>
                  <a:pt x="146373" y="138130"/>
                </a:lnTo>
                <a:lnTo>
                  <a:pt x="179739" y="109256"/>
                </a:lnTo>
                <a:lnTo>
                  <a:pt x="215720" y="83276"/>
                </a:lnTo>
                <a:lnTo>
                  <a:pt x="254096" y="60403"/>
                </a:lnTo>
                <a:lnTo>
                  <a:pt x="294649" y="40846"/>
                </a:lnTo>
                <a:lnTo>
                  <a:pt x="337156" y="24816"/>
                </a:lnTo>
                <a:lnTo>
                  <a:pt x="381400" y="12525"/>
                </a:lnTo>
                <a:lnTo>
                  <a:pt x="427159" y="4182"/>
                </a:lnTo>
                <a:lnTo>
                  <a:pt x="474214" y="0"/>
                </a:lnTo>
                <a:lnTo>
                  <a:pt x="522344" y="188"/>
                </a:lnTo>
                <a:lnTo>
                  <a:pt x="723191" y="10287"/>
                </a:lnTo>
                <a:lnTo>
                  <a:pt x="770418" y="14894"/>
                </a:lnTo>
                <a:lnTo>
                  <a:pt x="816217" y="23746"/>
                </a:lnTo>
                <a:lnTo>
                  <a:pt x="860385" y="36610"/>
                </a:lnTo>
                <a:lnTo>
                  <a:pt x="902720" y="53256"/>
                </a:lnTo>
                <a:lnTo>
                  <a:pt x="943018" y="73449"/>
                </a:lnTo>
                <a:lnTo>
                  <a:pt x="981076" y="96960"/>
                </a:lnTo>
                <a:lnTo>
                  <a:pt x="1016693" y="123554"/>
                </a:lnTo>
                <a:lnTo>
                  <a:pt x="1049664" y="153001"/>
                </a:lnTo>
                <a:lnTo>
                  <a:pt x="1079788" y="185069"/>
                </a:lnTo>
                <a:lnTo>
                  <a:pt x="1106861" y="219525"/>
                </a:lnTo>
                <a:lnTo>
                  <a:pt x="1130680" y="256137"/>
                </a:lnTo>
                <a:lnTo>
                  <a:pt x="1151042" y="294673"/>
                </a:lnTo>
                <a:lnTo>
                  <a:pt x="1167745" y="334901"/>
                </a:lnTo>
                <a:lnTo>
                  <a:pt x="1180586" y="376589"/>
                </a:lnTo>
                <a:lnTo>
                  <a:pt x="1189361" y="419505"/>
                </a:lnTo>
                <a:lnTo>
                  <a:pt x="1193869" y="463418"/>
                </a:lnTo>
                <a:lnTo>
                  <a:pt x="1193904" y="508101"/>
                </a:lnTo>
                <a:lnTo>
                  <a:pt x="1189365" y="552908"/>
                </a:lnTo>
                <a:lnTo>
                  <a:pt x="1180455" y="596483"/>
                </a:lnTo>
                <a:lnTo>
                  <a:pt x="1167401" y="638598"/>
                </a:lnTo>
                <a:lnTo>
                  <a:pt x="1150429" y="679043"/>
                </a:lnTo>
                <a:lnTo>
                  <a:pt x="1129763" y="717612"/>
                </a:lnTo>
                <a:lnTo>
                  <a:pt x="1105628" y="754096"/>
                </a:lnTo>
                <a:lnTo>
                  <a:pt x="1078250" y="788289"/>
                </a:lnTo>
                <a:lnTo>
                  <a:pt x="1047851" y="819982"/>
                </a:lnTo>
                <a:lnTo>
                  <a:pt x="1014659" y="848967"/>
                </a:lnTo>
                <a:lnTo>
                  <a:pt x="978897" y="875037"/>
                </a:lnTo>
                <a:lnTo>
                  <a:pt x="940791" y="897984"/>
                </a:lnTo>
                <a:lnTo>
                  <a:pt x="900565" y="917601"/>
                </a:lnTo>
                <a:lnTo>
                  <a:pt x="858444" y="933679"/>
                </a:lnTo>
                <a:lnTo>
                  <a:pt x="814654" y="946010"/>
                </a:lnTo>
                <a:lnTo>
                  <a:pt x="769418" y="954388"/>
                </a:lnTo>
                <a:lnTo>
                  <a:pt x="600780" y="954693"/>
                </a:lnTo>
                <a:lnTo>
                  <a:pt x="248005" y="1219191"/>
                </a:lnTo>
                <a:close/>
              </a:path>
              <a:path w="1194434" h="1219200">
                <a:moveTo>
                  <a:pt x="675512" y="958451"/>
                </a:moveTo>
                <a:lnTo>
                  <a:pt x="600780" y="954693"/>
                </a:lnTo>
                <a:lnTo>
                  <a:pt x="766059" y="954693"/>
                </a:lnTo>
                <a:lnTo>
                  <a:pt x="722963" y="958604"/>
                </a:lnTo>
                <a:lnTo>
                  <a:pt x="675512" y="9584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8013868" y="1358376"/>
            <a:ext cx="76371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L</a:t>
            </a:r>
            <a:r>
              <a:rPr sz="2025" b="1" spc="-44" baseline="2057" dirty="0">
                <a:latin typeface="Comic Sans MS"/>
                <a:cs typeface="Comic Sans MS"/>
              </a:rPr>
              <a:t>et’s</a:t>
            </a:r>
            <a:r>
              <a:rPr sz="2025" b="1" spc="-135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see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7837033" y="1596195"/>
            <a:ext cx="109303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37" baseline="4115" dirty="0">
                <a:latin typeface="Comic Sans MS"/>
                <a:cs typeface="Comic Sans MS"/>
              </a:rPr>
              <a:t>with</a:t>
            </a:r>
            <a:r>
              <a:rPr sz="2025" b="1" spc="-135" baseline="4115" dirty="0">
                <a:latin typeface="Comic Sans MS"/>
                <a:cs typeface="Comic Sans MS"/>
              </a:rPr>
              <a:t> </a:t>
            </a:r>
            <a:r>
              <a:rPr sz="2025" b="1" spc="-44" baseline="2057" dirty="0">
                <a:latin typeface="Comic Sans MS"/>
                <a:cs typeface="Comic Sans MS"/>
              </a:rPr>
              <a:t>exam</a:t>
            </a:r>
            <a:r>
              <a:rPr sz="1350" b="1" spc="-30" dirty="0">
                <a:latin typeface="Comic Sans MS"/>
                <a:cs typeface="Comic Sans MS"/>
              </a:rPr>
              <a:t>ple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8167717" y="1834023"/>
            <a:ext cx="40797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52" baseline="2057" dirty="0">
                <a:latin typeface="Comic Sans MS"/>
                <a:cs typeface="Comic Sans MS"/>
              </a:rPr>
              <a:t>n</a:t>
            </a:r>
            <a:r>
              <a:rPr sz="1350" b="1" spc="-35" dirty="0">
                <a:latin typeface="Comic Sans MS"/>
                <a:cs typeface="Comic Sans MS"/>
              </a:rPr>
              <a:t>ex</a:t>
            </a:r>
            <a:r>
              <a:rPr sz="1350" b="1" spc="-5" dirty="0">
                <a:latin typeface="Comic Sans MS"/>
                <a:cs typeface="Comic Sans MS"/>
              </a:rPr>
              <a:t>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11" name="object 11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0" y="728805"/>
                </a:moveTo>
                <a:lnTo>
                  <a:pt x="0" y="0"/>
                </a:lnTo>
                <a:lnTo>
                  <a:pt x="61476" y="1488"/>
                </a:lnTo>
                <a:lnTo>
                  <a:pt x="121405" y="5870"/>
                </a:lnTo>
                <a:lnTo>
                  <a:pt x="179550" y="13016"/>
                </a:lnTo>
                <a:lnTo>
                  <a:pt x="235672" y="22797"/>
                </a:lnTo>
                <a:lnTo>
                  <a:pt x="289532" y="35085"/>
                </a:lnTo>
                <a:lnTo>
                  <a:pt x="340892" y="49751"/>
                </a:lnTo>
                <a:lnTo>
                  <a:pt x="389513" y="66666"/>
                </a:lnTo>
                <a:lnTo>
                  <a:pt x="435158" y="85702"/>
                </a:lnTo>
                <a:lnTo>
                  <a:pt x="477587" y="106730"/>
                </a:lnTo>
                <a:lnTo>
                  <a:pt x="516562" y="129622"/>
                </a:lnTo>
                <a:lnTo>
                  <a:pt x="551844" y="154248"/>
                </a:lnTo>
                <a:lnTo>
                  <a:pt x="583196" y="180481"/>
                </a:lnTo>
                <a:lnTo>
                  <a:pt x="610379" y="208191"/>
                </a:lnTo>
                <a:lnTo>
                  <a:pt x="651283" y="267529"/>
                </a:lnTo>
                <a:lnTo>
                  <a:pt x="672649" y="331234"/>
                </a:lnTo>
                <a:lnTo>
                  <a:pt x="674018" y="347686"/>
                </a:lnTo>
                <a:lnTo>
                  <a:pt x="674018" y="381118"/>
                </a:lnTo>
                <a:lnTo>
                  <a:pt x="664528" y="429904"/>
                </a:lnTo>
                <a:lnTo>
                  <a:pt x="633154" y="491554"/>
                </a:lnTo>
                <a:lnTo>
                  <a:pt x="583196" y="548323"/>
                </a:lnTo>
                <a:lnTo>
                  <a:pt x="551844" y="574556"/>
                </a:lnTo>
                <a:lnTo>
                  <a:pt x="516562" y="599182"/>
                </a:lnTo>
                <a:lnTo>
                  <a:pt x="477587" y="622074"/>
                </a:lnTo>
                <a:lnTo>
                  <a:pt x="435158" y="643102"/>
                </a:lnTo>
                <a:lnTo>
                  <a:pt x="389513" y="662138"/>
                </a:lnTo>
                <a:lnTo>
                  <a:pt x="340892" y="679053"/>
                </a:lnTo>
                <a:lnTo>
                  <a:pt x="289532" y="693719"/>
                </a:lnTo>
                <a:lnTo>
                  <a:pt x="235672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6" y="727316"/>
                </a:lnTo>
                <a:lnTo>
                  <a:pt x="0" y="728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9688" y="12"/>
            <a:ext cx="6739255" cy="873125"/>
          </a:xfrm>
          <a:custGeom>
            <a:avLst/>
            <a:gdLst/>
            <a:ahLst/>
            <a:cxnLst/>
            <a:rect l="l" t="t" r="r" b="b"/>
            <a:pathLst>
              <a:path w="6739255" h="873125">
                <a:moveTo>
                  <a:pt x="5723318" y="586968"/>
                </a:moveTo>
                <a:lnTo>
                  <a:pt x="5719762" y="542010"/>
                </a:lnTo>
                <a:lnTo>
                  <a:pt x="5709297" y="498563"/>
                </a:lnTo>
                <a:lnTo>
                  <a:pt x="5692241" y="457403"/>
                </a:lnTo>
                <a:lnTo>
                  <a:pt x="5668924" y="419290"/>
                </a:lnTo>
                <a:lnTo>
                  <a:pt x="5639651" y="384975"/>
                </a:lnTo>
                <a:lnTo>
                  <a:pt x="5605348" y="355701"/>
                </a:lnTo>
                <a:lnTo>
                  <a:pt x="5567223" y="332384"/>
                </a:lnTo>
                <a:lnTo>
                  <a:pt x="5526062" y="315341"/>
                </a:lnTo>
                <a:lnTo>
                  <a:pt x="5482615" y="304876"/>
                </a:lnTo>
                <a:lnTo>
                  <a:pt x="5437670" y="301307"/>
                </a:lnTo>
                <a:lnTo>
                  <a:pt x="285648" y="301307"/>
                </a:lnTo>
                <a:lnTo>
                  <a:pt x="240690" y="304876"/>
                </a:lnTo>
                <a:lnTo>
                  <a:pt x="197256" y="315341"/>
                </a:lnTo>
                <a:lnTo>
                  <a:pt x="156083" y="332384"/>
                </a:lnTo>
                <a:lnTo>
                  <a:pt x="117970" y="355701"/>
                </a:lnTo>
                <a:lnTo>
                  <a:pt x="83654" y="384975"/>
                </a:lnTo>
                <a:lnTo>
                  <a:pt x="54394" y="419290"/>
                </a:lnTo>
                <a:lnTo>
                  <a:pt x="31064" y="457403"/>
                </a:lnTo>
                <a:lnTo>
                  <a:pt x="14020" y="498563"/>
                </a:lnTo>
                <a:lnTo>
                  <a:pt x="3556" y="542010"/>
                </a:lnTo>
                <a:lnTo>
                  <a:pt x="0" y="586968"/>
                </a:lnTo>
                <a:lnTo>
                  <a:pt x="3556" y="631926"/>
                </a:lnTo>
                <a:lnTo>
                  <a:pt x="14020" y="675373"/>
                </a:lnTo>
                <a:lnTo>
                  <a:pt x="31064" y="716534"/>
                </a:lnTo>
                <a:lnTo>
                  <a:pt x="54394" y="754659"/>
                </a:lnTo>
                <a:lnTo>
                  <a:pt x="83654" y="788962"/>
                </a:lnTo>
                <a:lnTo>
                  <a:pt x="117970" y="818235"/>
                </a:lnTo>
                <a:lnTo>
                  <a:pt x="156083" y="841552"/>
                </a:lnTo>
                <a:lnTo>
                  <a:pt x="197256" y="858608"/>
                </a:lnTo>
                <a:lnTo>
                  <a:pt x="240690" y="869073"/>
                </a:lnTo>
                <a:lnTo>
                  <a:pt x="285648" y="872629"/>
                </a:lnTo>
                <a:lnTo>
                  <a:pt x="5437657" y="872629"/>
                </a:lnTo>
                <a:lnTo>
                  <a:pt x="5482615" y="869073"/>
                </a:lnTo>
                <a:lnTo>
                  <a:pt x="5526062" y="858608"/>
                </a:lnTo>
                <a:lnTo>
                  <a:pt x="5567223" y="841552"/>
                </a:lnTo>
                <a:lnTo>
                  <a:pt x="5605348" y="818235"/>
                </a:lnTo>
                <a:lnTo>
                  <a:pt x="5639651" y="788962"/>
                </a:lnTo>
                <a:lnTo>
                  <a:pt x="5668924" y="754659"/>
                </a:lnTo>
                <a:lnTo>
                  <a:pt x="5692241" y="716534"/>
                </a:lnTo>
                <a:lnTo>
                  <a:pt x="5709297" y="675373"/>
                </a:lnTo>
                <a:lnTo>
                  <a:pt x="5719762" y="631926"/>
                </a:lnTo>
                <a:lnTo>
                  <a:pt x="5723318" y="586968"/>
                </a:lnTo>
                <a:close/>
              </a:path>
              <a:path w="6739255" h="873125">
                <a:moveTo>
                  <a:pt x="6738899" y="0"/>
                </a:moveTo>
                <a:lnTo>
                  <a:pt x="5766333" y="0"/>
                </a:lnTo>
                <a:lnTo>
                  <a:pt x="5768556" y="46824"/>
                </a:lnTo>
                <a:lnTo>
                  <a:pt x="5775096" y="92405"/>
                </a:lnTo>
                <a:lnTo>
                  <a:pt x="5785751" y="136512"/>
                </a:lnTo>
                <a:lnTo>
                  <a:pt x="5800318" y="178955"/>
                </a:lnTo>
                <a:lnTo>
                  <a:pt x="5818581" y="219519"/>
                </a:lnTo>
                <a:lnTo>
                  <a:pt x="5840361" y="258025"/>
                </a:lnTo>
                <a:lnTo>
                  <a:pt x="5865419" y="294233"/>
                </a:lnTo>
                <a:lnTo>
                  <a:pt x="5893587" y="327977"/>
                </a:lnTo>
                <a:lnTo>
                  <a:pt x="5924639" y="359029"/>
                </a:lnTo>
                <a:lnTo>
                  <a:pt x="5958370" y="387184"/>
                </a:lnTo>
                <a:lnTo>
                  <a:pt x="5994590" y="412254"/>
                </a:lnTo>
                <a:lnTo>
                  <a:pt x="6033084" y="434022"/>
                </a:lnTo>
                <a:lnTo>
                  <a:pt x="6073660" y="452285"/>
                </a:lnTo>
                <a:lnTo>
                  <a:pt x="6116104" y="466852"/>
                </a:lnTo>
                <a:lnTo>
                  <a:pt x="6160211" y="477507"/>
                </a:lnTo>
                <a:lnTo>
                  <a:pt x="6205779" y="484047"/>
                </a:lnTo>
                <a:lnTo>
                  <a:pt x="6252616" y="486283"/>
                </a:lnTo>
                <a:lnTo>
                  <a:pt x="6299441" y="484047"/>
                </a:lnTo>
                <a:lnTo>
                  <a:pt x="6345021" y="477507"/>
                </a:lnTo>
                <a:lnTo>
                  <a:pt x="6389129" y="466852"/>
                </a:lnTo>
                <a:lnTo>
                  <a:pt x="6431572" y="452285"/>
                </a:lnTo>
                <a:lnTo>
                  <a:pt x="6472148" y="434022"/>
                </a:lnTo>
                <a:lnTo>
                  <a:pt x="6510642" y="412254"/>
                </a:lnTo>
                <a:lnTo>
                  <a:pt x="6546863" y="387184"/>
                </a:lnTo>
                <a:lnTo>
                  <a:pt x="6580594" y="359029"/>
                </a:lnTo>
                <a:lnTo>
                  <a:pt x="6611645" y="327977"/>
                </a:lnTo>
                <a:lnTo>
                  <a:pt x="6639801" y="294233"/>
                </a:lnTo>
                <a:lnTo>
                  <a:pt x="6664871" y="258025"/>
                </a:lnTo>
                <a:lnTo>
                  <a:pt x="6686639" y="219519"/>
                </a:lnTo>
                <a:lnTo>
                  <a:pt x="6704914" y="178955"/>
                </a:lnTo>
                <a:lnTo>
                  <a:pt x="6719481" y="136512"/>
                </a:lnTo>
                <a:lnTo>
                  <a:pt x="6730124" y="92405"/>
                </a:lnTo>
                <a:lnTo>
                  <a:pt x="6736677" y="46824"/>
                </a:lnTo>
                <a:lnTo>
                  <a:pt x="67388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282988" y="378154"/>
            <a:ext cx="1176655" cy="39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50" b="0" u="heavy" spc="-1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50" u="heavy" spc="-10" dirty="0">
                <a:uFill>
                  <a:solidFill>
                    <a:srgbClr val="000000"/>
                  </a:solidFill>
                </a:uFill>
              </a:rPr>
              <a:t>TOPN</a:t>
            </a:r>
            <a:r>
              <a:rPr sz="2450" u="heavy" spc="-5" dirty="0">
                <a:uFill>
                  <a:solidFill>
                    <a:srgbClr val="000000"/>
                  </a:solidFill>
                </a:uFill>
              </a:rPr>
              <a:t> 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8424" y="1083640"/>
            <a:ext cx="7164705" cy="1003935"/>
          </a:xfrm>
          <a:custGeom>
            <a:avLst/>
            <a:gdLst/>
            <a:ahLst/>
            <a:cxnLst/>
            <a:rect l="l" t="t" r="r" b="b"/>
            <a:pathLst>
              <a:path w="7164705" h="1003935">
                <a:moveTo>
                  <a:pt x="6832476" y="1003891"/>
                </a:moveTo>
                <a:lnTo>
                  <a:pt x="333375" y="1003891"/>
                </a:lnTo>
                <a:lnTo>
                  <a:pt x="284111" y="1000276"/>
                </a:lnTo>
                <a:lnTo>
                  <a:pt x="237091" y="989776"/>
                </a:lnTo>
                <a:lnTo>
                  <a:pt x="192832" y="972906"/>
                </a:lnTo>
                <a:lnTo>
                  <a:pt x="151848" y="950182"/>
                </a:lnTo>
                <a:lnTo>
                  <a:pt x="114656" y="922119"/>
                </a:lnTo>
                <a:lnTo>
                  <a:pt x="81771" y="889234"/>
                </a:lnTo>
                <a:lnTo>
                  <a:pt x="53708" y="852042"/>
                </a:lnTo>
                <a:lnTo>
                  <a:pt x="30984" y="811058"/>
                </a:lnTo>
                <a:lnTo>
                  <a:pt x="14114" y="766799"/>
                </a:lnTo>
                <a:lnTo>
                  <a:pt x="3614" y="719779"/>
                </a:lnTo>
                <a:lnTo>
                  <a:pt x="0" y="670515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0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1" y="0"/>
                </a:lnTo>
                <a:lnTo>
                  <a:pt x="6832480" y="0"/>
                </a:lnTo>
                <a:lnTo>
                  <a:pt x="6881740" y="3614"/>
                </a:lnTo>
                <a:lnTo>
                  <a:pt x="6928759" y="14114"/>
                </a:lnTo>
                <a:lnTo>
                  <a:pt x="6973019" y="30984"/>
                </a:lnTo>
                <a:lnTo>
                  <a:pt x="7014002" y="53708"/>
                </a:lnTo>
                <a:lnTo>
                  <a:pt x="7051195" y="81770"/>
                </a:lnTo>
                <a:lnTo>
                  <a:pt x="7084080" y="114656"/>
                </a:lnTo>
                <a:lnTo>
                  <a:pt x="7112143" y="151848"/>
                </a:lnTo>
                <a:lnTo>
                  <a:pt x="7134867" y="192832"/>
                </a:lnTo>
                <a:lnTo>
                  <a:pt x="7151737" y="237091"/>
                </a:lnTo>
                <a:lnTo>
                  <a:pt x="7162237" y="284111"/>
                </a:lnTo>
                <a:lnTo>
                  <a:pt x="7164489" y="314806"/>
                </a:lnTo>
                <a:lnTo>
                  <a:pt x="7164489" y="689084"/>
                </a:lnTo>
                <a:lnTo>
                  <a:pt x="7151737" y="766799"/>
                </a:lnTo>
                <a:lnTo>
                  <a:pt x="7134867" y="811058"/>
                </a:lnTo>
                <a:lnTo>
                  <a:pt x="7112143" y="852042"/>
                </a:lnTo>
                <a:lnTo>
                  <a:pt x="7084080" y="889234"/>
                </a:lnTo>
                <a:lnTo>
                  <a:pt x="7051195" y="922119"/>
                </a:lnTo>
                <a:lnTo>
                  <a:pt x="7014002" y="950182"/>
                </a:lnTo>
                <a:lnTo>
                  <a:pt x="6973019" y="972906"/>
                </a:lnTo>
                <a:lnTo>
                  <a:pt x="6928759" y="989776"/>
                </a:lnTo>
                <a:lnTo>
                  <a:pt x="6881740" y="1000276"/>
                </a:lnTo>
                <a:lnTo>
                  <a:pt x="6832476" y="10038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6098" y="1222578"/>
            <a:ext cx="693102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9425" marR="5080" indent="-467359">
              <a:lnSpc>
                <a:spcPct val="114900"/>
              </a:lnSpc>
              <a:spcBef>
                <a:spcPts val="100"/>
              </a:spcBef>
            </a:pPr>
            <a:r>
              <a:rPr sz="1850" b="1" spc="-10" dirty="0">
                <a:latin typeface="Comic Sans MS"/>
                <a:cs typeface="Comic Sans MS"/>
              </a:rPr>
              <a:t>TOPN</a:t>
            </a:r>
            <a:r>
              <a:rPr sz="1850" b="1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Returns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top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N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rows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from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a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table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based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a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specific </a:t>
            </a:r>
            <a:r>
              <a:rPr sz="1850" spc="-5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expression,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optionally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ordered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columns.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84395" y="2468273"/>
            <a:ext cx="5448935" cy="804545"/>
          </a:xfrm>
          <a:custGeom>
            <a:avLst/>
            <a:gdLst/>
            <a:ahLst/>
            <a:cxnLst/>
            <a:rect l="l" t="t" r="r" b="b"/>
            <a:pathLst>
              <a:path w="5448934" h="804545">
                <a:moveTo>
                  <a:pt x="5115242" y="804022"/>
                </a:moveTo>
                <a:lnTo>
                  <a:pt x="333375" y="804022"/>
                </a:lnTo>
                <a:lnTo>
                  <a:pt x="284111" y="800407"/>
                </a:lnTo>
                <a:lnTo>
                  <a:pt x="237091" y="789907"/>
                </a:lnTo>
                <a:lnTo>
                  <a:pt x="192832" y="773037"/>
                </a:lnTo>
                <a:lnTo>
                  <a:pt x="151848" y="750313"/>
                </a:lnTo>
                <a:lnTo>
                  <a:pt x="114656" y="722250"/>
                </a:lnTo>
                <a:lnTo>
                  <a:pt x="81771" y="689365"/>
                </a:lnTo>
                <a:lnTo>
                  <a:pt x="53708" y="652173"/>
                </a:lnTo>
                <a:lnTo>
                  <a:pt x="30984" y="611189"/>
                </a:lnTo>
                <a:lnTo>
                  <a:pt x="14114" y="566930"/>
                </a:lnTo>
                <a:lnTo>
                  <a:pt x="3614" y="519911"/>
                </a:lnTo>
                <a:lnTo>
                  <a:pt x="0" y="470647"/>
                </a:lnTo>
                <a:lnTo>
                  <a:pt x="0" y="333374"/>
                </a:lnTo>
                <a:lnTo>
                  <a:pt x="3614" y="284110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0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0" y="0"/>
                </a:lnTo>
                <a:lnTo>
                  <a:pt x="5115247" y="0"/>
                </a:lnTo>
                <a:lnTo>
                  <a:pt x="5164506" y="3614"/>
                </a:lnTo>
                <a:lnTo>
                  <a:pt x="5211525" y="14114"/>
                </a:lnTo>
                <a:lnTo>
                  <a:pt x="5255785" y="30984"/>
                </a:lnTo>
                <a:lnTo>
                  <a:pt x="5296768" y="53708"/>
                </a:lnTo>
                <a:lnTo>
                  <a:pt x="5333961" y="81770"/>
                </a:lnTo>
                <a:lnTo>
                  <a:pt x="5366846" y="114656"/>
                </a:lnTo>
                <a:lnTo>
                  <a:pt x="5394908" y="151848"/>
                </a:lnTo>
                <a:lnTo>
                  <a:pt x="5417632" y="192832"/>
                </a:lnTo>
                <a:lnTo>
                  <a:pt x="5434502" y="237091"/>
                </a:lnTo>
                <a:lnTo>
                  <a:pt x="5445002" y="284110"/>
                </a:lnTo>
                <a:lnTo>
                  <a:pt x="5448617" y="333374"/>
                </a:lnTo>
                <a:lnTo>
                  <a:pt x="5448617" y="470647"/>
                </a:lnTo>
                <a:lnTo>
                  <a:pt x="5445002" y="519911"/>
                </a:lnTo>
                <a:lnTo>
                  <a:pt x="5434502" y="566930"/>
                </a:lnTo>
                <a:lnTo>
                  <a:pt x="5417632" y="611189"/>
                </a:lnTo>
                <a:lnTo>
                  <a:pt x="5394908" y="652173"/>
                </a:lnTo>
                <a:lnTo>
                  <a:pt x="5366846" y="689365"/>
                </a:lnTo>
                <a:lnTo>
                  <a:pt x="5333961" y="722250"/>
                </a:lnTo>
                <a:lnTo>
                  <a:pt x="5296768" y="750313"/>
                </a:lnTo>
                <a:lnTo>
                  <a:pt x="5255785" y="773037"/>
                </a:lnTo>
                <a:lnTo>
                  <a:pt x="5211525" y="789907"/>
                </a:lnTo>
                <a:lnTo>
                  <a:pt x="5164506" y="800407"/>
                </a:lnTo>
                <a:lnTo>
                  <a:pt x="5115242" y="8040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88537" y="2561510"/>
            <a:ext cx="50406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 marR="5080" indent="-121285">
              <a:lnSpc>
                <a:spcPct val="112900"/>
              </a:lnSpc>
              <a:spcBef>
                <a:spcPts val="100"/>
              </a:spcBef>
            </a:pPr>
            <a:r>
              <a:rPr sz="1550" b="1" spc="-5" dirty="0">
                <a:latin typeface="Comic Sans MS"/>
                <a:cs typeface="Comic Sans MS"/>
              </a:rPr>
              <a:t>TOPN(&lt;N_Value&gt;,</a:t>
            </a:r>
            <a:r>
              <a:rPr sz="1550" b="1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&lt;Table&gt;,</a:t>
            </a:r>
            <a:r>
              <a:rPr sz="1550" b="1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&lt;OrderBy_Expression&gt;, </a:t>
            </a:r>
            <a:r>
              <a:rPr sz="1550" b="1" spc="-655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[&lt;Order&gt;[,</a:t>
            </a:r>
            <a:r>
              <a:rPr sz="1550" b="1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&lt;OrderBy_Expression&gt;,</a:t>
            </a:r>
            <a:r>
              <a:rPr sz="1550" b="1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[&lt;Order&gt;]]…])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3736" y="2587881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8424" y="3500896"/>
            <a:ext cx="6657975" cy="2261235"/>
          </a:xfrm>
          <a:custGeom>
            <a:avLst/>
            <a:gdLst/>
            <a:ahLst/>
            <a:cxnLst/>
            <a:rect l="l" t="t" r="r" b="b"/>
            <a:pathLst>
              <a:path w="6657975" h="2261235">
                <a:moveTo>
                  <a:pt x="6324478" y="2261166"/>
                </a:moveTo>
                <a:lnTo>
                  <a:pt x="333370" y="2261166"/>
                </a:lnTo>
                <a:lnTo>
                  <a:pt x="284111" y="2257552"/>
                </a:lnTo>
                <a:lnTo>
                  <a:pt x="237091" y="2247052"/>
                </a:lnTo>
                <a:lnTo>
                  <a:pt x="192832" y="2230182"/>
                </a:lnTo>
                <a:lnTo>
                  <a:pt x="151848" y="2207458"/>
                </a:lnTo>
                <a:lnTo>
                  <a:pt x="114656" y="2179395"/>
                </a:lnTo>
                <a:lnTo>
                  <a:pt x="81771" y="2146510"/>
                </a:lnTo>
                <a:lnTo>
                  <a:pt x="53708" y="2109318"/>
                </a:lnTo>
                <a:lnTo>
                  <a:pt x="30984" y="2068334"/>
                </a:lnTo>
                <a:lnTo>
                  <a:pt x="14114" y="2024075"/>
                </a:lnTo>
                <a:lnTo>
                  <a:pt x="3614" y="1977055"/>
                </a:lnTo>
                <a:lnTo>
                  <a:pt x="0" y="1927792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324474" y="0"/>
                </a:lnTo>
                <a:lnTo>
                  <a:pt x="6373738" y="3614"/>
                </a:lnTo>
                <a:lnTo>
                  <a:pt x="6420757" y="14114"/>
                </a:lnTo>
                <a:lnTo>
                  <a:pt x="6465016" y="30984"/>
                </a:lnTo>
                <a:lnTo>
                  <a:pt x="6506000" y="53708"/>
                </a:lnTo>
                <a:lnTo>
                  <a:pt x="6543192" y="81771"/>
                </a:lnTo>
                <a:lnTo>
                  <a:pt x="6576078" y="114656"/>
                </a:lnTo>
                <a:lnTo>
                  <a:pt x="6604140" y="151848"/>
                </a:lnTo>
                <a:lnTo>
                  <a:pt x="6626864" y="192832"/>
                </a:lnTo>
                <a:lnTo>
                  <a:pt x="6643734" y="237091"/>
                </a:lnTo>
                <a:lnTo>
                  <a:pt x="6654234" y="284111"/>
                </a:lnTo>
                <a:lnTo>
                  <a:pt x="6657849" y="333374"/>
                </a:lnTo>
                <a:lnTo>
                  <a:pt x="6657849" y="1927792"/>
                </a:lnTo>
                <a:lnTo>
                  <a:pt x="6654234" y="1977055"/>
                </a:lnTo>
                <a:lnTo>
                  <a:pt x="6643734" y="2024075"/>
                </a:lnTo>
                <a:lnTo>
                  <a:pt x="6626864" y="2068334"/>
                </a:lnTo>
                <a:lnTo>
                  <a:pt x="6604140" y="2109318"/>
                </a:lnTo>
                <a:lnTo>
                  <a:pt x="6576078" y="2146510"/>
                </a:lnTo>
                <a:lnTo>
                  <a:pt x="6543192" y="2179395"/>
                </a:lnTo>
                <a:lnTo>
                  <a:pt x="6506000" y="2207458"/>
                </a:lnTo>
                <a:lnTo>
                  <a:pt x="6465016" y="2230182"/>
                </a:lnTo>
                <a:lnTo>
                  <a:pt x="6420757" y="2247052"/>
                </a:lnTo>
                <a:lnTo>
                  <a:pt x="6373738" y="2257552"/>
                </a:lnTo>
                <a:lnTo>
                  <a:pt x="6324478" y="22611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18599" y="3502687"/>
            <a:ext cx="6397625" cy="202565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50" b="1" spc="-10" dirty="0">
                <a:latin typeface="Comic Sans MS"/>
                <a:cs typeface="Comic Sans MS"/>
              </a:rPr>
              <a:t>n_value:</a:t>
            </a:r>
            <a:r>
              <a:rPr sz="1850" b="1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number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rows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spc="-10" dirty="0">
                <a:latin typeface="Comic Sans MS"/>
                <a:cs typeface="Comic Sans MS"/>
              </a:rPr>
              <a:t>return.</a:t>
            </a:r>
            <a:endParaRPr sz="18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850" b="1" spc="-10" dirty="0">
                <a:latin typeface="Comic Sans MS"/>
                <a:cs typeface="Comic Sans MS"/>
              </a:rPr>
              <a:t>table:</a:t>
            </a:r>
            <a:r>
              <a:rPr sz="1850" b="1" spc="-254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table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from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which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 </a:t>
            </a:r>
            <a:r>
              <a:rPr sz="1850" spc="-10" dirty="0">
                <a:latin typeface="Comic Sans MS"/>
                <a:cs typeface="Comic Sans MS"/>
              </a:rPr>
              <a:t>return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rows.</a:t>
            </a:r>
            <a:endParaRPr sz="18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850" b="1" spc="-10" dirty="0">
                <a:latin typeface="Comic Sans MS"/>
                <a:cs typeface="Comic Sans MS"/>
              </a:rPr>
              <a:t>order_by_expression:</a:t>
            </a:r>
            <a:r>
              <a:rPr sz="1850" b="1" spc="-2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expression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order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by.</a:t>
            </a:r>
            <a:endParaRPr sz="1850">
              <a:latin typeface="Comic Sans MS"/>
              <a:cs typeface="Comic Sans MS"/>
            </a:endParaRPr>
          </a:p>
          <a:p>
            <a:pPr marL="12700" marR="5080">
              <a:lnSpc>
                <a:spcPct val="141900"/>
              </a:lnSpc>
              <a:tabLst>
                <a:tab pos="953135" algn="l"/>
                <a:tab pos="2152015" algn="l"/>
                <a:tab pos="2797175" algn="l"/>
                <a:tab pos="3479165" algn="l"/>
                <a:tab pos="4373880" algn="l"/>
                <a:tab pos="4834890" algn="l"/>
                <a:tab pos="5419725" algn="l"/>
                <a:tab pos="5909310" algn="l"/>
              </a:tabLst>
            </a:pPr>
            <a:r>
              <a:rPr sz="1850" b="1" spc="-10" dirty="0">
                <a:latin typeface="Comic Sans MS"/>
                <a:cs typeface="Comic Sans MS"/>
              </a:rPr>
              <a:t>order</a:t>
            </a:r>
            <a:r>
              <a:rPr sz="1850" b="1" spc="-5" dirty="0">
                <a:latin typeface="Comic Sans MS"/>
                <a:cs typeface="Comic Sans MS"/>
              </a:rPr>
              <a:t>:</a:t>
            </a:r>
            <a:r>
              <a:rPr sz="1850" b="1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Optional</a:t>
            </a:r>
            <a:r>
              <a:rPr sz="1850" spc="-5" dirty="0">
                <a:latin typeface="Comic Sans MS"/>
                <a:cs typeface="Comic Sans MS"/>
              </a:rPr>
              <a:t>.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Th</a:t>
            </a:r>
            <a:r>
              <a:rPr sz="1850" spc="-5" dirty="0">
                <a:latin typeface="Comic Sans MS"/>
                <a:cs typeface="Comic Sans MS"/>
              </a:rPr>
              <a:t>e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sor</a:t>
            </a:r>
            <a:r>
              <a:rPr sz="1850" spc="-5" dirty="0">
                <a:latin typeface="Comic Sans MS"/>
                <a:cs typeface="Comic Sans MS"/>
              </a:rPr>
              <a:t>t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order</a:t>
            </a:r>
            <a:r>
              <a:rPr sz="1850" spc="-5" dirty="0">
                <a:latin typeface="Comic Sans MS"/>
                <a:cs typeface="Comic Sans MS"/>
              </a:rPr>
              <a:t>.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I</a:t>
            </a:r>
            <a:r>
              <a:rPr sz="1850" spc="-5" dirty="0">
                <a:latin typeface="Comic Sans MS"/>
                <a:cs typeface="Comic Sans MS"/>
              </a:rPr>
              <a:t>t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ca</a:t>
            </a:r>
            <a:r>
              <a:rPr sz="1850" spc="-5" dirty="0">
                <a:latin typeface="Comic Sans MS"/>
                <a:cs typeface="Comic Sans MS"/>
              </a:rPr>
              <a:t>n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b</a:t>
            </a:r>
            <a:r>
              <a:rPr sz="1850" spc="-5" dirty="0">
                <a:latin typeface="Comic Sans MS"/>
                <a:cs typeface="Comic Sans MS"/>
              </a:rPr>
              <a:t>e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AS</a:t>
            </a:r>
            <a:r>
              <a:rPr sz="1850" spc="-5" dirty="0">
                <a:latin typeface="Comic Sans MS"/>
                <a:cs typeface="Comic Sans MS"/>
              </a:rPr>
              <a:t>C  </a:t>
            </a:r>
            <a:r>
              <a:rPr sz="1850" spc="-10" dirty="0">
                <a:latin typeface="Comic Sans MS"/>
                <a:cs typeface="Comic Sans MS"/>
              </a:rPr>
              <a:t>(ascending) </a:t>
            </a:r>
            <a:r>
              <a:rPr sz="1850" spc="-5" dirty="0">
                <a:latin typeface="Comic Sans MS"/>
                <a:cs typeface="Comic Sans MS"/>
              </a:rPr>
              <a:t>or </a:t>
            </a:r>
            <a:r>
              <a:rPr sz="1850" spc="-10" dirty="0">
                <a:latin typeface="Comic Sans MS"/>
                <a:cs typeface="Comic Sans MS"/>
              </a:rPr>
              <a:t>DESC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(descending).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8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7"/>
                </a:lnTo>
                <a:lnTo>
                  <a:pt x="48417" y="197134"/>
                </a:lnTo>
                <a:lnTo>
                  <a:pt x="74039" y="161269"/>
                </a:lnTo>
                <a:lnTo>
                  <a:pt x="104294" y="127690"/>
                </a:lnTo>
                <a:lnTo>
                  <a:pt x="138794" y="96911"/>
                </a:lnTo>
                <a:lnTo>
                  <a:pt x="177152" y="69451"/>
                </a:lnTo>
                <a:lnTo>
                  <a:pt x="218982" y="45826"/>
                </a:lnTo>
                <a:lnTo>
                  <a:pt x="263896" y="26551"/>
                </a:lnTo>
                <a:lnTo>
                  <a:pt x="311506" y="12144"/>
                </a:lnTo>
                <a:lnTo>
                  <a:pt x="361427" y="3122"/>
                </a:lnTo>
                <a:lnTo>
                  <a:pt x="413264" y="0"/>
                </a:lnTo>
                <a:lnTo>
                  <a:pt x="776142" y="0"/>
                </a:lnTo>
                <a:lnTo>
                  <a:pt x="827983" y="3122"/>
                </a:lnTo>
                <a:lnTo>
                  <a:pt x="877908" y="12144"/>
                </a:lnTo>
                <a:lnTo>
                  <a:pt x="925523" y="26551"/>
                </a:lnTo>
                <a:lnTo>
                  <a:pt x="970442" y="45826"/>
                </a:lnTo>
                <a:lnTo>
                  <a:pt x="1012276" y="69451"/>
                </a:lnTo>
                <a:lnTo>
                  <a:pt x="1050638" y="96911"/>
                </a:lnTo>
                <a:lnTo>
                  <a:pt x="1085142" y="127690"/>
                </a:lnTo>
                <a:lnTo>
                  <a:pt x="1115400" y="161269"/>
                </a:lnTo>
                <a:lnTo>
                  <a:pt x="1141024" y="197134"/>
                </a:lnTo>
                <a:lnTo>
                  <a:pt x="1161627" y="234767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19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79"/>
                </a:lnTo>
                <a:lnTo>
                  <a:pt x="1085135" y="585493"/>
                </a:lnTo>
                <a:lnTo>
                  <a:pt x="1050633" y="616748"/>
                </a:lnTo>
                <a:lnTo>
                  <a:pt x="1012271" y="644549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5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12019" y="1565324"/>
            <a:ext cx="113601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Understood?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23209" y="248003"/>
            <a:ext cx="7882255" cy="472440"/>
          </a:xfrm>
          <a:custGeom>
            <a:avLst/>
            <a:gdLst/>
            <a:ahLst/>
            <a:cxnLst/>
            <a:rect l="l" t="t" r="r" b="b"/>
            <a:pathLst>
              <a:path w="7882255" h="472440">
                <a:moveTo>
                  <a:pt x="7646733" y="471996"/>
                </a:moveTo>
                <a:lnTo>
                  <a:pt x="235998" y="471996"/>
                </a:lnTo>
                <a:lnTo>
                  <a:pt x="189742" y="467419"/>
                </a:lnTo>
                <a:lnTo>
                  <a:pt x="145685" y="454031"/>
                </a:lnTo>
                <a:lnTo>
                  <a:pt x="105066" y="432345"/>
                </a:lnTo>
                <a:lnTo>
                  <a:pt x="69122" y="402873"/>
                </a:lnTo>
                <a:lnTo>
                  <a:pt x="39650" y="366929"/>
                </a:lnTo>
                <a:lnTo>
                  <a:pt x="17964" y="326310"/>
                </a:lnTo>
                <a:lnTo>
                  <a:pt x="4576" y="282253"/>
                </a:lnTo>
                <a:lnTo>
                  <a:pt x="0" y="235997"/>
                </a:lnTo>
                <a:lnTo>
                  <a:pt x="4576" y="189741"/>
                </a:lnTo>
                <a:lnTo>
                  <a:pt x="17964" y="145685"/>
                </a:lnTo>
                <a:lnTo>
                  <a:pt x="39650" y="105065"/>
                </a:lnTo>
                <a:lnTo>
                  <a:pt x="69122" y="69121"/>
                </a:lnTo>
                <a:lnTo>
                  <a:pt x="105066" y="39649"/>
                </a:lnTo>
                <a:lnTo>
                  <a:pt x="145685" y="17963"/>
                </a:lnTo>
                <a:lnTo>
                  <a:pt x="189742" y="4575"/>
                </a:lnTo>
                <a:lnTo>
                  <a:pt x="235991" y="0"/>
                </a:lnTo>
                <a:lnTo>
                  <a:pt x="7646740" y="0"/>
                </a:lnTo>
                <a:lnTo>
                  <a:pt x="7692989" y="4575"/>
                </a:lnTo>
                <a:lnTo>
                  <a:pt x="7737046" y="17963"/>
                </a:lnTo>
                <a:lnTo>
                  <a:pt x="7777665" y="39649"/>
                </a:lnTo>
                <a:lnTo>
                  <a:pt x="7813609" y="69121"/>
                </a:lnTo>
                <a:lnTo>
                  <a:pt x="7843081" y="105065"/>
                </a:lnTo>
                <a:lnTo>
                  <a:pt x="7864768" y="145685"/>
                </a:lnTo>
                <a:lnTo>
                  <a:pt x="7878156" y="189741"/>
                </a:lnTo>
                <a:lnTo>
                  <a:pt x="7881977" y="228360"/>
                </a:lnTo>
                <a:lnTo>
                  <a:pt x="7881977" y="243634"/>
                </a:lnTo>
                <a:lnTo>
                  <a:pt x="7878156" y="282253"/>
                </a:lnTo>
                <a:lnTo>
                  <a:pt x="7864768" y="326310"/>
                </a:lnTo>
                <a:lnTo>
                  <a:pt x="7843081" y="366929"/>
                </a:lnTo>
                <a:lnTo>
                  <a:pt x="7813609" y="402873"/>
                </a:lnTo>
                <a:lnTo>
                  <a:pt x="7777665" y="432345"/>
                </a:lnTo>
                <a:lnTo>
                  <a:pt x="7737046" y="454031"/>
                </a:lnTo>
                <a:lnTo>
                  <a:pt x="7692989" y="467419"/>
                </a:lnTo>
                <a:lnTo>
                  <a:pt x="7646733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15905" y="321599"/>
            <a:ext cx="4897755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0" dirty="0"/>
              <a:t>Visual</a:t>
            </a:r>
            <a:r>
              <a:rPr sz="1950" spc="-5" dirty="0"/>
              <a:t> </a:t>
            </a:r>
            <a:r>
              <a:rPr sz="1950" spc="-10" dirty="0"/>
              <a:t>Example</a:t>
            </a:r>
            <a:r>
              <a:rPr sz="1950" dirty="0"/>
              <a:t> </a:t>
            </a:r>
            <a:r>
              <a:rPr sz="1950" spc="-10" dirty="0"/>
              <a:t>for</a:t>
            </a:r>
            <a:r>
              <a:rPr sz="1950" dirty="0"/>
              <a:t> </a:t>
            </a:r>
            <a:r>
              <a:rPr sz="1950" spc="-10" dirty="0"/>
              <a:t>better</a:t>
            </a:r>
            <a:r>
              <a:rPr sz="1950" dirty="0"/>
              <a:t> </a:t>
            </a:r>
            <a:r>
              <a:rPr sz="1950" spc="-10" dirty="0"/>
              <a:t>understanding</a:t>
            </a:r>
            <a:endParaRPr sz="1950"/>
          </a:p>
        </p:txBody>
      </p:sp>
      <p:sp>
        <p:nvSpPr>
          <p:cNvPr id="9" name="object 9"/>
          <p:cNvSpPr/>
          <p:nvPr/>
        </p:nvSpPr>
        <p:spPr>
          <a:xfrm>
            <a:off x="1072646" y="927177"/>
            <a:ext cx="6193790" cy="858519"/>
          </a:xfrm>
          <a:custGeom>
            <a:avLst/>
            <a:gdLst/>
            <a:ahLst/>
            <a:cxnLst/>
            <a:rect l="l" t="t" r="r" b="b"/>
            <a:pathLst>
              <a:path w="6193790" h="858519">
                <a:moveTo>
                  <a:pt x="5861861" y="858453"/>
                </a:moveTo>
                <a:lnTo>
                  <a:pt x="333374" y="858453"/>
                </a:lnTo>
                <a:lnTo>
                  <a:pt x="284111" y="854839"/>
                </a:lnTo>
                <a:lnTo>
                  <a:pt x="237091" y="844339"/>
                </a:lnTo>
                <a:lnTo>
                  <a:pt x="192832" y="827469"/>
                </a:lnTo>
                <a:lnTo>
                  <a:pt x="151848" y="804745"/>
                </a:lnTo>
                <a:lnTo>
                  <a:pt x="114656" y="776682"/>
                </a:lnTo>
                <a:lnTo>
                  <a:pt x="81771" y="743797"/>
                </a:lnTo>
                <a:lnTo>
                  <a:pt x="53708" y="706605"/>
                </a:lnTo>
                <a:lnTo>
                  <a:pt x="30984" y="665621"/>
                </a:lnTo>
                <a:lnTo>
                  <a:pt x="14114" y="621361"/>
                </a:lnTo>
                <a:lnTo>
                  <a:pt x="3614" y="574342"/>
                </a:lnTo>
                <a:lnTo>
                  <a:pt x="0" y="52507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1" y="0"/>
                </a:lnTo>
                <a:lnTo>
                  <a:pt x="5861864" y="0"/>
                </a:lnTo>
                <a:lnTo>
                  <a:pt x="5911125" y="3614"/>
                </a:lnTo>
                <a:lnTo>
                  <a:pt x="5958144" y="14114"/>
                </a:lnTo>
                <a:lnTo>
                  <a:pt x="6002404" y="30984"/>
                </a:lnTo>
                <a:lnTo>
                  <a:pt x="6043387" y="53708"/>
                </a:lnTo>
                <a:lnTo>
                  <a:pt x="6080580" y="81771"/>
                </a:lnTo>
                <a:lnTo>
                  <a:pt x="6113465" y="114656"/>
                </a:lnTo>
                <a:lnTo>
                  <a:pt x="6141527" y="151848"/>
                </a:lnTo>
                <a:lnTo>
                  <a:pt x="6164251" y="192832"/>
                </a:lnTo>
                <a:lnTo>
                  <a:pt x="6181121" y="237091"/>
                </a:lnTo>
                <a:lnTo>
                  <a:pt x="6191621" y="284111"/>
                </a:lnTo>
                <a:lnTo>
                  <a:pt x="6193612" y="311234"/>
                </a:lnTo>
                <a:lnTo>
                  <a:pt x="6193612" y="547218"/>
                </a:lnTo>
                <a:lnTo>
                  <a:pt x="6181121" y="621361"/>
                </a:lnTo>
                <a:lnTo>
                  <a:pt x="6164251" y="665621"/>
                </a:lnTo>
                <a:lnTo>
                  <a:pt x="6141527" y="706605"/>
                </a:lnTo>
                <a:lnTo>
                  <a:pt x="6113465" y="743797"/>
                </a:lnTo>
                <a:lnTo>
                  <a:pt x="6080580" y="776682"/>
                </a:lnTo>
                <a:lnTo>
                  <a:pt x="6043387" y="804745"/>
                </a:lnTo>
                <a:lnTo>
                  <a:pt x="6002404" y="827469"/>
                </a:lnTo>
                <a:lnTo>
                  <a:pt x="5958144" y="844339"/>
                </a:lnTo>
                <a:lnTo>
                  <a:pt x="5911125" y="854839"/>
                </a:lnTo>
                <a:lnTo>
                  <a:pt x="5861861" y="8584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97415" y="1473881"/>
            <a:ext cx="1945639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Comic Sans MS"/>
                <a:cs typeface="Comic Sans MS"/>
              </a:rPr>
              <a:t>on</a:t>
            </a:r>
            <a:r>
              <a:rPr sz="1450" spc="-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their</a:t>
            </a:r>
            <a:r>
              <a:rPr sz="1450" spc="-1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sales</a:t>
            </a:r>
            <a:r>
              <a:rPr sz="1450" spc="-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amount?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4198" y="1995181"/>
            <a:ext cx="6657974" cy="78104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36894" y="3652373"/>
            <a:ext cx="6375400" cy="610870"/>
          </a:xfrm>
          <a:custGeom>
            <a:avLst/>
            <a:gdLst/>
            <a:ahLst/>
            <a:cxnLst/>
            <a:rect l="l" t="t" r="r" b="b"/>
            <a:pathLst>
              <a:path w="6375400" h="610870">
                <a:moveTo>
                  <a:pt x="6070468" y="610803"/>
                </a:moveTo>
                <a:lnTo>
                  <a:pt x="305399" y="610803"/>
                </a:lnTo>
                <a:lnTo>
                  <a:pt x="255864" y="606806"/>
                </a:lnTo>
                <a:lnTo>
                  <a:pt x="208871" y="595234"/>
                </a:lnTo>
                <a:lnTo>
                  <a:pt x="165052" y="576715"/>
                </a:lnTo>
                <a:lnTo>
                  <a:pt x="125035" y="551879"/>
                </a:lnTo>
                <a:lnTo>
                  <a:pt x="89450" y="521353"/>
                </a:lnTo>
                <a:lnTo>
                  <a:pt x="58924" y="485768"/>
                </a:lnTo>
                <a:lnTo>
                  <a:pt x="34088" y="445751"/>
                </a:lnTo>
                <a:lnTo>
                  <a:pt x="15569" y="401932"/>
                </a:lnTo>
                <a:lnTo>
                  <a:pt x="3997" y="354939"/>
                </a:lnTo>
                <a:lnTo>
                  <a:pt x="0" y="305402"/>
                </a:lnTo>
                <a:lnTo>
                  <a:pt x="3997" y="255864"/>
                </a:lnTo>
                <a:lnTo>
                  <a:pt x="15569" y="208871"/>
                </a:lnTo>
                <a:lnTo>
                  <a:pt x="34088" y="165052"/>
                </a:lnTo>
                <a:lnTo>
                  <a:pt x="58924" y="125035"/>
                </a:lnTo>
                <a:lnTo>
                  <a:pt x="89450" y="89450"/>
                </a:lnTo>
                <a:lnTo>
                  <a:pt x="125035" y="58924"/>
                </a:lnTo>
                <a:lnTo>
                  <a:pt x="165052" y="34088"/>
                </a:lnTo>
                <a:lnTo>
                  <a:pt x="208871" y="15569"/>
                </a:lnTo>
                <a:lnTo>
                  <a:pt x="255864" y="3997"/>
                </a:lnTo>
                <a:lnTo>
                  <a:pt x="305402" y="0"/>
                </a:lnTo>
                <a:lnTo>
                  <a:pt x="6070465" y="0"/>
                </a:lnTo>
                <a:lnTo>
                  <a:pt x="6120003" y="3997"/>
                </a:lnTo>
                <a:lnTo>
                  <a:pt x="6166996" y="15569"/>
                </a:lnTo>
                <a:lnTo>
                  <a:pt x="6210815" y="34088"/>
                </a:lnTo>
                <a:lnTo>
                  <a:pt x="6250831" y="58924"/>
                </a:lnTo>
                <a:lnTo>
                  <a:pt x="6286417" y="89450"/>
                </a:lnTo>
                <a:lnTo>
                  <a:pt x="6316942" y="125035"/>
                </a:lnTo>
                <a:lnTo>
                  <a:pt x="6341779" y="165052"/>
                </a:lnTo>
                <a:lnTo>
                  <a:pt x="6360298" y="208871"/>
                </a:lnTo>
                <a:lnTo>
                  <a:pt x="6371870" y="255864"/>
                </a:lnTo>
                <a:lnTo>
                  <a:pt x="6375268" y="297972"/>
                </a:lnTo>
                <a:lnTo>
                  <a:pt x="6375268" y="312831"/>
                </a:lnTo>
                <a:lnTo>
                  <a:pt x="6371870" y="354939"/>
                </a:lnTo>
                <a:lnTo>
                  <a:pt x="6360298" y="401932"/>
                </a:lnTo>
                <a:lnTo>
                  <a:pt x="6341779" y="445751"/>
                </a:lnTo>
                <a:lnTo>
                  <a:pt x="6316942" y="485768"/>
                </a:lnTo>
                <a:lnTo>
                  <a:pt x="6286417" y="521353"/>
                </a:lnTo>
                <a:lnTo>
                  <a:pt x="6250831" y="551879"/>
                </a:lnTo>
                <a:lnTo>
                  <a:pt x="6210815" y="576715"/>
                </a:lnTo>
                <a:lnTo>
                  <a:pt x="6166996" y="595234"/>
                </a:lnTo>
                <a:lnTo>
                  <a:pt x="6120003" y="606806"/>
                </a:lnTo>
                <a:lnTo>
                  <a:pt x="6070468" y="6108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07687" y="3676381"/>
            <a:ext cx="623443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635" marR="5080" indent="-2401570">
              <a:lnSpc>
                <a:spcPct val="112100"/>
              </a:lnSpc>
              <a:spcBef>
                <a:spcPts val="100"/>
              </a:spcBef>
            </a:pPr>
            <a:r>
              <a:rPr sz="1450" spc="-10" dirty="0">
                <a:latin typeface="Comic Sans MS"/>
                <a:cs typeface="Comic Sans MS"/>
              </a:rPr>
              <a:t>How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can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you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retrieve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top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3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products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by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sales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?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only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includes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product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and sales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coulmn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8069" y="4587656"/>
            <a:ext cx="3714749" cy="214312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-43759" y="978581"/>
            <a:ext cx="7312025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32990">
              <a:lnSpc>
                <a:spcPts val="1570"/>
              </a:lnSpc>
              <a:spcBef>
                <a:spcPts val="95"/>
              </a:spcBef>
            </a:pPr>
            <a:r>
              <a:rPr sz="1450" spc="-10" dirty="0">
                <a:latin typeface="Comic Sans MS"/>
                <a:cs typeface="Comic Sans MS"/>
              </a:rPr>
              <a:t>Suppose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have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following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Orders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table:</a:t>
            </a:r>
            <a:endParaRPr sz="1450">
              <a:latin typeface="Comic Sans MS"/>
              <a:cs typeface="Comic Sans MS"/>
            </a:endParaRPr>
          </a:p>
          <a:p>
            <a:pPr marL="50800">
              <a:lnSpc>
                <a:spcPts val="2230"/>
              </a:lnSpc>
            </a:pPr>
            <a:r>
              <a:rPr sz="3000" b="1" spc="-7" baseline="-34722" dirty="0">
                <a:latin typeface="Comic Sans MS"/>
                <a:cs typeface="Comic Sans MS"/>
              </a:rPr>
              <a:t>Example</a:t>
            </a:r>
            <a:r>
              <a:rPr sz="3000" b="1" spc="157" baseline="-34722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How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can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you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use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TOPN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function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to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retrieve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top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3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orders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based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16" name="object 16"/>
          <p:cNvSpPr txBox="1"/>
          <p:nvPr/>
        </p:nvSpPr>
        <p:spPr>
          <a:xfrm>
            <a:off x="-2058" y="1762200"/>
            <a:ext cx="14439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omic Sans MS"/>
                <a:cs typeface="Comic Sans MS"/>
              </a:rPr>
              <a:t>TOPN</a:t>
            </a:r>
            <a:r>
              <a:rPr sz="1100" spc="-30" dirty="0">
                <a:latin typeface="Comic Sans MS"/>
                <a:cs typeface="Comic Sans MS"/>
              </a:rPr>
              <a:t> </a:t>
            </a:r>
            <a:r>
              <a:rPr sz="1100" spc="-5" dirty="0">
                <a:latin typeface="Comic Sans MS"/>
                <a:cs typeface="Comic Sans MS"/>
              </a:rPr>
              <a:t>creates</a:t>
            </a:r>
            <a:r>
              <a:rPr sz="1100" spc="-30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a</a:t>
            </a:r>
            <a:r>
              <a:rPr sz="1100" spc="-30" dirty="0">
                <a:latin typeface="Comic Sans MS"/>
                <a:cs typeface="Comic Sans MS"/>
              </a:rPr>
              <a:t> </a:t>
            </a:r>
            <a:r>
              <a:rPr sz="1100" spc="-5" dirty="0">
                <a:latin typeface="Comic Sans MS"/>
                <a:cs typeface="Comic Sans MS"/>
              </a:rPr>
              <a:t>table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78303" y="2780625"/>
            <a:ext cx="478028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This function returns the top 3 rows from the Orders table. </a:t>
            </a:r>
            <a:r>
              <a:rPr sz="1200" b="1" spc="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rows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are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ordered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by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Sales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column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descending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order.</a:t>
            </a:r>
            <a:endParaRPr sz="1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209"/>
              </a:spcBef>
            </a:pPr>
            <a:r>
              <a:rPr sz="1200" b="1" dirty="0">
                <a:latin typeface="Comic Sans MS"/>
                <a:cs typeface="Comic Sans MS"/>
              </a:rPr>
              <a:t>Which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gives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all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columns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from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table.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294" y="3631449"/>
            <a:ext cx="97028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Examp</a:t>
            </a:r>
            <a:r>
              <a:rPr sz="1900" b="1" dirty="0">
                <a:latin typeface="Comic Sans MS"/>
                <a:cs typeface="Comic Sans MS"/>
              </a:rPr>
              <a:t>le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8574" y="4788994"/>
            <a:ext cx="499681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SUMMARIZE</a:t>
            </a:r>
            <a:r>
              <a:rPr sz="1200" b="1" spc="17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function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creates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summary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table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that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groups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data </a:t>
            </a:r>
            <a:r>
              <a:rPr sz="1200" spc="-34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by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specified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columns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and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calculates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aggregates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for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each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group.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In </a:t>
            </a:r>
            <a:r>
              <a:rPr sz="1200" spc="-34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this case, we're grouping by "Product Name" and calculating the total </a:t>
            </a:r>
            <a:r>
              <a:rPr sz="1200" spc="-34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sales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for each product.</a:t>
            </a:r>
            <a:endParaRPr sz="1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</a:pPr>
            <a:r>
              <a:rPr sz="1200" b="1" dirty="0">
                <a:latin typeface="Comic Sans MS"/>
                <a:cs typeface="Comic Sans MS"/>
              </a:rPr>
              <a:t>TOPN</a:t>
            </a:r>
            <a:r>
              <a:rPr sz="1200" b="1" spc="-16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function returns the top N rows from a table, sorted by a</a:t>
            </a:r>
            <a:endParaRPr sz="1200">
              <a:latin typeface="Comic Sans MS"/>
              <a:cs typeface="Comic Sans MS"/>
            </a:endParaRPr>
          </a:p>
          <a:p>
            <a:pPr marL="14604" marR="6985" algn="ctr">
              <a:lnSpc>
                <a:spcPct val="114599"/>
              </a:lnSpc>
            </a:pPr>
            <a:r>
              <a:rPr sz="1200" dirty="0">
                <a:latin typeface="Comic Sans MS"/>
                <a:cs typeface="Comic Sans MS"/>
              </a:rPr>
              <a:t>specified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column.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Here,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we're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returning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top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3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rows,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sorted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by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 </a:t>
            </a:r>
            <a:r>
              <a:rPr sz="1200" spc="-34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"Total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Sales" column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in descending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order.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16266" y="6558441"/>
            <a:ext cx="2293620" cy="642620"/>
          </a:xfrm>
          <a:custGeom>
            <a:avLst/>
            <a:gdLst/>
            <a:ahLst/>
            <a:cxnLst/>
            <a:rect l="l" t="t" r="r" b="b"/>
            <a:pathLst>
              <a:path w="2293620" h="642620">
                <a:moveTo>
                  <a:pt x="1209744" y="882"/>
                </a:moveTo>
                <a:lnTo>
                  <a:pt x="1083898" y="882"/>
                </a:lnTo>
                <a:lnTo>
                  <a:pt x="1146821" y="0"/>
                </a:lnTo>
                <a:lnTo>
                  <a:pt x="1209744" y="882"/>
                </a:lnTo>
                <a:close/>
              </a:path>
              <a:path w="2293620" h="642620">
                <a:moveTo>
                  <a:pt x="2289897" y="642458"/>
                </a:moveTo>
                <a:lnTo>
                  <a:pt x="3745" y="642458"/>
                </a:lnTo>
                <a:lnTo>
                  <a:pt x="1696" y="629322"/>
                </a:lnTo>
                <a:lnTo>
                  <a:pt x="0" y="596589"/>
                </a:lnTo>
                <a:lnTo>
                  <a:pt x="1696" y="563856"/>
                </a:lnTo>
                <a:lnTo>
                  <a:pt x="15009" y="499819"/>
                </a:lnTo>
                <a:lnTo>
                  <a:pt x="40965" y="437992"/>
                </a:lnTo>
                <a:lnTo>
                  <a:pt x="78864" y="378738"/>
                </a:lnTo>
                <a:lnTo>
                  <a:pt x="128006" y="322422"/>
                </a:lnTo>
                <a:lnTo>
                  <a:pt x="156574" y="295479"/>
                </a:lnTo>
                <a:lnTo>
                  <a:pt x="187691" y="269407"/>
                </a:lnTo>
                <a:lnTo>
                  <a:pt x="221269" y="244251"/>
                </a:lnTo>
                <a:lnTo>
                  <a:pt x="257221" y="220057"/>
                </a:lnTo>
                <a:lnTo>
                  <a:pt x="295459" y="196870"/>
                </a:lnTo>
                <a:lnTo>
                  <a:pt x="335896" y="174736"/>
                </a:lnTo>
                <a:lnTo>
                  <a:pt x="378444" y="153701"/>
                </a:lnTo>
                <a:lnTo>
                  <a:pt x="423015" y="133809"/>
                </a:lnTo>
                <a:lnTo>
                  <a:pt x="469523" y="115107"/>
                </a:lnTo>
                <a:lnTo>
                  <a:pt x="517880" y="97639"/>
                </a:lnTo>
                <a:lnTo>
                  <a:pt x="567998" y="81451"/>
                </a:lnTo>
                <a:lnTo>
                  <a:pt x="619790" y="66590"/>
                </a:lnTo>
                <a:lnTo>
                  <a:pt x="673169" y="53099"/>
                </a:lnTo>
                <a:lnTo>
                  <a:pt x="728047" y="41026"/>
                </a:lnTo>
                <a:lnTo>
                  <a:pt x="784337" y="30414"/>
                </a:lnTo>
                <a:lnTo>
                  <a:pt x="841950" y="21310"/>
                </a:lnTo>
                <a:lnTo>
                  <a:pt x="900801" y="13760"/>
                </a:lnTo>
                <a:lnTo>
                  <a:pt x="960801" y="7808"/>
                </a:lnTo>
                <a:lnTo>
                  <a:pt x="1021862" y="3500"/>
                </a:lnTo>
                <a:lnTo>
                  <a:pt x="1083898" y="882"/>
                </a:lnTo>
                <a:lnTo>
                  <a:pt x="1209744" y="882"/>
                </a:lnTo>
                <a:lnTo>
                  <a:pt x="1271780" y="3500"/>
                </a:lnTo>
                <a:lnTo>
                  <a:pt x="1332841" y="7808"/>
                </a:lnTo>
                <a:lnTo>
                  <a:pt x="1392841" y="13760"/>
                </a:lnTo>
                <a:lnTo>
                  <a:pt x="1451691" y="21310"/>
                </a:lnTo>
                <a:lnTo>
                  <a:pt x="1509305" y="30414"/>
                </a:lnTo>
                <a:lnTo>
                  <a:pt x="1565595" y="41026"/>
                </a:lnTo>
                <a:lnTo>
                  <a:pt x="1620473" y="53099"/>
                </a:lnTo>
                <a:lnTo>
                  <a:pt x="1673851" y="66590"/>
                </a:lnTo>
                <a:lnTo>
                  <a:pt x="1725644" y="81451"/>
                </a:lnTo>
                <a:lnTo>
                  <a:pt x="1775762" y="97639"/>
                </a:lnTo>
                <a:lnTo>
                  <a:pt x="1824119" y="115107"/>
                </a:lnTo>
                <a:lnTo>
                  <a:pt x="1870627" y="133809"/>
                </a:lnTo>
                <a:lnTo>
                  <a:pt x="1915198" y="153701"/>
                </a:lnTo>
                <a:lnTo>
                  <a:pt x="1957746" y="174736"/>
                </a:lnTo>
                <a:lnTo>
                  <a:pt x="1998182" y="196870"/>
                </a:lnTo>
                <a:lnTo>
                  <a:pt x="2036420" y="220057"/>
                </a:lnTo>
                <a:lnTo>
                  <a:pt x="2072372" y="244251"/>
                </a:lnTo>
                <a:lnTo>
                  <a:pt x="2105950" y="269407"/>
                </a:lnTo>
                <a:lnTo>
                  <a:pt x="2137067" y="295479"/>
                </a:lnTo>
                <a:lnTo>
                  <a:pt x="2165636" y="322422"/>
                </a:lnTo>
                <a:lnTo>
                  <a:pt x="2214778" y="378738"/>
                </a:lnTo>
                <a:lnTo>
                  <a:pt x="2252676" y="437992"/>
                </a:lnTo>
                <a:lnTo>
                  <a:pt x="2278632" y="499819"/>
                </a:lnTo>
                <a:lnTo>
                  <a:pt x="2291945" y="563856"/>
                </a:lnTo>
                <a:lnTo>
                  <a:pt x="2293139" y="586885"/>
                </a:lnTo>
                <a:lnTo>
                  <a:pt x="2293139" y="606293"/>
                </a:lnTo>
                <a:lnTo>
                  <a:pt x="2291945" y="629322"/>
                </a:lnTo>
                <a:lnTo>
                  <a:pt x="2289897" y="64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564308"/>
            <a:ext cx="657224" cy="63659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0" y="728805"/>
                </a:moveTo>
                <a:lnTo>
                  <a:pt x="0" y="0"/>
                </a:lnTo>
                <a:lnTo>
                  <a:pt x="61476" y="1488"/>
                </a:lnTo>
                <a:lnTo>
                  <a:pt x="121405" y="5870"/>
                </a:lnTo>
                <a:lnTo>
                  <a:pt x="179550" y="13016"/>
                </a:lnTo>
                <a:lnTo>
                  <a:pt x="235672" y="22797"/>
                </a:lnTo>
                <a:lnTo>
                  <a:pt x="289532" y="35085"/>
                </a:lnTo>
                <a:lnTo>
                  <a:pt x="340892" y="49751"/>
                </a:lnTo>
                <a:lnTo>
                  <a:pt x="389513" y="66666"/>
                </a:lnTo>
                <a:lnTo>
                  <a:pt x="435158" y="85702"/>
                </a:lnTo>
                <a:lnTo>
                  <a:pt x="477587" y="106730"/>
                </a:lnTo>
                <a:lnTo>
                  <a:pt x="516562" y="129622"/>
                </a:lnTo>
                <a:lnTo>
                  <a:pt x="551844" y="154248"/>
                </a:lnTo>
                <a:lnTo>
                  <a:pt x="583196" y="180481"/>
                </a:lnTo>
                <a:lnTo>
                  <a:pt x="610379" y="208191"/>
                </a:lnTo>
                <a:lnTo>
                  <a:pt x="651283" y="267529"/>
                </a:lnTo>
                <a:lnTo>
                  <a:pt x="672649" y="331234"/>
                </a:lnTo>
                <a:lnTo>
                  <a:pt x="674018" y="347686"/>
                </a:lnTo>
                <a:lnTo>
                  <a:pt x="674018" y="381118"/>
                </a:lnTo>
                <a:lnTo>
                  <a:pt x="664528" y="429904"/>
                </a:lnTo>
                <a:lnTo>
                  <a:pt x="633154" y="491554"/>
                </a:lnTo>
                <a:lnTo>
                  <a:pt x="583196" y="548323"/>
                </a:lnTo>
                <a:lnTo>
                  <a:pt x="551844" y="574556"/>
                </a:lnTo>
                <a:lnTo>
                  <a:pt x="516562" y="599182"/>
                </a:lnTo>
                <a:lnTo>
                  <a:pt x="477587" y="622074"/>
                </a:lnTo>
                <a:lnTo>
                  <a:pt x="435158" y="643102"/>
                </a:lnTo>
                <a:lnTo>
                  <a:pt x="389513" y="662138"/>
                </a:lnTo>
                <a:lnTo>
                  <a:pt x="340892" y="679053"/>
                </a:lnTo>
                <a:lnTo>
                  <a:pt x="289532" y="693719"/>
                </a:lnTo>
                <a:lnTo>
                  <a:pt x="235672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6" y="727316"/>
                </a:lnTo>
                <a:lnTo>
                  <a:pt x="0" y="728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6120" y="378663"/>
            <a:ext cx="5723255" cy="515620"/>
          </a:xfrm>
          <a:custGeom>
            <a:avLst/>
            <a:gdLst/>
            <a:ahLst/>
            <a:cxnLst/>
            <a:rect l="l" t="t" r="r" b="b"/>
            <a:pathLst>
              <a:path w="5723255" h="515619">
                <a:moveTo>
                  <a:pt x="5465464" y="515533"/>
                </a:moveTo>
                <a:lnTo>
                  <a:pt x="257672" y="515533"/>
                </a:lnTo>
                <a:lnTo>
                  <a:pt x="211339" y="511380"/>
                </a:lnTo>
                <a:lnTo>
                  <a:pt x="167729" y="499407"/>
                </a:lnTo>
                <a:lnTo>
                  <a:pt x="127573" y="480340"/>
                </a:lnTo>
                <a:lnTo>
                  <a:pt x="91597" y="454909"/>
                </a:lnTo>
                <a:lnTo>
                  <a:pt x="60529" y="423842"/>
                </a:lnTo>
                <a:lnTo>
                  <a:pt x="35098" y="387866"/>
                </a:lnTo>
                <a:lnTo>
                  <a:pt x="16032" y="347709"/>
                </a:lnTo>
                <a:lnTo>
                  <a:pt x="4059" y="304100"/>
                </a:lnTo>
                <a:lnTo>
                  <a:pt x="0" y="258812"/>
                </a:lnTo>
                <a:lnTo>
                  <a:pt x="0" y="256720"/>
                </a:lnTo>
                <a:lnTo>
                  <a:pt x="4059" y="211432"/>
                </a:lnTo>
                <a:lnTo>
                  <a:pt x="16032" y="167823"/>
                </a:lnTo>
                <a:lnTo>
                  <a:pt x="35098" y="127666"/>
                </a:lnTo>
                <a:lnTo>
                  <a:pt x="60529" y="91690"/>
                </a:lnTo>
                <a:lnTo>
                  <a:pt x="91597" y="60623"/>
                </a:lnTo>
                <a:lnTo>
                  <a:pt x="127573" y="35192"/>
                </a:lnTo>
                <a:lnTo>
                  <a:pt x="167729" y="16126"/>
                </a:lnTo>
                <a:lnTo>
                  <a:pt x="211339" y="4152"/>
                </a:lnTo>
                <a:lnTo>
                  <a:pt x="257669" y="0"/>
                </a:lnTo>
                <a:lnTo>
                  <a:pt x="5465467" y="0"/>
                </a:lnTo>
                <a:lnTo>
                  <a:pt x="5511798" y="4152"/>
                </a:lnTo>
                <a:lnTo>
                  <a:pt x="5555407" y="16126"/>
                </a:lnTo>
                <a:lnTo>
                  <a:pt x="5595563" y="35192"/>
                </a:lnTo>
                <a:lnTo>
                  <a:pt x="5631539" y="60623"/>
                </a:lnTo>
                <a:lnTo>
                  <a:pt x="5662607" y="91690"/>
                </a:lnTo>
                <a:lnTo>
                  <a:pt x="5688038" y="127666"/>
                </a:lnTo>
                <a:lnTo>
                  <a:pt x="5707104" y="167823"/>
                </a:lnTo>
                <a:lnTo>
                  <a:pt x="5719077" y="211432"/>
                </a:lnTo>
                <a:lnTo>
                  <a:pt x="5723136" y="256720"/>
                </a:lnTo>
                <a:lnTo>
                  <a:pt x="5723136" y="258812"/>
                </a:lnTo>
                <a:lnTo>
                  <a:pt x="5719077" y="304100"/>
                </a:lnTo>
                <a:lnTo>
                  <a:pt x="5707104" y="347709"/>
                </a:lnTo>
                <a:lnTo>
                  <a:pt x="5688038" y="387866"/>
                </a:lnTo>
                <a:lnTo>
                  <a:pt x="5662607" y="423842"/>
                </a:lnTo>
                <a:lnTo>
                  <a:pt x="5631539" y="454909"/>
                </a:lnTo>
                <a:lnTo>
                  <a:pt x="5595563" y="480340"/>
                </a:lnTo>
                <a:lnTo>
                  <a:pt x="5555407" y="499407"/>
                </a:lnTo>
                <a:lnTo>
                  <a:pt x="5511798" y="511380"/>
                </a:lnTo>
                <a:lnTo>
                  <a:pt x="5465464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270934" y="455498"/>
            <a:ext cx="115379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b="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UNIO</a:t>
            </a:r>
            <a:r>
              <a:rPr sz="2150" u="heavy" spc="-5" dirty="0">
                <a:uFill>
                  <a:solidFill>
                    <a:srgbClr val="000000"/>
                  </a:solidFill>
                </a:uFill>
              </a:rPr>
              <a:t>N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0794" y="1204181"/>
            <a:ext cx="6962140" cy="692785"/>
          </a:xfrm>
          <a:custGeom>
            <a:avLst/>
            <a:gdLst/>
            <a:ahLst/>
            <a:cxnLst/>
            <a:rect l="l" t="t" r="r" b="b"/>
            <a:pathLst>
              <a:path w="6962140" h="692785">
                <a:moveTo>
                  <a:pt x="6628139" y="692441"/>
                </a:moveTo>
                <a:lnTo>
                  <a:pt x="333374" y="692441"/>
                </a:lnTo>
                <a:lnTo>
                  <a:pt x="284111" y="688826"/>
                </a:lnTo>
                <a:lnTo>
                  <a:pt x="237091" y="678326"/>
                </a:lnTo>
                <a:lnTo>
                  <a:pt x="192832" y="661456"/>
                </a:lnTo>
                <a:lnTo>
                  <a:pt x="151848" y="638732"/>
                </a:lnTo>
                <a:lnTo>
                  <a:pt x="114656" y="610669"/>
                </a:lnTo>
                <a:lnTo>
                  <a:pt x="81771" y="577784"/>
                </a:lnTo>
                <a:lnTo>
                  <a:pt x="53708" y="540592"/>
                </a:lnTo>
                <a:lnTo>
                  <a:pt x="30984" y="499608"/>
                </a:lnTo>
                <a:lnTo>
                  <a:pt x="14114" y="455349"/>
                </a:lnTo>
                <a:lnTo>
                  <a:pt x="3614" y="408329"/>
                </a:lnTo>
                <a:lnTo>
                  <a:pt x="0" y="359066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628139" y="0"/>
                </a:lnTo>
                <a:lnTo>
                  <a:pt x="6677402" y="3614"/>
                </a:lnTo>
                <a:lnTo>
                  <a:pt x="6724422" y="14114"/>
                </a:lnTo>
                <a:lnTo>
                  <a:pt x="6768681" y="30984"/>
                </a:lnTo>
                <a:lnTo>
                  <a:pt x="6809665" y="53708"/>
                </a:lnTo>
                <a:lnTo>
                  <a:pt x="6846857" y="81771"/>
                </a:lnTo>
                <a:lnTo>
                  <a:pt x="6879742" y="114656"/>
                </a:lnTo>
                <a:lnTo>
                  <a:pt x="6907805" y="151848"/>
                </a:lnTo>
                <a:lnTo>
                  <a:pt x="6930529" y="192832"/>
                </a:lnTo>
                <a:lnTo>
                  <a:pt x="6947399" y="237091"/>
                </a:lnTo>
                <a:lnTo>
                  <a:pt x="6957899" y="284111"/>
                </a:lnTo>
                <a:lnTo>
                  <a:pt x="6961514" y="333374"/>
                </a:lnTo>
                <a:lnTo>
                  <a:pt x="6961514" y="359066"/>
                </a:lnTo>
                <a:lnTo>
                  <a:pt x="6957899" y="408329"/>
                </a:lnTo>
                <a:lnTo>
                  <a:pt x="6947399" y="455349"/>
                </a:lnTo>
                <a:lnTo>
                  <a:pt x="6930529" y="499608"/>
                </a:lnTo>
                <a:lnTo>
                  <a:pt x="6907805" y="540592"/>
                </a:lnTo>
                <a:lnTo>
                  <a:pt x="6879742" y="577784"/>
                </a:lnTo>
                <a:lnTo>
                  <a:pt x="6846857" y="610669"/>
                </a:lnTo>
                <a:lnTo>
                  <a:pt x="6809665" y="638732"/>
                </a:lnTo>
                <a:lnTo>
                  <a:pt x="6768681" y="661456"/>
                </a:lnTo>
                <a:lnTo>
                  <a:pt x="6724422" y="678326"/>
                </a:lnTo>
                <a:lnTo>
                  <a:pt x="6677402" y="688826"/>
                </a:lnTo>
                <a:lnTo>
                  <a:pt x="6628139" y="6924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7135" y="1223751"/>
            <a:ext cx="662876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1405" marR="5080" indent="-1069340">
              <a:lnSpc>
                <a:spcPct val="113599"/>
              </a:lnSpc>
              <a:spcBef>
                <a:spcPts val="100"/>
              </a:spcBef>
            </a:pPr>
            <a:r>
              <a:rPr sz="1650" spc="-10" dirty="0">
                <a:latin typeface="Comic Sans MS"/>
                <a:cs typeface="Comic Sans MS"/>
              </a:rPr>
              <a:t>UNION: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Combines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rows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from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two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or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more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tables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into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a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single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table, </a:t>
            </a:r>
            <a:r>
              <a:rPr sz="1650" spc="-47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including</a:t>
            </a:r>
            <a:r>
              <a:rPr sz="1650" spc="-5" dirty="0">
                <a:latin typeface="Comic Sans MS"/>
                <a:cs typeface="Comic Sans MS"/>
              </a:rPr>
              <a:t> all </a:t>
            </a:r>
            <a:r>
              <a:rPr sz="1650" spc="-10" dirty="0">
                <a:latin typeface="Comic Sans MS"/>
                <a:cs typeface="Comic Sans MS"/>
              </a:rPr>
              <a:t>rows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and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removing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any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duplicates.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82977" y="2210947"/>
            <a:ext cx="4726305" cy="610870"/>
          </a:xfrm>
          <a:custGeom>
            <a:avLst/>
            <a:gdLst/>
            <a:ahLst/>
            <a:cxnLst/>
            <a:rect l="l" t="t" r="r" b="b"/>
            <a:pathLst>
              <a:path w="4726305" h="610869">
                <a:moveTo>
                  <a:pt x="4420569" y="610803"/>
                </a:moveTo>
                <a:lnTo>
                  <a:pt x="305398" y="610803"/>
                </a:lnTo>
                <a:lnTo>
                  <a:pt x="255864" y="606807"/>
                </a:lnTo>
                <a:lnTo>
                  <a:pt x="208871" y="595234"/>
                </a:lnTo>
                <a:lnTo>
                  <a:pt x="165052" y="576715"/>
                </a:lnTo>
                <a:lnTo>
                  <a:pt x="125035" y="551879"/>
                </a:lnTo>
                <a:lnTo>
                  <a:pt x="89450" y="521353"/>
                </a:lnTo>
                <a:lnTo>
                  <a:pt x="58924" y="485768"/>
                </a:lnTo>
                <a:lnTo>
                  <a:pt x="34088" y="445751"/>
                </a:lnTo>
                <a:lnTo>
                  <a:pt x="15569" y="401932"/>
                </a:lnTo>
                <a:lnTo>
                  <a:pt x="3997" y="354939"/>
                </a:lnTo>
                <a:lnTo>
                  <a:pt x="0" y="305402"/>
                </a:lnTo>
                <a:lnTo>
                  <a:pt x="3997" y="255864"/>
                </a:lnTo>
                <a:lnTo>
                  <a:pt x="15569" y="208871"/>
                </a:lnTo>
                <a:lnTo>
                  <a:pt x="34088" y="165052"/>
                </a:lnTo>
                <a:lnTo>
                  <a:pt x="58924" y="125035"/>
                </a:lnTo>
                <a:lnTo>
                  <a:pt x="89450" y="89450"/>
                </a:lnTo>
                <a:lnTo>
                  <a:pt x="125035" y="58924"/>
                </a:lnTo>
                <a:lnTo>
                  <a:pt x="165052" y="34088"/>
                </a:lnTo>
                <a:lnTo>
                  <a:pt x="208871" y="15569"/>
                </a:lnTo>
                <a:lnTo>
                  <a:pt x="255864" y="3997"/>
                </a:lnTo>
                <a:lnTo>
                  <a:pt x="305402" y="0"/>
                </a:lnTo>
                <a:lnTo>
                  <a:pt x="4420565" y="0"/>
                </a:lnTo>
                <a:lnTo>
                  <a:pt x="4470103" y="3997"/>
                </a:lnTo>
                <a:lnTo>
                  <a:pt x="4517096" y="15569"/>
                </a:lnTo>
                <a:lnTo>
                  <a:pt x="4560915" y="34088"/>
                </a:lnTo>
                <a:lnTo>
                  <a:pt x="4600932" y="58924"/>
                </a:lnTo>
                <a:lnTo>
                  <a:pt x="4636517" y="89450"/>
                </a:lnTo>
                <a:lnTo>
                  <a:pt x="4667043" y="125035"/>
                </a:lnTo>
                <a:lnTo>
                  <a:pt x="4691879" y="165052"/>
                </a:lnTo>
                <a:lnTo>
                  <a:pt x="4710398" y="208871"/>
                </a:lnTo>
                <a:lnTo>
                  <a:pt x="4721970" y="255864"/>
                </a:lnTo>
                <a:lnTo>
                  <a:pt x="4725967" y="305402"/>
                </a:lnTo>
                <a:lnTo>
                  <a:pt x="4721970" y="354939"/>
                </a:lnTo>
                <a:lnTo>
                  <a:pt x="4710398" y="401932"/>
                </a:lnTo>
                <a:lnTo>
                  <a:pt x="4691879" y="445751"/>
                </a:lnTo>
                <a:lnTo>
                  <a:pt x="4667043" y="485768"/>
                </a:lnTo>
                <a:lnTo>
                  <a:pt x="4636517" y="521353"/>
                </a:lnTo>
                <a:lnTo>
                  <a:pt x="4600932" y="551879"/>
                </a:lnTo>
                <a:lnTo>
                  <a:pt x="4560915" y="576715"/>
                </a:lnTo>
                <a:lnTo>
                  <a:pt x="4517096" y="595234"/>
                </a:lnTo>
                <a:lnTo>
                  <a:pt x="4470103" y="606807"/>
                </a:lnTo>
                <a:lnTo>
                  <a:pt x="4420569" y="6108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56151" y="2234956"/>
            <a:ext cx="457962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9360" marR="5080" indent="-1217295">
              <a:lnSpc>
                <a:spcPct val="112100"/>
              </a:lnSpc>
              <a:spcBef>
                <a:spcPts val="100"/>
              </a:spcBef>
            </a:pPr>
            <a:r>
              <a:rPr sz="1450" b="1" spc="-10" dirty="0">
                <a:latin typeface="Comic Sans MS"/>
                <a:cs typeface="Comic Sans MS"/>
              </a:rPr>
              <a:t>UNION(&lt;table_expression1&gt;,</a:t>
            </a:r>
            <a:r>
              <a:rPr sz="1450" b="1" spc="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&lt;table_expression2&gt; </a:t>
            </a:r>
            <a:r>
              <a:rPr sz="1450" b="1" spc="-61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[,&lt;table_expression&gt;]…)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520" y="2254126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50356" y="767671"/>
            <a:ext cx="1151255" cy="1219200"/>
          </a:xfrm>
          <a:custGeom>
            <a:avLst/>
            <a:gdLst/>
            <a:ahLst/>
            <a:cxnLst/>
            <a:rect l="l" t="t" r="r" b="b"/>
            <a:pathLst>
              <a:path w="1151254" h="1219200">
                <a:moveTo>
                  <a:pt x="248007" y="1219191"/>
                </a:moveTo>
                <a:lnTo>
                  <a:pt x="264497" y="891268"/>
                </a:lnTo>
                <a:lnTo>
                  <a:pt x="220909" y="865588"/>
                </a:lnTo>
                <a:lnTo>
                  <a:pt x="180402" y="835927"/>
                </a:lnTo>
                <a:lnTo>
                  <a:pt x="143252" y="802636"/>
                </a:lnTo>
                <a:lnTo>
                  <a:pt x="109735" y="766071"/>
                </a:lnTo>
                <a:lnTo>
                  <a:pt x="80126" y="726583"/>
                </a:lnTo>
                <a:lnTo>
                  <a:pt x="54701" y="684525"/>
                </a:lnTo>
                <a:lnTo>
                  <a:pt x="33737" y="640252"/>
                </a:lnTo>
                <a:lnTo>
                  <a:pt x="17509" y="594115"/>
                </a:lnTo>
                <a:lnTo>
                  <a:pt x="6293" y="546469"/>
                </a:lnTo>
                <a:lnTo>
                  <a:pt x="364" y="497665"/>
                </a:lnTo>
                <a:lnTo>
                  <a:pt x="0" y="448055"/>
                </a:lnTo>
                <a:lnTo>
                  <a:pt x="4522" y="403611"/>
                </a:lnTo>
                <a:lnTo>
                  <a:pt x="13420" y="360373"/>
                </a:lnTo>
                <a:lnTo>
                  <a:pt x="26474" y="318554"/>
                </a:lnTo>
                <a:lnTo>
                  <a:pt x="43463" y="278366"/>
                </a:lnTo>
                <a:lnTo>
                  <a:pt x="64167" y="240019"/>
                </a:lnTo>
                <a:lnTo>
                  <a:pt x="88370" y="203720"/>
                </a:lnTo>
                <a:lnTo>
                  <a:pt x="115845" y="169688"/>
                </a:lnTo>
                <a:lnTo>
                  <a:pt x="146375" y="138130"/>
                </a:lnTo>
                <a:lnTo>
                  <a:pt x="179740" y="109256"/>
                </a:lnTo>
                <a:lnTo>
                  <a:pt x="215722" y="83276"/>
                </a:lnTo>
                <a:lnTo>
                  <a:pt x="254098" y="60403"/>
                </a:lnTo>
                <a:lnTo>
                  <a:pt x="294650" y="40846"/>
                </a:lnTo>
                <a:lnTo>
                  <a:pt x="337158" y="24816"/>
                </a:lnTo>
                <a:lnTo>
                  <a:pt x="381402" y="12525"/>
                </a:lnTo>
                <a:lnTo>
                  <a:pt x="427161" y="4182"/>
                </a:lnTo>
                <a:lnTo>
                  <a:pt x="474215" y="0"/>
                </a:lnTo>
                <a:lnTo>
                  <a:pt x="522343" y="187"/>
                </a:lnTo>
                <a:lnTo>
                  <a:pt x="723194" y="10287"/>
                </a:lnTo>
                <a:lnTo>
                  <a:pt x="770419" y="14894"/>
                </a:lnTo>
                <a:lnTo>
                  <a:pt x="816218" y="23746"/>
                </a:lnTo>
                <a:lnTo>
                  <a:pt x="860387" y="36611"/>
                </a:lnTo>
                <a:lnTo>
                  <a:pt x="902721" y="53256"/>
                </a:lnTo>
                <a:lnTo>
                  <a:pt x="943019" y="73449"/>
                </a:lnTo>
                <a:lnTo>
                  <a:pt x="981078" y="96960"/>
                </a:lnTo>
                <a:lnTo>
                  <a:pt x="1016695" y="123554"/>
                </a:lnTo>
                <a:lnTo>
                  <a:pt x="1049666" y="153001"/>
                </a:lnTo>
                <a:lnTo>
                  <a:pt x="1079790" y="185069"/>
                </a:lnTo>
                <a:lnTo>
                  <a:pt x="1106862" y="219525"/>
                </a:lnTo>
                <a:lnTo>
                  <a:pt x="1130681" y="256137"/>
                </a:lnTo>
                <a:lnTo>
                  <a:pt x="1150768" y="294149"/>
                </a:lnTo>
                <a:lnTo>
                  <a:pt x="1150768" y="678240"/>
                </a:lnTo>
                <a:lnTo>
                  <a:pt x="1150431" y="679043"/>
                </a:lnTo>
                <a:lnTo>
                  <a:pt x="1129765" y="717612"/>
                </a:lnTo>
                <a:lnTo>
                  <a:pt x="1105630" y="754096"/>
                </a:lnTo>
                <a:lnTo>
                  <a:pt x="1078251" y="788289"/>
                </a:lnTo>
                <a:lnTo>
                  <a:pt x="1047853" y="819982"/>
                </a:lnTo>
                <a:lnTo>
                  <a:pt x="1014661" y="848967"/>
                </a:lnTo>
                <a:lnTo>
                  <a:pt x="978899" y="875037"/>
                </a:lnTo>
                <a:lnTo>
                  <a:pt x="940793" y="897984"/>
                </a:lnTo>
                <a:lnTo>
                  <a:pt x="900567" y="917601"/>
                </a:lnTo>
                <a:lnTo>
                  <a:pt x="858446" y="933679"/>
                </a:lnTo>
                <a:lnTo>
                  <a:pt x="814656" y="946010"/>
                </a:lnTo>
                <a:lnTo>
                  <a:pt x="769420" y="954388"/>
                </a:lnTo>
                <a:lnTo>
                  <a:pt x="600782" y="954693"/>
                </a:lnTo>
                <a:lnTo>
                  <a:pt x="248007" y="1219191"/>
                </a:lnTo>
                <a:close/>
              </a:path>
              <a:path w="1151254" h="1219200">
                <a:moveTo>
                  <a:pt x="600782" y="954693"/>
                </a:moveTo>
                <a:lnTo>
                  <a:pt x="766062" y="954693"/>
                </a:lnTo>
                <a:lnTo>
                  <a:pt x="722964" y="958604"/>
                </a:lnTo>
                <a:lnTo>
                  <a:pt x="675514" y="958451"/>
                </a:lnTo>
                <a:lnTo>
                  <a:pt x="600782" y="9546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 rot="120000">
            <a:off x="8077583" y="922616"/>
            <a:ext cx="76371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L</a:t>
            </a:r>
            <a:r>
              <a:rPr sz="2025" b="1" spc="-44" baseline="2057" dirty="0">
                <a:latin typeface="Comic Sans MS"/>
                <a:cs typeface="Comic Sans MS"/>
              </a:rPr>
              <a:t>et’s</a:t>
            </a:r>
            <a:r>
              <a:rPr sz="2025" b="1" spc="-135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see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 rot="120000">
            <a:off x="7900747" y="1160435"/>
            <a:ext cx="109303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37" baseline="4115" dirty="0">
                <a:latin typeface="Comic Sans MS"/>
                <a:cs typeface="Comic Sans MS"/>
              </a:rPr>
              <a:t>with</a:t>
            </a:r>
            <a:r>
              <a:rPr sz="2025" b="1" spc="-135" baseline="4115" dirty="0">
                <a:latin typeface="Comic Sans MS"/>
                <a:cs typeface="Comic Sans MS"/>
              </a:rPr>
              <a:t> </a:t>
            </a:r>
            <a:r>
              <a:rPr sz="2025" b="1" spc="-44" baseline="2057" dirty="0">
                <a:latin typeface="Comic Sans MS"/>
                <a:cs typeface="Comic Sans MS"/>
              </a:rPr>
              <a:t>exam</a:t>
            </a:r>
            <a:r>
              <a:rPr sz="1350" b="1" spc="-30" dirty="0">
                <a:latin typeface="Comic Sans MS"/>
                <a:cs typeface="Comic Sans MS"/>
              </a:rPr>
              <a:t>ple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 rot="120000">
            <a:off x="8231431" y="1398263"/>
            <a:ext cx="40797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52" baseline="2057" dirty="0">
                <a:latin typeface="Comic Sans MS"/>
                <a:cs typeface="Comic Sans MS"/>
              </a:rPr>
              <a:t>n</a:t>
            </a:r>
            <a:r>
              <a:rPr sz="1350" b="1" spc="-35" dirty="0">
                <a:latin typeface="Comic Sans MS"/>
                <a:cs typeface="Comic Sans MS"/>
              </a:rPr>
              <a:t>ex</a:t>
            </a:r>
            <a:r>
              <a:rPr sz="1350" b="1" spc="-5" dirty="0">
                <a:latin typeface="Comic Sans MS"/>
                <a:cs typeface="Comic Sans MS"/>
              </a:rPr>
              <a:t>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0794" y="3136076"/>
            <a:ext cx="6643370" cy="3335020"/>
          </a:xfrm>
          <a:custGeom>
            <a:avLst/>
            <a:gdLst/>
            <a:ahLst/>
            <a:cxnLst/>
            <a:rect l="l" t="t" r="r" b="b"/>
            <a:pathLst>
              <a:path w="6643370" h="3335020">
                <a:moveTo>
                  <a:pt x="6309592" y="3334953"/>
                </a:moveTo>
                <a:lnTo>
                  <a:pt x="333374" y="3334953"/>
                </a:lnTo>
                <a:lnTo>
                  <a:pt x="284111" y="3331339"/>
                </a:lnTo>
                <a:lnTo>
                  <a:pt x="237091" y="3320839"/>
                </a:lnTo>
                <a:lnTo>
                  <a:pt x="192832" y="3303969"/>
                </a:lnTo>
                <a:lnTo>
                  <a:pt x="151848" y="3281245"/>
                </a:lnTo>
                <a:lnTo>
                  <a:pt x="114656" y="3253182"/>
                </a:lnTo>
                <a:lnTo>
                  <a:pt x="81771" y="3220297"/>
                </a:lnTo>
                <a:lnTo>
                  <a:pt x="53708" y="3183105"/>
                </a:lnTo>
                <a:lnTo>
                  <a:pt x="30984" y="3142121"/>
                </a:lnTo>
                <a:lnTo>
                  <a:pt x="14114" y="3097862"/>
                </a:lnTo>
                <a:lnTo>
                  <a:pt x="3614" y="3050842"/>
                </a:lnTo>
                <a:lnTo>
                  <a:pt x="0" y="300157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3" y="0"/>
                </a:lnTo>
                <a:lnTo>
                  <a:pt x="6309593" y="0"/>
                </a:lnTo>
                <a:lnTo>
                  <a:pt x="6358855" y="3614"/>
                </a:lnTo>
                <a:lnTo>
                  <a:pt x="6405875" y="14114"/>
                </a:lnTo>
                <a:lnTo>
                  <a:pt x="6450134" y="30984"/>
                </a:lnTo>
                <a:lnTo>
                  <a:pt x="6491118" y="53708"/>
                </a:lnTo>
                <a:lnTo>
                  <a:pt x="6528311" y="81771"/>
                </a:lnTo>
                <a:lnTo>
                  <a:pt x="6561196" y="114656"/>
                </a:lnTo>
                <a:lnTo>
                  <a:pt x="6589259" y="151848"/>
                </a:lnTo>
                <a:lnTo>
                  <a:pt x="6611983" y="192832"/>
                </a:lnTo>
                <a:lnTo>
                  <a:pt x="6628853" y="237091"/>
                </a:lnTo>
                <a:lnTo>
                  <a:pt x="6639353" y="284111"/>
                </a:lnTo>
                <a:lnTo>
                  <a:pt x="6642967" y="333374"/>
                </a:lnTo>
                <a:lnTo>
                  <a:pt x="6642967" y="3001578"/>
                </a:lnTo>
                <a:lnTo>
                  <a:pt x="6639353" y="3050842"/>
                </a:lnTo>
                <a:lnTo>
                  <a:pt x="6628853" y="3097862"/>
                </a:lnTo>
                <a:lnTo>
                  <a:pt x="6611983" y="3142121"/>
                </a:lnTo>
                <a:lnTo>
                  <a:pt x="6589259" y="3183105"/>
                </a:lnTo>
                <a:lnTo>
                  <a:pt x="6561196" y="3220297"/>
                </a:lnTo>
                <a:lnTo>
                  <a:pt x="6528311" y="3253182"/>
                </a:lnTo>
                <a:lnTo>
                  <a:pt x="6491118" y="3281245"/>
                </a:lnTo>
                <a:lnTo>
                  <a:pt x="6450134" y="3303969"/>
                </a:lnTo>
                <a:lnTo>
                  <a:pt x="6405875" y="3320839"/>
                </a:lnTo>
                <a:lnTo>
                  <a:pt x="6358855" y="3331339"/>
                </a:lnTo>
                <a:lnTo>
                  <a:pt x="6309592" y="33349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6194" y="3160085"/>
            <a:ext cx="6592570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100"/>
              </a:spcBef>
            </a:pPr>
            <a:r>
              <a:rPr sz="1450" spc="-10" dirty="0">
                <a:latin typeface="Comic Sans MS"/>
                <a:cs typeface="Comic Sans MS"/>
              </a:rPr>
              <a:t>There</a:t>
            </a:r>
            <a:r>
              <a:rPr sz="1450" spc="7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are</a:t>
            </a:r>
            <a:r>
              <a:rPr sz="1450" spc="7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specific</a:t>
            </a:r>
            <a:r>
              <a:rPr sz="1450" spc="7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conditions</a:t>
            </a:r>
            <a:r>
              <a:rPr sz="1450" spc="7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that</a:t>
            </a:r>
            <a:r>
              <a:rPr sz="1450" spc="7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must</a:t>
            </a:r>
            <a:r>
              <a:rPr sz="1450" spc="7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be</a:t>
            </a:r>
            <a:r>
              <a:rPr sz="1450" spc="7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met</a:t>
            </a:r>
            <a:r>
              <a:rPr sz="1450" spc="7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for</a:t>
            </a:r>
            <a:r>
              <a:rPr sz="1450" spc="7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7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UNION</a:t>
            </a:r>
            <a:r>
              <a:rPr sz="1450" spc="7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function</a:t>
            </a:r>
            <a:r>
              <a:rPr sz="1450" spc="75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to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work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correctly</a:t>
            </a:r>
            <a:r>
              <a:rPr sz="1450" spc="-5" dirty="0">
                <a:latin typeface="Comic Sans MS"/>
                <a:cs typeface="Comic Sans MS"/>
              </a:rPr>
              <a:t> in </a:t>
            </a:r>
            <a:r>
              <a:rPr sz="1450" spc="-10" dirty="0">
                <a:latin typeface="Comic Sans MS"/>
                <a:cs typeface="Comic Sans MS"/>
              </a:rPr>
              <a:t>DAX.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Here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are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key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conditions:</a:t>
            </a:r>
            <a:endParaRPr sz="14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350">
              <a:latin typeface="Comic Sans MS"/>
              <a:cs typeface="Comic Sans MS"/>
            </a:endParaRPr>
          </a:p>
          <a:p>
            <a:pPr marL="12700" marR="5080">
              <a:lnSpc>
                <a:spcPct val="112100"/>
              </a:lnSpc>
            </a:pPr>
            <a:r>
              <a:rPr sz="1450" b="1" spc="-10" dirty="0">
                <a:latin typeface="Comic Sans MS"/>
                <a:cs typeface="Comic Sans MS"/>
              </a:rPr>
              <a:t>Same</a:t>
            </a:r>
            <a:r>
              <a:rPr sz="1450" b="1" spc="15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Number</a:t>
            </a:r>
            <a:r>
              <a:rPr sz="1450" b="1" spc="155" dirty="0">
                <a:latin typeface="Comic Sans MS"/>
                <a:cs typeface="Comic Sans MS"/>
              </a:rPr>
              <a:t> </a:t>
            </a:r>
            <a:r>
              <a:rPr sz="1450" b="1" spc="-5" dirty="0">
                <a:latin typeface="Comic Sans MS"/>
                <a:cs typeface="Comic Sans MS"/>
              </a:rPr>
              <a:t>of</a:t>
            </a:r>
            <a:r>
              <a:rPr sz="1450" b="1" spc="15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Columns:</a:t>
            </a:r>
            <a:r>
              <a:rPr sz="1450" b="1" spc="1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All</a:t>
            </a:r>
            <a:r>
              <a:rPr sz="1450" spc="1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tables</a:t>
            </a:r>
            <a:r>
              <a:rPr sz="1450" spc="1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being</a:t>
            </a:r>
            <a:r>
              <a:rPr sz="1450" spc="1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combined</a:t>
            </a:r>
            <a:r>
              <a:rPr sz="1450" spc="1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must</a:t>
            </a:r>
            <a:r>
              <a:rPr sz="1450" spc="1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have</a:t>
            </a:r>
            <a:r>
              <a:rPr sz="1450" spc="1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1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same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number </a:t>
            </a:r>
            <a:r>
              <a:rPr sz="1450" spc="-5" dirty="0">
                <a:latin typeface="Comic Sans MS"/>
                <a:cs typeface="Comic Sans MS"/>
              </a:rPr>
              <a:t>of </a:t>
            </a:r>
            <a:r>
              <a:rPr sz="1450" spc="-10" dirty="0">
                <a:latin typeface="Comic Sans MS"/>
                <a:cs typeface="Comic Sans MS"/>
              </a:rPr>
              <a:t>columns.</a:t>
            </a:r>
            <a:endParaRPr sz="14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400">
              <a:latin typeface="Comic Sans MS"/>
              <a:cs typeface="Comic Sans MS"/>
            </a:endParaRPr>
          </a:p>
          <a:p>
            <a:pPr marL="12700" marR="5080">
              <a:lnSpc>
                <a:spcPct val="112100"/>
              </a:lnSpc>
            </a:pPr>
            <a:r>
              <a:rPr sz="1450" b="1" spc="-10" dirty="0">
                <a:latin typeface="Comic Sans MS"/>
                <a:cs typeface="Comic Sans MS"/>
              </a:rPr>
              <a:t>Compatible</a:t>
            </a:r>
            <a:r>
              <a:rPr sz="1450" b="1" spc="34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Data</a:t>
            </a:r>
            <a:r>
              <a:rPr sz="1450" b="1" spc="34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Types:</a:t>
            </a:r>
            <a:r>
              <a:rPr sz="1450" b="1" spc="14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Corresponding</a:t>
            </a:r>
            <a:r>
              <a:rPr sz="1450" spc="34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columns</a:t>
            </a:r>
            <a:r>
              <a:rPr sz="1450" spc="34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in</a:t>
            </a:r>
            <a:r>
              <a:rPr sz="1450" spc="34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each</a:t>
            </a:r>
            <a:r>
              <a:rPr sz="1450" spc="34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table</a:t>
            </a:r>
            <a:r>
              <a:rPr sz="1450" spc="34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must</a:t>
            </a:r>
            <a:r>
              <a:rPr sz="1450" spc="34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have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compatible data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types.</a:t>
            </a:r>
            <a:endParaRPr sz="1450">
              <a:latin typeface="Comic Sans MS"/>
              <a:cs typeface="Comic Sans MS"/>
            </a:endParaRPr>
          </a:p>
          <a:p>
            <a:pPr marL="12700" marR="5080">
              <a:lnSpc>
                <a:spcPct val="112100"/>
              </a:lnSpc>
            </a:pPr>
            <a:r>
              <a:rPr sz="1450" spc="-10" dirty="0">
                <a:latin typeface="Comic Sans MS"/>
                <a:cs typeface="Comic Sans MS"/>
              </a:rPr>
              <a:t>(Compatible:</a:t>
            </a:r>
            <a:r>
              <a:rPr sz="1450" spc="3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Data</a:t>
            </a:r>
            <a:r>
              <a:rPr sz="1450" spc="3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types</a:t>
            </a:r>
            <a:r>
              <a:rPr sz="1450" spc="3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that</a:t>
            </a:r>
            <a:r>
              <a:rPr sz="1450" spc="4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can</a:t>
            </a:r>
            <a:r>
              <a:rPr sz="1450" spc="3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work</a:t>
            </a:r>
            <a:r>
              <a:rPr sz="1450" spc="3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together,</a:t>
            </a:r>
            <a:r>
              <a:rPr sz="1450" spc="3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like</a:t>
            </a:r>
            <a:r>
              <a:rPr sz="1450" spc="4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numbers</a:t>
            </a:r>
            <a:r>
              <a:rPr sz="1450" spc="3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with</a:t>
            </a:r>
            <a:r>
              <a:rPr sz="1450" spc="3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numbers,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text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with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text,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dates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with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dates)</a:t>
            </a:r>
            <a:endParaRPr sz="14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350">
              <a:latin typeface="Comic Sans MS"/>
              <a:cs typeface="Comic Sans MS"/>
            </a:endParaRPr>
          </a:p>
          <a:p>
            <a:pPr marL="12700" marR="5080">
              <a:lnSpc>
                <a:spcPct val="112100"/>
              </a:lnSpc>
              <a:spcBef>
                <a:spcPts val="5"/>
              </a:spcBef>
            </a:pPr>
            <a:r>
              <a:rPr sz="1450" b="1" spc="-10" dirty="0">
                <a:latin typeface="Comic Sans MS"/>
                <a:cs typeface="Comic Sans MS"/>
              </a:rPr>
              <a:t>Column</a:t>
            </a:r>
            <a:r>
              <a:rPr sz="1450" b="1" spc="-3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Names</a:t>
            </a:r>
            <a:r>
              <a:rPr sz="1450" spc="-10" dirty="0">
                <a:latin typeface="Comic Sans MS"/>
                <a:cs typeface="Comic Sans MS"/>
              </a:rPr>
              <a:t>:</a:t>
            </a:r>
            <a:r>
              <a:rPr sz="1450" spc="17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</a:t>
            </a:r>
            <a:r>
              <a:rPr sz="1450" spc="17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names</a:t>
            </a:r>
            <a:r>
              <a:rPr sz="1450" spc="17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in</a:t>
            </a:r>
            <a:r>
              <a:rPr sz="1450" spc="17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16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resulting</a:t>
            </a:r>
            <a:r>
              <a:rPr sz="1450" spc="17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table</a:t>
            </a:r>
            <a:r>
              <a:rPr sz="1450" spc="17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will</a:t>
            </a:r>
            <a:r>
              <a:rPr sz="1450" spc="17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be</a:t>
            </a:r>
            <a:r>
              <a:rPr sz="1450" spc="17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taken</a:t>
            </a:r>
            <a:r>
              <a:rPr sz="1450" spc="17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from</a:t>
            </a:r>
            <a:r>
              <a:rPr sz="1450" spc="16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 </a:t>
            </a:r>
            <a:r>
              <a:rPr sz="1450" spc="-41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first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table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provided</a:t>
            </a:r>
            <a:r>
              <a:rPr sz="1450" spc="-5" dirty="0">
                <a:latin typeface="Comic Sans MS"/>
                <a:cs typeface="Comic Sans MS"/>
              </a:rPr>
              <a:t> in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UNION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function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9983" y="2480699"/>
            <a:ext cx="1200149" cy="22097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8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7"/>
                </a:lnTo>
                <a:lnTo>
                  <a:pt x="48417" y="197134"/>
                </a:lnTo>
                <a:lnTo>
                  <a:pt x="74039" y="161269"/>
                </a:lnTo>
                <a:lnTo>
                  <a:pt x="104294" y="127690"/>
                </a:lnTo>
                <a:lnTo>
                  <a:pt x="138794" y="96911"/>
                </a:lnTo>
                <a:lnTo>
                  <a:pt x="177152" y="69451"/>
                </a:lnTo>
                <a:lnTo>
                  <a:pt x="218982" y="45826"/>
                </a:lnTo>
                <a:lnTo>
                  <a:pt x="263896" y="26551"/>
                </a:lnTo>
                <a:lnTo>
                  <a:pt x="311506" y="12144"/>
                </a:lnTo>
                <a:lnTo>
                  <a:pt x="361427" y="3122"/>
                </a:lnTo>
                <a:lnTo>
                  <a:pt x="413264" y="0"/>
                </a:lnTo>
                <a:lnTo>
                  <a:pt x="776142" y="0"/>
                </a:lnTo>
                <a:lnTo>
                  <a:pt x="827983" y="3122"/>
                </a:lnTo>
                <a:lnTo>
                  <a:pt x="877908" y="12144"/>
                </a:lnTo>
                <a:lnTo>
                  <a:pt x="925523" y="26551"/>
                </a:lnTo>
                <a:lnTo>
                  <a:pt x="970442" y="45826"/>
                </a:lnTo>
                <a:lnTo>
                  <a:pt x="1012276" y="69451"/>
                </a:lnTo>
                <a:lnTo>
                  <a:pt x="1050638" y="96911"/>
                </a:lnTo>
                <a:lnTo>
                  <a:pt x="1085142" y="127690"/>
                </a:lnTo>
                <a:lnTo>
                  <a:pt x="1115400" y="161269"/>
                </a:lnTo>
                <a:lnTo>
                  <a:pt x="1141024" y="197134"/>
                </a:lnTo>
                <a:lnTo>
                  <a:pt x="1161627" y="234767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19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79"/>
                </a:lnTo>
                <a:lnTo>
                  <a:pt x="1085135" y="585493"/>
                </a:lnTo>
                <a:lnTo>
                  <a:pt x="1050633" y="616748"/>
                </a:lnTo>
                <a:lnTo>
                  <a:pt x="1012271" y="644549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5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12019" y="1565324"/>
            <a:ext cx="113601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Understood?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23209" y="177093"/>
            <a:ext cx="7882890" cy="428625"/>
          </a:xfrm>
          <a:custGeom>
            <a:avLst/>
            <a:gdLst/>
            <a:ahLst/>
            <a:cxnLst/>
            <a:rect l="l" t="t" r="r" b="b"/>
            <a:pathLst>
              <a:path w="7882890" h="428625">
                <a:moveTo>
                  <a:pt x="7668504" y="428459"/>
                </a:moveTo>
                <a:lnTo>
                  <a:pt x="214226" y="428459"/>
                </a:lnTo>
                <a:lnTo>
                  <a:pt x="165108" y="422801"/>
                </a:lnTo>
                <a:lnTo>
                  <a:pt x="120016" y="406685"/>
                </a:lnTo>
                <a:lnTo>
                  <a:pt x="80240" y="381395"/>
                </a:lnTo>
                <a:lnTo>
                  <a:pt x="47063" y="348219"/>
                </a:lnTo>
                <a:lnTo>
                  <a:pt x="21774" y="308442"/>
                </a:lnTo>
                <a:lnTo>
                  <a:pt x="5657" y="263350"/>
                </a:lnTo>
                <a:lnTo>
                  <a:pt x="0" y="214229"/>
                </a:lnTo>
                <a:lnTo>
                  <a:pt x="5657" y="165108"/>
                </a:lnTo>
                <a:lnTo>
                  <a:pt x="21774" y="120016"/>
                </a:lnTo>
                <a:lnTo>
                  <a:pt x="47063" y="80240"/>
                </a:lnTo>
                <a:lnTo>
                  <a:pt x="80240" y="47063"/>
                </a:lnTo>
                <a:lnTo>
                  <a:pt x="120016" y="21774"/>
                </a:lnTo>
                <a:lnTo>
                  <a:pt x="165108" y="5657"/>
                </a:lnTo>
                <a:lnTo>
                  <a:pt x="214229" y="0"/>
                </a:lnTo>
                <a:lnTo>
                  <a:pt x="7668501" y="0"/>
                </a:lnTo>
                <a:lnTo>
                  <a:pt x="7717622" y="5657"/>
                </a:lnTo>
                <a:lnTo>
                  <a:pt x="7762714" y="21774"/>
                </a:lnTo>
                <a:lnTo>
                  <a:pt x="7802491" y="47063"/>
                </a:lnTo>
                <a:lnTo>
                  <a:pt x="7835667" y="80240"/>
                </a:lnTo>
                <a:lnTo>
                  <a:pt x="7860956" y="120016"/>
                </a:lnTo>
                <a:lnTo>
                  <a:pt x="7877073" y="165108"/>
                </a:lnTo>
                <a:lnTo>
                  <a:pt x="7882731" y="214229"/>
                </a:lnTo>
                <a:lnTo>
                  <a:pt x="7877073" y="263350"/>
                </a:lnTo>
                <a:lnTo>
                  <a:pt x="7860956" y="308442"/>
                </a:lnTo>
                <a:lnTo>
                  <a:pt x="7835667" y="348219"/>
                </a:lnTo>
                <a:lnTo>
                  <a:pt x="7802491" y="381395"/>
                </a:lnTo>
                <a:lnTo>
                  <a:pt x="7762714" y="406685"/>
                </a:lnTo>
                <a:lnTo>
                  <a:pt x="7717622" y="422801"/>
                </a:lnTo>
                <a:lnTo>
                  <a:pt x="7668504" y="428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66114" y="941864"/>
            <a:ext cx="2143760" cy="1601470"/>
          </a:xfrm>
          <a:custGeom>
            <a:avLst/>
            <a:gdLst/>
            <a:ahLst/>
            <a:cxnLst/>
            <a:rect l="l" t="t" r="r" b="b"/>
            <a:pathLst>
              <a:path w="2143760" h="1601470">
                <a:moveTo>
                  <a:pt x="1809823" y="1601403"/>
                </a:moveTo>
                <a:lnTo>
                  <a:pt x="333373" y="1601403"/>
                </a:lnTo>
                <a:lnTo>
                  <a:pt x="284111" y="1597789"/>
                </a:lnTo>
                <a:lnTo>
                  <a:pt x="237091" y="1587289"/>
                </a:lnTo>
                <a:lnTo>
                  <a:pt x="192832" y="1570419"/>
                </a:lnTo>
                <a:lnTo>
                  <a:pt x="151848" y="1547695"/>
                </a:lnTo>
                <a:lnTo>
                  <a:pt x="114656" y="1519632"/>
                </a:lnTo>
                <a:lnTo>
                  <a:pt x="81771" y="1486747"/>
                </a:lnTo>
                <a:lnTo>
                  <a:pt x="53708" y="1449555"/>
                </a:lnTo>
                <a:lnTo>
                  <a:pt x="30984" y="1408571"/>
                </a:lnTo>
                <a:lnTo>
                  <a:pt x="14114" y="1364312"/>
                </a:lnTo>
                <a:lnTo>
                  <a:pt x="3614" y="1317292"/>
                </a:lnTo>
                <a:lnTo>
                  <a:pt x="0" y="1268029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1809822" y="0"/>
                </a:lnTo>
                <a:lnTo>
                  <a:pt x="1859086" y="3614"/>
                </a:lnTo>
                <a:lnTo>
                  <a:pt x="1906105" y="14114"/>
                </a:lnTo>
                <a:lnTo>
                  <a:pt x="1950365" y="30984"/>
                </a:lnTo>
                <a:lnTo>
                  <a:pt x="1991348" y="53708"/>
                </a:lnTo>
                <a:lnTo>
                  <a:pt x="2028540" y="81771"/>
                </a:lnTo>
                <a:lnTo>
                  <a:pt x="2061426" y="114656"/>
                </a:lnTo>
                <a:lnTo>
                  <a:pt x="2089488" y="151848"/>
                </a:lnTo>
                <a:lnTo>
                  <a:pt x="2112212" y="192832"/>
                </a:lnTo>
                <a:lnTo>
                  <a:pt x="2129082" y="237091"/>
                </a:lnTo>
                <a:lnTo>
                  <a:pt x="2139582" y="284111"/>
                </a:lnTo>
                <a:lnTo>
                  <a:pt x="2143197" y="333374"/>
                </a:lnTo>
                <a:lnTo>
                  <a:pt x="2143197" y="1268029"/>
                </a:lnTo>
                <a:lnTo>
                  <a:pt x="2139582" y="1317292"/>
                </a:lnTo>
                <a:lnTo>
                  <a:pt x="2129082" y="1364312"/>
                </a:lnTo>
                <a:lnTo>
                  <a:pt x="2112212" y="1408571"/>
                </a:lnTo>
                <a:lnTo>
                  <a:pt x="2089488" y="1449555"/>
                </a:lnTo>
                <a:lnTo>
                  <a:pt x="2061426" y="1486747"/>
                </a:lnTo>
                <a:lnTo>
                  <a:pt x="2028540" y="1519632"/>
                </a:lnTo>
                <a:lnTo>
                  <a:pt x="1991348" y="1547695"/>
                </a:lnTo>
                <a:lnTo>
                  <a:pt x="1950365" y="1570419"/>
                </a:lnTo>
                <a:lnTo>
                  <a:pt x="1906105" y="1587289"/>
                </a:lnTo>
                <a:lnTo>
                  <a:pt x="1859086" y="1597789"/>
                </a:lnTo>
                <a:lnTo>
                  <a:pt x="1809823" y="16014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92109" y="965873"/>
            <a:ext cx="2091689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100"/>
              </a:lnSpc>
              <a:spcBef>
                <a:spcPts val="100"/>
              </a:spcBef>
            </a:pPr>
            <a:r>
              <a:rPr sz="1450" spc="-10" dirty="0">
                <a:latin typeface="Comic Sans MS"/>
                <a:cs typeface="Comic Sans MS"/>
              </a:rPr>
              <a:t>Let's create two tables,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Apr_Table and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May_Table,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representing sales data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for April and May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respectively.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93836" y="1021958"/>
            <a:ext cx="1819274" cy="15811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10533" y="1021958"/>
            <a:ext cx="1847849" cy="158114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40262" y="2792250"/>
            <a:ext cx="5244465" cy="548640"/>
          </a:xfrm>
          <a:custGeom>
            <a:avLst/>
            <a:gdLst/>
            <a:ahLst/>
            <a:cxnLst/>
            <a:rect l="l" t="t" r="r" b="b"/>
            <a:pathLst>
              <a:path w="5244465" h="548639">
                <a:moveTo>
                  <a:pt x="4970964" y="548216"/>
                </a:moveTo>
                <a:lnTo>
                  <a:pt x="274108" y="548216"/>
                </a:lnTo>
                <a:lnTo>
                  <a:pt x="220382" y="542901"/>
                </a:lnTo>
                <a:lnTo>
                  <a:pt x="169211" y="527351"/>
                </a:lnTo>
                <a:lnTo>
                  <a:pt x="122032" y="502163"/>
                </a:lnTo>
                <a:lnTo>
                  <a:pt x="80284" y="467932"/>
                </a:lnTo>
                <a:lnTo>
                  <a:pt x="46053" y="426184"/>
                </a:lnTo>
                <a:lnTo>
                  <a:pt x="20865" y="379005"/>
                </a:lnTo>
                <a:lnTo>
                  <a:pt x="5315" y="327834"/>
                </a:lnTo>
                <a:lnTo>
                  <a:pt x="0" y="274108"/>
                </a:lnTo>
                <a:lnTo>
                  <a:pt x="5315" y="220382"/>
                </a:lnTo>
                <a:lnTo>
                  <a:pt x="20865" y="169211"/>
                </a:lnTo>
                <a:lnTo>
                  <a:pt x="46053" y="122032"/>
                </a:lnTo>
                <a:lnTo>
                  <a:pt x="80284" y="80284"/>
                </a:lnTo>
                <a:lnTo>
                  <a:pt x="122032" y="46053"/>
                </a:lnTo>
                <a:lnTo>
                  <a:pt x="169211" y="20865"/>
                </a:lnTo>
                <a:lnTo>
                  <a:pt x="220382" y="5315"/>
                </a:lnTo>
                <a:lnTo>
                  <a:pt x="274108" y="0"/>
                </a:lnTo>
                <a:lnTo>
                  <a:pt x="4970964" y="0"/>
                </a:lnTo>
                <a:lnTo>
                  <a:pt x="5024690" y="5315"/>
                </a:lnTo>
                <a:lnTo>
                  <a:pt x="5075861" y="20865"/>
                </a:lnTo>
                <a:lnTo>
                  <a:pt x="5123039" y="46053"/>
                </a:lnTo>
                <a:lnTo>
                  <a:pt x="5164788" y="80284"/>
                </a:lnTo>
                <a:lnTo>
                  <a:pt x="5199019" y="122032"/>
                </a:lnTo>
                <a:lnTo>
                  <a:pt x="5224208" y="169211"/>
                </a:lnTo>
                <a:lnTo>
                  <a:pt x="5239757" y="220382"/>
                </a:lnTo>
                <a:lnTo>
                  <a:pt x="5244467" y="267980"/>
                </a:lnTo>
                <a:lnTo>
                  <a:pt x="5244467" y="280236"/>
                </a:lnTo>
                <a:lnTo>
                  <a:pt x="5239757" y="327834"/>
                </a:lnTo>
                <a:lnTo>
                  <a:pt x="5224208" y="379005"/>
                </a:lnTo>
                <a:lnTo>
                  <a:pt x="5199019" y="426184"/>
                </a:lnTo>
                <a:lnTo>
                  <a:pt x="5164788" y="467932"/>
                </a:lnTo>
                <a:lnTo>
                  <a:pt x="5123039" y="502163"/>
                </a:lnTo>
                <a:lnTo>
                  <a:pt x="5075861" y="527351"/>
                </a:lnTo>
                <a:lnTo>
                  <a:pt x="5024690" y="542901"/>
                </a:lnTo>
                <a:lnTo>
                  <a:pt x="4970964" y="548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80804" y="2792250"/>
            <a:ext cx="1943099" cy="287654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0" y="4086274"/>
            <a:ext cx="4951730" cy="767715"/>
          </a:xfrm>
          <a:custGeom>
            <a:avLst/>
            <a:gdLst/>
            <a:ahLst/>
            <a:cxnLst/>
            <a:rect l="l" t="t" r="r" b="b"/>
            <a:pathLst>
              <a:path w="4951730" h="767714">
                <a:moveTo>
                  <a:pt x="4619423" y="767292"/>
                </a:moveTo>
                <a:lnTo>
                  <a:pt x="333371" y="767292"/>
                </a:lnTo>
                <a:lnTo>
                  <a:pt x="284111" y="763677"/>
                </a:lnTo>
                <a:lnTo>
                  <a:pt x="237091" y="753177"/>
                </a:lnTo>
                <a:lnTo>
                  <a:pt x="192832" y="736307"/>
                </a:lnTo>
                <a:lnTo>
                  <a:pt x="151848" y="713583"/>
                </a:lnTo>
                <a:lnTo>
                  <a:pt x="114656" y="685521"/>
                </a:lnTo>
                <a:lnTo>
                  <a:pt x="81771" y="652635"/>
                </a:lnTo>
                <a:lnTo>
                  <a:pt x="53708" y="615443"/>
                </a:lnTo>
                <a:lnTo>
                  <a:pt x="30984" y="574459"/>
                </a:lnTo>
                <a:lnTo>
                  <a:pt x="14114" y="530200"/>
                </a:lnTo>
                <a:lnTo>
                  <a:pt x="3614" y="483181"/>
                </a:lnTo>
                <a:lnTo>
                  <a:pt x="0" y="433917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4619420" y="0"/>
                </a:lnTo>
                <a:lnTo>
                  <a:pt x="4668684" y="3614"/>
                </a:lnTo>
                <a:lnTo>
                  <a:pt x="4715703" y="14114"/>
                </a:lnTo>
                <a:lnTo>
                  <a:pt x="4759962" y="30984"/>
                </a:lnTo>
                <a:lnTo>
                  <a:pt x="4800946" y="53708"/>
                </a:lnTo>
                <a:lnTo>
                  <a:pt x="4838138" y="81771"/>
                </a:lnTo>
                <a:lnTo>
                  <a:pt x="4871024" y="114656"/>
                </a:lnTo>
                <a:lnTo>
                  <a:pt x="4899086" y="151848"/>
                </a:lnTo>
                <a:lnTo>
                  <a:pt x="4921810" y="192832"/>
                </a:lnTo>
                <a:lnTo>
                  <a:pt x="4938680" y="237091"/>
                </a:lnTo>
                <a:lnTo>
                  <a:pt x="4949180" y="284111"/>
                </a:lnTo>
                <a:lnTo>
                  <a:pt x="4951431" y="314789"/>
                </a:lnTo>
                <a:lnTo>
                  <a:pt x="4951431" y="452502"/>
                </a:lnTo>
                <a:lnTo>
                  <a:pt x="4938680" y="530200"/>
                </a:lnTo>
                <a:lnTo>
                  <a:pt x="4921810" y="574459"/>
                </a:lnTo>
                <a:lnTo>
                  <a:pt x="4899086" y="615443"/>
                </a:lnTo>
                <a:lnTo>
                  <a:pt x="4871024" y="652635"/>
                </a:lnTo>
                <a:lnTo>
                  <a:pt x="4838138" y="685521"/>
                </a:lnTo>
                <a:lnTo>
                  <a:pt x="4800946" y="713583"/>
                </a:lnTo>
                <a:lnTo>
                  <a:pt x="4759962" y="736307"/>
                </a:lnTo>
                <a:lnTo>
                  <a:pt x="4715703" y="753177"/>
                </a:lnTo>
                <a:lnTo>
                  <a:pt x="4668684" y="763677"/>
                </a:lnTo>
                <a:lnTo>
                  <a:pt x="4619423" y="7672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871" y="2820717"/>
            <a:ext cx="5166360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7325" marR="191770" indent="-1259205">
              <a:lnSpc>
                <a:spcPct val="114999"/>
              </a:lnSpc>
              <a:spcBef>
                <a:spcPts val="100"/>
              </a:spcBef>
            </a:pPr>
            <a:r>
              <a:rPr sz="1250" spc="-5" dirty="0">
                <a:latin typeface="Comic Sans MS"/>
                <a:cs typeface="Comic Sans MS"/>
              </a:rPr>
              <a:t>How can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you use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the UNION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function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to combine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Apr_Table and </a:t>
            </a:r>
            <a:r>
              <a:rPr sz="1250" spc="-35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May_Table</a:t>
            </a:r>
            <a:r>
              <a:rPr sz="1250" spc="-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into a single table?</a:t>
            </a:r>
            <a:endParaRPr sz="1250">
              <a:latin typeface="Comic Sans MS"/>
              <a:cs typeface="Comic Sans MS"/>
            </a:endParaRPr>
          </a:p>
          <a:p>
            <a:pPr marL="1195705" marR="5080" indent="-735330">
              <a:lnSpc>
                <a:spcPct val="114599"/>
              </a:lnSpc>
              <a:spcBef>
                <a:spcPts val="1375"/>
              </a:spcBef>
            </a:pPr>
            <a:r>
              <a:rPr sz="1200" b="1" dirty="0">
                <a:latin typeface="Comic Sans MS"/>
                <a:cs typeface="Comic Sans MS"/>
              </a:rPr>
              <a:t>UNION(Apr_Table, May_Table)</a:t>
            </a:r>
            <a:r>
              <a:rPr sz="1200" b="1" spc="-16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function combines all rows from  Apr_Table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and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May_Table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into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single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table.</a:t>
            </a:r>
            <a:endParaRPr sz="1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mic Sans MS"/>
              <a:cs typeface="Comic Sans MS"/>
            </a:endParaRPr>
          </a:p>
          <a:p>
            <a:pPr marL="12700" marR="379095" algn="ctr">
              <a:lnSpc>
                <a:spcPct val="114999"/>
              </a:lnSpc>
              <a:spcBef>
                <a:spcPts val="5"/>
              </a:spcBef>
            </a:pPr>
            <a:r>
              <a:rPr sz="1250" spc="-5" dirty="0">
                <a:latin typeface="Comic Sans MS"/>
                <a:cs typeface="Comic Sans MS"/>
              </a:rPr>
              <a:t>How can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you use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the UNION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function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to combine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Apr_Table and </a:t>
            </a:r>
            <a:r>
              <a:rPr sz="1250" spc="-35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May_Table into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single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table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that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only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includes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rows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where the 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sales</a:t>
            </a:r>
            <a:r>
              <a:rPr sz="1250" spc="-1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amount is greater than 30M?</a:t>
            </a:r>
            <a:endParaRPr sz="1250">
              <a:latin typeface="Comic Sans MS"/>
              <a:cs typeface="Comic Sans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3209" y="4864757"/>
            <a:ext cx="3295649" cy="220027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3031" y="1007448"/>
            <a:ext cx="920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mic Sans MS"/>
                <a:cs typeface="Comic Sans MS"/>
              </a:rPr>
              <a:t>Exampl</a:t>
            </a:r>
            <a:r>
              <a:rPr sz="1800" b="1" dirty="0">
                <a:latin typeface="Comic Sans MS"/>
                <a:cs typeface="Comic Sans MS"/>
              </a:rPr>
              <a:t>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18" name="object 18"/>
          <p:cNvSpPr txBox="1"/>
          <p:nvPr/>
        </p:nvSpPr>
        <p:spPr>
          <a:xfrm>
            <a:off x="3657768" y="764652"/>
            <a:ext cx="71120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b="1" spc="10" dirty="0">
                <a:latin typeface="Comic Sans MS"/>
                <a:cs typeface="Comic Sans MS"/>
              </a:rPr>
              <a:t>Apr_Table</a:t>
            </a:r>
            <a:endParaRPr sz="105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80233" y="804698"/>
            <a:ext cx="74422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b="1" spc="10" dirty="0">
                <a:latin typeface="Comic Sans MS"/>
                <a:cs typeface="Comic Sans MS"/>
              </a:rPr>
              <a:t>May_Table</a:t>
            </a:r>
            <a:endParaRPr sz="105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19886" y="5620440"/>
            <a:ext cx="5726430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FILTER(Apr_Table,</a:t>
            </a:r>
            <a:r>
              <a:rPr sz="1200" spc="229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Apr_Table[Sales</a:t>
            </a:r>
            <a:r>
              <a:rPr sz="1200" spc="23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in</a:t>
            </a:r>
            <a:r>
              <a:rPr sz="1200" spc="229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Million]</a:t>
            </a:r>
            <a:r>
              <a:rPr sz="1200" spc="23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&gt;</a:t>
            </a:r>
            <a:r>
              <a:rPr sz="1200" spc="229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30)</a:t>
            </a:r>
            <a:r>
              <a:rPr sz="1200" spc="23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-</a:t>
            </a:r>
            <a:r>
              <a:rPr sz="1200" spc="229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Filters</a:t>
            </a:r>
            <a:r>
              <a:rPr sz="1200" spc="23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Apr_Table</a:t>
            </a:r>
            <a:r>
              <a:rPr sz="1200" spc="229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to </a:t>
            </a:r>
            <a:r>
              <a:rPr sz="1200" spc="-34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include only rows where the sales amount is greater than 30M. 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FILTER(May_Table,</a:t>
            </a:r>
            <a:r>
              <a:rPr sz="1200" spc="16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May_Table[Sales</a:t>
            </a:r>
            <a:r>
              <a:rPr sz="1200" spc="17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in</a:t>
            </a:r>
            <a:r>
              <a:rPr sz="1200" spc="16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Million]</a:t>
            </a:r>
            <a:r>
              <a:rPr sz="1200" spc="17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&gt;</a:t>
            </a:r>
            <a:r>
              <a:rPr sz="1200" spc="16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30)</a:t>
            </a:r>
            <a:r>
              <a:rPr sz="1200" spc="17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-</a:t>
            </a:r>
            <a:r>
              <a:rPr sz="1200" spc="16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Filters</a:t>
            </a:r>
            <a:r>
              <a:rPr sz="1200" spc="17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May_Table</a:t>
            </a:r>
            <a:r>
              <a:rPr sz="1200" spc="16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to </a:t>
            </a:r>
            <a:r>
              <a:rPr sz="1200" spc="-34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include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only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rows where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 sales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amount is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greater than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30M.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dirty="0">
                <a:latin typeface="Comic Sans MS"/>
                <a:cs typeface="Comic Sans MS"/>
              </a:rPr>
              <a:t>UNION(...):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Combines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filtered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rows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from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both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tables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into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single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table.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56" y="103636"/>
            <a:ext cx="6255385" cy="72453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871980">
              <a:lnSpc>
                <a:spcPct val="100000"/>
              </a:lnSpc>
              <a:spcBef>
                <a:spcPts val="1150"/>
              </a:spcBef>
            </a:pPr>
            <a:r>
              <a:rPr sz="1750" b="1" spc="-10" dirty="0">
                <a:latin typeface="Comic Sans MS"/>
                <a:cs typeface="Comic Sans MS"/>
              </a:rPr>
              <a:t>Visual</a:t>
            </a:r>
            <a:r>
              <a:rPr sz="1750" b="1" spc="-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Example</a:t>
            </a:r>
            <a:r>
              <a:rPr sz="1750" b="1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for</a:t>
            </a:r>
            <a:r>
              <a:rPr sz="1750" b="1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better</a:t>
            </a:r>
            <a:r>
              <a:rPr sz="1750" b="1" spc="-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understanding</a:t>
            </a:r>
            <a:endParaRPr sz="17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300" spc="-5" dirty="0">
                <a:latin typeface="Comic Sans MS"/>
                <a:cs typeface="Comic Sans MS"/>
              </a:rPr>
              <a:t>Here</a:t>
            </a:r>
            <a:r>
              <a:rPr sz="1300" spc="-15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just</a:t>
            </a:r>
            <a:r>
              <a:rPr sz="1300" spc="-1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i’m</a:t>
            </a:r>
            <a:r>
              <a:rPr sz="1300" spc="-15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taking</a:t>
            </a:r>
            <a:r>
              <a:rPr sz="1300" spc="-1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for</a:t>
            </a:r>
            <a:r>
              <a:rPr sz="1300" spc="-1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example</a:t>
            </a:r>
            <a:r>
              <a:rPr sz="1300" spc="-15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to</a:t>
            </a:r>
            <a:r>
              <a:rPr sz="1300" spc="-1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understand.</a:t>
            </a:r>
            <a:endParaRPr sz="13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3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4"/>
                </a:lnTo>
                <a:lnTo>
                  <a:pt x="37664" y="1210650"/>
                </a:lnTo>
                <a:lnTo>
                  <a:pt x="26504" y="1158084"/>
                </a:lnTo>
                <a:lnTo>
                  <a:pt x="17186" y="1098296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6"/>
                </a:lnTo>
                <a:lnTo>
                  <a:pt x="9535" y="538383"/>
                </a:lnTo>
                <a:lnTo>
                  <a:pt x="16738" y="470793"/>
                </a:lnTo>
                <a:lnTo>
                  <a:pt x="25818" y="408681"/>
                </a:lnTo>
                <a:lnTo>
                  <a:pt x="36697" y="351849"/>
                </a:lnTo>
                <a:lnTo>
                  <a:pt x="49294" y="300103"/>
                </a:lnTo>
                <a:lnTo>
                  <a:pt x="63528" y="253247"/>
                </a:lnTo>
                <a:lnTo>
                  <a:pt x="79319" y="211085"/>
                </a:lnTo>
                <a:lnTo>
                  <a:pt x="96588" y="173422"/>
                </a:lnTo>
                <a:lnTo>
                  <a:pt x="115253" y="140060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7"/>
                </a:lnTo>
                <a:lnTo>
                  <a:pt x="361063" y="0"/>
                </a:lnTo>
                <a:lnTo>
                  <a:pt x="3171844" y="0"/>
                </a:lnTo>
                <a:lnTo>
                  <a:pt x="3238887" y="4557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3"/>
                </a:lnTo>
                <a:lnTo>
                  <a:pt x="3454682" y="140045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799"/>
                </a:lnTo>
                <a:lnTo>
                  <a:pt x="3549753" y="408620"/>
                </a:lnTo>
                <a:lnTo>
                  <a:pt x="3559118" y="470720"/>
                </a:lnTo>
                <a:lnTo>
                  <a:pt x="3566493" y="538297"/>
                </a:lnTo>
                <a:lnTo>
                  <a:pt x="3571825" y="611544"/>
                </a:lnTo>
                <a:lnTo>
                  <a:pt x="3575062" y="690659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8"/>
                </a:lnTo>
                <a:lnTo>
                  <a:pt x="3565511" y="997319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29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3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-40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9650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4" y="1817736"/>
                  </a:moveTo>
                  <a:lnTo>
                    <a:pt x="280664" y="1496000"/>
                  </a:lnTo>
                  <a:lnTo>
                    <a:pt x="251937" y="1481548"/>
                  </a:lnTo>
                  <a:lnTo>
                    <a:pt x="224348" y="1465013"/>
                  </a:lnTo>
                  <a:lnTo>
                    <a:pt x="172895" y="1424690"/>
                  </a:lnTo>
                  <a:lnTo>
                    <a:pt x="126928" y="1373028"/>
                  </a:lnTo>
                  <a:lnTo>
                    <a:pt x="87070" y="1308027"/>
                  </a:lnTo>
                  <a:lnTo>
                    <a:pt x="69626" y="1269899"/>
                  </a:lnTo>
                  <a:lnTo>
                    <a:pt x="53943" y="1227686"/>
                  </a:lnTo>
                  <a:lnTo>
                    <a:pt x="40099" y="1181137"/>
                  </a:lnTo>
                  <a:lnTo>
                    <a:pt x="28171" y="1130003"/>
                  </a:lnTo>
                  <a:lnTo>
                    <a:pt x="18237" y="1074033"/>
                  </a:lnTo>
                  <a:lnTo>
                    <a:pt x="10375" y="1012977"/>
                  </a:lnTo>
                  <a:lnTo>
                    <a:pt x="4663" y="946585"/>
                  </a:lnTo>
                  <a:lnTo>
                    <a:pt x="1178" y="874607"/>
                  </a:lnTo>
                  <a:lnTo>
                    <a:pt x="0" y="796792"/>
                  </a:lnTo>
                  <a:lnTo>
                    <a:pt x="1228" y="722847"/>
                  </a:lnTo>
                  <a:lnTo>
                    <a:pt x="4857" y="653009"/>
                  </a:lnTo>
                  <a:lnTo>
                    <a:pt x="10804" y="587203"/>
                  </a:lnTo>
                  <a:lnTo>
                    <a:pt x="18987" y="525352"/>
                  </a:lnTo>
                  <a:lnTo>
                    <a:pt x="29322" y="467380"/>
                  </a:lnTo>
                  <a:lnTo>
                    <a:pt x="41728" y="413210"/>
                  </a:lnTo>
                  <a:lnTo>
                    <a:pt x="56121" y="362766"/>
                  </a:lnTo>
                  <a:lnTo>
                    <a:pt x="72418" y="315971"/>
                  </a:lnTo>
                  <a:lnTo>
                    <a:pt x="90538" y="272749"/>
                  </a:lnTo>
                  <a:lnTo>
                    <a:pt x="110396" y="233023"/>
                  </a:lnTo>
                  <a:lnTo>
                    <a:pt x="131910" y="196718"/>
                  </a:lnTo>
                  <a:lnTo>
                    <a:pt x="154999" y="163756"/>
                  </a:lnTo>
                  <a:lnTo>
                    <a:pt x="179577" y="134062"/>
                  </a:lnTo>
                  <a:lnTo>
                    <a:pt x="232877" y="84169"/>
                  </a:lnTo>
                  <a:lnTo>
                    <a:pt x="291146" y="46427"/>
                  </a:lnTo>
                  <a:lnTo>
                    <a:pt x="353724" y="20226"/>
                  </a:lnTo>
                  <a:lnTo>
                    <a:pt x="419949" y="4954"/>
                  </a:lnTo>
                  <a:lnTo>
                    <a:pt x="489149" y="0"/>
                  </a:lnTo>
                  <a:lnTo>
                    <a:pt x="4222383" y="0"/>
                  </a:lnTo>
                  <a:lnTo>
                    <a:pt x="4262731" y="1125"/>
                  </a:lnTo>
                  <a:lnTo>
                    <a:pt x="4301912" y="4546"/>
                  </a:lnTo>
                  <a:lnTo>
                    <a:pt x="4339867" y="10330"/>
                  </a:lnTo>
                  <a:lnTo>
                    <a:pt x="4411910" y="29256"/>
                  </a:lnTo>
                  <a:lnTo>
                    <a:pt x="4478474" y="58440"/>
                  </a:lnTo>
                  <a:lnTo>
                    <a:pt x="4539177" y="98420"/>
                  </a:lnTo>
                  <a:lnTo>
                    <a:pt x="4593633" y="149735"/>
                  </a:lnTo>
                  <a:lnTo>
                    <a:pt x="4618399" y="179810"/>
                  </a:lnTo>
                  <a:lnTo>
                    <a:pt x="4641459" y="212921"/>
                  </a:lnTo>
                  <a:lnTo>
                    <a:pt x="4662766" y="249134"/>
                  </a:lnTo>
                  <a:lnTo>
                    <a:pt x="4682271" y="288516"/>
                  </a:lnTo>
                  <a:lnTo>
                    <a:pt x="4699927" y="331135"/>
                  </a:lnTo>
                  <a:lnTo>
                    <a:pt x="4715684" y="377059"/>
                  </a:lnTo>
                  <a:lnTo>
                    <a:pt x="4729497" y="426353"/>
                  </a:lnTo>
                  <a:lnTo>
                    <a:pt x="4741315" y="479086"/>
                  </a:lnTo>
                  <a:lnTo>
                    <a:pt x="4751092" y="535325"/>
                  </a:lnTo>
                  <a:lnTo>
                    <a:pt x="4758780" y="595137"/>
                  </a:lnTo>
                  <a:lnTo>
                    <a:pt x="4764329" y="658588"/>
                  </a:lnTo>
                  <a:lnTo>
                    <a:pt x="4767693" y="725747"/>
                  </a:lnTo>
                  <a:lnTo>
                    <a:pt x="4768824" y="796681"/>
                  </a:lnTo>
                  <a:lnTo>
                    <a:pt x="4767591" y="864140"/>
                  </a:lnTo>
                  <a:lnTo>
                    <a:pt x="4763928" y="928055"/>
                  </a:lnTo>
                  <a:lnTo>
                    <a:pt x="4757891" y="988477"/>
                  </a:lnTo>
                  <a:lnTo>
                    <a:pt x="4749534" y="1045456"/>
                  </a:lnTo>
                  <a:lnTo>
                    <a:pt x="4738910" y="1099043"/>
                  </a:lnTo>
                  <a:lnTo>
                    <a:pt x="4726075" y="1149289"/>
                  </a:lnTo>
                  <a:lnTo>
                    <a:pt x="4711083" y="1196244"/>
                  </a:lnTo>
                  <a:lnTo>
                    <a:pt x="4693989" y="1239961"/>
                  </a:lnTo>
                  <a:lnTo>
                    <a:pt x="4674847" y="1280488"/>
                  </a:lnTo>
                  <a:lnTo>
                    <a:pt x="4653712" y="1317878"/>
                  </a:lnTo>
                  <a:lnTo>
                    <a:pt x="4630638" y="1352181"/>
                  </a:lnTo>
                  <a:lnTo>
                    <a:pt x="4605680" y="1383447"/>
                  </a:lnTo>
                  <a:lnTo>
                    <a:pt x="4578892" y="1411729"/>
                  </a:lnTo>
                  <a:lnTo>
                    <a:pt x="4550329" y="1437075"/>
                  </a:lnTo>
                  <a:lnTo>
                    <a:pt x="4488095" y="1479168"/>
                  </a:lnTo>
                  <a:lnTo>
                    <a:pt x="4419415" y="1510132"/>
                  </a:lnTo>
                  <a:lnTo>
                    <a:pt x="4382794" y="1521568"/>
                  </a:lnTo>
                  <a:lnTo>
                    <a:pt x="4344724" y="1530374"/>
                  </a:lnTo>
                  <a:lnTo>
                    <a:pt x="4305261" y="1536601"/>
                  </a:lnTo>
                  <a:lnTo>
                    <a:pt x="4264459" y="1540300"/>
                  </a:lnTo>
                  <a:lnTo>
                    <a:pt x="4222372" y="1541522"/>
                  </a:lnTo>
                  <a:lnTo>
                    <a:pt x="612892" y="1541522"/>
                  </a:lnTo>
                  <a:lnTo>
                    <a:pt x="280664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 Learning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DAX </a:t>
            </a:r>
            <a:r>
              <a:rPr sz="1850" spc="-5" dirty="0">
                <a:latin typeface="Comic Sans MS"/>
                <a:cs typeface="Comic Sans MS"/>
              </a:rPr>
              <a:t>is </a:t>
            </a:r>
            <a:r>
              <a:rPr sz="1850" spc="-10" dirty="0">
                <a:latin typeface="Comic Sans MS"/>
                <a:cs typeface="Comic Sans MS"/>
              </a:rPr>
              <a:t>key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unlocking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full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potential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insightful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reporting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2" name="object 12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760</Words>
  <Application>Microsoft Office PowerPoint</Application>
  <PresentationFormat>Custom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Comic Sans MS</vt:lpstr>
      <vt:lpstr>Times New Roman</vt:lpstr>
      <vt:lpstr>Office Theme</vt:lpstr>
      <vt:lpstr>Hii, Iam Siddhika</vt:lpstr>
      <vt:lpstr>Today Content</vt:lpstr>
      <vt:lpstr>  TOPN </vt:lpstr>
      <vt:lpstr>Visual Example for better understanding</vt:lpstr>
      <vt:lpstr>  UNION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2024-09-15T17:33:53Z</dcterms:created>
  <dcterms:modified xsi:type="dcterms:W3CDTF">2024-09-27T15:05:37Z</dcterms:modified>
</cp:coreProperties>
</file>