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2C281-EB20-47C7-9BED-E462F310B56A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1A7F5-B16F-4C6B-903E-5DD057190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8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DD48-B81B-49B1-AD12-9ECEAA771DFF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F58CE-711F-4A01-9C9F-2515CE73AA25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A5F5-24FE-44AC-ACB1-362B9E65D93C}" type="datetime1">
              <a:rPr lang="en-US" smtClean="0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311E9-CB1B-420A-B340-75C09EF2D9D7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AD32-9F86-4BD9-8127-0C7EEA0E4C73}" type="datetime1">
              <a:rPr lang="en-US" smtClean="0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9669" y="321599"/>
            <a:ext cx="3249929" cy="454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310" y="1397402"/>
            <a:ext cx="6054725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8CAB1-793B-41C0-97D1-B12D4407F4E2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3168787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dirty="0" err="1"/>
              <a:t>Iam</a:t>
            </a:r>
            <a:r>
              <a:rPr lang="en-US" sz="3150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41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2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6" y="0"/>
                </a:lnTo>
                <a:lnTo>
                  <a:pt x="1595530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40"/>
                </a:lnTo>
                <a:lnTo>
                  <a:pt x="1951376" y="295447"/>
                </a:lnTo>
                <a:lnTo>
                  <a:pt x="1953743" y="331164"/>
                </a:lnTo>
                <a:lnTo>
                  <a:pt x="1953743" y="354171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2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10" dirty="0">
                <a:latin typeface="Arial Black"/>
                <a:cs typeface="Arial Black"/>
              </a:rPr>
              <a:t>soo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Excited.</a:t>
            </a:r>
            <a:endParaRPr sz="1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dirty="0"/>
              <a:t>Today</a:t>
            </a:r>
            <a:r>
              <a:rPr sz="2650" spc="70" dirty="0"/>
              <a:t> </a:t>
            </a:r>
            <a:r>
              <a:rPr sz="2650" spc="-10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133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17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5" y="1261534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5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9" y="584286"/>
                </a:lnTo>
                <a:lnTo>
                  <a:pt x="2434" y="536003"/>
                </a:lnTo>
                <a:lnTo>
                  <a:pt x="0" y="486283"/>
                </a:lnTo>
                <a:lnTo>
                  <a:pt x="2434" y="436564"/>
                </a:lnTo>
                <a:lnTo>
                  <a:pt x="9579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3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2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3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2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2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3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2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3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5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38" y="1446076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3"/>
                  </a:lnTo>
                  <a:lnTo>
                    <a:pt x="196313" y="1218364"/>
                  </a:lnTo>
                  <a:lnTo>
                    <a:pt x="166879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5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8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5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9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7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5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3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8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6" y="723034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8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3" y="1218364"/>
                  </a:lnTo>
                  <a:lnTo>
                    <a:pt x="1218364" y="1249763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5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7" y="1439987"/>
                  </a:lnTo>
                  <a:lnTo>
                    <a:pt x="770578" y="1444538"/>
                  </a:lnTo>
                  <a:lnTo>
                    <a:pt x="723038" y="1446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4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2" y="243673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2"/>
                </a:lnTo>
                <a:lnTo>
                  <a:pt x="168227" y="1132752"/>
                </a:lnTo>
                <a:lnTo>
                  <a:pt x="141613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9"/>
                </a:lnTo>
                <a:lnTo>
                  <a:pt x="14372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76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2" y="335623"/>
                </a:lnTo>
                <a:lnTo>
                  <a:pt x="36806" y="281198"/>
                </a:lnTo>
                <a:lnTo>
                  <a:pt x="52136" y="232271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1" y="116485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4"/>
                </a:lnTo>
                <a:lnTo>
                  <a:pt x="342446" y="0"/>
                </a:lnTo>
                <a:lnTo>
                  <a:pt x="1595530" y="0"/>
                </a:lnTo>
                <a:lnTo>
                  <a:pt x="1665779" y="6484"/>
                </a:lnTo>
                <a:lnTo>
                  <a:pt x="1730698" y="26999"/>
                </a:lnTo>
                <a:lnTo>
                  <a:pt x="1789297" y="63138"/>
                </a:lnTo>
                <a:lnTo>
                  <a:pt x="1840589" y="116495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8"/>
                </a:lnTo>
                <a:lnTo>
                  <a:pt x="1948315" y="461827"/>
                </a:lnTo>
                <a:lnTo>
                  <a:pt x="1951908" y="517797"/>
                </a:lnTo>
                <a:lnTo>
                  <a:pt x="1951876" y="698824"/>
                </a:lnTo>
                <a:lnTo>
                  <a:pt x="1947520" y="756475"/>
                </a:lnTo>
                <a:lnTo>
                  <a:pt x="1939005" y="819595"/>
                </a:lnTo>
                <a:lnTo>
                  <a:pt x="1927340" y="876963"/>
                </a:lnTo>
                <a:lnTo>
                  <a:pt x="1912673" y="928749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3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8"/>
                </a:lnTo>
                <a:lnTo>
                  <a:pt x="1670002" y="1172150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Dax </a:t>
            </a:r>
            <a:r>
              <a:rPr sz="1400" spc="-10" dirty="0">
                <a:latin typeface="Arial Black"/>
                <a:cs typeface="Arial Black"/>
              </a:rPr>
              <a:t>Functions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682" y="3065535"/>
            <a:ext cx="241317" cy="2413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682" y="3549791"/>
            <a:ext cx="241317" cy="24131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791" y="2334746"/>
            <a:ext cx="85725" cy="8572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Meet</a:t>
            </a:r>
            <a:r>
              <a:rPr spc="-75" dirty="0"/>
              <a:t> </a:t>
            </a:r>
            <a:r>
              <a:rPr spc="-25" dirty="0"/>
              <a:t>DAX</a:t>
            </a:r>
          </a:p>
          <a:p>
            <a:pPr marL="607060">
              <a:lnSpc>
                <a:spcPct val="100000"/>
              </a:lnSpc>
              <a:spcBef>
                <a:spcPts val="3454"/>
              </a:spcBef>
            </a:pPr>
            <a:r>
              <a:rPr sz="1800" b="0" dirty="0">
                <a:latin typeface="Comic Sans MS"/>
                <a:cs typeface="Comic Sans MS"/>
              </a:rPr>
              <a:t>COMMON</a:t>
            </a:r>
            <a:r>
              <a:rPr sz="1800" b="0" spc="145" dirty="0">
                <a:latin typeface="Comic Sans MS"/>
                <a:cs typeface="Comic Sans MS"/>
              </a:rPr>
              <a:t> </a:t>
            </a:r>
            <a:r>
              <a:rPr sz="1800" b="0" dirty="0">
                <a:latin typeface="Comic Sans MS"/>
                <a:cs typeface="Comic Sans MS"/>
              </a:rPr>
              <a:t>FUNCTION</a:t>
            </a:r>
            <a:r>
              <a:rPr sz="1800" b="0" spc="145" dirty="0">
                <a:latin typeface="Comic Sans MS"/>
                <a:cs typeface="Comic Sans MS"/>
              </a:rPr>
              <a:t> </a:t>
            </a:r>
            <a:r>
              <a:rPr sz="1800" b="0" spc="-1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L="408940">
              <a:lnSpc>
                <a:spcPct val="100000"/>
              </a:lnSpc>
              <a:spcBef>
                <a:spcPts val="1415"/>
              </a:spcBef>
            </a:pPr>
            <a:r>
              <a:rPr sz="1750" b="0" dirty="0">
                <a:latin typeface="Comic Sans MS"/>
                <a:cs typeface="Comic Sans MS"/>
              </a:rPr>
              <a:t>5.TABLE</a:t>
            </a:r>
            <a:r>
              <a:rPr sz="1750" b="0" spc="-85" dirty="0">
                <a:latin typeface="Comic Sans MS"/>
                <a:cs typeface="Comic Sans MS"/>
              </a:rPr>
              <a:t> </a:t>
            </a:r>
            <a:r>
              <a:rPr sz="1750" b="0" spc="-10" dirty="0">
                <a:latin typeface="Comic Sans MS"/>
                <a:cs typeface="Comic Sans MS"/>
              </a:rPr>
              <a:t>MANIPULATION</a:t>
            </a:r>
            <a:r>
              <a:rPr sz="1750" b="0" spc="-85" dirty="0">
                <a:latin typeface="Comic Sans MS"/>
                <a:cs typeface="Comic Sans MS"/>
              </a:rPr>
              <a:t> </a:t>
            </a:r>
            <a:r>
              <a:rPr sz="1750" b="0" spc="-10" dirty="0">
                <a:latin typeface="Comic Sans MS"/>
                <a:cs typeface="Comic Sans MS"/>
              </a:rPr>
              <a:t>FUNCTIONS(FEW</a:t>
            </a:r>
            <a:r>
              <a:rPr sz="1750" b="0" spc="-85" dirty="0">
                <a:latin typeface="Comic Sans MS"/>
                <a:cs typeface="Comic Sans MS"/>
              </a:rPr>
              <a:t> </a:t>
            </a:r>
            <a:r>
              <a:rPr sz="1750" b="0" spc="-10" dirty="0">
                <a:latin typeface="Comic Sans MS"/>
                <a:cs typeface="Comic Sans MS"/>
              </a:rPr>
              <a:t>MORE)</a:t>
            </a:r>
            <a:endParaRPr sz="1750">
              <a:latin typeface="Comic Sans MS"/>
              <a:cs typeface="Comic Sans MS"/>
            </a:endParaRPr>
          </a:p>
          <a:p>
            <a:pPr marL="419734" marR="4255135">
              <a:lnSpc>
                <a:spcPts val="3600"/>
              </a:lnSpc>
              <a:spcBef>
                <a:spcPts val="20"/>
              </a:spcBef>
            </a:pPr>
            <a:r>
              <a:rPr sz="1800" b="0" spc="-10" dirty="0">
                <a:latin typeface="Comic Sans MS"/>
                <a:cs typeface="Comic Sans MS"/>
              </a:rPr>
              <a:t>EXCEPT INTERSECT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6643" y="1203431"/>
            <a:ext cx="1194435" cy="1219200"/>
          </a:xfrm>
          <a:custGeom>
            <a:avLst/>
            <a:gdLst/>
            <a:ahLst/>
            <a:cxnLst/>
            <a:rect l="l" t="t" r="r" b="b"/>
            <a:pathLst>
              <a:path w="1194434" h="1219200">
                <a:moveTo>
                  <a:pt x="248006" y="1219191"/>
                </a:moveTo>
                <a:lnTo>
                  <a:pt x="264496" y="891268"/>
                </a:lnTo>
                <a:lnTo>
                  <a:pt x="220908" y="865588"/>
                </a:lnTo>
                <a:lnTo>
                  <a:pt x="180401" y="835927"/>
                </a:lnTo>
                <a:lnTo>
                  <a:pt x="143251" y="802636"/>
                </a:lnTo>
                <a:lnTo>
                  <a:pt x="109734" y="766071"/>
                </a:lnTo>
                <a:lnTo>
                  <a:pt x="80125" y="726583"/>
                </a:lnTo>
                <a:lnTo>
                  <a:pt x="54700" y="684525"/>
                </a:lnTo>
                <a:lnTo>
                  <a:pt x="33736" y="640252"/>
                </a:lnTo>
                <a:lnTo>
                  <a:pt x="17508" y="594115"/>
                </a:lnTo>
                <a:lnTo>
                  <a:pt x="6291" y="546469"/>
                </a:lnTo>
                <a:lnTo>
                  <a:pt x="363" y="497665"/>
                </a:lnTo>
                <a:lnTo>
                  <a:pt x="0" y="448044"/>
                </a:lnTo>
                <a:lnTo>
                  <a:pt x="4523" y="403599"/>
                </a:lnTo>
                <a:lnTo>
                  <a:pt x="13422" y="360363"/>
                </a:lnTo>
                <a:lnTo>
                  <a:pt x="26476" y="318547"/>
                </a:lnTo>
                <a:lnTo>
                  <a:pt x="43465" y="278360"/>
                </a:lnTo>
                <a:lnTo>
                  <a:pt x="64169" y="240014"/>
                </a:lnTo>
                <a:lnTo>
                  <a:pt x="88368" y="203720"/>
                </a:lnTo>
                <a:lnTo>
                  <a:pt x="115843" y="169688"/>
                </a:lnTo>
                <a:lnTo>
                  <a:pt x="146373" y="138130"/>
                </a:lnTo>
                <a:lnTo>
                  <a:pt x="179739" y="109256"/>
                </a:lnTo>
                <a:lnTo>
                  <a:pt x="215720" y="83276"/>
                </a:lnTo>
                <a:lnTo>
                  <a:pt x="254097" y="60403"/>
                </a:lnTo>
                <a:lnTo>
                  <a:pt x="294649" y="40846"/>
                </a:lnTo>
                <a:lnTo>
                  <a:pt x="337157" y="24816"/>
                </a:lnTo>
                <a:lnTo>
                  <a:pt x="381400" y="12525"/>
                </a:lnTo>
                <a:lnTo>
                  <a:pt x="427159" y="4182"/>
                </a:lnTo>
                <a:lnTo>
                  <a:pt x="474214" y="0"/>
                </a:lnTo>
                <a:lnTo>
                  <a:pt x="522344" y="188"/>
                </a:lnTo>
                <a:lnTo>
                  <a:pt x="723192" y="10287"/>
                </a:lnTo>
                <a:lnTo>
                  <a:pt x="770418" y="14894"/>
                </a:lnTo>
                <a:lnTo>
                  <a:pt x="816217" y="23746"/>
                </a:lnTo>
                <a:lnTo>
                  <a:pt x="860385" y="36610"/>
                </a:lnTo>
                <a:lnTo>
                  <a:pt x="902720" y="53256"/>
                </a:lnTo>
                <a:lnTo>
                  <a:pt x="943018" y="73449"/>
                </a:lnTo>
                <a:lnTo>
                  <a:pt x="981077" y="96960"/>
                </a:lnTo>
                <a:lnTo>
                  <a:pt x="1016693" y="123554"/>
                </a:lnTo>
                <a:lnTo>
                  <a:pt x="1049665" y="153001"/>
                </a:lnTo>
                <a:lnTo>
                  <a:pt x="1079788" y="185069"/>
                </a:lnTo>
                <a:lnTo>
                  <a:pt x="1106861" y="219525"/>
                </a:lnTo>
                <a:lnTo>
                  <a:pt x="1130680" y="256137"/>
                </a:lnTo>
                <a:lnTo>
                  <a:pt x="1151043" y="294673"/>
                </a:lnTo>
                <a:lnTo>
                  <a:pt x="1167746" y="334901"/>
                </a:lnTo>
                <a:lnTo>
                  <a:pt x="1180586" y="376589"/>
                </a:lnTo>
                <a:lnTo>
                  <a:pt x="1189362" y="419505"/>
                </a:lnTo>
                <a:lnTo>
                  <a:pt x="1193869" y="463418"/>
                </a:lnTo>
                <a:lnTo>
                  <a:pt x="1193905" y="508096"/>
                </a:lnTo>
                <a:lnTo>
                  <a:pt x="1189365" y="552908"/>
                </a:lnTo>
                <a:lnTo>
                  <a:pt x="1180455" y="596483"/>
                </a:lnTo>
                <a:lnTo>
                  <a:pt x="1167402" y="638598"/>
                </a:lnTo>
                <a:lnTo>
                  <a:pt x="1150430" y="679043"/>
                </a:lnTo>
                <a:lnTo>
                  <a:pt x="1129764" y="717612"/>
                </a:lnTo>
                <a:lnTo>
                  <a:pt x="1105629" y="754096"/>
                </a:lnTo>
                <a:lnTo>
                  <a:pt x="1078250" y="788289"/>
                </a:lnTo>
                <a:lnTo>
                  <a:pt x="1047852" y="819982"/>
                </a:lnTo>
                <a:lnTo>
                  <a:pt x="1014660" y="848967"/>
                </a:lnTo>
                <a:lnTo>
                  <a:pt x="978898" y="875037"/>
                </a:lnTo>
                <a:lnTo>
                  <a:pt x="940791" y="897984"/>
                </a:lnTo>
                <a:lnTo>
                  <a:pt x="900566" y="917601"/>
                </a:lnTo>
                <a:lnTo>
                  <a:pt x="858445" y="933679"/>
                </a:lnTo>
                <a:lnTo>
                  <a:pt x="814654" y="946010"/>
                </a:lnTo>
                <a:lnTo>
                  <a:pt x="769419" y="954388"/>
                </a:lnTo>
                <a:lnTo>
                  <a:pt x="600780" y="954693"/>
                </a:lnTo>
                <a:lnTo>
                  <a:pt x="248006" y="1219191"/>
                </a:lnTo>
                <a:close/>
              </a:path>
              <a:path w="1194434" h="1219200">
                <a:moveTo>
                  <a:pt x="675512" y="958451"/>
                </a:moveTo>
                <a:lnTo>
                  <a:pt x="600780" y="954693"/>
                </a:lnTo>
                <a:lnTo>
                  <a:pt x="766060" y="954693"/>
                </a:lnTo>
                <a:lnTo>
                  <a:pt x="722963" y="958604"/>
                </a:lnTo>
                <a:lnTo>
                  <a:pt x="675512" y="9584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8013183" y="1378007"/>
            <a:ext cx="76371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L</a:t>
            </a:r>
            <a:r>
              <a:rPr sz="2025" b="1" spc="-15" baseline="2057" dirty="0">
                <a:latin typeface="Comic Sans MS"/>
                <a:cs typeface="Comic Sans MS"/>
              </a:rPr>
              <a:t>et’s</a:t>
            </a:r>
            <a:r>
              <a:rPr sz="2025" b="1" spc="-187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see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 rot="120000">
            <a:off x="7836302" y="1617112"/>
            <a:ext cx="1093030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4115" dirty="0">
                <a:latin typeface="Comic Sans MS"/>
                <a:cs typeface="Comic Sans MS"/>
              </a:rPr>
              <a:t>with</a:t>
            </a:r>
            <a:r>
              <a:rPr sz="2025" b="1" spc="-217" baseline="4115" dirty="0">
                <a:latin typeface="Comic Sans MS"/>
                <a:cs typeface="Comic Sans MS"/>
              </a:rPr>
              <a:t> </a:t>
            </a:r>
            <a:r>
              <a:rPr sz="2025" b="1" spc="-15" baseline="2057" dirty="0">
                <a:latin typeface="Comic Sans MS"/>
                <a:cs typeface="Comic Sans MS"/>
              </a:rPr>
              <a:t>exam</a:t>
            </a:r>
            <a:r>
              <a:rPr sz="1350" b="1" spc="-10" dirty="0">
                <a:latin typeface="Comic Sans MS"/>
                <a:cs typeface="Comic Sans MS"/>
              </a:rPr>
              <a:t>ple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8167081" y="1852222"/>
            <a:ext cx="40797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0" baseline="2057" dirty="0">
                <a:latin typeface="Comic Sans MS"/>
                <a:cs typeface="Comic Sans MS"/>
              </a:rPr>
              <a:t>n</a:t>
            </a:r>
            <a:r>
              <a:rPr sz="1350" b="1" spc="-20" dirty="0">
                <a:latin typeface="Comic Sans MS"/>
                <a:cs typeface="Comic Sans MS"/>
              </a:rPr>
              <a:t>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9" name="object 9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9688" y="12"/>
            <a:ext cx="6739255" cy="873125"/>
          </a:xfrm>
          <a:custGeom>
            <a:avLst/>
            <a:gdLst/>
            <a:ahLst/>
            <a:cxnLst/>
            <a:rect l="l" t="t" r="r" b="b"/>
            <a:pathLst>
              <a:path w="6739255" h="873125">
                <a:moveTo>
                  <a:pt x="5723318" y="586968"/>
                </a:moveTo>
                <a:lnTo>
                  <a:pt x="5719762" y="542010"/>
                </a:lnTo>
                <a:lnTo>
                  <a:pt x="5709297" y="498563"/>
                </a:lnTo>
                <a:lnTo>
                  <a:pt x="5692241" y="457403"/>
                </a:lnTo>
                <a:lnTo>
                  <a:pt x="5668924" y="419290"/>
                </a:lnTo>
                <a:lnTo>
                  <a:pt x="5639651" y="384975"/>
                </a:lnTo>
                <a:lnTo>
                  <a:pt x="5605348" y="355701"/>
                </a:lnTo>
                <a:lnTo>
                  <a:pt x="5567223" y="332384"/>
                </a:lnTo>
                <a:lnTo>
                  <a:pt x="5526062" y="315341"/>
                </a:lnTo>
                <a:lnTo>
                  <a:pt x="5482615" y="304876"/>
                </a:lnTo>
                <a:lnTo>
                  <a:pt x="5437657" y="301307"/>
                </a:lnTo>
                <a:lnTo>
                  <a:pt x="285648" y="301307"/>
                </a:lnTo>
                <a:lnTo>
                  <a:pt x="240690" y="304876"/>
                </a:lnTo>
                <a:lnTo>
                  <a:pt x="197256" y="315341"/>
                </a:lnTo>
                <a:lnTo>
                  <a:pt x="156083" y="332384"/>
                </a:lnTo>
                <a:lnTo>
                  <a:pt x="117970" y="355701"/>
                </a:lnTo>
                <a:lnTo>
                  <a:pt x="83654" y="384975"/>
                </a:lnTo>
                <a:lnTo>
                  <a:pt x="54394" y="419290"/>
                </a:lnTo>
                <a:lnTo>
                  <a:pt x="31064" y="457403"/>
                </a:lnTo>
                <a:lnTo>
                  <a:pt x="14020" y="498563"/>
                </a:lnTo>
                <a:lnTo>
                  <a:pt x="3556" y="542010"/>
                </a:lnTo>
                <a:lnTo>
                  <a:pt x="0" y="586968"/>
                </a:lnTo>
                <a:lnTo>
                  <a:pt x="3556" y="631926"/>
                </a:lnTo>
                <a:lnTo>
                  <a:pt x="14020" y="675373"/>
                </a:lnTo>
                <a:lnTo>
                  <a:pt x="31064" y="716534"/>
                </a:lnTo>
                <a:lnTo>
                  <a:pt x="54394" y="754659"/>
                </a:lnTo>
                <a:lnTo>
                  <a:pt x="83654" y="788962"/>
                </a:lnTo>
                <a:lnTo>
                  <a:pt x="117970" y="818235"/>
                </a:lnTo>
                <a:lnTo>
                  <a:pt x="156083" y="841552"/>
                </a:lnTo>
                <a:lnTo>
                  <a:pt x="197256" y="858608"/>
                </a:lnTo>
                <a:lnTo>
                  <a:pt x="240690" y="869073"/>
                </a:lnTo>
                <a:lnTo>
                  <a:pt x="285648" y="872629"/>
                </a:lnTo>
                <a:lnTo>
                  <a:pt x="5437657" y="872629"/>
                </a:lnTo>
                <a:lnTo>
                  <a:pt x="5482615" y="869073"/>
                </a:lnTo>
                <a:lnTo>
                  <a:pt x="5526062" y="858608"/>
                </a:lnTo>
                <a:lnTo>
                  <a:pt x="5567223" y="841552"/>
                </a:lnTo>
                <a:lnTo>
                  <a:pt x="5605348" y="818235"/>
                </a:lnTo>
                <a:lnTo>
                  <a:pt x="5639651" y="788962"/>
                </a:lnTo>
                <a:lnTo>
                  <a:pt x="5668924" y="754659"/>
                </a:lnTo>
                <a:lnTo>
                  <a:pt x="5692241" y="716534"/>
                </a:lnTo>
                <a:lnTo>
                  <a:pt x="5709297" y="675373"/>
                </a:lnTo>
                <a:lnTo>
                  <a:pt x="5719762" y="631926"/>
                </a:lnTo>
                <a:lnTo>
                  <a:pt x="5723318" y="586968"/>
                </a:lnTo>
                <a:close/>
              </a:path>
              <a:path w="6739255" h="873125">
                <a:moveTo>
                  <a:pt x="6738899" y="0"/>
                </a:moveTo>
                <a:lnTo>
                  <a:pt x="5766333" y="0"/>
                </a:lnTo>
                <a:lnTo>
                  <a:pt x="5768556" y="46824"/>
                </a:lnTo>
                <a:lnTo>
                  <a:pt x="5775096" y="92405"/>
                </a:lnTo>
                <a:lnTo>
                  <a:pt x="5785751" y="136512"/>
                </a:lnTo>
                <a:lnTo>
                  <a:pt x="5800318" y="178955"/>
                </a:lnTo>
                <a:lnTo>
                  <a:pt x="5818581" y="219519"/>
                </a:lnTo>
                <a:lnTo>
                  <a:pt x="5840361" y="258025"/>
                </a:lnTo>
                <a:lnTo>
                  <a:pt x="5865419" y="294233"/>
                </a:lnTo>
                <a:lnTo>
                  <a:pt x="5893587" y="327977"/>
                </a:lnTo>
                <a:lnTo>
                  <a:pt x="5924639" y="359029"/>
                </a:lnTo>
                <a:lnTo>
                  <a:pt x="5958370" y="387184"/>
                </a:lnTo>
                <a:lnTo>
                  <a:pt x="5994590" y="412254"/>
                </a:lnTo>
                <a:lnTo>
                  <a:pt x="6033084" y="434022"/>
                </a:lnTo>
                <a:lnTo>
                  <a:pt x="6073660" y="452285"/>
                </a:lnTo>
                <a:lnTo>
                  <a:pt x="6116104" y="466852"/>
                </a:lnTo>
                <a:lnTo>
                  <a:pt x="6160211" y="477507"/>
                </a:lnTo>
                <a:lnTo>
                  <a:pt x="6205779" y="484047"/>
                </a:lnTo>
                <a:lnTo>
                  <a:pt x="6252616" y="486283"/>
                </a:lnTo>
                <a:lnTo>
                  <a:pt x="6299441" y="484047"/>
                </a:lnTo>
                <a:lnTo>
                  <a:pt x="6345021" y="477507"/>
                </a:lnTo>
                <a:lnTo>
                  <a:pt x="6389129" y="466852"/>
                </a:lnTo>
                <a:lnTo>
                  <a:pt x="6431572" y="452285"/>
                </a:lnTo>
                <a:lnTo>
                  <a:pt x="6472148" y="434022"/>
                </a:lnTo>
                <a:lnTo>
                  <a:pt x="6510642" y="412254"/>
                </a:lnTo>
                <a:lnTo>
                  <a:pt x="6546863" y="387184"/>
                </a:lnTo>
                <a:lnTo>
                  <a:pt x="6580594" y="359029"/>
                </a:lnTo>
                <a:lnTo>
                  <a:pt x="6611645" y="327977"/>
                </a:lnTo>
                <a:lnTo>
                  <a:pt x="6639801" y="294233"/>
                </a:lnTo>
                <a:lnTo>
                  <a:pt x="6664871" y="258025"/>
                </a:lnTo>
                <a:lnTo>
                  <a:pt x="6686639" y="219519"/>
                </a:lnTo>
                <a:lnTo>
                  <a:pt x="6704914" y="178955"/>
                </a:lnTo>
                <a:lnTo>
                  <a:pt x="6719481" y="136512"/>
                </a:lnTo>
                <a:lnTo>
                  <a:pt x="6730124" y="92405"/>
                </a:lnTo>
                <a:lnTo>
                  <a:pt x="6736677" y="46824"/>
                </a:lnTo>
                <a:lnTo>
                  <a:pt x="6738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0" y="5686287"/>
            <a:ext cx="5086350" cy="1515110"/>
            <a:chOff x="0" y="5686287"/>
            <a:chExt cx="5086350" cy="1515110"/>
          </a:xfrm>
        </p:grpSpPr>
        <p:sp>
          <p:nvSpPr>
            <p:cNvPr id="14" name="object 14"/>
            <p:cNvSpPr/>
            <p:nvPr/>
          </p:nvSpPr>
          <p:spPr>
            <a:xfrm>
              <a:off x="0" y="6300037"/>
              <a:ext cx="5086350" cy="901065"/>
            </a:xfrm>
            <a:custGeom>
              <a:avLst/>
              <a:gdLst/>
              <a:ahLst/>
              <a:cxnLst/>
              <a:rect l="l" t="t" r="r" b="b"/>
              <a:pathLst>
                <a:path w="5086350" h="901065">
                  <a:moveTo>
                    <a:pt x="900798" y="900874"/>
                  </a:moveTo>
                  <a:lnTo>
                    <a:pt x="888174" y="832307"/>
                  </a:lnTo>
                  <a:lnTo>
                    <a:pt x="877189" y="787336"/>
                  </a:lnTo>
                  <a:lnTo>
                    <a:pt x="864336" y="743127"/>
                  </a:lnTo>
                  <a:lnTo>
                    <a:pt x="849680" y="699706"/>
                  </a:lnTo>
                  <a:lnTo>
                    <a:pt x="833259" y="657136"/>
                  </a:lnTo>
                  <a:lnTo>
                    <a:pt x="815111" y="615467"/>
                  </a:lnTo>
                  <a:lnTo>
                    <a:pt x="795274" y="574725"/>
                  </a:lnTo>
                  <a:lnTo>
                    <a:pt x="773811" y="534949"/>
                  </a:lnTo>
                  <a:lnTo>
                    <a:pt x="750760" y="496214"/>
                  </a:lnTo>
                  <a:lnTo>
                    <a:pt x="726147" y="458533"/>
                  </a:lnTo>
                  <a:lnTo>
                    <a:pt x="700036" y="421970"/>
                  </a:lnTo>
                  <a:lnTo>
                    <a:pt x="672465" y="386549"/>
                  </a:lnTo>
                  <a:lnTo>
                    <a:pt x="643470" y="352336"/>
                  </a:lnTo>
                  <a:lnTo>
                    <a:pt x="613105" y="319354"/>
                  </a:lnTo>
                  <a:lnTo>
                    <a:pt x="581418" y="287667"/>
                  </a:lnTo>
                  <a:lnTo>
                    <a:pt x="548449" y="257302"/>
                  </a:lnTo>
                  <a:lnTo>
                    <a:pt x="514223" y="228307"/>
                  </a:lnTo>
                  <a:lnTo>
                    <a:pt x="478815" y="200736"/>
                  </a:lnTo>
                  <a:lnTo>
                    <a:pt x="442239" y="174625"/>
                  </a:lnTo>
                  <a:lnTo>
                    <a:pt x="404558" y="150025"/>
                  </a:lnTo>
                  <a:lnTo>
                    <a:pt x="365823" y="126961"/>
                  </a:lnTo>
                  <a:lnTo>
                    <a:pt x="326059" y="105498"/>
                  </a:lnTo>
                  <a:lnTo>
                    <a:pt x="285305" y="85661"/>
                  </a:lnTo>
                  <a:lnTo>
                    <a:pt x="243636" y="67513"/>
                  </a:lnTo>
                  <a:lnTo>
                    <a:pt x="201066" y="51092"/>
                  </a:lnTo>
                  <a:lnTo>
                    <a:pt x="157657" y="36436"/>
                  </a:lnTo>
                  <a:lnTo>
                    <a:pt x="113436" y="23583"/>
                  </a:lnTo>
                  <a:lnTo>
                    <a:pt x="68465" y="12598"/>
                  </a:lnTo>
                  <a:lnTo>
                    <a:pt x="22771" y="3505"/>
                  </a:lnTo>
                  <a:lnTo>
                    <a:pt x="0" y="0"/>
                  </a:lnTo>
                  <a:lnTo>
                    <a:pt x="0" y="900874"/>
                  </a:lnTo>
                  <a:lnTo>
                    <a:pt x="900798" y="900874"/>
                  </a:lnTo>
                  <a:close/>
                </a:path>
                <a:path w="5086350" h="901065">
                  <a:moveTo>
                    <a:pt x="3177425" y="661695"/>
                  </a:moveTo>
                  <a:lnTo>
                    <a:pt x="3170796" y="612394"/>
                  </a:lnTo>
                  <a:lnTo>
                    <a:pt x="3152102" y="568096"/>
                  </a:lnTo>
                  <a:lnTo>
                    <a:pt x="3123107" y="530567"/>
                  </a:lnTo>
                  <a:lnTo>
                    <a:pt x="3085566" y="501561"/>
                  </a:lnTo>
                  <a:lnTo>
                    <a:pt x="3041269" y="482866"/>
                  </a:lnTo>
                  <a:lnTo>
                    <a:pt x="2991967" y="476250"/>
                  </a:lnTo>
                  <a:lnTo>
                    <a:pt x="2942666" y="482866"/>
                  </a:lnTo>
                  <a:lnTo>
                    <a:pt x="2898368" y="501561"/>
                  </a:lnTo>
                  <a:lnTo>
                    <a:pt x="2860840" y="530567"/>
                  </a:lnTo>
                  <a:lnTo>
                    <a:pt x="2831833" y="568096"/>
                  </a:lnTo>
                  <a:lnTo>
                    <a:pt x="2813139" y="612394"/>
                  </a:lnTo>
                  <a:lnTo>
                    <a:pt x="2806522" y="661695"/>
                  </a:lnTo>
                  <a:lnTo>
                    <a:pt x="2813139" y="710996"/>
                  </a:lnTo>
                  <a:lnTo>
                    <a:pt x="2831833" y="755294"/>
                  </a:lnTo>
                  <a:lnTo>
                    <a:pt x="2860840" y="792835"/>
                  </a:lnTo>
                  <a:lnTo>
                    <a:pt x="2898368" y="821829"/>
                  </a:lnTo>
                  <a:lnTo>
                    <a:pt x="2942666" y="840524"/>
                  </a:lnTo>
                  <a:lnTo>
                    <a:pt x="2991967" y="847140"/>
                  </a:lnTo>
                  <a:lnTo>
                    <a:pt x="3041269" y="840524"/>
                  </a:lnTo>
                  <a:lnTo>
                    <a:pt x="3085566" y="821829"/>
                  </a:lnTo>
                  <a:lnTo>
                    <a:pt x="3123107" y="792835"/>
                  </a:lnTo>
                  <a:lnTo>
                    <a:pt x="3152102" y="755294"/>
                  </a:lnTo>
                  <a:lnTo>
                    <a:pt x="3170796" y="710996"/>
                  </a:lnTo>
                  <a:lnTo>
                    <a:pt x="3177425" y="661695"/>
                  </a:lnTo>
                  <a:close/>
                </a:path>
                <a:path w="5086350" h="901065">
                  <a:moveTo>
                    <a:pt x="5085854" y="900874"/>
                  </a:moveTo>
                  <a:lnTo>
                    <a:pt x="5062829" y="844245"/>
                  </a:lnTo>
                  <a:lnTo>
                    <a:pt x="5040033" y="805230"/>
                  </a:lnTo>
                  <a:lnTo>
                    <a:pt x="5012969" y="768705"/>
                  </a:lnTo>
                  <a:lnTo>
                    <a:pt x="4981930" y="734923"/>
                  </a:lnTo>
                  <a:lnTo>
                    <a:pt x="4947209" y="704138"/>
                  </a:lnTo>
                  <a:lnTo>
                    <a:pt x="4909109" y="676630"/>
                  </a:lnTo>
                  <a:lnTo>
                    <a:pt x="4867910" y="652627"/>
                  </a:lnTo>
                  <a:lnTo>
                    <a:pt x="4823904" y="632421"/>
                  </a:lnTo>
                  <a:lnTo>
                    <a:pt x="4777397" y="616242"/>
                  </a:lnTo>
                  <a:lnTo>
                    <a:pt x="4728667" y="604367"/>
                  </a:lnTo>
                  <a:lnTo>
                    <a:pt x="4678019" y="597052"/>
                  </a:lnTo>
                  <a:lnTo>
                    <a:pt x="4625746" y="594563"/>
                  </a:lnTo>
                  <a:lnTo>
                    <a:pt x="4573460" y="597052"/>
                  </a:lnTo>
                  <a:lnTo>
                    <a:pt x="4522813" y="604367"/>
                  </a:lnTo>
                  <a:lnTo>
                    <a:pt x="4474095" y="616242"/>
                  </a:lnTo>
                  <a:lnTo>
                    <a:pt x="4427588" y="632421"/>
                  </a:lnTo>
                  <a:lnTo>
                    <a:pt x="4383583" y="652627"/>
                  </a:lnTo>
                  <a:lnTo>
                    <a:pt x="4342384" y="676630"/>
                  </a:lnTo>
                  <a:lnTo>
                    <a:pt x="4304284" y="704138"/>
                  </a:lnTo>
                  <a:lnTo>
                    <a:pt x="4269562" y="734923"/>
                  </a:lnTo>
                  <a:lnTo>
                    <a:pt x="4238523" y="768705"/>
                  </a:lnTo>
                  <a:lnTo>
                    <a:pt x="4211459" y="805230"/>
                  </a:lnTo>
                  <a:lnTo>
                    <a:pt x="4188663" y="844245"/>
                  </a:lnTo>
                  <a:lnTo>
                    <a:pt x="4170413" y="885469"/>
                  </a:lnTo>
                  <a:lnTo>
                    <a:pt x="4165638" y="900874"/>
                  </a:lnTo>
                  <a:lnTo>
                    <a:pt x="5085854" y="900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525" y="5686287"/>
              <a:ext cx="4086224" cy="127634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063615" y="378154"/>
            <a:ext cx="1615440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1305" algn="l"/>
              </a:tabLst>
            </a:pPr>
            <a:r>
              <a:rPr sz="2450" b="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50" u="sng" spc="-10" dirty="0">
                <a:uFill>
                  <a:solidFill>
                    <a:srgbClr val="000000"/>
                  </a:solidFill>
                </a:uFill>
              </a:rPr>
              <a:t>EXCEPT 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3254" y="1006159"/>
            <a:ext cx="7513320" cy="1038225"/>
          </a:xfrm>
          <a:custGeom>
            <a:avLst/>
            <a:gdLst/>
            <a:ahLst/>
            <a:cxnLst/>
            <a:rect l="l" t="t" r="r" b="b"/>
            <a:pathLst>
              <a:path w="7513320" h="1038225">
                <a:moveTo>
                  <a:pt x="7179445" y="1038059"/>
                </a:moveTo>
                <a:lnTo>
                  <a:pt x="333374" y="1038059"/>
                </a:lnTo>
                <a:lnTo>
                  <a:pt x="284111" y="1034445"/>
                </a:lnTo>
                <a:lnTo>
                  <a:pt x="237091" y="1023944"/>
                </a:lnTo>
                <a:lnTo>
                  <a:pt x="192832" y="1007074"/>
                </a:lnTo>
                <a:lnTo>
                  <a:pt x="151848" y="984350"/>
                </a:lnTo>
                <a:lnTo>
                  <a:pt x="114656" y="956288"/>
                </a:lnTo>
                <a:lnTo>
                  <a:pt x="81771" y="923403"/>
                </a:lnTo>
                <a:lnTo>
                  <a:pt x="53708" y="886210"/>
                </a:lnTo>
                <a:lnTo>
                  <a:pt x="30984" y="845227"/>
                </a:lnTo>
                <a:lnTo>
                  <a:pt x="14114" y="800967"/>
                </a:lnTo>
                <a:lnTo>
                  <a:pt x="3614" y="753948"/>
                </a:lnTo>
                <a:lnTo>
                  <a:pt x="0" y="704684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7179445" y="0"/>
                </a:lnTo>
                <a:lnTo>
                  <a:pt x="7228709" y="3614"/>
                </a:lnTo>
                <a:lnTo>
                  <a:pt x="7275728" y="14114"/>
                </a:lnTo>
                <a:lnTo>
                  <a:pt x="7319987" y="30984"/>
                </a:lnTo>
                <a:lnTo>
                  <a:pt x="7360971" y="53708"/>
                </a:lnTo>
                <a:lnTo>
                  <a:pt x="7398163" y="81771"/>
                </a:lnTo>
                <a:lnTo>
                  <a:pt x="7431049" y="114656"/>
                </a:lnTo>
                <a:lnTo>
                  <a:pt x="7459111" y="151848"/>
                </a:lnTo>
                <a:lnTo>
                  <a:pt x="7481835" y="192832"/>
                </a:lnTo>
                <a:lnTo>
                  <a:pt x="7498705" y="237091"/>
                </a:lnTo>
                <a:lnTo>
                  <a:pt x="7509205" y="284111"/>
                </a:lnTo>
                <a:lnTo>
                  <a:pt x="7512820" y="333374"/>
                </a:lnTo>
                <a:lnTo>
                  <a:pt x="7512820" y="704684"/>
                </a:lnTo>
                <a:lnTo>
                  <a:pt x="7509205" y="753948"/>
                </a:lnTo>
                <a:lnTo>
                  <a:pt x="7498705" y="800967"/>
                </a:lnTo>
                <a:lnTo>
                  <a:pt x="7481835" y="845227"/>
                </a:lnTo>
                <a:lnTo>
                  <a:pt x="7459111" y="886210"/>
                </a:lnTo>
                <a:lnTo>
                  <a:pt x="7431049" y="923403"/>
                </a:lnTo>
                <a:lnTo>
                  <a:pt x="7398163" y="956288"/>
                </a:lnTo>
                <a:lnTo>
                  <a:pt x="7360971" y="984350"/>
                </a:lnTo>
                <a:lnTo>
                  <a:pt x="7319987" y="1007074"/>
                </a:lnTo>
                <a:lnTo>
                  <a:pt x="7275728" y="1023944"/>
                </a:lnTo>
                <a:lnTo>
                  <a:pt x="7228709" y="1034445"/>
                </a:lnTo>
                <a:lnTo>
                  <a:pt x="7179445" y="10380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8575" y="1028263"/>
            <a:ext cx="73025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" algn="just">
              <a:lnSpc>
                <a:spcPct val="114300"/>
              </a:lnSpc>
              <a:spcBef>
                <a:spcPts val="100"/>
              </a:spcBef>
            </a:pP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-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EXCEPT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function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returns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table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(result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set)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that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contains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all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spc="-25" dirty="0">
                <a:latin typeface="Comic Sans MS"/>
                <a:cs typeface="Comic Sans MS"/>
              </a:rPr>
              <a:t>the </a:t>
            </a:r>
            <a:r>
              <a:rPr sz="1750" dirty="0">
                <a:latin typeface="Comic Sans MS"/>
                <a:cs typeface="Comic Sans MS"/>
              </a:rPr>
              <a:t>rows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from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first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table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except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for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rows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that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are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also</a:t>
            </a:r>
            <a:r>
              <a:rPr sz="1750" spc="-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present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spc="-25" dirty="0">
                <a:latin typeface="Comic Sans MS"/>
                <a:cs typeface="Comic Sans MS"/>
              </a:rPr>
              <a:t>in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-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second</a:t>
            </a:r>
            <a:r>
              <a:rPr sz="1750" spc="-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table.</a:t>
            </a:r>
            <a:r>
              <a:rPr sz="1750" spc="-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Essentially,</a:t>
            </a:r>
            <a:r>
              <a:rPr sz="1750" spc="-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it</a:t>
            </a:r>
            <a:r>
              <a:rPr sz="1750" spc="-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performs</a:t>
            </a:r>
            <a:r>
              <a:rPr sz="1750" spc="-6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</a:t>
            </a:r>
            <a:r>
              <a:rPr sz="1750" spc="-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set</a:t>
            </a:r>
            <a:r>
              <a:rPr sz="1750" spc="-6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difference</a:t>
            </a:r>
            <a:r>
              <a:rPr sz="1750" spc="-6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operation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7041" y="2228066"/>
            <a:ext cx="5448935" cy="537845"/>
          </a:xfrm>
          <a:custGeom>
            <a:avLst/>
            <a:gdLst/>
            <a:ahLst/>
            <a:cxnLst/>
            <a:rect l="l" t="t" r="r" b="b"/>
            <a:pathLst>
              <a:path w="5448934" h="537844">
                <a:moveTo>
                  <a:pt x="5179956" y="537322"/>
                </a:moveTo>
                <a:lnTo>
                  <a:pt x="268659" y="537322"/>
                </a:lnTo>
                <a:lnTo>
                  <a:pt x="220369" y="532994"/>
                </a:lnTo>
                <a:lnTo>
                  <a:pt x="174916" y="520514"/>
                </a:lnTo>
                <a:lnTo>
                  <a:pt x="133062" y="500642"/>
                </a:lnTo>
                <a:lnTo>
                  <a:pt x="95566" y="474136"/>
                </a:lnTo>
                <a:lnTo>
                  <a:pt x="63185" y="441756"/>
                </a:lnTo>
                <a:lnTo>
                  <a:pt x="36680" y="404259"/>
                </a:lnTo>
                <a:lnTo>
                  <a:pt x="16808" y="362405"/>
                </a:lnTo>
                <a:lnTo>
                  <a:pt x="4328" y="316953"/>
                </a:lnTo>
                <a:lnTo>
                  <a:pt x="0" y="268661"/>
                </a:lnTo>
                <a:lnTo>
                  <a:pt x="4328" y="220369"/>
                </a:lnTo>
                <a:lnTo>
                  <a:pt x="16808" y="174916"/>
                </a:lnTo>
                <a:lnTo>
                  <a:pt x="36680" y="133062"/>
                </a:lnTo>
                <a:lnTo>
                  <a:pt x="63185" y="95566"/>
                </a:lnTo>
                <a:lnTo>
                  <a:pt x="95566" y="63185"/>
                </a:lnTo>
                <a:lnTo>
                  <a:pt x="133062" y="36680"/>
                </a:lnTo>
                <a:lnTo>
                  <a:pt x="174916" y="16808"/>
                </a:lnTo>
                <a:lnTo>
                  <a:pt x="220369" y="4328"/>
                </a:lnTo>
                <a:lnTo>
                  <a:pt x="268661" y="0"/>
                </a:lnTo>
                <a:lnTo>
                  <a:pt x="5179955" y="0"/>
                </a:lnTo>
                <a:lnTo>
                  <a:pt x="5228247" y="4328"/>
                </a:lnTo>
                <a:lnTo>
                  <a:pt x="5273699" y="16808"/>
                </a:lnTo>
                <a:lnTo>
                  <a:pt x="5315553" y="36680"/>
                </a:lnTo>
                <a:lnTo>
                  <a:pt x="5353050" y="63185"/>
                </a:lnTo>
                <a:lnTo>
                  <a:pt x="5385430" y="95566"/>
                </a:lnTo>
                <a:lnTo>
                  <a:pt x="5411936" y="133062"/>
                </a:lnTo>
                <a:lnTo>
                  <a:pt x="5431808" y="174916"/>
                </a:lnTo>
                <a:lnTo>
                  <a:pt x="5444288" y="220369"/>
                </a:lnTo>
                <a:lnTo>
                  <a:pt x="5448617" y="268661"/>
                </a:lnTo>
                <a:lnTo>
                  <a:pt x="5444288" y="316953"/>
                </a:lnTo>
                <a:lnTo>
                  <a:pt x="5431808" y="362405"/>
                </a:lnTo>
                <a:lnTo>
                  <a:pt x="5411936" y="404259"/>
                </a:lnTo>
                <a:lnTo>
                  <a:pt x="5385430" y="441756"/>
                </a:lnTo>
                <a:lnTo>
                  <a:pt x="5353050" y="474136"/>
                </a:lnTo>
                <a:lnTo>
                  <a:pt x="5315553" y="500642"/>
                </a:lnTo>
                <a:lnTo>
                  <a:pt x="5273699" y="520514"/>
                </a:lnTo>
                <a:lnTo>
                  <a:pt x="5228247" y="532994"/>
                </a:lnTo>
                <a:lnTo>
                  <a:pt x="5179956" y="5373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75740" y="2352431"/>
            <a:ext cx="499110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dirty="0">
                <a:latin typeface="Comic Sans MS"/>
                <a:cs typeface="Comic Sans MS"/>
              </a:rPr>
              <a:t>EXCEPT(&lt;table_expression1&gt;,</a:t>
            </a:r>
            <a:r>
              <a:rPr sz="1550" b="1" spc="-125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&lt;table_expression2&gt;)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147" y="3238464"/>
            <a:ext cx="6933565" cy="610870"/>
          </a:xfrm>
          <a:custGeom>
            <a:avLst/>
            <a:gdLst/>
            <a:ahLst/>
            <a:cxnLst/>
            <a:rect l="l" t="t" r="r" b="b"/>
            <a:pathLst>
              <a:path w="6933565" h="610870">
                <a:moveTo>
                  <a:pt x="6627893" y="610804"/>
                </a:moveTo>
                <a:lnTo>
                  <a:pt x="305402" y="610804"/>
                </a:lnTo>
                <a:lnTo>
                  <a:pt x="255864" y="606806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6627893" y="0"/>
                </a:lnTo>
                <a:lnTo>
                  <a:pt x="6677430" y="3997"/>
                </a:lnTo>
                <a:lnTo>
                  <a:pt x="6724423" y="15569"/>
                </a:lnTo>
                <a:lnTo>
                  <a:pt x="6768243" y="34088"/>
                </a:lnTo>
                <a:lnTo>
                  <a:pt x="6808259" y="58924"/>
                </a:lnTo>
                <a:lnTo>
                  <a:pt x="6843845" y="89450"/>
                </a:lnTo>
                <a:lnTo>
                  <a:pt x="6874370" y="125035"/>
                </a:lnTo>
                <a:lnTo>
                  <a:pt x="6899206" y="165052"/>
                </a:lnTo>
                <a:lnTo>
                  <a:pt x="6917725" y="208871"/>
                </a:lnTo>
                <a:lnTo>
                  <a:pt x="6929297" y="255864"/>
                </a:lnTo>
                <a:lnTo>
                  <a:pt x="6933295" y="305402"/>
                </a:lnTo>
                <a:lnTo>
                  <a:pt x="6929297" y="354939"/>
                </a:lnTo>
                <a:lnTo>
                  <a:pt x="6917725" y="401932"/>
                </a:lnTo>
                <a:lnTo>
                  <a:pt x="6899206" y="445751"/>
                </a:lnTo>
                <a:lnTo>
                  <a:pt x="6874370" y="485768"/>
                </a:lnTo>
                <a:lnTo>
                  <a:pt x="6843845" y="521353"/>
                </a:lnTo>
                <a:lnTo>
                  <a:pt x="6808259" y="551879"/>
                </a:lnTo>
                <a:lnTo>
                  <a:pt x="6768243" y="576715"/>
                </a:lnTo>
                <a:lnTo>
                  <a:pt x="6724423" y="595234"/>
                </a:lnTo>
                <a:lnTo>
                  <a:pt x="6677430" y="606806"/>
                </a:lnTo>
                <a:lnTo>
                  <a:pt x="6627893" y="61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6566" y="4044848"/>
            <a:ext cx="2333624" cy="11906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62963" y="4038486"/>
            <a:ext cx="2381249" cy="117157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8735" y="2323843"/>
            <a:ext cx="1019810" cy="842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50664" y="2881308"/>
            <a:ext cx="36893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Comic Sans MS"/>
                <a:cs typeface="Comic Sans MS"/>
              </a:rPr>
              <a:t>Here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just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i’m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taking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for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example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to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understand.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548" y="3262473"/>
            <a:ext cx="676846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marR="5080" indent="-451484">
              <a:lnSpc>
                <a:spcPct val="1121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Lets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take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two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tables,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Table1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Table2,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representing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sales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data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for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different </a:t>
            </a:r>
            <a:r>
              <a:rPr sz="1450" dirty="0">
                <a:latin typeface="Comic Sans MS"/>
                <a:cs typeface="Comic Sans MS"/>
              </a:rPr>
              <a:t>clients</a:t>
            </a:r>
            <a:r>
              <a:rPr sz="1450" spc="-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on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different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dates.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contain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following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columns:</a:t>
            </a:r>
            <a:endParaRPr sz="1450">
              <a:latin typeface="Comic Sans MS"/>
              <a:cs typeface="Comic Sans MS"/>
            </a:endParaRPr>
          </a:p>
          <a:p>
            <a:pPr marL="628650">
              <a:lnSpc>
                <a:spcPct val="100000"/>
              </a:lnSpc>
              <a:spcBef>
                <a:spcPts val="540"/>
              </a:spcBef>
              <a:tabLst>
                <a:tab pos="4298950" algn="l"/>
              </a:tabLst>
            </a:pPr>
            <a:r>
              <a:rPr sz="1300" dirty="0">
                <a:latin typeface="Comic Sans MS"/>
                <a:cs typeface="Comic Sans MS"/>
              </a:rPr>
              <a:t>Table</a:t>
            </a:r>
            <a:r>
              <a:rPr sz="1300" spc="-45" dirty="0">
                <a:latin typeface="Comic Sans MS"/>
                <a:cs typeface="Comic Sans MS"/>
              </a:rPr>
              <a:t> </a:t>
            </a:r>
            <a:r>
              <a:rPr sz="1300" spc="-50" dirty="0">
                <a:latin typeface="Comic Sans MS"/>
                <a:cs typeface="Comic Sans MS"/>
              </a:rPr>
              <a:t>1</a:t>
            </a:r>
            <a:r>
              <a:rPr sz="1300" dirty="0">
                <a:latin typeface="Comic Sans MS"/>
                <a:cs typeface="Comic Sans MS"/>
              </a:rPr>
              <a:t>	Table</a:t>
            </a:r>
            <a:r>
              <a:rPr sz="1300" spc="-45" dirty="0">
                <a:latin typeface="Comic Sans MS"/>
                <a:cs typeface="Comic Sans MS"/>
              </a:rPr>
              <a:t> </a:t>
            </a:r>
            <a:r>
              <a:rPr sz="1300" spc="-50" dirty="0">
                <a:latin typeface="Comic Sans MS"/>
                <a:cs typeface="Comic Sans MS"/>
              </a:rPr>
              <a:t>2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7525" y="5384553"/>
            <a:ext cx="7448550" cy="216535"/>
          </a:xfrm>
          <a:custGeom>
            <a:avLst/>
            <a:gdLst/>
            <a:ahLst/>
            <a:cxnLst/>
            <a:rect l="l" t="t" r="r" b="b"/>
            <a:pathLst>
              <a:path w="7448550" h="216535">
                <a:moveTo>
                  <a:pt x="7340546" y="216008"/>
                </a:moveTo>
                <a:lnTo>
                  <a:pt x="108003" y="216008"/>
                </a:lnTo>
                <a:lnTo>
                  <a:pt x="86835" y="213913"/>
                </a:lnTo>
                <a:lnTo>
                  <a:pt x="48083" y="197862"/>
                </a:lnTo>
                <a:lnTo>
                  <a:pt x="18145" y="167924"/>
                </a:lnTo>
                <a:lnTo>
                  <a:pt x="2094" y="129173"/>
                </a:lnTo>
                <a:lnTo>
                  <a:pt x="0" y="108004"/>
                </a:lnTo>
                <a:lnTo>
                  <a:pt x="2094" y="86835"/>
                </a:lnTo>
                <a:lnTo>
                  <a:pt x="18145" y="48083"/>
                </a:lnTo>
                <a:lnTo>
                  <a:pt x="48083" y="18146"/>
                </a:lnTo>
                <a:lnTo>
                  <a:pt x="86835" y="2094"/>
                </a:lnTo>
                <a:lnTo>
                  <a:pt x="108004" y="0"/>
                </a:lnTo>
                <a:lnTo>
                  <a:pt x="7340545" y="0"/>
                </a:lnTo>
                <a:lnTo>
                  <a:pt x="7381876" y="8221"/>
                </a:lnTo>
                <a:lnTo>
                  <a:pt x="7416915" y="31633"/>
                </a:lnTo>
                <a:lnTo>
                  <a:pt x="7440328" y="66672"/>
                </a:lnTo>
                <a:lnTo>
                  <a:pt x="7448549" y="108004"/>
                </a:lnTo>
                <a:lnTo>
                  <a:pt x="7446455" y="129173"/>
                </a:lnTo>
                <a:lnTo>
                  <a:pt x="7430403" y="167924"/>
                </a:lnTo>
                <a:lnTo>
                  <a:pt x="7400466" y="197862"/>
                </a:lnTo>
                <a:lnTo>
                  <a:pt x="7361714" y="213913"/>
                </a:lnTo>
                <a:lnTo>
                  <a:pt x="7340546" y="2160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4825" y="5403077"/>
            <a:ext cx="7473950" cy="133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How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can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you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create a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table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that includes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all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rows from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Table1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that are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not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present in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spc="-10" dirty="0">
                <a:latin typeface="Comic Sans MS"/>
                <a:cs typeface="Comic Sans MS"/>
              </a:rPr>
              <a:t>Table2?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200">
              <a:latin typeface="Comic Sans MS"/>
              <a:cs typeface="Comic Sans MS"/>
            </a:endParaRPr>
          </a:p>
          <a:p>
            <a:pPr marL="4316730" marR="1565910" algn="ctr">
              <a:lnSpc>
                <a:spcPct val="114599"/>
              </a:lnSpc>
            </a:pP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EXCEPT</a:t>
            </a:r>
            <a:r>
              <a:rPr sz="1200" b="1" spc="-10" dirty="0">
                <a:latin typeface="Comic Sans MS"/>
                <a:cs typeface="Comic Sans MS"/>
              </a:rPr>
              <a:t> function </a:t>
            </a:r>
            <a:r>
              <a:rPr sz="1200" b="1" dirty="0">
                <a:latin typeface="Comic Sans MS"/>
                <a:cs typeface="Comic Sans MS"/>
              </a:rPr>
              <a:t>returns the </a:t>
            </a:r>
            <a:r>
              <a:rPr sz="1200" b="1" spc="-20" dirty="0">
                <a:latin typeface="Comic Sans MS"/>
                <a:cs typeface="Comic Sans MS"/>
              </a:rPr>
              <a:t>rows</a:t>
            </a:r>
            <a:endParaRPr sz="1200">
              <a:latin typeface="Comic Sans MS"/>
              <a:cs typeface="Comic Sans MS"/>
            </a:endParaRPr>
          </a:p>
          <a:p>
            <a:pPr marL="4340860" marR="1590040" algn="ctr">
              <a:lnSpc>
                <a:spcPct val="114599"/>
              </a:lnSpc>
            </a:pPr>
            <a:r>
              <a:rPr sz="1200" b="1" dirty="0">
                <a:latin typeface="Comic Sans MS"/>
                <a:cs typeface="Comic Sans MS"/>
              </a:rPr>
              <a:t>from</a:t>
            </a:r>
            <a:r>
              <a:rPr sz="1200" b="1" spc="-3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Table1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that</a:t>
            </a:r>
            <a:r>
              <a:rPr sz="1200" b="1" spc="-20" dirty="0">
                <a:latin typeface="Comic Sans MS"/>
                <a:cs typeface="Comic Sans MS"/>
              </a:rPr>
              <a:t> </a:t>
            </a:r>
            <a:r>
              <a:rPr sz="1200" b="1" spc="-25" dirty="0">
                <a:latin typeface="Comic Sans MS"/>
                <a:cs typeface="Comic Sans MS"/>
              </a:rPr>
              <a:t>do </a:t>
            </a:r>
            <a:r>
              <a:rPr sz="1200" b="1" dirty="0">
                <a:latin typeface="Comic Sans MS"/>
                <a:cs typeface="Comic Sans MS"/>
              </a:rPr>
              <a:t>not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exist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10" dirty="0">
                <a:latin typeface="Comic Sans MS"/>
                <a:cs typeface="Comic Sans MS"/>
              </a:rPr>
              <a:t> Table2.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23209" y="248002"/>
            <a:ext cx="7882255" cy="472440"/>
          </a:xfrm>
          <a:custGeom>
            <a:avLst/>
            <a:gdLst/>
            <a:ahLst/>
            <a:cxnLst/>
            <a:rect l="l" t="t" r="r" b="b"/>
            <a:pathLst>
              <a:path w="7882255" h="472440">
                <a:moveTo>
                  <a:pt x="7646733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7646733" y="0"/>
                </a:lnTo>
                <a:lnTo>
                  <a:pt x="7692989" y="4576"/>
                </a:lnTo>
                <a:lnTo>
                  <a:pt x="7737046" y="17964"/>
                </a:lnTo>
                <a:lnTo>
                  <a:pt x="7777665" y="39650"/>
                </a:lnTo>
                <a:lnTo>
                  <a:pt x="7813609" y="69122"/>
                </a:lnTo>
                <a:lnTo>
                  <a:pt x="7843081" y="105066"/>
                </a:lnTo>
                <a:lnTo>
                  <a:pt x="7864768" y="145685"/>
                </a:lnTo>
                <a:lnTo>
                  <a:pt x="7878156" y="189742"/>
                </a:lnTo>
                <a:lnTo>
                  <a:pt x="7881977" y="228366"/>
                </a:lnTo>
                <a:lnTo>
                  <a:pt x="7881977" y="243630"/>
                </a:lnTo>
                <a:lnTo>
                  <a:pt x="7878156" y="282254"/>
                </a:lnTo>
                <a:lnTo>
                  <a:pt x="7864768" y="326311"/>
                </a:lnTo>
                <a:lnTo>
                  <a:pt x="7843081" y="366930"/>
                </a:lnTo>
                <a:lnTo>
                  <a:pt x="7813609" y="402874"/>
                </a:lnTo>
                <a:lnTo>
                  <a:pt x="7777665" y="432346"/>
                </a:lnTo>
                <a:lnTo>
                  <a:pt x="7737046" y="454032"/>
                </a:lnTo>
                <a:lnTo>
                  <a:pt x="7692989" y="467420"/>
                </a:lnTo>
                <a:lnTo>
                  <a:pt x="764673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Next</a:t>
            </a:r>
            <a:r>
              <a:rPr spc="-70" dirty="0"/>
              <a:t> </a:t>
            </a:r>
            <a:r>
              <a:rPr dirty="0"/>
              <a:t>Example</a:t>
            </a:r>
            <a:r>
              <a:rPr spc="-70" dirty="0"/>
              <a:t> </a:t>
            </a:r>
            <a:r>
              <a:rPr dirty="0"/>
              <a:t>using</a:t>
            </a:r>
            <a:r>
              <a:rPr spc="-70" dirty="0"/>
              <a:t> </a:t>
            </a:r>
            <a:r>
              <a:rPr spc="-10" dirty="0"/>
              <a:t>filters</a:t>
            </a:r>
          </a:p>
        </p:txBody>
      </p:sp>
      <p:sp>
        <p:nvSpPr>
          <p:cNvPr id="8" name="object 8"/>
          <p:cNvSpPr/>
          <p:nvPr/>
        </p:nvSpPr>
        <p:spPr>
          <a:xfrm>
            <a:off x="441286" y="1108842"/>
            <a:ext cx="6933565" cy="610870"/>
          </a:xfrm>
          <a:custGeom>
            <a:avLst/>
            <a:gdLst/>
            <a:ahLst/>
            <a:cxnLst/>
            <a:rect l="l" t="t" r="r" b="b"/>
            <a:pathLst>
              <a:path w="6933565" h="610869">
                <a:moveTo>
                  <a:pt x="6627893" y="610804"/>
                </a:moveTo>
                <a:lnTo>
                  <a:pt x="305402" y="610804"/>
                </a:lnTo>
                <a:lnTo>
                  <a:pt x="255864" y="606806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6627893" y="0"/>
                </a:lnTo>
                <a:lnTo>
                  <a:pt x="6677431" y="3997"/>
                </a:lnTo>
                <a:lnTo>
                  <a:pt x="6724424" y="15569"/>
                </a:lnTo>
                <a:lnTo>
                  <a:pt x="6768243" y="34088"/>
                </a:lnTo>
                <a:lnTo>
                  <a:pt x="6808259" y="58924"/>
                </a:lnTo>
                <a:lnTo>
                  <a:pt x="6843845" y="89450"/>
                </a:lnTo>
                <a:lnTo>
                  <a:pt x="6874370" y="125035"/>
                </a:lnTo>
                <a:lnTo>
                  <a:pt x="6899206" y="165052"/>
                </a:lnTo>
                <a:lnTo>
                  <a:pt x="6917725" y="208871"/>
                </a:lnTo>
                <a:lnTo>
                  <a:pt x="6929298" y="255864"/>
                </a:lnTo>
                <a:lnTo>
                  <a:pt x="6933295" y="305402"/>
                </a:lnTo>
                <a:lnTo>
                  <a:pt x="6929298" y="354939"/>
                </a:lnTo>
                <a:lnTo>
                  <a:pt x="6917725" y="401932"/>
                </a:lnTo>
                <a:lnTo>
                  <a:pt x="6899206" y="445751"/>
                </a:lnTo>
                <a:lnTo>
                  <a:pt x="6874370" y="485768"/>
                </a:lnTo>
                <a:lnTo>
                  <a:pt x="6843845" y="521353"/>
                </a:lnTo>
                <a:lnTo>
                  <a:pt x="6808259" y="551879"/>
                </a:lnTo>
                <a:lnTo>
                  <a:pt x="6768243" y="576715"/>
                </a:lnTo>
                <a:lnTo>
                  <a:pt x="6724424" y="595234"/>
                </a:lnTo>
                <a:lnTo>
                  <a:pt x="6677431" y="606806"/>
                </a:lnTo>
                <a:lnTo>
                  <a:pt x="6627893" y="61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4530" y="1132851"/>
            <a:ext cx="8336280" cy="5207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10"/>
              </a:spcBef>
            </a:pPr>
            <a:r>
              <a:rPr sz="1450" dirty="0">
                <a:latin typeface="Comic Sans MS"/>
                <a:cs typeface="Comic Sans MS"/>
              </a:rPr>
              <a:t>How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create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that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includes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all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rows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from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Table1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that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are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not</a:t>
            </a:r>
            <a:endParaRPr sz="1450">
              <a:latin typeface="Comic Sans MS"/>
              <a:cs typeface="Comic Sans MS"/>
            </a:endParaRPr>
          </a:p>
          <a:p>
            <a:pPr marL="697865">
              <a:lnSpc>
                <a:spcPct val="100000"/>
              </a:lnSpc>
              <a:spcBef>
                <a:spcPts val="210"/>
              </a:spcBef>
              <a:tabLst>
                <a:tab pos="7199630" algn="l"/>
              </a:tabLst>
            </a:pPr>
            <a:r>
              <a:rPr sz="1450" dirty="0">
                <a:latin typeface="Comic Sans MS"/>
                <a:cs typeface="Comic Sans MS"/>
              </a:rPr>
              <a:t>present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Table2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where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Sales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Million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less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than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85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M?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2175" b="1" spc="-15" baseline="-47892" dirty="0">
                <a:latin typeface="Comic Sans MS"/>
                <a:cs typeface="Comic Sans MS"/>
              </a:rPr>
              <a:t>Understood?</a:t>
            </a:r>
            <a:endParaRPr sz="2175" baseline="-47892">
              <a:latin typeface="Comic Sans MS"/>
              <a:cs typeface="Comic Sans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209" y="2088168"/>
            <a:ext cx="2524124" cy="1295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18633" y="2135793"/>
            <a:ext cx="2533649" cy="1247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209" y="3751723"/>
            <a:ext cx="5314949" cy="17906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81797" y="791405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4" name="object 14"/>
          <p:cNvSpPr txBox="1"/>
          <p:nvPr/>
        </p:nvSpPr>
        <p:spPr>
          <a:xfrm>
            <a:off x="2374122" y="837411"/>
            <a:ext cx="36893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Comic Sans MS"/>
                <a:cs typeface="Comic Sans MS"/>
              </a:rPr>
              <a:t>Here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just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i’m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taking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for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example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to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understand.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5638" y="1784034"/>
            <a:ext cx="5797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Comic Sans MS"/>
                <a:cs typeface="Comic Sans MS"/>
              </a:rPr>
              <a:t>Table</a:t>
            </a:r>
            <a:r>
              <a:rPr sz="1300" spc="-45" dirty="0">
                <a:latin typeface="Comic Sans MS"/>
                <a:cs typeface="Comic Sans MS"/>
              </a:rPr>
              <a:t> </a:t>
            </a:r>
            <a:r>
              <a:rPr sz="1300" spc="-50" dirty="0">
                <a:latin typeface="Comic Sans MS"/>
                <a:cs typeface="Comic Sans MS"/>
              </a:rPr>
              <a:t>1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63122" y="1869759"/>
            <a:ext cx="6057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Comic Sans MS"/>
                <a:cs typeface="Comic Sans MS"/>
              </a:rPr>
              <a:t>Table</a:t>
            </a:r>
            <a:r>
              <a:rPr sz="1300" spc="-45" dirty="0">
                <a:latin typeface="Comic Sans MS"/>
                <a:cs typeface="Comic Sans MS"/>
              </a:rPr>
              <a:t> </a:t>
            </a:r>
            <a:r>
              <a:rPr sz="1300" spc="-50" dirty="0">
                <a:latin typeface="Comic Sans MS"/>
                <a:cs typeface="Comic Sans MS"/>
              </a:rPr>
              <a:t>2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7424" y="5766907"/>
            <a:ext cx="741172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6625" marR="5080" indent="-219456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EXCEPT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function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with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filters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returns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rows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from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Table1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that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do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not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exist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Table2</a:t>
            </a:r>
            <a:r>
              <a:rPr sz="1200" b="1" spc="-10" dirty="0">
                <a:latin typeface="Comic Sans MS"/>
                <a:cs typeface="Comic Sans MS"/>
              </a:rPr>
              <a:t> where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amount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less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than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85</a:t>
            </a:r>
            <a:r>
              <a:rPr sz="1200" b="1" spc="-10" dirty="0">
                <a:latin typeface="Comic Sans MS"/>
                <a:cs typeface="Comic Sans MS"/>
              </a:rPr>
              <a:t> million.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2404" y="2614520"/>
            <a:ext cx="1848720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93"/>
                </a:lnTo>
                <a:lnTo>
                  <a:pt x="2293139" y="606285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6119" y="294000"/>
            <a:ext cx="5723255" cy="515620"/>
          </a:xfrm>
          <a:custGeom>
            <a:avLst/>
            <a:gdLst/>
            <a:ahLst/>
            <a:cxnLst/>
            <a:rect l="l" t="t" r="r" b="b"/>
            <a:pathLst>
              <a:path w="5723255" h="515620">
                <a:moveTo>
                  <a:pt x="5465464" y="515533"/>
                </a:moveTo>
                <a:lnTo>
                  <a:pt x="257672" y="515533"/>
                </a:lnTo>
                <a:lnTo>
                  <a:pt x="211339" y="511380"/>
                </a:lnTo>
                <a:lnTo>
                  <a:pt x="167730" y="499407"/>
                </a:lnTo>
                <a:lnTo>
                  <a:pt x="127573" y="480341"/>
                </a:lnTo>
                <a:lnTo>
                  <a:pt x="91597" y="454910"/>
                </a:lnTo>
                <a:lnTo>
                  <a:pt x="60529" y="423842"/>
                </a:lnTo>
                <a:lnTo>
                  <a:pt x="35099" y="387866"/>
                </a:lnTo>
                <a:lnTo>
                  <a:pt x="16032" y="347710"/>
                </a:lnTo>
                <a:lnTo>
                  <a:pt x="4059" y="304100"/>
                </a:lnTo>
                <a:lnTo>
                  <a:pt x="0" y="258811"/>
                </a:lnTo>
                <a:lnTo>
                  <a:pt x="0" y="256722"/>
                </a:lnTo>
                <a:lnTo>
                  <a:pt x="4059" y="211432"/>
                </a:lnTo>
                <a:lnTo>
                  <a:pt x="16032" y="167823"/>
                </a:lnTo>
                <a:lnTo>
                  <a:pt x="35099" y="127667"/>
                </a:lnTo>
                <a:lnTo>
                  <a:pt x="60529" y="91690"/>
                </a:lnTo>
                <a:lnTo>
                  <a:pt x="91597" y="60623"/>
                </a:lnTo>
                <a:lnTo>
                  <a:pt x="127573" y="35192"/>
                </a:lnTo>
                <a:lnTo>
                  <a:pt x="167730" y="16126"/>
                </a:lnTo>
                <a:lnTo>
                  <a:pt x="211339" y="4152"/>
                </a:lnTo>
                <a:lnTo>
                  <a:pt x="257673" y="0"/>
                </a:lnTo>
                <a:lnTo>
                  <a:pt x="5465464" y="0"/>
                </a:lnTo>
                <a:lnTo>
                  <a:pt x="5511798" y="4152"/>
                </a:lnTo>
                <a:lnTo>
                  <a:pt x="5555407" y="16126"/>
                </a:lnTo>
                <a:lnTo>
                  <a:pt x="5595564" y="35192"/>
                </a:lnTo>
                <a:lnTo>
                  <a:pt x="5631540" y="60623"/>
                </a:lnTo>
                <a:lnTo>
                  <a:pt x="5662607" y="91690"/>
                </a:lnTo>
                <a:lnTo>
                  <a:pt x="5688038" y="127667"/>
                </a:lnTo>
                <a:lnTo>
                  <a:pt x="5707104" y="167823"/>
                </a:lnTo>
                <a:lnTo>
                  <a:pt x="5719077" y="211432"/>
                </a:lnTo>
                <a:lnTo>
                  <a:pt x="5723137" y="256722"/>
                </a:lnTo>
                <a:lnTo>
                  <a:pt x="5723137" y="258811"/>
                </a:lnTo>
                <a:lnTo>
                  <a:pt x="5719077" y="304100"/>
                </a:lnTo>
                <a:lnTo>
                  <a:pt x="5707104" y="347710"/>
                </a:lnTo>
                <a:lnTo>
                  <a:pt x="5688038" y="387866"/>
                </a:lnTo>
                <a:lnTo>
                  <a:pt x="5662607" y="423842"/>
                </a:lnTo>
                <a:lnTo>
                  <a:pt x="5631540" y="454910"/>
                </a:lnTo>
                <a:lnTo>
                  <a:pt x="5595564" y="480341"/>
                </a:lnTo>
                <a:lnTo>
                  <a:pt x="5555407" y="499407"/>
                </a:lnTo>
                <a:lnTo>
                  <a:pt x="5511798" y="511380"/>
                </a:lnTo>
                <a:lnTo>
                  <a:pt x="5465464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301" rIns="0" bIns="0" rtlCol="0">
            <a:spAutoFit/>
          </a:bodyPr>
          <a:lstStyle/>
          <a:p>
            <a:pPr marL="537845">
              <a:lnSpc>
                <a:spcPct val="100000"/>
              </a:lnSpc>
              <a:spcBef>
                <a:spcPts val="95"/>
              </a:spcBef>
            </a:pPr>
            <a:r>
              <a:rPr sz="2150" b="0" u="sng" spc="3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-10" dirty="0">
                <a:uFill>
                  <a:solidFill>
                    <a:srgbClr val="000000"/>
                  </a:solidFill>
                </a:uFill>
              </a:rPr>
              <a:t>INTERSECT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041430"/>
            <a:ext cx="7914640" cy="692785"/>
          </a:xfrm>
          <a:custGeom>
            <a:avLst/>
            <a:gdLst/>
            <a:ahLst/>
            <a:cxnLst/>
            <a:rect l="l" t="t" r="r" b="b"/>
            <a:pathLst>
              <a:path w="7914640" h="692785">
                <a:moveTo>
                  <a:pt x="7581456" y="692441"/>
                </a:moveTo>
                <a:lnTo>
                  <a:pt x="333374" y="692441"/>
                </a:lnTo>
                <a:lnTo>
                  <a:pt x="284111" y="688826"/>
                </a:lnTo>
                <a:lnTo>
                  <a:pt x="237091" y="678326"/>
                </a:lnTo>
                <a:lnTo>
                  <a:pt x="192832" y="661456"/>
                </a:lnTo>
                <a:lnTo>
                  <a:pt x="151848" y="638732"/>
                </a:lnTo>
                <a:lnTo>
                  <a:pt x="114656" y="610669"/>
                </a:lnTo>
                <a:lnTo>
                  <a:pt x="81771" y="577784"/>
                </a:lnTo>
                <a:lnTo>
                  <a:pt x="53708" y="540592"/>
                </a:lnTo>
                <a:lnTo>
                  <a:pt x="30984" y="499608"/>
                </a:lnTo>
                <a:lnTo>
                  <a:pt x="14114" y="455349"/>
                </a:lnTo>
                <a:lnTo>
                  <a:pt x="3614" y="408329"/>
                </a:lnTo>
                <a:lnTo>
                  <a:pt x="0" y="35906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7581456" y="0"/>
                </a:lnTo>
                <a:lnTo>
                  <a:pt x="7630720" y="3614"/>
                </a:lnTo>
                <a:lnTo>
                  <a:pt x="7677739" y="14114"/>
                </a:lnTo>
                <a:lnTo>
                  <a:pt x="7721999" y="30984"/>
                </a:lnTo>
                <a:lnTo>
                  <a:pt x="7762983" y="53708"/>
                </a:lnTo>
                <a:lnTo>
                  <a:pt x="7800175" y="81771"/>
                </a:lnTo>
                <a:lnTo>
                  <a:pt x="7833060" y="114656"/>
                </a:lnTo>
                <a:lnTo>
                  <a:pt x="7861123" y="151848"/>
                </a:lnTo>
                <a:lnTo>
                  <a:pt x="7883847" y="192832"/>
                </a:lnTo>
                <a:lnTo>
                  <a:pt x="7900717" y="237091"/>
                </a:lnTo>
                <a:lnTo>
                  <a:pt x="7911217" y="284111"/>
                </a:lnTo>
                <a:lnTo>
                  <a:pt x="7914385" y="327286"/>
                </a:lnTo>
                <a:lnTo>
                  <a:pt x="7914385" y="365154"/>
                </a:lnTo>
                <a:lnTo>
                  <a:pt x="7911217" y="408329"/>
                </a:lnTo>
                <a:lnTo>
                  <a:pt x="7900717" y="455349"/>
                </a:lnTo>
                <a:lnTo>
                  <a:pt x="7883847" y="499608"/>
                </a:lnTo>
                <a:lnTo>
                  <a:pt x="7861123" y="540592"/>
                </a:lnTo>
                <a:lnTo>
                  <a:pt x="7833060" y="577784"/>
                </a:lnTo>
                <a:lnTo>
                  <a:pt x="7800175" y="610669"/>
                </a:lnTo>
                <a:lnTo>
                  <a:pt x="7762983" y="638732"/>
                </a:lnTo>
                <a:lnTo>
                  <a:pt x="7721999" y="661456"/>
                </a:lnTo>
                <a:lnTo>
                  <a:pt x="7677739" y="678326"/>
                </a:lnTo>
                <a:lnTo>
                  <a:pt x="7630720" y="688826"/>
                </a:lnTo>
                <a:lnTo>
                  <a:pt x="7581456" y="692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6539" y="1061000"/>
            <a:ext cx="7722234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 marR="5080" indent="-102870">
              <a:lnSpc>
                <a:spcPct val="113599"/>
              </a:lnSpc>
              <a:spcBef>
                <a:spcPts val="100"/>
              </a:spcBef>
            </a:pPr>
            <a:r>
              <a:rPr sz="1650" dirty="0">
                <a:latin typeface="Comic Sans MS"/>
                <a:cs typeface="Comic Sans MS"/>
              </a:rPr>
              <a:t>The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INTERSECT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function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returns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table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that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contains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rows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found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in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both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spc="-25" dirty="0">
                <a:latin typeface="Comic Sans MS"/>
                <a:cs typeface="Comic Sans MS"/>
              </a:rPr>
              <a:t>the </a:t>
            </a:r>
            <a:r>
              <a:rPr sz="1650" dirty="0">
                <a:latin typeface="Comic Sans MS"/>
                <a:cs typeface="Comic Sans MS"/>
              </a:rPr>
              <a:t>first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and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second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tables.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Essentially,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it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performs</a:t>
            </a:r>
            <a:r>
              <a:rPr sz="1650" spc="-4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set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intersection</a:t>
            </a:r>
            <a:r>
              <a:rPr sz="1650" spc="-5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operation.</a:t>
            </a:r>
            <a:endParaRPr sz="16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65120" y="1834902"/>
            <a:ext cx="5561965" cy="363220"/>
          </a:xfrm>
          <a:custGeom>
            <a:avLst/>
            <a:gdLst/>
            <a:ahLst/>
            <a:cxnLst/>
            <a:rect l="l" t="t" r="r" b="b"/>
            <a:pathLst>
              <a:path w="5561965" h="363219">
                <a:moveTo>
                  <a:pt x="5380106" y="363154"/>
                </a:moveTo>
                <a:lnTo>
                  <a:pt x="181575" y="363154"/>
                </a:lnTo>
                <a:lnTo>
                  <a:pt x="145987" y="359633"/>
                </a:lnTo>
                <a:lnTo>
                  <a:pt x="80838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7"/>
                </a:lnTo>
                <a:lnTo>
                  <a:pt x="80838" y="30507"/>
                </a:lnTo>
                <a:lnTo>
                  <a:pt x="145987" y="3521"/>
                </a:lnTo>
                <a:lnTo>
                  <a:pt x="181577" y="0"/>
                </a:lnTo>
                <a:lnTo>
                  <a:pt x="5380105" y="0"/>
                </a:lnTo>
                <a:lnTo>
                  <a:pt x="5449591" y="13821"/>
                </a:lnTo>
                <a:lnTo>
                  <a:pt x="5508499" y="53182"/>
                </a:lnTo>
                <a:lnTo>
                  <a:pt x="5547860" y="112090"/>
                </a:lnTo>
                <a:lnTo>
                  <a:pt x="5561682" y="181577"/>
                </a:lnTo>
                <a:lnTo>
                  <a:pt x="5558161" y="217166"/>
                </a:lnTo>
                <a:lnTo>
                  <a:pt x="5531175" y="282316"/>
                </a:lnTo>
                <a:lnTo>
                  <a:pt x="5480843" y="332647"/>
                </a:lnTo>
                <a:lnTo>
                  <a:pt x="5415694" y="359633"/>
                </a:lnTo>
                <a:lnTo>
                  <a:pt x="5380106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16590" y="1886305"/>
            <a:ext cx="505904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INTERSECT(&lt;table_expression1&gt;,</a:t>
            </a:r>
            <a:r>
              <a:rPr sz="1450" b="1" spc="-1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&lt;table_expression2&gt;)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15385" y="1349677"/>
            <a:ext cx="1085850" cy="1219200"/>
          </a:xfrm>
          <a:custGeom>
            <a:avLst/>
            <a:gdLst/>
            <a:ahLst/>
            <a:cxnLst/>
            <a:rect l="l" t="t" r="r" b="b"/>
            <a:pathLst>
              <a:path w="1085850" h="1219200">
                <a:moveTo>
                  <a:pt x="248007" y="1219191"/>
                </a:moveTo>
                <a:lnTo>
                  <a:pt x="264497" y="891268"/>
                </a:lnTo>
                <a:lnTo>
                  <a:pt x="220909" y="865588"/>
                </a:lnTo>
                <a:lnTo>
                  <a:pt x="180402" y="835927"/>
                </a:lnTo>
                <a:lnTo>
                  <a:pt x="143252" y="802636"/>
                </a:lnTo>
                <a:lnTo>
                  <a:pt x="109735" y="766071"/>
                </a:lnTo>
                <a:lnTo>
                  <a:pt x="80126" y="726583"/>
                </a:lnTo>
                <a:lnTo>
                  <a:pt x="54701" y="684525"/>
                </a:lnTo>
                <a:lnTo>
                  <a:pt x="33737" y="640252"/>
                </a:lnTo>
                <a:lnTo>
                  <a:pt x="17509" y="594115"/>
                </a:lnTo>
                <a:lnTo>
                  <a:pt x="6292" y="546469"/>
                </a:lnTo>
                <a:lnTo>
                  <a:pt x="364" y="497665"/>
                </a:lnTo>
                <a:lnTo>
                  <a:pt x="0" y="448052"/>
                </a:lnTo>
                <a:lnTo>
                  <a:pt x="4522" y="403611"/>
                </a:lnTo>
                <a:lnTo>
                  <a:pt x="13420" y="360373"/>
                </a:lnTo>
                <a:lnTo>
                  <a:pt x="26474" y="318554"/>
                </a:lnTo>
                <a:lnTo>
                  <a:pt x="43462" y="278366"/>
                </a:lnTo>
                <a:lnTo>
                  <a:pt x="64167" y="240019"/>
                </a:lnTo>
                <a:lnTo>
                  <a:pt x="88367" y="203724"/>
                </a:lnTo>
                <a:lnTo>
                  <a:pt x="115842" y="169691"/>
                </a:lnTo>
                <a:lnTo>
                  <a:pt x="146375" y="138130"/>
                </a:lnTo>
                <a:lnTo>
                  <a:pt x="179740" y="109256"/>
                </a:lnTo>
                <a:lnTo>
                  <a:pt x="215721" y="83276"/>
                </a:lnTo>
                <a:lnTo>
                  <a:pt x="254098" y="60403"/>
                </a:lnTo>
                <a:lnTo>
                  <a:pt x="294650" y="40846"/>
                </a:lnTo>
                <a:lnTo>
                  <a:pt x="337158" y="24816"/>
                </a:lnTo>
                <a:lnTo>
                  <a:pt x="381402" y="12525"/>
                </a:lnTo>
                <a:lnTo>
                  <a:pt x="427161" y="4182"/>
                </a:lnTo>
                <a:lnTo>
                  <a:pt x="474216" y="0"/>
                </a:lnTo>
                <a:lnTo>
                  <a:pt x="522346" y="188"/>
                </a:lnTo>
                <a:lnTo>
                  <a:pt x="723193" y="10287"/>
                </a:lnTo>
                <a:lnTo>
                  <a:pt x="770419" y="14894"/>
                </a:lnTo>
                <a:lnTo>
                  <a:pt x="816218" y="23746"/>
                </a:lnTo>
                <a:lnTo>
                  <a:pt x="860387" y="36610"/>
                </a:lnTo>
                <a:lnTo>
                  <a:pt x="902721" y="53256"/>
                </a:lnTo>
                <a:lnTo>
                  <a:pt x="943019" y="73449"/>
                </a:lnTo>
                <a:lnTo>
                  <a:pt x="981078" y="96960"/>
                </a:lnTo>
                <a:lnTo>
                  <a:pt x="1016695" y="123554"/>
                </a:lnTo>
                <a:lnTo>
                  <a:pt x="1049666" y="153001"/>
                </a:lnTo>
                <a:lnTo>
                  <a:pt x="1079790" y="185069"/>
                </a:lnTo>
                <a:lnTo>
                  <a:pt x="1085739" y="778938"/>
                </a:lnTo>
                <a:lnTo>
                  <a:pt x="1078251" y="788289"/>
                </a:lnTo>
                <a:lnTo>
                  <a:pt x="1047853" y="819982"/>
                </a:lnTo>
                <a:lnTo>
                  <a:pt x="1014661" y="848967"/>
                </a:lnTo>
                <a:lnTo>
                  <a:pt x="978899" y="875037"/>
                </a:lnTo>
                <a:lnTo>
                  <a:pt x="940793" y="897984"/>
                </a:lnTo>
                <a:lnTo>
                  <a:pt x="900567" y="917601"/>
                </a:lnTo>
                <a:lnTo>
                  <a:pt x="858446" y="933679"/>
                </a:lnTo>
                <a:lnTo>
                  <a:pt x="814655" y="946010"/>
                </a:lnTo>
                <a:lnTo>
                  <a:pt x="769420" y="954388"/>
                </a:lnTo>
                <a:lnTo>
                  <a:pt x="600782" y="954693"/>
                </a:lnTo>
                <a:lnTo>
                  <a:pt x="248007" y="1219191"/>
                </a:lnTo>
                <a:close/>
              </a:path>
              <a:path w="1085850" h="1219200">
                <a:moveTo>
                  <a:pt x="675514" y="958451"/>
                </a:moveTo>
                <a:lnTo>
                  <a:pt x="600782" y="954693"/>
                </a:lnTo>
                <a:lnTo>
                  <a:pt x="766062" y="954693"/>
                </a:lnTo>
                <a:lnTo>
                  <a:pt x="722964" y="958604"/>
                </a:lnTo>
                <a:lnTo>
                  <a:pt x="675514" y="9584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 rot="120000">
            <a:off x="8141926" y="1524254"/>
            <a:ext cx="76371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L</a:t>
            </a:r>
            <a:r>
              <a:rPr sz="2025" b="1" spc="-15" baseline="2057" dirty="0">
                <a:latin typeface="Comic Sans MS"/>
                <a:cs typeface="Comic Sans MS"/>
              </a:rPr>
              <a:t>et’s</a:t>
            </a:r>
            <a:r>
              <a:rPr sz="2025" b="1" spc="-187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see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 rot="120000">
            <a:off x="7964467" y="1760594"/>
            <a:ext cx="99907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4115" dirty="0">
                <a:latin typeface="Comic Sans MS"/>
                <a:cs typeface="Comic Sans MS"/>
              </a:rPr>
              <a:t>with</a:t>
            </a:r>
            <a:r>
              <a:rPr sz="2025" b="1" spc="-217" baseline="4115" dirty="0">
                <a:latin typeface="Comic Sans MS"/>
                <a:cs typeface="Comic Sans MS"/>
              </a:rPr>
              <a:t> </a:t>
            </a:r>
            <a:r>
              <a:rPr sz="2025" b="1" spc="-15" baseline="2057" dirty="0">
                <a:latin typeface="Comic Sans MS"/>
                <a:cs typeface="Comic Sans MS"/>
              </a:rPr>
              <a:t>exam</a:t>
            </a:r>
            <a:r>
              <a:rPr sz="1350" b="1" spc="-10" dirty="0">
                <a:latin typeface="Comic Sans MS"/>
                <a:cs typeface="Comic Sans MS"/>
              </a:rPr>
              <a:t>pl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 rot="120000">
            <a:off x="8295824" y="1998469"/>
            <a:ext cx="40797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30" baseline="2057" dirty="0">
                <a:latin typeface="Comic Sans MS"/>
                <a:cs typeface="Comic Sans MS"/>
              </a:rPr>
              <a:t>n</a:t>
            </a:r>
            <a:r>
              <a:rPr sz="1350" b="1" spc="-20" dirty="0">
                <a:latin typeface="Comic Sans MS"/>
                <a:cs typeface="Comic Sans MS"/>
              </a:rPr>
              <a:t>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6204" y="2659666"/>
            <a:ext cx="6933565" cy="610870"/>
          </a:xfrm>
          <a:custGeom>
            <a:avLst/>
            <a:gdLst/>
            <a:ahLst/>
            <a:cxnLst/>
            <a:rect l="l" t="t" r="r" b="b"/>
            <a:pathLst>
              <a:path w="6933565" h="610870">
                <a:moveTo>
                  <a:pt x="6627892" y="610804"/>
                </a:moveTo>
                <a:lnTo>
                  <a:pt x="305402" y="610804"/>
                </a:lnTo>
                <a:lnTo>
                  <a:pt x="255864" y="606806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6627892" y="0"/>
                </a:lnTo>
                <a:lnTo>
                  <a:pt x="6677430" y="3997"/>
                </a:lnTo>
                <a:lnTo>
                  <a:pt x="6724423" y="15569"/>
                </a:lnTo>
                <a:lnTo>
                  <a:pt x="6768242" y="34088"/>
                </a:lnTo>
                <a:lnTo>
                  <a:pt x="6808259" y="58924"/>
                </a:lnTo>
                <a:lnTo>
                  <a:pt x="6843844" y="89450"/>
                </a:lnTo>
                <a:lnTo>
                  <a:pt x="6874370" y="125035"/>
                </a:lnTo>
                <a:lnTo>
                  <a:pt x="6899206" y="165052"/>
                </a:lnTo>
                <a:lnTo>
                  <a:pt x="6917725" y="208871"/>
                </a:lnTo>
                <a:lnTo>
                  <a:pt x="6929297" y="255864"/>
                </a:lnTo>
                <a:lnTo>
                  <a:pt x="6933294" y="305402"/>
                </a:lnTo>
                <a:lnTo>
                  <a:pt x="6929297" y="354939"/>
                </a:lnTo>
                <a:lnTo>
                  <a:pt x="6917725" y="401932"/>
                </a:lnTo>
                <a:lnTo>
                  <a:pt x="6899206" y="445751"/>
                </a:lnTo>
                <a:lnTo>
                  <a:pt x="6874370" y="485768"/>
                </a:lnTo>
                <a:lnTo>
                  <a:pt x="6843844" y="521353"/>
                </a:lnTo>
                <a:lnTo>
                  <a:pt x="6808259" y="551879"/>
                </a:lnTo>
                <a:lnTo>
                  <a:pt x="6768242" y="576715"/>
                </a:lnTo>
                <a:lnTo>
                  <a:pt x="6724423" y="595234"/>
                </a:lnTo>
                <a:lnTo>
                  <a:pt x="6677430" y="606806"/>
                </a:lnTo>
                <a:lnTo>
                  <a:pt x="6627892" y="61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624" y="3513675"/>
            <a:ext cx="2333624" cy="11906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9630" y="3513675"/>
            <a:ext cx="2381249" cy="1171574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36540" y="4889584"/>
            <a:ext cx="7711440" cy="363220"/>
          </a:xfrm>
          <a:custGeom>
            <a:avLst/>
            <a:gdLst/>
            <a:ahLst/>
            <a:cxnLst/>
            <a:rect l="l" t="t" r="r" b="b"/>
            <a:pathLst>
              <a:path w="7711440" h="363220">
                <a:moveTo>
                  <a:pt x="7530475" y="363153"/>
                </a:moveTo>
                <a:lnTo>
                  <a:pt x="181577" y="363153"/>
                </a:lnTo>
                <a:lnTo>
                  <a:pt x="145987" y="359632"/>
                </a:lnTo>
                <a:lnTo>
                  <a:pt x="80838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7"/>
                </a:lnTo>
                <a:lnTo>
                  <a:pt x="80838" y="30507"/>
                </a:lnTo>
                <a:lnTo>
                  <a:pt x="145987" y="3521"/>
                </a:lnTo>
                <a:lnTo>
                  <a:pt x="181577" y="0"/>
                </a:lnTo>
                <a:lnTo>
                  <a:pt x="7530475" y="0"/>
                </a:lnTo>
                <a:lnTo>
                  <a:pt x="7599961" y="13821"/>
                </a:lnTo>
                <a:lnTo>
                  <a:pt x="7658869" y="53182"/>
                </a:lnTo>
                <a:lnTo>
                  <a:pt x="7698230" y="112090"/>
                </a:lnTo>
                <a:lnTo>
                  <a:pt x="7711350" y="174481"/>
                </a:lnTo>
                <a:lnTo>
                  <a:pt x="7711350" y="188672"/>
                </a:lnTo>
                <a:lnTo>
                  <a:pt x="7698230" y="251063"/>
                </a:lnTo>
                <a:lnTo>
                  <a:pt x="7658869" y="309971"/>
                </a:lnTo>
                <a:lnTo>
                  <a:pt x="7599961" y="349332"/>
                </a:lnTo>
                <a:lnTo>
                  <a:pt x="7530475" y="363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5356" y="5300363"/>
            <a:ext cx="4400549" cy="143827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86813" y="1872048"/>
            <a:ext cx="101981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27" name="object 27"/>
          <p:cNvSpPr txBox="1"/>
          <p:nvPr/>
        </p:nvSpPr>
        <p:spPr>
          <a:xfrm>
            <a:off x="2112905" y="2374582"/>
            <a:ext cx="36893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Comic Sans MS"/>
                <a:cs typeface="Comic Sans MS"/>
              </a:rPr>
              <a:t>Here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just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i’m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taking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for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example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to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understand.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8606" y="2683675"/>
            <a:ext cx="6768465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marR="5080" indent="-451484">
              <a:lnSpc>
                <a:spcPct val="1121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Lets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take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two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tables,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Table1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Table2,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representing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sales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data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for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different </a:t>
            </a:r>
            <a:r>
              <a:rPr sz="1450" dirty="0">
                <a:latin typeface="Comic Sans MS"/>
                <a:cs typeface="Comic Sans MS"/>
              </a:rPr>
              <a:t>clients</a:t>
            </a:r>
            <a:r>
              <a:rPr sz="1450" spc="-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on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different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dates.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contain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following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columns:</a:t>
            </a:r>
            <a:endParaRPr sz="1450">
              <a:latin typeface="Comic Sans MS"/>
              <a:cs typeface="Comic Sans MS"/>
            </a:endParaRPr>
          </a:p>
          <a:p>
            <a:pPr marL="628650">
              <a:lnSpc>
                <a:spcPct val="100000"/>
              </a:lnSpc>
              <a:spcBef>
                <a:spcPts val="915"/>
              </a:spcBef>
              <a:tabLst>
                <a:tab pos="4298950" algn="l"/>
              </a:tabLst>
            </a:pPr>
            <a:r>
              <a:rPr sz="1300" dirty="0">
                <a:latin typeface="Comic Sans MS"/>
                <a:cs typeface="Comic Sans MS"/>
              </a:rPr>
              <a:t>Table</a:t>
            </a:r>
            <a:r>
              <a:rPr sz="1300" spc="-45" dirty="0">
                <a:latin typeface="Comic Sans MS"/>
                <a:cs typeface="Comic Sans MS"/>
              </a:rPr>
              <a:t> </a:t>
            </a:r>
            <a:r>
              <a:rPr sz="1300" spc="-50" dirty="0">
                <a:latin typeface="Comic Sans MS"/>
                <a:cs typeface="Comic Sans MS"/>
              </a:rPr>
              <a:t>1</a:t>
            </a:r>
            <a:r>
              <a:rPr sz="1300" dirty="0">
                <a:latin typeface="Comic Sans MS"/>
                <a:cs typeface="Comic Sans MS"/>
              </a:rPr>
              <a:t>	Table</a:t>
            </a:r>
            <a:r>
              <a:rPr sz="1300" spc="-45" dirty="0">
                <a:latin typeface="Comic Sans MS"/>
                <a:cs typeface="Comic Sans MS"/>
              </a:rPr>
              <a:t> </a:t>
            </a:r>
            <a:r>
              <a:rPr sz="1300" spc="-50" dirty="0">
                <a:latin typeface="Comic Sans MS"/>
                <a:cs typeface="Comic Sans MS"/>
              </a:rPr>
              <a:t>2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940" y="4953655"/>
            <a:ext cx="7604759" cy="114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latin typeface="Comic Sans MS"/>
                <a:cs typeface="Comic Sans MS"/>
              </a:rPr>
              <a:t>How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can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you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create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table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that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includes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all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the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rows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present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in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both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Table1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and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Table2?</a:t>
            </a:r>
            <a:endParaRPr sz="13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350">
              <a:latin typeface="Comic Sans MS"/>
              <a:cs typeface="Comic Sans MS"/>
            </a:endParaRPr>
          </a:p>
          <a:p>
            <a:pPr marL="4679950" marR="94615" algn="ctr">
              <a:lnSpc>
                <a:spcPct val="114599"/>
              </a:lnSpc>
            </a:pP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INTERSECT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function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returns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spc="-25" dirty="0">
                <a:latin typeface="Comic Sans MS"/>
                <a:cs typeface="Comic Sans MS"/>
              </a:rPr>
              <a:t>the </a:t>
            </a:r>
            <a:r>
              <a:rPr sz="1200" b="1" dirty="0">
                <a:latin typeface="Comic Sans MS"/>
                <a:cs typeface="Comic Sans MS"/>
              </a:rPr>
              <a:t>common rows present in both </a:t>
            </a:r>
            <a:r>
              <a:rPr sz="1200" b="1" spc="-10" dirty="0">
                <a:latin typeface="Comic Sans MS"/>
                <a:cs typeface="Comic Sans MS"/>
              </a:rPr>
              <a:t>Table1 </a:t>
            </a:r>
            <a:r>
              <a:rPr sz="1200" b="1" dirty="0">
                <a:latin typeface="Comic Sans MS"/>
                <a:cs typeface="Comic Sans MS"/>
              </a:rPr>
              <a:t>and </a:t>
            </a:r>
            <a:r>
              <a:rPr sz="1200" b="1" spc="-10" dirty="0">
                <a:latin typeface="Comic Sans MS"/>
                <a:cs typeface="Comic Sans MS"/>
              </a:rPr>
              <a:t>Table2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332945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23209" y="248002"/>
            <a:ext cx="7882255" cy="472440"/>
          </a:xfrm>
          <a:custGeom>
            <a:avLst/>
            <a:gdLst/>
            <a:ahLst/>
            <a:cxnLst/>
            <a:rect l="l" t="t" r="r" b="b"/>
            <a:pathLst>
              <a:path w="7882255" h="472440">
                <a:moveTo>
                  <a:pt x="7646733" y="471996"/>
                </a:moveTo>
                <a:lnTo>
                  <a:pt x="235998" y="471996"/>
                </a:lnTo>
                <a:lnTo>
                  <a:pt x="189742" y="467420"/>
                </a:lnTo>
                <a:lnTo>
                  <a:pt x="145685" y="454032"/>
                </a:lnTo>
                <a:lnTo>
                  <a:pt x="105066" y="432346"/>
                </a:lnTo>
                <a:lnTo>
                  <a:pt x="69122" y="402874"/>
                </a:lnTo>
                <a:lnTo>
                  <a:pt x="39650" y="366930"/>
                </a:lnTo>
                <a:lnTo>
                  <a:pt x="17964" y="326311"/>
                </a:lnTo>
                <a:lnTo>
                  <a:pt x="4576" y="282254"/>
                </a:lnTo>
                <a:lnTo>
                  <a:pt x="0" y="235998"/>
                </a:lnTo>
                <a:lnTo>
                  <a:pt x="4576" y="189742"/>
                </a:lnTo>
                <a:lnTo>
                  <a:pt x="17964" y="145685"/>
                </a:lnTo>
                <a:lnTo>
                  <a:pt x="39650" y="105066"/>
                </a:lnTo>
                <a:lnTo>
                  <a:pt x="69122" y="69122"/>
                </a:lnTo>
                <a:lnTo>
                  <a:pt x="105066" y="39650"/>
                </a:lnTo>
                <a:lnTo>
                  <a:pt x="145685" y="17964"/>
                </a:lnTo>
                <a:lnTo>
                  <a:pt x="189742" y="4576"/>
                </a:lnTo>
                <a:lnTo>
                  <a:pt x="235998" y="0"/>
                </a:lnTo>
                <a:lnTo>
                  <a:pt x="7646733" y="0"/>
                </a:lnTo>
                <a:lnTo>
                  <a:pt x="7692989" y="4576"/>
                </a:lnTo>
                <a:lnTo>
                  <a:pt x="7737046" y="17964"/>
                </a:lnTo>
                <a:lnTo>
                  <a:pt x="7777665" y="39650"/>
                </a:lnTo>
                <a:lnTo>
                  <a:pt x="7813609" y="69122"/>
                </a:lnTo>
                <a:lnTo>
                  <a:pt x="7843081" y="105066"/>
                </a:lnTo>
                <a:lnTo>
                  <a:pt x="7864768" y="145685"/>
                </a:lnTo>
                <a:lnTo>
                  <a:pt x="7878156" y="189742"/>
                </a:lnTo>
                <a:lnTo>
                  <a:pt x="7881977" y="228366"/>
                </a:lnTo>
                <a:lnTo>
                  <a:pt x="7881977" y="243630"/>
                </a:lnTo>
                <a:lnTo>
                  <a:pt x="7878156" y="282254"/>
                </a:lnTo>
                <a:lnTo>
                  <a:pt x="7864768" y="326311"/>
                </a:lnTo>
                <a:lnTo>
                  <a:pt x="7843081" y="366930"/>
                </a:lnTo>
                <a:lnTo>
                  <a:pt x="7813609" y="402874"/>
                </a:lnTo>
                <a:lnTo>
                  <a:pt x="7777665" y="432346"/>
                </a:lnTo>
                <a:lnTo>
                  <a:pt x="7737046" y="454032"/>
                </a:lnTo>
                <a:lnTo>
                  <a:pt x="7692989" y="467420"/>
                </a:lnTo>
                <a:lnTo>
                  <a:pt x="7646733" y="471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Next</a:t>
            </a:r>
            <a:r>
              <a:rPr spc="-70" dirty="0"/>
              <a:t> </a:t>
            </a:r>
            <a:r>
              <a:rPr dirty="0"/>
              <a:t>Example</a:t>
            </a:r>
            <a:r>
              <a:rPr spc="-70" dirty="0"/>
              <a:t> </a:t>
            </a:r>
            <a:r>
              <a:rPr dirty="0"/>
              <a:t>using</a:t>
            </a:r>
            <a:r>
              <a:rPr spc="-70" dirty="0"/>
              <a:t> </a:t>
            </a:r>
            <a:r>
              <a:rPr spc="-10" dirty="0"/>
              <a:t>filters</a:t>
            </a:r>
          </a:p>
        </p:txBody>
      </p:sp>
      <p:sp>
        <p:nvSpPr>
          <p:cNvPr id="8" name="object 8"/>
          <p:cNvSpPr/>
          <p:nvPr/>
        </p:nvSpPr>
        <p:spPr>
          <a:xfrm>
            <a:off x="441286" y="1108842"/>
            <a:ext cx="6933565" cy="610870"/>
          </a:xfrm>
          <a:custGeom>
            <a:avLst/>
            <a:gdLst/>
            <a:ahLst/>
            <a:cxnLst/>
            <a:rect l="l" t="t" r="r" b="b"/>
            <a:pathLst>
              <a:path w="6933565" h="610869">
                <a:moveTo>
                  <a:pt x="6627893" y="610804"/>
                </a:moveTo>
                <a:lnTo>
                  <a:pt x="305402" y="610804"/>
                </a:lnTo>
                <a:lnTo>
                  <a:pt x="255864" y="606806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6627893" y="0"/>
                </a:lnTo>
                <a:lnTo>
                  <a:pt x="6677431" y="3997"/>
                </a:lnTo>
                <a:lnTo>
                  <a:pt x="6724424" y="15569"/>
                </a:lnTo>
                <a:lnTo>
                  <a:pt x="6768243" y="34088"/>
                </a:lnTo>
                <a:lnTo>
                  <a:pt x="6808259" y="58924"/>
                </a:lnTo>
                <a:lnTo>
                  <a:pt x="6843845" y="89450"/>
                </a:lnTo>
                <a:lnTo>
                  <a:pt x="6874370" y="125035"/>
                </a:lnTo>
                <a:lnTo>
                  <a:pt x="6899206" y="165052"/>
                </a:lnTo>
                <a:lnTo>
                  <a:pt x="6917725" y="208871"/>
                </a:lnTo>
                <a:lnTo>
                  <a:pt x="6929298" y="255864"/>
                </a:lnTo>
                <a:lnTo>
                  <a:pt x="6933295" y="305402"/>
                </a:lnTo>
                <a:lnTo>
                  <a:pt x="6929298" y="354939"/>
                </a:lnTo>
                <a:lnTo>
                  <a:pt x="6917725" y="401932"/>
                </a:lnTo>
                <a:lnTo>
                  <a:pt x="6899206" y="445751"/>
                </a:lnTo>
                <a:lnTo>
                  <a:pt x="6874370" y="485768"/>
                </a:lnTo>
                <a:lnTo>
                  <a:pt x="6843845" y="521353"/>
                </a:lnTo>
                <a:lnTo>
                  <a:pt x="6808259" y="551879"/>
                </a:lnTo>
                <a:lnTo>
                  <a:pt x="6768243" y="576715"/>
                </a:lnTo>
                <a:lnTo>
                  <a:pt x="6724424" y="595234"/>
                </a:lnTo>
                <a:lnTo>
                  <a:pt x="6677431" y="606806"/>
                </a:lnTo>
                <a:lnTo>
                  <a:pt x="6627893" y="61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7073" y="1132851"/>
            <a:ext cx="8233409" cy="5207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10"/>
              </a:spcBef>
            </a:pPr>
            <a:r>
              <a:rPr sz="1450" dirty="0">
                <a:latin typeface="Comic Sans MS"/>
                <a:cs typeface="Comic Sans MS"/>
              </a:rPr>
              <a:t>How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create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that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includes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all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rows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present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both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Table1</a:t>
            </a:r>
            <a:endParaRPr sz="1450">
              <a:latin typeface="Comic Sans MS"/>
              <a:cs typeface="Comic Sans MS"/>
            </a:endParaRPr>
          </a:p>
          <a:p>
            <a:pPr marL="714375">
              <a:lnSpc>
                <a:spcPct val="100000"/>
              </a:lnSpc>
              <a:spcBef>
                <a:spcPts val="210"/>
              </a:spcBef>
              <a:tabLst>
                <a:tab pos="7097395" algn="l"/>
              </a:tabLst>
            </a:pP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Table2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where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Sales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Million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greater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than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65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M?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2175" b="1" spc="-15" baseline="-47892" dirty="0">
                <a:latin typeface="Comic Sans MS"/>
                <a:cs typeface="Comic Sans MS"/>
              </a:rPr>
              <a:t>Understood?</a:t>
            </a:r>
            <a:endParaRPr sz="2175" baseline="-47892">
              <a:latin typeface="Comic Sans MS"/>
              <a:cs typeface="Comic Sans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209" y="2088168"/>
            <a:ext cx="2524124" cy="1295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18633" y="2135793"/>
            <a:ext cx="2533649" cy="1247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382" y="3691392"/>
            <a:ext cx="5314949" cy="19811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81797" y="791405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4" name="object 14"/>
          <p:cNvSpPr txBox="1"/>
          <p:nvPr/>
        </p:nvSpPr>
        <p:spPr>
          <a:xfrm>
            <a:off x="2374122" y="837411"/>
            <a:ext cx="36893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Comic Sans MS"/>
                <a:cs typeface="Comic Sans MS"/>
              </a:rPr>
              <a:t>Here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just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i’m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taking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for</a:t>
            </a:r>
            <a:r>
              <a:rPr sz="1300" spc="-30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example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dirty="0">
                <a:latin typeface="Comic Sans MS"/>
                <a:cs typeface="Comic Sans MS"/>
              </a:rPr>
              <a:t>to</a:t>
            </a:r>
            <a:r>
              <a:rPr sz="1300" spc="-35" dirty="0">
                <a:latin typeface="Comic Sans MS"/>
                <a:cs typeface="Comic Sans MS"/>
              </a:rPr>
              <a:t> </a:t>
            </a:r>
            <a:r>
              <a:rPr sz="1300" spc="-10" dirty="0">
                <a:latin typeface="Comic Sans MS"/>
                <a:cs typeface="Comic Sans MS"/>
              </a:rPr>
              <a:t>understand.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5638" y="1784034"/>
            <a:ext cx="5797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Comic Sans MS"/>
                <a:cs typeface="Comic Sans MS"/>
              </a:rPr>
              <a:t>Table</a:t>
            </a:r>
            <a:r>
              <a:rPr sz="1300" spc="-45" dirty="0">
                <a:latin typeface="Comic Sans MS"/>
                <a:cs typeface="Comic Sans MS"/>
              </a:rPr>
              <a:t> </a:t>
            </a:r>
            <a:r>
              <a:rPr sz="1300" spc="-50" dirty="0">
                <a:latin typeface="Comic Sans MS"/>
                <a:cs typeface="Comic Sans MS"/>
              </a:rPr>
              <a:t>1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63122" y="1869759"/>
            <a:ext cx="6057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Comic Sans MS"/>
                <a:cs typeface="Comic Sans MS"/>
              </a:rPr>
              <a:t>Table</a:t>
            </a:r>
            <a:r>
              <a:rPr sz="1300" spc="-45" dirty="0">
                <a:latin typeface="Comic Sans MS"/>
                <a:cs typeface="Comic Sans MS"/>
              </a:rPr>
              <a:t> </a:t>
            </a:r>
            <a:r>
              <a:rPr sz="1300" spc="-50" dirty="0">
                <a:latin typeface="Comic Sans MS"/>
                <a:cs typeface="Comic Sans MS"/>
              </a:rPr>
              <a:t>2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154" y="5942382"/>
            <a:ext cx="730123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7255" marR="5080" indent="-2155190">
              <a:lnSpc>
                <a:spcPct val="114599"/>
              </a:lnSpc>
              <a:spcBef>
                <a:spcPts val="100"/>
              </a:spcBef>
            </a:pP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INTERSECT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function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with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filters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returns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the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common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rows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present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in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both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tables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where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spc="-25" dirty="0">
                <a:latin typeface="Comic Sans MS"/>
                <a:cs typeface="Comic Sans MS"/>
              </a:rPr>
              <a:t>the </a:t>
            </a:r>
            <a:r>
              <a:rPr sz="1200" b="1" dirty="0">
                <a:latin typeface="Comic Sans MS"/>
                <a:cs typeface="Comic Sans MS"/>
              </a:rPr>
              <a:t>sales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amount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is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greater</a:t>
            </a:r>
            <a:r>
              <a:rPr sz="1200" b="1" spc="-5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than</a:t>
            </a:r>
            <a:r>
              <a:rPr sz="1200" b="1" spc="-10" dirty="0">
                <a:latin typeface="Comic Sans MS"/>
                <a:cs typeface="Comic Sans MS"/>
              </a:rPr>
              <a:t> </a:t>
            </a:r>
            <a:r>
              <a:rPr sz="1200" b="1" dirty="0">
                <a:latin typeface="Comic Sans MS"/>
                <a:cs typeface="Comic Sans MS"/>
              </a:rPr>
              <a:t>65</a:t>
            </a:r>
            <a:r>
              <a:rPr sz="1200" b="1" spc="-10" dirty="0">
                <a:latin typeface="Comic Sans MS"/>
                <a:cs typeface="Comic Sans MS"/>
              </a:rPr>
              <a:t> million.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41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2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2" y="1817736"/>
                  </a:moveTo>
                  <a:lnTo>
                    <a:pt x="280662" y="1496000"/>
                  </a:lnTo>
                  <a:lnTo>
                    <a:pt x="251935" y="1481549"/>
                  </a:lnTo>
                  <a:lnTo>
                    <a:pt x="197973" y="1446144"/>
                  </a:lnTo>
                  <a:lnTo>
                    <a:pt x="149185" y="1400402"/>
                  </a:lnTo>
                  <a:lnTo>
                    <a:pt x="106195" y="1342320"/>
                  </a:lnTo>
                  <a:lnTo>
                    <a:pt x="87068" y="1308027"/>
                  </a:lnTo>
                  <a:lnTo>
                    <a:pt x="69625" y="1269899"/>
                  </a:lnTo>
                  <a:lnTo>
                    <a:pt x="53941" y="1227686"/>
                  </a:lnTo>
                  <a:lnTo>
                    <a:pt x="40097" y="1181137"/>
                  </a:lnTo>
                  <a:lnTo>
                    <a:pt x="28169" y="1130003"/>
                  </a:lnTo>
                  <a:lnTo>
                    <a:pt x="18235" y="1074033"/>
                  </a:lnTo>
                  <a:lnTo>
                    <a:pt x="10373" y="1012977"/>
                  </a:lnTo>
                  <a:lnTo>
                    <a:pt x="4661" y="946585"/>
                  </a:lnTo>
                  <a:lnTo>
                    <a:pt x="1176" y="874607"/>
                  </a:lnTo>
                  <a:lnTo>
                    <a:pt x="0" y="796681"/>
                  </a:lnTo>
                  <a:lnTo>
                    <a:pt x="1226" y="722847"/>
                  </a:lnTo>
                  <a:lnTo>
                    <a:pt x="4855" y="653010"/>
                  </a:lnTo>
                  <a:lnTo>
                    <a:pt x="10802" y="587204"/>
                  </a:lnTo>
                  <a:lnTo>
                    <a:pt x="18985" y="525353"/>
                  </a:lnTo>
                  <a:lnTo>
                    <a:pt x="29321" y="467380"/>
                  </a:lnTo>
                  <a:lnTo>
                    <a:pt x="41726" y="413210"/>
                  </a:lnTo>
                  <a:lnTo>
                    <a:pt x="56119" y="362766"/>
                  </a:lnTo>
                  <a:lnTo>
                    <a:pt x="72417" y="315971"/>
                  </a:lnTo>
                  <a:lnTo>
                    <a:pt x="90536" y="272749"/>
                  </a:lnTo>
                  <a:lnTo>
                    <a:pt x="110394" y="233024"/>
                  </a:lnTo>
                  <a:lnTo>
                    <a:pt x="131909" y="196718"/>
                  </a:lnTo>
                  <a:lnTo>
                    <a:pt x="154997" y="163757"/>
                  </a:lnTo>
                  <a:lnTo>
                    <a:pt x="179576" y="134062"/>
                  </a:lnTo>
                  <a:lnTo>
                    <a:pt x="232875" y="84169"/>
                  </a:lnTo>
                  <a:lnTo>
                    <a:pt x="291145" y="46428"/>
                  </a:lnTo>
                  <a:lnTo>
                    <a:pt x="353723" y="20227"/>
                  </a:lnTo>
                  <a:lnTo>
                    <a:pt x="419947" y="4954"/>
                  </a:lnTo>
                  <a:lnTo>
                    <a:pt x="489156" y="0"/>
                  </a:lnTo>
                  <a:lnTo>
                    <a:pt x="4222370" y="0"/>
                  </a:lnTo>
                  <a:lnTo>
                    <a:pt x="4262729" y="1125"/>
                  </a:lnTo>
                  <a:lnTo>
                    <a:pt x="4301910" y="4546"/>
                  </a:lnTo>
                  <a:lnTo>
                    <a:pt x="4339865" y="10330"/>
                  </a:lnTo>
                  <a:lnTo>
                    <a:pt x="4411908" y="29256"/>
                  </a:lnTo>
                  <a:lnTo>
                    <a:pt x="4478472" y="58440"/>
                  </a:lnTo>
                  <a:lnTo>
                    <a:pt x="4539175" y="98421"/>
                  </a:lnTo>
                  <a:lnTo>
                    <a:pt x="4593631" y="149735"/>
                  </a:lnTo>
                  <a:lnTo>
                    <a:pt x="4618397" y="179810"/>
                  </a:lnTo>
                  <a:lnTo>
                    <a:pt x="4641457" y="212921"/>
                  </a:lnTo>
                  <a:lnTo>
                    <a:pt x="4662764" y="249134"/>
                  </a:lnTo>
                  <a:lnTo>
                    <a:pt x="4682269" y="288516"/>
                  </a:lnTo>
                  <a:lnTo>
                    <a:pt x="4699925" y="331136"/>
                  </a:lnTo>
                  <a:lnTo>
                    <a:pt x="4715682" y="377059"/>
                  </a:lnTo>
                  <a:lnTo>
                    <a:pt x="4729495" y="426354"/>
                  </a:lnTo>
                  <a:lnTo>
                    <a:pt x="4741313" y="479087"/>
                  </a:lnTo>
                  <a:lnTo>
                    <a:pt x="4751090" y="535325"/>
                  </a:lnTo>
                  <a:lnTo>
                    <a:pt x="4758778" y="595137"/>
                  </a:lnTo>
                  <a:lnTo>
                    <a:pt x="4764327" y="658589"/>
                  </a:lnTo>
                  <a:lnTo>
                    <a:pt x="4767691" y="725748"/>
                  </a:lnTo>
                  <a:lnTo>
                    <a:pt x="4768820" y="796793"/>
                  </a:lnTo>
                  <a:lnTo>
                    <a:pt x="4767589" y="864141"/>
                  </a:lnTo>
                  <a:lnTo>
                    <a:pt x="4763926" y="928056"/>
                  </a:lnTo>
                  <a:lnTo>
                    <a:pt x="4757889" y="988477"/>
                  </a:lnTo>
                  <a:lnTo>
                    <a:pt x="4749532" y="1045456"/>
                  </a:lnTo>
                  <a:lnTo>
                    <a:pt x="4738908" y="1099043"/>
                  </a:lnTo>
                  <a:lnTo>
                    <a:pt x="4726073" y="1149289"/>
                  </a:lnTo>
                  <a:lnTo>
                    <a:pt x="4711081" y="1196245"/>
                  </a:lnTo>
                  <a:lnTo>
                    <a:pt x="4693987" y="1239961"/>
                  </a:lnTo>
                  <a:lnTo>
                    <a:pt x="4674845" y="1280488"/>
                  </a:lnTo>
                  <a:lnTo>
                    <a:pt x="4653710" y="1317878"/>
                  </a:lnTo>
                  <a:lnTo>
                    <a:pt x="4630636" y="1352181"/>
                  </a:lnTo>
                  <a:lnTo>
                    <a:pt x="4605678" y="1383448"/>
                  </a:lnTo>
                  <a:lnTo>
                    <a:pt x="4578890" y="1411729"/>
                  </a:lnTo>
                  <a:lnTo>
                    <a:pt x="4550327" y="1437075"/>
                  </a:lnTo>
                  <a:lnTo>
                    <a:pt x="4488093" y="1479168"/>
                  </a:lnTo>
                  <a:lnTo>
                    <a:pt x="4419413" y="1510132"/>
                  </a:lnTo>
                  <a:lnTo>
                    <a:pt x="4382792" y="1521568"/>
                  </a:lnTo>
                  <a:lnTo>
                    <a:pt x="4344722" y="1530374"/>
                  </a:lnTo>
                  <a:lnTo>
                    <a:pt x="4305259" y="1536601"/>
                  </a:lnTo>
                  <a:lnTo>
                    <a:pt x="4264457" y="1540300"/>
                  </a:lnTo>
                  <a:lnTo>
                    <a:pt x="4222370" y="1541522"/>
                  </a:lnTo>
                  <a:lnTo>
                    <a:pt x="612890" y="1541522"/>
                  </a:lnTo>
                  <a:lnTo>
                    <a:pt x="280662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DAX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key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to </a:t>
            </a:r>
            <a:r>
              <a:rPr sz="1850" dirty="0">
                <a:latin typeface="Comic Sans MS"/>
                <a:cs typeface="Comic Sans MS"/>
              </a:rPr>
              <a:t>unlocking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full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potential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insightful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reporting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520</Words>
  <Application>Microsoft Office PowerPoint</Application>
  <PresentationFormat>Custom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</vt:lpstr>
      <vt:lpstr>Comic Sans MS</vt:lpstr>
      <vt:lpstr>Times New Roman</vt:lpstr>
      <vt:lpstr>Office Theme</vt:lpstr>
      <vt:lpstr>Hii, Iam Siddhika</vt:lpstr>
      <vt:lpstr>Today Content</vt:lpstr>
      <vt:lpstr> EXCEPT </vt:lpstr>
      <vt:lpstr>Next Example using filters</vt:lpstr>
      <vt:lpstr> INTERSECT</vt:lpstr>
      <vt:lpstr>Next Example using filters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2024-09-15T17:34:15Z</dcterms:created>
  <dcterms:modified xsi:type="dcterms:W3CDTF">2024-09-28T14:04:52Z</dcterms:modified>
</cp:coreProperties>
</file>