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004300" cy="7200900"/>
  <p:notesSz cx="9004300" cy="72009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175" y="137152"/>
            <a:ext cx="6388049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175" y="1153184"/>
            <a:ext cx="422719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7.png"/><Relationship Id="rId5" Type="http://schemas.openxmlformats.org/officeDocument/2006/relationships/image" Target="../media/image1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.jpg"/><Relationship Id="rId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307590" cy="1156970"/>
          </a:xfrm>
          <a:prstGeom prst="rect"/>
        </p:spPr>
        <p:txBody>
          <a:bodyPr wrap="square" lIns="0" tIns="97155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dirty="0" sz="3150" spc="-20"/>
              <a:t>Hii,</a:t>
            </a:r>
            <a:endParaRPr sz="315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/>
              <a:t>Iam</a:t>
            </a:r>
            <a:r>
              <a:rPr dirty="0" sz="3150" spc="10"/>
              <a:t> </a:t>
            </a:r>
            <a:r>
              <a:rPr dirty="0" sz="3150" spc="-10"/>
              <a:t>Varsha</a:t>
            </a:r>
            <a:endParaRPr sz="3150"/>
          </a:p>
        </p:txBody>
      </p:sp>
      <p:sp>
        <p:nvSpPr>
          <p:cNvPr id="4" name="object 4" descr="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wrap="square" lIns="0" tIns="269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 sz="315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dirty="0" sz="3150" spc="45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dirty="0" sz="315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dirty="0" sz="3150" spc="5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dirty="0" sz="315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dirty="0" sz="3150" spc="45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dirty="0" sz="315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dirty="0" sz="3150" spc="45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dirty="0" sz="3150" spc="-1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dirty="0" sz="2400" b="1">
                <a:latin typeface="Comic Sans MS"/>
                <a:cs typeface="Comic Sans MS"/>
              </a:rPr>
              <a:t>Part -</a:t>
            </a:r>
            <a:r>
              <a:rPr dirty="0" sz="2400" spc="-25" b="1">
                <a:latin typeface="Comic Sans MS"/>
                <a:cs typeface="Comic Sans MS"/>
              </a:rPr>
              <a:t>84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 descr="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88448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81017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5" y="1868071"/>
                </a:moveTo>
                <a:lnTo>
                  <a:pt x="196485" y="1642832"/>
                </a:lnTo>
                <a:lnTo>
                  <a:pt x="176374" y="1632660"/>
                </a:lnTo>
                <a:lnTo>
                  <a:pt x="157060" y="1620697"/>
                </a:lnTo>
                <a:lnTo>
                  <a:pt x="121039" y="1589375"/>
                </a:lnTo>
                <a:lnTo>
                  <a:pt x="88859" y="1544814"/>
                </a:lnTo>
                <a:lnTo>
                  <a:pt x="60955" y="1482963"/>
                </a:lnTo>
                <a:lnTo>
                  <a:pt x="48743" y="1444287"/>
                </a:lnTo>
                <a:lnTo>
                  <a:pt x="37764" y="1399770"/>
                </a:lnTo>
                <a:lnTo>
                  <a:pt x="28072" y="1348904"/>
                </a:lnTo>
                <a:lnTo>
                  <a:pt x="19721" y="1291182"/>
                </a:lnTo>
                <a:lnTo>
                  <a:pt x="12767" y="1226100"/>
                </a:lnTo>
                <a:lnTo>
                  <a:pt x="7263" y="1153150"/>
                </a:lnTo>
                <a:lnTo>
                  <a:pt x="3264" y="1071825"/>
                </a:lnTo>
                <a:lnTo>
                  <a:pt x="825" y="981620"/>
                </a:lnTo>
                <a:lnTo>
                  <a:pt x="0" y="882027"/>
                </a:lnTo>
                <a:lnTo>
                  <a:pt x="939" y="785744"/>
                </a:lnTo>
                <a:lnTo>
                  <a:pt x="3712" y="696438"/>
                </a:lnTo>
                <a:lnTo>
                  <a:pt x="8254" y="613864"/>
                </a:lnTo>
                <a:lnTo>
                  <a:pt x="14497" y="537781"/>
                </a:lnTo>
                <a:lnTo>
                  <a:pt x="22376" y="467943"/>
                </a:lnTo>
                <a:lnTo>
                  <a:pt x="31825" y="404106"/>
                </a:lnTo>
                <a:lnTo>
                  <a:pt x="42777" y="346028"/>
                </a:lnTo>
                <a:lnTo>
                  <a:pt x="55166" y="293463"/>
                </a:lnTo>
                <a:lnTo>
                  <a:pt x="68926" y="246169"/>
                </a:lnTo>
                <a:lnTo>
                  <a:pt x="83991" y="203902"/>
                </a:lnTo>
                <a:lnTo>
                  <a:pt x="100294" y="166417"/>
                </a:lnTo>
                <a:lnTo>
                  <a:pt x="136352" y="104819"/>
                </a:lnTo>
                <a:lnTo>
                  <a:pt x="176570" y="59427"/>
                </a:lnTo>
                <a:lnTo>
                  <a:pt x="220418" y="28288"/>
                </a:lnTo>
                <a:lnTo>
                  <a:pt x="267367" y="9452"/>
                </a:lnTo>
                <a:lnTo>
                  <a:pt x="316887" y="968"/>
                </a:lnTo>
                <a:lnTo>
                  <a:pt x="342446" y="0"/>
                </a:lnTo>
                <a:lnTo>
                  <a:pt x="1595530" y="0"/>
                </a:lnTo>
                <a:lnTo>
                  <a:pt x="1647927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6"/>
                </a:lnTo>
                <a:lnTo>
                  <a:pt x="1860354" y="183739"/>
                </a:lnTo>
                <a:lnTo>
                  <a:pt x="1875866" y="221646"/>
                </a:lnTo>
                <a:lnTo>
                  <a:pt x="1890137" y="264025"/>
                </a:lnTo>
                <a:lnTo>
                  <a:pt x="1903118" y="311088"/>
                </a:lnTo>
                <a:lnTo>
                  <a:pt x="1914757" y="363051"/>
                </a:lnTo>
                <a:lnTo>
                  <a:pt x="1925006" y="420124"/>
                </a:lnTo>
                <a:lnTo>
                  <a:pt x="1933815" y="482523"/>
                </a:lnTo>
                <a:lnTo>
                  <a:pt x="1941134" y="550459"/>
                </a:lnTo>
                <a:lnTo>
                  <a:pt x="1946912" y="624148"/>
                </a:lnTo>
                <a:lnTo>
                  <a:pt x="1951101" y="703801"/>
                </a:lnTo>
                <a:lnTo>
                  <a:pt x="1953650" y="789632"/>
                </a:lnTo>
                <a:lnTo>
                  <a:pt x="1954509" y="881854"/>
                </a:lnTo>
                <a:lnTo>
                  <a:pt x="1953477" y="970403"/>
                </a:lnTo>
                <a:lnTo>
                  <a:pt x="1950425" y="1052463"/>
                </a:lnTo>
                <a:lnTo>
                  <a:pt x="1945417" y="1128257"/>
                </a:lnTo>
                <a:lnTo>
                  <a:pt x="1938520" y="1198007"/>
                </a:lnTo>
                <a:lnTo>
                  <a:pt x="1929798" y="1261935"/>
                </a:lnTo>
                <a:lnTo>
                  <a:pt x="1919317" y="1320265"/>
                </a:lnTo>
                <a:lnTo>
                  <a:pt x="1907143" y="1373218"/>
                </a:lnTo>
                <a:lnTo>
                  <a:pt x="1893341" y="1421018"/>
                </a:lnTo>
                <a:lnTo>
                  <a:pt x="1877976" y="1463886"/>
                </a:lnTo>
                <a:lnTo>
                  <a:pt x="1861115" y="1502047"/>
                </a:lnTo>
                <a:lnTo>
                  <a:pt x="1842821" y="1535721"/>
                </a:lnTo>
                <a:lnTo>
                  <a:pt x="1802200" y="1590501"/>
                </a:lnTo>
                <a:lnTo>
                  <a:pt x="1756637" y="1630009"/>
                </a:lnTo>
                <a:lnTo>
                  <a:pt x="1706656" y="1656025"/>
                </a:lnTo>
                <a:lnTo>
                  <a:pt x="1652779" y="1670328"/>
                </a:lnTo>
                <a:lnTo>
                  <a:pt x="1595530" y="1674700"/>
                </a:lnTo>
                <a:lnTo>
                  <a:pt x="429070" y="1674700"/>
                </a:lnTo>
                <a:lnTo>
                  <a:pt x="196485" y="1868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005" marR="32384">
              <a:lnSpc>
                <a:spcPct val="116100"/>
              </a:lnSpc>
              <a:spcBef>
                <a:spcPts val="100"/>
              </a:spcBef>
            </a:pPr>
            <a:r>
              <a:rPr dirty="0" sz="1400" spc="-75">
                <a:latin typeface="Arial Black"/>
                <a:cs typeface="Arial Black"/>
              </a:rPr>
              <a:t>I’m</a:t>
            </a:r>
            <a:r>
              <a:rPr dirty="0" sz="1400" spc="-114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very</a:t>
            </a:r>
            <a:r>
              <a:rPr dirty="0" sz="1400" spc="-114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excited</a:t>
            </a:r>
            <a:r>
              <a:rPr dirty="0" sz="1400" spc="-114">
                <a:latin typeface="Arial Black"/>
                <a:cs typeface="Arial Black"/>
              </a:rPr>
              <a:t> </a:t>
            </a:r>
            <a:r>
              <a:rPr dirty="0" sz="1400" spc="-35">
                <a:latin typeface="Arial Black"/>
                <a:cs typeface="Arial Black"/>
              </a:rPr>
              <a:t>to </a:t>
            </a:r>
            <a:r>
              <a:rPr dirty="0" sz="1400" spc="-75">
                <a:latin typeface="Arial Black"/>
                <a:cs typeface="Arial Black"/>
              </a:rPr>
              <a:t>dive</a:t>
            </a:r>
            <a:r>
              <a:rPr dirty="0" sz="1400" spc="-114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into</a:t>
            </a:r>
            <a:r>
              <a:rPr dirty="0" sz="1400" spc="-110">
                <a:latin typeface="Arial Black"/>
                <a:cs typeface="Arial Black"/>
              </a:rPr>
              <a:t> </a:t>
            </a:r>
            <a:r>
              <a:rPr dirty="0" sz="1400" spc="-90">
                <a:latin typeface="Arial Black"/>
                <a:cs typeface="Arial Black"/>
              </a:rPr>
              <a:t>this</a:t>
            </a:r>
            <a:r>
              <a:rPr dirty="0" sz="1400" spc="-110">
                <a:latin typeface="Arial Black"/>
                <a:cs typeface="Arial Black"/>
              </a:rPr>
              <a:t> </a:t>
            </a:r>
            <a:r>
              <a:rPr dirty="0" sz="1400" spc="-20">
                <a:latin typeface="Arial Black"/>
                <a:cs typeface="Arial Black"/>
              </a:rPr>
              <a:t>with </a:t>
            </a:r>
            <a:r>
              <a:rPr dirty="0" sz="1400" spc="-70">
                <a:latin typeface="Arial Black"/>
                <a:cs typeface="Arial Black"/>
              </a:rPr>
              <a:t>you</a:t>
            </a:r>
            <a:r>
              <a:rPr dirty="0" sz="1400" spc="-114">
                <a:latin typeface="Arial Black"/>
                <a:cs typeface="Arial Black"/>
              </a:rPr>
              <a:t> </a:t>
            </a:r>
            <a:r>
              <a:rPr dirty="0" sz="1400" spc="-2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algn="ctr" marL="12700" marR="5080">
              <a:lnSpc>
                <a:spcPct val="116100"/>
              </a:lnSpc>
            </a:pPr>
            <a:r>
              <a:rPr dirty="0" sz="1400" spc="-105">
                <a:latin typeface="Arial Black"/>
                <a:cs typeface="Arial Black"/>
              </a:rPr>
              <a:t>Are</a:t>
            </a:r>
            <a:r>
              <a:rPr dirty="0" sz="1400" spc="-110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you</a:t>
            </a:r>
            <a:r>
              <a:rPr dirty="0" sz="1400" spc="-110">
                <a:latin typeface="Arial Black"/>
                <a:cs typeface="Arial Black"/>
              </a:rPr>
              <a:t> </a:t>
            </a:r>
            <a:r>
              <a:rPr dirty="0" sz="1400" spc="-90">
                <a:latin typeface="Arial Black"/>
                <a:cs typeface="Arial Black"/>
              </a:rPr>
              <a:t>ready</a:t>
            </a:r>
            <a:r>
              <a:rPr dirty="0" sz="1400" spc="-110">
                <a:latin typeface="Arial Black"/>
                <a:cs typeface="Arial Black"/>
              </a:rPr>
              <a:t> </a:t>
            </a:r>
            <a:r>
              <a:rPr dirty="0" sz="1400" spc="-25">
                <a:latin typeface="Arial Black"/>
                <a:cs typeface="Arial Black"/>
              </a:rPr>
              <a:t>to </a:t>
            </a:r>
            <a:r>
              <a:rPr dirty="0" sz="1400" spc="-114">
                <a:latin typeface="Arial Black"/>
                <a:cs typeface="Arial Black"/>
              </a:rPr>
              <a:t>enhance</a:t>
            </a:r>
            <a:r>
              <a:rPr dirty="0" sz="1400" spc="-105">
                <a:latin typeface="Arial Black"/>
                <a:cs typeface="Arial Black"/>
              </a:rPr>
              <a:t> </a:t>
            </a:r>
            <a:r>
              <a:rPr dirty="0" sz="1400" spc="-65">
                <a:latin typeface="Arial Black"/>
                <a:cs typeface="Arial Black"/>
              </a:rPr>
              <a:t>your</a:t>
            </a:r>
            <a:r>
              <a:rPr dirty="0" sz="1400" spc="-100">
                <a:latin typeface="Arial Black"/>
                <a:cs typeface="Arial Black"/>
              </a:rPr>
              <a:t> </a:t>
            </a:r>
            <a:r>
              <a:rPr dirty="0" sz="1400" spc="-20">
                <a:latin typeface="Arial Black"/>
                <a:cs typeface="Arial Black"/>
              </a:rPr>
              <a:t>data </a:t>
            </a:r>
            <a:r>
              <a:rPr dirty="0" sz="1400" spc="-95">
                <a:latin typeface="Arial Black"/>
                <a:cs typeface="Arial Black"/>
              </a:rPr>
              <a:t>visualization</a:t>
            </a:r>
            <a:r>
              <a:rPr dirty="0" sz="1400" spc="-25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017" y="903787"/>
            <a:ext cx="2429510" cy="43560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/>
              <a:t>Today</a:t>
            </a:r>
            <a:r>
              <a:rPr dirty="0" sz="2650" spc="70"/>
              <a:t> </a:t>
            </a:r>
            <a:r>
              <a:rPr dirty="0" sz="2650" spc="-10"/>
              <a:t>Content</a:t>
            </a:r>
            <a:endParaRPr sz="2650"/>
          </a:p>
        </p:txBody>
      </p:sp>
      <p:sp>
        <p:nvSpPr>
          <p:cNvPr id="5" name="object 5" descr="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47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47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81378" y="1547928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2" y="486283"/>
                </a:moveTo>
                <a:lnTo>
                  <a:pt x="219627" y="482366"/>
                </a:lnTo>
                <a:lnTo>
                  <a:pt x="174305" y="471072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5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2"/>
                </a:lnTo>
                <a:lnTo>
                  <a:pt x="0" y="242040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6"/>
                </a:lnTo>
                <a:lnTo>
                  <a:pt x="174305" y="15211"/>
                </a:lnTo>
                <a:lnTo>
                  <a:pt x="219627" y="3917"/>
                </a:lnTo>
                <a:lnTo>
                  <a:pt x="267781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6"/>
                </a:lnTo>
                <a:lnTo>
                  <a:pt x="440379" y="57183"/>
                </a:lnTo>
                <a:lnTo>
                  <a:pt x="472667" y="86488"/>
                </a:lnTo>
                <a:lnTo>
                  <a:pt x="499096" y="120423"/>
                </a:lnTo>
                <a:lnTo>
                  <a:pt x="518911" y="158301"/>
                </a:lnTo>
                <a:lnTo>
                  <a:pt x="531355" y="199436"/>
                </a:lnTo>
                <a:lnTo>
                  <a:pt x="535563" y="242040"/>
                </a:lnTo>
                <a:lnTo>
                  <a:pt x="535563" y="244242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60"/>
                </a:lnTo>
                <a:lnTo>
                  <a:pt x="472667" y="399795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82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 descr="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sp>
          <p:nvSpPr>
            <p:cNvPr id="14" name="object 14" descr=""/>
            <p:cNvSpPr/>
            <p:nvPr/>
          </p:nvSpPr>
          <p:spPr>
            <a:xfrm>
              <a:off x="4230766" y="3342334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0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8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0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13496" y="1728773"/>
            <a:ext cx="4413250" cy="1759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latin typeface="Comic Sans MS"/>
                <a:cs typeface="Comic Sans MS"/>
              </a:rPr>
              <a:t>VISUALIZING</a:t>
            </a:r>
            <a:r>
              <a:rPr dirty="0" sz="2500" spc="-145" b="1">
                <a:latin typeface="Comic Sans MS"/>
                <a:cs typeface="Comic Sans MS"/>
              </a:rPr>
              <a:t> </a:t>
            </a:r>
            <a:r>
              <a:rPr dirty="0" sz="2500" spc="-20" b="1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 marL="604520" marR="5080">
              <a:lnSpc>
                <a:spcPct val="166700"/>
              </a:lnSpc>
              <a:spcBef>
                <a:spcPts val="3440"/>
              </a:spcBef>
            </a:pPr>
            <a:r>
              <a:rPr dirty="0" sz="1800" b="1">
                <a:latin typeface="Comic Sans MS"/>
                <a:cs typeface="Comic Sans MS"/>
              </a:rPr>
              <a:t>CURRENCY</a:t>
            </a:r>
            <a:r>
              <a:rPr dirty="0" sz="1800" spc="235" b="1">
                <a:latin typeface="Comic Sans MS"/>
                <a:cs typeface="Comic Sans MS"/>
              </a:rPr>
              <a:t> </a:t>
            </a:r>
            <a:r>
              <a:rPr dirty="0" sz="1800" b="1">
                <a:latin typeface="Comic Sans MS"/>
                <a:cs typeface="Comic Sans MS"/>
              </a:rPr>
              <a:t>CONVERSION</a:t>
            </a:r>
            <a:r>
              <a:rPr dirty="0" sz="1800" spc="235" b="1">
                <a:latin typeface="Comic Sans MS"/>
                <a:cs typeface="Comic Sans MS"/>
              </a:rPr>
              <a:t> </a:t>
            </a:r>
            <a:r>
              <a:rPr dirty="0" sz="1800" spc="-20" b="1">
                <a:latin typeface="Comic Sans MS"/>
                <a:cs typeface="Comic Sans MS"/>
              </a:rPr>
              <a:t>WITH </a:t>
            </a:r>
            <a:r>
              <a:rPr dirty="0" sz="1800" b="1">
                <a:latin typeface="Comic Sans MS"/>
                <a:cs typeface="Comic Sans MS"/>
              </a:rPr>
              <a:t>SLICER</a:t>
            </a:r>
            <a:r>
              <a:rPr dirty="0" sz="1800" spc="85" b="1">
                <a:latin typeface="Comic Sans MS"/>
                <a:cs typeface="Comic Sans MS"/>
              </a:rPr>
              <a:t> </a:t>
            </a:r>
            <a:r>
              <a:rPr dirty="0" sz="1800" b="1">
                <a:latin typeface="Comic Sans MS"/>
                <a:cs typeface="Comic Sans MS"/>
              </a:rPr>
              <a:t>IN</a:t>
            </a:r>
            <a:r>
              <a:rPr dirty="0" sz="1800" spc="90" b="1">
                <a:latin typeface="Comic Sans MS"/>
                <a:cs typeface="Comic Sans MS"/>
              </a:rPr>
              <a:t> </a:t>
            </a:r>
            <a:r>
              <a:rPr dirty="0" sz="1800" b="1">
                <a:latin typeface="Comic Sans MS"/>
                <a:cs typeface="Comic Sans MS"/>
              </a:rPr>
              <a:t>POWER</a:t>
            </a:r>
            <a:r>
              <a:rPr dirty="0" sz="1800" spc="90" b="1">
                <a:latin typeface="Comic Sans MS"/>
                <a:cs typeface="Comic Sans MS"/>
              </a:rPr>
              <a:t> </a:t>
            </a:r>
            <a:r>
              <a:rPr dirty="0" sz="1800" spc="-25" b="1">
                <a:latin typeface="Comic Sans MS"/>
                <a:cs typeface="Comic Sans MS"/>
              </a:rPr>
              <a:t>BI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2746930"/>
            <a:ext cx="241317" cy="241317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7867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4"/>
                </a:lnTo>
                <a:lnTo>
                  <a:pt x="1343998" y="373527"/>
                </a:lnTo>
                <a:lnTo>
                  <a:pt x="1332948" y="435824"/>
                </a:lnTo>
                <a:lnTo>
                  <a:pt x="1317728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0500">
              <a:lnSpc>
                <a:spcPct val="115700"/>
              </a:lnSpc>
              <a:spcBef>
                <a:spcPts val="100"/>
              </a:spcBef>
            </a:pPr>
            <a:r>
              <a:rPr dirty="0" sz="1350" b="1">
                <a:latin typeface="Comic Sans MS"/>
                <a:cs typeface="Comic Sans MS"/>
              </a:rPr>
              <a:t>check</a:t>
            </a:r>
            <a:r>
              <a:rPr dirty="0" sz="1350" spc="-35" b="1">
                <a:latin typeface="Comic Sans MS"/>
                <a:cs typeface="Comic Sans MS"/>
              </a:rPr>
              <a:t> </a:t>
            </a:r>
            <a:r>
              <a:rPr dirty="0" sz="1350" spc="-20" b="1">
                <a:latin typeface="Comic Sans MS"/>
                <a:cs typeface="Comic Sans MS"/>
              </a:rPr>
              <a:t>next </a:t>
            </a:r>
            <a:r>
              <a:rPr dirty="0" sz="1350" spc="-10" b="1">
                <a:latin typeface="Comic Sans MS"/>
                <a:cs typeface="Comic Sans MS"/>
              </a:rPr>
              <a:t>slide..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894" y="1477879"/>
            <a:ext cx="1704974" cy="335279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56269" y="1175826"/>
            <a:ext cx="6527165" cy="1306830"/>
          </a:xfrm>
          <a:custGeom>
            <a:avLst/>
            <a:gdLst/>
            <a:ahLst/>
            <a:cxnLst/>
            <a:rect l="l" t="t" r="r" b="b"/>
            <a:pathLst>
              <a:path w="6527165" h="1306830">
                <a:moveTo>
                  <a:pt x="6193675" y="1306768"/>
                </a:moveTo>
                <a:lnTo>
                  <a:pt x="333374" y="1306768"/>
                </a:lnTo>
                <a:lnTo>
                  <a:pt x="284111" y="1303154"/>
                </a:lnTo>
                <a:lnTo>
                  <a:pt x="237091" y="1292654"/>
                </a:lnTo>
                <a:lnTo>
                  <a:pt x="192832" y="1275784"/>
                </a:lnTo>
                <a:lnTo>
                  <a:pt x="151848" y="1253060"/>
                </a:lnTo>
                <a:lnTo>
                  <a:pt x="114656" y="1224997"/>
                </a:lnTo>
                <a:lnTo>
                  <a:pt x="81771" y="1192112"/>
                </a:lnTo>
                <a:lnTo>
                  <a:pt x="53708" y="1154920"/>
                </a:lnTo>
                <a:lnTo>
                  <a:pt x="30984" y="1113936"/>
                </a:lnTo>
                <a:lnTo>
                  <a:pt x="14114" y="1069677"/>
                </a:lnTo>
                <a:lnTo>
                  <a:pt x="3614" y="1022657"/>
                </a:lnTo>
                <a:lnTo>
                  <a:pt x="0" y="97339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193675" y="0"/>
                </a:lnTo>
                <a:lnTo>
                  <a:pt x="6242939" y="3614"/>
                </a:lnTo>
                <a:lnTo>
                  <a:pt x="6289959" y="14114"/>
                </a:lnTo>
                <a:lnTo>
                  <a:pt x="6334218" y="30984"/>
                </a:lnTo>
                <a:lnTo>
                  <a:pt x="6375202" y="53708"/>
                </a:lnTo>
                <a:lnTo>
                  <a:pt x="6412394" y="81771"/>
                </a:lnTo>
                <a:lnTo>
                  <a:pt x="6445279" y="114656"/>
                </a:lnTo>
                <a:lnTo>
                  <a:pt x="6473342" y="151848"/>
                </a:lnTo>
                <a:lnTo>
                  <a:pt x="6496066" y="192832"/>
                </a:lnTo>
                <a:lnTo>
                  <a:pt x="6512936" y="237091"/>
                </a:lnTo>
                <a:lnTo>
                  <a:pt x="6523436" y="284111"/>
                </a:lnTo>
                <a:lnTo>
                  <a:pt x="6527051" y="333374"/>
                </a:lnTo>
                <a:lnTo>
                  <a:pt x="6527051" y="973393"/>
                </a:lnTo>
                <a:lnTo>
                  <a:pt x="6523436" y="1022657"/>
                </a:lnTo>
                <a:lnTo>
                  <a:pt x="6512936" y="1069677"/>
                </a:lnTo>
                <a:lnTo>
                  <a:pt x="6496066" y="1113936"/>
                </a:lnTo>
                <a:lnTo>
                  <a:pt x="6473342" y="1154920"/>
                </a:lnTo>
                <a:lnTo>
                  <a:pt x="6445279" y="1192112"/>
                </a:lnTo>
                <a:lnTo>
                  <a:pt x="6412394" y="1224997"/>
                </a:lnTo>
                <a:lnTo>
                  <a:pt x="6375202" y="1253060"/>
                </a:lnTo>
                <a:lnTo>
                  <a:pt x="6334218" y="1275784"/>
                </a:lnTo>
                <a:lnTo>
                  <a:pt x="6289959" y="1292654"/>
                </a:lnTo>
                <a:lnTo>
                  <a:pt x="6242939" y="1303154"/>
                </a:lnTo>
                <a:lnTo>
                  <a:pt x="6193675" y="1306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36099" y="107428"/>
            <a:ext cx="6296025" cy="855980"/>
          </a:xfrm>
          <a:custGeom>
            <a:avLst/>
            <a:gdLst/>
            <a:ahLst/>
            <a:cxnLst/>
            <a:rect l="l" t="t" r="r" b="b"/>
            <a:pathLst>
              <a:path w="6296025" h="855980">
                <a:moveTo>
                  <a:pt x="5962587" y="855715"/>
                </a:moveTo>
                <a:lnTo>
                  <a:pt x="333374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962587" y="0"/>
                </a:lnTo>
                <a:lnTo>
                  <a:pt x="6011851" y="3614"/>
                </a:lnTo>
                <a:lnTo>
                  <a:pt x="6058870" y="14114"/>
                </a:lnTo>
                <a:lnTo>
                  <a:pt x="6103130" y="30984"/>
                </a:lnTo>
                <a:lnTo>
                  <a:pt x="6144113" y="53708"/>
                </a:lnTo>
                <a:lnTo>
                  <a:pt x="6181306" y="81771"/>
                </a:lnTo>
                <a:lnTo>
                  <a:pt x="6214191" y="114656"/>
                </a:lnTo>
                <a:lnTo>
                  <a:pt x="6242254" y="151848"/>
                </a:lnTo>
                <a:lnTo>
                  <a:pt x="6264978" y="192832"/>
                </a:lnTo>
                <a:lnTo>
                  <a:pt x="6281848" y="237091"/>
                </a:lnTo>
                <a:lnTo>
                  <a:pt x="6292348" y="284111"/>
                </a:lnTo>
                <a:lnTo>
                  <a:pt x="6295962" y="333374"/>
                </a:lnTo>
                <a:lnTo>
                  <a:pt x="6295962" y="522340"/>
                </a:lnTo>
                <a:lnTo>
                  <a:pt x="6292348" y="571603"/>
                </a:lnTo>
                <a:lnTo>
                  <a:pt x="6281848" y="618623"/>
                </a:lnTo>
                <a:lnTo>
                  <a:pt x="6264978" y="662882"/>
                </a:lnTo>
                <a:lnTo>
                  <a:pt x="6242254" y="703866"/>
                </a:lnTo>
                <a:lnTo>
                  <a:pt x="6214191" y="741058"/>
                </a:lnTo>
                <a:lnTo>
                  <a:pt x="6181306" y="773943"/>
                </a:lnTo>
                <a:lnTo>
                  <a:pt x="6144113" y="802006"/>
                </a:lnTo>
                <a:lnTo>
                  <a:pt x="6103130" y="824730"/>
                </a:lnTo>
                <a:lnTo>
                  <a:pt x="6058870" y="841600"/>
                </a:lnTo>
                <a:lnTo>
                  <a:pt x="6011851" y="852100"/>
                </a:lnTo>
                <a:lnTo>
                  <a:pt x="5962587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14145" marR="5080" indent="-1160780">
              <a:lnSpc>
                <a:spcPct val="115900"/>
              </a:lnSpc>
              <a:spcBef>
                <a:spcPts val="100"/>
              </a:spcBef>
            </a:pPr>
            <a:r>
              <a:rPr dirty="0" u="sng" sz="2050">
                <a:uFill>
                  <a:solidFill>
                    <a:srgbClr val="000000"/>
                  </a:solidFill>
                </a:uFill>
              </a:rPr>
              <a:t>INTRODUCTION</a:t>
            </a:r>
            <a:r>
              <a:rPr dirty="0" u="sng" sz="2050" spc="-10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>
                <a:uFill>
                  <a:solidFill>
                    <a:srgbClr val="000000"/>
                  </a:solidFill>
                </a:uFill>
              </a:rPr>
              <a:t>TO</a:t>
            </a:r>
            <a:r>
              <a:rPr dirty="0" u="sng" sz="2050" spc="-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>
                <a:uFill>
                  <a:solidFill>
                    <a:srgbClr val="000000"/>
                  </a:solidFill>
                </a:uFill>
              </a:rPr>
              <a:t>CURRENCY</a:t>
            </a:r>
            <a:r>
              <a:rPr dirty="0" u="sng" sz="2050" spc="-10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 spc="-10">
                <a:uFill>
                  <a:solidFill>
                    <a:srgbClr val="000000"/>
                  </a:solidFill>
                </a:uFill>
              </a:rPr>
              <a:t>CONVERSION</a:t>
            </a:r>
            <a:r>
              <a:rPr dirty="0" sz="2050" spc="-10"/>
              <a:t> </a:t>
            </a:r>
            <a:r>
              <a:rPr dirty="0" u="sng" sz="2050">
                <a:uFill>
                  <a:solidFill>
                    <a:srgbClr val="000000"/>
                  </a:solidFill>
                </a:uFill>
              </a:rPr>
              <a:t>WITH</a:t>
            </a:r>
            <a:r>
              <a:rPr dirty="0" u="sng" sz="2050" spc="-5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>
                <a:uFill>
                  <a:solidFill>
                    <a:srgbClr val="000000"/>
                  </a:solidFill>
                </a:uFill>
              </a:rPr>
              <a:t>SLICER</a:t>
            </a:r>
            <a:r>
              <a:rPr dirty="0" u="sng" sz="2050" spc="-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>
                <a:uFill>
                  <a:solidFill>
                    <a:srgbClr val="000000"/>
                  </a:solidFill>
                </a:uFill>
              </a:rPr>
              <a:t>IN</a:t>
            </a:r>
            <a:r>
              <a:rPr dirty="0" u="sng" sz="2050" spc="-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>
                <a:uFill>
                  <a:solidFill>
                    <a:srgbClr val="000000"/>
                  </a:solidFill>
                </a:uFill>
              </a:rPr>
              <a:t>POWER</a:t>
            </a:r>
            <a:r>
              <a:rPr dirty="0" u="sng" sz="2050" spc="-5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050" spc="-25">
                <a:uFill>
                  <a:solidFill>
                    <a:srgbClr val="000000"/>
                  </a:solidFill>
                </a:uFill>
              </a:rPr>
              <a:t>BI</a:t>
            </a:r>
            <a:endParaRPr sz="2050"/>
          </a:p>
        </p:txBody>
      </p:sp>
      <p:sp>
        <p:nvSpPr>
          <p:cNvPr id="10" name="object 10" descr=""/>
          <p:cNvSpPr/>
          <p:nvPr/>
        </p:nvSpPr>
        <p:spPr>
          <a:xfrm>
            <a:off x="356269" y="2692145"/>
            <a:ext cx="1980564" cy="449580"/>
          </a:xfrm>
          <a:custGeom>
            <a:avLst/>
            <a:gdLst/>
            <a:ahLst/>
            <a:cxnLst/>
            <a:rect l="l" t="t" r="r" b="b"/>
            <a:pathLst>
              <a:path w="1980564" h="449580">
                <a:moveTo>
                  <a:pt x="1755750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1755750" y="0"/>
                </a:lnTo>
                <a:lnTo>
                  <a:pt x="1801047" y="4566"/>
                </a:lnTo>
                <a:lnTo>
                  <a:pt x="1843236" y="17662"/>
                </a:lnTo>
                <a:lnTo>
                  <a:pt x="1881415" y="38385"/>
                </a:lnTo>
                <a:lnTo>
                  <a:pt x="1914679" y="65830"/>
                </a:lnTo>
                <a:lnTo>
                  <a:pt x="1942124" y="99094"/>
                </a:lnTo>
                <a:lnTo>
                  <a:pt x="1962847" y="137272"/>
                </a:lnTo>
                <a:lnTo>
                  <a:pt x="1975943" y="179462"/>
                </a:lnTo>
                <a:lnTo>
                  <a:pt x="1980510" y="224759"/>
                </a:lnTo>
                <a:lnTo>
                  <a:pt x="1975943" y="270056"/>
                </a:lnTo>
                <a:lnTo>
                  <a:pt x="1962847" y="312246"/>
                </a:lnTo>
                <a:lnTo>
                  <a:pt x="1942124" y="350424"/>
                </a:lnTo>
                <a:lnTo>
                  <a:pt x="1914679" y="383688"/>
                </a:lnTo>
                <a:lnTo>
                  <a:pt x="1881415" y="411133"/>
                </a:lnTo>
                <a:lnTo>
                  <a:pt x="1843236" y="431856"/>
                </a:lnTo>
                <a:lnTo>
                  <a:pt x="1801047" y="444952"/>
                </a:lnTo>
                <a:lnTo>
                  <a:pt x="1755750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91701" y="3344545"/>
            <a:ext cx="6583045" cy="2592705"/>
            <a:chOff x="391701" y="3344545"/>
            <a:chExt cx="6583045" cy="2592705"/>
          </a:xfrm>
        </p:grpSpPr>
        <p:sp>
          <p:nvSpPr>
            <p:cNvPr id="12" name="object 12" descr=""/>
            <p:cNvSpPr/>
            <p:nvPr/>
          </p:nvSpPr>
          <p:spPr>
            <a:xfrm>
              <a:off x="391701" y="3344545"/>
              <a:ext cx="6583045" cy="2592705"/>
            </a:xfrm>
            <a:custGeom>
              <a:avLst/>
              <a:gdLst/>
              <a:ahLst/>
              <a:cxnLst/>
              <a:rect l="l" t="t" r="r" b="b"/>
              <a:pathLst>
                <a:path w="6583045" h="2592704">
                  <a:moveTo>
                    <a:pt x="6251386" y="2592643"/>
                  </a:moveTo>
                  <a:lnTo>
                    <a:pt x="333372" y="2592643"/>
                  </a:lnTo>
                  <a:lnTo>
                    <a:pt x="284111" y="2589029"/>
                  </a:lnTo>
                  <a:lnTo>
                    <a:pt x="237091" y="2578529"/>
                  </a:lnTo>
                  <a:lnTo>
                    <a:pt x="192832" y="2561659"/>
                  </a:lnTo>
                  <a:lnTo>
                    <a:pt x="151848" y="2538935"/>
                  </a:lnTo>
                  <a:lnTo>
                    <a:pt x="114656" y="2510872"/>
                  </a:lnTo>
                  <a:lnTo>
                    <a:pt x="81771" y="2477987"/>
                  </a:lnTo>
                  <a:lnTo>
                    <a:pt x="53708" y="2440795"/>
                  </a:lnTo>
                  <a:lnTo>
                    <a:pt x="30984" y="2399811"/>
                  </a:lnTo>
                  <a:lnTo>
                    <a:pt x="14114" y="2355552"/>
                  </a:lnTo>
                  <a:lnTo>
                    <a:pt x="3614" y="2308532"/>
                  </a:lnTo>
                  <a:lnTo>
                    <a:pt x="0" y="225926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251383" y="0"/>
                  </a:lnTo>
                  <a:lnTo>
                    <a:pt x="6300647" y="3614"/>
                  </a:lnTo>
                  <a:lnTo>
                    <a:pt x="6347666" y="14114"/>
                  </a:lnTo>
                  <a:lnTo>
                    <a:pt x="6391926" y="30984"/>
                  </a:lnTo>
                  <a:lnTo>
                    <a:pt x="6432909" y="53708"/>
                  </a:lnTo>
                  <a:lnTo>
                    <a:pt x="6470102" y="81771"/>
                  </a:lnTo>
                  <a:lnTo>
                    <a:pt x="6502987" y="114656"/>
                  </a:lnTo>
                  <a:lnTo>
                    <a:pt x="6531050" y="151848"/>
                  </a:lnTo>
                  <a:lnTo>
                    <a:pt x="6553774" y="192832"/>
                  </a:lnTo>
                  <a:lnTo>
                    <a:pt x="6570644" y="237091"/>
                  </a:lnTo>
                  <a:lnTo>
                    <a:pt x="6581144" y="284111"/>
                  </a:lnTo>
                  <a:lnTo>
                    <a:pt x="6582884" y="307831"/>
                  </a:lnTo>
                  <a:lnTo>
                    <a:pt x="6582884" y="2284812"/>
                  </a:lnTo>
                  <a:lnTo>
                    <a:pt x="6570644" y="2355552"/>
                  </a:lnTo>
                  <a:lnTo>
                    <a:pt x="6553774" y="2399811"/>
                  </a:lnTo>
                  <a:lnTo>
                    <a:pt x="6531050" y="2440795"/>
                  </a:lnTo>
                  <a:lnTo>
                    <a:pt x="6502987" y="2477987"/>
                  </a:lnTo>
                  <a:lnTo>
                    <a:pt x="6470102" y="2510872"/>
                  </a:lnTo>
                  <a:lnTo>
                    <a:pt x="6432909" y="2538935"/>
                  </a:lnTo>
                  <a:lnTo>
                    <a:pt x="6391926" y="2561659"/>
                  </a:lnTo>
                  <a:lnTo>
                    <a:pt x="6347666" y="2578529"/>
                  </a:lnTo>
                  <a:lnTo>
                    <a:pt x="6300647" y="2589029"/>
                  </a:lnTo>
                  <a:lnTo>
                    <a:pt x="6251386" y="259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51" y="3525520"/>
              <a:ext cx="85725" cy="8572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51" y="4382770"/>
              <a:ext cx="85725" cy="857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51" y="5240020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81669" y="1086164"/>
            <a:ext cx="6569709" cy="476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7790">
              <a:lnSpc>
                <a:spcPct val="152000"/>
              </a:lnSpc>
              <a:spcBef>
                <a:spcPts val="100"/>
              </a:spcBef>
            </a:pPr>
            <a:r>
              <a:rPr dirty="0" sz="1850" b="1">
                <a:latin typeface="Comic Sans MS"/>
                <a:cs typeface="Comic Sans MS"/>
              </a:rPr>
              <a:t>Objective:</a:t>
            </a:r>
            <a:r>
              <a:rPr dirty="0" sz="1850" spc="-65" b="1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Allow</a:t>
            </a:r>
            <a:r>
              <a:rPr dirty="0" sz="1850" spc="8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users</a:t>
            </a:r>
            <a:r>
              <a:rPr dirty="0" sz="1850" spc="7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to</a:t>
            </a:r>
            <a:r>
              <a:rPr dirty="0" sz="1850" spc="8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convert</a:t>
            </a:r>
            <a:r>
              <a:rPr dirty="0" sz="1850" spc="8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between</a:t>
            </a:r>
            <a:r>
              <a:rPr dirty="0" sz="1850" spc="80">
                <a:latin typeface="Comic Sans MS"/>
                <a:cs typeface="Comic Sans MS"/>
              </a:rPr>
              <a:t>  </a:t>
            </a:r>
            <a:r>
              <a:rPr dirty="0" sz="1850" spc="-10">
                <a:latin typeface="Comic Sans MS"/>
                <a:cs typeface="Comic Sans MS"/>
              </a:rPr>
              <a:t>different </a:t>
            </a:r>
            <a:r>
              <a:rPr dirty="0" sz="1850">
                <a:latin typeface="Comic Sans MS"/>
                <a:cs typeface="Comic Sans MS"/>
              </a:rPr>
              <a:t>currencies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dynamically</a:t>
            </a:r>
            <a:r>
              <a:rPr dirty="0" sz="1850" spc="-1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using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a</a:t>
            </a:r>
            <a:r>
              <a:rPr dirty="0" sz="1850" spc="-1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slicer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and</a:t>
            </a:r>
            <a:r>
              <a:rPr dirty="0" sz="1850" spc="-1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the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 spc="-10">
                <a:latin typeface="Comic Sans MS"/>
                <a:cs typeface="Comic Sans MS"/>
              </a:rPr>
              <a:t>SWITCH </a:t>
            </a:r>
            <a:r>
              <a:rPr dirty="0" sz="1850">
                <a:latin typeface="Comic Sans MS"/>
                <a:cs typeface="Comic Sans MS"/>
              </a:rPr>
              <a:t>function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Power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50">
              <a:latin typeface="Comic Sans MS"/>
              <a:cs typeface="Comic Sans MS"/>
            </a:endParaRPr>
          </a:p>
          <a:p>
            <a:pPr algn="just" marL="12700">
              <a:lnSpc>
                <a:spcPct val="100000"/>
              </a:lnSpc>
            </a:pPr>
            <a:r>
              <a:rPr dirty="0" sz="1850" b="1">
                <a:latin typeface="Comic Sans MS"/>
                <a:cs typeface="Comic Sans MS"/>
              </a:rPr>
              <a:t>Key</a:t>
            </a:r>
            <a:r>
              <a:rPr dirty="0" sz="1850" spc="-40" b="1">
                <a:latin typeface="Comic Sans MS"/>
                <a:cs typeface="Comic Sans MS"/>
              </a:rPr>
              <a:t> </a:t>
            </a:r>
            <a:r>
              <a:rPr dirty="0" sz="1850" spc="-10" b="1">
                <a:latin typeface="Comic Sans MS"/>
                <a:cs typeface="Comic Sans MS"/>
              </a:rPr>
              <a:t>Concepts:</a:t>
            </a:r>
            <a:endParaRPr sz="1850">
              <a:latin typeface="Comic Sans MS"/>
              <a:cs typeface="Comic Sans MS"/>
            </a:endParaRPr>
          </a:p>
          <a:p>
            <a:pPr marL="446405" marR="5080">
              <a:lnSpc>
                <a:spcPct val="152000"/>
              </a:lnSpc>
              <a:spcBef>
                <a:spcPts val="1764"/>
              </a:spcBef>
              <a:tabLst>
                <a:tab pos="1687830" algn="l"/>
                <a:tab pos="3209290" algn="l"/>
                <a:tab pos="4485640" algn="l"/>
                <a:tab pos="5620385" algn="l"/>
                <a:tab pos="6322695" algn="l"/>
              </a:tabLst>
            </a:pPr>
            <a:r>
              <a:rPr dirty="0" sz="1850" spc="-10" b="1">
                <a:latin typeface="Comic Sans MS"/>
                <a:cs typeface="Comic Sans MS"/>
              </a:rPr>
              <a:t>Currency</a:t>
            </a:r>
            <a:r>
              <a:rPr dirty="0" sz="1850" b="1">
                <a:latin typeface="Comic Sans MS"/>
                <a:cs typeface="Comic Sans MS"/>
              </a:rPr>
              <a:t>	</a:t>
            </a:r>
            <a:r>
              <a:rPr dirty="0" sz="1850" spc="-10" b="1">
                <a:latin typeface="Comic Sans MS"/>
                <a:cs typeface="Comic Sans MS"/>
              </a:rPr>
              <a:t>Conversion:</a:t>
            </a:r>
            <a:r>
              <a:rPr dirty="0" sz="1850" b="1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Adjusting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financial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20">
                <a:latin typeface="Comic Sans MS"/>
                <a:cs typeface="Comic Sans MS"/>
              </a:rPr>
              <a:t>data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25">
                <a:latin typeface="Comic Sans MS"/>
                <a:cs typeface="Comic Sans MS"/>
              </a:rPr>
              <a:t>to </a:t>
            </a:r>
            <a:r>
              <a:rPr dirty="0" sz="1850">
                <a:latin typeface="Comic Sans MS"/>
                <a:cs typeface="Comic Sans MS"/>
              </a:rPr>
              <a:t>display</a:t>
            </a:r>
            <a:r>
              <a:rPr dirty="0" sz="1850" spc="-7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values</a:t>
            </a:r>
            <a:r>
              <a:rPr dirty="0" sz="1850" spc="-7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</a:t>
            </a:r>
            <a:r>
              <a:rPr dirty="0" sz="1850" spc="-7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different</a:t>
            </a:r>
            <a:r>
              <a:rPr dirty="0" sz="1850" spc="-75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currencies.</a:t>
            </a:r>
            <a:endParaRPr sz="1850">
              <a:latin typeface="Comic Sans MS"/>
              <a:cs typeface="Comic Sans MS"/>
            </a:endParaRPr>
          </a:p>
          <a:p>
            <a:pPr marL="446405" marR="5080">
              <a:lnSpc>
                <a:spcPct val="152000"/>
              </a:lnSpc>
              <a:tabLst>
                <a:tab pos="1372870" algn="l"/>
                <a:tab pos="1713230" algn="l"/>
                <a:tab pos="2482215" algn="l"/>
                <a:tab pos="3127375" algn="l"/>
                <a:tab pos="3942079" algn="l"/>
                <a:tab pos="4702175" algn="l"/>
                <a:tab pos="5104765" algn="l"/>
                <a:tab pos="5939155" algn="l"/>
              </a:tabLst>
            </a:pPr>
            <a:r>
              <a:rPr dirty="0" sz="1850" spc="-10" b="1">
                <a:latin typeface="Comic Sans MS"/>
                <a:cs typeface="Comic Sans MS"/>
              </a:rPr>
              <a:t>Slicer:</a:t>
            </a:r>
            <a:r>
              <a:rPr dirty="0" sz="1850" b="1">
                <a:latin typeface="Comic Sans MS"/>
                <a:cs typeface="Comic Sans MS"/>
              </a:rPr>
              <a:t>	</a:t>
            </a:r>
            <a:r>
              <a:rPr dirty="0" sz="1850" spc="-50">
                <a:latin typeface="Comic Sans MS"/>
                <a:cs typeface="Comic Sans MS"/>
              </a:rPr>
              <a:t>A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visual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20">
                <a:latin typeface="Comic Sans MS"/>
                <a:cs typeface="Comic Sans MS"/>
              </a:rPr>
              <a:t>that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allows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users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25">
                <a:latin typeface="Comic Sans MS"/>
                <a:cs typeface="Comic Sans MS"/>
              </a:rPr>
              <a:t>to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select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which </a:t>
            </a:r>
            <a:r>
              <a:rPr dirty="0" sz="1850">
                <a:latin typeface="Comic Sans MS"/>
                <a:cs typeface="Comic Sans MS"/>
              </a:rPr>
              <a:t>currency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they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want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to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view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the</a:t>
            </a:r>
            <a:r>
              <a:rPr dirty="0" sz="1850" spc="-5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data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in.</a:t>
            </a:r>
            <a:endParaRPr sz="1850">
              <a:latin typeface="Comic Sans MS"/>
              <a:cs typeface="Comic Sans MS"/>
            </a:endParaRPr>
          </a:p>
          <a:p>
            <a:pPr marL="446405" marR="5080">
              <a:lnSpc>
                <a:spcPct val="152000"/>
              </a:lnSpc>
              <a:tabLst>
                <a:tab pos="1685289" algn="l"/>
                <a:tab pos="2933700" algn="l"/>
                <a:tab pos="3290570" algn="l"/>
                <a:tab pos="3986529" algn="l"/>
                <a:tab pos="5078095" algn="l"/>
                <a:tab pos="5739765" algn="l"/>
              </a:tabLst>
            </a:pPr>
            <a:r>
              <a:rPr dirty="0" sz="1850" spc="-10" b="1">
                <a:latin typeface="Comic Sans MS"/>
                <a:cs typeface="Comic Sans MS"/>
              </a:rPr>
              <a:t>SWITCH</a:t>
            </a:r>
            <a:r>
              <a:rPr dirty="0" sz="1850" b="1">
                <a:latin typeface="Comic Sans MS"/>
                <a:cs typeface="Comic Sans MS"/>
              </a:rPr>
              <a:t>	</a:t>
            </a:r>
            <a:r>
              <a:rPr dirty="0" sz="1850" spc="-10" b="1">
                <a:latin typeface="Comic Sans MS"/>
                <a:cs typeface="Comic Sans MS"/>
              </a:rPr>
              <a:t>Function:</a:t>
            </a:r>
            <a:r>
              <a:rPr dirty="0" sz="1850" b="1">
                <a:latin typeface="Comic Sans MS"/>
                <a:cs typeface="Comic Sans MS"/>
              </a:rPr>
              <a:t>	</a:t>
            </a:r>
            <a:r>
              <a:rPr dirty="0" sz="1850" spc="-50">
                <a:latin typeface="Comic Sans MS"/>
                <a:cs typeface="Comic Sans MS"/>
              </a:rPr>
              <a:t>A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25">
                <a:latin typeface="Comic Sans MS"/>
                <a:cs typeface="Comic Sans MS"/>
              </a:rPr>
              <a:t>DAX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function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20">
                <a:latin typeface="Comic Sans MS"/>
                <a:cs typeface="Comic Sans MS"/>
              </a:rPr>
              <a:t>that</a:t>
            </a:r>
            <a:r>
              <a:rPr dirty="0" sz="1850">
                <a:latin typeface="Comic Sans MS"/>
                <a:cs typeface="Comic Sans MS"/>
              </a:rPr>
              <a:t>	</a:t>
            </a:r>
            <a:r>
              <a:rPr dirty="0" sz="1850" spc="-10">
                <a:latin typeface="Comic Sans MS"/>
                <a:cs typeface="Comic Sans MS"/>
              </a:rPr>
              <a:t>enables </a:t>
            </a:r>
            <a:r>
              <a:rPr dirty="0" sz="1850">
                <a:latin typeface="Comic Sans MS"/>
                <a:cs typeface="Comic Sans MS"/>
              </a:rPr>
              <a:t>dynamic</a:t>
            </a:r>
            <a:r>
              <a:rPr dirty="0" sz="1850" spc="-6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selection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based</a:t>
            </a:r>
            <a:r>
              <a:rPr dirty="0" sz="1850" spc="-6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on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user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input</a:t>
            </a:r>
            <a:r>
              <a:rPr dirty="0" sz="1850" spc="-6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from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the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slicer.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7867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617066" y="347065"/>
            <a:ext cx="1343025" cy="3521075"/>
            <a:chOff x="7617066" y="347065"/>
            <a:chExt cx="1343025" cy="35210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7066" y="1400656"/>
              <a:ext cx="1343024" cy="2466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1609" y="347065"/>
              <a:ext cx="1180465" cy="1016635"/>
            </a:xfrm>
            <a:custGeom>
              <a:avLst/>
              <a:gdLst/>
              <a:ahLst/>
              <a:cxnLst/>
              <a:rect l="l" t="t" r="r" b="b"/>
              <a:pathLst>
                <a:path w="1180465" h="1016635">
                  <a:moveTo>
                    <a:pt x="142926" y="1016376"/>
                  </a:moveTo>
                  <a:lnTo>
                    <a:pt x="149799" y="828755"/>
                  </a:lnTo>
                  <a:lnTo>
                    <a:pt x="119331" y="810707"/>
                  </a:lnTo>
                  <a:lnTo>
                    <a:pt x="91545" y="788099"/>
                  </a:lnTo>
                  <a:lnTo>
                    <a:pt x="45366" y="725903"/>
                  </a:lnTo>
                  <a:lnTo>
                    <a:pt x="27645" y="684665"/>
                  </a:lnTo>
                  <a:lnTo>
                    <a:pt x="13953" y="635568"/>
                  </a:lnTo>
                  <a:lnTo>
                    <a:pt x="4626" y="577786"/>
                  </a:lnTo>
                  <a:lnTo>
                    <a:pt x="0" y="510494"/>
                  </a:lnTo>
                  <a:lnTo>
                    <a:pt x="415" y="432809"/>
                  </a:lnTo>
                  <a:lnTo>
                    <a:pt x="5208" y="362798"/>
                  </a:lnTo>
                  <a:lnTo>
                    <a:pt x="14021" y="299634"/>
                  </a:lnTo>
                  <a:lnTo>
                    <a:pt x="26595" y="243117"/>
                  </a:lnTo>
                  <a:lnTo>
                    <a:pt x="42668" y="193051"/>
                  </a:lnTo>
                  <a:lnTo>
                    <a:pt x="61981" y="149236"/>
                  </a:lnTo>
                  <a:lnTo>
                    <a:pt x="84275" y="111475"/>
                  </a:lnTo>
                  <a:lnTo>
                    <a:pt x="109287" y="79569"/>
                  </a:lnTo>
                  <a:lnTo>
                    <a:pt x="166431" y="32531"/>
                  </a:lnTo>
                  <a:lnTo>
                    <a:pt x="231330" y="6536"/>
                  </a:lnTo>
                  <a:lnTo>
                    <a:pt x="301904" y="0"/>
                  </a:lnTo>
                  <a:lnTo>
                    <a:pt x="904909" y="22088"/>
                  </a:lnTo>
                  <a:lnTo>
                    <a:pt x="977231" y="33859"/>
                  </a:lnTo>
                  <a:lnTo>
                    <a:pt x="1041739" y="64596"/>
                  </a:lnTo>
                  <a:lnTo>
                    <a:pt x="1096371" y="115732"/>
                  </a:lnTo>
                  <a:lnTo>
                    <a:pt x="1119340" y="149399"/>
                  </a:lnTo>
                  <a:lnTo>
                    <a:pt x="1139067" y="188704"/>
                  </a:lnTo>
                  <a:lnTo>
                    <a:pt x="1155295" y="233826"/>
                  </a:lnTo>
                  <a:lnTo>
                    <a:pt x="1167765" y="284945"/>
                  </a:lnTo>
                  <a:lnTo>
                    <a:pt x="1176220" y="342241"/>
                  </a:lnTo>
                  <a:lnTo>
                    <a:pt x="1180402" y="405892"/>
                  </a:lnTo>
                  <a:lnTo>
                    <a:pt x="1180053" y="476079"/>
                  </a:lnTo>
                  <a:lnTo>
                    <a:pt x="1174905" y="545405"/>
                  </a:lnTo>
                  <a:lnTo>
                    <a:pt x="1164999" y="607796"/>
                  </a:lnTo>
                  <a:lnTo>
                    <a:pt x="1150653" y="663351"/>
                  </a:lnTo>
                  <a:lnTo>
                    <a:pt x="1132180" y="712228"/>
                  </a:lnTo>
                  <a:lnTo>
                    <a:pt x="1109894" y="754585"/>
                  </a:lnTo>
                  <a:lnTo>
                    <a:pt x="1084107" y="790582"/>
                  </a:lnTo>
                  <a:lnTo>
                    <a:pt x="1055133" y="820376"/>
                  </a:lnTo>
                  <a:lnTo>
                    <a:pt x="1023285" y="844125"/>
                  </a:lnTo>
                  <a:lnTo>
                    <a:pt x="988876" y="861988"/>
                  </a:lnTo>
                  <a:lnTo>
                    <a:pt x="342567" y="862398"/>
                  </a:lnTo>
                  <a:lnTo>
                    <a:pt x="142926" y="1016376"/>
                  </a:lnTo>
                  <a:close/>
                </a:path>
                <a:path w="1180465" h="1016635">
                  <a:moveTo>
                    <a:pt x="342567" y="862398"/>
                  </a:moveTo>
                  <a:lnTo>
                    <a:pt x="987639" y="862398"/>
                  </a:lnTo>
                  <a:lnTo>
                    <a:pt x="952219" y="874123"/>
                  </a:lnTo>
                  <a:lnTo>
                    <a:pt x="913628" y="880689"/>
                  </a:lnTo>
                  <a:lnTo>
                    <a:pt x="873416" y="881843"/>
                  </a:lnTo>
                  <a:lnTo>
                    <a:pt x="342567" y="862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 rot="120000">
            <a:off x="7928294" y="601423"/>
            <a:ext cx="73589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see</a:t>
            </a:r>
            <a:r>
              <a:rPr dirty="0" sz="1350" spc="-35" b="1">
                <a:latin typeface="Comic Sans MS"/>
                <a:cs typeface="Comic Sans MS"/>
              </a:rPr>
              <a:t> </a:t>
            </a:r>
            <a:r>
              <a:rPr dirty="0" sz="1350" spc="-20" b="1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 txBox="1"/>
          <p:nvPr/>
        </p:nvSpPr>
        <p:spPr>
          <a:xfrm rot="120000">
            <a:off x="7977019" y="839340"/>
            <a:ext cx="62103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slide</a:t>
            </a:r>
            <a:r>
              <a:rPr dirty="0" sz="1350" spc="-55" b="1">
                <a:latin typeface="Comic Sans MS"/>
                <a:cs typeface="Comic Sans MS"/>
              </a:rPr>
              <a:t> </a:t>
            </a:r>
            <a:r>
              <a:rPr dirty="0" sz="1350" spc="-25" b="1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43775" y="254427"/>
            <a:ext cx="5534025" cy="466090"/>
          </a:xfrm>
          <a:custGeom>
            <a:avLst/>
            <a:gdLst/>
            <a:ahLst/>
            <a:cxnLst/>
            <a:rect l="l" t="t" r="r" b="b"/>
            <a:pathLst>
              <a:path w="5534025" h="466090">
                <a:moveTo>
                  <a:pt x="5300743" y="465572"/>
                </a:moveTo>
                <a:lnTo>
                  <a:pt x="232786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5300743" y="0"/>
                </a:lnTo>
                <a:lnTo>
                  <a:pt x="5346369" y="4514"/>
                </a:lnTo>
                <a:lnTo>
                  <a:pt x="5389826" y="17719"/>
                </a:lnTo>
                <a:lnTo>
                  <a:pt x="5429893" y="39110"/>
                </a:lnTo>
                <a:lnTo>
                  <a:pt x="5465348" y="68181"/>
                </a:lnTo>
                <a:lnTo>
                  <a:pt x="5494418" y="103636"/>
                </a:lnTo>
                <a:lnTo>
                  <a:pt x="5515809" y="143702"/>
                </a:lnTo>
                <a:lnTo>
                  <a:pt x="5529015" y="187159"/>
                </a:lnTo>
                <a:lnTo>
                  <a:pt x="5533529" y="232786"/>
                </a:lnTo>
                <a:lnTo>
                  <a:pt x="5529015" y="278412"/>
                </a:lnTo>
                <a:lnTo>
                  <a:pt x="5515809" y="321869"/>
                </a:lnTo>
                <a:lnTo>
                  <a:pt x="5494418" y="361936"/>
                </a:lnTo>
                <a:lnTo>
                  <a:pt x="5465348" y="397391"/>
                </a:lnTo>
                <a:lnTo>
                  <a:pt x="5429893" y="426461"/>
                </a:lnTo>
                <a:lnTo>
                  <a:pt x="5389826" y="447852"/>
                </a:lnTo>
                <a:lnTo>
                  <a:pt x="5346369" y="461058"/>
                </a:lnTo>
                <a:lnTo>
                  <a:pt x="5300743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dirty="0" spc="-55"/>
              <a:t> </a:t>
            </a:r>
            <a:r>
              <a:rPr dirty="0"/>
              <a:t>1:</a:t>
            </a:r>
            <a:r>
              <a:rPr dirty="0" spc="-55"/>
              <a:t> </a:t>
            </a:r>
            <a:r>
              <a:rPr dirty="0"/>
              <a:t>Create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Table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Currency</a:t>
            </a:r>
            <a:r>
              <a:rPr dirty="0" spc="-55"/>
              <a:t> </a:t>
            </a:r>
            <a:r>
              <a:rPr dirty="0" spc="-10"/>
              <a:t>Rates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343775" y="1012303"/>
            <a:ext cx="3457575" cy="789305"/>
          </a:xfrm>
          <a:custGeom>
            <a:avLst/>
            <a:gdLst/>
            <a:ahLst/>
            <a:cxnLst/>
            <a:rect l="l" t="t" r="r" b="b"/>
            <a:pathLst>
              <a:path w="3457575" h="789305">
                <a:moveTo>
                  <a:pt x="3124034" y="788886"/>
                </a:moveTo>
                <a:lnTo>
                  <a:pt x="333374" y="788886"/>
                </a:lnTo>
                <a:lnTo>
                  <a:pt x="284111" y="785272"/>
                </a:lnTo>
                <a:lnTo>
                  <a:pt x="237091" y="774772"/>
                </a:lnTo>
                <a:lnTo>
                  <a:pt x="192832" y="757902"/>
                </a:lnTo>
                <a:lnTo>
                  <a:pt x="151848" y="735177"/>
                </a:lnTo>
                <a:lnTo>
                  <a:pt x="114656" y="707115"/>
                </a:lnTo>
                <a:lnTo>
                  <a:pt x="81771" y="674230"/>
                </a:lnTo>
                <a:lnTo>
                  <a:pt x="53708" y="637037"/>
                </a:lnTo>
                <a:lnTo>
                  <a:pt x="30984" y="596054"/>
                </a:lnTo>
                <a:lnTo>
                  <a:pt x="14114" y="551794"/>
                </a:lnTo>
                <a:lnTo>
                  <a:pt x="3614" y="504775"/>
                </a:lnTo>
                <a:lnTo>
                  <a:pt x="0" y="455511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3124033" y="0"/>
                </a:lnTo>
                <a:lnTo>
                  <a:pt x="3173297" y="3614"/>
                </a:lnTo>
                <a:lnTo>
                  <a:pt x="3220316" y="14114"/>
                </a:lnTo>
                <a:lnTo>
                  <a:pt x="3264576" y="30984"/>
                </a:lnTo>
                <a:lnTo>
                  <a:pt x="3305559" y="53708"/>
                </a:lnTo>
                <a:lnTo>
                  <a:pt x="3342751" y="81771"/>
                </a:lnTo>
                <a:lnTo>
                  <a:pt x="3375637" y="114656"/>
                </a:lnTo>
                <a:lnTo>
                  <a:pt x="3403699" y="151848"/>
                </a:lnTo>
                <a:lnTo>
                  <a:pt x="3426423" y="192832"/>
                </a:lnTo>
                <a:lnTo>
                  <a:pt x="3443293" y="237091"/>
                </a:lnTo>
                <a:lnTo>
                  <a:pt x="3453793" y="284111"/>
                </a:lnTo>
                <a:lnTo>
                  <a:pt x="3457408" y="333375"/>
                </a:lnTo>
                <a:lnTo>
                  <a:pt x="3457408" y="455511"/>
                </a:lnTo>
                <a:lnTo>
                  <a:pt x="3453793" y="504775"/>
                </a:lnTo>
                <a:lnTo>
                  <a:pt x="3443293" y="551794"/>
                </a:lnTo>
                <a:lnTo>
                  <a:pt x="3426423" y="596054"/>
                </a:lnTo>
                <a:lnTo>
                  <a:pt x="3403699" y="637037"/>
                </a:lnTo>
                <a:lnTo>
                  <a:pt x="3375637" y="674230"/>
                </a:lnTo>
                <a:lnTo>
                  <a:pt x="3342751" y="707115"/>
                </a:lnTo>
                <a:lnTo>
                  <a:pt x="3305559" y="735177"/>
                </a:lnTo>
                <a:lnTo>
                  <a:pt x="3264576" y="757902"/>
                </a:lnTo>
                <a:lnTo>
                  <a:pt x="3220316" y="774772"/>
                </a:lnTo>
                <a:lnTo>
                  <a:pt x="3173297" y="785272"/>
                </a:lnTo>
                <a:lnTo>
                  <a:pt x="3124034" y="788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69175" y="936624"/>
            <a:ext cx="3261995" cy="78740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650" b="1">
                <a:latin typeface="Comic Sans MS"/>
                <a:cs typeface="Comic Sans MS"/>
              </a:rPr>
              <a:t>1.</a:t>
            </a:r>
            <a:r>
              <a:rPr dirty="0" sz="1650" spc="-20" b="1">
                <a:latin typeface="Comic Sans MS"/>
                <a:cs typeface="Comic Sans MS"/>
              </a:rPr>
              <a:t> </a:t>
            </a:r>
            <a:r>
              <a:rPr dirty="0" sz="1650" b="1">
                <a:latin typeface="Comic Sans MS"/>
                <a:cs typeface="Comic Sans MS"/>
              </a:rPr>
              <a:t>Go</a:t>
            </a:r>
            <a:r>
              <a:rPr dirty="0" sz="1650" spc="-20" b="1">
                <a:latin typeface="Comic Sans MS"/>
                <a:cs typeface="Comic Sans MS"/>
              </a:rPr>
              <a:t> </a:t>
            </a:r>
            <a:r>
              <a:rPr dirty="0" sz="1650" b="1">
                <a:latin typeface="Comic Sans MS"/>
                <a:cs typeface="Comic Sans MS"/>
              </a:rPr>
              <a:t>to</a:t>
            </a:r>
            <a:r>
              <a:rPr dirty="0" sz="1650" spc="-20" b="1">
                <a:latin typeface="Comic Sans MS"/>
                <a:cs typeface="Comic Sans MS"/>
              </a:rPr>
              <a:t> </a:t>
            </a:r>
            <a:r>
              <a:rPr dirty="0" sz="1650" b="1">
                <a:latin typeface="Comic Sans MS"/>
                <a:cs typeface="Comic Sans MS"/>
              </a:rPr>
              <a:t>the</a:t>
            </a:r>
            <a:r>
              <a:rPr dirty="0" sz="1650" spc="-20" b="1">
                <a:latin typeface="Comic Sans MS"/>
                <a:cs typeface="Comic Sans MS"/>
              </a:rPr>
              <a:t> </a:t>
            </a:r>
            <a:r>
              <a:rPr dirty="0" sz="1650" b="1">
                <a:latin typeface="Comic Sans MS"/>
                <a:cs typeface="Comic Sans MS"/>
              </a:rPr>
              <a:t>Data</a:t>
            </a:r>
            <a:r>
              <a:rPr dirty="0" sz="1650" spc="-20" b="1">
                <a:latin typeface="Comic Sans MS"/>
                <a:cs typeface="Comic Sans MS"/>
              </a:rPr>
              <a:t> View: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650">
                <a:latin typeface="Comic Sans MS"/>
                <a:cs typeface="Comic Sans MS"/>
              </a:rPr>
              <a:t>In</a:t>
            </a:r>
            <a:r>
              <a:rPr dirty="0" sz="1650" spc="-3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Power</a:t>
            </a:r>
            <a:r>
              <a:rPr dirty="0" sz="1650" spc="-2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BI,</a:t>
            </a:r>
            <a:r>
              <a:rPr dirty="0" sz="1650" spc="-2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go</a:t>
            </a:r>
            <a:r>
              <a:rPr dirty="0" sz="1650" spc="-3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to</a:t>
            </a:r>
            <a:r>
              <a:rPr dirty="0" sz="1650" spc="-2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the</a:t>
            </a:r>
            <a:r>
              <a:rPr dirty="0" sz="1650" spc="-2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Data</a:t>
            </a:r>
            <a:r>
              <a:rPr dirty="0" sz="1650" spc="-30">
                <a:latin typeface="Comic Sans MS"/>
                <a:cs typeface="Comic Sans MS"/>
              </a:rPr>
              <a:t> </a:t>
            </a:r>
            <a:r>
              <a:rPr dirty="0" sz="1650" spc="-20">
                <a:latin typeface="Comic Sans MS"/>
                <a:cs typeface="Comic Sans MS"/>
              </a:rPr>
              <a:t>view.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4271" y="856919"/>
            <a:ext cx="2381250" cy="188594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32592" y="2845389"/>
            <a:ext cx="6864350" cy="1033144"/>
          </a:xfrm>
          <a:custGeom>
            <a:avLst/>
            <a:gdLst/>
            <a:ahLst/>
            <a:cxnLst/>
            <a:rect l="l" t="t" r="r" b="b"/>
            <a:pathLst>
              <a:path w="6864350" h="1033145">
                <a:moveTo>
                  <a:pt x="6531176" y="1033004"/>
                </a:moveTo>
                <a:lnTo>
                  <a:pt x="333375" y="1033004"/>
                </a:lnTo>
                <a:lnTo>
                  <a:pt x="284111" y="1029389"/>
                </a:lnTo>
                <a:lnTo>
                  <a:pt x="237091" y="1018889"/>
                </a:lnTo>
                <a:lnTo>
                  <a:pt x="192832" y="1002019"/>
                </a:lnTo>
                <a:lnTo>
                  <a:pt x="151848" y="979295"/>
                </a:lnTo>
                <a:lnTo>
                  <a:pt x="114656" y="951232"/>
                </a:lnTo>
                <a:lnTo>
                  <a:pt x="81771" y="918347"/>
                </a:lnTo>
                <a:lnTo>
                  <a:pt x="53708" y="881155"/>
                </a:lnTo>
                <a:lnTo>
                  <a:pt x="30984" y="840171"/>
                </a:lnTo>
                <a:lnTo>
                  <a:pt x="14114" y="795912"/>
                </a:lnTo>
                <a:lnTo>
                  <a:pt x="3614" y="748892"/>
                </a:lnTo>
                <a:lnTo>
                  <a:pt x="0" y="6996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531176" y="0"/>
                </a:lnTo>
                <a:lnTo>
                  <a:pt x="6580439" y="3614"/>
                </a:lnTo>
                <a:lnTo>
                  <a:pt x="6627458" y="14114"/>
                </a:lnTo>
                <a:lnTo>
                  <a:pt x="6671718" y="30984"/>
                </a:lnTo>
                <a:lnTo>
                  <a:pt x="6712701" y="53708"/>
                </a:lnTo>
                <a:lnTo>
                  <a:pt x="6749894" y="81771"/>
                </a:lnTo>
                <a:lnTo>
                  <a:pt x="6782779" y="114656"/>
                </a:lnTo>
                <a:lnTo>
                  <a:pt x="6810842" y="151848"/>
                </a:lnTo>
                <a:lnTo>
                  <a:pt x="6833566" y="192832"/>
                </a:lnTo>
                <a:lnTo>
                  <a:pt x="6850436" y="237092"/>
                </a:lnTo>
                <a:lnTo>
                  <a:pt x="6860936" y="284111"/>
                </a:lnTo>
                <a:lnTo>
                  <a:pt x="6863829" y="323545"/>
                </a:lnTo>
                <a:lnTo>
                  <a:pt x="6863829" y="709458"/>
                </a:lnTo>
                <a:lnTo>
                  <a:pt x="6860936" y="748892"/>
                </a:lnTo>
                <a:lnTo>
                  <a:pt x="6850436" y="795912"/>
                </a:lnTo>
                <a:lnTo>
                  <a:pt x="6833566" y="840171"/>
                </a:lnTo>
                <a:lnTo>
                  <a:pt x="6810842" y="881155"/>
                </a:lnTo>
                <a:lnTo>
                  <a:pt x="6782779" y="918347"/>
                </a:lnTo>
                <a:lnTo>
                  <a:pt x="6749894" y="951232"/>
                </a:lnTo>
                <a:lnTo>
                  <a:pt x="6712701" y="979295"/>
                </a:lnTo>
                <a:lnTo>
                  <a:pt x="6671718" y="1002019"/>
                </a:lnTo>
                <a:lnTo>
                  <a:pt x="6627458" y="1018889"/>
                </a:lnTo>
                <a:lnTo>
                  <a:pt x="6580439" y="1029389"/>
                </a:lnTo>
                <a:lnTo>
                  <a:pt x="6531176" y="1033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7992" y="2793198"/>
            <a:ext cx="6814184" cy="102552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50" b="1">
                <a:latin typeface="Comic Sans MS"/>
                <a:cs typeface="Comic Sans MS"/>
              </a:rPr>
              <a:t>2.</a:t>
            </a:r>
            <a:r>
              <a:rPr dirty="0" sz="1450" spc="-30" b="1">
                <a:latin typeface="Comic Sans MS"/>
                <a:cs typeface="Comic Sans MS"/>
              </a:rPr>
              <a:t> </a:t>
            </a:r>
            <a:r>
              <a:rPr dirty="0" sz="1450" b="1">
                <a:latin typeface="Comic Sans MS"/>
                <a:cs typeface="Comic Sans MS"/>
              </a:rPr>
              <a:t>Create</a:t>
            </a:r>
            <a:r>
              <a:rPr dirty="0" sz="1450" spc="-30" b="1">
                <a:latin typeface="Comic Sans MS"/>
                <a:cs typeface="Comic Sans MS"/>
              </a:rPr>
              <a:t> </a:t>
            </a:r>
            <a:r>
              <a:rPr dirty="0" sz="1450" b="1">
                <a:latin typeface="Comic Sans MS"/>
                <a:cs typeface="Comic Sans MS"/>
              </a:rPr>
              <a:t>a</a:t>
            </a:r>
            <a:r>
              <a:rPr dirty="0" sz="1450" spc="-30" b="1">
                <a:latin typeface="Comic Sans MS"/>
                <a:cs typeface="Comic Sans MS"/>
              </a:rPr>
              <a:t> </a:t>
            </a:r>
            <a:r>
              <a:rPr dirty="0" sz="1450" b="1">
                <a:latin typeface="Comic Sans MS"/>
                <a:cs typeface="Comic Sans MS"/>
              </a:rPr>
              <a:t>New</a:t>
            </a:r>
            <a:r>
              <a:rPr dirty="0" sz="1450" spc="-30" b="1">
                <a:latin typeface="Comic Sans MS"/>
                <a:cs typeface="Comic Sans MS"/>
              </a:rPr>
              <a:t> </a:t>
            </a:r>
            <a:r>
              <a:rPr dirty="0" sz="1450" spc="-10" b="1">
                <a:latin typeface="Comic Sans MS"/>
                <a:cs typeface="Comic Sans MS"/>
              </a:rPr>
              <a:t>Table: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50900"/>
              </a:lnSpc>
            </a:pPr>
            <a:r>
              <a:rPr dirty="0" sz="1450">
                <a:latin typeface="Comic Sans MS"/>
                <a:cs typeface="Comic Sans MS"/>
              </a:rPr>
              <a:t>Click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on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Enter</a:t>
            </a:r>
            <a:r>
              <a:rPr dirty="0" sz="1450" spc="305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Data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and</a:t>
            </a:r>
            <a:r>
              <a:rPr dirty="0" sz="1450" spc="305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create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a</a:t>
            </a:r>
            <a:r>
              <a:rPr dirty="0" sz="1450" spc="305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table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named</a:t>
            </a:r>
            <a:r>
              <a:rPr dirty="0" sz="1450" spc="305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Currency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with</a:t>
            </a:r>
            <a:r>
              <a:rPr dirty="0" sz="1450" spc="305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two</a:t>
            </a:r>
            <a:r>
              <a:rPr dirty="0" sz="1450" spc="300">
                <a:latin typeface="Comic Sans MS"/>
                <a:cs typeface="Comic Sans MS"/>
              </a:rPr>
              <a:t> </a:t>
            </a:r>
            <a:r>
              <a:rPr dirty="0" sz="1450" spc="-10">
                <a:latin typeface="Comic Sans MS"/>
                <a:cs typeface="Comic Sans MS"/>
              </a:rPr>
              <a:t>columns: </a:t>
            </a:r>
            <a:r>
              <a:rPr dirty="0" sz="1450">
                <a:latin typeface="Comic Sans MS"/>
                <a:cs typeface="Comic Sans MS"/>
              </a:rPr>
              <a:t>Currency</a:t>
            </a:r>
            <a:r>
              <a:rPr dirty="0" sz="1450" spc="-70">
                <a:latin typeface="Comic Sans MS"/>
                <a:cs typeface="Comic Sans MS"/>
              </a:rPr>
              <a:t> </a:t>
            </a:r>
            <a:r>
              <a:rPr dirty="0" sz="1450">
                <a:latin typeface="Comic Sans MS"/>
                <a:cs typeface="Comic Sans MS"/>
              </a:rPr>
              <a:t>and</a:t>
            </a:r>
            <a:r>
              <a:rPr dirty="0" sz="1450" spc="-65">
                <a:latin typeface="Comic Sans MS"/>
                <a:cs typeface="Comic Sans MS"/>
              </a:rPr>
              <a:t> </a:t>
            </a:r>
            <a:r>
              <a:rPr dirty="0" sz="1450" spc="-10">
                <a:latin typeface="Comic Sans MS"/>
                <a:cs typeface="Comic Sans MS"/>
              </a:rPr>
              <a:t>Rate</a:t>
            </a:r>
            <a:r>
              <a:rPr dirty="0" sz="1450" spc="-10" b="1"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92" y="4081544"/>
            <a:ext cx="3648074" cy="293369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31844" y="3878393"/>
            <a:ext cx="4257674" cy="3322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692221" y="812638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91545" y="788099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2" y="149236"/>
                </a:lnTo>
                <a:lnTo>
                  <a:pt x="84275" y="111475"/>
                </a:lnTo>
                <a:lnTo>
                  <a:pt x="109288" y="79569"/>
                </a:lnTo>
                <a:lnTo>
                  <a:pt x="166431" y="32531"/>
                </a:lnTo>
                <a:lnTo>
                  <a:pt x="231331" y="6536"/>
                </a:lnTo>
                <a:lnTo>
                  <a:pt x="301904" y="0"/>
                </a:lnTo>
                <a:lnTo>
                  <a:pt x="904911" y="22088"/>
                </a:lnTo>
                <a:lnTo>
                  <a:pt x="977231" y="33859"/>
                </a:lnTo>
                <a:lnTo>
                  <a:pt x="1041739" y="64596"/>
                </a:lnTo>
                <a:lnTo>
                  <a:pt x="1096372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4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1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873416" y="881843"/>
                </a:moveTo>
                <a:lnTo>
                  <a:pt x="342567" y="862398"/>
                </a:lnTo>
                <a:lnTo>
                  <a:pt x="987639" y="862398"/>
                </a:lnTo>
                <a:lnTo>
                  <a:pt x="952220" y="874123"/>
                </a:lnTo>
                <a:lnTo>
                  <a:pt x="913629" y="880689"/>
                </a:lnTo>
                <a:lnTo>
                  <a:pt x="873416" y="88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 rot="120000">
            <a:off x="7732598" y="1067156"/>
            <a:ext cx="1108084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do</a:t>
            </a:r>
            <a:r>
              <a:rPr dirty="0" sz="1350" spc="-45" b="1">
                <a:latin typeface="Comic Sans MS"/>
                <a:cs typeface="Comic Sans MS"/>
              </a:rPr>
              <a:t> </a:t>
            </a:r>
            <a:r>
              <a:rPr dirty="0" sz="1350" b="1">
                <a:latin typeface="Comic Sans MS"/>
                <a:cs typeface="Comic Sans MS"/>
              </a:rPr>
              <a:t>along</a:t>
            </a:r>
            <a:r>
              <a:rPr dirty="0" sz="1350" spc="-45" b="1">
                <a:latin typeface="Comic Sans MS"/>
                <a:cs typeface="Comic Sans MS"/>
              </a:rPr>
              <a:t> </a:t>
            </a:r>
            <a:r>
              <a:rPr dirty="0" sz="1350" spc="-20" b="1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 rot="120000">
            <a:off x="8134995" y="1304753"/>
            <a:ext cx="286258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25" b="1">
                <a:latin typeface="Comic Sans MS"/>
                <a:cs typeface="Comic Sans MS"/>
              </a:rPr>
              <a:t>me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43775" y="336615"/>
            <a:ext cx="5842000" cy="466090"/>
          </a:xfrm>
          <a:custGeom>
            <a:avLst/>
            <a:gdLst/>
            <a:ahLst/>
            <a:cxnLst/>
            <a:rect l="l" t="t" r="r" b="b"/>
            <a:pathLst>
              <a:path w="5842000" h="466090">
                <a:moveTo>
                  <a:pt x="5609498" y="465572"/>
                </a:moveTo>
                <a:lnTo>
                  <a:pt x="232786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5609498" y="0"/>
                </a:lnTo>
                <a:lnTo>
                  <a:pt x="5655124" y="4514"/>
                </a:lnTo>
                <a:lnTo>
                  <a:pt x="5698581" y="17719"/>
                </a:lnTo>
                <a:lnTo>
                  <a:pt x="5738648" y="39110"/>
                </a:lnTo>
                <a:lnTo>
                  <a:pt x="5774103" y="68181"/>
                </a:lnTo>
                <a:lnTo>
                  <a:pt x="5803173" y="103636"/>
                </a:lnTo>
                <a:lnTo>
                  <a:pt x="5824564" y="143702"/>
                </a:lnTo>
                <a:lnTo>
                  <a:pt x="5837770" y="187159"/>
                </a:lnTo>
                <a:lnTo>
                  <a:pt x="5841482" y="224679"/>
                </a:lnTo>
                <a:lnTo>
                  <a:pt x="5841482" y="240893"/>
                </a:lnTo>
                <a:lnTo>
                  <a:pt x="5824564" y="321869"/>
                </a:lnTo>
                <a:lnTo>
                  <a:pt x="5803173" y="361936"/>
                </a:lnTo>
                <a:lnTo>
                  <a:pt x="5774103" y="397391"/>
                </a:lnTo>
                <a:lnTo>
                  <a:pt x="5738648" y="426461"/>
                </a:lnTo>
                <a:lnTo>
                  <a:pt x="5698581" y="447852"/>
                </a:lnTo>
                <a:lnTo>
                  <a:pt x="5655124" y="461058"/>
                </a:lnTo>
                <a:lnTo>
                  <a:pt x="5609498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51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dirty="0" spc="-50"/>
              <a:t> </a:t>
            </a:r>
            <a:r>
              <a:rPr dirty="0"/>
              <a:t>2:</a:t>
            </a:r>
            <a:r>
              <a:rPr dirty="0" spc="-50"/>
              <a:t> </a:t>
            </a:r>
            <a:r>
              <a:rPr dirty="0"/>
              <a:t>Add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Slicer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Currency</a:t>
            </a:r>
            <a:r>
              <a:rPr dirty="0" spc="-45"/>
              <a:t> </a:t>
            </a:r>
            <a:r>
              <a:rPr dirty="0" spc="-10"/>
              <a:t>Selection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343775" y="1228863"/>
            <a:ext cx="4277360" cy="1551305"/>
            <a:chOff x="343775" y="1228863"/>
            <a:chExt cx="4277360" cy="1551305"/>
          </a:xfrm>
        </p:grpSpPr>
        <p:sp>
          <p:nvSpPr>
            <p:cNvPr id="9" name="object 9" descr=""/>
            <p:cNvSpPr/>
            <p:nvPr/>
          </p:nvSpPr>
          <p:spPr>
            <a:xfrm>
              <a:off x="343775" y="1228863"/>
              <a:ext cx="4277360" cy="1551305"/>
            </a:xfrm>
            <a:custGeom>
              <a:avLst/>
              <a:gdLst/>
              <a:ahLst/>
              <a:cxnLst/>
              <a:rect l="l" t="t" r="r" b="b"/>
              <a:pathLst>
                <a:path w="4277360" h="1551305">
                  <a:moveTo>
                    <a:pt x="3944638" y="1550886"/>
                  </a:moveTo>
                  <a:lnTo>
                    <a:pt x="333373" y="1550886"/>
                  </a:lnTo>
                  <a:lnTo>
                    <a:pt x="284111" y="1547272"/>
                  </a:lnTo>
                  <a:lnTo>
                    <a:pt x="237091" y="1536771"/>
                  </a:lnTo>
                  <a:lnTo>
                    <a:pt x="192832" y="1519902"/>
                  </a:lnTo>
                  <a:lnTo>
                    <a:pt x="151848" y="1497177"/>
                  </a:lnTo>
                  <a:lnTo>
                    <a:pt x="114656" y="1469115"/>
                  </a:lnTo>
                  <a:lnTo>
                    <a:pt x="81771" y="1436230"/>
                  </a:lnTo>
                  <a:lnTo>
                    <a:pt x="53708" y="1399037"/>
                  </a:lnTo>
                  <a:lnTo>
                    <a:pt x="30984" y="1358054"/>
                  </a:lnTo>
                  <a:lnTo>
                    <a:pt x="14114" y="1313794"/>
                  </a:lnTo>
                  <a:lnTo>
                    <a:pt x="3614" y="1266775"/>
                  </a:lnTo>
                  <a:lnTo>
                    <a:pt x="0" y="121751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944637" y="0"/>
                  </a:lnTo>
                  <a:lnTo>
                    <a:pt x="3993901" y="3614"/>
                  </a:lnTo>
                  <a:lnTo>
                    <a:pt x="4040920" y="14114"/>
                  </a:lnTo>
                  <a:lnTo>
                    <a:pt x="4085180" y="30984"/>
                  </a:lnTo>
                  <a:lnTo>
                    <a:pt x="4126163" y="53708"/>
                  </a:lnTo>
                  <a:lnTo>
                    <a:pt x="4163356" y="81771"/>
                  </a:lnTo>
                  <a:lnTo>
                    <a:pt x="4196241" y="114656"/>
                  </a:lnTo>
                  <a:lnTo>
                    <a:pt x="4224303" y="151848"/>
                  </a:lnTo>
                  <a:lnTo>
                    <a:pt x="4247027" y="192832"/>
                  </a:lnTo>
                  <a:lnTo>
                    <a:pt x="4263897" y="237091"/>
                  </a:lnTo>
                  <a:lnTo>
                    <a:pt x="4274397" y="284111"/>
                  </a:lnTo>
                  <a:lnTo>
                    <a:pt x="4277054" y="320318"/>
                  </a:lnTo>
                  <a:lnTo>
                    <a:pt x="4277054" y="1230568"/>
                  </a:lnTo>
                  <a:lnTo>
                    <a:pt x="4263897" y="1313794"/>
                  </a:lnTo>
                  <a:lnTo>
                    <a:pt x="4247027" y="1358054"/>
                  </a:lnTo>
                  <a:lnTo>
                    <a:pt x="4224303" y="1399037"/>
                  </a:lnTo>
                  <a:lnTo>
                    <a:pt x="4196241" y="1436230"/>
                  </a:lnTo>
                  <a:lnTo>
                    <a:pt x="4163356" y="1469115"/>
                  </a:lnTo>
                  <a:lnTo>
                    <a:pt x="4126163" y="1497177"/>
                  </a:lnTo>
                  <a:lnTo>
                    <a:pt x="4085180" y="1519902"/>
                  </a:lnTo>
                  <a:lnTo>
                    <a:pt x="4040920" y="1536771"/>
                  </a:lnTo>
                  <a:lnTo>
                    <a:pt x="3993901" y="1547272"/>
                  </a:lnTo>
                  <a:lnTo>
                    <a:pt x="3944638" y="1550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50" y="1781313"/>
              <a:ext cx="76200" cy="761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22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20"/>
              </a:spcBef>
            </a:pPr>
            <a:r>
              <a:rPr dirty="0"/>
              <a:t>1.</a:t>
            </a:r>
            <a:r>
              <a:rPr dirty="0" spc="-50"/>
              <a:t> </a:t>
            </a:r>
            <a:r>
              <a:rPr dirty="0"/>
              <a:t>Add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Currency</a:t>
            </a:r>
            <a:r>
              <a:rPr dirty="0" spc="-50"/>
              <a:t> </a:t>
            </a:r>
            <a:r>
              <a:rPr dirty="0" spc="-10"/>
              <a:t>Slicer:</a:t>
            </a:r>
          </a:p>
          <a:p>
            <a:pPr algn="just" marL="367665" marR="5080">
              <a:lnSpc>
                <a:spcPct val="151500"/>
              </a:lnSpc>
            </a:pPr>
            <a:r>
              <a:rPr dirty="0" b="0">
                <a:latin typeface="Comic Sans MS"/>
                <a:cs typeface="Comic Sans MS"/>
              </a:rPr>
              <a:t>Drag</a:t>
            </a:r>
            <a:r>
              <a:rPr dirty="0" spc="30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the</a:t>
            </a:r>
            <a:r>
              <a:rPr dirty="0" spc="35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Currency</a:t>
            </a:r>
            <a:r>
              <a:rPr dirty="0" spc="35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column</a:t>
            </a:r>
            <a:r>
              <a:rPr dirty="0" spc="35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from</a:t>
            </a:r>
            <a:r>
              <a:rPr dirty="0" spc="35" b="0">
                <a:latin typeface="Comic Sans MS"/>
                <a:cs typeface="Comic Sans MS"/>
              </a:rPr>
              <a:t>  </a:t>
            </a:r>
            <a:r>
              <a:rPr dirty="0" spc="-25" b="0">
                <a:latin typeface="Comic Sans MS"/>
                <a:cs typeface="Comic Sans MS"/>
              </a:rPr>
              <a:t>the </a:t>
            </a:r>
            <a:r>
              <a:rPr dirty="0" b="0">
                <a:latin typeface="Comic Sans MS"/>
                <a:cs typeface="Comic Sans MS"/>
              </a:rPr>
              <a:t>Currency</a:t>
            </a:r>
            <a:r>
              <a:rPr dirty="0" spc="60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table</a:t>
            </a:r>
            <a:r>
              <a:rPr dirty="0" spc="65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onto</a:t>
            </a:r>
            <a:r>
              <a:rPr dirty="0" spc="65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the</a:t>
            </a:r>
            <a:r>
              <a:rPr dirty="0" spc="60" b="0">
                <a:latin typeface="Comic Sans MS"/>
                <a:cs typeface="Comic Sans MS"/>
              </a:rPr>
              <a:t>  </a:t>
            </a:r>
            <a:r>
              <a:rPr dirty="0" b="0">
                <a:latin typeface="Comic Sans MS"/>
                <a:cs typeface="Comic Sans MS"/>
              </a:rPr>
              <a:t>canvas</a:t>
            </a:r>
            <a:r>
              <a:rPr dirty="0" spc="65" b="0">
                <a:latin typeface="Comic Sans MS"/>
                <a:cs typeface="Comic Sans MS"/>
              </a:rPr>
              <a:t>  </a:t>
            </a:r>
            <a:r>
              <a:rPr dirty="0" spc="-25" b="0">
                <a:latin typeface="Comic Sans MS"/>
                <a:cs typeface="Comic Sans MS"/>
              </a:rPr>
              <a:t>and </a:t>
            </a:r>
            <a:r>
              <a:rPr dirty="0" b="0">
                <a:latin typeface="Comic Sans MS"/>
                <a:cs typeface="Comic Sans MS"/>
              </a:rPr>
              <a:t>change</a:t>
            </a:r>
            <a:r>
              <a:rPr dirty="0" spc="-35" b="0">
                <a:latin typeface="Comic Sans MS"/>
                <a:cs typeface="Comic Sans MS"/>
              </a:rPr>
              <a:t> </a:t>
            </a:r>
            <a:r>
              <a:rPr dirty="0" b="0">
                <a:latin typeface="Comic Sans MS"/>
                <a:cs typeface="Comic Sans MS"/>
              </a:rPr>
              <a:t>it</a:t>
            </a:r>
            <a:r>
              <a:rPr dirty="0" spc="-30" b="0">
                <a:latin typeface="Comic Sans MS"/>
                <a:cs typeface="Comic Sans MS"/>
              </a:rPr>
              <a:t> </a:t>
            </a:r>
            <a:r>
              <a:rPr dirty="0" b="0">
                <a:latin typeface="Comic Sans MS"/>
                <a:cs typeface="Comic Sans MS"/>
              </a:rPr>
              <a:t>to</a:t>
            </a:r>
            <a:r>
              <a:rPr dirty="0" spc="-30" b="0">
                <a:latin typeface="Comic Sans MS"/>
                <a:cs typeface="Comic Sans MS"/>
              </a:rPr>
              <a:t> </a:t>
            </a:r>
            <a:r>
              <a:rPr dirty="0" b="0">
                <a:latin typeface="Comic Sans MS"/>
                <a:cs typeface="Comic Sans MS"/>
              </a:rPr>
              <a:t>a</a:t>
            </a:r>
            <a:r>
              <a:rPr dirty="0" spc="-35" b="0">
                <a:latin typeface="Comic Sans MS"/>
                <a:cs typeface="Comic Sans MS"/>
              </a:rPr>
              <a:t> </a:t>
            </a:r>
            <a:r>
              <a:rPr dirty="0" b="0">
                <a:latin typeface="Comic Sans MS"/>
                <a:cs typeface="Comic Sans MS"/>
              </a:rPr>
              <a:t>Slicer</a:t>
            </a:r>
            <a:r>
              <a:rPr dirty="0" spc="-30" b="0">
                <a:latin typeface="Comic Sans MS"/>
                <a:cs typeface="Comic Sans MS"/>
              </a:rPr>
              <a:t> </a:t>
            </a:r>
            <a:r>
              <a:rPr dirty="0" spc="-10" b="0">
                <a:latin typeface="Comic Sans MS"/>
                <a:cs typeface="Comic Sans MS"/>
              </a:rPr>
              <a:t>visual.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5109" y="977757"/>
            <a:ext cx="2105024" cy="1628774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343775" y="3412544"/>
            <a:ext cx="4277360" cy="1551305"/>
            <a:chOff x="343775" y="3412544"/>
            <a:chExt cx="4277360" cy="1551305"/>
          </a:xfrm>
        </p:grpSpPr>
        <p:sp>
          <p:nvSpPr>
            <p:cNvPr id="14" name="object 14" descr=""/>
            <p:cNvSpPr/>
            <p:nvPr/>
          </p:nvSpPr>
          <p:spPr>
            <a:xfrm>
              <a:off x="343775" y="3412544"/>
              <a:ext cx="4277360" cy="1551305"/>
            </a:xfrm>
            <a:custGeom>
              <a:avLst/>
              <a:gdLst/>
              <a:ahLst/>
              <a:cxnLst/>
              <a:rect l="l" t="t" r="r" b="b"/>
              <a:pathLst>
                <a:path w="4277360" h="1551304">
                  <a:moveTo>
                    <a:pt x="3944637" y="1550886"/>
                  </a:moveTo>
                  <a:lnTo>
                    <a:pt x="333375" y="1550886"/>
                  </a:lnTo>
                  <a:lnTo>
                    <a:pt x="284111" y="1547271"/>
                  </a:lnTo>
                  <a:lnTo>
                    <a:pt x="237091" y="1536771"/>
                  </a:lnTo>
                  <a:lnTo>
                    <a:pt x="192832" y="1519901"/>
                  </a:lnTo>
                  <a:lnTo>
                    <a:pt x="151848" y="1497177"/>
                  </a:lnTo>
                  <a:lnTo>
                    <a:pt x="114656" y="1469115"/>
                  </a:lnTo>
                  <a:lnTo>
                    <a:pt x="81771" y="1436230"/>
                  </a:lnTo>
                  <a:lnTo>
                    <a:pt x="53708" y="1399037"/>
                  </a:lnTo>
                  <a:lnTo>
                    <a:pt x="30984" y="1358054"/>
                  </a:lnTo>
                  <a:lnTo>
                    <a:pt x="14114" y="1313794"/>
                  </a:lnTo>
                  <a:lnTo>
                    <a:pt x="3614" y="1266775"/>
                  </a:lnTo>
                  <a:lnTo>
                    <a:pt x="0" y="121751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944637" y="0"/>
                  </a:lnTo>
                  <a:lnTo>
                    <a:pt x="3993901" y="3614"/>
                  </a:lnTo>
                  <a:lnTo>
                    <a:pt x="4040920" y="14114"/>
                  </a:lnTo>
                  <a:lnTo>
                    <a:pt x="4085180" y="30984"/>
                  </a:lnTo>
                  <a:lnTo>
                    <a:pt x="4126163" y="53708"/>
                  </a:lnTo>
                  <a:lnTo>
                    <a:pt x="4163356" y="81771"/>
                  </a:lnTo>
                  <a:lnTo>
                    <a:pt x="4196241" y="114656"/>
                  </a:lnTo>
                  <a:lnTo>
                    <a:pt x="4224303" y="151848"/>
                  </a:lnTo>
                  <a:lnTo>
                    <a:pt x="4247027" y="192832"/>
                  </a:lnTo>
                  <a:lnTo>
                    <a:pt x="4263897" y="237091"/>
                  </a:lnTo>
                  <a:lnTo>
                    <a:pt x="4274397" y="284111"/>
                  </a:lnTo>
                  <a:lnTo>
                    <a:pt x="4277054" y="320318"/>
                  </a:lnTo>
                  <a:lnTo>
                    <a:pt x="4277054" y="1230567"/>
                  </a:lnTo>
                  <a:lnTo>
                    <a:pt x="4263897" y="1313794"/>
                  </a:lnTo>
                  <a:lnTo>
                    <a:pt x="4247027" y="1358054"/>
                  </a:lnTo>
                  <a:lnTo>
                    <a:pt x="4224303" y="1399037"/>
                  </a:lnTo>
                  <a:lnTo>
                    <a:pt x="4196241" y="1436230"/>
                  </a:lnTo>
                  <a:lnTo>
                    <a:pt x="4163356" y="1469115"/>
                  </a:lnTo>
                  <a:lnTo>
                    <a:pt x="4126163" y="1497177"/>
                  </a:lnTo>
                  <a:lnTo>
                    <a:pt x="4085180" y="1519901"/>
                  </a:lnTo>
                  <a:lnTo>
                    <a:pt x="4040920" y="1536771"/>
                  </a:lnTo>
                  <a:lnTo>
                    <a:pt x="3993901" y="1547271"/>
                  </a:lnTo>
                  <a:lnTo>
                    <a:pt x="3944637" y="1550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50" y="3964994"/>
              <a:ext cx="76200" cy="761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69175" y="3336865"/>
            <a:ext cx="4227195" cy="154940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20"/>
              </a:spcBef>
            </a:pPr>
            <a:r>
              <a:rPr dirty="0" sz="1650" b="1">
                <a:latin typeface="Comic Sans MS"/>
                <a:cs typeface="Comic Sans MS"/>
              </a:rPr>
              <a:t>2.</a:t>
            </a:r>
            <a:r>
              <a:rPr dirty="0" sz="1650" spc="-35" b="1">
                <a:latin typeface="Comic Sans MS"/>
                <a:cs typeface="Comic Sans MS"/>
              </a:rPr>
              <a:t> </a:t>
            </a:r>
            <a:r>
              <a:rPr dirty="0" sz="1650" b="1">
                <a:latin typeface="Comic Sans MS"/>
                <a:cs typeface="Comic Sans MS"/>
              </a:rPr>
              <a:t>Format</a:t>
            </a:r>
            <a:r>
              <a:rPr dirty="0" sz="1650" spc="-30" b="1">
                <a:latin typeface="Comic Sans MS"/>
                <a:cs typeface="Comic Sans MS"/>
              </a:rPr>
              <a:t> </a:t>
            </a:r>
            <a:r>
              <a:rPr dirty="0" sz="1650" b="1">
                <a:latin typeface="Comic Sans MS"/>
                <a:cs typeface="Comic Sans MS"/>
              </a:rPr>
              <a:t>the</a:t>
            </a:r>
            <a:r>
              <a:rPr dirty="0" sz="1650" spc="-35" b="1">
                <a:latin typeface="Comic Sans MS"/>
                <a:cs typeface="Comic Sans MS"/>
              </a:rPr>
              <a:t> </a:t>
            </a:r>
            <a:r>
              <a:rPr dirty="0" sz="1650" spc="-10" b="1">
                <a:latin typeface="Comic Sans MS"/>
                <a:cs typeface="Comic Sans MS"/>
              </a:rPr>
              <a:t>Slicer:</a:t>
            </a:r>
            <a:endParaRPr sz="1650">
              <a:latin typeface="Comic Sans MS"/>
              <a:cs typeface="Comic Sans MS"/>
            </a:endParaRPr>
          </a:p>
          <a:p>
            <a:pPr algn="just" marL="367665" marR="5080">
              <a:lnSpc>
                <a:spcPct val="151500"/>
              </a:lnSpc>
            </a:pPr>
            <a:r>
              <a:rPr dirty="0" sz="1650">
                <a:latin typeface="Comic Sans MS"/>
                <a:cs typeface="Comic Sans MS"/>
              </a:rPr>
              <a:t>Set</a:t>
            </a:r>
            <a:r>
              <a:rPr dirty="0" sz="1650" spc="3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the</a:t>
            </a:r>
            <a:r>
              <a:rPr dirty="0" sz="1650" spc="3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slicer</a:t>
            </a:r>
            <a:r>
              <a:rPr dirty="0" sz="1650" spc="3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to</a:t>
            </a:r>
            <a:r>
              <a:rPr dirty="0" sz="1650" spc="3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allow</a:t>
            </a:r>
            <a:r>
              <a:rPr dirty="0" sz="1650" spc="35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Single</a:t>
            </a:r>
            <a:r>
              <a:rPr dirty="0" sz="1650" spc="30">
                <a:latin typeface="Comic Sans MS"/>
                <a:cs typeface="Comic Sans MS"/>
              </a:rPr>
              <a:t> </a:t>
            </a:r>
            <a:r>
              <a:rPr dirty="0" sz="1650" spc="-10">
                <a:latin typeface="Comic Sans MS"/>
                <a:cs typeface="Comic Sans MS"/>
              </a:rPr>
              <a:t>Selection </a:t>
            </a:r>
            <a:r>
              <a:rPr dirty="0" sz="1650">
                <a:latin typeface="Comic Sans MS"/>
                <a:cs typeface="Comic Sans MS"/>
              </a:rPr>
              <a:t>(so</a:t>
            </a:r>
            <a:r>
              <a:rPr dirty="0" sz="1650" spc="24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only</a:t>
            </a:r>
            <a:r>
              <a:rPr dirty="0" sz="1650" spc="24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one</a:t>
            </a:r>
            <a:r>
              <a:rPr dirty="0" sz="1650" spc="24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currency</a:t>
            </a:r>
            <a:r>
              <a:rPr dirty="0" sz="1650" spc="24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can</a:t>
            </a:r>
            <a:r>
              <a:rPr dirty="0" sz="1650" spc="24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be</a:t>
            </a:r>
            <a:r>
              <a:rPr dirty="0" sz="1650" spc="240">
                <a:latin typeface="Comic Sans MS"/>
                <a:cs typeface="Comic Sans MS"/>
              </a:rPr>
              <a:t> </a:t>
            </a:r>
            <a:r>
              <a:rPr dirty="0" sz="1650" spc="-10">
                <a:latin typeface="Comic Sans MS"/>
                <a:cs typeface="Comic Sans MS"/>
              </a:rPr>
              <a:t>selected </a:t>
            </a:r>
            <a:r>
              <a:rPr dirty="0" sz="1650">
                <a:latin typeface="Comic Sans MS"/>
                <a:cs typeface="Comic Sans MS"/>
              </a:rPr>
              <a:t>at</a:t>
            </a:r>
            <a:r>
              <a:rPr dirty="0" sz="1650" spc="-20">
                <a:latin typeface="Comic Sans MS"/>
                <a:cs typeface="Comic Sans MS"/>
              </a:rPr>
              <a:t> </a:t>
            </a:r>
            <a:r>
              <a:rPr dirty="0" sz="1650">
                <a:latin typeface="Comic Sans MS"/>
                <a:cs typeface="Comic Sans MS"/>
              </a:rPr>
              <a:t>a</a:t>
            </a:r>
            <a:r>
              <a:rPr dirty="0" sz="1650" spc="-15">
                <a:latin typeface="Comic Sans MS"/>
                <a:cs typeface="Comic Sans MS"/>
              </a:rPr>
              <a:t> </a:t>
            </a:r>
            <a:r>
              <a:rPr dirty="0" sz="1650" spc="-10">
                <a:latin typeface="Comic Sans MS"/>
                <a:cs typeface="Comic Sans MS"/>
              </a:rPr>
              <a:t>time).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5109" y="2967422"/>
            <a:ext cx="1533524" cy="42290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7252" y="5392056"/>
            <a:ext cx="2190749" cy="1495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7"/>
                </a:lnTo>
                <a:lnTo>
                  <a:pt x="65751" y="791489"/>
                </a:lnTo>
                <a:lnTo>
                  <a:pt x="31621" y="748354"/>
                </a:lnTo>
                <a:lnTo>
                  <a:pt x="8778" y="665747"/>
                </a:lnTo>
                <a:lnTo>
                  <a:pt x="2457" y="603780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7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9" y="0"/>
                </a:lnTo>
                <a:lnTo>
                  <a:pt x="892705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9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6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 rot="120000">
            <a:off x="7846697" y="984539"/>
            <a:ext cx="820747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10" b="1">
                <a:latin typeface="Comic Sans MS"/>
                <a:cs typeface="Comic Sans MS"/>
              </a:rPr>
              <a:t>Easy..see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 rot="120000">
            <a:off x="8045740" y="1222321"/>
            <a:ext cx="40510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15" b="1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19999" y="327008"/>
            <a:ext cx="6170295" cy="449580"/>
          </a:xfrm>
          <a:custGeom>
            <a:avLst/>
            <a:gdLst/>
            <a:ahLst/>
            <a:cxnLst/>
            <a:rect l="l" t="t" r="r" b="b"/>
            <a:pathLst>
              <a:path w="6170295" h="449580">
                <a:moveTo>
                  <a:pt x="5945096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945096" y="0"/>
                </a:lnTo>
                <a:lnTo>
                  <a:pt x="5990393" y="4566"/>
                </a:lnTo>
                <a:lnTo>
                  <a:pt x="6032582" y="17662"/>
                </a:lnTo>
                <a:lnTo>
                  <a:pt x="6070761" y="38385"/>
                </a:lnTo>
                <a:lnTo>
                  <a:pt x="6104025" y="65830"/>
                </a:lnTo>
                <a:lnTo>
                  <a:pt x="6131470" y="99094"/>
                </a:lnTo>
                <a:lnTo>
                  <a:pt x="6152193" y="137272"/>
                </a:lnTo>
                <a:lnTo>
                  <a:pt x="6165289" y="179462"/>
                </a:lnTo>
                <a:lnTo>
                  <a:pt x="6169855" y="224759"/>
                </a:lnTo>
                <a:lnTo>
                  <a:pt x="6165289" y="270056"/>
                </a:lnTo>
                <a:lnTo>
                  <a:pt x="6152193" y="312246"/>
                </a:lnTo>
                <a:lnTo>
                  <a:pt x="6131470" y="350424"/>
                </a:lnTo>
                <a:lnTo>
                  <a:pt x="6104025" y="383688"/>
                </a:lnTo>
                <a:lnTo>
                  <a:pt x="6070761" y="411133"/>
                </a:lnTo>
                <a:lnTo>
                  <a:pt x="6032582" y="431856"/>
                </a:lnTo>
                <a:lnTo>
                  <a:pt x="5990393" y="444952"/>
                </a:lnTo>
                <a:lnTo>
                  <a:pt x="5945096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5399" y="384793"/>
            <a:ext cx="5871210" cy="306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/>
              <a:t>Step</a:t>
            </a:r>
            <a:r>
              <a:rPr dirty="0" sz="1850" spc="-70"/>
              <a:t> </a:t>
            </a:r>
            <a:r>
              <a:rPr dirty="0" sz="1850"/>
              <a:t>3:</a:t>
            </a:r>
            <a:r>
              <a:rPr dirty="0" sz="1850" spc="-70"/>
              <a:t> </a:t>
            </a:r>
            <a:r>
              <a:rPr dirty="0" sz="1850"/>
              <a:t>Create</a:t>
            </a:r>
            <a:r>
              <a:rPr dirty="0" sz="1850" spc="-55"/>
              <a:t> </a:t>
            </a:r>
            <a:r>
              <a:rPr dirty="0" sz="1850"/>
              <a:t>a</a:t>
            </a:r>
            <a:r>
              <a:rPr dirty="0" sz="1850" spc="-60"/>
              <a:t> </a:t>
            </a:r>
            <a:r>
              <a:rPr dirty="0" sz="1850"/>
              <a:t>Measure</a:t>
            </a:r>
            <a:r>
              <a:rPr dirty="0" sz="1850" spc="-55"/>
              <a:t> </a:t>
            </a:r>
            <a:r>
              <a:rPr dirty="0" sz="1850"/>
              <a:t>for</a:t>
            </a:r>
            <a:r>
              <a:rPr dirty="0" sz="1850" spc="-60"/>
              <a:t> </a:t>
            </a:r>
            <a:r>
              <a:rPr dirty="0" sz="1850"/>
              <a:t>Currency</a:t>
            </a:r>
            <a:r>
              <a:rPr dirty="0" sz="1850" spc="-55"/>
              <a:t> </a:t>
            </a:r>
            <a:r>
              <a:rPr dirty="0" sz="1850" spc="-10"/>
              <a:t>Conversion</a:t>
            </a:r>
            <a:endParaRPr sz="1850"/>
          </a:p>
        </p:txBody>
      </p:sp>
      <p:grpSp>
        <p:nvGrpSpPr>
          <p:cNvPr id="16" name="object 16" descr=""/>
          <p:cNvGrpSpPr/>
          <p:nvPr/>
        </p:nvGrpSpPr>
        <p:grpSpPr>
          <a:xfrm>
            <a:off x="382500" y="941242"/>
            <a:ext cx="6663690" cy="1252855"/>
            <a:chOff x="382500" y="941242"/>
            <a:chExt cx="6663690" cy="1252855"/>
          </a:xfrm>
        </p:grpSpPr>
        <p:sp>
          <p:nvSpPr>
            <p:cNvPr id="17" name="object 17" descr=""/>
            <p:cNvSpPr/>
            <p:nvPr/>
          </p:nvSpPr>
          <p:spPr>
            <a:xfrm>
              <a:off x="382500" y="941242"/>
              <a:ext cx="6663690" cy="1252855"/>
            </a:xfrm>
            <a:custGeom>
              <a:avLst/>
              <a:gdLst/>
              <a:ahLst/>
              <a:cxnLst/>
              <a:rect l="l" t="t" r="r" b="b"/>
              <a:pathLst>
                <a:path w="6663690" h="1252855">
                  <a:moveTo>
                    <a:pt x="6330252" y="1252615"/>
                  </a:moveTo>
                  <a:lnTo>
                    <a:pt x="333374" y="1252615"/>
                  </a:lnTo>
                  <a:lnTo>
                    <a:pt x="284111" y="1249000"/>
                  </a:lnTo>
                  <a:lnTo>
                    <a:pt x="237091" y="1238500"/>
                  </a:lnTo>
                  <a:lnTo>
                    <a:pt x="192832" y="1221630"/>
                  </a:lnTo>
                  <a:lnTo>
                    <a:pt x="151848" y="1198906"/>
                  </a:lnTo>
                  <a:lnTo>
                    <a:pt x="114656" y="1170844"/>
                  </a:lnTo>
                  <a:lnTo>
                    <a:pt x="81771" y="1137958"/>
                  </a:lnTo>
                  <a:lnTo>
                    <a:pt x="53708" y="1100766"/>
                  </a:lnTo>
                  <a:lnTo>
                    <a:pt x="30984" y="1059782"/>
                  </a:lnTo>
                  <a:lnTo>
                    <a:pt x="14114" y="1015523"/>
                  </a:lnTo>
                  <a:lnTo>
                    <a:pt x="3614" y="968504"/>
                  </a:lnTo>
                  <a:lnTo>
                    <a:pt x="0" y="919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30251" y="0"/>
                  </a:lnTo>
                  <a:lnTo>
                    <a:pt x="6379515" y="3614"/>
                  </a:lnTo>
                  <a:lnTo>
                    <a:pt x="6426534" y="14114"/>
                  </a:lnTo>
                  <a:lnTo>
                    <a:pt x="6470794" y="30984"/>
                  </a:lnTo>
                  <a:lnTo>
                    <a:pt x="6511778" y="53708"/>
                  </a:lnTo>
                  <a:lnTo>
                    <a:pt x="6548970" y="81771"/>
                  </a:lnTo>
                  <a:lnTo>
                    <a:pt x="6581855" y="114656"/>
                  </a:lnTo>
                  <a:lnTo>
                    <a:pt x="6609918" y="151848"/>
                  </a:lnTo>
                  <a:lnTo>
                    <a:pt x="6632642" y="192832"/>
                  </a:lnTo>
                  <a:lnTo>
                    <a:pt x="6649511" y="237091"/>
                  </a:lnTo>
                  <a:lnTo>
                    <a:pt x="6660012" y="284111"/>
                  </a:lnTo>
                  <a:lnTo>
                    <a:pt x="6663626" y="333374"/>
                  </a:lnTo>
                  <a:lnTo>
                    <a:pt x="6663626" y="919240"/>
                  </a:lnTo>
                  <a:lnTo>
                    <a:pt x="6660012" y="968504"/>
                  </a:lnTo>
                  <a:lnTo>
                    <a:pt x="6649511" y="1015523"/>
                  </a:lnTo>
                  <a:lnTo>
                    <a:pt x="6632642" y="1059782"/>
                  </a:lnTo>
                  <a:lnTo>
                    <a:pt x="6609918" y="1100766"/>
                  </a:lnTo>
                  <a:lnTo>
                    <a:pt x="6581855" y="1137958"/>
                  </a:lnTo>
                  <a:lnTo>
                    <a:pt x="6548970" y="1170844"/>
                  </a:lnTo>
                  <a:lnTo>
                    <a:pt x="6511778" y="1198906"/>
                  </a:lnTo>
                  <a:lnTo>
                    <a:pt x="6470794" y="1221630"/>
                  </a:lnTo>
                  <a:lnTo>
                    <a:pt x="6426534" y="1238500"/>
                  </a:lnTo>
                  <a:lnTo>
                    <a:pt x="6379515" y="1249000"/>
                  </a:lnTo>
                  <a:lnTo>
                    <a:pt x="6330252" y="1252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999" y="1531792"/>
              <a:ext cx="85725" cy="8572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407900" y="868097"/>
            <a:ext cx="6612890" cy="125412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750" b="1">
                <a:latin typeface="Comic Sans MS"/>
                <a:cs typeface="Comic Sans MS"/>
              </a:rPr>
              <a:t>1.</a:t>
            </a:r>
            <a:r>
              <a:rPr dirty="0" sz="1750" spc="-35" b="1">
                <a:latin typeface="Comic Sans MS"/>
                <a:cs typeface="Comic Sans MS"/>
              </a:rPr>
              <a:t> </a:t>
            </a:r>
            <a:r>
              <a:rPr dirty="0" sz="1750" b="1">
                <a:latin typeface="Comic Sans MS"/>
                <a:cs typeface="Comic Sans MS"/>
              </a:rPr>
              <a:t>Create</a:t>
            </a:r>
            <a:r>
              <a:rPr dirty="0" sz="1750" spc="-35" b="1">
                <a:latin typeface="Comic Sans MS"/>
                <a:cs typeface="Comic Sans MS"/>
              </a:rPr>
              <a:t> </a:t>
            </a:r>
            <a:r>
              <a:rPr dirty="0" sz="1750" b="1">
                <a:latin typeface="Comic Sans MS"/>
                <a:cs typeface="Comic Sans MS"/>
              </a:rPr>
              <a:t>a</a:t>
            </a:r>
            <a:r>
              <a:rPr dirty="0" sz="1750" spc="-30" b="1">
                <a:latin typeface="Comic Sans MS"/>
                <a:cs typeface="Comic Sans MS"/>
              </a:rPr>
              <a:t> </a:t>
            </a:r>
            <a:r>
              <a:rPr dirty="0" sz="1750" b="1">
                <a:latin typeface="Comic Sans MS"/>
                <a:cs typeface="Comic Sans MS"/>
              </a:rPr>
              <a:t>New</a:t>
            </a:r>
            <a:r>
              <a:rPr dirty="0" sz="1750" spc="-35" b="1">
                <a:latin typeface="Comic Sans MS"/>
                <a:cs typeface="Comic Sans MS"/>
              </a:rPr>
              <a:t> </a:t>
            </a:r>
            <a:r>
              <a:rPr dirty="0" sz="1750" spc="-10" b="1">
                <a:latin typeface="Comic Sans MS"/>
                <a:cs typeface="Comic Sans MS"/>
              </a:rPr>
              <a:t>Measure:</a:t>
            </a:r>
            <a:endParaRPr sz="1750">
              <a:latin typeface="Comic Sans MS"/>
              <a:cs typeface="Comic Sans MS"/>
            </a:endParaRPr>
          </a:p>
          <a:p>
            <a:pPr marL="389255" marR="5080">
              <a:lnSpc>
                <a:spcPct val="153600"/>
              </a:lnSpc>
            </a:pPr>
            <a:r>
              <a:rPr dirty="0" sz="1750">
                <a:latin typeface="Comic Sans MS"/>
                <a:cs typeface="Comic Sans MS"/>
              </a:rPr>
              <a:t>Go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to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the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Modeling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tab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and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create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a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new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measure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to</a:t>
            </a:r>
            <a:r>
              <a:rPr dirty="0" sz="1750" spc="10">
                <a:latin typeface="Comic Sans MS"/>
                <a:cs typeface="Comic Sans MS"/>
              </a:rPr>
              <a:t> </a:t>
            </a:r>
            <a:r>
              <a:rPr dirty="0" sz="1750" spc="-10">
                <a:latin typeface="Comic Sans MS"/>
                <a:cs typeface="Comic Sans MS"/>
              </a:rPr>
              <a:t>handle </a:t>
            </a:r>
            <a:r>
              <a:rPr dirty="0" sz="1750">
                <a:latin typeface="Comic Sans MS"/>
                <a:cs typeface="Comic Sans MS"/>
              </a:rPr>
              <a:t>currency</a:t>
            </a:r>
            <a:r>
              <a:rPr dirty="0" sz="1750" spc="-75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conversion</a:t>
            </a:r>
            <a:r>
              <a:rPr dirty="0" sz="1750" spc="-7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using</a:t>
            </a:r>
            <a:r>
              <a:rPr dirty="0" sz="1750" spc="-75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the</a:t>
            </a:r>
            <a:r>
              <a:rPr dirty="0" sz="1750" spc="-7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SWITCH</a:t>
            </a:r>
            <a:r>
              <a:rPr dirty="0" sz="1750" spc="-75">
                <a:latin typeface="Comic Sans MS"/>
                <a:cs typeface="Comic Sans MS"/>
              </a:rPr>
              <a:t> </a:t>
            </a:r>
            <a:r>
              <a:rPr dirty="0" sz="1750" spc="-10">
                <a:latin typeface="Comic Sans MS"/>
                <a:cs typeface="Comic Sans MS"/>
              </a:rPr>
              <a:t>function: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852" y="2390291"/>
            <a:ext cx="6038849" cy="1333499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189713" y="3921049"/>
            <a:ext cx="6581775" cy="2708910"/>
            <a:chOff x="189713" y="3921049"/>
            <a:chExt cx="6581775" cy="2708910"/>
          </a:xfrm>
        </p:grpSpPr>
        <p:sp>
          <p:nvSpPr>
            <p:cNvPr id="22" name="object 22" descr=""/>
            <p:cNvSpPr/>
            <p:nvPr/>
          </p:nvSpPr>
          <p:spPr>
            <a:xfrm>
              <a:off x="189713" y="3921049"/>
              <a:ext cx="6581775" cy="2708910"/>
            </a:xfrm>
            <a:custGeom>
              <a:avLst/>
              <a:gdLst/>
              <a:ahLst/>
              <a:cxnLst/>
              <a:rect l="l" t="t" r="r" b="b"/>
              <a:pathLst>
                <a:path w="6581775" h="2708909">
                  <a:moveTo>
                    <a:pt x="6252937" y="2708868"/>
                  </a:moveTo>
                  <a:lnTo>
                    <a:pt x="333373" y="2708868"/>
                  </a:lnTo>
                  <a:lnTo>
                    <a:pt x="284111" y="2705253"/>
                  </a:lnTo>
                  <a:lnTo>
                    <a:pt x="237091" y="2694753"/>
                  </a:lnTo>
                  <a:lnTo>
                    <a:pt x="192832" y="2677883"/>
                  </a:lnTo>
                  <a:lnTo>
                    <a:pt x="151848" y="2655159"/>
                  </a:lnTo>
                  <a:lnTo>
                    <a:pt x="114656" y="2627097"/>
                  </a:lnTo>
                  <a:lnTo>
                    <a:pt x="81771" y="2594211"/>
                  </a:lnTo>
                  <a:lnTo>
                    <a:pt x="53708" y="2557019"/>
                  </a:lnTo>
                  <a:lnTo>
                    <a:pt x="30984" y="2516035"/>
                  </a:lnTo>
                  <a:lnTo>
                    <a:pt x="14114" y="2471776"/>
                  </a:lnTo>
                  <a:lnTo>
                    <a:pt x="3614" y="2424756"/>
                  </a:lnTo>
                  <a:lnTo>
                    <a:pt x="0" y="237549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252936" y="0"/>
                  </a:lnTo>
                  <a:lnTo>
                    <a:pt x="6302200" y="3614"/>
                  </a:lnTo>
                  <a:lnTo>
                    <a:pt x="6349219" y="14114"/>
                  </a:lnTo>
                  <a:lnTo>
                    <a:pt x="6393478" y="30984"/>
                  </a:lnTo>
                  <a:lnTo>
                    <a:pt x="6434462" y="53708"/>
                  </a:lnTo>
                  <a:lnTo>
                    <a:pt x="6471654" y="81771"/>
                  </a:lnTo>
                  <a:lnTo>
                    <a:pt x="6504540" y="114656"/>
                  </a:lnTo>
                  <a:lnTo>
                    <a:pt x="6532602" y="151848"/>
                  </a:lnTo>
                  <a:lnTo>
                    <a:pt x="6555326" y="192832"/>
                  </a:lnTo>
                  <a:lnTo>
                    <a:pt x="6572196" y="237091"/>
                  </a:lnTo>
                  <a:lnTo>
                    <a:pt x="6581702" y="279661"/>
                  </a:lnTo>
                  <a:lnTo>
                    <a:pt x="6581702" y="2429206"/>
                  </a:lnTo>
                  <a:lnTo>
                    <a:pt x="6572196" y="2471776"/>
                  </a:lnTo>
                  <a:lnTo>
                    <a:pt x="6555326" y="2516035"/>
                  </a:lnTo>
                  <a:lnTo>
                    <a:pt x="6532602" y="2557019"/>
                  </a:lnTo>
                  <a:lnTo>
                    <a:pt x="6504540" y="2594211"/>
                  </a:lnTo>
                  <a:lnTo>
                    <a:pt x="6471654" y="2627097"/>
                  </a:lnTo>
                  <a:lnTo>
                    <a:pt x="6434462" y="2655159"/>
                  </a:lnTo>
                  <a:lnTo>
                    <a:pt x="6393478" y="2677883"/>
                  </a:lnTo>
                  <a:lnTo>
                    <a:pt x="6349219" y="2694753"/>
                  </a:lnTo>
                  <a:lnTo>
                    <a:pt x="6302200" y="2705253"/>
                  </a:lnTo>
                  <a:lnTo>
                    <a:pt x="6252937" y="2708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13537" y="5387911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50"/>
                  </a:moveTo>
                  <a:lnTo>
                    <a:pt x="26962" y="800100"/>
                  </a:lnTo>
                  <a:lnTo>
                    <a:pt x="20650" y="800100"/>
                  </a:lnTo>
                  <a:lnTo>
                    <a:pt x="0" y="820750"/>
                  </a:lnTo>
                  <a:lnTo>
                    <a:pt x="0" y="827062"/>
                  </a:lnTo>
                  <a:lnTo>
                    <a:pt x="20650" y="847725"/>
                  </a:lnTo>
                  <a:lnTo>
                    <a:pt x="26962" y="847725"/>
                  </a:lnTo>
                  <a:lnTo>
                    <a:pt x="47625" y="827062"/>
                  </a:lnTo>
                  <a:lnTo>
                    <a:pt x="47625" y="823912"/>
                  </a:lnTo>
                  <a:lnTo>
                    <a:pt x="47625" y="820750"/>
                  </a:lnTo>
                  <a:close/>
                </a:path>
                <a:path w="47625" h="847725">
                  <a:moveTo>
                    <a:pt x="47625" y="287350"/>
                  </a:moveTo>
                  <a:lnTo>
                    <a:pt x="26962" y="266700"/>
                  </a:lnTo>
                  <a:lnTo>
                    <a:pt x="20650" y="266700"/>
                  </a:lnTo>
                  <a:lnTo>
                    <a:pt x="0" y="287350"/>
                  </a:lnTo>
                  <a:lnTo>
                    <a:pt x="0" y="293662"/>
                  </a:lnTo>
                  <a:lnTo>
                    <a:pt x="20650" y="314325"/>
                  </a:lnTo>
                  <a:lnTo>
                    <a:pt x="26962" y="314325"/>
                  </a:lnTo>
                  <a:lnTo>
                    <a:pt x="47625" y="293662"/>
                  </a:lnTo>
                  <a:lnTo>
                    <a:pt x="47625" y="290512"/>
                  </a:lnTo>
                  <a:lnTo>
                    <a:pt x="47625" y="287350"/>
                  </a:lnTo>
                  <a:close/>
                </a:path>
                <a:path w="47625" h="847725">
                  <a:moveTo>
                    <a:pt x="47625" y="20650"/>
                  </a:moveTo>
                  <a:lnTo>
                    <a:pt x="26962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62"/>
                  </a:lnTo>
                  <a:lnTo>
                    <a:pt x="20650" y="47625"/>
                  </a:lnTo>
                  <a:lnTo>
                    <a:pt x="26962" y="47625"/>
                  </a:lnTo>
                  <a:lnTo>
                    <a:pt x="47625" y="26962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22865" y="3870763"/>
            <a:ext cx="6428105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860" marR="5080" indent="-114935">
              <a:lnSpc>
                <a:spcPct val="152200"/>
              </a:lnSpc>
              <a:spcBef>
                <a:spcPts val="100"/>
              </a:spcBef>
              <a:buAutoNum type="arabicPeriod"/>
              <a:tabLst>
                <a:tab pos="151765" algn="l"/>
              </a:tabLst>
            </a:pPr>
            <a:r>
              <a:rPr dirty="0" sz="1150" spc="-10">
                <a:latin typeface="Comic Sans MS"/>
                <a:cs typeface="Comic Sans MS"/>
              </a:rPr>
              <a:t>SWITCH(TRUE(),...):</a:t>
            </a:r>
            <a:r>
              <a:rPr dirty="0" sz="1150" spc="9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This</a:t>
            </a:r>
            <a:r>
              <a:rPr dirty="0" sz="1150" spc="9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is</a:t>
            </a:r>
            <a:r>
              <a:rPr dirty="0" sz="1150" spc="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a</a:t>
            </a:r>
            <a:r>
              <a:rPr dirty="0" sz="1150" spc="9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logical</a:t>
            </a:r>
            <a:r>
              <a:rPr dirty="0" sz="1150" spc="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structure</a:t>
            </a:r>
            <a:r>
              <a:rPr dirty="0" sz="1150" spc="9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that</a:t>
            </a:r>
            <a:r>
              <a:rPr dirty="0" sz="1150" spc="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tests</a:t>
            </a:r>
            <a:r>
              <a:rPr dirty="0" sz="1150" spc="9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multiple</a:t>
            </a:r>
            <a:r>
              <a:rPr dirty="0" sz="1150" spc="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conditions</a:t>
            </a:r>
            <a:r>
              <a:rPr dirty="0" sz="1150" spc="9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and</a:t>
            </a:r>
            <a:r>
              <a:rPr dirty="0" sz="1150" spc="95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returns </a:t>
            </a:r>
            <a:r>
              <a:rPr dirty="0" sz="1150" spc="-10">
                <a:latin typeface="Comic Sans MS"/>
                <a:cs typeface="Comic Sans MS"/>
              </a:rPr>
              <a:t>	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appropriate</a:t>
            </a:r>
            <a:r>
              <a:rPr dirty="0" sz="1150" spc="-2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result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based</a:t>
            </a:r>
            <a:r>
              <a:rPr dirty="0" sz="1150" spc="-2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on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-2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selected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currency.</a:t>
            </a:r>
            <a:endParaRPr sz="1150">
              <a:latin typeface="Comic Sans MS"/>
              <a:cs typeface="Comic Sans MS"/>
            </a:endParaRPr>
          </a:p>
          <a:p>
            <a:pPr marL="150495" marR="5080" indent="-138430">
              <a:lnSpc>
                <a:spcPct val="152200"/>
              </a:lnSpc>
              <a:buAutoNum type="arabicPeriod"/>
              <a:tabLst>
                <a:tab pos="151765" algn="l"/>
              </a:tabLst>
            </a:pPr>
            <a:r>
              <a:rPr dirty="0" sz="1150" spc="-10">
                <a:latin typeface="Comic Sans MS"/>
                <a:cs typeface="Comic Sans MS"/>
              </a:rPr>
              <a:t>SELECTEDVALUE('Currency'[Currency]):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This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picks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value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from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19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slicer</a:t>
            </a:r>
            <a:r>
              <a:rPr dirty="0" sz="1150" spc="20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(Currency) </a:t>
            </a:r>
            <a:r>
              <a:rPr dirty="0" sz="1150" spc="-10">
                <a:latin typeface="Comic Sans MS"/>
                <a:cs typeface="Comic Sans MS"/>
              </a:rPr>
              <a:t>	</a:t>
            </a:r>
            <a:r>
              <a:rPr dirty="0" sz="1150">
                <a:latin typeface="Comic Sans MS"/>
                <a:cs typeface="Comic Sans MS"/>
              </a:rPr>
              <a:t>that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user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selects,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such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as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"USD,"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"Euro,"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or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"Rupee."</a:t>
            </a:r>
            <a:endParaRPr sz="1150">
              <a:latin typeface="Comic Sans MS"/>
              <a:cs typeface="Comic Sans MS"/>
            </a:endParaRPr>
          </a:p>
          <a:p>
            <a:pPr marL="151130" indent="-1384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1130" algn="l"/>
              </a:tabLst>
            </a:pPr>
            <a:r>
              <a:rPr dirty="0" sz="1150">
                <a:latin typeface="Comic Sans MS"/>
                <a:cs typeface="Comic Sans MS"/>
              </a:rPr>
              <a:t>Conversion</a:t>
            </a:r>
            <a:r>
              <a:rPr dirty="0" sz="1150" spc="-8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logic:</a:t>
            </a:r>
            <a:endParaRPr sz="1150">
              <a:latin typeface="Comic Sans MS"/>
              <a:cs typeface="Comic Sans MS"/>
            </a:endParaRPr>
          </a:p>
          <a:p>
            <a:pPr marL="151765">
              <a:lnSpc>
                <a:spcPct val="100000"/>
              </a:lnSpc>
              <a:spcBef>
                <a:spcPts val="720"/>
              </a:spcBef>
            </a:pPr>
            <a:r>
              <a:rPr dirty="0" sz="1150">
                <a:latin typeface="Comic Sans MS"/>
                <a:cs typeface="Comic Sans MS"/>
              </a:rPr>
              <a:t>If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user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selects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USD,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-25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Total_Sales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are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shown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in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USD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format</a:t>
            </a:r>
            <a:r>
              <a:rPr dirty="0" sz="1150" spc="-2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(e.g.,</a:t>
            </a:r>
            <a:r>
              <a:rPr dirty="0" sz="1150" spc="-3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$12,345).</a:t>
            </a:r>
            <a:endParaRPr sz="1150">
              <a:latin typeface="Comic Sans MS"/>
              <a:cs typeface="Comic Sans MS"/>
            </a:endParaRPr>
          </a:p>
          <a:p>
            <a:pPr marL="151765" marR="5080">
              <a:lnSpc>
                <a:spcPct val="152200"/>
              </a:lnSpc>
            </a:pPr>
            <a:r>
              <a:rPr dirty="0" sz="1150">
                <a:latin typeface="Comic Sans MS"/>
                <a:cs typeface="Comic Sans MS"/>
              </a:rPr>
              <a:t>If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Euro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is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selected,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10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Total_Sales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is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multiplied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by</a:t>
            </a:r>
            <a:r>
              <a:rPr dirty="0" sz="1150" spc="10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0.90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(a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sample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conversion</a:t>
            </a:r>
            <a:r>
              <a:rPr dirty="0" sz="1150" spc="10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rate),</a:t>
            </a:r>
            <a:r>
              <a:rPr dirty="0" sz="1150" spc="100">
                <a:latin typeface="Comic Sans MS"/>
                <a:cs typeface="Comic Sans MS"/>
              </a:rPr>
              <a:t> </a:t>
            </a:r>
            <a:r>
              <a:rPr dirty="0" sz="1150" spc="-25">
                <a:latin typeface="Comic Sans MS"/>
                <a:cs typeface="Comic Sans MS"/>
              </a:rPr>
              <a:t>and </a:t>
            </a:r>
            <a:r>
              <a:rPr dirty="0" sz="1150">
                <a:latin typeface="Comic Sans MS"/>
                <a:cs typeface="Comic Sans MS"/>
              </a:rPr>
              <a:t>formatted</a:t>
            </a:r>
            <a:r>
              <a:rPr dirty="0" sz="1150" spc="-4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as</a:t>
            </a:r>
            <a:r>
              <a:rPr dirty="0" sz="1150" spc="-4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Euro</a:t>
            </a:r>
            <a:r>
              <a:rPr dirty="0" sz="1150" spc="-4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(e.g.,</a:t>
            </a:r>
            <a:r>
              <a:rPr dirty="0" sz="1150" spc="-4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€11,110).</a:t>
            </a:r>
            <a:endParaRPr sz="1150">
              <a:latin typeface="Comic Sans MS"/>
              <a:cs typeface="Comic Sans MS"/>
            </a:endParaRPr>
          </a:p>
          <a:p>
            <a:pPr marL="151765" marR="5080">
              <a:lnSpc>
                <a:spcPct val="152200"/>
              </a:lnSpc>
            </a:pPr>
            <a:r>
              <a:rPr dirty="0" sz="1150">
                <a:latin typeface="Comic Sans MS"/>
                <a:cs typeface="Comic Sans MS"/>
              </a:rPr>
              <a:t>Fallback:</a:t>
            </a:r>
            <a:r>
              <a:rPr dirty="0" sz="1150" spc="1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If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none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of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conditions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match,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the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Total_Sales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is</a:t>
            </a:r>
            <a:r>
              <a:rPr dirty="0" sz="1150" spc="1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multiplied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by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83.99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(a</a:t>
            </a:r>
            <a:r>
              <a:rPr dirty="0" sz="1150" spc="20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sample </a:t>
            </a:r>
            <a:r>
              <a:rPr dirty="0" sz="1150">
                <a:latin typeface="Comic Sans MS"/>
                <a:cs typeface="Comic Sans MS"/>
              </a:rPr>
              <a:t>conversion</a:t>
            </a:r>
            <a:r>
              <a:rPr dirty="0" sz="1150" spc="-40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rate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for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INR)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and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displayed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in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Rupees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>
                <a:latin typeface="Comic Sans MS"/>
                <a:cs typeface="Comic Sans MS"/>
              </a:rPr>
              <a:t>(e.g.,</a:t>
            </a:r>
            <a:r>
              <a:rPr dirty="0" sz="1150" spc="-35">
                <a:latin typeface="Comic Sans MS"/>
                <a:cs typeface="Comic Sans MS"/>
              </a:rPr>
              <a:t> </a:t>
            </a:r>
            <a:r>
              <a:rPr dirty="0" sz="1150" spc="-10">
                <a:latin typeface="Comic Sans MS"/>
                <a:cs typeface="Comic Sans MS"/>
              </a:rPr>
              <a:t>₹1,035,678).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7"/>
                </a:lnTo>
                <a:lnTo>
                  <a:pt x="65751" y="791489"/>
                </a:lnTo>
                <a:lnTo>
                  <a:pt x="31621" y="748354"/>
                </a:lnTo>
                <a:lnTo>
                  <a:pt x="8778" y="665747"/>
                </a:lnTo>
                <a:lnTo>
                  <a:pt x="2457" y="603780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7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9" y="0"/>
                </a:lnTo>
                <a:lnTo>
                  <a:pt x="892705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9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6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 rot="120000">
            <a:off x="7936408" y="1108200"/>
            <a:ext cx="632028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try</a:t>
            </a:r>
            <a:r>
              <a:rPr dirty="0" sz="1350" spc="-45" b="1">
                <a:latin typeface="Comic Sans MS"/>
                <a:cs typeface="Comic Sans MS"/>
              </a:rPr>
              <a:t> </a:t>
            </a:r>
            <a:r>
              <a:rPr dirty="0" sz="1350" spc="-20" b="1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13760" y="224321"/>
            <a:ext cx="5538470" cy="449580"/>
          </a:xfrm>
          <a:custGeom>
            <a:avLst/>
            <a:gdLst/>
            <a:ahLst/>
            <a:cxnLst/>
            <a:rect l="l" t="t" r="r" b="b"/>
            <a:pathLst>
              <a:path w="5538470" h="449580">
                <a:moveTo>
                  <a:pt x="5313656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313656" y="0"/>
                </a:lnTo>
                <a:lnTo>
                  <a:pt x="5358953" y="4566"/>
                </a:lnTo>
                <a:lnTo>
                  <a:pt x="5401142" y="17662"/>
                </a:lnTo>
                <a:lnTo>
                  <a:pt x="5439321" y="38385"/>
                </a:lnTo>
                <a:lnTo>
                  <a:pt x="5472585" y="65830"/>
                </a:lnTo>
                <a:lnTo>
                  <a:pt x="5500030" y="99094"/>
                </a:lnTo>
                <a:lnTo>
                  <a:pt x="5520753" y="137272"/>
                </a:lnTo>
                <a:lnTo>
                  <a:pt x="5533849" y="179462"/>
                </a:lnTo>
                <a:lnTo>
                  <a:pt x="5538215" y="222770"/>
                </a:lnTo>
                <a:lnTo>
                  <a:pt x="5538215" y="226748"/>
                </a:lnTo>
                <a:lnTo>
                  <a:pt x="5533849" y="270056"/>
                </a:lnTo>
                <a:lnTo>
                  <a:pt x="5520753" y="312246"/>
                </a:lnTo>
                <a:lnTo>
                  <a:pt x="5500030" y="350424"/>
                </a:lnTo>
                <a:lnTo>
                  <a:pt x="5472585" y="383688"/>
                </a:lnTo>
                <a:lnTo>
                  <a:pt x="5439321" y="411133"/>
                </a:lnTo>
                <a:lnTo>
                  <a:pt x="5401142" y="431856"/>
                </a:lnTo>
                <a:lnTo>
                  <a:pt x="5358953" y="444952"/>
                </a:lnTo>
                <a:lnTo>
                  <a:pt x="5313656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9160" y="282106"/>
            <a:ext cx="5370830" cy="306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/>
              <a:t>Step</a:t>
            </a:r>
            <a:r>
              <a:rPr dirty="0" sz="1850" spc="-65"/>
              <a:t> </a:t>
            </a:r>
            <a:r>
              <a:rPr dirty="0" sz="1850"/>
              <a:t>4:</a:t>
            </a:r>
            <a:r>
              <a:rPr dirty="0" sz="1850" spc="-75"/>
              <a:t> </a:t>
            </a:r>
            <a:r>
              <a:rPr dirty="0" sz="1850"/>
              <a:t>Add</a:t>
            </a:r>
            <a:r>
              <a:rPr dirty="0" sz="1850" spc="-60"/>
              <a:t> </a:t>
            </a:r>
            <a:r>
              <a:rPr dirty="0" sz="1850"/>
              <a:t>Visual</a:t>
            </a:r>
            <a:r>
              <a:rPr dirty="0" sz="1850" spc="-65"/>
              <a:t> </a:t>
            </a:r>
            <a:r>
              <a:rPr dirty="0" sz="1850"/>
              <a:t>to</a:t>
            </a:r>
            <a:r>
              <a:rPr dirty="0" sz="1850" spc="-60"/>
              <a:t> </a:t>
            </a:r>
            <a:r>
              <a:rPr dirty="0" sz="1850"/>
              <a:t>Display</a:t>
            </a:r>
            <a:r>
              <a:rPr dirty="0" sz="1850" spc="-65"/>
              <a:t> </a:t>
            </a:r>
            <a:r>
              <a:rPr dirty="0" sz="1850"/>
              <a:t>Converted</a:t>
            </a:r>
            <a:r>
              <a:rPr dirty="0" sz="1850" spc="-65"/>
              <a:t> </a:t>
            </a:r>
            <a:r>
              <a:rPr dirty="0" sz="1850" spc="-10"/>
              <a:t>Sales</a:t>
            </a:r>
            <a:endParaRPr sz="1850"/>
          </a:p>
        </p:txBody>
      </p:sp>
      <p:sp>
        <p:nvSpPr>
          <p:cNvPr id="15" name="object 15" descr=""/>
          <p:cNvSpPr/>
          <p:nvPr/>
        </p:nvSpPr>
        <p:spPr>
          <a:xfrm>
            <a:off x="435940" y="916171"/>
            <a:ext cx="6661784" cy="1662430"/>
          </a:xfrm>
          <a:custGeom>
            <a:avLst/>
            <a:gdLst/>
            <a:ahLst/>
            <a:cxnLst/>
            <a:rect l="l" t="t" r="r" b="b"/>
            <a:pathLst>
              <a:path w="6661784" h="1662430">
                <a:moveTo>
                  <a:pt x="6330251" y="1662190"/>
                </a:moveTo>
                <a:lnTo>
                  <a:pt x="333374" y="1662190"/>
                </a:lnTo>
                <a:lnTo>
                  <a:pt x="284111" y="1658575"/>
                </a:lnTo>
                <a:lnTo>
                  <a:pt x="237091" y="1648075"/>
                </a:lnTo>
                <a:lnTo>
                  <a:pt x="192832" y="1631205"/>
                </a:lnTo>
                <a:lnTo>
                  <a:pt x="151848" y="1608481"/>
                </a:lnTo>
                <a:lnTo>
                  <a:pt x="114656" y="1580419"/>
                </a:lnTo>
                <a:lnTo>
                  <a:pt x="81771" y="1547533"/>
                </a:lnTo>
                <a:lnTo>
                  <a:pt x="53708" y="1510341"/>
                </a:lnTo>
                <a:lnTo>
                  <a:pt x="30984" y="1469357"/>
                </a:lnTo>
                <a:lnTo>
                  <a:pt x="14114" y="1425098"/>
                </a:lnTo>
                <a:lnTo>
                  <a:pt x="3614" y="1378079"/>
                </a:lnTo>
                <a:lnTo>
                  <a:pt x="0" y="132881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330251" y="0"/>
                </a:lnTo>
                <a:lnTo>
                  <a:pt x="6379515" y="3614"/>
                </a:lnTo>
                <a:lnTo>
                  <a:pt x="6426534" y="14114"/>
                </a:lnTo>
                <a:lnTo>
                  <a:pt x="6470793" y="30984"/>
                </a:lnTo>
                <a:lnTo>
                  <a:pt x="6511777" y="53708"/>
                </a:lnTo>
                <a:lnTo>
                  <a:pt x="6548969" y="81771"/>
                </a:lnTo>
                <a:lnTo>
                  <a:pt x="6581855" y="114656"/>
                </a:lnTo>
                <a:lnTo>
                  <a:pt x="6609917" y="151848"/>
                </a:lnTo>
                <a:lnTo>
                  <a:pt x="6632641" y="192832"/>
                </a:lnTo>
                <a:lnTo>
                  <a:pt x="6649511" y="237091"/>
                </a:lnTo>
                <a:lnTo>
                  <a:pt x="6660011" y="284111"/>
                </a:lnTo>
                <a:lnTo>
                  <a:pt x="6661747" y="307767"/>
                </a:lnTo>
                <a:lnTo>
                  <a:pt x="6661747" y="1354422"/>
                </a:lnTo>
                <a:lnTo>
                  <a:pt x="6649511" y="1425098"/>
                </a:lnTo>
                <a:lnTo>
                  <a:pt x="6632641" y="1469357"/>
                </a:lnTo>
                <a:lnTo>
                  <a:pt x="6609917" y="1510341"/>
                </a:lnTo>
                <a:lnTo>
                  <a:pt x="6581855" y="1547533"/>
                </a:lnTo>
                <a:lnTo>
                  <a:pt x="6548969" y="1580419"/>
                </a:lnTo>
                <a:lnTo>
                  <a:pt x="6511777" y="1608481"/>
                </a:lnTo>
                <a:lnTo>
                  <a:pt x="6470793" y="1631205"/>
                </a:lnTo>
                <a:lnTo>
                  <a:pt x="6426534" y="1648075"/>
                </a:lnTo>
                <a:lnTo>
                  <a:pt x="6379515" y="1658575"/>
                </a:lnTo>
                <a:lnTo>
                  <a:pt x="6330251" y="1662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61340" y="843025"/>
            <a:ext cx="5902325" cy="16637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233045" indent="-220345">
              <a:lnSpc>
                <a:spcPct val="100000"/>
              </a:lnSpc>
              <a:spcBef>
                <a:spcPts val="1225"/>
              </a:spcBef>
              <a:buFont typeface="Comic Sans MS"/>
              <a:buAutoNum type="arabicPeriod"/>
              <a:tabLst>
                <a:tab pos="233045" algn="l"/>
              </a:tabLst>
            </a:pPr>
            <a:r>
              <a:rPr dirty="0" sz="1750" b="1">
                <a:latin typeface="Comic Sans MS"/>
                <a:cs typeface="Comic Sans MS"/>
              </a:rPr>
              <a:t>Add</a:t>
            </a:r>
            <a:r>
              <a:rPr dirty="0" sz="1750" spc="-15" b="1">
                <a:latin typeface="Comic Sans MS"/>
                <a:cs typeface="Comic Sans MS"/>
              </a:rPr>
              <a:t> </a:t>
            </a:r>
            <a:r>
              <a:rPr dirty="0" sz="1750" b="1">
                <a:latin typeface="Comic Sans MS"/>
                <a:cs typeface="Comic Sans MS"/>
              </a:rPr>
              <a:t>a</a:t>
            </a:r>
            <a:r>
              <a:rPr dirty="0" sz="1750" spc="-15" b="1">
                <a:latin typeface="Comic Sans MS"/>
                <a:cs typeface="Comic Sans MS"/>
              </a:rPr>
              <a:t> </a:t>
            </a:r>
            <a:r>
              <a:rPr dirty="0" sz="1750" spc="-10" b="1">
                <a:latin typeface="Comic Sans MS"/>
                <a:cs typeface="Comic Sans MS"/>
              </a:rPr>
              <a:t>Visual: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750">
                <a:latin typeface="Comic Sans MS"/>
                <a:cs typeface="Comic Sans MS"/>
              </a:rPr>
              <a:t>Drag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a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visual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like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a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Card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or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Table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onto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the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report</a:t>
            </a:r>
            <a:r>
              <a:rPr dirty="0" sz="1750" spc="-40">
                <a:latin typeface="Comic Sans MS"/>
                <a:cs typeface="Comic Sans MS"/>
              </a:rPr>
              <a:t> </a:t>
            </a:r>
            <a:r>
              <a:rPr dirty="0" sz="1750" spc="-10">
                <a:latin typeface="Comic Sans MS"/>
                <a:cs typeface="Comic Sans MS"/>
              </a:rPr>
              <a:t>canvas.</a:t>
            </a:r>
            <a:endParaRPr sz="1750">
              <a:latin typeface="Comic Sans MS"/>
              <a:cs typeface="Comic Sans MS"/>
            </a:endParaRPr>
          </a:p>
          <a:p>
            <a:pPr marL="267970" indent="-255270">
              <a:lnSpc>
                <a:spcPct val="100000"/>
              </a:lnSpc>
              <a:spcBef>
                <a:spcPts val="1125"/>
              </a:spcBef>
              <a:buFont typeface="Comic Sans MS"/>
              <a:buAutoNum type="arabicPeriod" startAt="2"/>
              <a:tabLst>
                <a:tab pos="267970" algn="l"/>
              </a:tabLst>
            </a:pPr>
            <a:r>
              <a:rPr dirty="0" sz="1750" b="1">
                <a:latin typeface="Comic Sans MS"/>
                <a:cs typeface="Comic Sans MS"/>
              </a:rPr>
              <a:t>Set</a:t>
            </a:r>
            <a:r>
              <a:rPr dirty="0" sz="1750" spc="-50" b="1">
                <a:latin typeface="Comic Sans MS"/>
                <a:cs typeface="Comic Sans MS"/>
              </a:rPr>
              <a:t> </a:t>
            </a:r>
            <a:r>
              <a:rPr dirty="0" sz="1750" b="1">
                <a:latin typeface="Comic Sans MS"/>
                <a:cs typeface="Comic Sans MS"/>
              </a:rPr>
              <a:t>Data</a:t>
            </a:r>
            <a:r>
              <a:rPr dirty="0" sz="1750" spc="-50" b="1">
                <a:latin typeface="Comic Sans MS"/>
                <a:cs typeface="Comic Sans MS"/>
              </a:rPr>
              <a:t> </a:t>
            </a:r>
            <a:r>
              <a:rPr dirty="0" sz="1750" spc="-10" b="1">
                <a:latin typeface="Comic Sans MS"/>
                <a:cs typeface="Comic Sans MS"/>
              </a:rPr>
              <a:t>Fields: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750">
                <a:latin typeface="Comic Sans MS"/>
                <a:cs typeface="Comic Sans MS"/>
              </a:rPr>
              <a:t>Drag</a:t>
            </a:r>
            <a:r>
              <a:rPr dirty="0" sz="1750" spc="-5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the</a:t>
            </a:r>
            <a:r>
              <a:rPr dirty="0" sz="1750" spc="-45">
                <a:latin typeface="Comic Sans MS"/>
                <a:cs typeface="Comic Sans MS"/>
              </a:rPr>
              <a:t> </a:t>
            </a:r>
            <a:r>
              <a:rPr dirty="0" sz="1750" spc="-10">
                <a:latin typeface="Comic Sans MS"/>
                <a:cs typeface="Comic Sans MS"/>
              </a:rPr>
              <a:t>ConvertedSales</a:t>
            </a:r>
            <a:r>
              <a:rPr dirty="0" sz="1750" spc="-5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measure</a:t>
            </a:r>
            <a:r>
              <a:rPr dirty="0" sz="1750" spc="-45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onto</a:t>
            </a:r>
            <a:r>
              <a:rPr dirty="0" sz="1750" spc="-50">
                <a:latin typeface="Comic Sans MS"/>
                <a:cs typeface="Comic Sans MS"/>
              </a:rPr>
              <a:t> </a:t>
            </a:r>
            <a:r>
              <a:rPr dirty="0" sz="1750">
                <a:latin typeface="Comic Sans MS"/>
                <a:cs typeface="Comic Sans MS"/>
              </a:rPr>
              <a:t>the</a:t>
            </a:r>
            <a:r>
              <a:rPr dirty="0" sz="1750" spc="-45">
                <a:latin typeface="Comic Sans MS"/>
                <a:cs typeface="Comic Sans MS"/>
              </a:rPr>
              <a:t> </a:t>
            </a:r>
            <a:r>
              <a:rPr dirty="0" sz="1750" spc="-10">
                <a:latin typeface="Comic Sans MS"/>
                <a:cs typeface="Comic Sans MS"/>
              </a:rPr>
              <a:t>visual.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02389" y="2718887"/>
            <a:ext cx="5105400" cy="3272154"/>
            <a:chOff x="202389" y="2718887"/>
            <a:chExt cx="5105400" cy="3272154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89" y="3600000"/>
              <a:ext cx="5105399" cy="239077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52512" y="2718887"/>
              <a:ext cx="1767839" cy="962660"/>
            </a:xfrm>
            <a:custGeom>
              <a:avLst/>
              <a:gdLst/>
              <a:ahLst/>
              <a:cxnLst/>
              <a:rect l="l" t="t" r="r" b="b"/>
              <a:pathLst>
                <a:path w="1767839" h="962660">
                  <a:moveTo>
                    <a:pt x="81543" y="962357"/>
                  </a:moveTo>
                  <a:lnTo>
                    <a:pt x="85663" y="849883"/>
                  </a:lnTo>
                  <a:lnTo>
                    <a:pt x="67406" y="838843"/>
                  </a:lnTo>
                  <a:lnTo>
                    <a:pt x="50806" y="823745"/>
                  </a:lnTo>
                  <a:lnTo>
                    <a:pt x="23575" y="774104"/>
                  </a:lnTo>
                  <a:lnTo>
                    <a:pt x="13445" y="735924"/>
                  </a:lnTo>
                  <a:lnTo>
                    <a:pt x="5972" y="686413"/>
                  </a:lnTo>
                  <a:lnTo>
                    <a:pt x="1407" y="623752"/>
                  </a:lnTo>
                  <a:lnTo>
                    <a:pt x="0" y="546124"/>
                  </a:lnTo>
                  <a:lnTo>
                    <a:pt x="2005" y="451617"/>
                  </a:lnTo>
                  <a:lnTo>
                    <a:pt x="6847" y="362189"/>
                  </a:lnTo>
                  <a:lnTo>
                    <a:pt x="14232" y="284906"/>
                  </a:lnTo>
                  <a:lnTo>
                    <a:pt x="23988" y="218948"/>
                  </a:lnTo>
                  <a:lnTo>
                    <a:pt x="35941" y="163499"/>
                  </a:lnTo>
                  <a:lnTo>
                    <a:pt x="49917" y="117739"/>
                  </a:lnTo>
                  <a:lnTo>
                    <a:pt x="65741" y="80851"/>
                  </a:lnTo>
                  <a:lnTo>
                    <a:pt x="102241" y="30416"/>
                  </a:lnTo>
                  <a:lnTo>
                    <a:pt x="144051" y="5648"/>
                  </a:lnTo>
                  <a:lnTo>
                    <a:pt x="189779" y="0"/>
                  </a:lnTo>
                  <a:lnTo>
                    <a:pt x="1589711" y="51280"/>
                  </a:lnTo>
                  <a:lnTo>
                    <a:pt x="1644032" y="60593"/>
                  </a:lnTo>
                  <a:lnTo>
                    <a:pt x="1690043" y="88582"/>
                  </a:lnTo>
                  <a:lnTo>
                    <a:pt x="1726473" y="141696"/>
                  </a:lnTo>
                  <a:lnTo>
                    <a:pt x="1740699" y="179692"/>
                  </a:lnTo>
                  <a:lnTo>
                    <a:pt x="1752055" y="226388"/>
                  </a:lnTo>
                  <a:lnTo>
                    <a:pt x="1760382" y="282592"/>
                  </a:lnTo>
                  <a:lnTo>
                    <a:pt x="1765522" y="349110"/>
                  </a:lnTo>
                  <a:lnTo>
                    <a:pt x="1767316" y="426747"/>
                  </a:lnTo>
                  <a:lnTo>
                    <a:pt x="1765607" y="516311"/>
                  </a:lnTo>
                  <a:lnTo>
                    <a:pt x="1760619" y="601400"/>
                  </a:lnTo>
                  <a:lnTo>
                    <a:pt x="1752440" y="674345"/>
                  </a:lnTo>
                  <a:lnTo>
                    <a:pt x="1741210" y="735900"/>
                  </a:lnTo>
                  <a:lnTo>
                    <a:pt x="1727066" y="786909"/>
                  </a:lnTo>
                  <a:lnTo>
                    <a:pt x="1710145" y="828219"/>
                  </a:lnTo>
                  <a:lnTo>
                    <a:pt x="1682118" y="870051"/>
                  </a:lnTo>
                  <a:lnTo>
                    <a:pt x="201222" y="870051"/>
                  </a:lnTo>
                  <a:lnTo>
                    <a:pt x="81543" y="962357"/>
                  </a:lnTo>
                  <a:close/>
                </a:path>
                <a:path w="1767839" h="962660">
                  <a:moveTo>
                    <a:pt x="201222" y="870051"/>
                  </a:moveTo>
                  <a:lnTo>
                    <a:pt x="1682118" y="870051"/>
                  </a:lnTo>
                  <a:lnTo>
                    <a:pt x="1668512" y="885124"/>
                  </a:lnTo>
                  <a:lnTo>
                    <a:pt x="1644072" y="902410"/>
                  </a:lnTo>
                  <a:lnTo>
                    <a:pt x="1617399" y="913379"/>
                  </a:lnTo>
                  <a:lnTo>
                    <a:pt x="1588628" y="918876"/>
                  </a:lnTo>
                  <a:lnTo>
                    <a:pt x="1557896" y="919747"/>
                  </a:lnTo>
                  <a:lnTo>
                    <a:pt x="201222" y="870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20000">
            <a:off x="698261" y="2864628"/>
            <a:ext cx="1294736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normal</a:t>
            </a:r>
            <a:r>
              <a:rPr dirty="0" sz="1350" spc="-90" b="1">
                <a:latin typeface="Comic Sans MS"/>
                <a:cs typeface="Comic Sans MS"/>
              </a:rPr>
              <a:t> </a:t>
            </a:r>
            <a:r>
              <a:rPr dirty="0" sz="1350" spc="-10" b="1">
                <a:latin typeface="Comic Sans MS"/>
                <a:cs typeface="Comic Sans MS"/>
              </a:rPr>
              <a:t>measure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 rot="120000">
            <a:off x="798219" y="3102498"/>
            <a:ext cx="1077354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,which</a:t>
            </a:r>
            <a:r>
              <a:rPr dirty="0" sz="1350" spc="-40" b="1">
                <a:latin typeface="Comic Sans MS"/>
                <a:cs typeface="Comic Sans MS"/>
              </a:rPr>
              <a:t> </a:t>
            </a:r>
            <a:r>
              <a:rPr dirty="0" sz="1350" b="1">
                <a:latin typeface="Comic Sans MS"/>
                <a:cs typeface="Comic Sans MS"/>
              </a:rPr>
              <a:t>is</a:t>
            </a:r>
            <a:r>
              <a:rPr dirty="0" sz="1350" spc="-40" b="1">
                <a:latin typeface="Comic Sans MS"/>
                <a:cs typeface="Comic Sans MS"/>
              </a:rPr>
              <a:t> </a:t>
            </a:r>
            <a:r>
              <a:rPr dirty="0" sz="1350" spc="-25" b="1">
                <a:latin typeface="Comic Sans MS"/>
                <a:cs typeface="Comic Sans MS"/>
              </a:rPr>
              <a:t>not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 rot="120000">
            <a:off x="900356" y="3340367"/>
            <a:ext cx="855554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10" b="1">
                <a:latin typeface="Comic Sans MS"/>
                <a:cs typeface="Comic Sans MS"/>
              </a:rPr>
              <a:t>changing..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084300" y="2822752"/>
            <a:ext cx="1767839" cy="962660"/>
          </a:xfrm>
          <a:custGeom>
            <a:avLst/>
            <a:gdLst/>
            <a:ahLst/>
            <a:cxnLst/>
            <a:rect l="l" t="t" r="r" b="b"/>
            <a:pathLst>
              <a:path w="1767839" h="962660">
                <a:moveTo>
                  <a:pt x="81543" y="962357"/>
                </a:moveTo>
                <a:lnTo>
                  <a:pt x="85663" y="849883"/>
                </a:lnTo>
                <a:lnTo>
                  <a:pt x="67406" y="838843"/>
                </a:lnTo>
                <a:lnTo>
                  <a:pt x="50806" y="823745"/>
                </a:lnTo>
                <a:lnTo>
                  <a:pt x="23575" y="774104"/>
                </a:lnTo>
                <a:lnTo>
                  <a:pt x="13445" y="735924"/>
                </a:lnTo>
                <a:lnTo>
                  <a:pt x="5972" y="686413"/>
                </a:lnTo>
                <a:lnTo>
                  <a:pt x="1407" y="623752"/>
                </a:lnTo>
                <a:lnTo>
                  <a:pt x="0" y="546124"/>
                </a:lnTo>
                <a:lnTo>
                  <a:pt x="2005" y="451617"/>
                </a:lnTo>
                <a:lnTo>
                  <a:pt x="6846" y="362189"/>
                </a:lnTo>
                <a:lnTo>
                  <a:pt x="14232" y="284906"/>
                </a:lnTo>
                <a:lnTo>
                  <a:pt x="23988" y="218948"/>
                </a:lnTo>
                <a:lnTo>
                  <a:pt x="35941" y="163499"/>
                </a:lnTo>
                <a:lnTo>
                  <a:pt x="49917" y="117740"/>
                </a:lnTo>
                <a:lnTo>
                  <a:pt x="65741" y="80851"/>
                </a:lnTo>
                <a:lnTo>
                  <a:pt x="102241" y="30416"/>
                </a:lnTo>
                <a:lnTo>
                  <a:pt x="144051" y="5648"/>
                </a:lnTo>
                <a:lnTo>
                  <a:pt x="189779" y="0"/>
                </a:lnTo>
                <a:lnTo>
                  <a:pt x="1589710" y="51280"/>
                </a:lnTo>
                <a:lnTo>
                  <a:pt x="1644032" y="60593"/>
                </a:lnTo>
                <a:lnTo>
                  <a:pt x="1690043" y="88582"/>
                </a:lnTo>
                <a:lnTo>
                  <a:pt x="1726473" y="141696"/>
                </a:lnTo>
                <a:lnTo>
                  <a:pt x="1740699" y="179692"/>
                </a:lnTo>
                <a:lnTo>
                  <a:pt x="1752055" y="226388"/>
                </a:lnTo>
                <a:lnTo>
                  <a:pt x="1760382" y="282592"/>
                </a:lnTo>
                <a:lnTo>
                  <a:pt x="1765522" y="349109"/>
                </a:lnTo>
                <a:lnTo>
                  <a:pt x="1767316" y="426747"/>
                </a:lnTo>
                <a:lnTo>
                  <a:pt x="1765606" y="516311"/>
                </a:lnTo>
                <a:lnTo>
                  <a:pt x="1760619" y="601400"/>
                </a:lnTo>
                <a:lnTo>
                  <a:pt x="1752439" y="674345"/>
                </a:lnTo>
                <a:lnTo>
                  <a:pt x="1741210" y="735900"/>
                </a:lnTo>
                <a:lnTo>
                  <a:pt x="1727066" y="786909"/>
                </a:lnTo>
                <a:lnTo>
                  <a:pt x="1710145" y="828219"/>
                </a:lnTo>
                <a:lnTo>
                  <a:pt x="1682118" y="870051"/>
                </a:lnTo>
                <a:lnTo>
                  <a:pt x="201222" y="870051"/>
                </a:lnTo>
                <a:lnTo>
                  <a:pt x="81543" y="962357"/>
                </a:lnTo>
                <a:close/>
              </a:path>
              <a:path w="1767839" h="962660">
                <a:moveTo>
                  <a:pt x="1557896" y="919747"/>
                </a:moveTo>
                <a:lnTo>
                  <a:pt x="201222" y="870051"/>
                </a:lnTo>
                <a:lnTo>
                  <a:pt x="1682118" y="870051"/>
                </a:lnTo>
                <a:lnTo>
                  <a:pt x="1668512" y="885124"/>
                </a:lnTo>
                <a:lnTo>
                  <a:pt x="1644072" y="902410"/>
                </a:lnTo>
                <a:lnTo>
                  <a:pt x="1617399" y="913379"/>
                </a:lnTo>
                <a:lnTo>
                  <a:pt x="1588629" y="918876"/>
                </a:lnTo>
                <a:lnTo>
                  <a:pt x="1557896" y="9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 rot="120000">
            <a:off x="3340818" y="2968483"/>
            <a:ext cx="127334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10" b="1">
                <a:latin typeface="Comic Sans MS"/>
                <a:cs typeface="Comic Sans MS"/>
              </a:rPr>
              <a:t>ConvertedSales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 rot="120000">
            <a:off x="3144116" y="3206610"/>
            <a:ext cx="1649141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measure</a:t>
            </a:r>
            <a:r>
              <a:rPr dirty="0" sz="1350" spc="-55" b="1">
                <a:latin typeface="Comic Sans MS"/>
                <a:cs typeface="Comic Sans MS"/>
              </a:rPr>
              <a:t> </a:t>
            </a:r>
            <a:r>
              <a:rPr dirty="0" sz="1350" b="1">
                <a:latin typeface="Comic Sans MS"/>
                <a:cs typeface="Comic Sans MS"/>
              </a:rPr>
              <a:t>,which</a:t>
            </a:r>
            <a:r>
              <a:rPr dirty="0" sz="1350" spc="-55" b="1">
                <a:latin typeface="Comic Sans MS"/>
                <a:cs typeface="Comic Sans MS"/>
              </a:rPr>
              <a:t> </a:t>
            </a:r>
            <a:r>
              <a:rPr dirty="0" sz="1350" b="1">
                <a:latin typeface="Comic Sans MS"/>
                <a:cs typeface="Comic Sans MS"/>
              </a:rPr>
              <a:t>is</a:t>
            </a:r>
            <a:r>
              <a:rPr dirty="0" sz="1350" spc="-55" b="1">
                <a:latin typeface="Comic Sans MS"/>
                <a:cs typeface="Comic Sans MS"/>
              </a:rPr>
              <a:t> </a:t>
            </a:r>
            <a:r>
              <a:rPr dirty="0" sz="1350" spc="-50" b="1">
                <a:latin typeface="Comic Sans MS"/>
                <a:cs typeface="Comic Sans MS"/>
              </a:rPr>
              <a:t>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 rot="120000">
            <a:off x="3532144" y="3444233"/>
            <a:ext cx="855554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10" b="1">
                <a:latin typeface="Comic Sans MS"/>
                <a:cs typeface="Comic Sans MS"/>
              </a:rPr>
              <a:t>changing..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488063" y="4713935"/>
            <a:ext cx="3223260" cy="1116330"/>
          </a:xfrm>
          <a:custGeom>
            <a:avLst/>
            <a:gdLst/>
            <a:ahLst/>
            <a:cxnLst/>
            <a:rect l="l" t="t" r="r" b="b"/>
            <a:pathLst>
              <a:path w="3223259" h="1116329">
                <a:moveTo>
                  <a:pt x="2889633" y="1115732"/>
                </a:moveTo>
                <a:lnTo>
                  <a:pt x="333372" y="1115732"/>
                </a:lnTo>
                <a:lnTo>
                  <a:pt x="284111" y="1112118"/>
                </a:lnTo>
                <a:lnTo>
                  <a:pt x="237091" y="1101618"/>
                </a:lnTo>
                <a:lnTo>
                  <a:pt x="192832" y="1084748"/>
                </a:lnTo>
                <a:lnTo>
                  <a:pt x="151848" y="1062024"/>
                </a:lnTo>
                <a:lnTo>
                  <a:pt x="114656" y="1033961"/>
                </a:lnTo>
                <a:lnTo>
                  <a:pt x="81771" y="1001076"/>
                </a:lnTo>
                <a:lnTo>
                  <a:pt x="53708" y="963884"/>
                </a:lnTo>
                <a:lnTo>
                  <a:pt x="30984" y="922900"/>
                </a:lnTo>
                <a:lnTo>
                  <a:pt x="14114" y="878641"/>
                </a:lnTo>
                <a:lnTo>
                  <a:pt x="3614" y="831621"/>
                </a:lnTo>
                <a:lnTo>
                  <a:pt x="0" y="78235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889631" y="0"/>
                </a:lnTo>
                <a:lnTo>
                  <a:pt x="2938895" y="3614"/>
                </a:lnTo>
                <a:lnTo>
                  <a:pt x="2985914" y="14114"/>
                </a:lnTo>
                <a:lnTo>
                  <a:pt x="3030174" y="30984"/>
                </a:lnTo>
                <a:lnTo>
                  <a:pt x="3071157" y="53708"/>
                </a:lnTo>
                <a:lnTo>
                  <a:pt x="3108350" y="81771"/>
                </a:lnTo>
                <a:lnTo>
                  <a:pt x="3141235" y="114656"/>
                </a:lnTo>
                <a:lnTo>
                  <a:pt x="3169297" y="151848"/>
                </a:lnTo>
                <a:lnTo>
                  <a:pt x="3192022" y="192832"/>
                </a:lnTo>
                <a:lnTo>
                  <a:pt x="3208891" y="237091"/>
                </a:lnTo>
                <a:lnTo>
                  <a:pt x="3219392" y="284111"/>
                </a:lnTo>
                <a:lnTo>
                  <a:pt x="3223006" y="333374"/>
                </a:lnTo>
                <a:lnTo>
                  <a:pt x="3223006" y="782357"/>
                </a:lnTo>
                <a:lnTo>
                  <a:pt x="3219392" y="831621"/>
                </a:lnTo>
                <a:lnTo>
                  <a:pt x="3208891" y="878641"/>
                </a:lnTo>
                <a:lnTo>
                  <a:pt x="3192022" y="922900"/>
                </a:lnTo>
                <a:lnTo>
                  <a:pt x="3169297" y="963884"/>
                </a:lnTo>
                <a:lnTo>
                  <a:pt x="3141235" y="1001076"/>
                </a:lnTo>
                <a:lnTo>
                  <a:pt x="3108350" y="1033961"/>
                </a:lnTo>
                <a:lnTo>
                  <a:pt x="3071157" y="1062024"/>
                </a:lnTo>
                <a:lnTo>
                  <a:pt x="3030174" y="1084748"/>
                </a:lnTo>
                <a:lnTo>
                  <a:pt x="2985914" y="1101618"/>
                </a:lnTo>
                <a:lnTo>
                  <a:pt x="2938895" y="1112118"/>
                </a:lnTo>
                <a:lnTo>
                  <a:pt x="2889633" y="1115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513463" y="4645247"/>
            <a:ext cx="317246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3200"/>
              </a:lnSpc>
              <a:spcBef>
                <a:spcPts val="100"/>
              </a:spcBef>
            </a:pPr>
            <a:r>
              <a:rPr dirty="0" sz="1550" b="1">
                <a:latin typeface="Comic Sans MS"/>
                <a:cs typeface="Comic Sans MS"/>
              </a:rPr>
              <a:t>Result</a:t>
            </a:r>
            <a:r>
              <a:rPr dirty="0" sz="1550">
                <a:latin typeface="Comic Sans MS"/>
                <a:cs typeface="Comic Sans MS"/>
              </a:rPr>
              <a:t>:</a:t>
            </a:r>
            <a:r>
              <a:rPr dirty="0" sz="1550" spc="495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The</a:t>
            </a:r>
            <a:r>
              <a:rPr dirty="0" sz="1550" spc="495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total</a:t>
            </a:r>
            <a:r>
              <a:rPr dirty="0" sz="1550" spc="495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sales</a:t>
            </a:r>
            <a:r>
              <a:rPr dirty="0" sz="1550" spc="15">
                <a:latin typeface="Comic Sans MS"/>
                <a:cs typeface="Comic Sans MS"/>
              </a:rPr>
              <a:t>  </a:t>
            </a:r>
            <a:r>
              <a:rPr dirty="0" sz="1550">
                <a:latin typeface="Comic Sans MS"/>
                <a:cs typeface="Comic Sans MS"/>
              </a:rPr>
              <a:t>will</a:t>
            </a:r>
            <a:r>
              <a:rPr dirty="0" sz="1550" spc="20">
                <a:latin typeface="Comic Sans MS"/>
                <a:cs typeface="Comic Sans MS"/>
              </a:rPr>
              <a:t>  </a:t>
            </a:r>
            <a:r>
              <a:rPr dirty="0" sz="1550" spc="-25">
                <a:latin typeface="Comic Sans MS"/>
                <a:cs typeface="Comic Sans MS"/>
              </a:rPr>
              <a:t>now </a:t>
            </a:r>
            <a:r>
              <a:rPr dirty="0" sz="1550">
                <a:latin typeface="Comic Sans MS"/>
                <a:cs typeface="Comic Sans MS"/>
              </a:rPr>
              <a:t>display</a:t>
            </a:r>
            <a:r>
              <a:rPr dirty="0" sz="1550" spc="305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in</a:t>
            </a:r>
            <a:r>
              <a:rPr dirty="0" sz="1550" spc="310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the</a:t>
            </a:r>
            <a:r>
              <a:rPr dirty="0" sz="1550" spc="310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selected</a:t>
            </a:r>
            <a:r>
              <a:rPr dirty="0" sz="1550" spc="310">
                <a:latin typeface="Comic Sans MS"/>
                <a:cs typeface="Comic Sans MS"/>
              </a:rPr>
              <a:t> </a:t>
            </a:r>
            <a:r>
              <a:rPr dirty="0" sz="1550" spc="-10">
                <a:latin typeface="Comic Sans MS"/>
                <a:cs typeface="Comic Sans MS"/>
              </a:rPr>
              <a:t>currency, </a:t>
            </a:r>
            <a:r>
              <a:rPr dirty="0" sz="1550">
                <a:latin typeface="Comic Sans MS"/>
                <a:cs typeface="Comic Sans MS"/>
              </a:rPr>
              <a:t>based</a:t>
            </a:r>
            <a:r>
              <a:rPr dirty="0" sz="1550" spc="-25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on</a:t>
            </a:r>
            <a:r>
              <a:rPr dirty="0" sz="1550" spc="-20">
                <a:latin typeface="Comic Sans MS"/>
                <a:cs typeface="Comic Sans MS"/>
              </a:rPr>
              <a:t> </a:t>
            </a:r>
            <a:r>
              <a:rPr dirty="0" sz="1550">
                <a:latin typeface="Comic Sans MS"/>
                <a:cs typeface="Comic Sans MS"/>
              </a:rPr>
              <a:t>the</a:t>
            </a:r>
            <a:r>
              <a:rPr dirty="0" sz="1550" spc="-25">
                <a:latin typeface="Comic Sans MS"/>
                <a:cs typeface="Comic Sans MS"/>
              </a:rPr>
              <a:t> </a:t>
            </a:r>
            <a:r>
              <a:rPr dirty="0" sz="1550" spc="-10">
                <a:latin typeface="Comic Sans MS"/>
                <a:cs typeface="Comic Sans MS"/>
              </a:rPr>
              <a:t>slicer.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0" y="3855301"/>
            <a:ext cx="554990" cy="728980"/>
          </a:xfrm>
          <a:custGeom>
            <a:avLst/>
            <a:gdLst/>
            <a:ahLst/>
            <a:cxnLst/>
            <a:rect l="l" t="t" r="r" b="b"/>
            <a:pathLst>
              <a:path w="554990" h="728979">
                <a:moveTo>
                  <a:pt x="40153" y="728805"/>
                </a:moveTo>
                <a:lnTo>
                  <a:pt x="0" y="727275"/>
                </a:lnTo>
                <a:lnTo>
                  <a:pt x="0" y="1530"/>
                </a:lnTo>
                <a:lnTo>
                  <a:pt x="40147" y="0"/>
                </a:lnTo>
                <a:lnTo>
                  <a:pt x="96228" y="2138"/>
                </a:lnTo>
                <a:lnTo>
                  <a:pt x="150561" y="8404"/>
                </a:lnTo>
                <a:lnTo>
                  <a:pt x="202830" y="18577"/>
                </a:lnTo>
                <a:lnTo>
                  <a:pt x="252722" y="32433"/>
                </a:lnTo>
                <a:lnTo>
                  <a:pt x="299923" y="49751"/>
                </a:lnTo>
                <a:lnTo>
                  <a:pt x="344119" y="70308"/>
                </a:lnTo>
                <a:lnTo>
                  <a:pt x="384996" y="93882"/>
                </a:lnTo>
                <a:lnTo>
                  <a:pt x="422239" y="120250"/>
                </a:lnTo>
                <a:lnTo>
                  <a:pt x="455536" y="149191"/>
                </a:lnTo>
                <a:lnTo>
                  <a:pt x="484571" y="180481"/>
                </a:lnTo>
                <a:lnTo>
                  <a:pt x="509032" y="213899"/>
                </a:lnTo>
                <a:lnTo>
                  <a:pt x="528603" y="249223"/>
                </a:lnTo>
                <a:lnTo>
                  <a:pt x="542971" y="286229"/>
                </a:lnTo>
                <a:lnTo>
                  <a:pt x="551822" y="324697"/>
                </a:lnTo>
                <a:lnTo>
                  <a:pt x="554842" y="364402"/>
                </a:lnTo>
                <a:lnTo>
                  <a:pt x="551822" y="404108"/>
                </a:lnTo>
                <a:lnTo>
                  <a:pt x="542971" y="442575"/>
                </a:lnTo>
                <a:lnTo>
                  <a:pt x="528603" y="479582"/>
                </a:lnTo>
                <a:lnTo>
                  <a:pt x="509032" y="514905"/>
                </a:lnTo>
                <a:lnTo>
                  <a:pt x="484571" y="548323"/>
                </a:lnTo>
                <a:lnTo>
                  <a:pt x="455536" y="579614"/>
                </a:lnTo>
                <a:lnTo>
                  <a:pt x="422239" y="608555"/>
                </a:lnTo>
                <a:lnTo>
                  <a:pt x="384996" y="634923"/>
                </a:lnTo>
                <a:lnTo>
                  <a:pt x="344119" y="658497"/>
                </a:lnTo>
                <a:lnTo>
                  <a:pt x="299923" y="679054"/>
                </a:lnTo>
                <a:lnTo>
                  <a:pt x="252722" y="696371"/>
                </a:lnTo>
                <a:lnTo>
                  <a:pt x="202830" y="710228"/>
                </a:lnTo>
                <a:lnTo>
                  <a:pt x="150561" y="720400"/>
                </a:lnTo>
                <a:lnTo>
                  <a:pt x="96228" y="726667"/>
                </a:lnTo>
                <a:lnTo>
                  <a:pt x="40153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919918" y="892769"/>
            <a:ext cx="782320" cy="1014094"/>
          </a:xfrm>
          <a:custGeom>
            <a:avLst/>
            <a:gdLst/>
            <a:ahLst/>
            <a:cxnLst/>
            <a:rect l="l" t="t" r="r" b="b"/>
            <a:pathLst>
              <a:path w="782320" h="1014094">
                <a:moveTo>
                  <a:pt x="90808" y="1014069"/>
                </a:moveTo>
                <a:lnTo>
                  <a:pt x="95366" y="889633"/>
                </a:lnTo>
                <a:lnTo>
                  <a:pt x="75167" y="877450"/>
                </a:lnTo>
                <a:lnTo>
                  <a:pt x="56793" y="860969"/>
                </a:lnTo>
                <a:lnTo>
                  <a:pt x="26601" y="807820"/>
                </a:lnTo>
                <a:lnTo>
                  <a:pt x="15323" y="767510"/>
                </a:lnTo>
                <a:lnTo>
                  <a:pt x="6950" y="715613"/>
                </a:lnTo>
                <a:lnTo>
                  <a:pt x="1752" y="650307"/>
                </a:lnTo>
                <a:lnTo>
                  <a:pt x="0" y="569771"/>
                </a:lnTo>
                <a:lnTo>
                  <a:pt x="1967" y="472077"/>
                </a:lnTo>
                <a:lnTo>
                  <a:pt x="7091" y="379481"/>
                </a:lnTo>
                <a:lnTo>
                  <a:pt x="15069" y="299257"/>
                </a:lnTo>
                <a:lnTo>
                  <a:pt x="25704" y="230607"/>
                </a:lnTo>
                <a:lnTo>
                  <a:pt x="38801" y="172722"/>
                </a:lnTo>
                <a:lnTo>
                  <a:pt x="54164" y="124791"/>
                </a:lnTo>
                <a:lnTo>
                  <a:pt x="71597" y="86005"/>
                </a:lnTo>
                <a:lnTo>
                  <a:pt x="111890" y="32630"/>
                </a:lnTo>
                <a:lnTo>
                  <a:pt x="158114" y="6121"/>
                </a:lnTo>
                <a:lnTo>
                  <a:pt x="208700" y="0"/>
                </a:lnTo>
                <a:lnTo>
                  <a:pt x="604539" y="14499"/>
                </a:lnTo>
                <a:lnTo>
                  <a:pt x="656225" y="24367"/>
                </a:lnTo>
                <a:lnTo>
                  <a:pt x="701518" y="54232"/>
                </a:lnTo>
                <a:lnTo>
                  <a:pt x="738488" y="110445"/>
                </a:lnTo>
                <a:lnTo>
                  <a:pt x="753249" y="150417"/>
                </a:lnTo>
                <a:lnTo>
                  <a:pt x="765206" y="199358"/>
                </a:lnTo>
                <a:lnTo>
                  <a:pt x="774117" y="258061"/>
                </a:lnTo>
                <a:lnTo>
                  <a:pt x="779743" y="327322"/>
                </a:lnTo>
                <a:lnTo>
                  <a:pt x="781841" y="407932"/>
                </a:lnTo>
                <a:lnTo>
                  <a:pt x="780169" y="500688"/>
                </a:lnTo>
                <a:lnTo>
                  <a:pt x="774876" y="589096"/>
                </a:lnTo>
                <a:lnTo>
                  <a:pt x="766104" y="665104"/>
                </a:lnTo>
                <a:lnTo>
                  <a:pt x="754104" y="729453"/>
                </a:lnTo>
                <a:lnTo>
                  <a:pt x="739119" y="782978"/>
                </a:lnTo>
                <a:lnTo>
                  <a:pt x="721394" y="826513"/>
                </a:lnTo>
                <a:lnTo>
                  <a:pt x="701174" y="860894"/>
                </a:lnTo>
                <a:lnTo>
                  <a:pt x="654225" y="905530"/>
                </a:lnTo>
                <a:lnTo>
                  <a:pt x="640107" y="911946"/>
                </a:lnTo>
                <a:lnTo>
                  <a:pt x="223216" y="911946"/>
                </a:lnTo>
                <a:lnTo>
                  <a:pt x="90808" y="1014069"/>
                </a:lnTo>
                <a:close/>
              </a:path>
              <a:path w="782320" h="1014094">
                <a:moveTo>
                  <a:pt x="571197" y="924692"/>
                </a:moveTo>
                <a:lnTo>
                  <a:pt x="223216" y="911946"/>
                </a:lnTo>
                <a:lnTo>
                  <a:pt x="640107" y="911946"/>
                </a:lnTo>
                <a:lnTo>
                  <a:pt x="627985" y="917455"/>
                </a:lnTo>
                <a:lnTo>
                  <a:pt x="600228" y="923564"/>
                </a:lnTo>
                <a:lnTo>
                  <a:pt x="571197" y="9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 rot="120000">
            <a:off x="8020417" y="1162268"/>
            <a:ext cx="591191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b="1">
                <a:latin typeface="Comic Sans MS"/>
                <a:cs typeface="Comic Sans MS"/>
              </a:rPr>
              <a:t>Go</a:t>
            </a:r>
            <a:r>
              <a:rPr dirty="0" sz="1350" spc="-25" b="1">
                <a:latin typeface="Comic Sans MS"/>
                <a:cs typeface="Comic Sans MS"/>
              </a:rPr>
              <a:t> 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 rot="120000">
            <a:off x="8086810" y="1400164"/>
            <a:ext cx="44050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350" spc="-20" b="1">
                <a:latin typeface="Comic Sans MS"/>
                <a:cs typeface="Comic Sans MS"/>
              </a:rPr>
              <a:t>try..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13760" y="959083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3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3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4103413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8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3"/>
                </a:lnTo>
                <a:lnTo>
                  <a:pt x="4323606" y="179462"/>
                </a:lnTo>
                <a:lnTo>
                  <a:pt x="4328172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8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3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125013" y="1720113"/>
            <a:ext cx="4778375" cy="3449954"/>
          </a:xfrm>
          <a:custGeom>
            <a:avLst/>
            <a:gdLst/>
            <a:ahLst/>
            <a:cxnLst/>
            <a:rect l="l" t="t" r="r" b="b"/>
            <a:pathLst>
              <a:path w="4778375" h="3449954">
                <a:moveTo>
                  <a:pt x="4444630" y="3449893"/>
                </a:moveTo>
                <a:lnTo>
                  <a:pt x="333373" y="3449893"/>
                </a:lnTo>
                <a:lnTo>
                  <a:pt x="284111" y="3446279"/>
                </a:lnTo>
                <a:lnTo>
                  <a:pt x="237091" y="3435779"/>
                </a:lnTo>
                <a:lnTo>
                  <a:pt x="192832" y="3418909"/>
                </a:lnTo>
                <a:lnTo>
                  <a:pt x="151848" y="3396185"/>
                </a:lnTo>
                <a:lnTo>
                  <a:pt x="114656" y="3368122"/>
                </a:lnTo>
                <a:lnTo>
                  <a:pt x="81771" y="3335237"/>
                </a:lnTo>
                <a:lnTo>
                  <a:pt x="53708" y="3298045"/>
                </a:lnTo>
                <a:lnTo>
                  <a:pt x="30984" y="3257061"/>
                </a:lnTo>
                <a:lnTo>
                  <a:pt x="14114" y="3212802"/>
                </a:lnTo>
                <a:lnTo>
                  <a:pt x="3614" y="3165782"/>
                </a:lnTo>
                <a:lnTo>
                  <a:pt x="0" y="311651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444628" y="0"/>
                </a:lnTo>
                <a:lnTo>
                  <a:pt x="4493892" y="3614"/>
                </a:lnTo>
                <a:lnTo>
                  <a:pt x="4540911" y="14114"/>
                </a:lnTo>
                <a:lnTo>
                  <a:pt x="4585171" y="30984"/>
                </a:lnTo>
                <a:lnTo>
                  <a:pt x="4626154" y="53708"/>
                </a:lnTo>
                <a:lnTo>
                  <a:pt x="4663347" y="81771"/>
                </a:lnTo>
                <a:lnTo>
                  <a:pt x="4696232" y="114656"/>
                </a:lnTo>
                <a:lnTo>
                  <a:pt x="4724294" y="151848"/>
                </a:lnTo>
                <a:lnTo>
                  <a:pt x="4747018" y="192832"/>
                </a:lnTo>
                <a:lnTo>
                  <a:pt x="4763888" y="237091"/>
                </a:lnTo>
                <a:lnTo>
                  <a:pt x="4774388" y="284111"/>
                </a:lnTo>
                <a:lnTo>
                  <a:pt x="4778003" y="333374"/>
                </a:lnTo>
                <a:lnTo>
                  <a:pt x="4778003" y="3116519"/>
                </a:lnTo>
                <a:lnTo>
                  <a:pt x="4774388" y="3165782"/>
                </a:lnTo>
                <a:lnTo>
                  <a:pt x="4763888" y="3212802"/>
                </a:lnTo>
                <a:lnTo>
                  <a:pt x="4747018" y="3257061"/>
                </a:lnTo>
                <a:lnTo>
                  <a:pt x="4724294" y="3298045"/>
                </a:lnTo>
                <a:lnTo>
                  <a:pt x="4696232" y="3335237"/>
                </a:lnTo>
                <a:lnTo>
                  <a:pt x="4663347" y="3368122"/>
                </a:lnTo>
                <a:lnTo>
                  <a:pt x="4626154" y="3396185"/>
                </a:lnTo>
                <a:lnTo>
                  <a:pt x="4585171" y="3418909"/>
                </a:lnTo>
                <a:lnTo>
                  <a:pt x="4540911" y="3435779"/>
                </a:lnTo>
                <a:lnTo>
                  <a:pt x="4493892" y="3446279"/>
                </a:lnTo>
                <a:lnTo>
                  <a:pt x="4444630" y="34498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39160" y="1016868"/>
            <a:ext cx="4939030" cy="4068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latin typeface="Comic Sans MS"/>
                <a:cs typeface="Comic Sans MS"/>
              </a:rPr>
              <a:t>Step</a:t>
            </a:r>
            <a:r>
              <a:rPr dirty="0" sz="1850" spc="-65" b="1">
                <a:latin typeface="Comic Sans MS"/>
                <a:cs typeface="Comic Sans MS"/>
              </a:rPr>
              <a:t> </a:t>
            </a:r>
            <a:r>
              <a:rPr dirty="0" sz="1850" b="1">
                <a:latin typeface="Comic Sans MS"/>
                <a:cs typeface="Comic Sans MS"/>
              </a:rPr>
              <a:t>5:</a:t>
            </a:r>
            <a:r>
              <a:rPr dirty="0" sz="1850" spc="-70" b="1">
                <a:latin typeface="Comic Sans MS"/>
                <a:cs typeface="Comic Sans MS"/>
              </a:rPr>
              <a:t> </a:t>
            </a:r>
            <a:r>
              <a:rPr dirty="0" sz="1850" b="1">
                <a:latin typeface="Comic Sans MS"/>
                <a:cs typeface="Comic Sans MS"/>
              </a:rPr>
              <a:t>Test</a:t>
            </a:r>
            <a:r>
              <a:rPr dirty="0" sz="1850" spc="-65" b="1">
                <a:latin typeface="Comic Sans MS"/>
                <a:cs typeface="Comic Sans MS"/>
              </a:rPr>
              <a:t> </a:t>
            </a:r>
            <a:r>
              <a:rPr dirty="0" sz="1850" b="1">
                <a:latin typeface="Comic Sans MS"/>
                <a:cs typeface="Comic Sans MS"/>
              </a:rPr>
              <a:t>Currency</a:t>
            </a:r>
            <a:r>
              <a:rPr dirty="0" sz="1850" spc="-60" b="1">
                <a:latin typeface="Comic Sans MS"/>
                <a:cs typeface="Comic Sans MS"/>
              </a:rPr>
              <a:t> </a:t>
            </a:r>
            <a:r>
              <a:rPr dirty="0" sz="1850" spc="-10" b="1">
                <a:latin typeface="Comic Sans MS"/>
                <a:cs typeface="Comic Sans MS"/>
              </a:rPr>
              <a:t>Conversion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850">
              <a:latin typeface="Comic Sans MS"/>
              <a:cs typeface="Comic Sans MS"/>
            </a:endParaRPr>
          </a:p>
          <a:p>
            <a:pPr algn="just" marL="568325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8325" algn="l"/>
              </a:tabLst>
            </a:pPr>
            <a:r>
              <a:rPr dirty="0" sz="1850" b="1">
                <a:latin typeface="Comic Sans MS"/>
                <a:cs typeface="Comic Sans MS"/>
              </a:rPr>
              <a:t>Interact</a:t>
            </a:r>
            <a:r>
              <a:rPr dirty="0" sz="1850" spc="-60" b="1">
                <a:latin typeface="Comic Sans MS"/>
                <a:cs typeface="Comic Sans MS"/>
              </a:rPr>
              <a:t> </a:t>
            </a:r>
            <a:r>
              <a:rPr dirty="0" sz="1850" b="1">
                <a:latin typeface="Comic Sans MS"/>
                <a:cs typeface="Comic Sans MS"/>
              </a:rPr>
              <a:t>with</a:t>
            </a:r>
            <a:r>
              <a:rPr dirty="0" sz="1850" spc="-55" b="1">
                <a:latin typeface="Comic Sans MS"/>
                <a:cs typeface="Comic Sans MS"/>
              </a:rPr>
              <a:t> </a:t>
            </a:r>
            <a:r>
              <a:rPr dirty="0" sz="1850" b="1">
                <a:latin typeface="Comic Sans MS"/>
                <a:cs typeface="Comic Sans MS"/>
              </a:rPr>
              <a:t>the</a:t>
            </a:r>
            <a:r>
              <a:rPr dirty="0" sz="1850" spc="-60" b="1">
                <a:latin typeface="Comic Sans MS"/>
                <a:cs typeface="Comic Sans MS"/>
              </a:rPr>
              <a:t> </a:t>
            </a:r>
            <a:r>
              <a:rPr dirty="0" sz="1850" spc="-10" b="1">
                <a:latin typeface="Comic Sans MS"/>
                <a:cs typeface="Comic Sans MS"/>
              </a:rPr>
              <a:t>Slicer:</a:t>
            </a:r>
            <a:endParaRPr sz="1850">
              <a:latin typeface="Comic Sans MS"/>
              <a:cs typeface="Comic Sans MS"/>
            </a:endParaRPr>
          </a:p>
          <a:p>
            <a:pPr algn="just" marL="223520" marR="5080">
              <a:lnSpc>
                <a:spcPct val="152000"/>
              </a:lnSpc>
            </a:pPr>
            <a:r>
              <a:rPr dirty="0" sz="1850">
                <a:latin typeface="Comic Sans MS"/>
                <a:cs typeface="Comic Sans MS"/>
              </a:rPr>
              <a:t>Select</a:t>
            </a:r>
            <a:r>
              <a:rPr dirty="0" sz="1850" spc="36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different</a:t>
            </a:r>
            <a:r>
              <a:rPr dirty="0" sz="1850" spc="37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currencies</a:t>
            </a:r>
            <a:r>
              <a:rPr dirty="0" sz="1850" spc="37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</a:t>
            </a:r>
            <a:r>
              <a:rPr dirty="0" sz="1850" spc="37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the</a:t>
            </a:r>
            <a:r>
              <a:rPr dirty="0" sz="1850" spc="370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slicer </a:t>
            </a:r>
            <a:r>
              <a:rPr dirty="0" sz="1850">
                <a:latin typeface="Comic Sans MS"/>
                <a:cs typeface="Comic Sans MS"/>
              </a:rPr>
              <a:t>to</a:t>
            </a:r>
            <a:r>
              <a:rPr dirty="0" sz="1850" spc="14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observe</a:t>
            </a:r>
            <a:r>
              <a:rPr dirty="0" sz="1850" spc="14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the</a:t>
            </a:r>
            <a:r>
              <a:rPr dirty="0" sz="1850" spc="14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converted</a:t>
            </a:r>
            <a:r>
              <a:rPr dirty="0" sz="1850" spc="150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sales</a:t>
            </a:r>
            <a:r>
              <a:rPr dirty="0" sz="1850" spc="145">
                <a:latin typeface="Comic Sans MS"/>
                <a:cs typeface="Comic Sans MS"/>
              </a:rPr>
              <a:t>  </a:t>
            </a:r>
            <a:r>
              <a:rPr dirty="0" sz="1850" spc="-10">
                <a:latin typeface="Comic Sans MS"/>
                <a:cs typeface="Comic Sans MS"/>
              </a:rPr>
              <a:t>values </a:t>
            </a:r>
            <a:r>
              <a:rPr dirty="0" sz="1850">
                <a:latin typeface="Comic Sans MS"/>
                <a:cs typeface="Comic Sans MS"/>
              </a:rPr>
              <a:t>updating</a:t>
            </a:r>
            <a:r>
              <a:rPr dirty="0" sz="1850" spc="-100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dynamically.</a:t>
            </a:r>
            <a:endParaRPr sz="1850">
              <a:latin typeface="Comic Sans MS"/>
              <a:cs typeface="Comic Sans MS"/>
            </a:endParaRPr>
          </a:p>
          <a:p>
            <a:pPr algn="just" marL="568325" indent="-344805">
              <a:lnSpc>
                <a:spcPct val="100000"/>
              </a:lnSpc>
              <a:spcBef>
                <a:spcPts val="1155"/>
              </a:spcBef>
              <a:buAutoNum type="arabicPeriod" startAt="2"/>
              <a:tabLst>
                <a:tab pos="568325" algn="l"/>
              </a:tabLst>
            </a:pPr>
            <a:r>
              <a:rPr dirty="0" sz="1850" spc="-10" b="1">
                <a:latin typeface="Comic Sans MS"/>
                <a:cs typeface="Comic Sans MS"/>
              </a:rPr>
              <a:t>Explanation:</a:t>
            </a:r>
            <a:endParaRPr sz="1850">
              <a:latin typeface="Comic Sans MS"/>
              <a:cs typeface="Comic Sans MS"/>
            </a:endParaRPr>
          </a:p>
          <a:p>
            <a:pPr algn="just" marL="223520" marR="5080">
              <a:lnSpc>
                <a:spcPct val="152000"/>
              </a:lnSpc>
            </a:pPr>
            <a:r>
              <a:rPr dirty="0" sz="1850">
                <a:latin typeface="Comic Sans MS"/>
                <a:cs typeface="Comic Sans MS"/>
              </a:rPr>
              <a:t>This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setup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allows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users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to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>
                <a:latin typeface="Comic Sans MS"/>
                <a:cs typeface="Comic Sans MS"/>
              </a:rPr>
              <a:t>easily</a:t>
            </a:r>
            <a:r>
              <a:rPr dirty="0" sz="1850" spc="-15">
                <a:latin typeface="Comic Sans MS"/>
                <a:cs typeface="Comic Sans MS"/>
              </a:rPr>
              <a:t>  </a:t>
            </a:r>
            <a:r>
              <a:rPr dirty="0" sz="1850" spc="-10">
                <a:latin typeface="Comic Sans MS"/>
                <a:cs typeface="Comic Sans MS"/>
              </a:rPr>
              <a:t>toggle </a:t>
            </a:r>
            <a:r>
              <a:rPr dirty="0" sz="1850">
                <a:latin typeface="Comic Sans MS"/>
                <a:cs typeface="Comic Sans MS"/>
              </a:rPr>
              <a:t>between</a:t>
            </a:r>
            <a:r>
              <a:rPr dirty="0" sz="1850" spc="12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currencies</a:t>
            </a:r>
            <a:r>
              <a:rPr dirty="0" sz="1850" spc="12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and</a:t>
            </a:r>
            <a:r>
              <a:rPr dirty="0" sz="1850" spc="12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view</a:t>
            </a:r>
            <a:r>
              <a:rPr dirty="0" sz="1850" spc="13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sales</a:t>
            </a:r>
            <a:r>
              <a:rPr dirty="0" sz="1850" spc="12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data</a:t>
            </a:r>
            <a:r>
              <a:rPr dirty="0" sz="1850" spc="125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in </a:t>
            </a:r>
            <a:r>
              <a:rPr dirty="0" sz="1850">
                <a:latin typeface="Comic Sans MS"/>
                <a:cs typeface="Comic Sans MS"/>
              </a:rPr>
              <a:t>their</a:t>
            </a:r>
            <a:r>
              <a:rPr dirty="0" sz="1850" spc="-7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desired</a:t>
            </a:r>
            <a:r>
              <a:rPr dirty="0" sz="1850" spc="-75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currency.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805" y="2028881"/>
            <a:ext cx="1857374" cy="3657599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975268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4" y="1390208"/>
                </a:moveTo>
                <a:lnTo>
                  <a:pt x="207174" y="1152716"/>
                </a:lnTo>
                <a:lnTo>
                  <a:pt x="179611" y="1138455"/>
                </a:lnTo>
                <a:lnTo>
                  <a:pt x="153514" y="1121407"/>
                </a:lnTo>
                <a:lnTo>
                  <a:pt x="106235" y="1077052"/>
                </a:lnTo>
                <a:lnTo>
                  <a:pt x="66364" y="1015867"/>
                </a:lnTo>
                <a:lnTo>
                  <a:pt x="49528" y="977780"/>
                </a:lnTo>
                <a:lnTo>
                  <a:pt x="34930" y="934066"/>
                </a:lnTo>
                <a:lnTo>
                  <a:pt x="22698" y="884251"/>
                </a:lnTo>
                <a:lnTo>
                  <a:pt x="12960" y="827863"/>
                </a:lnTo>
                <a:lnTo>
                  <a:pt x="5845" y="764428"/>
                </a:lnTo>
                <a:lnTo>
                  <a:pt x="1482" y="693473"/>
                </a:lnTo>
                <a:lnTo>
                  <a:pt x="0" y="614526"/>
                </a:lnTo>
                <a:lnTo>
                  <a:pt x="1652" y="537020"/>
                </a:lnTo>
                <a:lnTo>
                  <a:pt x="6510" y="465543"/>
                </a:lnTo>
                <a:lnTo>
                  <a:pt x="14421" y="399924"/>
                </a:lnTo>
                <a:lnTo>
                  <a:pt x="25234" y="339990"/>
                </a:lnTo>
                <a:lnTo>
                  <a:pt x="38798" y="285569"/>
                </a:lnTo>
                <a:lnTo>
                  <a:pt x="54961" y="236491"/>
                </a:lnTo>
                <a:lnTo>
                  <a:pt x="73573" y="192581"/>
                </a:lnTo>
                <a:lnTo>
                  <a:pt x="94482" y="153670"/>
                </a:lnTo>
                <a:lnTo>
                  <a:pt x="117537" y="119584"/>
                </a:lnTo>
                <a:lnTo>
                  <a:pt x="142587" y="90153"/>
                </a:lnTo>
                <a:lnTo>
                  <a:pt x="198064" y="44563"/>
                </a:lnTo>
                <a:lnTo>
                  <a:pt x="259706" y="15527"/>
                </a:lnTo>
                <a:lnTo>
                  <a:pt x="326300" y="1667"/>
                </a:lnTo>
                <a:lnTo>
                  <a:pt x="361076" y="0"/>
                </a:lnTo>
                <a:lnTo>
                  <a:pt x="3171828" y="0"/>
                </a:lnTo>
                <a:lnTo>
                  <a:pt x="3211508" y="1486"/>
                </a:lnTo>
                <a:lnTo>
                  <a:pt x="3249606" y="6041"/>
                </a:lnTo>
                <a:lnTo>
                  <a:pt x="3320720" y="24939"/>
                </a:lnTo>
                <a:lnTo>
                  <a:pt x="3384506" y="57849"/>
                </a:lnTo>
                <a:lnTo>
                  <a:pt x="3440301" y="105931"/>
                </a:lnTo>
                <a:lnTo>
                  <a:pt x="3464994" y="136023"/>
                </a:lnTo>
                <a:lnTo>
                  <a:pt x="3487440" y="170343"/>
                </a:lnTo>
                <a:lnTo>
                  <a:pt x="3507556" y="209033"/>
                </a:lnTo>
                <a:lnTo>
                  <a:pt x="3525258" y="252241"/>
                </a:lnTo>
                <a:lnTo>
                  <a:pt x="3540465" y="300109"/>
                </a:lnTo>
                <a:lnTo>
                  <a:pt x="3553092" y="352784"/>
                </a:lnTo>
                <a:lnTo>
                  <a:pt x="3563058" y="410409"/>
                </a:lnTo>
                <a:lnTo>
                  <a:pt x="3570278" y="473129"/>
                </a:lnTo>
                <a:lnTo>
                  <a:pt x="3574670" y="541090"/>
                </a:lnTo>
                <a:lnTo>
                  <a:pt x="3576151" y="614436"/>
                </a:lnTo>
                <a:lnTo>
                  <a:pt x="3574489" y="684850"/>
                </a:lnTo>
                <a:lnTo>
                  <a:pt x="3569570" y="750069"/>
                </a:lnTo>
                <a:lnTo>
                  <a:pt x="3561491" y="810211"/>
                </a:lnTo>
                <a:lnTo>
                  <a:pt x="3550351" y="865397"/>
                </a:lnTo>
                <a:lnTo>
                  <a:pt x="3536250" y="915747"/>
                </a:lnTo>
                <a:lnTo>
                  <a:pt x="3519284" y="961380"/>
                </a:lnTo>
                <a:lnTo>
                  <a:pt x="3499554" y="1002416"/>
                </a:lnTo>
                <a:lnTo>
                  <a:pt x="3477156" y="1038975"/>
                </a:lnTo>
                <a:lnTo>
                  <a:pt x="3452191" y="1071177"/>
                </a:lnTo>
                <a:lnTo>
                  <a:pt x="3424755" y="1099142"/>
                </a:lnTo>
                <a:lnTo>
                  <a:pt x="3394949" y="1122989"/>
                </a:lnTo>
                <a:lnTo>
                  <a:pt x="3328616" y="1158811"/>
                </a:lnTo>
                <a:lnTo>
                  <a:pt x="3292286" y="1171025"/>
                </a:lnTo>
                <a:lnTo>
                  <a:pt x="3253979" y="1179601"/>
                </a:lnTo>
                <a:lnTo>
                  <a:pt x="3213794" y="1184659"/>
                </a:lnTo>
                <a:lnTo>
                  <a:pt x="3171828" y="1186318"/>
                </a:lnTo>
                <a:lnTo>
                  <a:pt x="452413" y="1186318"/>
                </a:lnTo>
                <a:lnTo>
                  <a:pt x="207174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5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9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8" y="0"/>
                </a:lnTo>
                <a:lnTo>
                  <a:pt x="4222372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5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0"/>
                </a:lnTo>
                <a:lnTo>
                  <a:pt x="4766599" y="893744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90" y="1257423"/>
                </a:lnTo>
                <a:lnTo>
                  <a:pt x="4674848" y="1298423"/>
                </a:lnTo>
                <a:lnTo>
                  <a:pt x="4653713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1846580">
              <a:lnSpc>
                <a:spcPct val="114900"/>
              </a:lnSpc>
              <a:spcBef>
                <a:spcPts val="100"/>
              </a:spcBef>
            </a:pPr>
            <a:r>
              <a:rPr dirty="0" sz="1850">
                <a:latin typeface="Comic Sans MS"/>
                <a:cs typeface="Comic Sans MS"/>
              </a:rPr>
              <a:t>Thank</a:t>
            </a:r>
            <a:r>
              <a:rPr dirty="0" sz="1850" spc="-5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you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for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joining</a:t>
            </a:r>
            <a:r>
              <a:rPr dirty="0" sz="1850" spc="-5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me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 spc="-20">
                <a:latin typeface="Comic Sans MS"/>
                <a:cs typeface="Comic Sans MS"/>
              </a:rPr>
              <a:t>today </a:t>
            </a:r>
            <a:r>
              <a:rPr dirty="0" sz="1850">
                <a:latin typeface="Comic Sans MS"/>
                <a:cs typeface="Comic Sans MS"/>
              </a:rPr>
              <a:t>to</a:t>
            </a:r>
            <a:r>
              <a:rPr dirty="0" sz="1850" spc="-5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learn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about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Part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 spc="-20">
                <a:latin typeface="Comic Sans MS"/>
                <a:cs typeface="Comic Sans MS"/>
              </a:rPr>
              <a:t>-</a:t>
            </a:r>
            <a:r>
              <a:rPr dirty="0" sz="1850">
                <a:latin typeface="Comic Sans MS"/>
                <a:cs typeface="Comic Sans MS"/>
              </a:rPr>
              <a:t>84</a:t>
            </a:r>
            <a:r>
              <a:rPr dirty="0" sz="1850" spc="-45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of </a:t>
            </a:r>
            <a:r>
              <a:rPr dirty="0" sz="1850">
                <a:latin typeface="Comic Sans MS"/>
                <a:cs typeface="Comic Sans MS"/>
              </a:rPr>
              <a:t>Power</a:t>
            </a:r>
            <a:r>
              <a:rPr dirty="0" sz="1850" spc="-80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algn="ctr" marL="687070" marR="5080">
              <a:lnSpc>
                <a:spcPct val="114900"/>
              </a:lnSpc>
            </a:pPr>
            <a:r>
              <a:rPr dirty="0" sz="1850" spc="-10">
                <a:latin typeface="Comic Sans MS"/>
                <a:cs typeface="Comic Sans MS"/>
              </a:rPr>
              <a:t>Remember,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Effective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data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visualization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is </a:t>
            </a:r>
            <a:r>
              <a:rPr dirty="0" sz="1850">
                <a:latin typeface="Comic Sans MS"/>
                <a:cs typeface="Comic Sans MS"/>
              </a:rPr>
              <a:t>crucial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for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turning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data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into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meaningful </a:t>
            </a:r>
            <a:r>
              <a:rPr dirty="0" sz="1850">
                <a:latin typeface="Comic Sans MS"/>
                <a:cs typeface="Comic Sans MS"/>
              </a:rPr>
              <a:t>insights</a:t>
            </a:r>
            <a:r>
              <a:rPr dirty="0" sz="1850" spc="-9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and</a:t>
            </a:r>
            <a:r>
              <a:rPr dirty="0" sz="1850" spc="-9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compelling</a:t>
            </a:r>
            <a:r>
              <a:rPr dirty="0" sz="1850" spc="-9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narratives</a:t>
            </a:r>
            <a:r>
              <a:rPr dirty="0" sz="1850" spc="-90">
                <a:latin typeface="Comic Sans MS"/>
                <a:cs typeface="Comic Sans MS"/>
              </a:rPr>
              <a:t> </a:t>
            </a:r>
            <a:r>
              <a:rPr dirty="0" sz="1850" spc="-20">
                <a:latin typeface="Comic Sans MS"/>
                <a:cs typeface="Comic Sans MS"/>
              </a:rPr>
              <a:t>with </a:t>
            </a:r>
            <a:r>
              <a:rPr dirty="0" sz="1850">
                <a:latin typeface="Comic Sans MS"/>
                <a:cs typeface="Comic Sans MS"/>
              </a:rPr>
              <a:t>Power</a:t>
            </a:r>
            <a:r>
              <a:rPr dirty="0" sz="1850" spc="-80">
                <a:latin typeface="Comic Sans MS"/>
                <a:cs typeface="Comic Sans MS"/>
              </a:rPr>
              <a:t> </a:t>
            </a:r>
            <a:r>
              <a:rPr dirty="0" sz="1850" spc="-25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dirty="0" sz="1850">
                <a:latin typeface="Comic Sans MS"/>
                <a:cs typeface="Comic Sans MS"/>
              </a:rPr>
              <a:t>Stay</a:t>
            </a:r>
            <a:r>
              <a:rPr dirty="0" sz="1850" spc="-60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tuned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for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more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insights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and</a:t>
            </a:r>
            <a:r>
              <a:rPr dirty="0" sz="1850" spc="-55">
                <a:latin typeface="Comic Sans MS"/>
                <a:cs typeface="Comic Sans MS"/>
              </a:rPr>
              <a:t> </a:t>
            </a:r>
            <a:r>
              <a:rPr dirty="0" sz="1850" spc="-20">
                <a:latin typeface="Comic Sans MS"/>
                <a:cs typeface="Comic Sans MS"/>
              </a:rPr>
              <a:t>tips </a:t>
            </a:r>
            <a:r>
              <a:rPr dirty="0" sz="1850">
                <a:latin typeface="Comic Sans MS"/>
                <a:cs typeface="Comic Sans MS"/>
              </a:rPr>
              <a:t>on</a:t>
            </a:r>
            <a:r>
              <a:rPr dirty="0" sz="1850" spc="-3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Power</a:t>
            </a:r>
            <a:r>
              <a:rPr dirty="0" sz="1850" spc="-3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BI</a:t>
            </a:r>
            <a:r>
              <a:rPr dirty="0" sz="1850" spc="-3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in</a:t>
            </a:r>
            <a:r>
              <a:rPr dirty="0" sz="1850" spc="-3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our</a:t>
            </a:r>
            <a:r>
              <a:rPr dirty="0" sz="1850" spc="-35">
                <a:latin typeface="Comic Sans MS"/>
                <a:cs typeface="Comic Sans MS"/>
              </a:rPr>
              <a:t> </a:t>
            </a:r>
            <a:r>
              <a:rPr dirty="0" sz="1850">
                <a:latin typeface="Comic Sans MS"/>
                <a:cs typeface="Comic Sans MS"/>
              </a:rPr>
              <a:t>next</a:t>
            </a:r>
            <a:r>
              <a:rPr dirty="0" sz="1850" spc="-35">
                <a:latin typeface="Comic Sans MS"/>
                <a:cs typeface="Comic Sans MS"/>
              </a:rPr>
              <a:t> </a:t>
            </a:r>
            <a:r>
              <a:rPr dirty="0" sz="1850" spc="-1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6" y="533116"/>
                </a:lnTo>
                <a:lnTo>
                  <a:pt x="0" y="486282"/>
                </a:lnTo>
                <a:lnTo>
                  <a:pt x="2226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4" y="588775"/>
                </a:moveTo>
                <a:lnTo>
                  <a:pt x="294383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4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85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Varsha</a:t>
            </a:r>
            <a:r>
              <a:rPr dirty="0" u="sng" sz="1850" spc="-6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sng" sz="185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Chitikaneni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 descr="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83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/>
              <a:t>Varsha</a:t>
            </a:r>
            <a:r>
              <a:rPr dirty="0" spc="60"/>
              <a:t> </a:t>
            </a:r>
            <a:r>
              <a:rPr dirty="0" spc="-10"/>
              <a:t>Chitikaneni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2024-10-13T07:42:20Z</dcterms:created>
  <dcterms:modified xsi:type="dcterms:W3CDTF">2024-10-13T07:42:20Z</dcterms:modified>
</cp:coreProperties>
</file>