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39F63-FE36-4B08-8D4D-6B00939661A4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B9822-1F46-4186-BE39-AA3322362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1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88B2-B10D-4908-9D15-8B8DF33D0126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B25D-F0EE-43A7-8C2E-DC02B447A8BD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99E4-D51C-4246-A41B-57A3DBE5E433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9DF96-B689-4ABF-9DAB-FD8EBC21D5B8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D6CE-50F9-4009-AD23-3E93FE397306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0486" y="113069"/>
            <a:ext cx="2324100" cy="512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310" y="1397402"/>
            <a:ext cx="5351780" cy="291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1" y="6675266"/>
            <a:ext cx="207524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1E6A-7809-4434-8923-4DFFE9150255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3" y="1723544"/>
            <a:ext cx="2700490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45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0061" y="870347"/>
            <a:ext cx="1953895" cy="877569"/>
          </a:xfrm>
          <a:custGeom>
            <a:avLst/>
            <a:gdLst/>
            <a:ahLst/>
            <a:cxnLst/>
            <a:rect l="l" t="t" r="r" b="b"/>
            <a:pathLst>
              <a:path w="1953895" h="877569">
                <a:moveTo>
                  <a:pt x="196485" y="877470"/>
                </a:moveTo>
                <a:lnTo>
                  <a:pt x="196485" y="652232"/>
                </a:lnTo>
                <a:lnTo>
                  <a:pt x="154704" y="629332"/>
                </a:lnTo>
                <a:lnTo>
                  <a:pt x="116798" y="601064"/>
                </a:lnTo>
                <a:lnTo>
                  <a:pt x="83288" y="567855"/>
                </a:lnTo>
                <a:lnTo>
                  <a:pt x="54699" y="530136"/>
                </a:lnTo>
                <a:lnTo>
                  <a:pt x="31552" y="488334"/>
                </a:lnTo>
                <a:lnTo>
                  <a:pt x="14372" y="442879"/>
                </a:lnTo>
                <a:lnTo>
                  <a:pt x="3680" y="394200"/>
                </a:lnTo>
                <a:lnTo>
                  <a:pt x="0" y="342725"/>
                </a:lnTo>
                <a:lnTo>
                  <a:pt x="3128" y="295436"/>
                </a:lnTo>
                <a:lnTo>
                  <a:pt x="12234" y="250331"/>
                </a:lnTo>
                <a:lnTo>
                  <a:pt x="26912" y="207765"/>
                </a:lnTo>
                <a:lnTo>
                  <a:pt x="46753" y="168108"/>
                </a:lnTo>
                <a:lnTo>
                  <a:pt x="71351" y="131730"/>
                </a:lnTo>
                <a:lnTo>
                  <a:pt x="100296" y="99002"/>
                </a:lnTo>
                <a:lnTo>
                  <a:pt x="133183" y="70294"/>
                </a:lnTo>
                <a:lnTo>
                  <a:pt x="169601" y="45975"/>
                </a:lnTo>
                <a:lnTo>
                  <a:pt x="209145" y="26416"/>
                </a:lnTo>
                <a:lnTo>
                  <a:pt x="251406" y="11987"/>
                </a:lnTo>
                <a:lnTo>
                  <a:pt x="295975" y="3058"/>
                </a:lnTo>
                <a:lnTo>
                  <a:pt x="342446" y="0"/>
                </a:lnTo>
                <a:lnTo>
                  <a:pt x="1595530" y="0"/>
                </a:lnTo>
                <a:lnTo>
                  <a:pt x="1645796" y="3058"/>
                </a:lnTo>
                <a:lnTo>
                  <a:pt x="1693532" y="11987"/>
                </a:lnTo>
                <a:lnTo>
                  <a:pt x="1738386" y="26416"/>
                </a:lnTo>
                <a:lnTo>
                  <a:pt x="1780007" y="45975"/>
                </a:lnTo>
                <a:lnTo>
                  <a:pt x="1818045" y="70295"/>
                </a:lnTo>
                <a:lnTo>
                  <a:pt x="1852149" y="99004"/>
                </a:lnTo>
                <a:lnTo>
                  <a:pt x="1881968" y="131733"/>
                </a:lnTo>
                <a:lnTo>
                  <a:pt x="1907151" y="168112"/>
                </a:lnTo>
                <a:lnTo>
                  <a:pt x="1927347" y="207771"/>
                </a:lnTo>
                <a:lnTo>
                  <a:pt x="1942206" y="250340"/>
                </a:lnTo>
                <a:lnTo>
                  <a:pt x="1951376" y="295447"/>
                </a:lnTo>
                <a:lnTo>
                  <a:pt x="1953743" y="331164"/>
                </a:lnTo>
                <a:lnTo>
                  <a:pt x="1953743" y="354171"/>
                </a:lnTo>
                <a:lnTo>
                  <a:pt x="1942199" y="434533"/>
                </a:lnTo>
                <a:lnTo>
                  <a:pt x="1927339" y="476892"/>
                </a:lnTo>
                <a:lnTo>
                  <a:pt x="1907142" y="516383"/>
                </a:lnTo>
                <a:lnTo>
                  <a:pt x="1881960" y="552631"/>
                </a:lnTo>
                <a:lnTo>
                  <a:pt x="1852142" y="585262"/>
                </a:lnTo>
                <a:lnTo>
                  <a:pt x="1818040" y="613902"/>
                </a:lnTo>
                <a:lnTo>
                  <a:pt x="1780003" y="638174"/>
                </a:lnTo>
                <a:lnTo>
                  <a:pt x="1738383" y="657705"/>
                </a:lnTo>
                <a:lnTo>
                  <a:pt x="1693531" y="672119"/>
                </a:lnTo>
                <a:lnTo>
                  <a:pt x="1645796" y="681043"/>
                </a:lnTo>
                <a:lnTo>
                  <a:pt x="1595530" y="684100"/>
                </a:lnTo>
                <a:lnTo>
                  <a:pt x="429069" y="684100"/>
                </a:lnTo>
                <a:lnTo>
                  <a:pt x="196485" y="8774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3624" y="921770"/>
            <a:ext cx="176720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Excited.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675" y="640097"/>
            <a:ext cx="242951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u="none" dirty="0"/>
              <a:t>Today</a:t>
            </a:r>
            <a:r>
              <a:rPr sz="2650" u="none" spc="70" dirty="0"/>
              <a:t> </a:t>
            </a:r>
            <a:r>
              <a:rPr sz="2650" u="none" spc="-10" dirty="0"/>
              <a:t>Content</a:t>
            </a:r>
            <a:endParaRPr sz="2650"/>
          </a:p>
        </p:txBody>
      </p:sp>
      <p:sp>
        <p:nvSpPr>
          <p:cNvPr id="5" name="object 5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983572"/>
            <a:ext cx="1231265" cy="1217930"/>
          </a:xfrm>
          <a:custGeom>
            <a:avLst/>
            <a:gdLst/>
            <a:ahLst/>
            <a:cxnLst/>
            <a:rect l="l" t="t" r="r" b="b"/>
            <a:pathLst>
              <a:path w="1231265" h="1217929">
                <a:moveTo>
                  <a:pt x="1222408" y="1217327"/>
                </a:moveTo>
                <a:lnTo>
                  <a:pt x="0" y="1217327"/>
                </a:lnTo>
                <a:lnTo>
                  <a:pt x="0" y="10649"/>
                </a:lnTo>
                <a:lnTo>
                  <a:pt x="8499" y="9338"/>
                </a:lnTo>
                <a:lnTo>
                  <a:pt x="55485" y="4179"/>
                </a:lnTo>
                <a:lnTo>
                  <a:pt x="103054" y="1052"/>
                </a:lnTo>
                <a:lnTo>
                  <a:pt x="151161" y="0"/>
                </a:lnTo>
                <a:lnTo>
                  <a:pt x="199268" y="1052"/>
                </a:lnTo>
                <a:lnTo>
                  <a:pt x="246837" y="4179"/>
                </a:lnTo>
                <a:lnTo>
                  <a:pt x="293823" y="9338"/>
                </a:lnTo>
                <a:lnTo>
                  <a:pt x="340182" y="16485"/>
                </a:lnTo>
                <a:lnTo>
                  <a:pt x="385871" y="25575"/>
                </a:lnTo>
                <a:lnTo>
                  <a:pt x="430845" y="36565"/>
                </a:lnTo>
                <a:lnTo>
                  <a:pt x="475060" y="49411"/>
                </a:lnTo>
                <a:lnTo>
                  <a:pt x="518474" y="64068"/>
                </a:lnTo>
                <a:lnTo>
                  <a:pt x="561041" y="80494"/>
                </a:lnTo>
                <a:lnTo>
                  <a:pt x="602719" y="98643"/>
                </a:lnTo>
                <a:lnTo>
                  <a:pt x="643462" y="118473"/>
                </a:lnTo>
                <a:lnTo>
                  <a:pt x="683227" y="139940"/>
                </a:lnTo>
                <a:lnTo>
                  <a:pt x="721971" y="162998"/>
                </a:lnTo>
                <a:lnTo>
                  <a:pt x="759649" y="187606"/>
                </a:lnTo>
                <a:lnTo>
                  <a:pt x="796218" y="213718"/>
                </a:lnTo>
                <a:lnTo>
                  <a:pt x="831633" y="241290"/>
                </a:lnTo>
                <a:lnTo>
                  <a:pt x="865851" y="270280"/>
                </a:lnTo>
                <a:lnTo>
                  <a:pt x="898827" y="300642"/>
                </a:lnTo>
                <a:lnTo>
                  <a:pt x="930519" y="332333"/>
                </a:lnTo>
                <a:lnTo>
                  <a:pt x="960881" y="365310"/>
                </a:lnTo>
                <a:lnTo>
                  <a:pt x="989871" y="399528"/>
                </a:lnTo>
                <a:lnTo>
                  <a:pt x="1017443" y="434943"/>
                </a:lnTo>
                <a:lnTo>
                  <a:pt x="1043555" y="471511"/>
                </a:lnTo>
                <a:lnTo>
                  <a:pt x="1068162" y="509189"/>
                </a:lnTo>
                <a:lnTo>
                  <a:pt x="1091221" y="547933"/>
                </a:lnTo>
                <a:lnTo>
                  <a:pt x="1112687" y="587699"/>
                </a:lnTo>
                <a:lnTo>
                  <a:pt x="1132517" y="628442"/>
                </a:lnTo>
                <a:lnTo>
                  <a:pt x="1150667" y="670119"/>
                </a:lnTo>
                <a:lnTo>
                  <a:pt x="1167092" y="712687"/>
                </a:lnTo>
                <a:lnTo>
                  <a:pt x="1181750" y="756100"/>
                </a:lnTo>
                <a:lnTo>
                  <a:pt x="1194596" y="800316"/>
                </a:lnTo>
                <a:lnTo>
                  <a:pt x="1205586" y="845290"/>
                </a:lnTo>
                <a:lnTo>
                  <a:pt x="1214676" y="890979"/>
                </a:lnTo>
                <a:lnTo>
                  <a:pt x="1221822" y="937338"/>
                </a:lnTo>
                <a:lnTo>
                  <a:pt x="1226981" y="984323"/>
                </a:lnTo>
                <a:lnTo>
                  <a:pt x="1230109" y="1031892"/>
                </a:lnTo>
                <a:lnTo>
                  <a:pt x="1231161" y="1079997"/>
                </a:lnTo>
                <a:lnTo>
                  <a:pt x="1230109" y="1128107"/>
                </a:lnTo>
                <a:lnTo>
                  <a:pt x="1226981" y="1175675"/>
                </a:lnTo>
                <a:lnTo>
                  <a:pt x="1222408" y="1217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0622" y="12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1180490" y="0"/>
                </a:moveTo>
                <a:lnTo>
                  <a:pt x="294728" y="0"/>
                </a:lnTo>
                <a:lnTo>
                  <a:pt x="34099" y="0"/>
                </a:lnTo>
                <a:lnTo>
                  <a:pt x="23736" y="34759"/>
                </a:lnTo>
                <a:lnTo>
                  <a:pt x="13500" y="79362"/>
                </a:lnTo>
                <a:lnTo>
                  <a:pt x="6057" y="124968"/>
                </a:lnTo>
                <a:lnTo>
                  <a:pt x="1524" y="171488"/>
                </a:lnTo>
                <a:lnTo>
                  <a:pt x="0" y="218833"/>
                </a:lnTo>
                <a:lnTo>
                  <a:pt x="1524" y="266179"/>
                </a:lnTo>
                <a:lnTo>
                  <a:pt x="6057" y="312699"/>
                </a:lnTo>
                <a:lnTo>
                  <a:pt x="13500" y="358305"/>
                </a:lnTo>
                <a:lnTo>
                  <a:pt x="23736" y="402907"/>
                </a:lnTo>
                <a:lnTo>
                  <a:pt x="36703" y="446405"/>
                </a:lnTo>
                <a:lnTo>
                  <a:pt x="52285" y="488708"/>
                </a:lnTo>
                <a:lnTo>
                  <a:pt x="70396" y="529729"/>
                </a:lnTo>
                <a:lnTo>
                  <a:pt x="90932" y="569353"/>
                </a:lnTo>
                <a:lnTo>
                  <a:pt x="113804" y="607491"/>
                </a:lnTo>
                <a:lnTo>
                  <a:pt x="138912" y="644055"/>
                </a:lnTo>
                <a:lnTo>
                  <a:pt x="166179" y="678954"/>
                </a:lnTo>
                <a:lnTo>
                  <a:pt x="195491" y="712076"/>
                </a:lnTo>
                <a:lnTo>
                  <a:pt x="226745" y="743343"/>
                </a:lnTo>
                <a:lnTo>
                  <a:pt x="259880" y="772655"/>
                </a:lnTo>
                <a:lnTo>
                  <a:pt x="294779" y="799909"/>
                </a:lnTo>
                <a:lnTo>
                  <a:pt x="331343" y="825030"/>
                </a:lnTo>
                <a:lnTo>
                  <a:pt x="369481" y="847902"/>
                </a:lnTo>
                <a:lnTo>
                  <a:pt x="409105" y="868438"/>
                </a:lnTo>
                <a:lnTo>
                  <a:pt x="450113" y="886548"/>
                </a:lnTo>
                <a:lnTo>
                  <a:pt x="492417" y="902131"/>
                </a:lnTo>
                <a:lnTo>
                  <a:pt x="535927" y="915085"/>
                </a:lnTo>
                <a:lnTo>
                  <a:pt x="580529" y="925334"/>
                </a:lnTo>
                <a:lnTo>
                  <a:pt x="626135" y="932776"/>
                </a:lnTo>
                <a:lnTo>
                  <a:pt x="672655" y="937298"/>
                </a:lnTo>
                <a:lnTo>
                  <a:pt x="720001" y="938834"/>
                </a:lnTo>
                <a:lnTo>
                  <a:pt x="767334" y="937298"/>
                </a:lnTo>
                <a:lnTo>
                  <a:pt x="813854" y="932776"/>
                </a:lnTo>
                <a:lnTo>
                  <a:pt x="850303" y="926833"/>
                </a:lnTo>
                <a:lnTo>
                  <a:pt x="886764" y="932776"/>
                </a:lnTo>
                <a:lnTo>
                  <a:pt x="933284" y="937298"/>
                </a:lnTo>
                <a:lnTo>
                  <a:pt x="980617" y="938834"/>
                </a:lnTo>
                <a:lnTo>
                  <a:pt x="1027963" y="937298"/>
                </a:lnTo>
                <a:lnTo>
                  <a:pt x="1074483" y="932776"/>
                </a:lnTo>
                <a:lnTo>
                  <a:pt x="1120089" y="925334"/>
                </a:lnTo>
                <a:lnTo>
                  <a:pt x="1164691" y="915085"/>
                </a:lnTo>
                <a:lnTo>
                  <a:pt x="1180490" y="910386"/>
                </a:lnTo>
                <a:lnTo>
                  <a:pt x="1180490" y="772312"/>
                </a:lnTo>
                <a:lnTo>
                  <a:pt x="118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035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1" name="object 11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4" name="object 14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118" y="2329186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spc="-75" dirty="0"/>
              <a:t> </a:t>
            </a:r>
            <a:r>
              <a:rPr spc="-25" dirty="0"/>
              <a:t>DAX</a:t>
            </a:r>
          </a:p>
          <a:p>
            <a:pPr marL="529590">
              <a:lnSpc>
                <a:spcPct val="100000"/>
              </a:lnSpc>
              <a:spcBef>
                <a:spcPts val="3410"/>
              </a:spcBef>
            </a:pPr>
            <a:r>
              <a:rPr sz="1800" b="0" dirty="0">
                <a:latin typeface="Comic Sans MS"/>
                <a:cs typeface="Comic Sans MS"/>
              </a:rPr>
              <a:t>COMMON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dirty="0">
                <a:latin typeface="Comic Sans MS"/>
                <a:cs typeface="Comic Sans MS"/>
              </a:rPr>
              <a:t>FUNCTION</a:t>
            </a:r>
            <a:r>
              <a:rPr sz="1800" b="0" spc="145" dirty="0">
                <a:latin typeface="Comic Sans MS"/>
                <a:cs typeface="Comic Sans MS"/>
              </a:rPr>
              <a:t> </a:t>
            </a:r>
            <a:r>
              <a:rPr sz="1800" b="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331470">
              <a:lnSpc>
                <a:spcPct val="100000"/>
              </a:lnSpc>
              <a:spcBef>
                <a:spcPts val="1415"/>
              </a:spcBef>
            </a:pPr>
            <a:r>
              <a:rPr sz="1750" b="0" dirty="0">
                <a:latin typeface="Comic Sans MS"/>
                <a:cs typeface="Comic Sans MS"/>
              </a:rPr>
              <a:t>6.</a:t>
            </a:r>
            <a:r>
              <a:rPr sz="1750" dirty="0"/>
              <a:t>DATE</a:t>
            </a:r>
            <a:r>
              <a:rPr sz="1750" spc="-75" dirty="0"/>
              <a:t> </a:t>
            </a:r>
            <a:r>
              <a:rPr sz="1750" dirty="0"/>
              <a:t>AND</a:t>
            </a:r>
            <a:r>
              <a:rPr sz="1750" spc="-70" dirty="0"/>
              <a:t> </a:t>
            </a:r>
            <a:r>
              <a:rPr sz="1750" dirty="0"/>
              <a:t>TIME</a:t>
            </a:r>
            <a:r>
              <a:rPr sz="1750" spc="-70" dirty="0"/>
              <a:t> </a:t>
            </a:r>
            <a:r>
              <a:rPr sz="1750" spc="-10" dirty="0"/>
              <a:t>FUNCTIONS(FEW</a:t>
            </a:r>
            <a:r>
              <a:rPr sz="1750" spc="-70" dirty="0"/>
              <a:t> </a:t>
            </a:r>
            <a:r>
              <a:rPr sz="1750" spc="-10" dirty="0"/>
              <a:t>MORE)</a:t>
            </a:r>
            <a:endParaRPr sz="1750">
              <a:latin typeface="Comic Sans MS"/>
              <a:cs typeface="Comic Sans MS"/>
            </a:endParaRPr>
          </a:p>
          <a:p>
            <a:pPr marL="412115" marR="3690620">
              <a:lnSpc>
                <a:spcPts val="3600"/>
              </a:lnSpc>
              <a:spcBef>
                <a:spcPts val="220"/>
              </a:spcBef>
            </a:pPr>
            <a:r>
              <a:rPr sz="1800" b="0" spc="-10" dirty="0">
                <a:latin typeface="Comic Sans MS"/>
                <a:cs typeface="Comic Sans MS"/>
              </a:rPr>
              <a:t>WEEKDAY WEEKNUM</a:t>
            </a:r>
            <a:endParaRPr sz="1800">
              <a:latin typeface="Comic Sans MS"/>
              <a:cs typeface="Comic Sans MS"/>
            </a:endParaRPr>
          </a:p>
          <a:p>
            <a:pPr marL="412115">
              <a:lnSpc>
                <a:spcPct val="100000"/>
              </a:lnSpc>
              <a:spcBef>
                <a:spcPts val="1080"/>
              </a:spcBef>
            </a:pPr>
            <a:r>
              <a:rPr sz="1800" b="0" spc="-10" dirty="0">
                <a:latin typeface="Comic Sans MS"/>
                <a:cs typeface="Comic Sans MS"/>
              </a:rPr>
              <a:t>NETWORKDAYS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115744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3600000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3631" y="4080100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308" y="2227221"/>
            <a:ext cx="1738816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1048736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8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1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413922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0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87375"/>
            <a:ext cx="7590790" cy="1547495"/>
          </a:xfrm>
          <a:custGeom>
            <a:avLst/>
            <a:gdLst/>
            <a:ahLst/>
            <a:cxnLst/>
            <a:rect l="l" t="t" r="r" b="b"/>
            <a:pathLst>
              <a:path w="7590790" h="1547495">
                <a:moveTo>
                  <a:pt x="7590764" y="946937"/>
                </a:moveTo>
                <a:lnTo>
                  <a:pt x="7577785" y="866203"/>
                </a:lnTo>
                <a:lnTo>
                  <a:pt x="7560919" y="821944"/>
                </a:lnTo>
                <a:lnTo>
                  <a:pt x="7538199" y="780961"/>
                </a:lnTo>
                <a:lnTo>
                  <a:pt x="7510132" y="743775"/>
                </a:lnTo>
                <a:lnTo>
                  <a:pt x="7477252" y="710882"/>
                </a:lnTo>
                <a:lnTo>
                  <a:pt x="7440054" y="682828"/>
                </a:lnTo>
                <a:lnTo>
                  <a:pt x="7399071" y="660095"/>
                </a:lnTo>
                <a:lnTo>
                  <a:pt x="7354811" y="643229"/>
                </a:lnTo>
                <a:lnTo>
                  <a:pt x="7307796" y="632726"/>
                </a:lnTo>
                <a:lnTo>
                  <a:pt x="7258532" y="629119"/>
                </a:lnTo>
                <a:lnTo>
                  <a:pt x="674014" y="629119"/>
                </a:lnTo>
                <a:lnTo>
                  <a:pt x="674014" y="0"/>
                </a:lnTo>
                <a:lnTo>
                  <a:pt x="0" y="0"/>
                </a:lnTo>
                <a:lnTo>
                  <a:pt x="0" y="728802"/>
                </a:lnTo>
                <a:lnTo>
                  <a:pt x="204609" y="728802"/>
                </a:lnTo>
                <a:lnTo>
                  <a:pt x="189636" y="743775"/>
                </a:lnTo>
                <a:lnTo>
                  <a:pt x="161582" y="780961"/>
                </a:lnTo>
                <a:lnTo>
                  <a:pt x="138849" y="821944"/>
                </a:lnTo>
                <a:lnTo>
                  <a:pt x="121983" y="866203"/>
                </a:lnTo>
                <a:lnTo>
                  <a:pt x="111480" y="913231"/>
                </a:lnTo>
                <a:lnTo>
                  <a:pt x="107873" y="962494"/>
                </a:lnTo>
                <a:lnTo>
                  <a:pt x="107873" y="1214056"/>
                </a:lnTo>
                <a:lnTo>
                  <a:pt x="111480" y="1263332"/>
                </a:lnTo>
                <a:lnTo>
                  <a:pt x="121983" y="1310347"/>
                </a:lnTo>
                <a:lnTo>
                  <a:pt x="138849" y="1354607"/>
                </a:lnTo>
                <a:lnTo>
                  <a:pt x="161582" y="1395590"/>
                </a:lnTo>
                <a:lnTo>
                  <a:pt x="189636" y="1432775"/>
                </a:lnTo>
                <a:lnTo>
                  <a:pt x="222529" y="1465668"/>
                </a:lnTo>
                <a:lnTo>
                  <a:pt x="259715" y="1493723"/>
                </a:lnTo>
                <a:lnTo>
                  <a:pt x="300697" y="1516456"/>
                </a:lnTo>
                <a:lnTo>
                  <a:pt x="344957" y="1533321"/>
                </a:lnTo>
                <a:lnTo>
                  <a:pt x="391985" y="1543824"/>
                </a:lnTo>
                <a:lnTo>
                  <a:pt x="441248" y="1547431"/>
                </a:lnTo>
                <a:lnTo>
                  <a:pt x="7258532" y="1547431"/>
                </a:lnTo>
                <a:lnTo>
                  <a:pt x="7307796" y="1543824"/>
                </a:lnTo>
                <a:lnTo>
                  <a:pt x="7354811" y="1533321"/>
                </a:lnTo>
                <a:lnTo>
                  <a:pt x="7399071" y="1516456"/>
                </a:lnTo>
                <a:lnTo>
                  <a:pt x="7440054" y="1493723"/>
                </a:lnTo>
                <a:lnTo>
                  <a:pt x="7477252" y="1465668"/>
                </a:lnTo>
                <a:lnTo>
                  <a:pt x="7510132" y="1432775"/>
                </a:lnTo>
                <a:lnTo>
                  <a:pt x="7538199" y="1395590"/>
                </a:lnTo>
                <a:lnTo>
                  <a:pt x="7560919" y="1354607"/>
                </a:lnTo>
                <a:lnTo>
                  <a:pt x="7577785" y="1310347"/>
                </a:lnTo>
                <a:lnTo>
                  <a:pt x="7588288" y="1263332"/>
                </a:lnTo>
                <a:lnTo>
                  <a:pt x="7590764" y="1229614"/>
                </a:lnTo>
                <a:lnTo>
                  <a:pt x="7590764" y="94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6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WEEKDAY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2279" y="833521"/>
            <a:ext cx="715518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29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4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WEEKDAY</a:t>
            </a:r>
            <a:r>
              <a:rPr sz="1550" b="1" spc="-2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function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DAX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week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for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given</a:t>
            </a:r>
            <a:r>
              <a:rPr sz="1550" spc="-20" dirty="0">
                <a:latin typeface="Comic Sans MS"/>
                <a:cs typeface="Comic Sans MS"/>
              </a:rPr>
              <a:t> date </a:t>
            </a:r>
            <a:r>
              <a:rPr sz="1550" dirty="0">
                <a:latin typeface="Comic Sans MS"/>
                <a:cs typeface="Comic Sans MS"/>
              </a:rPr>
              <a:t>value.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number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1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7,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where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number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corresponds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week.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3756" y="1801668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5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4430694" y="0"/>
                </a:lnTo>
                <a:lnTo>
                  <a:pt x="4466283" y="3521"/>
                </a:lnTo>
                <a:lnTo>
                  <a:pt x="4531433" y="30507"/>
                </a:lnTo>
                <a:lnTo>
                  <a:pt x="4581764" y="80838"/>
                </a:lnTo>
                <a:lnTo>
                  <a:pt x="4608749" y="145987"/>
                </a:lnTo>
                <a:lnTo>
                  <a:pt x="4611773" y="176550"/>
                </a:lnTo>
                <a:lnTo>
                  <a:pt x="4611773" y="186603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5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78918" y="1853071"/>
            <a:ext cx="314198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WEEKDAY(&lt;date&gt;,</a:t>
            </a:r>
            <a:r>
              <a:rPr sz="1450" b="1" spc="-2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&lt;return_type&gt;)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80316" y="2359284"/>
            <a:ext cx="5931535" cy="858519"/>
            <a:chOff x="1180316" y="2359284"/>
            <a:chExt cx="5931535" cy="858519"/>
          </a:xfrm>
        </p:grpSpPr>
        <p:sp>
          <p:nvSpPr>
            <p:cNvPr id="20" name="object 20"/>
            <p:cNvSpPr/>
            <p:nvPr/>
          </p:nvSpPr>
          <p:spPr>
            <a:xfrm>
              <a:off x="1180316" y="2359284"/>
              <a:ext cx="5931535" cy="858519"/>
            </a:xfrm>
            <a:custGeom>
              <a:avLst/>
              <a:gdLst/>
              <a:ahLst/>
              <a:cxnLst/>
              <a:rect l="l" t="t" r="r" b="b"/>
              <a:pathLst>
                <a:path w="5931534" h="858519">
                  <a:moveTo>
                    <a:pt x="5597916" y="858454"/>
                  </a:moveTo>
                  <a:lnTo>
                    <a:pt x="333373" y="858454"/>
                  </a:lnTo>
                  <a:lnTo>
                    <a:pt x="284111" y="854839"/>
                  </a:lnTo>
                  <a:lnTo>
                    <a:pt x="237091" y="844339"/>
                  </a:lnTo>
                  <a:lnTo>
                    <a:pt x="192832" y="827469"/>
                  </a:lnTo>
                  <a:lnTo>
                    <a:pt x="151848" y="804745"/>
                  </a:lnTo>
                  <a:lnTo>
                    <a:pt x="114656" y="776682"/>
                  </a:lnTo>
                  <a:lnTo>
                    <a:pt x="81771" y="743797"/>
                  </a:lnTo>
                  <a:lnTo>
                    <a:pt x="53708" y="706605"/>
                  </a:lnTo>
                  <a:lnTo>
                    <a:pt x="30984" y="665621"/>
                  </a:lnTo>
                  <a:lnTo>
                    <a:pt x="14114" y="621362"/>
                  </a:lnTo>
                  <a:lnTo>
                    <a:pt x="3614" y="574342"/>
                  </a:lnTo>
                  <a:lnTo>
                    <a:pt x="0" y="525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597914" y="0"/>
                  </a:lnTo>
                  <a:lnTo>
                    <a:pt x="5647178" y="3614"/>
                  </a:lnTo>
                  <a:lnTo>
                    <a:pt x="5694197" y="14114"/>
                  </a:lnTo>
                  <a:lnTo>
                    <a:pt x="5738457" y="30984"/>
                  </a:lnTo>
                  <a:lnTo>
                    <a:pt x="5779440" y="53708"/>
                  </a:lnTo>
                  <a:lnTo>
                    <a:pt x="5816633" y="81771"/>
                  </a:lnTo>
                  <a:lnTo>
                    <a:pt x="5849518" y="114656"/>
                  </a:lnTo>
                  <a:lnTo>
                    <a:pt x="5877580" y="151848"/>
                  </a:lnTo>
                  <a:lnTo>
                    <a:pt x="5900304" y="192832"/>
                  </a:lnTo>
                  <a:lnTo>
                    <a:pt x="5917174" y="237091"/>
                  </a:lnTo>
                  <a:lnTo>
                    <a:pt x="5927674" y="284111"/>
                  </a:lnTo>
                  <a:lnTo>
                    <a:pt x="5931289" y="333374"/>
                  </a:lnTo>
                  <a:lnTo>
                    <a:pt x="5931289" y="525079"/>
                  </a:lnTo>
                  <a:lnTo>
                    <a:pt x="5927674" y="574342"/>
                  </a:lnTo>
                  <a:lnTo>
                    <a:pt x="5917174" y="621362"/>
                  </a:lnTo>
                  <a:lnTo>
                    <a:pt x="5900304" y="665621"/>
                  </a:lnTo>
                  <a:lnTo>
                    <a:pt x="5877580" y="706605"/>
                  </a:lnTo>
                  <a:lnTo>
                    <a:pt x="5849518" y="743797"/>
                  </a:lnTo>
                  <a:lnTo>
                    <a:pt x="5816633" y="776682"/>
                  </a:lnTo>
                  <a:lnTo>
                    <a:pt x="5779440" y="804745"/>
                  </a:lnTo>
                  <a:lnTo>
                    <a:pt x="5738457" y="827469"/>
                  </a:lnTo>
                  <a:lnTo>
                    <a:pt x="5694197" y="844339"/>
                  </a:lnTo>
                  <a:lnTo>
                    <a:pt x="5647178" y="854839"/>
                  </a:lnTo>
                  <a:lnTo>
                    <a:pt x="5597916" y="858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2716" y="2749810"/>
              <a:ext cx="66675" cy="666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2716" y="2997460"/>
              <a:ext cx="66675" cy="666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05716" y="2383294"/>
            <a:ext cx="5739130" cy="7683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dirty="0">
                <a:latin typeface="Comic Sans MS"/>
                <a:cs typeface="Comic Sans MS"/>
              </a:rPr>
              <a:t>Assume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Orders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dirty="0">
                <a:latin typeface="Comic Sans MS"/>
                <a:cs typeface="Comic Sans MS"/>
              </a:rPr>
              <a:t>OrderID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unique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identifier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OrderDate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was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placed.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4738" y="3332039"/>
            <a:ext cx="7037705" cy="329565"/>
          </a:xfrm>
          <a:custGeom>
            <a:avLst/>
            <a:gdLst/>
            <a:ahLst/>
            <a:cxnLst/>
            <a:rect l="l" t="t" r="r" b="b"/>
            <a:pathLst>
              <a:path w="7037705" h="329564">
                <a:moveTo>
                  <a:pt x="6872999" y="329141"/>
                </a:moveTo>
                <a:lnTo>
                  <a:pt x="164571" y="329141"/>
                </a:lnTo>
                <a:lnTo>
                  <a:pt x="132314" y="325950"/>
                </a:lnTo>
                <a:lnTo>
                  <a:pt x="73266" y="301492"/>
                </a:lnTo>
                <a:lnTo>
                  <a:pt x="27649" y="255875"/>
                </a:lnTo>
                <a:lnTo>
                  <a:pt x="3191" y="196827"/>
                </a:lnTo>
                <a:lnTo>
                  <a:pt x="0" y="164571"/>
                </a:lnTo>
                <a:lnTo>
                  <a:pt x="3191" y="132314"/>
                </a:lnTo>
                <a:lnTo>
                  <a:pt x="27649" y="73266"/>
                </a:lnTo>
                <a:lnTo>
                  <a:pt x="73266" y="27649"/>
                </a:lnTo>
                <a:lnTo>
                  <a:pt x="132314" y="3191"/>
                </a:lnTo>
                <a:lnTo>
                  <a:pt x="164571" y="0"/>
                </a:lnTo>
                <a:lnTo>
                  <a:pt x="6872999" y="0"/>
                </a:lnTo>
                <a:lnTo>
                  <a:pt x="6935977" y="12527"/>
                </a:lnTo>
                <a:lnTo>
                  <a:pt x="6989368" y="48201"/>
                </a:lnTo>
                <a:lnTo>
                  <a:pt x="7025042" y="101592"/>
                </a:lnTo>
                <a:lnTo>
                  <a:pt x="7037570" y="164571"/>
                </a:lnTo>
                <a:lnTo>
                  <a:pt x="7034378" y="196827"/>
                </a:lnTo>
                <a:lnTo>
                  <a:pt x="7009920" y="255875"/>
                </a:lnTo>
                <a:lnTo>
                  <a:pt x="6964303" y="301492"/>
                </a:lnTo>
                <a:lnTo>
                  <a:pt x="6905255" y="325950"/>
                </a:lnTo>
                <a:lnTo>
                  <a:pt x="6872999" y="3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0138" y="3389728"/>
            <a:ext cx="6877684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latin typeface="Comic Sans MS"/>
                <a:cs typeface="Comic Sans MS"/>
              </a:rPr>
              <a:t>You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can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create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calculated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column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find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day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week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using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WEEKDAY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function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410" y="3727856"/>
            <a:ext cx="5638799" cy="124777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6264" y="1838814"/>
            <a:ext cx="1176020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89927" y="5243264"/>
            <a:ext cx="4907280" cy="1043940"/>
          </a:xfrm>
          <a:custGeom>
            <a:avLst/>
            <a:gdLst/>
            <a:ahLst/>
            <a:cxnLst/>
            <a:rect l="l" t="t" r="r" b="b"/>
            <a:pathLst>
              <a:path w="4907280" h="1043939">
                <a:moveTo>
                  <a:pt x="4573820" y="1043788"/>
                </a:moveTo>
                <a:lnTo>
                  <a:pt x="333370" y="1043788"/>
                </a:lnTo>
                <a:lnTo>
                  <a:pt x="284111" y="1040174"/>
                </a:lnTo>
                <a:lnTo>
                  <a:pt x="237091" y="1029674"/>
                </a:lnTo>
                <a:lnTo>
                  <a:pt x="192832" y="1012804"/>
                </a:lnTo>
                <a:lnTo>
                  <a:pt x="151848" y="990080"/>
                </a:lnTo>
                <a:lnTo>
                  <a:pt x="114656" y="962017"/>
                </a:lnTo>
                <a:lnTo>
                  <a:pt x="81771" y="929132"/>
                </a:lnTo>
                <a:lnTo>
                  <a:pt x="53708" y="891939"/>
                </a:lnTo>
                <a:lnTo>
                  <a:pt x="30984" y="850956"/>
                </a:lnTo>
                <a:lnTo>
                  <a:pt x="14114" y="806696"/>
                </a:lnTo>
                <a:lnTo>
                  <a:pt x="3614" y="759677"/>
                </a:lnTo>
                <a:lnTo>
                  <a:pt x="0" y="710413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573816" y="0"/>
                </a:lnTo>
                <a:lnTo>
                  <a:pt x="4623079" y="3614"/>
                </a:lnTo>
                <a:lnTo>
                  <a:pt x="4670099" y="14114"/>
                </a:lnTo>
                <a:lnTo>
                  <a:pt x="4714358" y="30984"/>
                </a:lnTo>
                <a:lnTo>
                  <a:pt x="4755342" y="53708"/>
                </a:lnTo>
                <a:lnTo>
                  <a:pt x="4792534" y="81771"/>
                </a:lnTo>
                <a:lnTo>
                  <a:pt x="4825419" y="114656"/>
                </a:lnTo>
                <a:lnTo>
                  <a:pt x="4853482" y="151848"/>
                </a:lnTo>
                <a:lnTo>
                  <a:pt x="4876206" y="192832"/>
                </a:lnTo>
                <a:lnTo>
                  <a:pt x="4893076" y="237091"/>
                </a:lnTo>
                <a:lnTo>
                  <a:pt x="4903576" y="284111"/>
                </a:lnTo>
                <a:lnTo>
                  <a:pt x="4907191" y="333374"/>
                </a:lnTo>
                <a:lnTo>
                  <a:pt x="4907191" y="710413"/>
                </a:lnTo>
                <a:lnTo>
                  <a:pt x="4903576" y="759677"/>
                </a:lnTo>
                <a:lnTo>
                  <a:pt x="4893076" y="806696"/>
                </a:lnTo>
                <a:lnTo>
                  <a:pt x="4876206" y="850956"/>
                </a:lnTo>
                <a:lnTo>
                  <a:pt x="4853482" y="891939"/>
                </a:lnTo>
                <a:lnTo>
                  <a:pt x="4825419" y="929132"/>
                </a:lnTo>
                <a:lnTo>
                  <a:pt x="4792534" y="962017"/>
                </a:lnTo>
                <a:lnTo>
                  <a:pt x="4755342" y="990080"/>
                </a:lnTo>
                <a:lnTo>
                  <a:pt x="4714358" y="1012804"/>
                </a:lnTo>
                <a:lnTo>
                  <a:pt x="4670099" y="1029674"/>
                </a:lnTo>
                <a:lnTo>
                  <a:pt x="4623079" y="1040174"/>
                </a:lnTo>
                <a:lnTo>
                  <a:pt x="4573820" y="1043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01052" y="5314324"/>
            <a:ext cx="468503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  <a:tabLst>
                <a:tab pos="2750185" algn="l"/>
              </a:tabLst>
            </a:pPr>
            <a:r>
              <a:rPr sz="1350" b="1" spc="-10" dirty="0">
                <a:latin typeface="Comic Sans MS"/>
                <a:cs typeface="Comic Sans MS"/>
              </a:rPr>
              <a:t>Orders[OrderDate]: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containing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dates. </a:t>
            </a:r>
            <a:r>
              <a:rPr sz="1350" b="1" spc="-10" dirty="0">
                <a:latin typeface="Comic Sans MS"/>
                <a:cs typeface="Comic Sans MS"/>
              </a:rPr>
              <a:t>WEEKDAY(Orders[OrderDate],</a:t>
            </a:r>
            <a:r>
              <a:rPr sz="1350" b="1" dirty="0">
                <a:latin typeface="Comic Sans MS"/>
                <a:cs typeface="Comic Sans MS"/>
              </a:rPr>
              <a:t>	1):</a:t>
            </a:r>
            <a:r>
              <a:rPr sz="1350" b="1" spc="3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75" dirty="0">
                <a:latin typeface="Comic Sans MS"/>
                <a:cs typeface="Comic Sans MS"/>
              </a:rPr>
              <a:t> 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70" dirty="0">
                <a:latin typeface="Comic Sans MS"/>
                <a:cs typeface="Comic Sans MS"/>
              </a:rPr>
              <a:t>  </a:t>
            </a:r>
            <a:r>
              <a:rPr sz="1350" spc="-10" dirty="0">
                <a:latin typeface="Comic Sans MS"/>
                <a:cs typeface="Comic Sans MS"/>
              </a:rPr>
              <a:t>number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1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(Sunday)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7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(Saturday)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each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762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348" y="856411"/>
            <a:ext cx="7420609" cy="589280"/>
          </a:xfrm>
          <a:custGeom>
            <a:avLst/>
            <a:gdLst/>
            <a:ahLst/>
            <a:cxnLst/>
            <a:rect l="l" t="t" r="r" b="b"/>
            <a:pathLst>
              <a:path w="7420609" h="589280">
                <a:moveTo>
                  <a:pt x="7126895" y="589035"/>
                </a:moveTo>
                <a:lnTo>
                  <a:pt x="294517" y="589035"/>
                </a:lnTo>
                <a:lnTo>
                  <a:pt x="248166" y="585366"/>
                </a:lnTo>
                <a:lnTo>
                  <a:pt x="203374" y="574578"/>
                </a:lnTo>
                <a:lnTo>
                  <a:pt x="160932" y="556998"/>
                </a:lnTo>
                <a:lnTo>
                  <a:pt x="121631" y="532953"/>
                </a:lnTo>
                <a:lnTo>
                  <a:pt x="86262" y="502773"/>
                </a:lnTo>
                <a:lnTo>
                  <a:pt x="56081" y="467403"/>
                </a:lnTo>
                <a:lnTo>
                  <a:pt x="32037" y="428102"/>
                </a:lnTo>
                <a:lnTo>
                  <a:pt x="14457" y="385660"/>
                </a:lnTo>
                <a:lnTo>
                  <a:pt x="3668" y="340868"/>
                </a:lnTo>
                <a:lnTo>
                  <a:pt x="0" y="294517"/>
                </a:lnTo>
                <a:lnTo>
                  <a:pt x="3668" y="248166"/>
                </a:lnTo>
                <a:lnTo>
                  <a:pt x="14457" y="203374"/>
                </a:lnTo>
                <a:lnTo>
                  <a:pt x="32037" y="160932"/>
                </a:lnTo>
                <a:lnTo>
                  <a:pt x="56081" y="121631"/>
                </a:lnTo>
                <a:lnTo>
                  <a:pt x="86262" y="86262"/>
                </a:lnTo>
                <a:lnTo>
                  <a:pt x="121631" y="56081"/>
                </a:lnTo>
                <a:lnTo>
                  <a:pt x="160932" y="32037"/>
                </a:lnTo>
                <a:lnTo>
                  <a:pt x="203374" y="14457"/>
                </a:lnTo>
                <a:lnTo>
                  <a:pt x="248166" y="3668"/>
                </a:lnTo>
                <a:lnTo>
                  <a:pt x="294517" y="0"/>
                </a:lnTo>
                <a:lnTo>
                  <a:pt x="7126895" y="0"/>
                </a:lnTo>
                <a:lnTo>
                  <a:pt x="7173246" y="3668"/>
                </a:lnTo>
                <a:lnTo>
                  <a:pt x="7218037" y="14457"/>
                </a:lnTo>
                <a:lnTo>
                  <a:pt x="7260479" y="32037"/>
                </a:lnTo>
                <a:lnTo>
                  <a:pt x="7299781" y="56081"/>
                </a:lnTo>
                <a:lnTo>
                  <a:pt x="7335150" y="86262"/>
                </a:lnTo>
                <a:lnTo>
                  <a:pt x="7365331" y="121631"/>
                </a:lnTo>
                <a:lnTo>
                  <a:pt x="7389375" y="160932"/>
                </a:lnTo>
                <a:lnTo>
                  <a:pt x="7406955" y="203374"/>
                </a:lnTo>
                <a:lnTo>
                  <a:pt x="7417743" y="248166"/>
                </a:lnTo>
                <a:lnTo>
                  <a:pt x="7420466" y="282568"/>
                </a:lnTo>
                <a:lnTo>
                  <a:pt x="7420466" y="306467"/>
                </a:lnTo>
                <a:lnTo>
                  <a:pt x="7406955" y="385660"/>
                </a:lnTo>
                <a:lnTo>
                  <a:pt x="7389375" y="428102"/>
                </a:lnTo>
                <a:lnTo>
                  <a:pt x="7365331" y="467403"/>
                </a:lnTo>
                <a:lnTo>
                  <a:pt x="7335150" y="502773"/>
                </a:lnTo>
                <a:lnTo>
                  <a:pt x="7299781" y="532953"/>
                </a:lnTo>
                <a:lnTo>
                  <a:pt x="7260479" y="556998"/>
                </a:lnTo>
                <a:lnTo>
                  <a:pt x="7218037" y="574578"/>
                </a:lnTo>
                <a:lnTo>
                  <a:pt x="7173246" y="585366"/>
                </a:lnTo>
                <a:lnTo>
                  <a:pt x="7126895" y="589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8147" y="877887"/>
            <a:ext cx="816927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marR="1285875" indent="-363855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8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WEEKNUM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function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DAX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week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number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given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date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value.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This </a:t>
            </a:r>
            <a:r>
              <a:rPr sz="1350" dirty="0">
                <a:latin typeface="Comic Sans MS"/>
                <a:cs typeface="Comic Sans MS"/>
              </a:rPr>
              <a:t>function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help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identify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which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week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year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particular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falls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into.</a:t>
            </a:r>
            <a:endParaRPr sz="1350">
              <a:latin typeface="Comic Sans MS"/>
              <a:cs typeface="Comic Sans MS"/>
            </a:endParaRPr>
          </a:p>
          <a:p>
            <a:pPr marL="7679690">
              <a:lnSpc>
                <a:spcPct val="100000"/>
              </a:lnSpc>
              <a:spcBef>
                <a:spcPts val="165"/>
              </a:spcBef>
            </a:pPr>
            <a:r>
              <a:rPr sz="1350" b="1" spc="-10" dirty="0">
                <a:latin typeface="Comic Sans MS"/>
                <a:cs typeface="Comic Sans MS"/>
              </a:rPr>
              <a:t>Easy?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26899" y="198749"/>
            <a:ext cx="4225290" cy="521334"/>
          </a:xfrm>
          <a:custGeom>
            <a:avLst/>
            <a:gdLst/>
            <a:ahLst/>
            <a:cxnLst/>
            <a:rect l="l" t="t" r="r" b="b"/>
            <a:pathLst>
              <a:path w="4225290" h="521334">
                <a:moveTo>
                  <a:pt x="3965181" y="521250"/>
                </a:moveTo>
                <a:lnTo>
                  <a:pt x="260625" y="521250"/>
                </a:lnTo>
                <a:lnTo>
                  <a:pt x="213777" y="517051"/>
                </a:lnTo>
                <a:lnTo>
                  <a:pt x="169684" y="504945"/>
                </a:lnTo>
                <a:lnTo>
                  <a:pt x="129082" y="485667"/>
                </a:lnTo>
                <a:lnTo>
                  <a:pt x="92707" y="459954"/>
                </a:lnTo>
                <a:lnTo>
                  <a:pt x="61295" y="428542"/>
                </a:lnTo>
                <a:lnTo>
                  <a:pt x="35582" y="392167"/>
                </a:lnTo>
                <a:lnTo>
                  <a:pt x="16305" y="351565"/>
                </a:lnTo>
                <a:lnTo>
                  <a:pt x="4199" y="307473"/>
                </a:lnTo>
                <a:lnTo>
                  <a:pt x="0" y="260625"/>
                </a:lnTo>
                <a:lnTo>
                  <a:pt x="4199" y="213777"/>
                </a:lnTo>
                <a:lnTo>
                  <a:pt x="16305" y="169684"/>
                </a:lnTo>
                <a:lnTo>
                  <a:pt x="35582" y="129082"/>
                </a:lnTo>
                <a:lnTo>
                  <a:pt x="61295" y="92707"/>
                </a:lnTo>
                <a:lnTo>
                  <a:pt x="92707" y="61295"/>
                </a:lnTo>
                <a:lnTo>
                  <a:pt x="129082" y="35582"/>
                </a:lnTo>
                <a:lnTo>
                  <a:pt x="169684" y="16305"/>
                </a:lnTo>
                <a:lnTo>
                  <a:pt x="213777" y="4199"/>
                </a:lnTo>
                <a:lnTo>
                  <a:pt x="260625" y="0"/>
                </a:lnTo>
                <a:lnTo>
                  <a:pt x="3965181" y="0"/>
                </a:lnTo>
                <a:lnTo>
                  <a:pt x="4012029" y="4199"/>
                </a:lnTo>
                <a:lnTo>
                  <a:pt x="4056122" y="16305"/>
                </a:lnTo>
                <a:lnTo>
                  <a:pt x="4096724" y="35582"/>
                </a:lnTo>
                <a:lnTo>
                  <a:pt x="4133099" y="61295"/>
                </a:lnTo>
                <a:lnTo>
                  <a:pt x="4164511" y="92707"/>
                </a:lnTo>
                <a:lnTo>
                  <a:pt x="4190223" y="129082"/>
                </a:lnTo>
                <a:lnTo>
                  <a:pt x="4209501" y="169684"/>
                </a:lnTo>
                <a:lnTo>
                  <a:pt x="4221607" y="213777"/>
                </a:lnTo>
                <a:lnTo>
                  <a:pt x="4224980" y="251405"/>
                </a:lnTo>
                <a:lnTo>
                  <a:pt x="4224980" y="269844"/>
                </a:lnTo>
                <a:lnTo>
                  <a:pt x="4209501" y="351565"/>
                </a:lnTo>
                <a:lnTo>
                  <a:pt x="4190223" y="392167"/>
                </a:lnTo>
                <a:lnTo>
                  <a:pt x="4164511" y="428542"/>
                </a:lnTo>
                <a:lnTo>
                  <a:pt x="4133099" y="459954"/>
                </a:lnTo>
                <a:lnTo>
                  <a:pt x="4096724" y="485667"/>
                </a:lnTo>
                <a:lnTo>
                  <a:pt x="4056122" y="504945"/>
                </a:lnTo>
                <a:lnTo>
                  <a:pt x="4012029" y="517051"/>
                </a:lnTo>
                <a:lnTo>
                  <a:pt x="3965181" y="521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248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95"/>
              </a:spcBef>
            </a:pPr>
            <a:r>
              <a:rPr sz="2050" b="0" spc="365" dirty="0">
                <a:latin typeface="Times New Roman"/>
                <a:cs typeface="Times New Roman"/>
              </a:rPr>
              <a:t> </a:t>
            </a:r>
            <a:r>
              <a:rPr sz="2050" spc="-10" dirty="0"/>
              <a:t>WEEKNUM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5819" y="5486530"/>
            <a:ext cx="5471160" cy="1029969"/>
            <a:chOff x="515819" y="5486530"/>
            <a:chExt cx="5471160" cy="1029969"/>
          </a:xfrm>
        </p:grpSpPr>
        <p:sp>
          <p:nvSpPr>
            <p:cNvPr id="11" name="object 11"/>
            <p:cNvSpPr/>
            <p:nvPr/>
          </p:nvSpPr>
          <p:spPr>
            <a:xfrm>
              <a:off x="515819" y="5486530"/>
              <a:ext cx="5471160" cy="1029969"/>
            </a:xfrm>
            <a:custGeom>
              <a:avLst/>
              <a:gdLst/>
              <a:ahLst/>
              <a:cxnLst/>
              <a:rect l="l" t="t" r="r" b="b"/>
              <a:pathLst>
                <a:path w="5471160" h="1029970">
                  <a:moveTo>
                    <a:pt x="5137167" y="1029904"/>
                  </a:moveTo>
                  <a:lnTo>
                    <a:pt x="333371" y="1029904"/>
                  </a:lnTo>
                  <a:lnTo>
                    <a:pt x="284111" y="1026289"/>
                  </a:lnTo>
                  <a:lnTo>
                    <a:pt x="237091" y="1015789"/>
                  </a:lnTo>
                  <a:lnTo>
                    <a:pt x="192832" y="998919"/>
                  </a:lnTo>
                  <a:lnTo>
                    <a:pt x="151848" y="976195"/>
                  </a:lnTo>
                  <a:lnTo>
                    <a:pt x="114656" y="948132"/>
                  </a:lnTo>
                  <a:lnTo>
                    <a:pt x="81771" y="915247"/>
                  </a:lnTo>
                  <a:lnTo>
                    <a:pt x="53708" y="878055"/>
                  </a:lnTo>
                  <a:lnTo>
                    <a:pt x="30984" y="837071"/>
                  </a:lnTo>
                  <a:lnTo>
                    <a:pt x="14114" y="792812"/>
                  </a:lnTo>
                  <a:lnTo>
                    <a:pt x="3614" y="745792"/>
                  </a:lnTo>
                  <a:lnTo>
                    <a:pt x="0" y="696528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5137163" y="0"/>
                  </a:lnTo>
                  <a:lnTo>
                    <a:pt x="5186427" y="3614"/>
                  </a:lnTo>
                  <a:lnTo>
                    <a:pt x="5233446" y="14114"/>
                  </a:lnTo>
                  <a:lnTo>
                    <a:pt x="5277705" y="30984"/>
                  </a:lnTo>
                  <a:lnTo>
                    <a:pt x="5318689" y="53708"/>
                  </a:lnTo>
                  <a:lnTo>
                    <a:pt x="5355881" y="81771"/>
                  </a:lnTo>
                  <a:lnTo>
                    <a:pt x="5388767" y="114656"/>
                  </a:lnTo>
                  <a:lnTo>
                    <a:pt x="5416829" y="151848"/>
                  </a:lnTo>
                  <a:lnTo>
                    <a:pt x="5439553" y="192832"/>
                  </a:lnTo>
                  <a:lnTo>
                    <a:pt x="5456423" y="237091"/>
                  </a:lnTo>
                  <a:lnTo>
                    <a:pt x="5466923" y="284111"/>
                  </a:lnTo>
                  <a:lnTo>
                    <a:pt x="5470538" y="333375"/>
                  </a:lnTo>
                  <a:lnTo>
                    <a:pt x="5470538" y="696528"/>
                  </a:lnTo>
                  <a:lnTo>
                    <a:pt x="5466923" y="745792"/>
                  </a:lnTo>
                  <a:lnTo>
                    <a:pt x="5456423" y="792812"/>
                  </a:lnTo>
                  <a:lnTo>
                    <a:pt x="5439553" y="837071"/>
                  </a:lnTo>
                  <a:lnTo>
                    <a:pt x="5416829" y="878055"/>
                  </a:lnTo>
                  <a:lnTo>
                    <a:pt x="5388767" y="915247"/>
                  </a:lnTo>
                  <a:lnTo>
                    <a:pt x="5355881" y="948132"/>
                  </a:lnTo>
                  <a:lnTo>
                    <a:pt x="5318689" y="976195"/>
                  </a:lnTo>
                  <a:lnTo>
                    <a:pt x="5277705" y="998919"/>
                  </a:lnTo>
                  <a:lnTo>
                    <a:pt x="5233446" y="1015789"/>
                  </a:lnTo>
                  <a:lnTo>
                    <a:pt x="5186427" y="1026289"/>
                  </a:lnTo>
                  <a:lnTo>
                    <a:pt x="5137167" y="1029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944" y="5677720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944" y="5925370"/>
              <a:ext cx="66675" cy="6667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9036" y="5558854"/>
            <a:ext cx="493649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  <a:tabLst>
                <a:tab pos="2984500" algn="l"/>
              </a:tabLst>
            </a:pPr>
            <a:r>
              <a:rPr sz="1450" b="1" spc="-10" dirty="0">
                <a:latin typeface="Comic Sans MS"/>
                <a:cs typeface="Comic Sans MS"/>
              </a:rPr>
              <a:t>Orders[OrderDate]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containing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dates. </a:t>
            </a:r>
            <a:r>
              <a:rPr sz="1450" b="1" spc="-10" dirty="0">
                <a:latin typeface="Comic Sans MS"/>
                <a:cs typeface="Comic Sans MS"/>
              </a:rPr>
              <a:t>WEEKNUM(Orders[OrderDate],</a:t>
            </a:r>
            <a:r>
              <a:rPr sz="1450" b="1" dirty="0">
                <a:latin typeface="Comic Sans MS"/>
                <a:cs typeface="Comic Sans MS"/>
              </a:rPr>
              <a:t>	1)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Returns</a:t>
            </a:r>
            <a:r>
              <a:rPr sz="1450" spc="3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340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week </a:t>
            </a:r>
            <a:r>
              <a:rPr sz="1450" dirty="0">
                <a:latin typeface="Comic Sans MS"/>
                <a:cs typeface="Comic Sans MS"/>
              </a:rPr>
              <a:t>number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date,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assuming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weeks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start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Sunday.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5919" y="1604436"/>
            <a:ext cx="4612005" cy="363220"/>
          </a:xfrm>
          <a:custGeom>
            <a:avLst/>
            <a:gdLst/>
            <a:ahLst/>
            <a:cxnLst/>
            <a:rect l="l" t="t" r="r" b="b"/>
            <a:pathLst>
              <a:path w="4612005" h="363219">
                <a:moveTo>
                  <a:pt x="4430695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4430694" y="0"/>
                </a:lnTo>
                <a:lnTo>
                  <a:pt x="4500180" y="13821"/>
                </a:lnTo>
                <a:lnTo>
                  <a:pt x="4559088" y="53182"/>
                </a:lnTo>
                <a:lnTo>
                  <a:pt x="4598449" y="112090"/>
                </a:lnTo>
                <a:lnTo>
                  <a:pt x="4611773" y="176549"/>
                </a:lnTo>
                <a:lnTo>
                  <a:pt x="4611773" y="186604"/>
                </a:lnTo>
                <a:lnTo>
                  <a:pt x="4598449" y="251063"/>
                </a:lnTo>
                <a:lnTo>
                  <a:pt x="4559088" y="309971"/>
                </a:lnTo>
                <a:lnTo>
                  <a:pt x="4500180" y="349332"/>
                </a:lnTo>
                <a:lnTo>
                  <a:pt x="4430695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0473" y="1655840"/>
            <a:ext cx="33432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WEEKNUM(&lt;date&gt;[, &lt;return_type&gt;])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39205" y="2475168"/>
            <a:ext cx="6360160" cy="858519"/>
            <a:chOff x="1139205" y="2475168"/>
            <a:chExt cx="6360160" cy="858519"/>
          </a:xfrm>
        </p:grpSpPr>
        <p:sp>
          <p:nvSpPr>
            <p:cNvPr id="18" name="object 18"/>
            <p:cNvSpPr/>
            <p:nvPr/>
          </p:nvSpPr>
          <p:spPr>
            <a:xfrm>
              <a:off x="1139205" y="2475168"/>
              <a:ext cx="6360160" cy="858519"/>
            </a:xfrm>
            <a:custGeom>
              <a:avLst/>
              <a:gdLst/>
              <a:ahLst/>
              <a:cxnLst/>
              <a:rect l="l" t="t" r="r" b="b"/>
              <a:pathLst>
                <a:path w="6360159" h="858520">
                  <a:moveTo>
                    <a:pt x="6026739" y="858454"/>
                  </a:moveTo>
                  <a:lnTo>
                    <a:pt x="333373" y="858454"/>
                  </a:lnTo>
                  <a:lnTo>
                    <a:pt x="284111" y="854839"/>
                  </a:lnTo>
                  <a:lnTo>
                    <a:pt x="237091" y="844339"/>
                  </a:lnTo>
                  <a:lnTo>
                    <a:pt x="192832" y="827469"/>
                  </a:lnTo>
                  <a:lnTo>
                    <a:pt x="151848" y="804745"/>
                  </a:lnTo>
                  <a:lnTo>
                    <a:pt x="114656" y="776682"/>
                  </a:lnTo>
                  <a:lnTo>
                    <a:pt x="81771" y="743797"/>
                  </a:lnTo>
                  <a:lnTo>
                    <a:pt x="53708" y="706605"/>
                  </a:lnTo>
                  <a:lnTo>
                    <a:pt x="30984" y="665621"/>
                  </a:lnTo>
                  <a:lnTo>
                    <a:pt x="14114" y="621362"/>
                  </a:lnTo>
                  <a:lnTo>
                    <a:pt x="3614" y="574342"/>
                  </a:lnTo>
                  <a:lnTo>
                    <a:pt x="0" y="525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026737" y="0"/>
                  </a:lnTo>
                  <a:lnTo>
                    <a:pt x="6076000" y="3614"/>
                  </a:lnTo>
                  <a:lnTo>
                    <a:pt x="6123020" y="14114"/>
                  </a:lnTo>
                  <a:lnTo>
                    <a:pt x="6167279" y="30984"/>
                  </a:lnTo>
                  <a:lnTo>
                    <a:pt x="6208263" y="53708"/>
                  </a:lnTo>
                  <a:lnTo>
                    <a:pt x="6245455" y="81771"/>
                  </a:lnTo>
                  <a:lnTo>
                    <a:pt x="6278340" y="114656"/>
                  </a:lnTo>
                  <a:lnTo>
                    <a:pt x="6306403" y="151848"/>
                  </a:lnTo>
                  <a:lnTo>
                    <a:pt x="6329127" y="192832"/>
                  </a:lnTo>
                  <a:lnTo>
                    <a:pt x="6345997" y="237091"/>
                  </a:lnTo>
                  <a:lnTo>
                    <a:pt x="6356497" y="284111"/>
                  </a:lnTo>
                  <a:lnTo>
                    <a:pt x="6360112" y="333374"/>
                  </a:lnTo>
                  <a:lnTo>
                    <a:pt x="6360112" y="525079"/>
                  </a:lnTo>
                  <a:lnTo>
                    <a:pt x="6356497" y="574342"/>
                  </a:lnTo>
                  <a:lnTo>
                    <a:pt x="6345997" y="621362"/>
                  </a:lnTo>
                  <a:lnTo>
                    <a:pt x="6329127" y="665621"/>
                  </a:lnTo>
                  <a:lnTo>
                    <a:pt x="6306403" y="706605"/>
                  </a:lnTo>
                  <a:lnTo>
                    <a:pt x="6278340" y="743797"/>
                  </a:lnTo>
                  <a:lnTo>
                    <a:pt x="6245455" y="776682"/>
                  </a:lnTo>
                  <a:lnTo>
                    <a:pt x="6208263" y="804745"/>
                  </a:lnTo>
                  <a:lnTo>
                    <a:pt x="6167279" y="827469"/>
                  </a:lnTo>
                  <a:lnTo>
                    <a:pt x="6123020" y="844339"/>
                  </a:lnTo>
                  <a:lnTo>
                    <a:pt x="6076000" y="854839"/>
                  </a:lnTo>
                  <a:lnTo>
                    <a:pt x="6026739" y="858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605" y="2865693"/>
              <a:ext cx="66675" cy="666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605" y="3113343"/>
              <a:ext cx="66675" cy="66674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283270" y="3417283"/>
            <a:ext cx="7037070" cy="548640"/>
          </a:xfrm>
          <a:custGeom>
            <a:avLst/>
            <a:gdLst/>
            <a:ahLst/>
            <a:cxnLst/>
            <a:rect l="l" t="t" r="r" b="b"/>
            <a:pathLst>
              <a:path w="7037070" h="548639">
                <a:moveTo>
                  <a:pt x="6763462" y="548216"/>
                </a:moveTo>
                <a:lnTo>
                  <a:pt x="274108" y="548216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3"/>
                </a:lnTo>
                <a:lnTo>
                  <a:pt x="20865" y="379005"/>
                </a:lnTo>
                <a:lnTo>
                  <a:pt x="5315" y="327834"/>
                </a:lnTo>
                <a:lnTo>
                  <a:pt x="0" y="274108"/>
                </a:lnTo>
                <a:lnTo>
                  <a:pt x="5315" y="220383"/>
                </a:lnTo>
                <a:lnTo>
                  <a:pt x="20865" y="169211"/>
                </a:lnTo>
                <a:lnTo>
                  <a:pt x="46053" y="122033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5"/>
                </a:lnTo>
                <a:lnTo>
                  <a:pt x="220382" y="5315"/>
                </a:lnTo>
                <a:lnTo>
                  <a:pt x="274108" y="0"/>
                </a:lnTo>
                <a:lnTo>
                  <a:pt x="6763462" y="0"/>
                </a:lnTo>
                <a:lnTo>
                  <a:pt x="6817188" y="5315"/>
                </a:lnTo>
                <a:lnTo>
                  <a:pt x="6868359" y="20865"/>
                </a:lnTo>
                <a:lnTo>
                  <a:pt x="6915538" y="46053"/>
                </a:lnTo>
                <a:lnTo>
                  <a:pt x="6957286" y="80284"/>
                </a:lnTo>
                <a:lnTo>
                  <a:pt x="6991517" y="122033"/>
                </a:lnTo>
                <a:lnTo>
                  <a:pt x="7016705" y="169211"/>
                </a:lnTo>
                <a:lnTo>
                  <a:pt x="7032255" y="220383"/>
                </a:lnTo>
                <a:lnTo>
                  <a:pt x="7036880" y="267126"/>
                </a:lnTo>
                <a:lnTo>
                  <a:pt x="7036880" y="281091"/>
                </a:lnTo>
                <a:lnTo>
                  <a:pt x="7032255" y="327834"/>
                </a:lnTo>
                <a:lnTo>
                  <a:pt x="7016705" y="379005"/>
                </a:lnTo>
                <a:lnTo>
                  <a:pt x="6991517" y="426183"/>
                </a:lnTo>
                <a:lnTo>
                  <a:pt x="6957286" y="467932"/>
                </a:lnTo>
                <a:lnTo>
                  <a:pt x="6915538" y="502163"/>
                </a:lnTo>
                <a:lnTo>
                  <a:pt x="6868359" y="527351"/>
                </a:lnTo>
                <a:lnTo>
                  <a:pt x="6817188" y="542901"/>
                </a:lnTo>
                <a:lnTo>
                  <a:pt x="6763462" y="54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8670" y="3445750"/>
            <a:ext cx="698690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50" dirty="0">
                <a:latin typeface="Comic Sans MS"/>
                <a:cs typeface="Comic Sans MS"/>
              </a:rPr>
              <a:t>How</a:t>
            </a:r>
            <a:r>
              <a:rPr sz="1250" spc="10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can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you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create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10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calculated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column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in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b="1" dirty="0">
                <a:latin typeface="Comic Sans MS"/>
                <a:cs typeface="Comic Sans MS"/>
              </a:rPr>
              <a:t>Sales</a:t>
            </a:r>
            <a:r>
              <a:rPr sz="1250" b="1" spc="-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that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shows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week</a:t>
            </a:r>
            <a:r>
              <a:rPr sz="1250" spc="10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number</a:t>
            </a:r>
            <a:r>
              <a:rPr sz="1250" spc="105" dirty="0">
                <a:latin typeface="Comic Sans MS"/>
                <a:cs typeface="Comic Sans MS"/>
              </a:rPr>
              <a:t> </a:t>
            </a:r>
            <a:r>
              <a:rPr sz="1250" spc="-25" dirty="0">
                <a:latin typeface="Comic Sans MS"/>
                <a:cs typeface="Comic Sans MS"/>
              </a:rPr>
              <a:t>for </a:t>
            </a:r>
            <a:r>
              <a:rPr sz="1250" dirty="0">
                <a:latin typeface="Comic Sans MS"/>
                <a:cs typeface="Comic Sans MS"/>
              </a:rPr>
              <a:t>each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order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using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DAX?</a:t>
            </a:r>
            <a:endParaRPr sz="1250">
              <a:latin typeface="Comic Sans MS"/>
              <a:cs typeface="Comic Sans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819" y="4051225"/>
            <a:ext cx="5638799" cy="127634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69975" y="1641583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46264" y="2186451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4604" y="2057772"/>
            <a:ext cx="5767705" cy="12103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60"/>
              </a:spcBef>
            </a:pPr>
            <a:r>
              <a:rPr sz="1500" b="1" dirty="0">
                <a:latin typeface="Comic Sans MS"/>
                <a:cs typeface="Comic Sans MS"/>
              </a:rPr>
              <a:t>Here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just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i’m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taking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for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to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dirty="0">
                <a:latin typeface="Comic Sans MS"/>
                <a:cs typeface="Comic Sans MS"/>
              </a:rPr>
              <a:t>Assume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have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named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Orders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following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columns: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dirty="0">
                <a:latin typeface="Comic Sans MS"/>
                <a:cs typeface="Comic Sans MS"/>
              </a:rPr>
              <a:t>OrderID</a:t>
            </a:r>
            <a:r>
              <a:rPr sz="1450" dirty="0">
                <a:latin typeface="Comic Sans MS"/>
                <a:cs typeface="Comic Sans MS"/>
              </a:rPr>
              <a:t>: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unique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identifier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each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order.</a:t>
            </a:r>
            <a:endParaRPr sz="1450">
              <a:latin typeface="Comic Sans MS"/>
              <a:cs typeface="Comic Sans MS"/>
            </a:endParaRPr>
          </a:p>
          <a:p>
            <a:pPr marL="324485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OrderDateTime</a:t>
            </a:r>
            <a:r>
              <a:rPr sz="1450" spc="-10" dirty="0">
                <a:latin typeface="Comic Sans MS"/>
                <a:cs typeface="Comic Sans MS"/>
              </a:rPr>
              <a:t>: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time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when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order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was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placed.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356" y="2508162"/>
            <a:ext cx="1763768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16266" y="6558441"/>
            <a:ext cx="2293620" cy="642620"/>
          </a:xfrm>
          <a:custGeom>
            <a:avLst/>
            <a:gdLst/>
            <a:ahLst/>
            <a:cxnLst/>
            <a:rect l="l" t="t" r="r" b="b"/>
            <a:pathLst>
              <a:path w="2293620" h="642620">
                <a:moveTo>
                  <a:pt x="2289897" y="642458"/>
                </a:moveTo>
                <a:lnTo>
                  <a:pt x="3745" y="642458"/>
                </a:lnTo>
                <a:lnTo>
                  <a:pt x="1696" y="629322"/>
                </a:lnTo>
                <a:lnTo>
                  <a:pt x="0" y="596589"/>
                </a:lnTo>
                <a:lnTo>
                  <a:pt x="1696" y="563856"/>
                </a:lnTo>
                <a:lnTo>
                  <a:pt x="15009" y="499819"/>
                </a:lnTo>
                <a:lnTo>
                  <a:pt x="40965" y="437992"/>
                </a:lnTo>
                <a:lnTo>
                  <a:pt x="78864" y="378738"/>
                </a:lnTo>
                <a:lnTo>
                  <a:pt x="128006" y="322422"/>
                </a:lnTo>
                <a:lnTo>
                  <a:pt x="156574" y="295479"/>
                </a:lnTo>
                <a:lnTo>
                  <a:pt x="187691" y="269407"/>
                </a:lnTo>
                <a:lnTo>
                  <a:pt x="221269" y="244251"/>
                </a:lnTo>
                <a:lnTo>
                  <a:pt x="257221" y="220057"/>
                </a:lnTo>
                <a:lnTo>
                  <a:pt x="295459" y="196870"/>
                </a:lnTo>
                <a:lnTo>
                  <a:pt x="335896" y="174736"/>
                </a:lnTo>
                <a:lnTo>
                  <a:pt x="378444" y="153701"/>
                </a:lnTo>
                <a:lnTo>
                  <a:pt x="423015" y="133809"/>
                </a:lnTo>
                <a:lnTo>
                  <a:pt x="469523" y="115107"/>
                </a:lnTo>
                <a:lnTo>
                  <a:pt x="517880" y="97639"/>
                </a:lnTo>
                <a:lnTo>
                  <a:pt x="567998" y="81451"/>
                </a:lnTo>
                <a:lnTo>
                  <a:pt x="619790" y="66590"/>
                </a:lnTo>
                <a:lnTo>
                  <a:pt x="673169" y="53099"/>
                </a:lnTo>
                <a:lnTo>
                  <a:pt x="728047" y="41026"/>
                </a:lnTo>
                <a:lnTo>
                  <a:pt x="784337" y="30414"/>
                </a:lnTo>
                <a:lnTo>
                  <a:pt x="841950" y="21310"/>
                </a:lnTo>
                <a:lnTo>
                  <a:pt x="900801" y="13760"/>
                </a:lnTo>
                <a:lnTo>
                  <a:pt x="960801" y="7808"/>
                </a:lnTo>
                <a:lnTo>
                  <a:pt x="1021862" y="3500"/>
                </a:lnTo>
                <a:lnTo>
                  <a:pt x="1083898" y="882"/>
                </a:lnTo>
                <a:lnTo>
                  <a:pt x="1146821" y="0"/>
                </a:lnTo>
                <a:lnTo>
                  <a:pt x="1209744" y="882"/>
                </a:lnTo>
                <a:lnTo>
                  <a:pt x="1271780" y="3500"/>
                </a:lnTo>
                <a:lnTo>
                  <a:pt x="1332841" y="7808"/>
                </a:lnTo>
                <a:lnTo>
                  <a:pt x="1392841" y="13760"/>
                </a:lnTo>
                <a:lnTo>
                  <a:pt x="1451691" y="21310"/>
                </a:lnTo>
                <a:lnTo>
                  <a:pt x="1509305" y="30414"/>
                </a:lnTo>
                <a:lnTo>
                  <a:pt x="1565595" y="41026"/>
                </a:lnTo>
                <a:lnTo>
                  <a:pt x="1620473" y="53099"/>
                </a:lnTo>
                <a:lnTo>
                  <a:pt x="1673851" y="66590"/>
                </a:lnTo>
                <a:lnTo>
                  <a:pt x="1725644" y="81451"/>
                </a:lnTo>
                <a:lnTo>
                  <a:pt x="1775762" y="97639"/>
                </a:lnTo>
                <a:lnTo>
                  <a:pt x="1824119" y="115107"/>
                </a:lnTo>
                <a:lnTo>
                  <a:pt x="1870627" y="133809"/>
                </a:lnTo>
                <a:lnTo>
                  <a:pt x="1915198" y="153701"/>
                </a:lnTo>
                <a:lnTo>
                  <a:pt x="1957746" y="174736"/>
                </a:lnTo>
                <a:lnTo>
                  <a:pt x="1998182" y="196870"/>
                </a:lnTo>
                <a:lnTo>
                  <a:pt x="2036420" y="220057"/>
                </a:lnTo>
                <a:lnTo>
                  <a:pt x="2072372" y="244251"/>
                </a:lnTo>
                <a:lnTo>
                  <a:pt x="2105950" y="269407"/>
                </a:lnTo>
                <a:lnTo>
                  <a:pt x="2137067" y="295479"/>
                </a:lnTo>
                <a:lnTo>
                  <a:pt x="2165636" y="322422"/>
                </a:lnTo>
                <a:lnTo>
                  <a:pt x="2214778" y="378738"/>
                </a:lnTo>
                <a:lnTo>
                  <a:pt x="2252676" y="437992"/>
                </a:lnTo>
                <a:lnTo>
                  <a:pt x="2278632" y="499819"/>
                </a:lnTo>
                <a:lnTo>
                  <a:pt x="2291945" y="563856"/>
                </a:lnTo>
                <a:lnTo>
                  <a:pt x="2293139" y="586893"/>
                </a:lnTo>
                <a:lnTo>
                  <a:pt x="2293139" y="606285"/>
                </a:lnTo>
                <a:lnTo>
                  <a:pt x="2291945" y="629322"/>
                </a:lnTo>
                <a:lnTo>
                  <a:pt x="2289897" y="642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00" y="6564308"/>
            <a:ext cx="657224" cy="63659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863" y="36234"/>
            <a:ext cx="5723255" cy="515620"/>
          </a:xfrm>
          <a:custGeom>
            <a:avLst/>
            <a:gdLst/>
            <a:ahLst/>
            <a:cxnLst/>
            <a:rect l="l" t="t" r="r" b="b"/>
            <a:pathLst>
              <a:path w="5723255" h="515620">
                <a:moveTo>
                  <a:pt x="5465463" y="515533"/>
                </a:moveTo>
                <a:lnTo>
                  <a:pt x="257672" y="515533"/>
                </a:lnTo>
                <a:lnTo>
                  <a:pt x="211339" y="511380"/>
                </a:lnTo>
                <a:lnTo>
                  <a:pt x="167729" y="499407"/>
                </a:lnTo>
                <a:lnTo>
                  <a:pt x="127573" y="480341"/>
                </a:lnTo>
                <a:lnTo>
                  <a:pt x="91596" y="454910"/>
                </a:lnTo>
                <a:lnTo>
                  <a:pt x="60529" y="423842"/>
                </a:lnTo>
                <a:lnTo>
                  <a:pt x="35098" y="387866"/>
                </a:lnTo>
                <a:lnTo>
                  <a:pt x="16032" y="347710"/>
                </a:lnTo>
                <a:lnTo>
                  <a:pt x="4058" y="304100"/>
                </a:lnTo>
                <a:lnTo>
                  <a:pt x="0" y="258815"/>
                </a:lnTo>
                <a:lnTo>
                  <a:pt x="0" y="256718"/>
                </a:lnTo>
                <a:lnTo>
                  <a:pt x="4058" y="211432"/>
                </a:lnTo>
                <a:lnTo>
                  <a:pt x="16032" y="167823"/>
                </a:lnTo>
                <a:lnTo>
                  <a:pt x="35098" y="127667"/>
                </a:lnTo>
                <a:lnTo>
                  <a:pt x="60529" y="91690"/>
                </a:lnTo>
                <a:lnTo>
                  <a:pt x="91596" y="60623"/>
                </a:lnTo>
                <a:lnTo>
                  <a:pt x="127573" y="35192"/>
                </a:lnTo>
                <a:lnTo>
                  <a:pt x="167729" y="16126"/>
                </a:lnTo>
                <a:lnTo>
                  <a:pt x="211339" y="4152"/>
                </a:lnTo>
                <a:lnTo>
                  <a:pt x="257672" y="0"/>
                </a:lnTo>
                <a:lnTo>
                  <a:pt x="5465463" y="0"/>
                </a:lnTo>
                <a:lnTo>
                  <a:pt x="5511797" y="4152"/>
                </a:lnTo>
                <a:lnTo>
                  <a:pt x="5555406" y="16126"/>
                </a:lnTo>
                <a:lnTo>
                  <a:pt x="5595563" y="35192"/>
                </a:lnTo>
                <a:lnTo>
                  <a:pt x="5631539" y="60623"/>
                </a:lnTo>
                <a:lnTo>
                  <a:pt x="5662607" y="91690"/>
                </a:lnTo>
                <a:lnTo>
                  <a:pt x="5688038" y="127667"/>
                </a:lnTo>
                <a:lnTo>
                  <a:pt x="5707104" y="167823"/>
                </a:lnTo>
                <a:lnTo>
                  <a:pt x="5719077" y="211432"/>
                </a:lnTo>
                <a:lnTo>
                  <a:pt x="5723136" y="256718"/>
                </a:lnTo>
                <a:lnTo>
                  <a:pt x="5723136" y="258815"/>
                </a:lnTo>
                <a:lnTo>
                  <a:pt x="5719077" y="304100"/>
                </a:lnTo>
                <a:lnTo>
                  <a:pt x="5707104" y="347710"/>
                </a:lnTo>
                <a:lnTo>
                  <a:pt x="5688038" y="387866"/>
                </a:lnTo>
                <a:lnTo>
                  <a:pt x="5662607" y="423842"/>
                </a:lnTo>
                <a:lnTo>
                  <a:pt x="5631539" y="454910"/>
                </a:lnTo>
                <a:lnTo>
                  <a:pt x="5595563" y="480341"/>
                </a:lnTo>
                <a:lnTo>
                  <a:pt x="5555406" y="499407"/>
                </a:lnTo>
                <a:lnTo>
                  <a:pt x="5511797" y="511380"/>
                </a:lnTo>
                <a:lnTo>
                  <a:pt x="5465463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385" dirty="0">
                <a:latin typeface="Times New Roman"/>
                <a:cs typeface="Times New Roman"/>
              </a:rPr>
              <a:t> </a:t>
            </a:r>
            <a:r>
              <a:rPr spc="-10" dirty="0"/>
              <a:t>NETWORKDAYS</a:t>
            </a:r>
          </a:p>
        </p:txBody>
      </p:sp>
      <p:sp>
        <p:nvSpPr>
          <p:cNvPr id="13" name="object 13"/>
          <p:cNvSpPr/>
          <p:nvPr/>
        </p:nvSpPr>
        <p:spPr>
          <a:xfrm>
            <a:off x="300794" y="636431"/>
            <a:ext cx="8309609" cy="670560"/>
          </a:xfrm>
          <a:custGeom>
            <a:avLst/>
            <a:gdLst/>
            <a:ahLst/>
            <a:cxnLst/>
            <a:rect l="l" t="t" r="r" b="b"/>
            <a:pathLst>
              <a:path w="8309609" h="670560">
                <a:moveTo>
                  <a:pt x="7976109" y="669961"/>
                </a:moveTo>
                <a:lnTo>
                  <a:pt x="333375" y="669961"/>
                </a:lnTo>
                <a:lnTo>
                  <a:pt x="284111" y="666347"/>
                </a:lnTo>
                <a:lnTo>
                  <a:pt x="237091" y="655846"/>
                </a:lnTo>
                <a:lnTo>
                  <a:pt x="192832" y="638977"/>
                </a:lnTo>
                <a:lnTo>
                  <a:pt x="151848" y="616252"/>
                </a:lnTo>
                <a:lnTo>
                  <a:pt x="114656" y="588190"/>
                </a:lnTo>
                <a:lnTo>
                  <a:pt x="81771" y="555305"/>
                </a:lnTo>
                <a:lnTo>
                  <a:pt x="53708" y="518112"/>
                </a:lnTo>
                <a:lnTo>
                  <a:pt x="30984" y="477129"/>
                </a:lnTo>
                <a:lnTo>
                  <a:pt x="14114" y="432869"/>
                </a:lnTo>
                <a:lnTo>
                  <a:pt x="3614" y="385850"/>
                </a:lnTo>
                <a:lnTo>
                  <a:pt x="0" y="336586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7976109" y="0"/>
                </a:lnTo>
                <a:lnTo>
                  <a:pt x="8025373" y="3614"/>
                </a:lnTo>
                <a:lnTo>
                  <a:pt x="8072393" y="14114"/>
                </a:lnTo>
                <a:lnTo>
                  <a:pt x="8116652" y="30984"/>
                </a:lnTo>
                <a:lnTo>
                  <a:pt x="8157636" y="53708"/>
                </a:lnTo>
                <a:lnTo>
                  <a:pt x="8194828" y="81771"/>
                </a:lnTo>
                <a:lnTo>
                  <a:pt x="8227713" y="114656"/>
                </a:lnTo>
                <a:lnTo>
                  <a:pt x="8255776" y="151848"/>
                </a:lnTo>
                <a:lnTo>
                  <a:pt x="8278500" y="192832"/>
                </a:lnTo>
                <a:lnTo>
                  <a:pt x="8295370" y="237091"/>
                </a:lnTo>
                <a:lnTo>
                  <a:pt x="8305870" y="284111"/>
                </a:lnTo>
                <a:lnTo>
                  <a:pt x="8309096" y="328077"/>
                </a:lnTo>
                <a:lnTo>
                  <a:pt x="8309096" y="341884"/>
                </a:lnTo>
                <a:lnTo>
                  <a:pt x="8305870" y="385850"/>
                </a:lnTo>
                <a:lnTo>
                  <a:pt x="8295370" y="432869"/>
                </a:lnTo>
                <a:lnTo>
                  <a:pt x="8278500" y="477129"/>
                </a:lnTo>
                <a:lnTo>
                  <a:pt x="8255776" y="518112"/>
                </a:lnTo>
                <a:lnTo>
                  <a:pt x="8227713" y="555305"/>
                </a:lnTo>
                <a:lnTo>
                  <a:pt x="8194828" y="588190"/>
                </a:lnTo>
                <a:lnTo>
                  <a:pt x="8157636" y="616252"/>
                </a:lnTo>
                <a:lnTo>
                  <a:pt x="8116652" y="638977"/>
                </a:lnTo>
                <a:lnTo>
                  <a:pt x="8072393" y="655846"/>
                </a:lnTo>
                <a:lnTo>
                  <a:pt x="8025373" y="666347"/>
                </a:lnTo>
                <a:lnTo>
                  <a:pt x="7976109" y="669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451" y="696006"/>
            <a:ext cx="81464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8910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9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NETWORKDAYS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function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DAX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returns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number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whole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workdays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between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two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dates, </a:t>
            </a:r>
            <a:r>
              <a:rPr sz="1350" dirty="0">
                <a:latin typeface="Comic Sans MS"/>
                <a:cs typeface="Comic Sans MS"/>
              </a:rPr>
              <a:t>excluding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weekends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specified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holidays.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This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is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useful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for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calculating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business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days</a:t>
            </a:r>
            <a:r>
              <a:rPr sz="1350" spc="-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between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dates.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8118" y="1904953"/>
            <a:ext cx="7082790" cy="1303655"/>
            <a:chOff x="178118" y="1904953"/>
            <a:chExt cx="7082790" cy="1303655"/>
          </a:xfrm>
        </p:grpSpPr>
        <p:sp>
          <p:nvSpPr>
            <p:cNvPr id="16" name="object 16"/>
            <p:cNvSpPr/>
            <p:nvPr/>
          </p:nvSpPr>
          <p:spPr>
            <a:xfrm>
              <a:off x="178118" y="1904953"/>
              <a:ext cx="7082790" cy="1303655"/>
            </a:xfrm>
            <a:custGeom>
              <a:avLst/>
              <a:gdLst/>
              <a:ahLst/>
              <a:cxnLst/>
              <a:rect l="l" t="t" r="r" b="b"/>
              <a:pathLst>
                <a:path w="7082790" h="1303655">
                  <a:moveTo>
                    <a:pt x="6750815" y="1303410"/>
                  </a:moveTo>
                  <a:lnTo>
                    <a:pt x="333375" y="1303410"/>
                  </a:lnTo>
                  <a:lnTo>
                    <a:pt x="284111" y="1299795"/>
                  </a:lnTo>
                  <a:lnTo>
                    <a:pt x="237091" y="1289295"/>
                  </a:lnTo>
                  <a:lnTo>
                    <a:pt x="192832" y="1272425"/>
                  </a:lnTo>
                  <a:lnTo>
                    <a:pt x="151848" y="1249701"/>
                  </a:lnTo>
                  <a:lnTo>
                    <a:pt x="114656" y="1221639"/>
                  </a:lnTo>
                  <a:lnTo>
                    <a:pt x="81771" y="1188753"/>
                  </a:lnTo>
                  <a:lnTo>
                    <a:pt x="53708" y="1151561"/>
                  </a:lnTo>
                  <a:lnTo>
                    <a:pt x="30984" y="1110577"/>
                  </a:lnTo>
                  <a:lnTo>
                    <a:pt x="14114" y="1066318"/>
                  </a:lnTo>
                  <a:lnTo>
                    <a:pt x="3614" y="1019299"/>
                  </a:lnTo>
                  <a:lnTo>
                    <a:pt x="0" y="97003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750815" y="0"/>
                  </a:lnTo>
                  <a:lnTo>
                    <a:pt x="6800079" y="3614"/>
                  </a:lnTo>
                  <a:lnTo>
                    <a:pt x="6847098" y="14114"/>
                  </a:lnTo>
                  <a:lnTo>
                    <a:pt x="6891358" y="30984"/>
                  </a:lnTo>
                  <a:lnTo>
                    <a:pt x="6932341" y="53708"/>
                  </a:lnTo>
                  <a:lnTo>
                    <a:pt x="6969534" y="81771"/>
                  </a:lnTo>
                  <a:lnTo>
                    <a:pt x="7002419" y="114656"/>
                  </a:lnTo>
                  <a:lnTo>
                    <a:pt x="7030482" y="151848"/>
                  </a:lnTo>
                  <a:lnTo>
                    <a:pt x="7053206" y="192832"/>
                  </a:lnTo>
                  <a:lnTo>
                    <a:pt x="7070076" y="237091"/>
                  </a:lnTo>
                  <a:lnTo>
                    <a:pt x="7080576" y="284111"/>
                  </a:lnTo>
                  <a:lnTo>
                    <a:pt x="7082203" y="306282"/>
                  </a:lnTo>
                  <a:lnTo>
                    <a:pt x="7082203" y="997127"/>
                  </a:lnTo>
                  <a:lnTo>
                    <a:pt x="7070076" y="1066318"/>
                  </a:lnTo>
                  <a:lnTo>
                    <a:pt x="7053206" y="1110577"/>
                  </a:lnTo>
                  <a:lnTo>
                    <a:pt x="7030482" y="1151561"/>
                  </a:lnTo>
                  <a:lnTo>
                    <a:pt x="7002419" y="1188753"/>
                  </a:lnTo>
                  <a:lnTo>
                    <a:pt x="6969534" y="1221639"/>
                  </a:lnTo>
                  <a:lnTo>
                    <a:pt x="6932341" y="1249701"/>
                  </a:lnTo>
                  <a:lnTo>
                    <a:pt x="6891358" y="1272425"/>
                  </a:lnTo>
                  <a:lnTo>
                    <a:pt x="6847098" y="1289295"/>
                  </a:lnTo>
                  <a:lnTo>
                    <a:pt x="6800079" y="1299795"/>
                  </a:lnTo>
                  <a:lnTo>
                    <a:pt x="6750815" y="1303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517" y="2057361"/>
              <a:ext cx="57150" cy="1009650"/>
            </a:xfrm>
            <a:custGeom>
              <a:avLst/>
              <a:gdLst/>
              <a:ahLst/>
              <a:cxnLst/>
              <a:rect l="l" t="t" r="r" b="b"/>
              <a:pathLst>
                <a:path w="57150" h="1009650">
                  <a:moveTo>
                    <a:pt x="57150" y="977277"/>
                  </a:moveTo>
                  <a:lnTo>
                    <a:pt x="32359" y="952500"/>
                  </a:lnTo>
                  <a:lnTo>
                    <a:pt x="24777" y="952500"/>
                  </a:lnTo>
                  <a:lnTo>
                    <a:pt x="0" y="977277"/>
                  </a:lnTo>
                  <a:lnTo>
                    <a:pt x="0" y="984859"/>
                  </a:lnTo>
                  <a:lnTo>
                    <a:pt x="24777" y="1009650"/>
                  </a:lnTo>
                  <a:lnTo>
                    <a:pt x="32359" y="1009650"/>
                  </a:lnTo>
                  <a:lnTo>
                    <a:pt x="57150" y="984859"/>
                  </a:lnTo>
                  <a:lnTo>
                    <a:pt x="57150" y="981075"/>
                  </a:lnTo>
                  <a:lnTo>
                    <a:pt x="57150" y="977277"/>
                  </a:lnTo>
                  <a:close/>
                </a:path>
                <a:path w="57150" h="1009650">
                  <a:moveTo>
                    <a:pt x="57150" y="501027"/>
                  </a:moveTo>
                  <a:lnTo>
                    <a:pt x="32359" y="476250"/>
                  </a:lnTo>
                  <a:lnTo>
                    <a:pt x="24777" y="476250"/>
                  </a:lnTo>
                  <a:lnTo>
                    <a:pt x="0" y="501027"/>
                  </a:lnTo>
                  <a:lnTo>
                    <a:pt x="0" y="508609"/>
                  </a:lnTo>
                  <a:lnTo>
                    <a:pt x="24777" y="533400"/>
                  </a:lnTo>
                  <a:lnTo>
                    <a:pt x="32359" y="533400"/>
                  </a:lnTo>
                  <a:lnTo>
                    <a:pt x="57150" y="508609"/>
                  </a:lnTo>
                  <a:lnTo>
                    <a:pt x="57150" y="504825"/>
                  </a:lnTo>
                  <a:lnTo>
                    <a:pt x="57150" y="501027"/>
                  </a:lnTo>
                  <a:close/>
                </a:path>
                <a:path w="57150" h="1009650">
                  <a:moveTo>
                    <a:pt x="57150" y="262902"/>
                  </a:moveTo>
                  <a:lnTo>
                    <a:pt x="32359" y="238125"/>
                  </a:lnTo>
                  <a:lnTo>
                    <a:pt x="24777" y="238125"/>
                  </a:lnTo>
                  <a:lnTo>
                    <a:pt x="0" y="262902"/>
                  </a:lnTo>
                  <a:lnTo>
                    <a:pt x="0" y="270484"/>
                  </a:lnTo>
                  <a:lnTo>
                    <a:pt x="24777" y="295275"/>
                  </a:lnTo>
                  <a:lnTo>
                    <a:pt x="32359" y="295275"/>
                  </a:lnTo>
                  <a:lnTo>
                    <a:pt x="57150" y="270484"/>
                  </a:lnTo>
                  <a:lnTo>
                    <a:pt x="57150" y="266700"/>
                  </a:lnTo>
                  <a:lnTo>
                    <a:pt x="57150" y="262902"/>
                  </a:lnTo>
                  <a:close/>
                </a:path>
                <a:path w="57150" h="1009650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4030" y="1926428"/>
            <a:ext cx="6743065" cy="12160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350" b="1" spc="-10" dirty="0">
                <a:latin typeface="Comic Sans MS"/>
                <a:cs typeface="Comic Sans MS"/>
              </a:rPr>
              <a:t>start_date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2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start</a:t>
            </a:r>
            <a:r>
              <a:rPr sz="1350" spc="-30" dirty="0">
                <a:latin typeface="Comic Sans MS"/>
                <a:cs typeface="Comic Sans MS"/>
              </a:rPr>
              <a:t> </a:t>
            </a:r>
            <a:r>
              <a:rPr sz="1350" spc="-2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dirty="0">
                <a:latin typeface="Comic Sans MS"/>
                <a:cs typeface="Comic Sans MS"/>
              </a:rPr>
              <a:t>end_date</a:t>
            </a:r>
            <a:r>
              <a:rPr sz="1350" dirty="0">
                <a:latin typeface="Comic Sans MS"/>
                <a:cs typeface="Comic Sans MS"/>
              </a:rPr>
              <a:t>:</a:t>
            </a:r>
            <a:r>
              <a:rPr sz="1350" spc="-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end</a:t>
            </a:r>
            <a:r>
              <a:rPr sz="1350" spc="-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date.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</a:pPr>
            <a:r>
              <a:rPr sz="1350" b="1" dirty="0">
                <a:latin typeface="Comic Sans MS"/>
                <a:cs typeface="Comic Sans MS"/>
              </a:rPr>
              <a:t>weekend</a:t>
            </a:r>
            <a:r>
              <a:rPr sz="1350" b="1" spc="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(optional):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Indicates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which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days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are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considered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weekends.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Default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is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50" dirty="0">
                <a:latin typeface="Comic Sans MS"/>
                <a:cs typeface="Comic Sans MS"/>
              </a:rPr>
              <a:t>1 </a:t>
            </a:r>
            <a:r>
              <a:rPr sz="1350" dirty="0">
                <a:latin typeface="Comic Sans MS"/>
                <a:cs typeface="Comic Sans MS"/>
              </a:rPr>
              <a:t>(Saturday,</a:t>
            </a:r>
            <a:r>
              <a:rPr sz="1350" spc="-9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Sunday).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holidays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(optional):</a:t>
            </a:r>
            <a:r>
              <a:rPr sz="1350" spc="-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of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dates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be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excluded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from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working</a:t>
            </a:r>
            <a:r>
              <a:rPr sz="1350" spc="-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days.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74332" y="1487380"/>
            <a:ext cx="989965" cy="942975"/>
          </a:xfrm>
          <a:custGeom>
            <a:avLst/>
            <a:gdLst/>
            <a:ahLst/>
            <a:cxnLst/>
            <a:rect l="l" t="t" r="r" b="b"/>
            <a:pathLst>
              <a:path w="989965" h="942975">
                <a:moveTo>
                  <a:pt x="188186" y="942895"/>
                </a:moveTo>
                <a:lnTo>
                  <a:pt x="200722" y="693581"/>
                </a:lnTo>
                <a:lnTo>
                  <a:pt x="160531" y="669288"/>
                </a:lnTo>
                <a:lnTo>
                  <a:pt x="123910" y="640502"/>
                </a:lnTo>
                <a:lnTo>
                  <a:pt x="91248" y="607651"/>
                </a:lnTo>
                <a:lnTo>
                  <a:pt x="62929" y="571167"/>
                </a:lnTo>
                <a:lnTo>
                  <a:pt x="39340" y="531479"/>
                </a:lnTo>
                <a:lnTo>
                  <a:pt x="20867" y="489016"/>
                </a:lnTo>
                <a:lnTo>
                  <a:pt x="7895" y="444208"/>
                </a:lnTo>
                <a:lnTo>
                  <a:pt x="811" y="397485"/>
                </a:lnTo>
                <a:lnTo>
                  <a:pt x="0" y="349277"/>
                </a:lnTo>
                <a:lnTo>
                  <a:pt x="5270" y="303383"/>
                </a:lnTo>
                <a:lnTo>
                  <a:pt x="16124" y="259444"/>
                </a:lnTo>
                <a:lnTo>
                  <a:pt x="32191" y="217782"/>
                </a:lnTo>
                <a:lnTo>
                  <a:pt x="53099" y="178732"/>
                </a:lnTo>
                <a:lnTo>
                  <a:pt x="78474" y="142629"/>
                </a:lnTo>
                <a:lnTo>
                  <a:pt x="107943" y="109806"/>
                </a:lnTo>
                <a:lnTo>
                  <a:pt x="141135" y="80598"/>
                </a:lnTo>
                <a:lnTo>
                  <a:pt x="177675" y="55340"/>
                </a:lnTo>
                <a:lnTo>
                  <a:pt x="217192" y="34366"/>
                </a:lnTo>
                <a:lnTo>
                  <a:pt x="259313" y="18010"/>
                </a:lnTo>
                <a:lnTo>
                  <a:pt x="303665" y="6608"/>
                </a:lnTo>
                <a:lnTo>
                  <a:pt x="349875" y="493"/>
                </a:lnTo>
                <a:lnTo>
                  <a:pt x="397570" y="0"/>
                </a:lnTo>
                <a:lnTo>
                  <a:pt x="630938" y="11734"/>
                </a:lnTo>
                <a:lnTo>
                  <a:pt x="677979" y="16991"/>
                </a:lnTo>
                <a:lnTo>
                  <a:pt x="723035" y="27696"/>
                </a:lnTo>
                <a:lnTo>
                  <a:pt x="765764" y="43477"/>
                </a:lnTo>
                <a:lnTo>
                  <a:pt x="805824" y="63965"/>
                </a:lnTo>
                <a:lnTo>
                  <a:pt x="842872" y="88790"/>
                </a:lnTo>
                <a:lnTo>
                  <a:pt x="876567" y="117581"/>
                </a:lnTo>
                <a:lnTo>
                  <a:pt x="906565" y="149967"/>
                </a:lnTo>
                <a:lnTo>
                  <a:pt x="932526" y="185578"/>
                </a:lnTo>
                <a:lnTo>
                  <a:pt x="954105" y="224044"/>
                </a:lnTo>
                <a:lnTo>
                  <a:pt x="970962" y="264994"/>
                </a:lnTo>
                <a:lnTo>
                  <a:pt x="982753" y="308059"/>
                </a:lnTo>
                <a:lnTo>
                  <a:pt x="989136" y="352867"/>
                </a:lnTo>
                <a:lnTo>
                  <a:pt x="989426" y="373945"/>
                </a:lnTo>
                <a:lnTo>
                  <a:pt x="986910" y="423977"/>
                </a:lnTo>
                <a:lnTo>
                  <a:pt x="973648" y="488986"/>
                </a:lnTo>
                <a:lnTo>
                  <a:pt x="957592" y="530698"/>
                </a:lnTo>
                <a:lnTo>
                  <a:pt x="936710" y="569790"/>
                </a:lnTo>
                <a:lnTo>
                  <a:pt x="911379" y="605929"/>
                </a:lnTo>
                <a:lnTo>
                  <a:pt x="881977" y="638780"/>
                </a:lnTo>
                <a:lnTo>
                  <a:pt x="848881" y="668012"/>
                </a:lnTo>
                <a:lnTo>
                  <a:pt x="812469" y="693291"/>
                </a:lnTo>
                <a:lnTo>
                  <a:pt x="773119" y="714283"/>
                </a:lnTo>
                <a:lnTo>
                  <a:pt x="731207" y="730654"/>
                </a:lnTo>
                <a:lnTo>
                  <a:pt x="688155" y="741802"/>
                </a:lnTo>
                <a:lnTo>
                  <a:pt x="456394" y="741802"/>
                </a:lnTo>
                <a:lnTo>
                  <a:pt x="188186" y="942895"/>
                </a:lnTo>
                <a:close/>
              </a:path>
              <a:path w="989965" h="942975">
                <a:moveTo>
                  <a:pt x="456394" y="741802"/>
                </a:moveTo>
                <a:lnTo>
                  <a:pt x="688155" y="741802"/>
                </a:lnTo>
                <a:lnTo>
                  <a:pt x="687111" y="742073"/>
                </a:lnTo>
                <a:lnTo>
                  <a:pt x="641209" y="748204"/>
                </a:lnTo>
                <a:lnTo>
                  <a:pt x="593879" y="748716"/>
                </a:lnTo>
                <a:lnTo>
                  <a:pt x="456394" y="741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 rot="120000">
            <a:off x="8082297" y="1795862"/>
            <a:ext cx="772379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E</a:t>
            </a:r>
            <a:r>
              <a:rPr sz="2025" b="1" spc="-15" baseline="2057" dirty="0">
                <a:latin typeface="Comic Sans MS"/>
                <a:cs typeface="Comic Sans MS"/>
              </a:rPr>
              <a:t>asy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dax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3032" y="1468317"/>
            <a:ext cx="6256655" cy="351155"/>
          </a:xfrm>
          <a:custGeom>
            <a:avLst/>
            <a:gdLst/>
            <a:ahLst/>
            <a:cxnLst/>
            <a:rect l="l" t="t" r="r" b="b"/>
            <a:pathLst>
              <a:path w="6256655" h="351155">
                <a:moveTo>
                  <a:pt x="6081300" y="350910"/>
                </a:moveTo>
                <a:lnTo>
                  <a:pt x="175454" y="350910"/>
                </a:lnTo>
                <a:lnTo>
                  <a:pt x="141065" y="347508"/>
                </a:lnTo>
                <a:lnTo>
                  <a:pt x="78112" y="321432"/>
                </a:lnTo>
                <a:lnTo>
                  <a:pt x="29478" y="272798"/>
                </a:lnTo>
                <a:lnTo>
                  <a:pt x="3402" y="209844"/>
                </a:lnTo>
                <a:lnTo>
                  <a:pt x="0" y="175455"/>
                </a:lnTo>
                <a:lnTo>
                  <a:pt x="3402" y="141065"/>
                </a:lnTo>
                <a:lnTo>
                  <a:pt x="29478" y="78112"/>
                </a:lnTo>
                <a:lnTo>
                  <a:pt x="78112" y="29478"/>
                </a:lnTo>
                <a:lnTo>
                  <a:pt x="141065" y="3402"/>
                </a:lnTo>
                <a:lnTo>
                  <a:pt x="6081300" y="0"/>
                </a:lnTo>
                <a:lnTo>
                  <a:pt x="6115689" y="3402"/>
                </a:lnTo>
                <a:lnTo>
                  <a:pt x="6178643" y="29478"/>
                </a:lnTo>
                <a:lnTo>
                  <a:pt x="6227276" y="78112"/>
                </a:lnTo>
                <a:lnTo>
                  <a:pt x="6253352" y="141065"/>
                </a:lnTo>
                <a:lnTo>
                  <a:pt x="6256077" y="168609"/>
                </a:lnTo>
                <a:lnTo>
                  <a:pt x="6256077" y="182300"/>
                </a:lnTo>
                <a:lnTo>
                  <a:pt x="6243399" y="242599"/>
                </a:lnTo>
                <a:lnTo>
                  <a:pt x="6205366" y="299520"/>
                </a:lnTo>
                <a:lnTo>
                  <a:pt x="6148444" y="337554"/>
                </a:lnTo>
                <a:lnTo>
                  <a:pt x="6081300" y="350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66098" y="1522863"/>
            <a:ext cx="593090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NETWORKDAYS(&lt;start_date&gt;,</a:t>
            </a:r>
            <a:r>
              <a:rPr sz="1350" b="1" spc="-10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&lt;end_date&gt;[,</a:t>
            </a:r>
            <a:r>
              <a:rPr sz="1350" b="1" spc="-10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&lt;weekend&gt;,</a:t>
            </a:r>
            <a:r>
              <a:rPr sz="1350" b="1" spc="-9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&lt;holidays&gt;])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3484" y="3598888"/>
            <a:ext cx="6893559" cy="1205865"/>
            <a:chOff x="273484" y="3598888"/>
            <a:chExt cx="6893559" cy="1205865"/>
          </a:xfrm>
        </p:grpSpPr>
        <p:sp>
          <p:nvSpPr>
            <p:cNvPr id="24" name="object 24"/>
            <p:cNvSpPr/>
            <p:nvPr/>
          </p:nvSpPr>
          <p:spPr>
            <a:xfrm>
              <a:off x="273484" y="3598888"/>
              <a:ext cx="6893559" cy="1205865"/>
            </a:xfrm>
            <a:custGeom>
              <a:avLst/>
              <a:gdLst/>
              <a:ahLst/>
              <a:cxnLst/>
              <a:rect l="l" t="t" r="r" b="b"/>
              <a:pathLst>
                <a:path w="6893559" h="1205864">
                  <a:moveTo>
                    <a:pt x="6560087" y="1205441"/>
                  </a:moveTo>
                  <a:lnTo>
                    <a:pt x="333371" y="1205441"/>
                  </a:lnTo>
                  <a:lnTo>
                    <a:pt x="284111" y="1201827"/>
                  </a:lnTo>
                  <a:lnTo>
                    <a:pt x="237091" y="1191327"/>
                  </a:lnTo>
                  <a:lnTo>
                    <a:pt x="192832" y="1174457"/>
                  </a:lnTo>
                  <a:lnTo>
                    <a:pt x="151848" y="1151733"/>
                  </a:lnTo>
                  <a:lnTo>
                    <a:pt x="114656" y="1123670"/>
                  </a:lnTo>
                  <a:lnTo>
                    <a:pt x="81771" y="1090785"/>
                  </a:lnTo>
                  <a:lnTo>
                    <a:pt x="53708" y="1053593"/>
                  </a:lnTo>
                  <a:lnTo>
                    <a:pt x="30984" y="1012609"/>
                  </a:lnTo>
                  <a:lnTo>
                    <a:pt x="14114" y="968350"/>
                  </a:lnTo>
                  <a:lnTo>
                    <a:pt x="3614" y="921330"/>
                  </a:lnTo>
                  <a:lnTo>
                    <a:pt x="0" y="87206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560084" y="0"/>
                  </a:lnTo>
                  <a:lnTo>
                    <a:pt x="6609347" y="3614"/>
                  </a:lnTo>
                  <a:lnTo>
                    <a:pt x="6656367" y="14114"/>
                  </a:lnTo>
                  <a:lnTo>
                    <a:pt x="6700626" y="30984"/>
                  </a:lnTo>
                  <a:lnTo>
                    <a:pt x="6741610" y="53708"/>
                  </a:lnTo>
                  <a:lnTo>
                    <a:pt x="6778802" y="81771"/>
                  </a:lnTo>
                  <a:lnTo>
                    <a:pt x="6811687" y="114656"/>
                  </a:lnTo>
                  <a:lnTo>
                    <a:pt x="6839750" y="151848"/>
                  </a:lnTo>
                  <a:lnTo>
                    <a:pt x="6862474" y="192832"/>
                  </a:lnTo>
                  <a:lnTo>
                    <a:pt x="6879344" y="237091"/>
                  </a:lnTo>
                  <a:lnTo>
                    <a:pt x="6889844" y="284111"/>
                  </a:lnTo>
                  <a:lnTo>
                    <a:pt x="6893459" y="333374"/>
                  </a:lnTo>
                  <a:lnTo>
                    <a:pt x="6893459" y="872067"/>
                  </a:lnTo>
                  <a:lnTo>
                    <a:pt x="6889844" y="921330"/>
                  </a:lnTo>
                  <a:lnTo>
                    <a:pt x="6879344" y="968350"/>
                  </a:lnTo>
                  <a:lnTo>
                    <a:pt x="6862474" y="1012609"/>
                  </a:lnTo>
                  <a:lnTo>
                    <a:pt x="6839750" y="1053593"/>
                  </a:lnTo>
                  <a:lnTo>
                    <a:pt x="6811687" y="1090785"/>
                  </a:lnTo>
                  <a:lnTo>
                    <a:pt x="6778802" y="1123670"/>
                  </a:lnTo>
                  <a:lnTo>
                    <a:pt x="6741610" y="1151733"/>
                  </a:lnTo>
                  <a:lnTo>
                    <a:pt x="6700626" y="1174457"/>
                  </a:lnTo>
                  <a:lnTo>
                    <a:pt x="6656367" y="1191327"/>
                  </a:lnTo>
                  <a:lnTo>
                    <a:pt x="6609347" y="1201827"/>
                  </a:lnTo>
                  <a:lnTo>
                    <a:pt x="6560087" y="12054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306" y="3960850"/>
              <a:ext cx="57150" cy="495300"/>
            </a:xfrm>
            <a:custGeom>
              <a:avLst/>
              <a:gdLst/>
              <a:ahLst/>
              <a:cxnLst/>
              <a:rect l="l" t="t" r="r" b="b"/>
              <a:pathLst>
                <a:path w="57150" h="495300">
                  <a:moveTo>
                    <a:pt x="57150" y="462927"/>
                  </a:moveTo>
                  <a:lnTo>
                    <a:pt x="32359" y="438150"/>
                  </a:lnTo>
                  <a:lnTo>
                    <a:pt x="24777" y="438150"/>
                  </a:lnTo>
                  <a:lnTo>
                    <a:pt x="0" y="462927"/>
                  </a:lnTo>
                  <a:lnTo>
                    <a:pt x="0" y="470509"/>
                  </a:lnTo>
                  <a:lnTo>
                    <a:pt x="24777" y="495300"/>
                  </a:lnTo>
                  <a:lnTo>
                    <a:pt x="32359" y="495300"/>
                  </a:lnTo>
                  <a:lnTo>
                    <a:pt x="57150" y="470509"/>
                  </a:lnTo>
                  <a:lnTo>
                    <a:pt x="57150" y="466725"/>
                  </a:lnTo>
                  <a:lnTo>
                    <a:pt x="57150" y="462927"/>
                  </a:lnTo>
                  <a:close/>
                </a:path>
                <a:path w="57150" h="495300">
                  <a:moveTo>
                    <a:pt x="57150" y="243852"/>
                  </a:moveTo>
                  <a:lnTo>
                    <a:pt x="32359" y="219075"/>
                  </a:lnTo>
                  <a:lnTo>
                    <a:pt x="24777" y="219075"/>
                  </a:lnTo>
                  <a:lnTo>
                    <a:pt x="0" y="243852"/>
                  </a:lnTo>
                  <a:lnTo>
                    <a:pt x="0" y="251434"/>
                  </a:lnTo>
                  <a:lnTo>
                    <a:pt x="24777" y="276225"/>
                  </a:lnTo>
                  <a:lnTo>
                    <a:pt x="32359" y="276225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52"/>
                  </a:lnTo>
                  <a:close/>
                </a:path>
                <a:path w="57150" h="495300">
                  <a:moveTo>
                    <a:pt x="57150" y="24777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0" y="5450516"/>
            <a:ext cx="8848090" cy="1330325"/>
            <a:chOff x="0" y="5450516"/>
            <a:chExt cx="8848090" cy="133032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551876"/>
              <a:ext cx="5581649" cy="1228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78583" y="5450516"/>
              <a:ext cx="3269615" cy="1215390"/>
            </a:xfrm>
            <a:custGeom>
              <a:avLst/>
              <a:gdLst/>
              <a:ahLst/>
              <a:cxnLst/>
              <a:rect l="l" t="t" r="r" b="b"/>
              <a:pathLst>
                <a:path w="3269615" h="1215390">
                  <a:moveTo>
                    <a:pt x="2935807" y="1214985"/>
                  </a:moveTo>
                  <a:lnTo>
                    <a:pt x="333374" y="1214985"/>
                  </a:lnTo>
                  <a:lnTo>
                    <a:pt x="284111" y="1211371"/>
                  </a:lnTo>
                  <a:lnTo>
                    <a:pt x="237091" y="1200871"/>
                  </a:lnTo>
                  <a:lnTo>
                    <a:pt x="192832" y="1184001"/>
                  </a:lnTo>
                  <a:lnTo>
                    <a:pt x="151848" y="1161277"/>
                  </a:lnTo>
                  <a:lnTo>
                    <a:pt x="114656" y="1133214"/>
                  </a:lnTo>
                  <a:lnTo>
                    <a:pt x="81771" y="1100329"/>
                  </a:lnTo>
                  <a:lnTo>
                    <a:pt x="53708" y="1063137"/>
                  </a:lnTo>
                  <a:lnTo>
                    <a:pt x="30984" y="1022153"/>
                  </a:lnTo>
                  <a:lnTo>
                    <a:pt x="14114" y="977893"/>
                  </a:lnTo>
                  <a:lnTo>
                    <a:pt x="3614" y="930874"/>
                  </a:lnTo>
                  <a:lnTo>
                    <a:pt x="0" y="88161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935807" y="0"/>
                  </a:lnTo>
                  <a:lnTo>
                    <a:pt x="2985071" y="3614"/>
                  </a:lnTo>
                  <a:lnTo>
                    <a:pt x="3032090" y="14114"/>
                  </a:lnTo>
                  <a:lnTo>
                    <a:pt x="3076350" y="30984"/>
                  </a:lnTo>
                  <a:lnTo>
                    <a:pt x="3117333" y="53708"/>
                  </a:lnTo>
                  <a:lnTo>
                    <a:pt x="3154526" y="81771"/>
                  </a:lnTo>
                  <a:lnTo>
                    <a:pt x="3187411" y="114656"/>
                  </a:lnTo>
                  <a:lnTo>
                    <a:pt x="3215473" y="151848"/>
                  </a:lnTo>
                  <a:lnTo>
                    <a:pt x="3238197" y="192832"/>
                  </a:lnTo>
                  <a:lnTo>
                    <a:pt x="3255067" y="237091"/>
                  </a:lnTo>
                  <a:lnTo>
                    <a:pt x="3265567" y="284111"/>
                  </a:lnTo>
                  <a:lnTo>
                    <a:pt x="3269182" y="333374"/>
                  </a:lnTo>
                  <a:lnTo>
                    <a:pt x="3269182" y="881610"/>
                  </a:lnTo>
                  <a:lnTo>
                    <a:pt x="3265567" y="930874"/>
                  </a:lnTo>
                  <a:lnTo>
                    <a:pt x="3255067" y="977893"/>
                  </a:lnTo>
                  <a:lnTo>
                    <a:pt x="3238197" y="1022153"/>
                  </a:lnTo>
                  <a:lnTo>
                    <a:pt x="3215473" y="1063137"/>
                  </a:lnTo>
                  <a:lnTo>
                    <a:pt x="3187411" y="1100329"/>
                  </a:lnTo>
                  <a:lnTo>
                    <a:pt x="3154526" y="1133214"/>
                  </a:lnTo>
                  <a:lnTo>
                    <a:pt x="3117333" y="1161277"/>
                  </a:lnTo>
                  <a:lnTo>
                    <a:pt x="3076350" y="1184001"/>
                  </a:lnTo>
                  <a:lnTo>
                    <a:pt x="3032090" y="1200871"/>
                  </a:lnTo>
                  <a:lnTo>
                    <a:pt x="2985071" y="1211371"/>
                  </a:lnTo>
                  <a:lnTo>
                    <a:pt x="2935807" y="12149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9581" y="1441679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526" y="3237002"/>
            <a:ext cx="1019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omic Sans MS"/>
                <a:cs typeface="Comic Sans MS"/>
              </a:rPr>
              <a:t>Example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90982" y="3271958"/>
            <a:ext cx="45097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mic Sans MS"/>
                <a:cs typeface="Comic Sans MS"/>
              </a:rPr>
              <a:t>Here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just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i’m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taking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for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example</a:t>
            </a:r>
            <a:r>
              <a:rPr sz="1500" b="1" spc="-40" dirty="0">
                <a:latin typeface="Comic Sans MS"/>
                <a:cs typeface="Comic Sans MS"/>
              </a:rPr>
              <a:t> </a:t>
            </a:r>
            <a:r>
              <a:rPr sz="1500" b="1" dirty="0">
                <a:latin typeface="Comic Sans MS"/>
                <a:cs typeface="Comic Sans MS"/>
              </a:rPr>
              <a:t>to</a:t>
            </a:r>
            <a:r>
              <a:rPr sz="1500" b="1" spc="-35" dirty="0">
                <a:latin typeface="Comic Sans MS"/>
                <a:cs typeface="Comic Sans MS"/>
              </a:rPr>
              <a:t> </a:t>
            </a:r>
            <a:r>
              <a:rPr sz="1500" b="1" spc="-10" dirty="0">
                <a:latin typeface="Comic Sans MS"/>
                <a:cs typeface="Comic Sans MS"/>
              </a:rPr>
              <a:t>understand.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123" y="4845149"/>
            <a:ext cx="6402070" cy="548640"/>
          </a:xfrm>
          <a:custGeom>
            <a:avLst/>
            <a:gdLst/>
            <a:ahLst/>
            <a:cxnLst/>
            <a:rect l="l" t="t" r="r" b="b"/>
            <a:pathLst>
              <a:path w="6402070" h="548639">
                <a:moveTo>
                  <a:pt x="6127872" y="548216"/>
                </a:moveTo>
                <a:lnTo>
                  <a:pt x="274107" y="548216"/>
                </a:lnTo>
                <a:lnTo>
                  <a:pt x="220382" y="542901"/>
                </a:lnTo>
                <a:lnTo>
                  <a:pt x="169211" y="527351"/>
                </a:lnTo>
                <a:lnTo>
                  <a:pt x="122032" y="502163"/>
                </a:lnTo>
                <a:lnTo>
                  <a:pt x="80284" y="467932"/>
                </a:lnTo>
                <a:lnTo>
                  <a:pt x="46053" y="426184"/>
                </a:lnTo>
                <a:lnTo>
                  <a:pt x="20865" y="379005"/>
                </a:lnTo>
                <a:lnTo>
                  <a:pt x="5315" y="327834"/>
                </a:lnTo>
                <a:lnTo>
                  <a:pt x="0" y="274108"/>
                </a:lnTo>
                <a:lnTo>
                  <a:pt x="5315" y="220382"/>
                </a:lnTo>
                <a:lnTo>
                  <a:pt x="20865" y="169211"/>
                </a:lnTo>
                <a:lnTo>
                  <a:pt x="46053" y="122033"/>
                </a:lnTo>
                <a:lnTo>
                  <a:pt x="80284" y="80284"/>
                </a:lnTo>
                <a:lnTo>
                  <a:pt x="122032" y="46053"/>
                </a:lnTo>
                <a:lnTo>
                  <a:pt x="169211" y="20865"/>
                </a:lnTo>
                <a:lnTo>
                  <a:pt x="220382" y="5315"/>
                </a:lnTo>
                <a:lnTo>
                  <a:pt x="274108" y="0"/>
                </a:lnTo>
                <a:lnTo>
                  <a:pt x="6127871" y="0"/>
                </a:lnTo>
                <a:lnTo>
                  <a:pt x="6181597" y="5315"/>
                </a:lnTo>
                <a:lnTo>
                  <a:pt x="6232768" y="20865"/>
                </a:lnTo>
                <a:lnTo>
                  <a:pt x="6279947" y="46053"/>
                </a:lnTo>
                <a:lnTo>
                  <a:pt x="6321696" y="80284"/>
                </a:lnTo>
                <a:lnTo>
                  <a:pt x="6355927" y="122033"/>
                </a:lnTo>
                <a:lnTo>
                  <a:pt x="6381115" y="169211"/>
                </a:lnTo>
                <a:lnTo>
                  <a:pt x="6396665" y="220382"/>
                </a:lnTo>
                <a:lnTo>
                  <a:pt x="6401980" y="274108"/>
                </a:lnTo>
                <a:lnTo>
                  <a:pt x="6396665" y="327834"/>
                </a:lnTo>
                <a:lnTo>
                  <a:pt x="6381115" y="379005"/>
                </a:lnTo>
                <a:lnTo>
                  <a:pt x="6355927" y="426184"/>
                </a:lnTo>
                <a:lnTo>
                  <a:pt x="6321696" y="467932"/>
                </a:lnTo>
                <a:lnTo>
                  <a:pt x="6279947" y="502163"/>
                </a:lnTo>
                <a:lnTo>
                  <a:pt x="6232768" y="527351"/>
                </a:lnTo>
                <a:lnTo>
                  <a:pt x="6181597" y="542901"/>
                </a:lnTo>
                <a:lnTo>
                  <a:pt x="6127872" y="54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523" y="3627355"/>
            <a:ext cx="8750300" cy="29673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325"/>
              </a:spcBef>
            </a:pPr>
            <a:r>
              <a:rPr sz="1250" dirty="0">
                <a:latin typeface="Comic Sans MS"/>
                <a:cs typeface="Comic Sans MS"/>
              </a:rPr>
              <a:t>Assume</a:t>
            </a:r>
            <a:r>
              <a:rPr sz="1250" spc="-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have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named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Order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with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following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columns:</a:t>
            </a:r>
            <a:endParaRPr sz="1250">
              <a:latin typeface="Comic Sans MS"/>
              <a:cs typeface="Comic Sans MS"/>
            </a:endParaRPr>
          </a:p>
          <a:p>
            <a:pPr marL="507365" marR="4222115">
              <a:lnSpc>
                <a:spcPct val="114999"/>
              </a:lnSpc>
            </a:pPr>
            <a:r>
              <a:rPr sz="1250" b="1" dirty="0">
                <a:latin typeface="Comic Sans MS"/>
                <a:cs typeface="Comic Sans MS"/>
              </a:rPr>
              <a:t>OrderID</a:t>
            </a:r>
            <a:r>
              <a:rPr sz="1250" dirty="0">
                <a:latin typeface="Comic Sans MS"/>
                <a:cs typeface="Comic Sans MS"/>
              </a:rPr>
              <a:t>: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unique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identifier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for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each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order. </a:t>
            </a:r>
            <a:r>
              <a:rPr sz="1250" b="1" dirty="0">
                <a:latin typeface="Comic Sans MS"/>
                <a:cs typeface="Comic Sans MS"/>
              </a:rPr>
              <a:t>OrderDate</a:t>
            </a:r>
            <a:r>
              <a:rPr sz="1250" dirty="0">
                <a:latin typeface="Comic Sans MS"/>
                <a:cs typeface="Comic Sans MS"/>
              </a:rPr>
              <a:t>: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date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when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order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was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placed. </a:t>
            </a:r>
            <a:r>
              <a:rPr sz="1250" b="1" dirty="0">
                <a:latin typeface="Comic Sans MS"/>
                <a:cs typeface="Comic Sans MS"/>
              </a:rPr>
              <a:t>DeliveryDate</a:t>
            </a:r>
            <a:r>
              <a:rPr sz="1250" dirty="0">
                <a:latin typeface="Comic Sans MS"/>
                <a:cs typeface="Comic Sans MS"/>
              </a:rPr>
              <a:t>: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date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when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order</a:t>
            </a:r>
            <a:r>
              <a:rPr sz="1250" spc="-4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was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delivered.</a:t>
            </a:r>
            <a:endParaRPr sz="1250">
              <a:latin typeface="Comic Sans MS"/>
              <a:cs typeface="Comic Sans MS"/>
            </a:endParaRPr>
          </a:p>
          <a:p>
            <a:pPr marL="238760">
              <a:lnSpc>
                <a:spcPct val="100000"/>
              </a:lnSpc>
              <a:spcBef>
                <a:spcPts val="225"/>
              </a:spcBef>
            </a:pPr>
            <a:r>
              <a:rPr sz="1250" dirty="0">
                <a:latin typeface="Comic Sans MS"/>
                <a:cs typeface="Comic Sans MS"/>
              </a:rPr>
              <a:t>Additionally,</a:t>
            </a:r>
            <a:r>
              <a:rPr sz="1250" spc="-4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have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b="1" spc="-10" dirty="0">
                <a:latin typeface="Comic Sans MS"/>
                <a:cs typeface="Comic Sans MS"/>
              </a:rPr>
              <a:t>Holidays</a:t>
            </a:r>
            <a:r>
              <a:rPr sz="1250" b="1" spc="-17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with</a:t>
            </a:r>
            <a:r>
              <a:rPr sz="1250" spc="-2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specific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holiday</a:t>
            </a:r>
            <a:r>
              <a:rPr sz="1250" spc="-2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dates.</a:t>
            </a:r>
            <a:endParaRPr sz="1250">
              <a:latin typeface="Comic Sans MS"/>
              <a:cs typeface="Comic Sans MS"/>
            </a:endParaRPr>
          </a:p>
          <a:p>
            <a:pPr marL="12700" marR="2403475">
              <a:lnSpc>
                <a:spcPct val="114999"/>
              </a:lnSpc>
              <a:spcBef>
                <a:spcPts val="1185"/>
              </a:spcBef>
            </a:pPr>
            <a:r>
              <a:rPr sz="1250" dirty="0">
                <a:latin typeface="Comic Sans MS"/>
                <a:cs typeface="Comic Sans MS"/>
              </a:rPr>
              <a:t>Create</a:t>
            </a:r>
            <a:r>
              <a:rPr sz="1250" spc="18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calculated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column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in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Sales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table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to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find</a:t>
            </a:r>
            <a:r>
              <a:rPr sz="1250" spc="18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number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of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working</a:t>
            </a:r>
            <a:r>
              <a:rPr sz="1250" spc="185" dirty="0">
                <a:latin typeface="Comic Sans MS"/>
                <a:cs typeface="Comic Sans MS"/>
              </a:rPr>
              <a:t> </a:t>
            </a:r>
            <a:r>
              <a:rPr sz="1250" spc="-20" dirty="0">
                <a:latin typeface="Comic Sans MS"/>
                <a:cs typeface="Comic Sans MS"/>
              </a:rPr>
              <a:t>days </a:t>
            </a:r>
            <a:r>
              <a:rPr sz="1250" dirty="0">
                <a:latin typeface="Comic Sans MS"/>
                <a:cs typeface="Comic Sans MS"/>
              </a:rPr>
              <a:t>between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order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date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the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delivery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date,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excluding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weekends</a:t>
            </a:r>
            <a:r>
              <a:rPr sz="1250" spc="-30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and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holidays.</a:t>
            </a:r>
            <a:endParaRPr sz="1250">
              <a:latin typeface="Comic Sans MS"/>
              <a:cs typeface="Comic Sans MS"/>
            </a:endParaRPr>
          </a:p>
          <a:p>
            <a:pPr marL="5543550" marR="5080">
              <a:lnSpc>
                <a:spcPct val="113100"/>
              </a:lnSpc>
              <a:spcBef>
                <a:spcPts val="1355"/>
              </a:spcBef>
            </a:pPr>
            <a:r>
              <a:rPr sz="1050" b="1" dirty="0">
                <a:latin typeface="Comic Sans MS"/>
                <a:cs typeface="Comic Sans MS"/>
              </a:rPr>
              <a:t>Order[OrderDate]</a:t>
            </a:r>
            <a:r>
              <a:rPr sz="1050" b="1" spc="-2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and</a:t>
            </a:r>
            <a:r>
              <a:rPr sz="1050" b="1" spc="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Order[DeliveryDate]:</a:t>
            </a:r>
            <a:r>
              <a:rPr sz="1050" b="1" spc="-105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The </a:t>
            </a:r>
            <a:r>
              <a:rPr sz="1050" dirty="0">
                <a:latin typeface="Comic Sans MS"/>
                <a:cs typeface="Comic Sans MS"/>
              </a:rPr>
              <a:t>start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and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end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dates.</a:t>
            </a:r>
            <a:endParaRPr sz="1050">
              <a:latin typeface="Comic Sans MS"/>
              <a:cs typeface="Comic Sans MS"/>
            </a:endParaRPr>
          </a:p>
          <a:p>
            <a:pPr marL="5543550" marR="5080">
              <a:lnSpc>
                <a:spcPct val="113100"/>
              </a:lnSpc>
            </a:pPr>
            <a:r>
              <a:rPr sz="1050" b="1" dirty="0">
                <a:latin typeface="Comic Sans MS"/>
                <a:cs typeface="Comic Sans MS"/>
              </a:rPr>
              <a:t>1:</a:t>
            </a:r>
            <a:r>
              <a:rPr sz="1050" b="1" spc="29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Specifies</a:t>
            </a:r>
            <a:r>
              <a:rPr sz="1050" spc="4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that</a:t>
            </a:r>
            <a:r>
              <a:rPr sz="1050" spc="4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weekends</a:t>
            </a:r>
            <a:r>
              <a:rPr sz="1050" spc="4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are</a:t>
            </a:r>
            <a:r>
              <a:rPr sz="1050" spc="434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Saturday</a:t>
            </a:r>
            <a:r>
              <a:rPr sz="1050" spc="440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and </a:t>
            </a:r>
            <a:r>
              <a:rPr sz="1050" dirty="0">
                <a:latin typeface="Comic Sans MS"/>
                <a:cs typeface="Comic Sans MS"/>
              </a:rPr>
              <a:t>Sunday</a:t>
            </a:r>
            <a:r>
              <a:rPr sz="1050" spc="-7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(default).</a:t>
            </a:r>
            <a:endParaRPr sz="1050">
              <a:latin typeface="Comic Sans MS"/>
              <a:cs typeface="Comic Sans MS"/>
            </a:endParaRPr>
          </a:p>
          <a:p>
            <a:pPr marL="5543550" marR="5080">
              <a:lnSpc>
                <a:spcPct val="113100"/>
              </a:lnSpc>
            </a:pPr>
            <a:r>
              <a:rPr sz="1050" b="1" dirty="0">
                <a:latin typeface="Comic Sans MS"/>
                <a:cs typeface="Comic Sans MS"/>
              </a:rPr>
              <a:t>Holidays:</a:t>
            </a:r>
            <a:r>
              <a:rPr sz="1050" b="1" spc="9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Specifies</a:t>
            </a:r>
            <a:r>
              <a:rPr sz="1050" spc="2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2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holidays</a:t>
            </a:r>
            <a:r>
              <a:rPr sz="1050" spc="2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2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be</a:t>
            </a:r>
            <a:r>
              <a:rPr sz="1050" spc="23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excluded </a:t>
            </a:r>
            <a:r>
              <a:rPr sz="1050" dirty="0">
                <a:latin typeface="Comic Sans MS"/>
                <a:cs typeface="Comic Sans MS"/>
              </a:rPr>
              <a:t>from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working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days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calculation.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45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1" name="object 11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632</Words>
  <Application>Microsoft Office PowerPoint</Application>
  <PresentationFormat>Custom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Comic Sans MS</vt:lpstr>
      <vt:lpstr>Times New Roman</vt:lpstr>
      <vt:lpstr>Office Theme</vt:lpstr>
      <vt:lpstr>Hii, Iam Siddhika</vt:lpstr>
      <vt:lpstr>Today Content</vt:lpstr>
      <vt:lpstr>WEEKDAY</vt:lpstr>
      <vt:lpstr> WEEKNUM</vt:lpstr>
      <vt:lpstr> NETWORKDAYS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2024-09-15T17:36:54Z</dcterms:created>
  <dcterms:modified xsi:type="dcterms:W3CDTF">2024-10-01T13:54:38Z</dcterms:modified>
</cp:coreProperties>
</file>