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578E3-98E6-4BC8-BD0A-8C101BBAB7BB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32C63-9A56-4C0D-957F-DF60A4F45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2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2984-D817-44D6-80DB-ECF709645EBE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20B65-C0C6-4DBE-B79F-FD6F22D85266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28F9-DCB0-48F1-A285-5368B38E5ECE}" type="datetime1">
              <a:rPr lang="en-US" smtClean="0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11C-9A67-4989-9076-DBC5FD4734C2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03C1-82B9-4542-BAB0-25460D8EE86A}" type="datetime1">
              <a:rPr lang="en-US" smtClean="0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735" y="719243"/>
            <a:ext cx="7442829" cy="74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607" y="2107095"/>
            <a:ext cx="7683084" cy="3482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6696837"/>
            <a:ext cx="2881376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5ECDF-2630-471B-93D2-246426870982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29401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b="1" spc="10" dirty="0">
                <a:latin typeface="Comic Sans MS"/>
                <a:cs typeface="Comic Sans MS"/>
              </a:rPr>
              <a:t>Hii, </a:t>
            </a:r>
            <a:r>
              <a:rPr sz="3150" b="1" spc="15" dirty="0">
                <a:latin typeface="Comic Sans MS"/>
                <a:cs typeface="Comic Sans MS"/>
              </a:rPr>
              <a:t> </a:t>
            </a:r>
            <a:r>
              <a:rPr sz="3150" b="1" spc="15" dirty="0" err="1">
                <a:latin typeface="Comic Sans MS"/>
                <a:cs typeface="Comic Sans MS"/>
              </a:rPr>
              <a:t>Iam</a:t>
            </a:r>
            <a:r>
              <a:rPr lang="en-US" sz="3150" b="1" spc="15" dirty="0">
                <a:latin typeface="Comic Sans MS"/>
                <a:cs typeface="Comic Sans MS"/>
              </a:rPr>
              <a:t> Siddhika</a:t>
            </a:r>
            <a:endParaRPr sz="315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-18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18C0B35-C9CC-20EC-9349-F194CD939A5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15" dirty="0">
                <a:latin typeface="Comic Sans MS"/>
                <a:cs typeface="Comic Sans MS"/>
              </a:rPr>
              <a:t>Today</a:t>
            </a:r>
            <a:r>
              <a:rPr sz="2650" b="1" spc="-55" dirty="0">
                <a:latin typeface="Comic Sans MS"/>
                <a:cs typeface="Comic Sans MS"/>
              </a:rPr>
              <a:t> </a:t>
            </a:r>
            <a:r>
              <a:rPr sz="2650" b="1" spc="15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8695" y="3357062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53" y="1446075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8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2"/>
                </a:lnTo>
                <a:lnTo>
                  <a:pt x="196313" y="1218364"/>
                </a:lnTo>
                <a:lnTo>
                  <a:pt x="166878" y="1185096"/>
                </a:lnTo>
                <a:lnTo>
                  <a:pt x="139504" y="1150055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40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4" y="907890"/>
                </a:lnTo>
                <a:lnTo>
                  <a:pt x="13555" y="863099"/>
                </a:lnTo>
                <a:lnTo>
                  <a:pt x="6088" y="817297"/>
                </a:lnTo>
                <a:lnTo>
                  <a:pt x="1537" y="770578"/>
                </a:lnTo>
                <a:lnTo>
                  <a:pt x="0" y="723034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4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8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6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40" y="70691"/>
                </a:lnTo>
                <a:lnTo>
                  <a:pt x="1075031" y="91315"/>
                </a:lnTo>
                <a:lnTo>
                  <a:pt x="1113334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2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7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5" y="723040"/>
                </a:lnTo>
                <a:lnTo>
                  <a:pt x="1444538" y="770578"/>
                </a:lnTo>
                <a:lnTo>
                  <a:pt x="1439987" y="817297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7" y="994055"/>
                </a:lnTo>
                <a:lnTo>
                  <a:pt x="1375384" y="1035240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5"/>
                </a:lnTo>
                <a:lnTo>
                  <a:pt x="1279197" y="1185096"/>
                </a:lnTo>
                <a:lnTo>
                  <a:pt x="1249762" y="1218364"/>
                </a:lnTo>
                <a:lnTo>
                  <a:pt x="1218364" y="1249762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4" y="1331791"/>
                </a:lnTo>
                <a:lnTo>
                  <a:pt x="1075031" y="1354760"/>
                </a:lnTo>
                <a:lnTo>
                  <a:pt x="1035240" y="1375384"/>
                </a:lnTo>
                <a:lnTo>
                  <a:pt x="994055" y="1393568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6" y="1439987"/>
                </a:lnTo>
                <a:lnTo>
                  <a:pt x="770578" y="1444538"/>
                </a:lnTo>
                <a:lnTo>
                  <a:pt x="723053" y="1446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2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3276" y="972567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6" y="972457"/>
                </a:moveTo>
                <a:lnTo>
                  <a:pt x="469402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8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2"/>
                </a:lnTo>
                <a:lnTo>
                  <a:pt x="0" y="486278"/>
                </a:lnTo>
                <a:lnTo>
                  <a:pt x="2434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85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3"/>
                </a:lnTo>
                <a:lnTo>
                  <a:pt x="942988" y="486283"/>
                </a:lnTo>
                <a:lnTo>
                  <a:pt x="940555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6"/>
                </a:lnTo>
                <a:lnTo>
                  <a:pt x="886082" y="718074"/>
                </a:lnTo>
                <a:lnTo>
                  <a:pt x="862465" y="758168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6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2" name="object 12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314" y="2672442"/>
            <a:ext cx="85725" cy="857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314" y="3624942"/>
            <a:ext cx="85725" cy="8572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21334" y="2551824"/>
            <a:ext cx="4617720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mic Sans MS"/>
                <a:cs typeface="Comic Sans MS"/>
              </a:rPr>
              <a:t>CALCULATED</a:t>
            </a:r>
            <a:r>
              <a:rPr sz="1900" spc="-5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COLUMNS</a:t>
            </a:r>
            <a:endParaRPr sz="1900">
              <a:latin typeface="Comic Sans MS"/>
              <a:cs typeface="Comic Sans MS"/>
            </a:endParaRPr>
          </a:p>
          <a:p>
            <a:pPr marL="12700" marR="5080" indent="454659">
              <a:lnSpc>
                <a:spcPct val="164500"/>
              </a:lnSpc>
            </a:pPr>
            <a:r>
              <a:rPr sz="1900" spc="-5" dirty="0">
                <a:latin typeface="Comic Sans MS"/>
                <a:cs typeface="Comic Sans MS"/>
              </a:rPr>
              <a:t>EXAMPLE: CALCULATED COLUMNS </a:t>
            </a:r>
            <a:r>
              <a:rPr sz="1900" spc="-55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MEASURES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310" y="1397402"/>
            <a:ext cx="16389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9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CEC80D2-7BF0-26B3-D574-BCE995D3469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920" y="2611095"/>
            <a:ext cx="1758204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409971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69" y="0"/>
                </a:lnTo>
                <a:lnTo>
                  <a:pt x="776137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3378" y="1491130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Have</a:t>
            </a:r>
            <a:r>
              <a:rPr sz="1450" b="1" spc="-7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you </a:t>
            </a:r>
            <a:r>
              <a:rPr sz="1450" b="1" spc="-6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got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63089" y="5587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49" y="364277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8" y="279051"/>
                </a:lnTo>
                <a:lnTo>
                  <a:pt x="6623" y="234751"/>
                </a:lnTo>
                <a:lnTo>
                  <a:pt x="0" y="185445"/>
                </a:lnTo>
                <a:lnTo>
                  <a:pt x="6623" y="136150"/>
                </a:lnTo>
                <a:lnTo>
                  <a:pt x="25318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49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0" y="25319"/>
                </a:lnTo>
                <a:lnTo>
                  <a:pt x="316583" y="54317"/>
                </a:lnTo>
                <a:lnTo>
                  <a:pt x="345581" y="91850"/>
                </a:lnTo>
                <a:lnTo>
                  <a:pt x="364276" y="136150"/>
                </a:lnTo>
                <a:lnTo>
                  <a:pt x="370899" y="185450"/>
                </a:lnTo>
                <a:lnTo>
                  <a:pt x="364276" y="234751"/>
                </a:lnTo>
                <a:lnTo>
                  <a:pt x="345581" y="279051"/>
                </a:lnTo>
                <a:lnTo>
                  <a:pt x="316583" y="316584"/>
                </a:lnTo>
                <a:lnTo>
                  <a:pt x="279050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8" name="object 8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439760" y="12"/>
            <a:ext cx="5062855" cy="720090"/>
          </a:xfrm>
          <a:custGeom>
            <a:avLst/>
            <a:gdLst/>
            <a:ahLst/>
            <a:cxnLst/>
            <a:rect l="l" t="t" r="r" b="b"/>
            <a:pathLst>
              <a:path w="5062855" h="720090">
                <a:moveTo>
                  <a:pt x="4127716" y="403301"/>
                </a:moveTo>
                <a:lnTo>
                  <a:pt x="4115397" y="323862"/>
                </a:lnTo>
                <a:lnTo>
                  <a:pt x="4099839" y="283057"/>
                </a:lnTo>
                <a:lnTo>
                  <a:pt x="4078884" y="245275"/>
                </a:lnTo>
                <a:lnTo>
                  <a:pt x="4053014" y="210985"/>
                </a:lnTo>
                <a:lnTo>
                  <a:pt x="4022699" y="180670"/>
                </a:lnTo>
                <a:lnTo>
                  <a:pt x="3988409" y="154800"/>
                </a:lnTo>
                <a:lnTo>
                  <a:pt x="3950627" y="133845"/>
                </a:lnTo>
                <a:lnTo>
                  <a:pt x="3909822" y="118287"/>
                </a:lnTo>
                <a:lnTo>
                  <a:pt x="3866464" y="108610"/>
                </a:lnTo>
                <a:lnTo>
                  <a:pt x="3821049" y="105283"/>
                </a:lnTo>
                <a:lnTo>
                  <a:pt x="307352" y="105283"/>
                </a:lnTo>
                <a:lnTo>
                  <a:pt x="261937" y="108610"/>
                </a:lnTo>
                <a:lnTo>
                  <a:pt x="218579" y="118287"/>
                </a:lnTo>
                <a:lnTo>
                  <a:pt x="177774" y="133845"/>
                </a:lnTo>
                <a:lnTo>
                  <a:pt x="139992" y="154800"/>
                </a:lnTo>
                <a:lnTo>
                  <a:pt x="105702" y="180670"/>
                </a:lnTo>
                <a:lnTo>
                  <a:pt x="75387" y="210985"/>
                </a:lnTo>
                <a:lnTo>
                  <a:pt x="49517" y="245275"/>
                </a:lnTo>
                <a:lnTo>
                  <a:pt x="28562" y="283057"/>
                </a:lnTo>
                <a:lnTo>
                  <a:pt x="13004" y="323862"/>
                </a:lnTo>
                <a:lnTo>
                  <a:pt x="3327" y="367220"/>
                </a:lnTo>
                <a:lnTo>
                  <a:pt x="0" y="412635"/>
                </a:lnTo>
                <a:lnTo>
                  <a:pt x="3327" y="458050"/>
                </a:lnTo>
                <a:lnTo>
                  <a:pt x="13004" y="501408"/>
                </a:lnTo>
                <a:lnTo>
                  <a:pt x="28562" y="542213"/>
                </a:lnTo>
                <a:lnTo>
                  <a:pt x="49517" y="579996"/>
                </a:lnTo>
                <a:lnTo>
                  <a:pt x="75387" y="614286"/>
                </a:lnTo>
                <a:lnTo>
                  <a:pt x="105702" y="644601"/>
                </a:lnTo>
                <a:lnTo>
                  <a:pt x="139992" y="670471"/>
                </a:lnTo>
                <a:lnTo>
                  <a:pt x="177774" y="691426"/>
                </a:lnTo>
                <a:lnTo>
                  <a:pt x="218579" y="706983"/>
                </a:lnTo>
                <a:lnTo>
                  <a:pt x="261937" y="716661"/>
                </a:lnTo>
                <a:lnTo>
                  <a:pt x="307352" y="719988"/>
                </a:lnTo>
                <a:lnTo>
                  <a:pt x="3821049" y="719988"/>
                </a:lnTo>
                <a:lnTo>
                  <a:pt x="3866464" y="716661"/>
                </a:lnTo>
                <a:lnTo>
                  <a:pt x="3909822" y="706983"/>
                </a:lnTo>
                <a:lnTo>
                  <a:pt x="3950627" y="691426"/>
                </a:lnTo>
                <a:lnTo>
                  <a:pt x="3988409" y="670471"/>
                </a:lnTo>
                <a:lnTo>
                  <a:pt x="4022699" y="644601"/>
                </a:lnTo>
                <a:lnTo>
                  <a:pt x="4053014" y="614286"/>
                </a:lnTo>
                <a:lnTo>
                  <a:pt x="4078884" y="579996"/>
                </a:lnTo>
                <a:lnTo>
                  <a:pt x="4099839" y="542213"/>
                </a:lnTo>
                <a:lnTo>
                  <a:pt x="4115397" y="501408"/>
                </a:lnTo>
                <a:lnTo>
                  <a:pt x="4125074" y="458050"/>
                </a:lnTo>
                <a:lnTo>
                  <a:pt x="4127716" y="421970"/>
                </a:lnTo>
                <a:lnTo>
                  <a:pt x="4127716" y="403301"/>
                </a:lnTo>
                <a:close/>
              </a:path>
              <a:path w="5062855" h="720090">
                <a:moveTo>
                  <a:pt x="5062779" y="0"/>
                </a:moveTo>
                <a:lnTo>
                  <a:pt x="4090212" y="0"/>
                </a:lnTo>
                <a:lnTo>
                  <a:pt x="4092435" y="46824"/>
                </a:lnTo>
                <a:lnTo>
                  <a:pt x="4098988" y="92405"/>
                </a:lnTo>
                <a:lnTo>
                  <a:pt x="4109643" y="136512"/>
                </a:lnTo>
                <a:lnTo>
                  <a:pt x="4124198" y="178955"/>
                </a:lnTo>
                <a:lnTo>
                  <a:pt x="4142473" y="219519"/>
                </a:lnTo>
                <a:lnTo>
                  <a:pt x="4164241" y="258025"/>
                </a:lnTo>
                <a:lnTo>
                  <a:pt x="4189311" y="294233"/>
                </a:lnTo>
                <a:lnTo>
                  <a:pt x="4217467" y="327977"/>
                </a:lnTo>
                <a:lnTo>
                  <a:pt x="4248518" y="359029"/>
                </a:lnTo>
                <a:lnTo>
                  <a:pt x="4282249" y="387184"/>
                </a:lnTo>
                <a:lnTo>
                  <a:pt x="4318470" y="412254"/>
                </a:lnTo>
                <a:lnTo>
                  <a:pt x="4356976" y="434022"/>
                </a:lnTo>
                <a:lnTo>
                  <a:pt x="4397540" y="452285"/>
                </a:lnTo>
                <a:lnTo>
                  <a:pt x="4439983" y="466852"/>
                </a:lnTo>
                <a:lnTo>
                  <a:pt x="4484090" y="477507"/>
                </a:lnTo>
                <a:lnTo>
                  <a:pt x="4529671" y="484047"/>
                </a:lnTo>
                <a:lnTo>
                  <a:pt x="4576496" y="486283"/>
                </a:lnTo>
                <a:lnTo>
                  <a:pt x="4623333" y="484047"/>
                </a:lnTo>
                <a:lnTo>
                  <a:pt x="4668901" y="477507"/>
                </a:lnTo>
                <a:lnTo>
                  <a:pt x="4713008" y="466852"/>
                </a:lnTo>
                <a:lnTo>
                  <a:pt x="4755451" y="452285"/>
                </a:lnTo>
                <a:lnTo>
                  <a:pt x="4796028" y="434022"/>
                </a:lnTo>
                <a:lnTo>
                  <a:pt x="4834521" y="412254"/>
                </a:lnTo>
                <a:lnTo>
                  <a:pt x="4870742" y="387184"/>
                </a:lnTo>
                <a:lnTo>
                  <a:pt x="4904486" y="359029"/>
                </a:lnTo>
                <a:lnTo>
                  <a:pt x="4935525" y="327977"/>
                </a:lnTo>
                <a:lnTo>
                  <a:pt x="4963693" y="294233"/>
                </a:lnTo>
                <a:lnTo>
                  <a:pt x="4988763" y="258025"/>
                </a:lnTo>
                <a:lnTo>
                  <a:pt x="5010531" y="219519"/>
                </a:lnTo>
                <a:lnTo>
                  <a:pt x="5028793" y="178955"/>
                </a:lnTo>
                <a:lnTo>
                  <a:pt x="5043360" y="136512"/>
                </a:lnTo>
                <a:lnTo>
                  <a:pt x="5054016" y="92405"/>
                </a:lnTo>
                <a:lnTo>
                  <a:pt x="5060556" y="46824"/>
                </a:lnTo>
                <a:lnTo>
                  <a:pt x="5062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958534"/>
            <a:ext cx="5668010" cy="1242695"/>
          </a:xfrm>
          <a:custGeom>
            <a:avLst/>
            <a:gdLst/>
            <a:ahLst/>
            <a:cxnLst/>
            <a:rect l="l" t="t" r="r" b="b"/>
            <a:pathLst>
              <a:path w="5668010" h="1242695">
                <a:moveTo>
                  <a:pt x="900798" y="1242377"/>
                </a:moveTo>
                <a:lnTo>
                  <a:pt x="888174" y="1173810"/>
                </a:lnTo>
                <a:lnTo>
                  <a:pt x="877189" y="1128839"/>
                </a:lnTo>
                <a:lnTo>
                  <a:pt x="864336" y="1084630"/>
                </a:lnTo>
                <a:lnTo>
                  <a:pt x="849680" y="1041209"/>
                </a:lnTo>
                <a:lnTo>
                  <a:pt x="833259" y="998639"/>
                </a:lnTo>
                <a:lnTo>
                  <a:pt x="815111" y="956970"/>
                </a:lnTo>
                <a:lnTo>
                  <a:pt x="795274" y="916228"/>
                </a:lnTo>
                <a:lnTo>
                  <a:pt x="773811" y="876452"/>
                </a:lnTo>
                <a:lnTo>
                  <a:pt x="750760" y="837717"/>
                </a:lnTo>
                <a:lnTo>
                  <a:pt x="726147" y="800036"/>
                </a:lnTo>
                <a:lnTo>
                  <a:pt x="700036" y="763473"/>
                </a:lnTo>
                <a:lnTo>
                  <a:pt x="672465" y="728052"/>
                </a:lnTo>
                <a:lnTo>
                  <a:pt x="643470" y="693839"/>
                </a:lnTo>
                <a:lnTo>
                  <a:pt x="613105" y="660857"/>
                </a:lnTo>
                <a:lnTo>
                  <a:pt x="581418" y="629170"/>
                </a:lnTo>
                <a:lnTo>
                  <a:pt x="548449" y="598805"/>
                </a:lnTo>
                <a:lnTo>
                  <a:pt x="514223" y="569810"/>
                </a:lnTo>
                <a:lnTo>
                  <a:pt x="478815" y="542239"/>
                </a:lnTo>
                <a:lnTo>
                  <a:pt x="442239" y="516128"/>
                </a:lnTo>
                <a:lnTo>
                  <a:pt x="404558" y="491528"/>
                </a:lnTo>
                <a:lnTo>
                  <a:pt x="365823" y="468464"/>
                </a:lnTo>
                <a:lnTo>
                  <a:pt x="326059" y="447001"/>
                </a:lnTo>
                <a:lnTo>
                  <a:pt x="285305" y="427164"/>
                </a:lnTo>
                <a:lnTo>
                  <a:pt x="243636" y="409016"/>
                </a:lnTo>
                <a:lnTo>
                  <a:pt x="201066" y="392595"/>
                </a:lnTo>
                <a:lnTo>
                  <a:pt x="157657" y="377939"/>
                </a:lnTo>
                <a:lnTo>
                  <a:pt x="113436" y="365086"/>
                </a:lnTo>
                <a:lnTo>
                  <a:pt x="68465" y="354101"/>
                </a:lnTo>
                <a:lnTo>
                  <a:pt x="22771" y="345008"/>
                </a:lnTo>
                <a:lnTo>
                  <a:pt x="0" y="341503"/>
                </a:lnTo>
                <a:lnTo>
                  <a:pt x="0" y="1242377"/>
                </a:lnTo>
                <a:lnTo>
                  <a:pt x="900798" y="1242377"/>
                </a:lnTo>
                <a:close/>
              </a:path>
              <a:path w="5668010" h="1242695">
                <a:moveTo>
                  <a:pt x="5667870" y="333375"/>
                </a:moveTo>
                <a:lnTo>
                  <a:pt x="5664251" y="284111"/>
                </a:lnTo>
                <a:lnTo>
                  <a:pt x="5653760" y="237096"/>
                </a:lnTo>
                <a:lnTo>
                  <a:pt x="5636882" y="192836"/>
                </a:lnTo>
                <a:lnTo>
                  <a:pt x="5614162" y="151853"/>
                </a:lnTo>
                <a:lnTo>
                  <a:pt x="5586095" y="114655"/>
                </a:lnTo>
                <a:lnTo>
                  <a:pt x="5553214" y="81775"/>
                </a:lnTo>
                <a:lnTo>
                  <a:pt x="5516029" y="53708"/>
                </a:lnTo>
                <a:lnTo>
                  <a:pt x="5475033" y="30988"/>
                </a:lnTo>
                <a:lnTo>
                  <a:pt x="5430774" y="14109"/>
                </a:lnTo>
                <a:lnTo>
                  <a:pt x="5383758" y="3619"/>
                </a:lnTo>
                <a:lnTo>
                  <a:pt x="5334495" y="0"/>
                </a:lnTo>
                <a:lnTo>
                  <a:pt x="1084262" y="0"/>
                </a:lnTo>
                <a:lnTo>
                  <a:pt x="1034999" y="3619"/>
                </a:lnTo>
                <a:lnTo>
                  <a:pt x="987971" y="14109"/>
                </a:lnTo>
                <a:lnTo>
                  <a:pt x="943711" y="30988"/>
                </a:lnTo>
                <a:lnTo>
                  <a:pt x="902728" y="53708"/>
                </a:lnTo>
                <a:lnTo>
                  <a:pt x="865543" y="81775"/>
                </a:lnTo>
                <a:lnTo>
                  <a:pt x="832650" y="114655"/>
                </a:lnTo>
                <a:lnTo>
                  <a:pt x="804595" y="151853"/>
                </a:lnTo>
                <a:lnTo>
                  <a:pt x="781862" y="192836"/>
                </a:lnTo>
                <a:lnTo>
                  <a:pt x="764997" y="237096"/>
                </a:lnTo>
                <a:lnTo>
                  <a:pt x="754494" y="284111"/>
                </a:lnTo>
                <a:lnTo>
                  <a:pt x="750887" y="333375"/>
                </a:lnTo>
                <a:lnTo>
                  <a:pt x="750887" y="643305"/>
                </a:lnTo>
                <a:lnTo>
                  <a:pt x="754494" y="692569"/>
                </a:lnTo>
                <a:lnTo>
                  <a:pt x="764997" y="739584"/>
                </a:lnTo>
                <a:lnTo>
                  <a:pt x="781862" y="783844"/>
                </a:lnTo>
                <a:lnTo>
                  <a:pt x="804595" y="824826"/>
                </a:lnTo>
                <a:lnTo>
                  <a:pt x="832650" y="862025"/>
                </a:lnTo>
                <a:lnTo>
                  <a:pt x="865543" y="894905"/>
                </a:lnTo>
                <a:lnTo>
                  <a:pt x="902728" y="922972"/>
                </a:lnTo>
                <a:lnTo>
                  <a:pt x="943711" y="945692"/>
                </a:lnTo>
                <a:lnTo>
                  <a:pt x="987971" y="962571"/>
                </a:lnTo>
                <a:lnTo>
                  <a:pt x="1034999" y="973061"/>
                </a:lnTo>
                <a:lnTo>
                  <a:pt x="1084262" y="976680"/>
                </a:lnTo>
                <a:lnTo>
                  <a:pt x="5334495" y="976680"/>
                </a:lnTo>
                <a:lnTo>
                  <a:pt x="5383758" y="973061"/>
                </a:lnTo>
                <a:lnTo>
                  <a:pt x="5430774" y="962571"/>
                </a:lnTo>
                <a:lnTo>
                  <a:pt x="5475033" y="945692"/>
                </a:lnTo>
                <a:lnTo>
                  <a:pt x="5516029" y="922972"/>
                </a:lnTo>
                <a:lnTo>
                  <a:pt x="5553214" y="894905"/>
                </a:lnTo>
                <a:lnTo>
                  <a:pt x="5586095" y="862025"/>
                </a:lnTo>
                <a:lnTo>
                  <a:pt x="5614162" y="824826"/>
                </a:lnTo>
                <a:lnTo>
                  <a:pt x="5636882" y="783844"/>
                </a:lnTo>
                <a:lnTo>
                  <a:pt x="5653760" y="739584"/>
                </a:lnTo>
                <a:lnTo>
                  <a:pt x="5664251" y="692569"/>
                </a:lnTo>
                <a:lnTo>
                  <a:pt x="5667870" y="643305"/>
                </a:lnTo>
                <a:lnTo>
                  <a:pt x="566787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42293" y="229743"/>
            <a:ext cx="332359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CALCULATED</a:t>
            </a:r>
            <a:r>
              <a:rPr sz="2150" b="1" u="heavy" spc="-6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COLUMNS</a:t>
            </a:r>
            <a:endParaRPr sz="21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9999" y="1022932"/>
            <a:ext cx="6050915" cy="774700"/>
          </a:xfrm>
          <a:custGeom>
            <a:avLst/>
            <a:gdLst/>
            <a:ahLst/>
            <a:cxnLst/>
            <a:rect l="l" t="t" r="r" b="b"/>
            <a:pathLst>
              <a:path w="6050915" h="774700">
                <a:moveTo>
                  <a:pt x="5718138" y="774077"/>
                </a:moveTo>
                <a:lnTo>
                  <a:pt x="333366" y="774077"/>
                </a:lnTo>
                <a:lnTo>
                  <a:pt x="284111" y="770463"/>
                </a:lnTo>
                <a:lnTo>
                  <a:pt x="237091" y="759963"/>
                </a:lnTo>
                <a:lnTo>
                  <a:pt x="192832" y="743093"/>
                </a:lnTo>
                <a:lnTo>
                  <a:pt x="151848" y="720369"/>
                </a:lnTo>
                <a:lnTo>
                  <a:pt x="114656" y="692306"/>
                </a:lnTo>
                <a:lnTo>
                  <a:pt x="81771" y="659421"/>
                </a:lnTo>
                <a:lnTo>
                  <a:pt x="53708" y="622229"/>
                </a:lnTo>
                <a:lnTo>
                  <a:pt x="30984" y="581245"/>
                </a:lnTo>
                <a:lnTo>
                  <a:pt x="14114" y="536986"/>
                </a:lnTo>
                <a:lnTo>
                  <a:pt x="3614" y="489966"/>
                </a:lnTo>
                <a:lnTo>
                  <a:pt x="0" y="44070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718130" y="0"/>
                </a:lnTo>
                <a:lnTo>
                  <a:pt x="5767393" y="3614"/>
                </a:lnTo>
                <a:lnTo>
                  <a:pt x="5814413" y="14114"/>
                </a:lnTo>
                <a:lnTo>
                  <a:pt x="5858672" y="30984"/>
                </a:lnTo>
                <a:lnTo>
                  <a:pt x="5899656" y="53708"/>
                </a:lnTo>
                <a:lnTo>
                  <a:pt x="5936848" y="81771"/>
                </a:lnTo>
                <a:lnTo>
                  <a:pt x="5969734" y="114656"/>
                </a:lnTo>
                <a:lnTo>
                  <a:pt x="5997796" y="151848"/>
                </a:lnTo>
                <a:lnTo>
                  <a:pt x="6020520" y="192832"/>
                </a:lnTo>
                <a:lnTo>
                  <a:pt x="6037390" y="237091"/>
                </a:lnTo>
                <a:lnTo>
                  <a:pt x="6047890" y="284111"/>
                </a:lnTo>
                <a:lnTo>
                  <a:pt x="6050509" y="319796"/>
                </a:lnTo>
                <a:lnTo>
                  <a:pt x="6050509" y="454281"/>
                </a:lnTo>
                <a:lnTo>
                  <a:pt x="6037390" y="536986"/>
                </a:lnTo>
                <a:lnTo>
                  <a:pt x="6020520" y="581245"/>
                </a:lnTo>
                <a:lnTo>
                  <a:pt x="5997796" y="622229"/>
                </a:lnTo>
                <a:lnTo>
                  <a:pt x="5969734" y="659421"/>
                </a:lnTo>
                <a:lnTo>
                  <a:pt x="5936848" y="692306"/>
                </a:lnTo>
                <a:lnTo>
                  <a:pt x="5899656" y="720369"/>
                </a:lnTo>
                <a:lnTo>
                  <a:pt x="5858672" y="743093"/>
                </a:lnTo>
                <a:lnTo>
                  <a:pt x="5814413" y="759963"/>
                </a:lnTo>
                <a:lnTo>
                  <a:pt x="5767393" y="770463"/>
                </a:lnTo>
                <a:lnTo>
                  <a:pt x="5718138" y="774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0890" y="1883888"/>
            <a:ext cx="5506720" cy="3898900"/>
          </a:xfrm>
          <a:custGeom>
            <a:avLst/>
            <a:gdLst/>
            <a:ahLst/>
            <a:cxnLst/>
            <a:rect l="l" t="t" r="r" b="b"/>
            <a:pathLst>
              <a:path w="5506720" h="3898900">
                <a:moveTo>
                  <a:pt x="5172783" y="3898277"/>
                </a:moveTo>
                <a:lnTo>
                  <a:pt x="333371" y="3898277"/>
                </a:lnTo>
                <a:lnTo>
                  <a:pt x="284111" y="3894663"/>
                </a:lnTo>
                <a:lnTo>
                  <a:pt x="237091" y="3884163"/>
                </a:lnTo>
                <a:lnTo>
                  <a:pt x="192832" y="3867293"/>
                </a:lnTo>
                <a:lnTo>
                  <a:pt x="151848" y="3844569"/>
                </a:lnTo>
                <a:lnTo>
                  <a:pt x="114656" y="3816506"/>
                </a:lnTo>
                <a:lnTo>
                  <a:pt x="81771" y="3783621"/>
                </a:lnTo>
                <a:lnTo>
                  <a:pt x="53708" y="3746429"/>
                </a:lnTo>
                <a:lnTo>
                  <a:pt x="30984" y="3705445"/>
                </a:lnTo>
                <a:lnTo>
                  <a:pt x="14114" y="3661186"/>
                </a:lnTo>
                <a:lnTo>
                  <a:pt x="3614" y="3614166"/>
                </a:lnTo>
                <a:lnTo>
                  <a:pt x="0" y="356490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1" y="0"/>
                </a:lnTo>
                <a:lnTo>
                  <a:pt x="5172783" y="0"/>
                </a:lnTo>
                <a:lnTo>
                  <a:pt x="5222043" y="3614"/>
                </a:lnTo>
                <a:lnTo>
                  <a:pt x="5269062" y="14114"/>
                </a:lnTo>
                <a:lnTo>
                  <a:pt x="5313322" y="30984"/>
                </a:lnTo>
                <a:lnTo>
                  <a:pt x="5354305" y="53708"/>
                </a:lnTo>
                <a:lnTo>
                  <a:pt x="5391498" y="81771"/>
                </a:lnTo>
                <a:lnTo>
                  <a:pt x="5424383" y="114656"/>
                </a:lnTo>
                <a:lnTo>
                  <a:pt x="5452445" y="151848"/>
                </a:lnTo>
                <a:lnTo>
                  <a:pt x="5475169" y="192832"/>
                </a:lnTo>
                <a:lnTo>
                  <a:pt x="5492039" y="237091"/>
                </a:lnTo>
                <a:lnTo>
                  <a:pt x="5502539" y="284111"/>
                </a:lnTo>
                <a:lnTo>
                  <a:pt x="5506154" y="333374"/>
                </a:lnTo>
                <a:lnTo>
                  <a:pt x="5506154" y="3564903"/>
                </a:lnTo>
                <a:lnTo>
                  <a:pt x="5502539" y="3614166"/>
                </a:lnTo>
                <a:lnTo>
                  <a:pt x="5492039" y="3661186"/>
                </a:lnTo>
                <a:lnTo>
                  <a:pt x="5475169" y="3705445"/>
                </a:lnTo>
                <a:lnTo>
                  <a:pt x="5452445" y="3746429"/>
                </a:lnTo>
                <a:lnTo>
                  <a:pt x="5424383" y="3783621"/>
                </a:lnTo>
                <a:lnTo>
                  <a:pt x="5391498" y="3816506"/>
                </a:lnTo>
                <a:lnTo>
                  <a:pt x="5354305" y="3844569"/>
                </a:lnTo>
                <a:lnTo>
                  <a:pt x="5313322" y="3867293"/>
                </a:lnTo>
                <a:lnTo>
                  <a:pt x="5269062" y="3884163"/>
                </a:lnTo>
                <a:lnTo>
                  <a:pt x="5222043" y="3894663"/>
                </a:lnTo>
                <a:lnTo>
                  <a:pt x="5172783" y="38982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81065" y="1047570"/>
            <a:ext cx="5662295" cy="1586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0" marR="5080" indent="-835025">
              <a:lnSpc>
                <a:spcPct val="1149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Calculated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columns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allow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 </a:t>
            </a:r>
            <a:r>
              <a:rPr sz="1850" spc="-10" dirty="0">
                <a:latin typeface="Comic Sans MS"/>
                <a:cs typeface="Comic Sans MS"/>
              </a:rPr>
              <a:t>add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new,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formula-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based columns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spc="-10" dirty="0">
                <a:latin typeface="Comic Sans MS"/>
                <a:cs typeface="Comic Sans MS"/>
              </a:rPr>
              <a:t>tables</a:t>
            </a:r>
            <a:r>
              <a:rPr sz="1850" spc="-5" dirty="0">
                <a:latin typeface="Comic Sans MS"/>
                <a:cs typeface="Comic Sans MS"/>
              </a:rPr>
              <a:t> in</a:t>
            </a:r>
            <a:r>
              <a:rPr sz="1850" spc="-1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a </a:t>
            </a:r>
            <a:r>
              <a:rPr sz="1850" spc="-10" dirty="0">
                <a:latin typeface="Comic Sans MS"/>
                <a:cs typeface="Comic Sans MS"/>
              </a:rPr>
              <a:t>model</a:t>
            </a:r>
            <a:endParaRPr sz="1850">
              <a:latin typeface="Comic Sans MS"/>
              <a:cs typeface="Comic Sans MS"/>
            </a:endParaRPr>
          </a:p>
          <a:p>
            <a:pPr marL="12700" marR="671195">
              <a:lnSpc>
                <a:spcPct val="114900"/>
              </a:lnSpc>
              <a:spcBef>
                <a:spcPts val="2095"/>
              </a:spcBef>
              <a:buChar char="•"/>
              <a:tabLst>
                <a:tab pos="173990" algn="l"/>
              </a:tabLst>
            </a:pPr>
            <a:r>
              <a:rPr sz="1850" spc="-10" dirty="0">
                <a:latin typeface="Comic Sans MS"/>
                <a:cs typeface="Comic Sans MS"/>
              </a:rPr>
              <a:t>Calculated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columns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refer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 </a:t>
            </a:r>
            <a:r>
              <a:rPr sz="1850" spc="-10" dirty="0">
                <a:latin typeface="Comic Sans MS"/>
                <a:cs typeface="Comic Sans MS"/>
              </a:rPr>
              <a:t>entire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tables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or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columns.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1065" y="2932835"/>
            <a:ext cx="513207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  <a:buSzPct val="94594"/>
              <a:buChar char="•"/>
              <a:tabLst>
                <a:tab pos="104139" algn="l"/>
              </a:tabLst>
            </a:pPr>
            <a:r>
              <a:rPr sz="1850" spc="-10" dirty="0">
                <a:latin typeface="Comic Sans MS"/>
                <a:cs typeface="Comic Sans MS"/>
              </a:rPr>
              <a:t>Calculated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columns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generate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values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each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row,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which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are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visible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within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tables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in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view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mic Sans MS"/>
              <a:buChar char="•"/>
            </a:pPr>
            <a:endParaRPr sz="1800">
              <a:latin typeface="Comic Sans MS"/>
              <a:cs typeface="Comic Sans MS"/>
            </a:endParaRPr>
          </a:p>
          <a:p>
            <a:pPr marL="12700" marR="45720">
              <a:lnSpc>
                <a:spcPct val="114900"/>
              </a:lnSpc>
              <a:buSzPct val="94594"/>
              <a:buChar char="•"/>
              <a:tabLst>
                <a:tab pos="173990" algn="l"/>
              </a:tabLst>
            </a:pPr>
            <a:r>
              <a:rPr sz="1850" spc="-10" dirty="0">
                <a:latin typeface="Comic Sans MS"/>
                <a:cs typeface="Comic Sans MS"/>
              </a:rPr>
              <a:t>Calculated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columns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understand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row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context;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they’re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great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defining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properties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based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information</a:t>
            </a:r>
            <a:r>
              <a:rPr sz="1850" spc="-5" dirty="0">
                <a:latin typeface="Comic Sans MS"/>
                <a:cs typeface="Comic Sans MS"/>
              </a:rPr>
              <a:t> in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each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row,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but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generally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useless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aggregation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(sum,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count,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etc.)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0349" y="5917266"/>
            <a:ext cx="4678045" cy="10160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-5" dirty="0">
                <a:latin typeface="Comic Sans MS"/>
                <a:cs typeface="Comic Sans MS"/>
              </a:rPr>
              <a:t>TIP:</a:t>
            </a:r>
            <a:endParaRPr sz="1400">
              <a:latin typeface="Comic Sans MS"/>
              <a:cs typeface="Comic Sans MS"/>
            </a:endParaRPr>
          </a:p>
          <a:p>
            <a:pPr marL="12700" marR="5080" indent="52705" algn="ctr">
              <a:lnSpc>
                <a:spcPct val="116100"/>
              </a:lnSpc>
            </a:pPr>
            <a:r>
              <a:rPr sz="1400" spc="-5" dirty="0">
                <a:latin typeface="Comic Sans MS"/>
                <a:cs typeface="Comic Sans MS"/>
              </a:rPr>
              <a:t>Calculated columns are typically used for filtering </a:t>
            </a:r>
            <a:r>
              <a:rPr sz="1400" dirty="0">
                <a:latin typeface="Comic Sans MS"/>
                <a:cs typeface="Comic Sans MS"/>
              </a:rPr>
              <a:t>&amp; </a:t>
            </a:r>
            <a:r>
              <a:rPr sz="1400" spc="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grouping data, rather than creating aggregate numerical </a:t>
            </a:r>
            <a:r>
              <a:rPr sz="1400" spc="-40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values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3540131E-1714-6C7B-A967-65982360194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45014" y="1279659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</a:t>
            </a:r>
            <a:r>
              <a:rPr sz="2025" b="1" spc="-44" baseline="2057" dirty="0">
                <a:latin typeface="Comic Sans MS"/>
                <a:cs typeface="Comic Sans MS"/>
              </a:rPr>
              <a:t>eck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t</a:t>
            </a:r>
            <a:r>
              <a:rPr sz="1350" b="1" spc="-25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8028314" y="1517481"/>
            <a:ext cx="69459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2057" dirty="0">
                <a:latin typeface="Comic Sans MS"/>
                <a:cs typeface="Comic Sans MS"/>
              </a:rPr>
              <a:t>Exam</a:t>
            </a:r>
            <a:r>
              <a:rPr sz="1350" b="1" spc="-30" dirty="0">
                <a:latin typeface="Comic Sans MS"/>
                <a:cs typeface="Comic Sans MS"/>
              </a:rPr>
              <a:t>ple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6121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3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1" y="294244"/>
                </a:lnTo>
                <a:lnTo>
                  <a:pt x="74024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5" y="46832"/>
                </a:lnTo>
                <a:lnTo>
                  <a:pt x="0" y="3"/>
                </a:lnTo>
                <a:lnTo>
                  <a:pt x="972566" y="0"/>
                </a:lnTo>
                <a:lnTo>
                  <a:pt x="970340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3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3760" y="187365"/>
            <a:ext cx="5571490" cy="532765"/>
          </a:xfrm>
          <a:custGeom>
            <a:avLst/>
            <a:gdLst/>
            <a:ahLst/>
            <a:cxnLst/>
            <a:rect l="l" t="t" r="r" b="b"/>
            <a:pathLst>
              <a:path w="5571490" h="532765">
                <a:moveTo>
                  <a:pt x="5305070" y="532634"/>
                </a:moveTo>
                <a:lnTo>
                  <a:pt x="266315" y="532634"/>
                </a:lnTo>
                <a:lnTo>
                  <a:pt x="214118" y="527470"/>
                </a:lnTo>
                <a:lnTo>
                  <a:pt x="164402" y="512362"/>
                </a:lnTo>
                <a:lnTo>
                  <a:pt x="118564" y="487890"/>
                </a:lnTo>
                <a:lnTo>
                  <a:pt x="78002" y="454632"/>
                </a:lnTo>
                <a:lnTo>
                  <a:pt x="44744" y="414070"/>
                </a:lnTo>
                <a:lnTo>
                  <a:pt x="20272" y="368232"/>
                </a:lnTo>
                <a:lnTo>
                  <a:pt x="5164" y="318515"/>
                </a:lnTo>
                <a:lnTo>
                  <a:pt x="0" y="266317"/>
                </a:lnTo>
                <a:lnTo>
                  <a:pt x="5164" y="214118"/>
                </a:lnTo>
                <a:lnTo>
                  <a:pt x="20272" y="164402"/>
                </a:lnTo>
                <a:lnTo>
                  <a:pt x="44744" y="118564"/>
                </a:lnTo>
                <a:lnTo>
                  <a:pt x="78002" y="78002"/>
                </a:lnTo>
                <a:lnTo>
                  <a:pt x="118564" y="44744"/>
                </a:lnTo>
                <a:lnTo>
                  <a:pt x="164402" y="20272"/>
                </a:lnTo>
                <a:lnTo>
                  <a:pt x="214118" y="5164"/>
                </a:lnTo>
                <a:lnTo>
                  <a:pt x="266317" y="0"/>
                </a:lnTo>
                <a:lnTo>
                  <a:pt x="5305068" y="0"/>
                </a:lnTo>
                <a:lnTo>
                  <a:pt x="5357266" y="5164"/>
                </a:lnTo>
                <a:lnTo>
                  <a:pt x="5406983" y="20272"/>
                </a:lnTo>
                <a:lnTo>
                  <a:pt x="5452821" y="44744"/>
                </a:lnTo>
                <a:lnTo>
                  <a:pt x="5493383" y="78002"/>
                </a:lnTo>
                <a:lnTo>
                  <a:pt x="5526641" y="118564"/>
                </a:lnTo>
                <a:lnTo>
                  <a:pt x="5551113" y="164402"/>
                </a:lnTo>
                <a:lnTo>
                  <a:pt x="5566221" y="214118"/>
                </a:lnTo>
                <a:lnTo>
                  <a:pt x="5571385" y="266317"/>
                </a:lnTo>
                <a:lnTo>
                  <a:pt x="5566221" y="318515"/>
                </a:lnTo>
                <a:lnTo>
                  <a:pt x="5551113" y="368232"/>
                </a:lnTo>
                <a:lnTo>
                  <a:pt x="5526641" y="414070"/>
                </a:lnTo>
                <a:lnTo>
                  <a:pt x="5493383" y="454632"/>
                </a:lnTo>
                <a:lnTo>
                  <a:pt x="5452821" y="487890"/>
                </a:lnTo>
                <a:lnTo>
                  <a:pt x="5406983" y="512362"/>
                </a:lnTo>
                <a:lnTo>
                  <a:pt x="5357266" y="527470"/>
                </a:lnTo>
                <a:lnTo>
                  <a:pt x="5305070" y="532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4875839"/>
            <a:ext cx="8937625" cy="2325370"/>
            <a:chOff x="0" y="4875839"/>
            <a:chExt cx="8937625" cy="2325370"/>
          </a:xfrm>
        </p:grpSpPr>
        <p:sp>
          <p:nvSpPr>
            <p:cNvPr id="13" name="object 13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564308"/>
              <a:ext cx="657224" cy="6365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4875847"/>
              <a:ext cx="6666230" cy="2325370"/>
            </a:xfrm>
            <a:custGeom>
              <a:avLst/>
              <a:gdLst/>
              <a:ahLst/>
              <a:cxnLst/>
              <a:rect l="l" t="t" r="r" b="b"/>
              <a:pathLst>
                <a:path w="6666230" h="2325370">
                  <a:moveTo>
                    <a:pt x="900798" y="2325065"/>
                  </a:moveTo>
                  <a:lnTo>
                    <a:pt x="888174" y="2256498"/>
                  </a:lnTo>
                  <a:lnTo>
                    <a:pt x="877189" y="2211527"/>
                  </a:lnTo>
                  <a:lnTo>
                    <a:pt x="864336" y="2167318"/>
                  </a:lnTo>
                  <a:lnTo>
                    <a:pt x="849680" y="2123897"/>
                  </a:lnTo>
                  <a:lnTo>
                    <a:pt x="833259" y="2081326"/>
                  </a:lnTo>
                  <a:lnTo>
                    <a:pt x="815111" y="2039658"/>
                  </a:lnTo>
                  <a:lnTo>
                    <a:pt x="795274" y="1998916"/>
                  </a:lnTo>
                  <a:lnTo>
                    <a:pt x="773811" y="1959140"/>
                  </a:lnTo>
                  <a:lnTo>
                    <a:pt x="750760" y="1920405"/>
                  </a:lnTo>
                  <a:lnTo>
                    <a:pt x="726147" y="1882724"/>
                  </a:lnTo>
                  <a:lnTo>
                    <a:pt x="700036" y="1846160"/>
                  </a:lnTo>
                  <a:lnTo>
                    <a:pt x="672465" y="1810740"/>
                  </a:lnTo>
                  <a:lnTo>
                    <a:pt x="643470" y="1776526"/>
                  </a:lnTo>
                  <a:lnTo>
                    <a:pt x="613105" y="1743544"/>
                  </a:lnTo>
                  <a:lnTo>
                    <a:pt x="581418" y="1711858"/>
                  </a:lnTo>
                  <a:lnTo>
                    <a:pt x="548449" y="1681492"/>
                  </a:lnTo>
                  <a:lnTo>
                    <a:pt x="514223" y="1652498"/>
                  </a:lnTo>
                  <a:lnTo>
                    <a:pt x="478815" y="1624926"/>
                  </a:lnTo>
                  <a:lnTo>
                    <a:pt x="442239" y="1598815"/>
                  </a:lnTo>
                  <a:lnTo>
                    <a:pt x="404558" y="1574215"/>
                  </a:lnTo>
                  <a:lnTo>
                    <a:pt x="365823" y="1551152"/>
                  </a:lnTo>
                  <a:lnTo>
                    <a:pt x="326059" y="1529689"/>
                  </a:lnTo>
                  <a:lnTo>
                    <a:pt x="285305" y="1509852"/>
                  </a:lnTo>
                  <a:lnTo>
                    <a:pt x="243636" y="1491703"/>
                  </a:lnTo>
                  <a:lnTo>
                    <a:pt x="201066" y="1475282"/>
                  </a:lnTo>
                  <a:lnTo>
                    <a:pt x="157657" y="1460627"/>
                  </a:lnTo>
                  <a:lnTo>
                    <a:pt x="113436" y="1447774"/>
                  </a:lnTo>
                  <a:lnTo>
                    <a:pt x="68465" y="1436789"/>
                  </a:lnTo>
                  <a:lnTo>
                    <a:pt x="22771" y="1427695"/>
                  </a:lnTo>
                  <a:lnTo>
                    <a:pt x="0" y="1424190"/>
                  </a:lnTo>
                  <a:lnTo>
                    <a:pt x="0" y="2325065"/>
                  </a:lnTo>
                  <a:lnTo>
                    <a:pt x="900798" y="2325065"/>
                  </a:lnTo>
                  <a:close/>
                </a:path>
                <a:path w="6666230" h="2325370">
                  <a:moveTo>
                    <a:pt x="6666116" y="333375"/>
                  </a:moveTo>
                  <a:lnTo>
                    <a:pt x="6662496" y="284111"/>
                  </a:lnTo>
                  <a:lnTo>
                    <a:pt x="6651993" y="237096"/>
                  </a:lnTo>
                  <a:lnTo>
                    <a:pt x="6635128" y="192836"/>
                  </a:lnTo>
                  <a:lnTo>
                    <a:pt x="6612407" y="151853"/>
                  </a:lnTo>
                  <a:lnTo>
                    <a:pt x="6584340" y="114655"/>
                  </a:lnTo>
                  <a:lnTo>
                    <a:pt x="6551460" y="81775"/>
                  </a:lnTo>
                  <a:lnTo>
                    <a:pt x="6514262" y="53708"/>
                  </a:lnTo>
                  <a:lnTo>
                    <a:pt x="6473279" y="30988"/>
                  </a:lnTo>
                  <a:lnTo>
                    <a:pt x="6429019" y="14109"/>
                  </a:lnTo>
                  <a:lnTo>
                    <a:pt x="6382004" y="3619"/>
                  </a:lnTo>
                  <a:lnTo>
                    <a:pt x="6332741" y="0"/>
                  </a:lnTo>
                  <a:lnTo>
                    <a:pt x="1053363" y="0"/>
                  </a:lnTo>
                  <a:lnTo>
                    <a:pt x="1004100" y="3619"/>
                  </a:lnTo>
                  <a:lnTo>
                    <a:pt x="957084" y="14109"/>
                  </a:lnTo>
                  <a:lnTo>
                    <a:pt x="912825" y="30988"/>
                  </a:lnTo>
                  <a:lnTo>
                    <a:pt x="871842" y="53708"/>
                  </a:lnTo>
                  <a:lnTo>
                    <a:pt x="834644" y="81775"/>
                  </a:lnTo>
                  <a:lnTo>
                    <a:pt x="801763" y="114655"/>
                  </a:lnTo>
                  <a:lnTo>
                    <a:pt x="773696" y="151853"/>
                  </a:lnTo>
                  <a:lnTo>
                    <a:pt x="750976" y="192836"/>
                  </a:lnTo>
                  <a:lnTo>
                    <a:pt x="734110" y="237096"/>
                  </a:lnTo>
                  <a:lnTo>
                    <a:pt x="723607" y="284111"/>
                  </a:lnTo>
                  <a:lnTo>
                    <a:pt x="719988" y="333375"/>
                  </a:lnTo>
                  <a:lnTo>
                    <a:pt x="719988" y="1355090"/>
                  </a:lnTo>
                  <a:lnTo>
                    <a:pt x="723607" y="1404353"/>
                  </a:lnTo>
                  <a:lnTo>
                    <a:pt x="734110" y="1451381"/>
                  </a:lnTo>
                  <a:lnTo>
                    <a:pt x="750976" y="1495640"/>
                  </a:lnTo>
                  <a:lnTo>
                    <a:pt x="773696" y="1536623"/>
                  </a:lnTo>
                  <a:lnTo>
                    <a:pt x="801763" y="1573809"/>
                  </a:lnTo>
                  <a:lnTo>
                    <a:pt x="834644" y="1606702"/>
                  </a:lnTo>
                  <a:lnTo>
                    <a:pt x="871842" y="1634756"/>
                  </a:lnTo>
                  <a:lnTo>
                    <a:pt x="912825" y="1657477"/>
                  </a:lnTo>
                  <a:lnTo>
                    <a:pt x="957084" y="1674355"/>
                  </a:lnTo>
                  <a:lnTo>
                    <a:pt x="1004100" y="1684858"/>
                  </a:lnTo>
                  <a:lnTo>
                    <a:pt x="1053363" y="1688465"/>
                  </a:lnTo>
                  <a:lnTo>
                    <a:pt x="6332741" y="1688465"/>
                  </a:lnTo>
                  <a:lnTo>
                    <a:pt x="6382004" y="1684858"/>
                  </a:lnTo>
                  <a:lnTo>
                    <a:pt x="6429019" y="1674355"/>
                  </a:lnTo>
                  <a:lnTo>
                    <a:pt x="6473279" y="1657477"/>
                  </a:lnTo>
                  <a:lnTo>
                    <a:pt x="6514262" y="1634756"/>
                  </a:lnTo>
                  <a:lnTo>
                    <a:pt x="6551460" y="1606702"/>
                  </a:lnTo>
                  <a:lnTo>
                    <a:pt x="6584340" y="1573809"/>
                  </a:lnTo>
                  <a:lnTo>
                    <a:pt x="6612407" y="1536623"/>
                  </a:lnTo>
                  <a:lnTo>
                    <a:pt x="6635128" y="1495640"/>
                  </a:lnTo>
                  <a:lnTo>
                    <a:pt x="6651993" y="1451381"/>
                  </a:lnTo>
                  <a:lnTo>
                    <a:pt x="6662496" y="1404353"/>
                  </a:lnTo>
                  <a:lnTo>
                    <a:pt x="6666116" y="1355090"/>
                  </a:lnTo>
                  <a:lnTo>
                    <a:pt x="6666116" y="333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83697" y="273725"/>
            <a:ext cx="483171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EXAMPLE:</a:t>
            </a:r>
            <a:r>
              <a:rPr sz="2150" b="1" u="heavy" spc="-2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CALCULATED</a:t>
            </a:r>
            <a:r>
              <a:rPr sz="2150" b="1" u="heavy" spc="-2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COLUMNS</a:t>
            </a:r>
            <a:endParaRPr sz="21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5219" y="1023729"/>
            <a:ext cx="5965825" cy="1203960"/>
          </a:xfrm>
          <a:custGeom>
            <a:avLst/>
            <a:gdLst/>
            <a:ahLst/>
            <a:cxnLst/>
            <a:rect l="l" t="t" r="r" b="b"/>
            <a:pathLst>
              <a:path w="5965825" h="1203960">
                <a:moveTo>
                  <a:pt x="5633427" y="1203491"/>
                </a:moveTo>
                <a:lnTo>
                  <a:pt x="333374" y="1203491"/>
                </a:lnTo>
                <a:lnTo>
                  <a:pt x="284111" y="1199877"/>
                </a:lnTo>
                <a:lnTo>
                  <a:pt x="237091" y="1189377"/>
                </a:lnTo>
                <a:lnTo>
                  <a:pt x="192832" y="1172507"/>
                </a:lnTo>
                <a:lnTo>
                  <a:pt x="151848" y="1149783"/>
                </a:lnTo>
                <a:lnTo>
                  <a:pt x="114656" y="1121720"/>
                </a:lnTo>
                <a:lnTo>
                  <a:pt x="81771" y="1088835"/>
                </a:lnTo>
                <a:lnTo>
                  <a:pt x="53708" y="1051643"/>
                </a:lnTo>
                <a:lnTo>
                  <a:pt x="30984" y="1010659"/>
                </a:lnTo>
                <a:lnTo>
                  <a:pt x="14114" y="966400"/>
                </a:lnTo>
                <a:lnTo>
                  <a:pt x="3614" y="919380"/>
                </a:lnTo>
                <a:lnTo>
                  <a:pt x="0" y="87011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5633429" y="0"/>
                </a:lnTo>
                <a:lnTo>
                  <a:pt x="5682691" y="3614"/>
                </a:lnTo>
                <a:lnTo>
                  <a:pt x="5729710" y="14114"/>
                </a:lnTo>
                <a:lnTo>
                  <a:pt x="5773969" y="30984"/>
                </a:lnTo>
                <a:lnTo>
                  <a:pt x="5814953" y="53708"/>
                </a:lnTo>
                <a:lnTo>
                  <a:pt x="5852145" y="81771"/>
                </a:lnTo>
                <a:lnTo>
                  <a:pt x="5885030" y="114656"/>
                </a:lnTo>
                <a:lnTo>
                  <a:pt x="5913093" y="151848"/>
                </a:lnTo>
                <a:lnTo>
                  <a:pt x="5935817" y="192832"/>
                </a:lnTo>
                <a:lnTo>
                  <a:pt x="5952687" y="237091"/>
                </a:lnTo>
                <a:lnTo>
                  <a:pt x="5963187" y="284111"/>
                </a:lnTo>
                <a:lnTo>
                  <a:pt x="5965747" y="319006"/>
                </a:lnTo>
                <a:lnTo>
                  <a:pt x="5965747" y="884484"/>
                </a:lnTo>
                <a:lnTo>
                  <a:pt x="5952687" y="966400"/>
                </a:lnTo>
                <a:lnTo>
                  <a:pt x="5935817" y="1010659"/>
                </a:lnTo>
                <a:lnTo>
                  <a:pt x="5913093" y="1051643"/>
                </a:lnTo>
                <a:lnTo>
                  <a:pt x="5885030" y="1088835"/>
                </a:lnTo>
                <a:lnTo>
                  <a:pt x="5852145" y="1121720"/>
                </a:lnTo>
                <a:lnTo>
                  <a:pt x="5814953" y="1149783"/>
                </a:lnTo>
                <a:lnTo>
                  <a:pt x="5773969" y="1172507"/>
                </a:lnTo>
                <a:lnTo>
                  <a:pt x="5729710" y="1189377"/>
                </a:lnTo>
                <a:lnTo>
                  <a:pt x="5682691" y="1199877"/>
                </a:lnTo>
                <a:lnTo>
                  <a:pt x="5633427" y="1203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972" y="2414495"/>
            <a:ext cx="6029324" cy="237172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181898" y="1041866"/>
            <a:ext cx="572516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36000"/>
              </a:lnSpc>
              <a:spcBef>
                <a:spcPts val="100"/>
              </a:spcBef>
            </a:pPr>
            <a:r>
              <a:rPr sz="1700" spc="-5" dirty="0">
                <a:latin typeface="Comic Sans MS"/>
                <a:cs typeface="Comic Sans MS"/>
              </a:rPr>
              <a:t>In this case we’ve added </a:t>
            </a:r>
            <a:r>
              <a:rPr sz="1700" dirty="0">
                <a:latin typeface="Comic Sans MS"/>
                <a:cs typeface="Comic Sans MS"/>
              </a:rPr>
              <a:t>a </a:t>
            </a:r>
            <a:r>
              <a:rPr sz="1700" spc="-5" dirty="0">
                <a:latin typeface="Comic Sans MS"/>
                <a:cs typeface="Comic Sans MS"/>
              </a:rPr>
              <a:t>calculated column named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Parent, which equals “Yes” if the [Total Children] field is </a:t>
            </a:r>
            <a:r>
              <a:rPr sz="1700" spc="-495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greater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than 0,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and “No” otherwise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7091" y="4916780"/>
            <a:ext cx="5126990" cy="156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marR="5080" indent="-59690">
              <a:lnSpc>
                <a:spcPct val="112500"/>
              </a:lnSpc>
              <a:spcBef>
                <a:spcPts val="100"/>
              </a:spcBef>
              <a:buChar char="•"/>
              <a:tabLst>
                <a:tab pos="143510" algn="l"/>
              </a:tabLst>
            </a:pPr>
            <a:r>
              <a:rPr sz="1500" spc="-5" dirty="0">
                <a:latin typeface="Comic Sans MS"/>
                <a:cs typeface="Comic Sans MS"/>
              </a:rPr>
              <a:t>Since calculated columns understand row context, </a:t>
            </a:r>
            <a:r>
              <a:rPr sz="1500" dirty="0">
                <a:latin typeface="Comic Sans MS"/>
                <a:cs typeface="Comic Sans MS"/>
              </a:rPr>
              <a:t>a </a:t>
            </a:r>
            <a:r>
              <a:rPr sz="1500" spc="-5" dirty="0">
                <a:latin typeface="Comic Sans MS"/>
                <a:cs typeface="Comic Sans MS"/>
              </a:rPr>
              <a:t>new </a:t>
            </a:r>
            <a:r>
              <a:rPr sz="1500" spc="-434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value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is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calculated in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each row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based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on the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value in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the</a:t>
            </a:r>
            <a:endParaRPr sz="1500">
              <a:latin typeface="Comic Sans MS"/>
              <a:cs typeface="Comic Sans MS"/>
            </a:endParaRPr>
          </a:p>
          <a:p>
            <a:pPr marL="1504950">
              <a:lnSpc>
                <a:spcPct val="100000"/>
              </a:lnSpc>
              <a:spcBef>
                <a:spcPts val="225"/>
              </a:spcBef>
            </a:pPr>
            <a:r>
              <a:rPr sz="1500" spc="-5" dirty="0">
                <a:latin typeface="Comic Sans MS"/>
                <a:cs typeface="Comic Sans MS"/>
              </a:rPr>
              <a:t>[Total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Children]</a:t>
            </a:r>
            <a:r>
              <a:rPr sz="1500" spc="-3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column</a:t>
            </a:r>
            <a:endParaRPr sz="1500">
              <a:latin typeface="Comic Sans MS"/>
              <a:cs typeface="Comic Sans MS"/>
            </a:endParaRPr>
          </a:p>
          <a:p>
            <a:pPr marL="46990" marR="96520" lvl="1" indent="119380">
              <a:lnSpc>
                <a:spcPct val="112500"/>
              </a:lnSpc>
              <a:buChar char="•"/>
              <a:tabLst>
                <a:tab pos="298450" algn="l"/>
              </a:tabLst>
            </a:pPr>
            <a:r>
              <a:rPr sz="1500" spc="-5" dirty="0">
                <a:latin typeface="Comic Sans MS"/>
                <a:cs typeface="Comic Sans MS"/>
              </a:rPr>
              <a:t>This is </a:t>
            </a:r>
            <a:r>
              <a:rPr sz="1500" dirty="0">
                <a:latin typeface="Comic Sans MS"/>
                <a:cs typeface="Comic Sans MS"/>
              </a:rPr>
              <a:t>a </a:t>
            </a:r>
            <a:r>
              <a:rPr sz="1500" spc="-5" dirty="0">
                <a:latin typeface="Comic Sans MS"/>
                <a:cs typeface="Comic Sans MS"/>
              </a:rPr>
              <a:t>valid use of calculated columns; it creates </a:t>
            </a:r>
            <a:r>
              <a:rPr sz="1500" dirty="0">
                <a:latin typeface="Comic Sans MS"/>
                <a:cs typeface="Comic Sans MS"/>
              </a:rPr>
              <a:t>a </a:t>
            </a:r>
            <a:r>
              <a:rPr sz="1500" spc="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new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row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“property”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that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we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can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use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to filter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or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segment</a:t>
            </a:r>
            <a:endParaRPr sz="1500">
              <a:latin typeface="Comic Sans MS"/>
              <a:cs typeface="Comic Sans MS"/>
            </a:endParaRPr>
          </a:p>
          <a:p>
            <a:pPr marL="1042669">
              <a:lnSpc>
                <a:spcPct val="100000"/>
              </a:lnSpc>
              <a:spcBef>
                <a:spcPts val="225"/>
              </a:spcBef>
            </a:pPr>
            <a:r>
              <a:rPr sz="1500" spc="-5" dirty="0">
                <a:latin typeface="Comic Sans MS"/>
                <a:cs typeface="Comic Sans MS"/>
              </a:rPr>
              <a:t>any</a:t>
            </a:r>
            <a:r>
              <a:rPr sz="1500" spc="-2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related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data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within</a:t>
            </a:r>
            <a:r>
              <a:rPr sz="1500" spc="-2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the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model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631" y="1608784"/>
            <a:ext cx="604520" cy="753745"/>
          </a:xfrm>
          <a:custGeom>
            <a:avLst/>
            <a:gdLst/>
            <a:ahLst/>
            <a:cxnLst/>
            <a:rect l="l" t="t" r="r" b="b"/>
            <a:pathLst>
              <a:path w="604519" h="753744">
                <a:moveTo>
                  <a:pt x="604062" y="191287"/>
                </a:moveTo>
                <a:lnTo>
                  <a:pt x="574586" y="156210"/>
                </a:lnTo>
                <a:lnTo>
                  <a:pt x="535139" y="129654"/>
                </a:lnTo>
                <a:lnTo>
                  <a:pt x="458622" y="90970"/>
                </a:lnTo>
                <a:lnTo>
                  <a:pt x="401599" y="65620"/>
                </a:lnTo>
                <a:lnTo>
                  <a:pt x="329463" y="35483"/>
                </a:lnTo>
                <a:lnTo>
                  <a:pt x="240271" y="0"/>
                </a:lnTo>
                <a:lnTo>
                  <a:pt x="236308" y="1003"/>
                </a:lnTo>
                <a:lnTo>
                  <a:pt x="205003" y="29946"/>
                </a:lnTo>
                <a:lnTo>
                  <a:pt x="205981" y="33337"/>
                </a:lnTo>
                <a:lnTo>
                  <a:pt x="206933" y="39052"/>
                </a:lnTo>
                <a:lnTo>
                  <a:pt x="238861" y="61722"/>
                </a:lnTo>
                <a:lnTo>
                  <a:pt x="312623" y="81965"/>
                </a:lnTo>
                <a:lnTo>
                  <a:pt x="347903" y="93345"/>
                </a:lnTo>
                <a:lnTo>
                  <a:pt x="376834" y="105689"/>
                </a:lnTo>
                <a:lnTo>
                  <a:pt x="405765" y="119291"/>
                </a:lnTo>
                <a:lnTo>
                  <a:pt x="414972" y="124294"/>
                </a:lnTo>
                <a:lnTo>
                  <a:pt x="393750" y="128727"/>
                </a:lnTo>
                <a:lnTo>
                  <a:pt x="360273" y="138112"/>
                </a:lnTo>
                <a:lnTo>
                  <a:pt x="303123" y="163588"/>
                </a:lnTo>
                <a:lnTo>
                  <a:pt x="257403" y="193357"/>
                </a:lnTo>
                <a:lnTo>
                  <a:pt x="237858" y="217322"/>
                </a:lnTo>
                <a:lnTo>
                  <a:pt x="231686" y="223837"/>
                </a:lnTo>
                <a:lnTo>
                  <a:pt x="224345" y="227799"/>
                </a:lnTo>
                <a:lnTo>
                  <a:pt x="207848" y="233603"/>
                </a:lnTo>
                <a:lnTo>
                  <a:pt x="198348" y="238125"/>
                </a:lnTo>
                <a:lnTo>
                  <a:pt x="153708" y="273240"/>
                </a:lnTo>
                <a:lnTo>
                  <a:pt x="106908" y="319087"/>
                </a:lnTo>
                <a:lnTo>
                  <a:pt x="67500" y="367296"/>
                </a:lnTo>
                <a:lnTo>
                  <a:pt x="60769" y="377228"/>
                </a:lnTo>
                <a:lnTo>
                  <a:pt x="60236" y="374332"/>
                </a:lnTo>
                <a:lnTo>
                  <a:pt x="55486" y="369570"/>
                </a:lnTo>
                <a:lnTo>
                  <a:pt x="51676" y="364807"/>
                </a:lnTo>
                <a:lnTo>
                  <a:pt x="44056" y="360997"/>
                </a:lnTo>
                <a:lnTo>
                  <a:pt x="32639" y="359359"/>
                </a:lnTo>
                <a:lnTo>
                  <a:pt x="29984" y="359359"/>
                </a:lnTo>
                <a:lnTo>
                  <a:pt x="1092" y="419569"/>
                </a:lnTo>
                <a:lnTo>
                  <a:pt x="0" y="476478"/>
                </a:lnTo>
                <a:lnTo>
                  <a:pt x="1397" y="537324"/>
                </a:lnTo>
                <a:lnTo>
                  <a:pt x="4051" y="586740"/>
                </a:lnTo>
                <a:lnTo>
                  <a:pt x="7378" y="627329"/>
                </a:lnTo>
                <a:lnTo>
                  <a:pt x="29540" y="687451"/>
                </a:lnTo>
                <a:lnTo>
                  <a:pt x="66116" y="735393"/>
                </a:lnTo>
                <a:lnTo>
                  <a:pt x="85788" y="749173"/>
                </a:lnTo>
                <a:lnTo>
                  <a:pt x="89763" y="752475"/>
                </a:lnTo>
                <a:lnTo>
                  <a:pt x="96507" y="753745"/>
                </a:lnTo>
                <a:lnTo>
                  <a:pt x="104419" y="753427"/>
                </a:lnTo>
                <a:lnTo>
                  <a:pt x="110693" y="751992"/>
                </a:lnTo>
                <a:lnTo>
                  <a:pt x="112141" y="751662"/>
                </a:lnTo>
                <a:lnTo>
                  <a:pt x="118338" y="748665"/>
                </a:lnTo>
                <a:lnTo>
                  <a:pt x="119519" y="747572"/>
                </a:lnTo>
                <a:lnTo>
                  <a:pt x="121196" y="746760"/>
                </a:lnTo>
                <a:lnTo>
                  <a:pt x="125768" y="741235"/>
                </a:lnTo>
                <a:lnTo>
                  <a:pt x="126720" y="739216"/>
                </a:lnTo>
                <a:lnTo>
                  <a:pt x="127863" y="737590"/>
                </a:lnTo>
                <a:lnTo>
                  <a:pt x="130937" y="730313"/>
                </a:lnTo>
                <a:lnTo>
                  <a:pt x="131673" y="722947"/>
                </a:lnTo>
                <a:lnTo>
                  <a:pt x="130810" y="721360"/>
                </a:lnTo>
                <a:lnTo>
                  <a:pt x="130721" y="719137"/>
                </a:lnTo>
                <a:lnTo>
                  <a:pt x="109778" y="694728"/>
                </a:lnTo>
                <a:lnTo>
                  <a:pt x="108458" y="693420"/>
                </a:lnTo>
                <a:lnTo>
                  <a:pt x="107632" y="692581"/>
                </a:lnTo>
                <a:lnTo>
                  <a:pt x="89623" y="675119"/>
                </a:lnTo>
                <a:lnTo>
                  <a:pt x="76428" y="657225"/>
                </a:lnTo>
                <a:lnTo>
                  <a:pt x="71666" y="642734"/>
                </a:lnTo>
                <a:lnTo>
                  <a:pt x="68453" y="618832"/>
                </a:lnTo>
                <a:lnTo>
                  <a:pt x="66649" y="582891"/>
                </a:lnTo>
                <a:lnTo>
                  <a:pt x="67856" y="581977"/>
                </a:lnTo>
                <a:lnTo>
                  <a:pt x="76212" y="556831"/>
                </a:lnTo>
                <a:lnTo>
                  <a:pt x="78930" y="517321"/>
                </a:lnTo>
                <a:lnTo>
                  <a:pt x="81127" y="474408"/>
                </a:lnTo>
                <a:lnTo>
                  <a:pt x="87858" y="439102"/>
                </a:lnTo>
                <a:lnTo>
                  <a:pt x="106680" y="405041"/>
                </a:lnTo>
                <a:lnTo>
                  <a:pt x="154063" y="351536"/>
                </a:lnTo>
                <a:lnTo>
                  <a:pt x="206565" y="302285"/>
                </a:lnTo>
                <a:lnTo>
                  <a:pt x="269646" y="254838"/>
                </a:lnTo>
                <a:lnTo>
                  <a:pt x="306463" y="230860"/>
                </a:lnTo>
                <a:lnTo>
                  <a:pt x="343992" y="209562"/>
                </a:lnTo>
                <a:lnTo>
                  <a:pt x="380276" y="193357"/>
                </a:lnTo>
                <a:lnTo>
                  <a:pt x="469887" y="181432"/>
                </a:lnTo>
                <a:lnTo>
                  <a:pt x="477913" y="178943"/>
                </a:lnTo>
                <a:lnTo>
                  <a:pt x="482244" y="177609"/>
                </a:lnTo>
                <a:lnTo>
                  <a:pt x="486232" y="179400"/>
                </a:lnTo>
                <a:lnTo>
                  <a:pt x="506603" y="184899"/>
                </a:lnTo>
                <a:lnTo>
                  <a:pt x="525018" y="191287"/>
                </a:lnTo>
                <a:lnTo>
                  <a:pt x="534581" y="200977"/>
                </a:lnTo>
                <a:lnTo>
                  <a:pt x="527075" y="222542"/>
                </a:lnTo>
                <a:lnTo>
                  <a:pt x="502323" y="250621"/>
                </a:lnTo>
                <a:lnTo>
                  <a:pt x="472033" y="281736"/>
                </a:lnTo>
                <a:lnTo>
                  <a:pt x="447903" y="312420"/>
                </a:lnTo>
                <a:lnTo>
                  <a:pt x="415645" y="373494"/>
                </a:lnTo>
                <a:lnTo>
                  <a:pt x="395516" y="426720"/>
                </a:lnTo>
                <a:lnTo>
                  <a:pt x="392303" y="448551"/>
                </a:lnTo>
                <a:lnTo>
                  <a:pt x="393611" y="454342"/>
                </a:lnTo>
                <a:lnTo>
                  <a:pt x="397319" y="459740"/>
                </a:lnTo>
                <a:lnTo>
                  <a:pt x="397459" y="460108"/>
                </a:lnTo>
                <a:lnTo>
                  <a:pt x="400278" y="466725"/>
                </a:lnTo>
                <a:lnTo>
                  <a:pt x="405993" y="470535"/>
                </a:lnTo>
                <a:lnTo>
                  <a:pt x="412661" y="471487"/>
                </a:lnTo>
                <a:lnTo>
                  <a:pt x="413613" y="471627"/>
                </a:lnTo>
                <a:lnTo>
                  <a:pt x="415518" y="472440"/>
                </a:lnTo>
                <a:lnTo>
                  <a:pt x="418668" y="472440"/>
                </a:lnTo>
                <a:lnTo>
                  <a:pt x="418858" y="472465"/>
                </a:lnTo>
                <a:lnTo>
                  <a:pt x="419620" y="472440"/>
                </a:lnTo>
                <a:lnTo>
                  <a:pt x="422656" y="472440"/>
                </a:lnTo>
                <a:lnTo>
                  <a:pt x="423456" y="472287"/>
                </a:lnTo>
                <a:lnTo>
                  <a:pt x="425767" y="472198"/>
                </a:lnTo>
                <a:lnTo>
                  <a:pt x="429158" y="471233"/>
                </a:lnTo>
                <a:lnTo>
                  <a:pt x="430403" y="471004"/>
                </a:lnTo>
                <a:lnTo>
                  <a:pt x="431495" y="470573"/>
                </a:lnTo>
                <a:lnTo>
                  <a:pt x="433031" y="470141"/>
                </a:lnTo>
                <a:lnTo>
                  <a:pt x="433870" y="469633"/>
                </a:lnTo>
                <a:lnTo>
                  <a:pt x="437629" y="468147"/>
                </a:lnTo>
                <a:lnTo>
                  <a:pt x="443141" y="463867"/>
                </a:lnTo>
                <a:lnTo>
                  <a:pt x="446836" y="456196"/>
                </a:lnTo>
                <a:lnTo>
                  <a:pt x="457060" y="441096"/>
                </a:lnTo>
                <a:lnTo>
                  <a:pt x="468845" y="412432"/>
                </a:lnTo>
                <a:lnTo>
                  <a:pt x="473748" y="400519"/>
                </a:lnTo>
                <a:lnTo>
                  <a:pt x="491324" y="355663"/>
                </a:lnTo>
                <a:lnTo>
                  <a:pt x="510768" y="318135"/>
                </a:lnTo>
                <a:lnTo>
                  <a:pt x="529488" y="295605"/>
                </a:lnTo>
                <a:lnTo>
                  <a:pt x="550418" y="275856"/>
                </a:lnTo>
                <a:lnTo>
                  <a:pt x="570115" y="257721"/>
                </a:lnTo>
                <a:lnTo>
                  <a:pt x="585063" y="240030"/>
                </a:lnTo>
                <a:lnTo>
                  <a:pt x="593267" y="227215"/>
                </a:lnTo>
                <a:lnTo>
                  <a:pt x="599948" y="214668"/>
                </a:lnTo>
                <a:lnTo>
                  <a:pt x="603961" y="202653"/>
                </a:lnTo>
                <a:lnTo>
                  <a:pt x="604062" y="191287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D2BF983-8CC7-5CED-9624-4E1AC7BDFB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5" y="1465070"/>
            <a:ext cx="1345565" cy="965200"/>
          </a:xfrm>
          <a:custGeom>
            <a:avLst/>
            <a:gdLst/>
            <a:ahLst/>
            <a:cxnLst/>
            <a:rect l="l" t="t" r="r" b="b"/>
            <a:pathLst>
              <a:path w="1345565" h="965200">
                <a:moveTo>
                  <a:pt x="193096" y="964859"/>
                </a:moveTo>
                <a:lnTo>
                  <a:pt x="193096" y="743505"/>
                </a:lnTo>
                <a:lnTo>
                  <a:pt x="156419" y="723706"/>
                </a:lnTo>
                <a:lnTo>
                  <a:pt x="122706" y="699315"/>
                </a:lnTo>
                <a:lnTo>
                  <a:pt x="92317" y="670247"/>
                </a:lnTo>
                <a:lnTo>
                  <a:pt x="65613" y="636411"/>
                </a:lnTo>
                <a:lnTo>
                  <a:pt x="42954" y="597719"/>
                </a:lnTo>
                <a:lnTo>
                  <a:pt x="24703" y="554084"/>
                </a:lnTo>
                <a:lnTo>
                  <a:pt x="11219" y="505416"/>
                </a:lnTo>
                <a:lnTo>
                  <a:pt x="2865" y="451627"/>
                </a:lnTo>
                <a:lnTo>
                  <a:pt x="0" y="392629"/>
                </a:lnTo>
                <a:lnTo>
                  <a:pt x="2625" y="337731"/>
                </a:lnTo>
                <a:lnTo>
                  <a:pt x="10282" y="286484"/>
                </a:lnTo>
                <a:lnTo>
                  <a:pt x="22656" y="238992"/>
                </a:lnTo>
                <a:lnTo>
                  <a:pt x="39433" y="195389"/>
                </a:lnTo>
                <a:lnTo>
                  <a:pt x="60297" y="155807"/>
                </a:lnTo>
                <a:lnTo>
                  <a:pt x="84934" y="120382"/>
                </a:lnTo>
                <a:lnTo>
                  <a:pt x="113028" y="89246"/>
                </a:lnTo>
                <a:lnTo>
                  <a:pt x="144263" y="62533"/>
                </a:lnTo>
                <a:lnTo>
                  <a:pt x="178326" y="40378"/>
                </a:lnTo>
                <a:lnTo>
                  <a:pt x="214900" y="22913"/>
                </a:lnTo>
                <a:lnTo>
                  <a:pt x="253670" y="10272"/>
                </a:lnTo>
                <a:lnTo>
                  <a:pt x="294322" y="2590"/>
                </a:lnTo>
                <a:lnTo>
                  <a:pt x="336538" y="0"/>
                </a:lnTo>
                <a:lnTo>
                  <a:pt x="1003683" y="0"/>
                </a:lnTo>
                <a:lnTo>
                  <a:pt x="1047278" y="2590"/>
                </a:lnTo>
                <a:lnTo>
                  <a:pt x="1089097" y="10272"/>
                </a:lnTo>
                <a:lnTo>
                  <a:pt x="1128843" y="22913"/>
                </a:lnTo>
                <a:lnTo>
                  <a:pt x="1166216" y="40379"/>
                </a:lnTo>
                <a:lnTo>
                  <a:pt x="1200920" y="62535"/>
                </a:lnTo>
                <a:lnTo>
                  <a:pt x="1232656" y="89249"/>
                </a:lnTo>
                <a:lnTo>
                  <a:pt x="1261127" y="120387"/>
                </a:lnTo>
                <a:lnTo>
                  <a:pt x="1286034" y="155815"/>
                </a:lnTo>
                <a:lnTo>
                  <a:pt x="1307079" y="195399"/>
                </a:lnTo>
                <a:lnTo>
                  <a:pt x="1323965" y="239006"/>
                </a:lnTo>
                <a:lnTo>
                  <a:pt x="1336394" y="286503"/>
                </a:lnTo>
                <a:lnTo>
                  <a:pt x="1344067" y="337755"/>
                </a:lnTo>
                <a:lnTo>
                  <a:pt x="1345526" y="368291"/>
                </a:lnTo>
                <a:lnTo>
                  <a:pt x="1345526" y="415902"/>
                </a:lnTo>
                <a:lnTo>
                  <a:pt x="1336386" y="494624"/>
                </a:lnTo>
                <a:lnTo>
                  <a:pt x="1323956" y="540553"/>
                </a:lnTo>
                <a:lnTo>
                  <a:pt x="1307069" y="582877"/>
                </a:lnTo>
                <a:lnTo>
                  <a:pt x="1286024" y="621433"/>
                </a:lnTo>
                <a:lnTo>
                  <a:pt x="1261118" y="656061"/>
                </a:lnTo>
                <a:lnTo>
                  <a:pt x="1232649" y="686597"/>
                </a:lnTo>
                <a:lnTo>
                  <a:pt x="1200914" y="712880"/>
                </a:lnTo>
                <a:lnTo>
                  <a:pt x="1166212" y="734748"/>
                </a:lnTo>
                <a:lnTo>
                  <a:pt x="1128840" y="752038"/>
                </a:lnTo>
                <a:lnTo>
                  <a:pt x="1089096" y="764589"/>
                </a:lnTo>
                <a:lnTo>
                  <a:pt x="1047277" y="772239"/>
                </a:lnTo>
                <a:lnTo>
                  <a:pt x="1003682" y="774824"/>
                </a:lnTo>
                <a:lnTo>
                  <a:pt x="421668" y="774824"/>
                </a:lnTo>
                <a:lnTo>
                  <a:pt x="193096" y="964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6865" y="1532266"/>
            <a:ext cx="109728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 marR="5080" indent="-327025">
              <a:lnSpc>
                <a:spcPct val="113599"/>
              </a:lnSpc>
              <a:spcBef>
                <a:spcPts val="100"/>
              </a:spcBef>
            </a:pPr>
            <a:r>
              <a:rPr sz="1650" b="1" spc="-10" dirty="0">
                <a:latin typeface="Comic Sans MS"/>
                <a:cs typeface="Comic Sans MS"/>
              </a:rPr>
              <a:t>not</a:t>
            </a:r>
            <a:r>
              <a:rPr sz="1650" b="1" spc="-40" dirty="0">
                <a:latin typeface="Comic Sans MS"/>
                <a:cs typeface="Comic Sans MS"/>
              </a:rPr>
              <a:t> </a:t>
            </a:r>
            <a:r>
              <a:rPr sz="1650" b="1" spc="-5" dirty="0">
                <a:latin typeface="Comic Sans MS"/>
                <a:cs typeface="Comic Sans MS"/>
              </a:rPr>
              <a:t>a</a:t>
            </a:r>
            <a:r>
              <a:rPr sz="1650" b="1" spc="-3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valid </a:t>
            </a:r>
            <a:r>
              <a:rPr sz="1650" b="1" spc="-700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use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  <a:path w="970915" h="1522729">
                <a:moveTo>
                  <a:pt x="970826" y="370903"/>
                </a:moveTo>
                <a:lnTo>
                  <a:pt x="527291" y="370903"/>
                </a:lnTo>
                <a:lnTo>
                  <a:pt x="0" y="370903"/>
                </a:lnTo>
                <a:lnTo>
                  <a:pt x="0" y="376567"/>
                </a:lnTo>
                <a:lnTo>
                  <a:pt x="79844" y="387388"/>
                </a:lnTo>
                <a:lnTo>
                  <a:pt x="125539" y="396481"/>
                </a:lnTo>
                <a:lnTo>
                  <a:pt x="170510" y="407466"/>
                </a:lnTo>
                <a:lnTo>
                  <a:pt x="214718" y="420306"/>
                </a:lnTo>
                <a:lnTo>
                  <a:pt x="258140" y="434975"/>
                </a:lnTo>
                <a:lnTo>
                  <a:pt x="300710" y="451396"/>
                </a:lnTo>
                <a:lnTo>
                  <a:pt x="342379" y="469544"/>
                </a:lnTo>
                <a:lnTo>
                  <a:pt x="383120" y="489369"/>
                </a:lnTo>
                <a:lnTo>
                  <a:pt x="422884" y="510844"/>
                </a:lnTo>
                <a:lnTo>
                  <a:pt x="461632" y="533895"/>
                </a:lnTo>
                <a:lnTo>
                  <a:pt x="499313" y="558507"/>
                </a:lnTo>
                <a:lnTo>
                  <a:pt x="535876" y="584619"/>
                </a:lnTo>
                <a:lnTo>
                  <a:pt x="571296" y="612190"/>
                </a:lnTo>
                <a:lnTo>
                  <a:pt x="605510" y="641184"/>
                </a:lnTo>
                <a:lnTo>
                  <a:pt x="638492" y="671537"/>
                </a:lnTo>
                <a:lnTo>
                  <a:pt x="670179" y="703237"/>
                </a:lnTo>
                <a:lnTo>
                  <a:pt x="700544" y="736206"/>
                </a:lnTo>
                <a:lnTo>
                  <a:pt x="729538" y="770432"/>
                </a:lnTo>
                <a:lnTo>
                  <a:pt x="757110" y="805840"/>
                </a:lnTo>
                <a:lnTo>
                  <a:pt x="783221" y="842416"/>
                </a:lnTo>
                <a:lnTo>
                  <a:pt x="807821" y="880084"/>
                </a:lnTo>
                <a:lnTo>
                  <a:pt x="830884" y="918832"/>
                </a:lnTo>
                <a:lnTo>
                  <a:pt x="852347" y="958596"/>
                </a:lnTo>
                <a:lnTo>
                  <a:pt x="872185" y="999337"/>
                </a:lnTo>
                <a:lnTo>
                  <a:pt x="890333" y="1041019"/>
                </a:lnTo>
                <a:lnTo>
                  <a:pt x="906754" y="1083589"/>
                </a:lnTo>
                <a:lnTo>
                  <a:pt x="921410" y="1126998"/>
                </a:lnTo>
                <a:lnTo>
                  <a:pt x="934262" y="1171219"/>
                </a:lnTo>
                <a:lnTo>
                  <a:pt x="945248" y="1216190"/>
                </a:lnTo>
                <a:lnTo>
                  <a:pt x="954341" y="1261884"/>
                </a:lnTo>
                <a:lnTo>
                  <a:pt x="961491" y="1308239"/>
                </a:lnTo>
                <a:lnTo>
                  <a:pt x="966647" y="1355229"/>
                </a:lnTo>
                <a:lnTo>
                  <a:pt x="969772" y="1402791"/>
                </a:lnTo>
                <a:lnTo>
                  <a:pt x="970826" y="1450898"/>
                </a:lnTo>
                <a:lnTo>
                  <a:pt x="970826" y="370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25" y="861477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25" y="86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02790" y="12"/>
            <a:ext cx="7398384" cy="1870075"/>
          </a:xfrm>
          <a:custGeom>
            <a:avLst/>
            <a:gdLst/>
            <a:ahLst/>
            <a:cxnLst/>
            <a:rect l="l" t="t" r="r" b="b"/>
            <a:pathLst>
              <a:path w="7398384" h="1870075">
                <a:moveTo>
                  <a:pt x="7398321" y="0"/>
                </a:moveTo>
                <a:lnTo>
                  <a:pt x="6621170" y="0"/>
                </a:lnTo>
                <a:lnTo>
                  <a:pt x="6619291" y="19240"/>
                </a:lnTo>
                <a:lnTo>
                  <a:pt x="6617767" y="66586"/>
                </a:lnTo>
                <a:lnTo>
                  <a:pt x="6619291" y="113919"/>
                </a:lnTo>
                <a:lnTo>
                  <a:pt x="6623825" y="160451"/>
                </a:lnTo>
                <a:lnTo>
                  <a:pt x="6631254" y="206057"/>
                </a:lnTo>
                <a:lnTo>
                  <a:pt x="6641503" y="250659"/>
                </a:lnTo>
                <a:lnTo>
                  <a:pt x="6654470" y="294157"/>
                </a:lnTo>
                <a:lnTo>
                  <a:pt x="6670053" y="336461"/>
                </a:lnTo>
                <a:lnTo>
                  <a:pt x="6687566" y="376174"/>
                </a:lnTo>
                <a:lnTo>
                  <a:pt x="6674104" y="375183"/>
                </a:lnTo>
                <a:lnTo>
                  <a:pt x="333375" y="375183"/>
                </a:lnTo>
                <a:lnTo>
                  <a:pt x="284111" y="378802"/>
                </a:lnTo>
                <a:lnTo>
                  <a:pt x="237096" y="389305"/>
                </a:lnTo>
                <a:lnTo>
                  <a:pt x="192836" y="406171"/>
                </a:lnTo>
                <a:lnTo>
                  <a:pt x="151853" y="428891"/>
                </a:lnTo>
                <a:lnTo>
                  <a:pt x="114655" y="456958"/>
                </a:lnTo>
                <a:lnTo>
                  <a:pt x="81775" y="489839"/>
                </a:lnTo>
                <a:lnTo>
                  <a:pt x="53708" y="527037"/>
                </a:lnTo>
                <a:lnTo>
                  <a:pt x="30988" y="568020"/>
                </a:lnTo>
                <a:lnTo>
                  <a:pt x="14109" y="612279"/>
                </a:lnTo>
                <a:lnTo>
                  <a:pt x="3619" y="659295"/>
                </a:lnTo>
                <a:lnTo>
                  <a:pt x="0" y="708558"/>
                </a:lnTo>
                <a:lnTo>
                  <a:pt x="0" y="1536128"/>
                </a:lnTo>
                <a:lnTo>
                  <a:pt x="3619" y="1585391"/>
                </a:lnTo>
                <a:lnTo>
                  <a:pt x="14109" y="1632419"/>
                </a:lnTo>
                <a:lnTo>
                  <a:pt x="30988" y="1676679"/>
                </a:lnTo>
                <a:lnTo>
                  <a:pt x="53708" y="1717662"/>
                </a:lnTo>
                <a:lnTo>
                  <a:pt x="81775" y="1754847"/>
                </a:lnTo>
                <a:lnTo>
                  <a:pt x="114655" y="1787728"/>
                </a:lnTo>
                <a:lnTo>
                  <a:pt x="151853" y="1815795"/>
                </a:lnTo>
                <a:lnTo>
                  <a:pt x="192836" y="1838515"/>
                </a:lnTo>
                <a:lnTo>
                  <a:pt x="237096" y="1855393"/>
                </a:lnTo>
                <a:lnTo>
                  <a:pt x="284111" y="1865896"/>
                </a:lnTo>
                <a:lnTo>
                  <a:pt x="333375" y="1869503"/>
                </a:lnTo>
                <a:lnTo>
                  <a:pt x="6674104" y="1869503"/>
                </a:lnTo>
                <a:lnTo>
                  <a:pt x="6723367" y="1865896"/>
                </a:lnTo>
                <a:lnTo>
                  <a:pt x="6770395" y="1855393"/>
                </a:lnTo>
                <a:lnTo>
                  <a:pt x="6814655" y="1838515"/>
                </a:lnTo>
                <a:lnTo>
                  <a:pt x="6855638" y="1815795"/>
                </a:lnTo>
                <a:lnTo>
                  <a:pt x="6892823" y="1787728"/>
                </a:lnTo>
                <a:lnTo>
                  <a:pt x="6925716" y="1754847"/>
                </a:lnTo>
                <a:lnTo>
                  <a:pt x="6953771" y="1717662"/>
                </a:lnTo>
                <a:lnTo>
                  <a:pt x="6976504" y="1676679"/>
                </a:lnTo>
                <a:lnTo>
                  <a:pt x="6993369" y="1632419"/>
                </a:lnTo>
                <a:lnTo>
                  <a:pt x="7003872" y="1585391"/>
                </a:lnTo>
                <a:lnTo>
                  <a:pt x="7004609" y="1575269"/>
                </a:lnTo>
                <a:lnTo>
                  <a:pt x="7004609" y="704659"/>
                </a:lnTo>
                <a:lnTo>
                  <a:pt x="7026872" y="716191"/>
                </a:lnTo>
                <a:lnTo>
                  <a:pt x="7067880" y="734301"/>
                </a:lnTo>
                <a:lnTo>
                  <a:pt x="7110184" y="749871"/>
                </a:lnTo>
                <a:lnTo>
                  <a:pt x="7153681" y="762838"/>
                </a:lnTo>
                <a:lnTo>
                  <a:pt x="7198284" y="773087"/>
                </a:lnTo>
                <a:lnTo>
                  <a:pt x="7243902" y="780516"/>
                </a:lnTo>
                <a:lnTo>
                  <a:pt x="7290422" y="785050"/>
                </a:lnTo>
                <a:lnTo>
                  <a:pt x="7337768" y="786587"/>
                </a:lnTo>
                <a:lnTo>
                  <a:pt x="7385101" y="785050"/>
                </a:lnTo>
                <a:lnTo>
                  <a:pt x="7398321" y="783767"/>
                </a:lnTo>
                <a:lnTo>
                  <a:pt x="7398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7825" marR="5080" indent="-349885">
              <a:lnSpc>
                <a:spcPct val="115900"/>
              </a:lnSpc>
              <a:spcBef>
                <a:spcPts val="100"/>
              </a:spcBef>
            </a:pPr>
            <a:r>
              <a:rPr spc="-10" dirty="0"/>
              <a:t>Here</a:t>
            </a:r>
            <a:r>
              <a:rPr spc="-5" dirty="0"/>
              <a:t> </a:t>
            </a:r>
            <a:r>
              <a:rPr spc="-10" dirty="0"/>
              <a:t>we’re</a:t>
            </a:r>
            <a:r>
              <a:rPr dirty="0"/>
              <a:t> </a:t>
            </a:r>
            <a:r>
              <a:rPr spc="-10" dirty="0"/>
              <a:t>using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10" dirty="0"/>
              <a:t>aggregation</a:t>
            </a:r>
            <a:r>
              <a:rPr spc="-5" dirty="0"/>
              <a:t> </a:t>
            </a:r>
            <a:r>
              <a:rPr spc="-10" dirty="0"/>
              <a:t>function</a:t>
            </a:r>
            <a:r>
              <a:rPr dirty="0"/>
              <a:t> </a:t>
            </a:r>
            <a:r>
              <a:rPr spc="-10" dirty="0"/>
              <a:t>(SUM)</a:t>
            </a:r>
            <a:r>
              <a:rPr dirty="0"/>
              <a:t> </a:t>
            </a:r>
            <a:r>
              <a:rPr spc="-5" dirty="0"/>
              <a:t>to </a:t>
            </a:r>
            <a:r>
              <a:rPr spc="-600" dirty="0"/>
              <a:t> </a:t>
            </a:r>
            <a:r>
              <a:rPr spc="-10" dirty="0"/>
              <a:t>calculate</a:t>
            </a:r>
            <a:r>
              <a:rPr spc="-5" dirty="0"/>
              <a:t> a </a:t>
            </a:r>
            <a:r>
              <a:rPr spc="-10" dirty="0"/>
              <a:t>new</a:t>
            </a:r>
            <a:r>
              <a:rPr dirty="0"/>
              <a:t> </a:t>
            </a:r>
            <a:r>
              <a:rPr spc="-10" dirty="0"/>
              <a:t>column</a:t>
            </a:r>
            <a:r>
              <a:rPr spc="-5" dirty="0"/>
              <a:t> </a:t>
            </a:r>
            <a:r>
              <a:rPr spc="-10" dirty="0"/>
              <a:t>named</a:t>
            </a:r>
            <a:r>
              <a:rPr spc="-5" dirty="0"/>
              <a:t> </a:t>
            </a:r>
            <a:r>
              <a:rPr spc="-10" dirty="0"/>
              <a:t>TotalQuantity</a:t>
            </a:r>
          </a:p>
        </p:txBody>
      </p:sp>
      <p:sp>
        <p:nvSpPr>
          <p:cNvPr id="11" name="object 11"/>
          <p:cNvSpPr/>
          <p:nvPr/>
        </p:nvSpPr>
        <p:spPr>
          <a:xfrm>
            <a:off x="1393357" y="5863968"/>
            <a:ext cx="4361815" cy="935355"/>
          </a:xfrm>
          <a:custGeom>
            <a:avLst/>
            <a:gdLst/>
            <a:ahLst/>
            <a:cxnLst/>
            <a:rect l="l" t="t" r="r" b="b"/>
            <a:pathLst>
              <a:path w="4361815" h="935354">
                <a:moveTo>
                  <a:pt x="4028322" y="935171"/>
                </a:moveTo>
                <a:lnTo>
                  <a:pt x="333359" y="935171"/>
                </a:lnTo>
                <a:lnTo>
                  <a:pt x="284097" y="931556"/>
                </a:lnTo>
                <a:lnTo>
                  <a:pt x="237078" y="921056"/>
                </a:lnTo>
                <a:lnTo>
                  <a:pt x="192818" y="904186"/>
                </a:lnTo>
                <a:lnTo>
                  <a:pt x="151835" y="881462"/>
                </a:lnTo>
                <a:lnTo>
                  <a:pt x="114642" y="853399"/>
                </a:lnTo>
                <a:lnTo>
                  <a:pt x="81757" y="820514"/>
                </a:lnTo>
                <a:lnTo>
                  <a:pt x="53695" y="783322"/>
                </a:lnTo>
                <a:lnTo>
                  <a:pt x="30971" y="742338"/>
                </a:lnTo>
                <a:lnTo>
                  <a:pt x="14101" y="698079"/>
                </a:lnTo>
                <a:lnTo>
                  <a:pt x="3600" y="651059"/>
                </a:lnTo>
                <a:lnTo>
                  <a:pt x="0" y="601982"/>
                </a:lnTo>
                <a:lnTo>
                  <a:pt x="0" y="333188"/>
                </a:lnTo>
                <a:lnTo>
                  <a:pt x="3600" y="284111"/>
                </a:lnTo>
                <a:lnTo>
                  <a:pt x="14101" y="237091"/>
                </a:lnTo>
                <a:lnTo>
                  <a:pt x="30971" y="192832"/>
                </a:lnTo>
                <a:lnTo>
                  <a:pt x="53695" y="151848"/>
                </a:lnTo>
                <a:lnTo>
                  <a:pt x="81757" y="114656"/>
                </a:lnTo>
                <a:lnTo>
                  <a:pt x="114642" y="81771"/>
                </a:lnTo>
                <a:lnTo>
                  <a:pt x="151835" y="53708"/>
                </a:lnTo>
                <a:lnTo>
                  <a:pt x="192818" y="30984"/>
                </a:lnTo>
                <a:lnTo>
                  <a:pt x="237078" y="14114"/>
                </a:lnTo>
                <a:lnTo>
                  <a:pt x="284097" y="3614"/>
                </a:lnTo>
                <a:lnTo>
                  <a:pt x="333361" y="0"/>
                </a:lnTo>
                <a:lnTo>
                  <a:pt x="4028320" y="0"/>
                </a:lnTo>
                <a:lnTo>
                  <a:pt x="4077584" y="3614"/>
                </a:lnTo>
                <a:lnTo>
                  <a:pt x="4124604" y="14114"/>
                </a:lnTo>
                <a:lnTo>
                  <a:pt x="4168863" y="30984"/>
                </a:lnTo>
                <a:lnTo>
                  <a:pt x="4209847" y="53708"/>
                </a:lnTo>
                <a:lnTo>
                  <a:pt x="4247040" y="81771"/>
                </a:lnTo>
                <a:lnTo>
                  <a:pt x="4279925" y="114656"/>
                </a:lnTo>
                <a:lnTo>
                  <a:pt x="4307987" y="151848"/>
                </a:lnTo>
                <a:lnTo>
                  <a:pt x="4330712" y="192832"/>
                </a:lnTo>
                <a:lnTo>
                  <a:pt x="4347582" y="237091"/>
                </a:lnTo>
                <a:lnTo>
                  <a:pt x="4358082" y="284111"/>
                </a:lnTo>
                <a:lnTo>
                  <a:pt x="4361683" y="333188"/>
                </a:lnTo>
                <a:lnTo>
                  <a:pt x="4361683" y="601982"/>
                </a:lnTo>
                <a:lnTo>
                  <a:pt x="4358082" y="651059"/>
                </a:lnTo>
                <a:lnTo>
                  <a:pt x="4347582" y="698079"/>
                </a:lnTo>
                <a:lnTo>
                  <a:pt x="4330712" y="742338"/>
                </a:lnTo>
                <a:lnTo>
                  <a:pt x="4307987" y="783322"/>
                </a:lnTo>
                <a:lnTo>
                  <a:pt x="4279925" y="820514"/>
                </a:lnTo>
                <a:lnTo>
                  <a:pt x="4247040" y="853399"/>
                </a:lnTo>
                <a:lnTo>
                  <a:pt x="4209847" y="881462"/>
                </a:lnTo>
                <a:lnTo>
                  <a:pt x="4168863" y="904186"/>
                </a:lnTo>
                <a:lnTo>
                  <a:pt x="4124604" y="921056"/>
                </a:lnTo>
                <a:lnTo>
                  <a:pt x="4077584" y="931556"/>
                </a:lnTo>
                <a:lnTo>
                  <a:pt x="4028322" y="935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9120" y="4965012"/>
            <a:ext cx="6480810" cy="765810"/>
          </a:xfrm>
          <a:custGeom>
            <a:avLst/>
            <a:gdLst/>
            <a:ahLst/>
            <a:cxnLst/>
            <a:rect l="l" t="t" r="r" b="b"/>
            <a:pathLst>
              <a:path w="6480809" h="765810">
                <a:moveTo>
                  <a:pt x="6147508" y="765606"/>
                </a:moveTo>
                <a:lnTo>
                  <a:pt x="333371" y="765606"/>
                </a:lnTo>
                <a:lnTo>
                  <a:pt x="284111" y="761992"/>
                </a:lnTo>
                <a:lnTo>
                  <a:pt x="237091" y="751492"/>
                </a:lnTo>
                <a:lnTo>
                  <a:pt x="192832" y="734622"/>
                </a:lnTo>
                <a:lnTo>
                  <a:pt x="151848" y="711898"/>
                </a:lnTo>
                <a:lnTo>
                  <a:pt x="114656" y="683835"/>
                </a:lnTo>
                <a:lnTo>
                  <a:pt x="81771" y="650950"/>
                </a:lnTo>
                <a:lnTo>
                  <a:pt x="53708" y="613758"/>
                </a:lnTo>
                <a:lnTo>
                  <a:pt x="30984" y="572774"/>
                </a:lnTo>
                <a:lnTo>
                  <a:pt x="14114" y="528515"/>
                </a:lnTo>
                <a:lnTo>
                  <a:pt x="3614" y="481495"/>
                </a:lnTo>
                <a:lnTo>
                  <a:pt x="0" y="432232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147505" y="0"/>
                </a:lnTo>
                <a:lnTo>
                  <a:pt x="6196768" y="3614"/>
                </a:lnTo>
                <a:lnTo>
                  <a:pt x="6243787" y="14114"/>
                </a:lnTo>
                <a:lnTo>
                  <a:pt x="6288047" y="30984"/>
                </a:lnTo>
                <a:lnTo>
                  <a:pt x="6329030" y="53708"/>
                </a:lnTo>
                <a:lnTo>
                  <a:pt x="6366223" y="81771"/>
                </a:lnTo>
                <a:lnTo>
                  <a:pt x="6399108" y="114656"/>
                </a:lnTo>
                <a:lnTo>
                  <a:pt x="6427171" y="151848"/>
                </a:lnTo>
                <a:lnTo>
                  <a:pt x="6449895" y="192832"/>
                </a:lnTo>
                <a:lnTo>
                  <a:pt x="6466765" y="237091"/>
                </a:lnTo>
                <a:lnTo>
                  <a:pt x="6477265" y="284111"/>
                </a:lnTo>
                <a:lnTo>
                  <a:pt x="6480744" y="331530"/>
                </a:lnTo>
                <a:lnTo>
                  <a:pt x="6480744" y="434076"/>
                </a:lnTo>
                <a:lnTo>
                  <a:pt x="6477265" y="481495"/>
                </a:lnTo>
                <a:lnTo>
                  <a:pt x="6466765" y="528515"/>
                </a:lnTo>
                <a:lnTo>
                  <a:pt x="6449895" y="572774"/>
                </a:lnTo>
                <a:lnTo>
                  <a:pt x="6427171" y="613758"/>
                </a:lnTo>
                <a:lnTo>
                  <a:pt x="6399108" y="650950"/>
                </a:lnTo>
                <a:lnTo>
                  <a:pt x="6366223" y="683835"/>
                </a:lnTo>
                <a:lnTo>
                  <a:pt x="6329030" y="711898"/>
                </a:lnTo>
                <a:lnTo>
                  <a:pt x="6288047" y="734622"/>
                </a:lnTo>
                <a:lnTo>
                  <a:pt x="6243787" y="751492"/>
                </a:lnTo>
                <a:lnTo>
                  <a:pt x="6196768" y="761992"/>
                </a:lnTo>
                <a:lnTo>
                  <a:pt x="6147508" y="7656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095901" y="1430655"/>
            <a:ext cx="6187440" cy="3298190"/>
            <a:chOff x="2095901" y="1430655"/>
            <a:chExt cx="6187440" cy="329819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8384" y="1947500"/>
              <a:ext cx="5924549" cy="2781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95893" y="1430667"/>
              <a:ext cx="307975" cy="655320"/>
            </a:xfrm>
            <a:custGeom>
              <a:avLst/>
              <a:gdLst/>
              <a:ahLst/>
              <a:cxnLst/>
              <a:rect l="l" t="t" r="r" b="b"/>
              <a:pathLst>
                <a:path w="307975" h="655319">
                  <a:moveTo>
                    <a:pt x="307352" y="115620"/>
                  </a:moveTo>
                  <a:lnTo>
                    <a:pt x="306539" y="88696"/>
                  </a:lnTo>
                  <a:lnTo>
                    <a:pt x="305181" y="78282"/>
                  </a:lnTo>
                  <a:lnTo>
                    <a:pt x="303237" y="63385"/>
                  </a:lnTo>
                  <a:lnTo>
                    <a:pt x="277139" y="32385"/>
                  </a:lnTo>
                  <a:lnTo>
                    <a:pt x="239966" y="24511"/>
                  </a:lnTo>
                  <a:lnTo>
                    <a:pt x="230149" y="23520"/>
                  </a:lnTo>
                  <a:lnTo>
                    <a:pt x="179285" y="24511"/>
                  </a:lnTo>
                  <a:lnTo>
                    <a:pt x="155803" y="22860"/>
                  </a:lnTo>
                  <a:lnTo>
                    <a:pt x="137083" y="18072"/>
                  </a:lnTo>
                  <a:lnTo>
                    <a:pt x="113893" y="11785"/>
                  </a:lnTo>
                  <a:lnTo>
                    <a:pt x="79997" y="5308"/>
                  </a:lnTo>
                  <a:lnTo>
                    <a:pt x="29121" y="0"/>
                  </a:lnTo>
                  <a:lnTo>
                    <a:pt x="14833" y="2857"/>
                  </a:lnTo>
                  <a:lnTo>
                    <a:pt x="10071" y="7620"/>
                  </a:lnTo>
                  <a:lnTo>
                    <a:pt x="5308" y="11430"/>
                  </a:lnTo>
                  <a:lnTo>
                    <a:pt x="1498" y="19050"/>
                  </a:lnTo>
                  <a:lnTo>
                    <a:pt x="546" y="25717"/>
                  </a:lnTo>
                  <a:lnTo>
                    <a:pt x="12" y="28956"/>
                  </a:lnTo>
                  <a:lnTo>
                    <a:pt x="0" y="33235"/>
                  </a:lnTo>
                  <a:lnTo>
                    <a:pt x="1498" y="40005"/>
                  </a:lnTo>
                  <a:lnTo>
                    <a:pt x="5308" y="44767"/>
                  </a:lnTo>
                  <a:lnTo>
                    <a:pt x="9118" y="50482"/>
                  </a:lnTo>
                  <a:lnTo>
                    <a:pt x="13881" y="54292"/>
                  </a:lnTo>
                  <a:lnTo>
                    <a:pt x="21501" y="56197"/>
                  </a:lnTo>
                  <a:lnTo>
                    <a:pt x="35153" y="57645"/>
                  </a:lnTo>
                  <a:lnTo>
                    <a:pt x="52108" y="56426"/>
                  </a:lnTo>
                  <a:lnTo>
                    <a:pt x="70662" y="54851"/>
                  </a:lnTo>
                  <a:lnTo>
                    <a:pt x="89128" y="55245"/>
                  </a:lnTo>
                  <a:lnTo>
                    <a:pt x="110909" y="60198"/>
                  </a:lnTo>
                  <a:lnTo>
                    <a:pt x="126415" y="65303"/>
                  </a:lnTo>
                  <a:lnTo>
                    <a:pt x="115570" y="74168"/>
                  </a:lnTo>
                  <a:lnTo>
                    <a:pt x="102831" y="86829"/>
                  </a:lnTo>
                  <a:lnTo>
                    <a:pt x="71183" y="129743"/>
                  </a:lnTo>
                  <a:lnTo>
                    <a:pt x="51752" y="163817"/>
                  </a:lnTo>
                  <a:lnTo>
                    <a:pt x="34099" y="198615"/>
                  </a:lnTo>
                  <a:lnTo>
                    <a:pt x="14274" y="244627"/>
                  </a:lnTo>
                  <a:lnTo>
                    <a:pt x="4368" y="285737"/>
                  </a:lnTo>
                  <a:lnTo>
                    <a:pt x="2933" y="308965"/>
                  </a:lnTo>
                  <a:lnTo>
                    <a:pt x="3556" y="320700"/>
                  </a:lnTo>
                  <a:lnTo>
                    <a:pt x="4368" y="334314"/>
                  </a:lnTo>
                  <a:lnTo>
                    <a:pt x="5499" y="364439"/>
                  </a:lnTo>
                  <a:lnTo>
                    <a:pt x="10261" y="438264"/>
                  </a:lnTo>
                  <a:lnTo>
                    <a:pt x="24599" y="490499"/>
                  </a:lnTo>
                  <a:lnTo>
                    <a:pt x="44602" y="524370"/>
                  </a:lnTo>
                  <a:lnTo>
                    <a:pt x="69596" y="553961"/>
                  </a:lnTo>
                  <a:lnTo>
                    <a:pt x="125196" y="590461"/>
                  </a:lnTo>
                  <a:lnTo>
                    <a:pt x="182206" y="618083"/>
                  </a:lnTo>
                  <a:lnTo>
                    <a:pt x="268211" y="655307"/>
                  </a:lnTo>
                  <a:lnTo>
                    <a:pt x="272592" y="654456"/>
                  </a:lnTo>
                  <a:lnTo>
                    <a:pt x="303326" y="629234"/>
                  </a:lnTo>
                  <a:lnTo>
                    <a:pt x="301256" y="621093"/>
                  </a:lnTo>
                  <a:lnTo>
                    <a:pt x="296786" y="613397"/>
                  </a:lnTo>
                  <a:lnTo>
                    <a:pt x="271678" y="598995"/>
                  </a:lnTo>
                  <a:lnTo>
                    <a:pt x="230225" y="586727"/>
                  </a:lnTo>
                  <a:lnTo>
                    <a:pt x="184670" y="573760"/>
                  </a:lnTo>
                  <a:lnTo>
                    <a:pt x="147243" y="557199"/>
                  </a:lnTo>
                  <a:lnTo>
                    <a:pt x="106400" y="521246"/>
                  </a:lnTo>
                  <a:lnTo>
                    <a:pt x="77711" y="480999"/>
                  </a:lnTo>
                  <a:lnTo>
                    <a:pt x="61493" y="430377"/>
                  </a:lnTo>
                  <a:lnTo>
                    <a:pt x="54432" y="382714"/>
                  </a:lnTo>
                  <a:lnTo>
                    <a:pt x="50622" y="317715"/>
                  </a:lnTo>
                  <a:lnTo>
                    <a:pt x="53898" y="285737"/>
                  </a:lnTo>
                  <a:lnTo>
                    <a:pt x="76276" y="221691"/>
                  </a:lnTo>
                  <a:lnTo>
                    <a:pt x="107238" y="164769"/>
                  </a:lnTo>
                  <a:lnTo>
                    <a:pt x="141528" y="121640"/>
                  </a:lnTo>
                  <a:lnTo>
                    <a:pt x="185547" y="97790"/>
                  </a:lnTo>
                  <a:lnTo>
                    <a:pt x="241795" y="83108"/>
                  </a:lnTo>
                  <a:lnTo>
                    <a:pt x="243446" y="83807"/>
                  </a:lnTo>
                  <a:lnTo>
                    <a:pt x="250113" y="83807"/>
                  </a:lnTo>
                  <a:lnTo>
                    <a:pt x="251320" y="83527"/>
                  </a:lnTo>
                  <a:lnTo>
                    <a:pt x="252006" y="83820"/>
                  </a:lnTo>
                  <a:lnTo>
                    <a:pt x="256400" y="100063"/>
                  </a:lnTo>
                  <a:lnTo>
                    <a:pt x="253555" y="123825"/>
                  </a:lnTo>
                  <a:lnTo>
                    <a:pt x="247319" y="149720"/>
                  </a:lnTo>
                  <a:lnTo>
                    <a:pt x="241528" y="172402"/>
                  </a:lnTo>
                  <a:lnTo>
                    <a:pt x="236004" y="188010"/>
                  </a:lnTo>
                  <a:lnTo>
                    <a:pt x="228676" y="202996"/>
                  </a:lnTo>
                  <a:lnTo>
                    <a:pt x="226974" y="206959"/>
                  </a:lnTo>
                  <a:lnTo>
                    <a:pt x="222478" y="211455"/>
                  </a:lnTo>
                  <a:lnTo>
                    <a:pt x="220573" y="219075"/>
                  </a:lnTo>
                  <a:lnTo>
                    <a:pt x="221780" y="226237"/>
                  </a:lnTo>
                  <a:lnTo>
                    <a:pt x="221526" y="228600"/>
                  </a:lnTo>
                  <a:lnTo>
                    <a:pt x="222656" y="231495"/>
                  </a:lnTo>
                  <a:lnTo>
                    <a:pt x="222910" y="232143"/>
                  </a:lnTo>
                  <a:lnTo>
                    <a:pt x="224866" y="237172"/>
                  </a:lnTo>
                  <a:lnTo>
                    <a:pt x="225348" y="237769"/>
                  </a:lnTo>
                  <a:lnTo>
                    <a:pt x="225704" y="238594"/>
                  </a:lnTo>
                  <a:lnTo>
                    <a:pt x="229971" y="244881"/>
                  </a:lnTo>
                  <a:lnTo>
                    <a:pt x="234810" y="249491"/>
                  </a:lnTo>
                  <a:lnTo>
                    <a:pt x="239623" y="254317"/>
                  </a:lnTo>
                  <a:lnTo>
                    <a:pt x="244894" y="255816"/>
                  </a:lnTo>
                  <a:lnTo>
                    <a:pt x="249110" y="255816"/>
                  </a:lnTo>
                  <a:lnTo>
                    <a:pt x="252958" y="255270"/>
                  </a:lnTo>
                  <a:lnTo>
                    <a:pt x="254546" y="254850"/>
                  </a:lnTo>
                  <a:lnTo>
                    <a:pt x="258965" y="253682"/>
                  </a:lnTo>
                  <a:lnTo>
                    <a:pt x="260375" y="252971"/>
                  </a:lnTo>
                  <a:lnTo>
                    <a:pt x="260705" y="252882"/>
                  </a:lnTo>
                  <a:lnTo>
                    <a:pt x="267589" y="249491"/>
                  </a:lnTo>
                  <a:lnTo>
                    <a:pt x="272961" y="245745"/>
                  </a:lnTo>
                  <a:lnTo>
                    <a:pt x="277723" y="240982"/>
                  </a:lnTo>
                  <a:lnTo>
                    <a:pt x="280454" y="234632"/>
                  </a:lnTo>
                  <a:lnTo>
                    <a:pt x="283413" y="230276"/>
                  </a:lnTo>
                  <a:lnTo>
                    <a:pt x="297421" y="194310"/>
                  </a:lnTo>
                  <a:lnTo>
                    <a:pt x="306184" y="153250"/>
                  </a:lnTo>
                  <a:lnTo>
                    <a:pt x="307251" y="139065"/>
                  </a:lnTo>
                  <a:lnTo>
                    <a:pt x="307352" y="115620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87901" y="5051892"/>
            <a:ext cx="13982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grand</a:t>
            </a:r>
            <a:r>
              <a:rPr sz="1600" b="1" spc="170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total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6097" y="5019469"/>
            <a:ext cx="4749165" cy="5778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55"/>
              </a:spcBef>
            </a:pPr>
            <a:r>
              <a:rPr sz="1600" spc="-5" dirty="0">
                <a:latin typeface="Comic Sans MS"/>
                <a:cs typeface="Comic Sans MS"/>
              </a:rPr>
              <a:t>Since</a:t>
            </a:r>
            <a:r>
              <a:rPr sz="1600" spc="2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this</a:t>
            </a:r>
            <a:r>
              <a:rPr sz="1600" spc="21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is</a:t>
            </a:r>
            <a:r>
              <a:rPr sz="1600" spc="2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an</a:t>
            </a:r>
            <a:r>
              <a:rPr sz="1600" spc="2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aggregation</a:t>
            </a:r>
            <a:r>
              <a:rPr sz="1600" spc="2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function,</a:t>
            </a:r>
            <a:r>
              <a:rPr sz="1600" spc="2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the</a:t>
            </a:r>
            <a:r>
              <a:rPr sz="1600" spc="215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same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latin typeface="Comic Sans MS"/>
                <a:cs typeface="Comic Sans MS"/>
              </a:rPr>
              <a:t>returned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in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every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row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of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the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table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0044" y="5907047"/>
            <a:ext cx="383794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latin typeface="Comic Sans MS"/>
                <a:cs typeface="Comic Sans MS"/>
              </a:rPr>
              <a:t>This is </a:t>
            </a:r>
            <a:r>
              <a:rPr sz="1400" b="1" spc="-5" dirty="0">
                <a:latin typeface="Comic Sans MS"/>
                <a:cs typeface="Comic Sans MS"/>
              </a:rPr>
              <a:t>not </a:t>
            </a:r>
            <a:r>
              <a:rPr sz="1400" b="1" dirty="0">
                <a:latin typeface="Comic Sans MS"/>
                <a:cs typeface="Comic Sans MS"/>
              </a:rPr>
              <a:t>a </a:t>
            </a:r>
            <a:r>
              <a:rPr sz="1400" b="1" spc="-5" dirty="0">
                <a:latin typeface="Comic Sans MS"/>
                <a:cs typeface="Comic Sans MS"/>
              </a:rPr>
              <a:t>valid use </a:t>
            </a:r>
            <a:r>
              <a:rPr sz="1400" spc="-5" dirty="0">
                <a:latin typeface="Comic Sans MS"/>
                <a:cs typeface="Comic Sans MS"/>
              </a:rPr>
              <a:t>of calculated columns;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these values are statically “stamped” onto the </a:t>
            </a:r>
            <a:r>
              <a:rPr sz="1400" spc="-40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table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and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can’t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be filtered,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sliced,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etc.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DDBC147-0E78-8FFF-8C67-F55BABF1FB8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7503" y="2437830"/>
            <a:ext cx="1695449" cy="31146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533428" y="187365"/>
            <a:ext cx="3281045" cy="532765"/>
          </a:xfrm>
          <a:custGeom>
            <a:avLst/>
            <a:gdLst/>
            <a:ahLst/>
            <a:cxnLst/>
            <a:rect l="l" t="t" r="r" b="b"/>
            <a:pathLst>
              <a:path w="3281045" h="532765">
                <a:moveTo>
                  <a:pt x="3014629" y="532634"/>
                </a:moveTo>
                <a:lnTo>
                  <a:pt x="266315" y="532634"/>
                </a:lnTo>
                <a:lnTo>
                  <a:pt x="214118" y="527470"/>
                </a:lnTo>
                <a:lnTo>
                  <a:pt x="164402" y="512362"/>
                </a:lnTo>
                <a:lnTo>
                  <a:pt x="118564" y="487890"/>
                </a:lnTo>
                <a:lnTo>
                  <a:pt x="78002" y="454632"/>
                </a:lnTo>
                <a:lnTo>
                  <a:pt x="44744" y="414070"/>
                </a:lnTo>
                <a:lnTo>
                  <a:pt x="20272" y="368232"/>
                </a:lnTo>
                <a:lnTo>
                  <a:pt x="5164" y="318515"/>
                </a:lnTo>
                <a:lnTo>
                  <a:pt x="0" y="266317"/>
                </a:lnTo>
                <a:lnTo>
                  <a:pt x="5164" y="214118"/>
                </a:lnTo>
                <a:lnTo>
                  <a:pt x="20272" y="164402"/>
                </a:lnTo>
                <a:lnTo>
                  <a:pt x="44744" y="118564"/>
                </a:lnTo>
                <a:lnTo>
                  <a:pt x="78002" y="78002"/>
                </a:lnTo>
                <a:lnTo>
                  <a:pt x="118564" y="44744"/>
                </a:lnTo>
                <a:lnTo>
                  <a:pt x="164402" y="20272"/>
                </a:lnTo>
                <a:lnTo>
                  <a:pt x="214118" y="5164"/>
                </a:lnTo>
                <a:lnTo>
                  <a:pt x="266317" y="0"/>
                </a:lnTo>
                <a:lnTo>
                  <a:pt x="3014627" y="0"/>
                </a:lnTo>
                <a:lnTo>
                  <a:pt x="3066826" y="5164"/>
                </a:lnTo>
                <a:lnTo>
                  <a:pt x="3116542" y="20272"/>
                </a:lnTo>
                <a:lnTo>
                  <a:pt x="3162380" y="44744"/>
                </a:lnTo>
                <a:lnTo>
                  <a:pt x="3202942" y="78002"/>
                </a:lnTo>
                <a:lnTo>
                  <a:pt x="3236200" y="118564"/>
                </a:lnTo>
                <a:lnTo>
                  <a:pt x="3260672" y="164402"/>
                </a:lnTo>
                <a:lnTo>
                  <a:pt x="3275780" y="214118"/>
                </a:lnTo>
                <a:lnTo>
                  <a:pt x="3280944" y="266317"/>
                </a:lnTo>
                <a:lnTo>
                  <a:pt x="3275780" y="318515"/>
                </a:lnTo>
                <a:lnTo>
                  <a:pt x="3260672" y="368232"/>
                </a:lnTo>
                <a:lnTo>
                  <a:pt x="3236200" y="414070"/>
                </a:lnTo>
                <a:lnTo>
                  <a:pt x="3202942" y="454632"/>
                </a:lnTo>
                <a:lnTo>
                  <a:pt x="3162380" y="487890"/>
                </a:lnTo>
                <a:lnTo>
                  <a:pt x="3116542" y="512362"/>
                </a:lnTo>
                <a:lnTo>
                  <a:pt x="3066826" y="527470"/>
                </a:lnTo>
                <a:lnTo>
                  <a:pt x="3014629" y="532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4796" y="273725"/>
            <a:ext cx="155829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MEASURES</a:t>
            </a:r>
            <a:endParaRPr sz="21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999" y="909179"/>
            <a:ext cx="6432550" cy="976630"/>
          </a:xfrm>
          <a:custGeom>
            <a:avLst/>
            <a:gdLst/>
            <a:ahLst/>
            <a:cxnLst/>
            <a:rect l="l" t="t" r="r" b="b"/>
            <a:pathLst>
              <a:path w="6432550" h="976630">
                <a:moveTo>
                  <a:pt x="6098655" y="976086"/>
                </a:moveTo>
                <a:lnTo>
                  <a:pt x="333370" y="976086"/>
                </a:lnTo>
                <a:lnTo>
                  <a:pt x="284111" y="972472"/>
                </a:lnTo>
                <a:lnTo>
                  <a:pt x="237091" y="961972"/>
                </a:lnTo>
                <a:lnTo>
                  <a:pt x="192832" y="945102"/>
                </a:lnTo>
                <a:lnTo>
                  <a:pt x="151848" y="922378"/>
                </a:lnTo>
                <a:lnTo>
                  <a:pt x="114656" y="894315"/>
                </a:lnTo>
                <a:lnTo>
                  <a:pt x="81771" y="861430"/>
                </a:lnTo>
                <a:lnTo>
                  <a:pt x="53708" y="824238"/>
                </a:lnTo>
                <a:lnTo>
                  <a:pt x="30984" y="783254"/>
                </a:lnTo>
                <a:lnTo>
                  <a:pt x="14114" y="738995"/>
                </a:lnTo>
                <a:lnTo>
                  <a:pt x="3614" y="691975"/>
                </a:lnTo>
                <a:lnTo>
                  <a:pt x="0" y="642712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098651" y="0"/>
                </a:lnTo>
                <a:lnTo>
                  <a:pt x="6147915" y="3614"/>
                </a:lnTo>
                <a:lnTo>
                  <a:pt x="6194934" y="14114"/>
                </a:lnTo>
                <a:lnTo>
                  <a:pt x="6239194" y="30984"/>
                </a:lnTo>
                <a:lnTo>
                  <a:pt x="6280177" y="53708"/>
                </a:lnTo>
                <a:lnTo>
                  <a:pt x="6317370" y="81771"/>
                </a:lnTo>
                <a:lnTo>
                  <a:pt x="6350255" y="114656"/>
                </a:lnTo>
                <a:lnTo>
                  <a:pt x="6378317" y="151848"/>
                </a:lnTo>
                <a:lnTo>
                  <a:pt x="6401041" y="192832"/>
                </a:lnTo>
                <a:lnTo>
                  <a:pt x="6417911" y="237091"/>
                </a:lnTo>
                <a:lnTo>
                  <a:pt x="6428411" y="284111"/>
                </a:lnTo>
                <a:lnTo>
                  <a:pt x="6432026" y="333375"/>
                </a:lnTo>
                <a:lnTo>
                  <a:pt x="6432026" y="642712"/>
                </a:lnTo>
                <a:lnTo>
                  <a:pt x="6428411" y="691975"/>
                </a:lnTo>
                <a:lnTo>
                  <a:pt x="6417911" y="738995"/>
                </a:lnTo>
                <a:lnTo>
                  <a:pt x="6401041" y="783254"/>
                </a:lnTo>
                <a:lnTo>
                  <a:pt x="6378317" y="824238"/>
                </a:lnTo>
                <a:lnTo>
                  <a:pt x="6350255" y="861430"/>
                </a:lnTo>
                <a:lnTo>
                  <a:pt x="6317370" y="894315"/>
                </a:lnTo>
                <a:lnTo>
                  <a:pt x="6280177" y="922378"/>
                </a:lnTo>
                <a:lnTo>
                  <a:pt x="6239194" y="945102"/>
                </a:lnTo>
                <a:lnTo>
                  <a:pt x="6194934" y="961972"/>
                </a:lnTo>
                <a:lnTo>
                  <a:pt x="6147915" y="972472"/>
                </a:lnTo>
                <a:lnTo>
                  <a:pt x="6098655" y="9760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8202" y="958924"/>
            <a:ext cx="569023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014" marR="5080" indent="-1885950">
              <a:lnSpc>
                <a:spcPct val="1151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Measure</a:t>
            </a:r>
            <a:r>
              <a:rPr sz="1900" b="1" dirty="0">
                <a:latin typeface="Comic Sans MS"/>
                <a:cs typeface="Comic Sans MS"/>
              </a:rPr>
              <a:t>s</a:t>
            </a:r>
            <a:r>
              <a:rPr sz="1900" b="1" spc="-26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ar</a:t>
            </a:r>
            <a:r>
              <a:rPr sz="1900" dirty="0">
                <a:latin typeface="Comic Sans MS"/>
                <a:cs typeface="Comic Sans MS"/>
              </a:rPr>
              <a:t>e</a:t>
            </a:r>
            <a:r>
              <a:rPr sz="1900" spc="-5" dirty="0">
                <a:latin typeface="Comic Sans MS"/>
                <a:cs typeface="Comic Sans MS"/>
              </a:rPr>
              <a:t> DA</a:t>
            </a:r>
            <a:r>
              <a:rPr sz="1900" dirty="0">
                <a:latin typeface="Comic Sans MS"/>
                <a:cs typeface="Comic Sans MS"/>
              </a:rPr>
              <a:t>X</a:t>
            </a:r>
            <a:r>
              <a:rPr sz="1900" spc="-5" dirty="0">
                <a:latin typeface="Comic Sans MS"/>
                <a:cs typeface="Comic Sans MS"/>
              </a:rPr>
              <a:t> formu</a:t>
            </a:r>
            <a:r>
              <a:rPr sz="1900" dirty="0">
                <a:latin typeface="Comic Sans MS"/>
                <a:cs typeface="Comic Sans MS"/>
              </a:rPr>
              <a:t>l</a:t>
            </a:r>
            <a:r>
              <a:rPr sz="1900" spc="-5" dirty="0">
                <a:latin typeface="Comic Sans MS"/>
                <a:cs typeface="Comic Sans MS"/>
              </a:rPr>
              <a:t>a</a:t>
            </a:r>
            <a:r>
              <a:rPr sz="1900" dirty="0">
                <a:latin typeface="Comic Sans MS"/>
                <a:cs typeface="Comic Sans MS"/>
              </a:rPr>
              <a:t>s</a:t>
            </a:r>
            <a:r>
              <a:rPr sz="1900" spc="-5" dirty="0">
                <a:latin typeface="Comic Sans MS"/>
                <a:cs typeface="Comic Sans MS"/>
              </a:rPr>
              <a:t> use</a:t>
            </a:r>
            <a:r>
              <a:rPr sz="1900" dirty="0">
                <a:latin typeface="Comic Sans MS"/>
                <a:cs typeface="Comic Sans MS"/>
              </a:rPr>
              <a:t>d</a:t>
            </a:r>
            <a:r>
              <a:rPr sz="1900" spc="-5" dirty="0">
                <a:latin typeface="Comic Sans MS"/>
                <a:cs typeface="Comic Sans MS"/>
              </a:rPr>
              <a:t> t</a:t>
            </a:r>
            <a:r>
              <a:rPr sz="1900" dirty="0">
                <a:latin typeface="Comic Sans MS"/>
                <a:cs typeface="Comic Sans MS"/>
              </a:rPr>
              <a:t>o</a:t>
            </a:r>
            <a:r>
              <a:rPr sz="1900" spc="-5" dirty="0">
                <a:latin typeface="Comic Sans MS"/>
                <a:cs typeface="Comic Sans MS"/>
              </a:rPr>
              <a:t> generat</a:t>
            </a:r>
            <a:r>
              <a:rPr sz="1900" dirty="0">
                <a:latin typeface="Comic Sans MS"/>
                <a:cs typeface="Comic Sans MS"/>
              </a:rPr>
              <a:t>e</a:t>
            </a:r>
            <a:r>
              <a:rPr sz="1900" spc="-5" dirty="0">
                <a:latin typeface="Comic Sans MS"/>
                <a:cs typeface="Comic Sans MS"/>
              </a:rPr>
              <a:t> ne</a:t>
            </a:r>
            <a:r>
              <a:rPr sz="1900" dirty="0">
                <a:latin typeface="Comic Sans MS"/>
                <a:cs typeface="Comic Sans MS"/>
              </a:rPr>
              <a:t>w  </a:t>
            </a:r>
            <a:r>
              <a:rPr sz="1900" spc="-5" dirty="0">
                <a:latin typeface="Comic Sans MS"/>
                <a:cs typeface="Comic Sans MS"/>
              </a:rPr>
              <a:t>calculated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values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3896" y="2163629"/>
            <a:ext cx="6116320" cy="3676015"/>
          </a:xfrm>
          <a:custGeom>
            <a:avLst/>
            <a:gdLst/>
            <a:ahLst/>
            <a:cxnLst/>
            <a:rect l="l" t="t" r="r" b="b"/>
            <a:pathLst>
              <a:path w="6116320" h="3676015">
                <a:moveTo>
                  <a:pt x="5782802" y="3675534"/>
                </a:moveTo>
                <a:lnTo>
                  <a:pt x="333375" y="3675534"/>
                </a:lnTo>
                <a:lnTo>
                  <a:pt x="284111" y="3671920"/>
                </a:lnTo>
                <a:lnTo>
                  <a:pt x="237091" y="3661420"/>
                </a:lnTo>
                <a:lnTo>
                  <a:pt x="192832" y="3644550"/>
                </a:lnTo>
                <a:lnTo>
                  <a:pt x="151848" y="3621826"/>
                </a:lnTo>
                <a:lnTo>
                  <a:pt x="114656" y="3593763"/>
                </a:lnTo>
                <a:lnTo>
                  <a:pt x="81771" y="3560878"/>
                </a:lnTo>
                <a:lnTo>
                  <a:pt x="53708" y="3523685"/>
                </a:lnTo>
                <a:lnTo>
                  <a:pt x="30984" y="3482702"/>
                </a:lnTo>
                <a:lnTo>
                  <a:pt x="14114" y="3438442"/>
                </a:lnTo>
                <a:lnTo>
                  <a:pt x="3614" y="3391423"/>
                </a:lnTo>
                <a:lnTo>
                  <a:pt x="0" y="334215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2" y="0"/>
                </a:lnTo>
                <a:lnTo>
                  <a:pt x="5782805" y="0"/>
                </a:lnTo>
                <a:lnTo>
                  <a:pt x="5832066" y="3614"/>
                </a:lnTo>
                <a:lnTo>
                  <a:pt x="5879085" y="14114"/>
                </a:lnTo>
                <a:lnTo>
                  <a:pt x="5923345" y="30984"/>
                </a:lnTo>
                <a:lnTo>
                  <a:pt x="5964328" y="53708"/>
                </a:lnTo>
                <a:lnTo>
                  <a:pt x="6001521" y="81771"/>
                </a:lnTo>
                <a:lnTo>
                  <a:pt x="6034406" y="114656"/>
                </a:lnTo>
                <a:lnTo>
                  <a:pt x="6062468" y="151848"/>
                </a:lnTo>
                <a:lnTo>
                  <a:pt x="6085192" y="192832"/>
                </a:lnTo>
                <a:lnTo>
                  <a:pt x="6102062" y="237091"/>
                </a:lnTo>
                <a:lnTo>
                  <a:pt x="6112563" y="284111"/>
                </a:lnTo>
                <a:lnTo>
                  <a:pt x="6116177" y="333374"/>
                </a:lnTo>
                <a:lnTo>
                  <a:pt x="6116177" y="3342159"/>
                </a:lnTo>
                <a:lnTo>
                  <a:pt x="6112563" y="3391423"/>
                </a:lnTo>
                <a:lnTo>
                  <a:pt x="6102062" y="3438442"/>
                </a:lnTo>
                <a:lnTo>
                  <a:pt x="6085192" y="3482702"/>
                </a:lnTo>
                <a:lnTo>
                  <a:pt x="6062468" y="3523685"/>
                </a:lnTo>
                <a:lnTo>
                  <a:pt x="6034406" y="3560878"/>
                </a:lnTo>
                <a:lnTo>
                  <a:pt x="6001521" y="3593763"/>
                </a:lnTo>
                <a:lnTo>
                  <a:pt x="5964328" y="3621826"/>
                </a:lnTo>
                <a:lnTo>
                  <a:pt x="5923345" y="3644550"/>
                </a:lnTo>
                <a:lnTo>
                  <a:pt x="5879085" y="3661420"/>
                </a:lnTo>
                <a:lnTo>
                  <a:pt x="5832066" y="3671920"/>
                </a:lnTo>
                <a:lnTo>
                  <a:pt x="5782802" y="3675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0607" y="2107095"/>
            <a:ext cx="6042660" cy="348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6289" marR="244475" indent="-174625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Like calculated columns, measures reference entire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tables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or columns.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mic Sans MS"/>
              <a:cs typeface="Comic Sans MS"/>
            </a:endParaRPr>
          </a:p>
          <a:p>
            <a:pPr marL="522605" marR="269240" indent="-178435">
              <a:lnSpc>
                <a:spcPct val="114599"/>
              </a:lnSpc>
              <a:buChar char="•"/>
              <a:tabLst>
                <a:tab pos="502284" algn="l"/>
              </a:tabLst>
            </a:pPr>
            <a:r>
              <a:rPr sz="1800" spc="-5" dirty="0">
                <a:latin typeface="Comic Sans MS"/>
                <a:cs typeface="Comic Sans MS"/>
              </a:rPr>
              <a:t>Unlike calculated columns, measures aren’t visible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within tables; they can only be “seen” within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visualization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like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chart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matrix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(similar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  <a:p>
            <a:pPr marL="134302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mic Sans MS"/>
                <a:cs typeface="Comic Sans MS"/>
              </a:rPr>
              <a:t>calculated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field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PivotTable)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mic Sans MS"/>
              <a:cs typeface="Comic Sans MS"/>
            </a:endParaRPr>
          </a:p>
          <a:p>
            <a:pPr marL="12700" marR="5080" indent="334645">
              <a:lnSpc>
                <a:spcPct val="114599"/>
              </a:lnSpc>
              <a:buChar char="•"/>
              <a:tabLst>
                <a:tab pos="504825" algn="l"/>
              </a:tabLst>
            </a:pPr>
            <a:r>
              <a:rPr sz="1800" spc="-5" dirty="0">
                <a:latin typeface="Comic Sans MS"/>
                <a:cs typeface="Comic Sans MS"/>
              </a:rPr>
              <a:t>Measures evaluate based on filter context, which 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means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recalculate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when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fields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filters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around</a:t>
            </a:r>
            <a:endParaRPr sz="1800">
              <a:latin typeface="Comic Sans MS"/>
              <a:cs typeface="Comic Sans MS"/>
            </a:endParaRPr>
          </a:p>
          <a:p>
            <a:pPr marL="23495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mic Sans MS"/>
                <a:cs typeface="Comic Sans MS"/>
              </a:rPr>
              <a:t>them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change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63378" y="1414105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Have</a:t>
            </a:r>
            <a:r>
              <a:rPr sz="1450" b="1" spc="-7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you </a:t>
            </a:r>
            <a:r>
              <a:rPr sz="1450" b="1" spc="-6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got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999" y="6051379"/>
            <a:ext cx="6116320" cy="894715"/>
          </a:xfrm>
          <a:custGeom>
            <a:avLst/>
            <a:gdLst/>
            <a:ahLst/>
            <a:cxnLst/>
            <a:rect l="l" t="t" r="r" b="b"/>
            <a:pathLst>
              <a:path w="6116320" h="894715">
                <a:moveTo>
                  <a:pt x="5782804" y="894285"/>
                </a:moveTo>
                <a:lnTo>
                  <a:pt x="333372" y="894285"/>
                </a:lnTo>
                <a:lnTo>
                  <a:pt x="284111" y="890670"/>
                </a:lnTo>
                <a:lnTo>
                  <a:pt x="237091" y="880170"/>
                </a:lnTo>
                <a:lnTo>
                  <a:pt x="192832" y="863300"/>
                </a:lnTo>
                <a:lnTo>
                  <a:pt x="151848" y="840576"/>
                </a:lnTo>
                <a:lnTo>
                  <a:pt x="114656" y="812514"/>
                </a:lnTo>
                <a:lnTo>
                  <a:pt x="81771" y="779629"/>
                </a:lnTo>
                <a:lnTo>
                  <a:pt x="53708" y="742436"/>
                </a:lnTo>
                <a:lnTo>
                  <a:pt x="30984" y="701453"/>
                </a:lnTo>
                <a:lnTo>
                  <a:pt x="14114" y="657193"/>
                </a:lnTo>
                <a:lnTo>
                  <a:pt x="3614" y="610174"/>
                </a:lnTo>
                <a:lnTo>
                  <a:pt x="0" y="560910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2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782801" y="0"/>
                </a:lnTo>
                <a:lnTo>
                  <a:pt x="5832065" y="3614"/>
                </a:lnTo>
                <a:lnTo>
                  <a:pt x="5879085" y="14114"/>
                </a:lnTo>
                <a:lnTo>
                  <a:pt x="5923344" y="30984"/>
                </a:lnTo>
                <a:lnTo>
                  <a:pt x="5964328" y="53708"/>
                </a:lnTo>
                <a:lnTo>
                  <a:pt x="6001520" y="81771"/>
                </a:lnTo>
                <a:lnTo>
                  <a:pt x="6034405" y="114656"/>
                </a:lnTo>
                <a:lnTo>
                  <a:pt x="6062468" y="151848"/>
                </a:lnTo>
                <a:lnTo>
                  <a:pt x="6085192" y="192832"/>
                </a:lnTo>
                <a:lnTo>
                  <a:pt x="6102062" y="237092"/>
                </a:lnTo>
                <a:lnTo>
                  <a:pt x="6112562" y="284111"/>
                </a:lnTo>
                <a:lnTo>
                  <a:pt x="6116176" y="333375"/>
                </a:lnTo>
                <a:lnTo>
                  <a:pt x="6116176" y="560910"/>
                </a:lnTo>
                <a:lnTo>
                  <a:pt x="6112562" y="610174"/>
                </a:lnTo>
                <a:lnTo>
                  <a:pt x="6102062" y="657193"/>
                </a:lnTo>
                <a:lnTo>
                  <a:pt x="6085192" y="701453"/>
                </a:lnTo>
                <a:lnTo>
                  <a:pt x="6062468" y="742436"/>
                </a:lnTo>
                <a:lnTo>
                  <a:pt x="6034405" y="779629"/>
                </a:lnTo>
                <a:lnTo>
                  <a:pt x="6001520" y="812514"/>
                </a:lnTo>
                <a:lnTo>
                  <a:pt x="5964328" y="840576"/>
                </a:lnTo>
                <a:lnTo>
                  <a:pt x="5923344" y="863300"/>
                </a:lnTo>
                <a:lnTo>
                  <a:pt x="5879085" y="880170"/>
                </a:lnTo>
                <a:lnTo>
                  <a:pt x="5832065" y="890670"/>
                </a:lnTo>
                <a:lnTo>
                  <a:pt x="5782804" y="894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47881" y="6127568"/>
            <a:ext cx="4717415" cy="711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41275" algn="ctr">
              <a:lnSpc>
                <a:spcPct val="100000"/>
              </a:lnSpc>
              <a:spcBef>
                <a:spcPts val="340"/>
              </a:spcBef>
            </a:pPr>
            <a:r>
              <a:rPr sz="1300" b="1" spc="-5" dirty="0">
                <a:latin typeface="Comic Sans MS"/>
                <a:cs typeface="Comic Sans MS"/>
              </a:rPr>
              <a:t>TIP</a:t>
            </a:r>
            <a:r>
              <a:rPr sz="1300" spc="-5" dirty="0">
                <a:latin typeface="Comic Sans MS"/>
                <a:cs typeface="Comic Sans MS"/>
              </a:rPr>
              <a:t>:</a:t>
            </a:r>
            <a:endParaRPr sz="1300">
              <a:latin typeface="Comic Sans MS"/>
              <a:cs typeface="Comic Sans MS"/>
            </a:endParaRPr>
          </a:p>
          <a:p>
            <a:pPr marL="12065" marR="5080" algn="ctr">
              <a:lnSpc>
                <a:spcPct val="115399"/>
              </a:lnSpc>
            </a:pPr>
            <a:r>
              <a:rPr sz="1300" spc="-5" dirty="0">
                <a:latin typeface="Comic Sans MS"/>
                <a:cs typeface="Comic Sans MS"/>
              </a:rPr>
              <a:t>Use measures to create numerical, calculated values that can </a:t>
            </a:r>
            <a:r>
              <a:rPr sz="1300" spc="-375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be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analyzed </a:t>
            </a:r>
            <a:r>
              <a:rPr sz="1300" dirty="0">
                <a:latin typeface="Comic Sans MS"/>
                <a:cs typeface="Comic Sans MS"/>
              </a:rPr>
              <a:t>in</a:t>
            </a:r>
            <a:r>
              <a:rPr sz="1300" spc="-5" dirty="0">
                <a:latin typeface="Comic Sans MS"/>
                <a:cs typeface="Comic Sans MS"/>
              </a:rPr>
              <a:t> the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“values” field of </a:t>
            </a:r>
            <a:r>
              <a:rPr sz="1300" dirty="0">
                <a:latin typeface="Comic Sans MS"/>
                <a:cs typeface="Comic Sans MS"/>
              </a:rPr>
              <a:t>a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report visual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FF58A4B-81FC-2812-46ED-D6EA6D7DD3F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-18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dirty="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F47F9302-B8E1-A765-B618-5EE47F58FB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468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Comic Sans MS</vt:lpstr>
      <vt:lpstr>Office Theme</vt:lpstr>
      <vt:lpstr>Hii,  Iam Siddhika</vt:lpstr>
      <vt:lpstr>Today Content</vt:lpstr>
      <vt:lpstr>CALCULATED COLUMNS</vt:lpstr>
      <vt:lpstr>EXAMPLE: CALCULATED COLUMNS</vt:lpstr>
      <vt:lpstr>Here we’re using an aggregation function (SUM) to  calculate a new column named TotalQuantity</vt:lpstr>
      <vt:lpstr>MEASURES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2024-09-14T06:57:30Z</dcterms:created>
  <dcterms:modified xsi:type="dcterms:W3CDTF">2024-09-20T14:59:53Z</dcterms:modified>
</cp:coreProperties>
</file>