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BEFBF-266D-4E1B-BC79-79FEC975A29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58B4B-25C9-4D57-B4CD-97DBE487D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2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B03E-5DB5-4104-B809-75C94F2E1D72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BFF0-A572-4875-91D9-78298B34EB46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86DD-30E9-4EED-9199-6FB799A1A8C3}" type="datetime1">
              <a:rPr lang="en-US" smtClean="0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BFA5-7E82-4A1E-97C8-D55C035DE4BA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33AB-EAE4-44F8-AE33-0B343BC92FB0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7252" y="187308"/>
            <a:ext cx="5734684" cy="4562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04" y="3105286"/>
            <a:ext cx="4123690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675266"/>
            <a:ext cx="204533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615F-4D6C-43CB-9516-E8B49F45D937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9881" y="1760462"/>
            <a:ext cx="2726172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lang="en-US" sz="3150" dirty="0" err="1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36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0" y="2271731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57327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408940">
              <a:lnSpc>
                <a:spcPct val="100000"/>
              </a:lnSpc>
              <a:spcBef>
                <a:spcPts val="2960"/>
              </a:spcBef>
            </a:pPr>
            <a:r>
              <a:rPr sz="1800" dirty="0">
                <a:latin typeface="Comic Sans MS"/>
                <a:cs typeface="Comic Sans MS"/>
              </a:rPr>
              <a:t>COMMON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FUNCTION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607060">
              <a:lnSpc>
                <a:spcPct val="100000"/>
              </a:lnSpc>
              <a:spcBef>
                <a:spcPts val="1490"/>
              </a:spcBef>
            </a:pPr>
            <a:r>
              <a:rPr sz="1750" dirty="0">
                <a:latin typeface="Comic Sans MS"/>
                <a:cs typeface="Comic Sans MS"/>
              </a:rPr>
              <a:t>4.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FILTER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FUNCTIONS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(FEW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1058545" marR="1369695" indent="69215">
              <a:lnSpc>
                <a:spcPts val="3679"/>
              </a:lnSpc>
              <a:spcBef>
                <a:spcPts val="229"/>
              </a:spcBef>
            </a:pPr>
            <a:r>
              <a:rPr sz="1800" spc="-20" dirty="0">
                <a:latin typeface="Comic Sans MS"/>
                <a:cs typeface="Comic Sans MS"/>
              </a:rPr>
              <a:t>RANK </a:t>
            </a:r>
            <a:r>
              <a:rPr sz="1800" spc="-10" dirty="0">
                <a:latin typeface="Comic Sans MS"/>
                <a:cs typeface="Comic Sans MS"/>
              </a:rPr>
              <a:t>UNDERSTANDING</a:t>
            </a:r>
            <a:endParaRPr sz="1800">
              <a:latin typeface="Comic Sans MS"/>
              <a:cs typeface="Comic Sans MS"/>
            </a:endParaRPr>
          </a:p>
          <a:p>
            <a:pPr marL="1128395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Comic Sans MS"/>
                <a:cs typeface="Comic Sans MS"/>
              </a:rPr>
              <a:t>HOW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IT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DIFFERS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FROM</a:t>
            </a:r>
            <a:endParaRPr sz="1800">
              <a:latin typeface="Comic Sans MS"/>
              <a:cs typeface="Comic Sans MS"/>
            </a:endParaRPr>
          </a:p>
          <a:p>
            <a:pPr marL="1128395">
              <a:lnSpc>
                <a:spcPct val="100000"/>
              </a:lnSpc>
              <a:spcBef>
                <a:spcPts val="1515"/>
              </a:spcBef>
            </a:pPr>
            <a:r>
              <a:rPr sz="1800" b="1" spc="-10" dirty="0">
                <a:latin typeface="Comic Sans MS"/>
                <a:cs typeface="Comic Sans MS"/>
              </a:rPr>
              <a:t>RANKX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9844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9844" y="3600000"/>
            <a:ext cx="241317" cy="24131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67006" y="727457"/>
            <a:ext cx="1198880" cy="1695450"/>
          </a:xfrm>
          <a:custGeom>
            <a:avLst/>
            <a:gdLst/>
            <a:ahLst/>
            <a:cxnLst/>
            <a:rect l="l" t="t" r="r" b="b"/>
            <a:pathLst>
              <a:path w="1198879" h="1695450">
                <a:moveTo>
                  <a:pt x="239389" y="1695164"/>
                </a:moveTo>
                <a:lnTo>
                  <a:pt x="255879" y="1367241"/>
                </a:lnTo>
                <a:lnTo>
                  <a:pt x="225597" y="1349978"/>
                </a:lnTo>
                <a:lnTo>
                  <a:pt x="196746" y="1330463"/>
                </a:lnTo>
                <a:lnTo>
                  <a:pt x="143762" y="1283867"/>
                </a:lnTo>
                <a:lnTo>
                  <a:pt x="97771" y="1225833"/>
                </a:lnTo>
                <a:lnTo>
                  <a:pt x="77661" y="1192020"/>
                </a:lnTo>
                <a:lnTo>
                  <a:pt x="59617" y="1154739"/>
                </a:lnTo>
                <a:lnTo>
                  <a:pt x="43744" y="1113788"/>
                </a:lnTo>
                <a:lnTo>
                  <a:pt x="30146" y="1068964"/>
                </a:lnTo>
                <a:lnTo>
                  <a:pt x="18931" y="1020064"/>
                </a:lnTo>
                <a:lnTo>
                  <a:pt x="10203" y="966886"/>
                </a:lnTo>
                <a:lnTo>
                  <a:pt x="4068" y="909227"/>
                </a:lnTo>
                <a:lnTo>
                  <a:pt x="632" y="846883"/>
                </a:lnTo>
                <a:lnTo>
                  <a:pt x="0" y="779654"/>
                </a:lnTo>
                <a:lnTo>
                  <a:pt x="2286" y="707216"/>
                </a:lnTo>
                <a:lnTo>
                  <a:pt x="7085" y="639082"/>
                </a:lnTo>
                <a:lnTo>
                  <a:pt x="14374" y="574675"/>
                </a:lnTo>
                <a:lnTo>
                  <a:pt x="24057" y="513976"/>
                </a:lnTo>
                <a:lnTo>
                  <a:pt x="36040" y="456937"/>
                </a:lnTo>
                <a:lnTo>
                  <a:pt x="50227" y="403507"/>
                </a:lnTo>
                <a:lnTo>
                  <a:pt x="66526" y="353639"/>
                </a:lnTo>
                <a:lnTo>
                  <a:pt x="84843" y="307285"/>
                </a:lnTo>
                <a:lnTo>
                  <a:pt x="105082" y="264395"/>
                </a:lnTo>
                <a:lnTo>
                  <a:pt x="127150" y="224922"/>
                </a:lnTo>
                <a:lnTo>
                  <a:pt x="150953" y="188816"/>
                </a:lnTo>
                <a:lnTo>
                  <a:pt x="176397" y="156028"/>
                </a:lnTo>
                <a:lnTo>
                  <a:pt x="203387" y="126511"/>
                </a:lnTo>
                <a:lnTo>
                  <a:pt x="231830" y="100216"/>
                </a:lnTo>
                <a:lnTo>
                  <a:pt x="292697" y="57095"/>
                </a:lnTo>
                <a:lnTo>
                  <a:pt x="358244" y="26279"/>
                </a:lnTo>
                <a:lnTo>
                  <a:pt x="427718" y="7376"/>
                </a:lnTo>
                <a:lnTo>
                  <a:pt x="500366" y="0"/>
                </a:lnTo>
                <a:lnTo>
                  <a:pt x="537646" y="512"/>
                </a:lnTo>
                <a:lnTo>
                  <a:pt x="738492" y="10611"/>
                </a:lnTo>
                <a:lnTo>
                  <a:pt x="810881" y="19730"/>
                </a:lnTo>
                <a:lnTo>
                  <a:pt x="879537" y="39852"/>
                </a:lnTo>
                <a:lnTo>
                  <a:pt x="943652" y="71288"/>
                </a:lnTo>
                <a:lnTo>
                  <a:pt x="1002419" y="114348"/>
                </a:lnTo>
                <a:lnTo>
                  <a:pt x="1055031" y="169345"/>
                </a:lnTo>
                <a:lnTo>
                  <a:pt x="1078775" y="201416"/>
                </a:lnTo>
                <a:lnTo>
                  <a:pt x="1100678" y="236587"/>
                </a:lnTo>
                <a:lnTo>
                  <a:pt x="1120638" y="274898"/>
                </a:lnTo>
                <a:lnTo>
                  <a:pt x="1138554" y="316387"/>
                </a:lnTo>
                <a:lnTo>
                  <a:pt x="1154325" y="361093"/>
                </a:lnTo>
                <a:lnTo>
                  <a:pt x="1167850" y="409054"/>
                </a:lnTo>
                <a:lnTo>
                  <a:pt x="1179029" y="460311"/>
                </a:lnTo>
                <a:lnTo>
                  <a:pt x="1187759" y="514900"/>
                </a:lnTo>
                <a:lnTo>
                  <a:pt x="1193941" y="572862"/>
                </a:lnTo>
                <a:lnTo>
                  <a:pt x="1197473" y="634236"/>
                </a:lnTo>
                <a:lnTo>
                  <a:pt x="1198255" y="699059"/>
                </a:lnTo>
                <a:lnTo>
                  <a:pt x="1196182" y="767378"/>
                </a:lnTo>
                <a:lnTo>
                  <a:pt x="1191374" y="833177"/>
                </a:lnTo>
                <a:lnTo>
                  <a:pt x="1183807" y="895469"/>
                </a:lnTo>
                <a:lnTo>
                  <a:pt x="1173603" y="954187"/>
                </a:lnTo>
                <a:lnTo>
                  <a:pt x="1160874" y="1009361"/>
                </a:lnTo>
                <a:lnTo>
                  <a:pt x="1145732" y="1061022"/>
                </a:lnTo>
                <a:lnTo>
                  <a:pt x="1128289" y="1109199"/>
                </a:lnTo>
                <a:lnTo>
                  <a:pt x="1108658" y="1153924"/>
                </a:lnTo>
                <a:lnTo>
                  <a:pt x="1086951" y="1195225"/>
                </a:lnTo>
                <a:lnTo>
                  <a:pt x="1063280" y="1233134"/>
                </a:lnTo>
                <a:lnTo>
                  <a:pt x="1037757" y="1267681"/>
                </a:lnTo>
                <a:lnTo>
                  <a:pt x="1010495" y="1298895"/>
                </a:lnTo>
                <a:lnTo>
                  <a:pt x="981606" y="1326808"/>
                </a:lnTo>
                <a:lnTo>
                  <a:pt x="951201" y="1351449"/>
                </a:lnTo>
                <a:lnTo>
                  <a:pt x="919394" y="1372848"/>
                </a:lnTo>
                <a:lnTo>
                  <a:pt x="852020" y="1406044"/>
                </a:lnTo>
                <a:lnTo>
                  <a:pt x="780383" y="1426637"/>
                </a:lnTo>
                <a:lnTo>
                  <a:pt x="592164" y="1430666"/>
                </a:lnTo>
                <a:lnTo>
                  <a:pt x="239389" y="1695164"/>
                </a:lnTo>
                <a:close/>
              </a:path>
              <a:path w="1198879" h="1695450">
                <a:moveTo>
                  <a:pt x="666896" y="1434424"/>
                </a:moveTo>
                <a:lnTo>
                  <a:pt x="592164" y="1430666"/>
                </a:lnTo>
                <a:lnTo>
                  <a:pt x="753876" y="1430666"/>
                </a:lnTo>
                <a:lnTo>
                  <a:pt x="743246" y="1432282"/>
                </a:lnTo>
                <a:lnTo>
                  <a:pt x="705379" y="1434868"/>
                </a:lnTo>
                <a:lnTo>
                  <a:pt x="666896" y="143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212192" y="900708"/>
            <a:ext cx="35692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ot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71036" y="1141162"/>
            <a:ext cx="101534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unde</a:t>
            </a:r>
            <a:r>
              <a:rPr sz="2025" b="1" spc="-15" baseline="2057" dirty="0">
                <a:latin typeface="Comic Sans MS"/>
                <a:cs typeface="Comic Sans MS"/>
              </a:rPr>
              <a:t>rsto</a:t>
            </a:r>
            <a:r>
              <a:rPr sz="1350" b="1" spc="-10" dirty="0">
                <a:latin typeface="Comic Sans MS"/>
                <a:cs typeface="Comic Sans MS"/>
              </a:rPr>
              <a:t>od?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984929" y="1378007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L</a:t>
            </a:r>
            <a:r>
              <a:rPr sz="2025" b="1" spc="-15" baseline="2057" dirty="0">
                <a:latin typeface="Comic Sans MS"/>
                <a:cs typeface="Comic Sans MS"/>
              </a:rPr>
              <a:t>et’s</a:t>
            </a:r>
            <a:r>
              <a:rPr sz="2025" b="1" spc="-18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808049" y="1617112"/>
            <a:ext cx="1093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with</a:t>
            </a:r>
            <a:r>
              <a:rPr sz="2025" b="1" spc="-217" baseline="4115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8138827" y="1852222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4" name="object 14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9688" y="636431"/>
            <a:ext cx="5723890" cy="615315"/>
          </a:xfrm>
          <a:custGeom>
            <a:avLst/>
            <a:gdLst/>
            <a:ahLst/>
            <a:cxnLst/>
            <a:rect l="l" t="t" r="r" b="b"/>
            <a:pathLst>
              <a:path w="5723890" h="615315">
                <a:moveTo>
                  <a:pt x="5415898" y="614851"/>
                </a:moveTo>
                <a:lnTo>
                  <a:pt x="307424" y="614851"/>
                </a:lnTo>
                <a:lnTo>
                  <a:pt x="261996" y="611518"/>
                </a:lnTo>
                <a:lnTo>
                  <a:pt x="218637" y="601835"/>
                </a:lnTo>
                <a:lnTo>
                  <a:pt x="177822" y="586278"/>
                </a:lnTo>
                <a:lnTo>
                  <a:pt x="140029" y="565323"/>
                </a:lnTo>
                <a:lnTo>
                  <a:pt x="105731" y="539445"/>
                </a:lnTo>
                <a:lnTo>
                  <a:pt x="75406" y="509119"/>
                </a:lnTo>
                <a:lnTo>
                  <a:pt x="49528" y="474822"/>
                </a:lnTo>
                <a:lnTo>
                  <a:pt x="28572" y="437028"/>
                </a:lnTo>
                <a:lnTo>
                  <a:pt x="13016" y="396214"/>
                </a:lnTo>
                <a:lnTo>
                  <a:pt x="3333" y="352854"/>
                </a:lnTo>
                <a:lnTo>
                  <a:pt x="0" y="307425"/>
                </a:lnTo>
                <a:lnTo>
                  <a:pt x="3333" y="261996"/>
                </a:lnTo>
                <a:lnTo>
                  <a:pt x="13016" y="218637"/>
                </a:lnTo>
                <a:lnTo>
                  <a:pt x="28572" y="177822"/>
                </a:lnTo>
                <a:lnTo>
                  <a:pt x="49528" y="140029"/>
                </a:lnTo>
                <a:lnTo>
                  <a:pt x="75406" y="105731"/>
                </a:lnTo>
                <a:lnTo>
                  <a:pt x="105731" y="75406"/>
                </a:lnTo>
                <a:lnTo>
                  <a:pt x="140029" y="49528"/>
                </a:lnTo>
                <a:lnTo>
                  <a:pt x="177822" y="28572"/>
                </a:lnTo>
                <a:lnTo>
                  <a:pt x="218637" y="13016"/>
                </a:lnTo>
                <a:lnTo>
                  <a:pt x="261996" y="3333"/>
                </a:lnTo>
                <a:lnTo>
                  <a:pt x="307425" y="0"/>
                </a:lnTo>
                <a:lnTo>
                  <a:pt x="5415897" y="0"/>
                </a:lnTo>
                <a:lnTo>
                  <a:pt x="5461326" y="3333"/>
                </a:lnTo>
                <a:lnTo>
                  <a:pt x="5504686" y="13016"/>
                </a:lnTo>
                <a:lnTo>
                  <a:pt x="5545500" y="28572"/>
                </a:lnTo>
                <a:lnTo>
                  <a:pt x="5583294" y="49528"/>
                </a:lnTo>
                <a:lnTo>
                  <a:pt x="5617591" y="75406"/>
                </a:lnTo>
                <a:lnTo>
                  <a:pt x="5647917" y="105731"/>
                </a:lnTo>
                <a:lnTo>
                  <a:pt x="5673795" y="140029"/>
                </a:lnTo>
                <a:lnTo>
                  <a:pt x="5694750" y="177822"/>
                </a:lnTo>
                <a:lnTo>
                  <a:pt x="5710307" y="218637"/>
                </a:lnTo>
                <a:lnTo>
                  <a:pt x="5719990" y="261996"/>
                </a:lnTo>
                <a:lnTo>
                  <a:pt x="5723323" y="307425"/>
                </a:lnTo>
                <a:lnTo>
                  <a:pt x="5719990" y="352854"/>
                </a:lnTo>
                <a:lnTo>
                  <a:pt x="5710307" y="396214"/>
                </a:lnTo>
                <a:lnTo>
                  <a:pt x="5694750" y="437028"/>
                </a:lnTo>
                <a:lnTo>
                  <a:pt x="5673795" y="474822"/>
                </a:lnTo>
                <a:lnTo>
                  <a:pt x="5647917" y="509119"/>
                </a:lnTo>
                <a:lnTo>
                  <a:pt x="5617591" y="539445"/>
                </a:lnTo>
                <a:lnTo>
                  <a:pt x="5583294" y="565323"/>
                </a:lnTo>
                <a:lnTo>
                  <a:pt x="5545500" y="586278"/>
                </a:lnTo>
                <a:lnTo>
                  <a:pt x="5504686" y="601835"/>
                </a:lnTo>
                <a:lnTo>
                  <a:pt x="5461326" y="611518"/>
                </a:lnTo>
                <a:lnTo>
                  <a:pt x="5415898" y="614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16177" y="725933"/>
            <a:ext cx="125603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0" u="sng" spc="4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u="sng" spc="-20" dirty="0">
                <a:uFill>
                  <a:solidFill>
                    <a:srgbClr val="000000"/>
                  </a:solidFill>
                </a:uFill>
              </a:rPr>
              <a:t>RANK 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3760" y="1793680"/>
            <a:ext cx="6041390" cy="1098550"/>
          </a:xfrm>
          <a:custGeom>
            <a:avLst/>
            <a:gdLst/>
            <a:ahLst/>
            <a:cxnLst/>
            <a:rect l="l" t="t" r="r" b="b"/>
            <a:pathLst>
              <a:path w="6041390" h="1098550">
                <a:moveTo>
                  <a:pt x="5707477" y="1097928"/>
                </a:moveTo>
                <a:lnTo>
                  <a:pt x="333373" y="1097928"/>
                </a:lnTo>
                <a:lnTo>
                  <a:pt x="284111" y="1094313"/>
                </a:lnTo>
                <a:lnTo>
                  <a:pt x="237091" y="1083813"/>
                </a:lnTo>
                <a:lnTo>
                  <a:pt x="192832" y="1066943"/>
                </a:lnTo>
                <a:lnTo>
                  <a:pt x="151848" y="1044219"/>
                </a:lnTo>
                <a:lnTo>
                  <a:pt x="114656" y="1016157"/>
                </a:lnTo>
                <a:lnTo>
                  <a:pt x="81771" y="983271"/>
                </a:lnTo>
                <a:lnTo>
                  <a:pt x="53708" y="946079"/>
                </a:lnTo>
                <a:lnTo>
                  <a:pt x="30984" y="905095"/>
                </a:lnTo>
                <a:lnTo>
                  <a:pt x="14114" y="860836"/>
                </a:lnTo>
                <a:lnTo>
                  <a:pt x="3614" y="813817"/>
                </a:lnTo>
                <a:lnTo>
                  <a:pt x="0" y="76455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707476" y="0"/>
                </a:lnTo>
                <a:lnTo>
                  <a:pt x="5756740" y="3614"/>
                </a:lnTo>
                <a:lnTo>
                  <a:pt x="5803759" y="14114"/>
                </a:lnTo>
                <a:lnTo>
                  <a:pt x="5848018" y="30984"/>
                </a:lnTo>
                <a:lnTo>
                  <a:pt x="5889002" y="53708"/>
                </a:lnTo>
                <a:lnTo>
                  <a:pt x="5926194" y="81771"/>
                </a:lnTo>
                <a:lnTo>
                  <a:pt x="5959080" y="114656"/>
                </a:lnTo>
                <a:lnTo>
                  <a:pt x="5987142" y="151848"/>
                </a:lnTo>
                <a:lnTo>
                  <a:pt x="6009866" y="192832"/>
                </a:lnTo>
                <a:lnTo>
                  <a:pt x="6026736" y="237091"/>
                </a:lnTo>
                <a:lnTo>
                  <a:pt x="6037236" y="284111"/>
                </a:lnTo>
                <a:lnTo>
                  <a:pt x="6040851" y="333374"/>
                </a:lnTo>
                <a:lnTo>
                  <a:pt x="6040851" y="764553"/>
                </a:lnTo>
                <a:lnTo>
                  <a:pt x="6037236" y="813817"/>
                </a:lnTo>
                <a:lnTo>
                  <a:pt x="6026736" y="860836"/>
                </a:lnTo>
                <a:lnTo>
                  <a:pt x="6009866" y="905095"/>
                </a:lnTo>
                <a:lnTo>
                  <a:pt x="5987142" y="946079"/>
                </a:lnTo>
                <a:lnTo>
                  <a:pt x="5959080" y="983271"/>
                </a:lnTo>
                <a:lnTo>
                  <a:pt x="5926194" y="1016157"/>
                </a:lnTo>
                <a:lnTo>
                  <a:pt x="5889002" y="1044219"/>
                </a:lnTo>
                <a:lnTo>
                  <a:pt x="5848018" y="1066943"/>
                </a:lnTo>
                <a:lnTo>
                  <a:pt x="5803759" y="1083813"/>
                </a:lnTo>
                <a:lnTo>
                  <a:pt x="5756740" y="1094313"/>
                </a:lnTo>
                <a:lnTo>
                  <a:pt x="5707477" y="1097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2887" y="1818318"/>
            <a:ext cx="588264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RANK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function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ranks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each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item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with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more </a:t>
            </a:r>
            <a:r>
              <a:rPr sz="1850" dirty="0">
                <a:latin typeface="Comic Sans MS"/>
                <a:cs typeface="Comic Sans MS"/>
              </a:rPr>
              <a:t>control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over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sorting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ties.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can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specify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multiple </a:t>
            </a:r>
            <a:r>
              <a:rPr sz="1850" dirty="0">
                <a:latin typeface="Comic Sans MS"/>
                <a:cs typeface="Comic Sans MS"/>
              </a:rPr>
              <a:t>columns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sort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by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order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sorting.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4395" y="3435746"/>
            <a:ext cx="5448935" cy="652145"/>
          </a:xfrm>
          <a:custGeom>
            <a:avLst/>
            <a:gdLst/>
            <a:ahLst/>
            <a:cxnLst/>
            <a:rect l="l" t="t" r="r" b="b"/>
            <a:pathLst>
              <a:path w="5448934" h="652145">
                <a:moveTo>
                  <a:pt x="5122808" y="651622"/>
                </a:moveTo>
                <a:lnTo>
                  <a:pt x="325808" y="651622"/>
                </a:lnTo>
                <a:lnTo>
                  <a:pt x="277665" y="648090"/>
                </a:lnTo>
                <a:lnTo>
                  <a:pt x="231712" y="637828"/>
                </a:lnTo>
                <a:lnTo>
                  <a:pt x="188457" y="621340"/>
                </a:lnTo>
                <a:lnTo>
                  <a:pt x="148403" y="599132"/>
                </a:lnTo>
                <a:lnTo>
                  <a:pt x="112055" y="571706"/>
                </a:lnTo>
                <a:lnTo>
                  <a:pt x="79916" y="539567"/>
                </a:lnTo>
                <a:lnTo>
                  <a:pt x="52490" y="503218"/>
                </a:lnTo>
                <a:lnTo>
                  <a:pt x="30281" y="463165"/>
                </a:lnTo>
                <a:lnTo>
                  <a:pt x="13794" y="419909"/>
                </a:lnTo>
                <a:lnTo>
                  <a:pt x="3532" y="373957"/>
                </a:lnTo>
                <a:lnTo>
                  <a:pt x="0" y="325811"/>
                </a:lnTo>
                <a:lnTo>
                  <a:pt x="3532" y="277665"/>
                </a:lnTo>
                <a:lnTo>
                  <a:pt x="13794" y="231712"/>
                </a:lnTo>
                <a:lnTo>
                  <a:pt x="30281" y="188457"/>
                </a:lnTo>
                <a:lnTo>
                  <a:pt x="52490" y="148403"/>
                </a:lnTo>
                <a:lnTo>
                  <a:pt x="79916" y="112055"/>
                </a:lnTo>
                <a:lnTo>
                  <a:pt x="112055" y="79915"/>
                </a:lnTo>
                <a:lnTo>
                  <a:pt x="148403" y="52490"/>
                </a:lnTo>
                <a:lnTo>
                  <a:pt x="188457" y="30281"/>
                </a:lnTo>
                <a:lnTo>
                  <a:pt x="231712" y="13794"/>
                </a:lnTo>
                <a:lnTo>
                  <a:pt x="277665" y="3532"/>
                </a:lnTo>
                <a:lnTo>
                  <a:pt x="325811" y="0"/>
                </a:lnTo>
                <a:lnTo>
                  <a:pt x="5122805" y="0"/>
                </a:lnTo>
                <a:lnTo>
                  <a:pt x="5170951" y="3532"/>
                </a:lnTo>
                <a:lnTo>
                  <a:pt x="5216904" y="13794"/>
                </a:lnTo>
                <a:lnTo>
                  <a:pt x="5260159" y="30281"/>
                </a:lnTo>
                <a:lnTo>
                  <a:pt x="5300213" y="52490"/>
                </a:lnTo>
                <a:lnTo>
                  <a:pt x="5336561" y="79915"/>
                </a:lnTo>
                <a:lnTo>
                  <a:pt x="5368700" y="112055"/>
                </a:lnTo>
                <a:lnTo>
                  <a:pt x="5396126" y="148403"/>
                </a:lnTo>
                <a:lnTo>
                  <a:pt x="5418334" y="188457"/>
                </a:lnTo>
                <a:lnTo>
                  <a:pt x="5434822" y="231712"/>
                </a:lnTo>
                <a:lnTo>
                  <a:pt x="5445083" y="277665"/>
                </a:lnTo>
                <a:lnTo>
                  <a:pt x="5448616" y="325811"/>
                </a:lnTo>
                <a:lnTo>
                  <a:pt x="5445083" y="373957"/>
                </a:lnTo>
                <a:lnTo>
                  <a:pt x="5434822" y="419909"/>
                </a:lnTo>
                <a:lnTo>
                  <a:pt x="5418334" y="463165"/>
                </a:lnTo>
                <a:lnTo>
                  <a:pt x="5396126" y="503218"/>
                </a:lnTo>
                <a:lnTo>
                  <a:pt x="5368700" y="539567"/>
                </a:lnTo>
                <a:lnTo>
                  <a:pt x="5336561" y="571706"/>
                </a:lnTo>
                <a:lnTo>
                  <a:pt x="5300213" y="599132"/>
                </a:lnTo>
                <a:lnTo>
                  <a:pt x="5260159" y="621340"/>
                </a:lnTo>
                <a:lnTo>
                  <a:pt x="5216904" y="637828"/>
                </a:lnTo>
                <a:lnTo>
                  <a:pt x="5170951" y="648090"/>
                </a:lnTo>
                <a:lnTo>
                  <a:pt x="5122808" y="65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66945" y="3452783"/>
            <a:ext cx="5283835" cy="558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50" b="1" dirty="0">
                <a:latin typeface="Comic Sans MS"/>
                <a:cs typeface="Comic Sans MS"/>
              </a:rPr>
              <a:t>RANK</a:t>
            </a:r>
            <a:r>
              <a:rPr sz="1550" b="1" spc="-4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(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[&lt;ties&gt;][,</a:t>
            </a:r>
            <a:r>
              <a:rPr sz="1550" b="1" spc="-4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&lt;relation&gt;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or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&lt;axis&gt;][,</a:t>
            </a:r>
            <a:r>
              <a:rPr sz="1550" b="1" spc="-4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&lt;orderBy&gt;][,</a:t>
            </a:r>
            <a:endParaRPr sz="1550">
              <a:latin typeface="Comic Sans MS"/>
              <a:cs typeface="Comic Sans MS"/>
            </a:endParaRPr>
          </a:p>
          <a:p>
            <a:pPr marL="105410">
              <a:lnSpc>
                <a:spcPct val="100000"/>
              </a:lnSpc>
              <a:spcBef>
                <a:spcPts val="240"/>
              </a:spcBef>
            </a:pPr>
            <a:r>
              <a:rPr sz="1550" b="1" dirty="0">
                <a:latin typeface="Comic Sans MS"/>
                <a:cs typeface="Comic Sans MS"/>
              </a:rPr>
              <a:t>&lt;blanks&gt;][,</a:t>
            </a:r>
            <a:r>
              <a:rPr sz="1550" b="1" spc="-7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&lt;partitionBy&gt;][,</a:t>
            </a:r>
            <a:r>
              <a:rPr sz="1550" b="1" spc="-7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&lt;matchBy&gt;][,</a:t>
            </a:r>
            <a:r>
              <a:rPr sz="1550" b="1" spc="-7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&lt;reset&gt;]</a:t>
            </a:r>
            <a:r>
              <a:rPr sz="1550" b="1" spc="-75" dirty="0">
                <a:latin typeface="Comic Sans MS"/>
                <a:cs typeface="Comic Sans MS"/>
              </a:rPr>
              <a:t> </a:t>
            </a:r>
            <a:r>
              <a:rPr sz="1550" b="1" spc="-50" dirty="0">
                <a:latin typeface="Comic Sans MS"/>
                <a:cs typeface="Comic Sans MS"/>
              </a:rPr>
              <a:t>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4" name="object 24"/>
          <p:cNvSpPr txBox="1"/>
          <p:nvPr/>
        </p:nvSpPr>
        <p:spPr>
          <a:xfrm>
            <a:off x="318663" y="3664927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141534" y="4902084"/>
            <a:ext cx="4077970" cy="2299335"/>
            <a:chOff x="4141534" y="4902084"/>
            <a:chExt cx="4077970" cy="2299335"/>
          </a:xfrm>
        </p:grpSpPr>
        <p:sp>
          <p:nvSpPr>
            <p:cNvPr id="8" name="object 8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1534" y="4902084"/>
              <a:ext cx="2990849" cy="18573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356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95"/>
              </a:spcBef>
            </a:pPr>
            <a:r>
              <a:rPr dirty="0"/>
              <a:t>Visual</a:t>
            </a:r>
            <a:r>
              <a:rPr spc="-65" dirty="0"/>
              <a:t> </a:t>
            </a:r>
            <a:r>
              <a:rPr dirty="0"/>
              <a:t>Example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better</a:t>
            </a:r>
            <a:r>
              <a:rPr spc="-65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11" name="object 11"/>
          <p:cNvSpPr/>
          <p:nvPr/>
        </p:nvSpPr>
        <p:spPr>
          <a:xfrm>
            <a:off x="1072646" y="927177"/>
            <a:ext cx="6195695" cy="1106170"/>
          </a:xfrm>
          <a:custGeom>
            <a:avLst/>
            <a:gdLst/>
            <a:ahLst/>
            <a:cxnLst/>
            <a:rect l="l" t="t" r="r" b="b"/>
            <a:pathLst>
              <a:path w="6195695" h="1106170">
                <a:moveTo>
                  <a:pt x="5861863" y="1106104"/>
                </a:moveTo>
                <a:lnTo>
                  <a:pt x="333373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861861" y="0"/>
                </a:lnTo>
                <a:lnTo>
                  <a:pt x="5911125" y="3614"/>
                </a:lnTo>
                <a:lnTo>
                  <a:pt x="5958145" y="14114"/>
                </a:lnTo>
                <a:lnTo>
                  <a:pt x="6002404" y="30984"/>
                </a:lnTo>
                <a:lnTo>
                  <a:pt x="6043388" y="53708"/>
                </a:lnTo>
                <a:lnTo>
                  <a:pt x="6080580" y="81771"/>
                </a:lnTo>
                <a:lnTo>
                  <a:pt x="6113465" y="114656"/>
                </a:lnTo>
                <a:lnTo>
                  <a:pt x="6141528" y="151848"/>
                </a:lnTo>
                <a:lnTo>
                  <a:pt x="6164252" y="192832"/>
                </a:lnTo>
                <a:lnTo>
                  <a:pt x="6181122" y="237091"/>
                </a:lnTo>
                <a:lnTo>
                  <a:pt x="6191622" y="284111"/>
                </a:lnTo>
                <a:lnTo>
                  <a:pt x="6195236" y="333375"/>
                </a:lnTo>
                <a:lnTo>
                  <a:pt x="6195236" y="772729"/>
                </a:lnTo>
                <a:lnTo>
                  <a:pt x="6191622" y="821992"/>
                </a:lnTo>
                <a:lnTo>
                  <a:pt x="6181122" y="869012"/>
                </a:lnTo>
                <a:lnTo>
                  <a:pt x="6164252" y="913271"/>
                </a:lnTo>
                <a:lnTo>
                  <a:pt x="6141528" y="954255"/>
                </a:lnTo>
                <a:lnTo>
                  <a:pt x="6113465" y="991447"/>
                </a:lnTo>
                <a:lnTo>
                  <a:pt x="6080580" y="1024332"/>
                </a:lnTo>
                <a:lnTo>
                  <a:pt x="6043388" y="1052395"/>
                </a:lnTo>
                <a:lnTo>
                  <a:pt x="6002404" y="1075119"/>
                </a:lnTo>
                <a:lnTo>
                  <a:pt x="5958145" y="1091989"/>
                </a:lnTo>
                <a:lnTo>
                  <a:pt x="5911125" y="1102489"/>
                </a:lnTo>
                <a:lnTo>
                  <a:pt x="5861863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6386" y="951187"/>
            <a:ext cx="6027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Products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columns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Product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Sales </a:t>
            </a:r>
            <a:r>
              <a:rPr sz="1450" b="1" dirty="0">
                <a:latin typeface="Comic Sans MS"/>
                <a:cs typeface="Comic Sans MS"/>
              </a:rPr>
              <a:t>Amount</a:t>
            </a:r>
            <a:r>
              <a:rPr sz="1450" dirty="0">
                <a:latin typeface="Comic Sans MS"/>
                <a:cs typeface="Comic Sans MS"/>
              </a:rPr>
              <a:t>.</a:t>
            </a:r>
            <a:r>
              <a:rPr sz="1450" spc="-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Write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DAX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RANK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function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rank </a:t>
            </a:r>
            <a:r>
              <a:rPr sz="1450" dirty="0">
                <a:latin typeface="Comic Sans MS"/>
                <a:cs typeface="Comic Sans MS"/>
              </a:rPr>
              <a:t>products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based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their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descending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order.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case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ties,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further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rank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products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their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ascending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387" y="2280779"/>
            <a:ext cx="6600824" cy="3524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999" y="4988431"/>
            <a:ext cx="3124199" cy="19431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-5659" y="131360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703537" y="2829207"/>
            <a:ext cx="625475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DENSE</a:t>
            </a:r>
            <a:r>
              <a:rPr sz="1300" b="1" spc="2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specifies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that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ties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should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be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handled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densely,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meaning</a:t>
            </a:r>
            <a:r>
              <a:rPr sz="1300" spc="40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tied</a:t>
            </a:r>
            <a:r>
              <a:rPr sz="1300" spc="40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values </a:t>
            </a:r>
            <a:r>
              <a:rPr sz="1300" dirty="0">
                <a:latin typeface="Comic Sans MS"/>
                <a:cs typeface="Comic Sans MS"/>
              </a:rPr>
              <a:t>receive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same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rank,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next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continues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sequentially.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If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you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use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SKIP </a:t>
            </a:r>
            <a:r>
              <a:rPr sz="1300" dirty="0">
                <a:latin typeface="Comic Sans MS"/>
                <a:cs typeface="Comic Sans MS"/>
              </a:rPr>
              <a:t>then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it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will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skip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goes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next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rank.</a:t>
            </a:r>
            <a:endParaRPr sz="1300">
              <a:latin typeface="Comic Sans MS"/>
              <a:cs typeface="Comic Sans MS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b="1" dirty="0">
                <a:latin typeface="Comic Sans MS"/>
                <a:cs typeface="Comic Sans MS"/>
              </a:rPr>
              <a:t>ALLSELECTED(Products[Product])</a:t>
            </a:r>
            <a:r>
              <a:rPr sz="1300" b="1" spc="7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considers</a:t>
            </a:r>
            <a:r>
              <a:rPr sz="1300" spc="2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all</a:t>
            </a:r>
            <a:r>
              <a:rPr sz="1300" spc="2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selected</a:t>
            </a:r>
            <a:r>
              <a:rPr sz="1300" spc="2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products,</a:t>
            </a:r>
            <a:r>
              <a:rPr sz="1300" spc="24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preserving </a:t>
            </a:r>
            <a:r>
              <a:rPr sz="1300" dirty="0">
                <a:latin typeface="Comic Sans MS"/>
                <a:cs typeface="Comic Sans MS"/>
              </a:rPr>
              <a:t>any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external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filters.</a:t>
            </a:r>
            <a:endParaRPr sz="1300">
              <a:latin typeface="Comic Sans MS"/>
              <a:cs typeface="Comic Sans MS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b="1" dirty="0">
                <a:latin typeface="Comic Sans MS"/>
                <a:cs typeface="Comic Sans MS"/>
              </a:rPr>
              <a:t>ORDERBY([Sales</a:t>
            </a:r>
            <a:r>
              <a:rPr sz="1300" b="1" spc="17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Amount],</a:t>
            </a:r>
            <a:r>
              <a:rPr sz="1300" b="1" spc="17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DESC,</a:t>
            </a:r>
            <a:r>
              <a:rPr sz="1300" b="1" spc="17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Products[Product],</a:t>
            </a:r>
            <a:r>
              <a:rPr sz="1300" b="1" spc="17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ASC)</a:t>
            </a:r>
            <a:r>
              <a:rPr sz="1300" b="1" spc="17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-</a:t>
            </a:r>
            <a:r>
              <a:rPr sz="1300" b="1" spc="17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First,</a:t>
            </a:r>
            <a:r>
              <a:rPr sz="1300" spc="17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</a:t>
            </a:r>
            <a:r>
              <a:rPr sz="1300" spc="180" dirty="0">
                <a:latin typeface="Comic Sans MS"/>
                <a:cs typeface="Comic Sans MS"/>
              </a:rPr>
              <a:t> </a:t>
            </a:r>
            <a:r>
              <a:rPr sz="1300" spc="-25" dirty="0">
                <a:latin typeface="Comic Sans MS"/>
                <a:cs typeface="Comic Sans MS"/>
              </a:rPr>
              <a:t>by </a:t>
            </a:r>
            <a:r>
              <a:rPr sz="1300" dirty="0">
                <a:latin typeface="Comic Sans MS"/>
                <a:cs typeface="Comic Sans MS"/>
              </a:rPr>
              <a:t>Sales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Amount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in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descending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order.</a:t>
            </a:r>
            <a:endParaRPr sz="1300">
              <a:latin typeface="Comic Sans MS"/>
              <a:cs typeface="Comic Sans MS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dirty="0">
                <a:latin typeface="Comic Sans MS"/>
                <a:cs typeface="Comic Sans MS"/>
              </a:rPr>
              <a:t>If</a:t>
            </a:r>
            <a:r>
              <a:rPr sz="1300" spc="1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there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are</a:t>
            </a:r>
            <a:r>
              <a:rPr sz="1300" spc="1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ties,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use</a:t>
            </a:r>
            <a:r>
              <a:rPr sz="1300" spc="1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Product</a:t>
            </a:r>
            <a:r>
              <a:rPr sz="1300" spc="1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name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in</a:t>
            </a:r>
            <a:r>
              <a:rPr sz="1300" spc="1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ascending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order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as</a:t>
            </a:r>
            <a:r>
              <a:rPr sz="1300" spc="1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19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secondary </a:t>
            </a:r>
            <a:r>
              <a:rPr sz="1300" dirty="0">
                <a:latin typeface="Comic Sans MS"/>
                <a:cs typeface="Comic Sans MS"/>
              </a:rPr>
              <a:t>sorting</a:t>
            </a:r>
            <a:r>
              <a:rPr sz="1300" spc="-5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criterion.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853" y="916170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19">
                <a:moveTo>
                  <a:pt x="5465464" y="515533"/>
                </a:moveTo>
                <a:lnTo>
                  <a:pt x="257672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2"/>
                </a:lnTo>
                <a:lnTo>
                  <a:pt x="0" y="256721"/>
                </a:lnTo>
                <a:lnTo>
                  <a:pt x="4059" y="211433"/>
                </a:lnTo>
                <a:lnTo>
                  <a:pt x="16032" y="167823"/>
                </a:lnTo>
                <a:lnTo>
                  <a:pt x="35098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3"/>
                </a:lnTo>
                <a:lnTo>
                  <a:pt x="5723137" y="256721"/>
                </a:lnTo>
                <a:lnTo>
                  <a:pt x="5723137" y="258812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10"/>
                </a:lnTo>
                <a:lnTo>
                  <a:pt x="5595563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83351" y="993005"/>
            <a:ext cx="9842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RANKX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150688" y="1860329"/>
            <a:ext cx="7248525" cy="1264285"/>
          </a:xfrm>
          <a:custGeom>
            <a:avLst/>
            <a:gdLst/>
            <a:ahLst/>
            <a:cxnLst/>
            <a:rect l="l" t="t" r="r" b="b"/>
            <a:pathLst>
              <a:path w="7248525" h="1264285">
                <a:moveTo>
                  <a:pt x="6916095" y="1263941"/>
                </a:moveTo>
                <a:lnTo>
                  <a:pt x="333373" y="1263941"/>
                </a:lnTo>
                <a:lnTo>
                  <a:pt x="284111" y="1260326"/>
                </a:lnTo>
                <a:lnTo>
                  <a:pt x="237091" y="1249826"/>
                </a:lnTo>
                <a:lnTo>
                  <a:pt x="192832" y="1232956"/>
                </a:lnTo>
                <a:lnTo>
                  <a:pt x="151848" y="1210232"/>
                </a:lnTo>
                <a:lnTo>
                  <a:pt x="114656" y="1182170"/>
                </a:lnTo>
                <a:lnTo>
                  <a:pt x="81771" y="1149284"/>
                </a:lnTo>
                <a:lnTo>
                  <a:pt x="53708" y="1112092"/>
                </a:lnTo>
                <a:lnTo>
                  <a:pt x="30984" y="1071108"/>
                </a:lnTo>
                <a:lnTo>
                  <a:pt x="14114" y="1026849"/>
                </a:lnTo>
                <a:lnTo>
                  <a:pt x="3614" y="979830"/>
                </a:lnTo>
                <a:lnTo>
                  <a:pt x="0" y="93056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916094" y="0"/>
                </a:lnTo>
                <a:lnTo>
                  <a:pt x="6965357" y="3614"/>
                </a:lnTo>
                <a:lnTo>
                  <a:pt x="7012377" y="14114"/>
                </a:lnTo>
                <a:lnTo>
                  <a:pt x="7056636" y="30984"/>
                </a:lnTo>
                <a:lnTo>
                  <a:pt x="7097620" y="53708"/>
                </a:lnTo>
                <a:lnTo>
                  <a:pt x="7134812" y="81771"/>
                </a:lnTo>
                <a:lnTo>
                  <a:pt x="7167697" y="114656"/>
                </a:lnTo>
                <a:lnTo>
                  <a:pt x="7195760" y="151848"/>
                </a:lnTo>
                <a:lnTo>
                  <a:pt x="7218484" y="192832"/>
                </a:lnTo>
                <a:lnTo>
                  <a:pt x="7235354" y="237091"/>
                </a:lnTo>
                <a:lnTo>
                  <a:pt x="7245854" y="284111"/>
                </a:lnTo>
                <a:lnTo>
                  <a:pt x="7247913" y="312168"/>
                </a:lnTo>
                <a:lnTo>
                  <a:pt x="7247913" y="951772"/>
                </a:lnTo>
                <a:lnTo>
                  <a:pt x="7235354" y="1026849"/>
                </a:lnTo>
                <a:lnTo>
                  <a:pt x="7218484" y="1071108"/>
                </a:lnTo>
                <a:lnTo>
                  <a:pt x="7195760" y="1112092"/>
                </a:lnTo>
                <a:lnTo>
                  <a:pt x="7167697" y="1149284"/>
                </a:lnTo>
                <a:lnTo>
                  <a:pt x="7134812" y="1182170"/>
                </a:lnTo>
                <a:lnTo>
                  <a:pt x="7097620" y="1210232"/>
                </a:lnTo>
                <a:lnTo>
                  <a:pt x="7056636" y="1232956"/>
                </a:lnTo>
                <a:lnTo>
                  <a:pt x="7012377" y="1249826"/>
                </a:lnTo>
                <a:lnTo>
                  <a:pt x="6965357" y="1260326"/>
                </a:lnTo>
                <a:lnTo>
                  <a:pt x="6916095" y="1263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194" y="1879900"/>
            <a:ext cx="70224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RANKX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ranks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each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item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based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on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value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(like </a:t>
            </a:r>
            <a:r>
              <a:rPr sz="1650" dirty="0">
                <a:latin typeface="Comic Sans MS"/>
                <a:cs typeface="Comic Sans MS"/>
              </a:rPr>
              <a:t>sales)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either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ascending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descending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order.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handle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ties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(items </a:t>
            </a:r>
            <a:r>
              <a:rPr sz="1650" dirty="0">
                <a:latin typeface="Comic Sans MS"/>
                <a:cs typeface="Comic Sans MS"/>
              </a:rPr>
              <a:t>with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same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value)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by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giving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them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same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rank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continuing sequentially.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8271" y="3809358"/>
            <a:ext cx="5349240" cy="610870"/>
          </a:xfrm>
          <a:custGeom>
            <a:avLst/>
            <a:gdLst/>
            <a:ahLst/>
            <a:cxnLst/>
            <a:rect l="l" t="t" r="r" b="b"/>
            <a:pathLst>
              <a:path w="5349240" h="610870">
                <a:moveTo>
                  <a:pt x="5043410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043410" y="0"/>
                </a:lnTo>
                <a:lnTo>
                  <a:pt x="5092948" y="3997"/>
                </a:lnTo>
                <a:lnTo>
                  <a:pt x="5139941" y="15569"/>
                </a:lnTo>
                <a:lnTo>
                  <a:pt x="5183760" y="34088"/>
                </a:lnTo>
                <a:lnTo>
                  <a:pt x="5223777" y="58924"/>
                </a:lnTo>
                <a:lnTo>
                  <a:pt x="5259362" y="89450"/>
                </a:lnTo>
                <a:lnTo>
                  <a:pt x="5289888" y="125035"/>
                </a:lnTo>
                <a:lnTo>
                  <a:pt x="5314724" y="165052"/>
                </a:lnTo>
                <a:lnTo>
                  <a:pt x="5333243" y="208871"/>
                </a:lnTo>
                <a:lnTo>
                  <a:pt x="5344815" y="255864"/>
                </a:lnTo>
                <a:lnTo>
                  <a:pt x="5348812" y="305402"/>
                </a:lnTo>
                <a:lnTo>
                  <a:pt x="5344815" y="354939"/>
                </a:lnTo>
                <a:lnTo>
                  <a:pt x="5333243" y="401932"/>
                </a:lnTo>
                <a:lnTo>
                  <a:pt x="5314724" y="445751"/>
                </a:lnTo>
                <a:lnTo>
                  <a:pt x="5289888" y="485768"/>
                </a:lnTo>
                <a:lnTo>
                  <a:pt x="5259362" y="521353"/>
                </a:lnTo>
                <a:lnTo>
                  <a:pt x="5223777" y="551879"/>
                </a:lnTo>
                <a:lnTo>
                  <a:pt x="5183760" y="576715"/>
                </a:lnTo>
                <a:lnTo>
                  <a:pt x="5139941" y="595234"/>
                </a:lnTo>
                <a:lnTo>
                  <a:pt x="5092948" y="606806"/>
                </a:lnTo>
                <a:lnTo>
                  <a:pt x="5043410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15643" y="3833367"/>
            <a:ext cx="4694555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RANKX(&lt;table&gt;,</a:t>
            </a:r>
            <a:r>
              <a:rPr sz="1450" b="1" spc="-9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&lt;expression&gt;[,</a:t>
            </a:r>
            <a:r>
              <a:rPr sz="1450" b="1" spc="-9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&lt;value&gt;[,</a:t>
            </a:r>
            <a:r>
              <a:rPr sz="1450" b="1" spc="-8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&lt;order&gt;[,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&lt;ties&gt;]]])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253" y="3664927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35056" y="767346"/>
            <a:ext cx="1166495" cy="1695450"/>
          </a:xfrm>
          <a:custGeom>
            <a:avLst/>
            <a:gdLst/>
            <a:ahLst/>
            <a:cxnLst/>
            <a:rect l="l" t="t" r="r" b="b"/>
            <a:pathLst>
              <a:path w="1166495" h="1695450">
                <a:moveTo>
                  <a:pt x="239389" y="1695164"/>
                </a:moveTo>
                <a:lnTo>
                  <a:pt x="255879" y="1367241"/>
                </a:lnTo>
                <a:lnTo>
                  <a:pt x="225597" y="1349978"/>
                </a:lnTo>
                <a:lnTo>
                  <a:pt x="196746" y="1330463"/>
                </a:lnTo>
                <a:lnTo>
                  <a:pt x="143762" y="1283867"/>
                </a:lnTo>
                <a:lnTo>
                  <a:pt x="97771" y="1225833"/>
                </a:lnTo>
                <a:lnTo>
                  <a:pt x="77661" y="1192020"/>
                </a:lnTo>
                <a:lnTo>
                  <a:pt x="59617" y="1154739"/>
                </a:lnTo>
                <a:lnTo>
                  <a:pt x="43743" y="1113788"/>
                </a:lnTo>
                <a:lnTo>
                  <a:pt x="30146" y="1068964"/>
                </a:lnTo>
                <a:lnTo>
                  <a:pt x="18931" y="1020064"/>
                </a:lnTo>
                <a:lnTo>
                  <a:pt x="10203" y="966886"/>
                </a:lnTo>
                <a:lnTo>
                  <a:pt x="4068" y="909227"/>
                </a:lnTo>
                <a:lnTo>
                  <a:pt x="632" y="846883"/>
                </a:lnTo>
                <a:lnTo>
                  <a:pt x="0" y="779654"/>
                </a:lnTo>
                <a:lnTo>
                  <a:pt x="2278" y="707328"/>
                </a:lnTo>
                <a:lnTo>
                  <a:pt x="7076" y="639160"/>
                </a:lnTo>
                <a:lnTo>
                  <a:pt x="14364" y="574743"/>
                </a:lnTo>
                <a:lnTo>
                  <a:pt x="24045" y="514034"/>
                </a:lnTo>
                <a:lnTo>
                  <a:pt x="36027" y="456985"/>
                </a:lnTo>
                <a:lnTo>
                  <a:pt x="50214" y="403548"/>
                </a:lnTo>
                <a:lnTo>
                  <a:pt x="66513" y="353674"/>
                </a:lnTo>
                <a:lnTo>
                  <a:pt x="84843" y="307285"/>
                </a:lnTo>
                <a:lnTo>
                  <a:pt x="105082" y="264395"/>
                </a:lnTo>
                <a:lnTo>
                  <a:pt x="127150" y="224922"/>
                </a:lnTo>
                <a:lnTo>
                  <a:pt x="150953" y="188816"/>
                </a:lnTo>
                <a:lnTo>
                  <a:pt x="176397" y="156028"/>
                </a:lnTo>
                <a:lnTo>
                  <a:pt x="203387" y="126511"/>
                </a:lnTo>
                <a:lnTo>
                  <a:pt x="231830" y="100216"/>
                </a:lnTo>
                <a:lnTo>
                  <a:pt x="292697" y="57095"/>
                </a:lnTo>
                <a:lnTo>
                  <a:pt x="358243" y="26279"/>
                </a:lnTo>
                <a:lnTo>
                  <a:pt x="427718" y="7376"/>
                </a:lnTo>
                <a:lnTo>
                  <a:pt x="500366" y="0"/>
                </a:lnTo>
                <a:lnTo>
                  <a:pt x="537645" y="512"/>
                </a:lnTo>
                <a:lnTo>
                  <a:pt x="738492" y="10611"/>
                </a:lnTo>
                <a:lnTo>
                  <a:pt x="810881" y="19730"/>
                </a:lnTo>
                <a:lnTo>
                  <a:pt x="879537" y="39852"/>
                </a:lnTo>
                <a:lnTo>
                  <a:pt x="943652" y="71288"/>
                </a:lnTo>
                <a:lnTo>
                  <a:pt x="1002419" y="114348"/>
                </a:lnTo>
                <a:lnTo>
                  <a:pt x="1055030" y="169345"/>
                </a:lnTo>
                <a:lnTo>
                  <a:pt x="1078775" y="201416"/>
                </a:lnTo>
                <a:lnTo>
                  <a:pt x="1100678" y="236587"/>
                </a:lnTo>
                <a:lnTo>
                  <a:pt x="1120637" y="274898"/>
                </a:lnTo>
                <a:lnTo>
                  <a:pt x="1138553" y="316387"/>
                </a:lnTo>
                <a:lnTo>
                  <a:pt x="1154325" y="361093"/>
                </a:lnTo>
                <a:lnTo>
                  <a:pt x="1166068" y="402728"/>
                </a:lnTo>
                <a:lnTo>
                  <a:pt x="1166068" y="986849"/>
                </a:lnTo>
                <a:lnTo>
                  <a:pt x="1160874" y="1009361"/>
                </a:lnTo>
                <a:lnTo>
                  <a:pt x="1145732" y="1061022"/>
                </a:lnTo>
                <a:lnTo>
                  <a:pt x="1128289" y="1109199"/>
                </a:lnTo>
                <a:lnTo>
                  <a:pt x="1108658" y="1153924"/>
                </a:lnTo>
                <a:lnTo>
                  <a:pt x="1086951" y="1195225"/>
                </a:lnTo>
                <a:lnTo>
                  <a:pt x="1063280" y="1233134"/>
                </a:lnTo>
                <a:lnTo>
                  <a:pt x="1037757" y="1267681"/>
                </a:lnTo>
                <a:lnTo>
                  <a:pt x="1010495" y="1298895"/>
                </a:lnTo>
                <a:lnTo>
                  <a:pt x="981606" y="1326808"/>
                </a:lnTo>
                <a:lnTo>
                  <a:pt x="951201" y="1351449"/>
                </a:lnTo>
                <a:lnTo>
                  <a:pt x="919394" y="1372848"/>
                </a:lnTo>
                <a:lnTo>
                  <a:pt x="852020" y="1406044"/>
                </a:lnTo>
                <a:lnTo>
                  <a:pt x="780383" y="1426637"/>
                </a:lnTo>
                <a:lnTo>
                  <a:pt x="592163" y="1430666"/>
                </a:lnTo>
                <a:lnTo>
                  <a:pt x="239389" y="1695164"/>
                </a:lnTo>
                <a:close/>
              </a:path>
              <a:path w="1166495" h="1695450">
                <a:moveTo>
                  <a:pt x="666895" y="1434424"/>
                </a:moveTo>
                <a:lnTo>
                  <a:pt x="592163" y="1430666"/>
                </a:lnTo>
                <a:lnTo>
                  <a:pt x="753876" y="1430666"/>
                </a:lnTo>
                <a:lnTo>
                  <a:pt x="743245" y="1432282"/>
                </a:lnTo>
                <a:lnTo>
                  <a:pt x="705379" y="1434868"/>
                </a:lnTo>
                <a:lnTo>
                  <a:pt x="666895" y="143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20000">
            <a:off x="8280242" y="940597"/>
            <a:ext cx="35692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ot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0" name="object 20"/>
          <p:cNvSpPr txBox="1"/>
          <p:nvPr/>
        </p:nvSpPr>
        <p:spPr>
          <a:xfrm rot="120000">
            <a:off x="7939086" y="1181051"/>
            <a:ext cx="101534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unde</a:t>
            </a:r>
            <a:r>
              <a:rPr sz="2025" b="1" spc="-15" baseline="2057" dirty="0">
                <a:latin typeface="Comic Sans MS"/>
                <a:cs typeface="Comic Sans MS"/>
              </a:rPr>
              <a:t>rsto</a:t>
            </a:r>
            <a:r>
              <a:rPr sz="1350" b="1" spc="-10" dirty="0">
                <a:latin typeface="Comic Sans MS"/>
                <a:cs typeface="Comic Sans MS"/>
              </a:rPr>
              <a:t>od?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 rot="120000">
            <a:off x="8052979" y="1417896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L</a:t>
            </a:r>
            <a:r>
              <a:rPr sz="2025" b="1" spc="-15" baseline="2057" dirty="0">
                <a:latin typeface="Comic Sans MS"/>
                <a:cs typeface="Comic Sans MS"/>
              </a:rPr>
              <a:t>et’s</a:t>
            </a:r>
            <a:r>
              <a:rPr sz="2025" b="1" spc="-18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 rot="120000">
            <a:off x="7876098" y="1657001"/>
            <a:ext cx="1093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with</a:t>
            </a:r>
            <a:r>
              <a:rPr sz="2025" b="1" spc="-217" baseline="4115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 rot="120000">
            <a:off x="8206877" y="1892111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12472" y="5139909"/>
            <a:ext cx="4706620" cy="2061210"/>
            <a:chOff x="3512472" y="5139909"/>
            <a:chExt cx="4706620" cy="2061210"/>
          </a:xfrm>
        </p:grpSpPr>
        <p:sp>
          <p:nvSpPr>
            <p:cNvPr id="8" name="object 8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2472" y="5139909"/>
              <a:ext cx="2914649" cy="17430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356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95"/>
              </a:spcBef>
            </a:pPr>
            <a:r>
              <a:rPr dirty="0"/>
              <a:t>Visual</a:t>
            </a:r>
            <a:r>
              <a:rPr spc="-65" dirty="0"/>
              <a:t> </a:t>
            </a:r>
            <a:r>
              <a:rPr dirty="0"/>
              <a:t>Example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better</a:t>
            </a:r>
            <a:r>
              <a:rPr spc="-65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11" name="object 11"/>
          <p:cNvSpPr/>
          <p:nvPr/>
        </p:nvSpPr>
        <p:spPr>
          <a:xfrm>
            <a:off x="1193650" y="1174675"/>
            <a:ext cx="5904865" cy="1106170"/>
          </a:xfrm>
          <a:custGeom>
            <a:avLst/>
            <a:gdLst/>
            <a:ahLst/>
            <a:cxnLst/>
            <a:rect l="l" t="t" r="r" b="b"/>
            <a:pathLst>
              <a:path w="5904865" h="1106170">
                <a:moveTo>
                  <a:pt x="5571246" y="1106104"/>
                </a:moveTo>
                <a:lnTo>
                  <a:pt x="333373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571245" y="0"/>
                </a:lnTo>
                <a:lnTo>
                  <a:pt x="5620508" y="3614"/>
                </a:lnTo>
                <a:lnTo>
                  <a:pt x="5667528" y="14114"/>
                </a:lnTo>
                <a:lnTo>
                  <a:pt x="5711787" y="30984"/>
                </a:lnTo>
                <a:lnTo>
                  <a:pt x="5752771" y="53708"/>
                </a:lnTo>
                <a:lnTo>
                  <a:pt x="5789963" y="81771"/>
                </a:lnTo>
                <a:lnTo>
                  <a:pt x="5822848" y="114656"/>
                </a:lnTo>
                <a:lnTo>
                  <a:pt x="5850911" y="151848"/>
                </a:lnTo>
                <a:lnTo>
                  <a:pt x="5873635" y="192832"/>
                </a:lnTo>
                <a:lnTo>
                  <a:pt x="5890505" y="237091"/>
                </a:lnTo>
                <a:lnTo>
                  <a:pt x="5901005" y="284111"/>
                </a:lnTo>
                <a:lnTo>
                  <a:pt x="5904620" y="333375"/>
                </a:lnTo>
                <a:lnTo>
                  <a:pt x="5904620" y="772729"/>
                </a:lnTo>
                <a:lnTo>
                  <a:pt x="5901005" y="821992"/>
                </a:lnTo>
                <a:lnTo>
                  <a:pt x="5890505" y="869012"/>
                </a:lnTo>
                <a:lnTo>
                  <a:pt x="5873635" y="913271"/>
                </a:lnTo>
                <a:lnTo>
                  <a:pt x="5850911" y="954255"/>
                </a:lnTo>
                <a:lnTo>
                  <a:pt x="5822848" y="991447"/>
                </a:lnTo>
                <a:lnTo>
                  <a:pt x="5789963" y="1024332"/>
                </a:lnTo>
                <a:lnTo>
                  <a:pt x="5752771" y="1052395"/>
                </a:lnTo>
                <a:lnTo>
                  <a:pt x="5711787" y="1075119"/>
                </a:lnTo>
                <a:lnTo>
                  <a:pt x="5667528" y="1091989"/>
                </a:lnTo>
                <a:lnTo>
                  <a:pt x="5620508" y="1102489"/>
                </a:lnTo>
                <a:lnTo>
                  <a:pt x="5571246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759" y="1198685"/>
            <a:ext cx="57550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Products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columns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Product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Sales </a:t>
            </a:r>
            <a:r>
              <a:rPr sz="1450" b="1" dirty="0">
                <a:latin typeface="Comic Sans MS"/>
                <a:cs typeface="Comic Sans MS"/>
              </a:rPr>
              <a:t>Amount</a:t>
            </a:r>
            <a:r>
              <a:rPr sz="1450" dirty="0">
                <a:latin typeface="Comic Sans MS"/>
                <a:cs typeface="Comic Sans MS"/>
              </a:rPr>
              <a:t>.</a:t>
            </a:r>
            <a:r>
              <a:rPr sz="1450" spc="-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Write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DAX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RANKX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function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rank </a:t>
            </a:r>
            <a:r>
              <a:rPr sz="1450" dirty="0">
                <a:latin typeface="Comic Sans MS"/>
                <a:cs typeface="Comic Sans MS"/>
              </a:rPr>
              <a:t>products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based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their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descending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order,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handling </a:t>
            </a:r>
            <a:r>
              <a:rPr sz="1450" dirty="0">
                <a:latin typeface="Comic Sans MS"/>
                <a:cs typeface="Comic Sans MS"/>
              </a:rPr>
              <a:t>ties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assigning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same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rank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continuing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sequentially.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123" y="2737979"/>
            <a:ext cx="6524624" cy="3333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4813" y="5216109"/>
            <a:ext cx="3057524" cy="18478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173" y="1008051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110509" y="3290782"/>
            <a:ext cx="72859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ALLSELECTED(Products[Product])</a:t>
            </a:r>
            <a:r>
              <a:rPr sz="1300" b="1" spc="14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considers</a:t>
            </a:r>
            <a:r>
              <a:rPr sz="1300" spc="16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all</a:t>
            </a:r>
            <a:r>
              <a:rPr sz="1300" spc="16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selected</a:t>
            </a:r>
            <a:r>
              <a:rPr sz="1300" spc="16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products,</a:t>
            </a:r>
            <a:r>
              <a:rPr sz="1300" spc="16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preserving</a:t>
            </a:r>
            <a:r>
              <a:rPr sz="1300" spc="16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any</a:t>
            </a:r>
            <a:r>
              <a:rPr sz="1300" spc="16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external filters.</a:t>
            </a:r>
            <a:endParaRPr sz="1300">
              <a:latin typeface="Comic Sans MS"/>
              <a:cs typeface="Comic Sans MS"/>
            </a:endParaRPr>
          </a:p>
          <a:p>
            <a:pPr marL="12700" marR="2178050">
              <a:lnSpc>
                <a:spcPct val="115399"/>
              </a:lnSpc>
            </a:pPr>
            <a:r>
              <a:rPr sz="1300" b="1" dirty="0">
                <a:latin typeface="Comic Sans MS"/>
                <a:cs typeface="Comic Sans MS"/>
              </a:rPr>
              <a:t>[Sales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Amount]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-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This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is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column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by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which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we</a:t>
            </a:r>
            <a:r>
              <a:rPr sz="1300" spc="-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are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ranking. (</a:t>
            </a:r>
            <a:r>
              <a:rPr sz="1300" b="1" spc="-10" dirty="0">
                <a:latin typeface="Comic Sans MS"/>
                <a:cs typeface="Comic Sans MS"/>
              </a:rPr>
              <a:t>blank)</a:t>
            </a:r>
            <a:r>
              <a:rPr sz="1300" b="1" spc="-17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No</a:t>
            </a:r>
            <a:r>
              <a:rPr sz="1300" spc="-5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specific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value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is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provided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because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it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is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optional. </a:t>
            </a:r>
            <a:r>
              <a:rPr sz="1300" b="1" dirty="0">
                <a:latin typeface="Comic Sans MS"/>
                <a:cs typeface="Comic Sans MS"/>
              </a:rPr>
              <a:t>DESC</a:t>
            </a:r>
            <a:r>
              <a:rPr sz="1300" b="1" spc="32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specifies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that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should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be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in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descending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order.</a:t>
            </a:r>
            <a:endParaRPr sz="1300">
              <a:latin typeface="Comic Sans MS"/>
              <a:cs typeface="Comic Sans MS"/>
            </a:endParaRPr>
          </a:p>
          <a:p>
            <a:pPr marL="12700" marR="5080" algn="just">
              <a:lnSpc>
                <a:spcPct val="115399"/>
              </a:lnSpc>
            </a:pPr>
            <a:r>
              <a:rPr sz="1300" b="1" dirty="0">
                <a:latin typeface="Comic Sans MS"/>
                <a:cs typeface="Comic Sans MS"/>
              </a:rPr>
              <a:t>DENSE</a:t>
            </a:r>
            <a:r>
              <a:rPr sz="1300" b="1" spc="-10" dirty="0">
                <a:latin typeface="Comic Sans MS"/>
                <a:cs typeface="Comic Sans MS"/>
              </a:rPr>
              <a:t>  </a:t>
            </a:r>
            <a:r>
              <a:rPr sz="1300" dirty="0">
                <a:latin typeface="Comic Sans MS"/>
                <a:cs typeface="Comic Sans MS"/>
              </a:rPr>
              <a:t>specifies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that</a:t>
            </a:r>
            <a:r>
              <a:rPr sz="1300" spc="8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ties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should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be</a:t>
            </a:r>
            <a:r>
              <a:rPr sz="1300" spc="8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handled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densely,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meaning</a:t>
            </a:r>
            <a:r>
              <a:rPr sz="1300" spc="8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that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tied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values</a:t>
            </a:r>
            <a:r>
              <a:rPr sz="1300" spc="8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receive</a:t>
            </a:r>
            <a:r>
              <a:rPr sz="1300" spc="85" dirty="0">
                <a:latin typeface="Comic Sans MS"/>
                <a:cs typeface="Comic Sans MS"/>
              </a:rPr>
              <a:t> </a:t>
            </a:r>
            <a:r>
              <a:rPr sz="1300" spc="-25" dirty="0">
                <a:latin typeface="Comic Sans MS"/>
                <a:cs typeface="Comic Sans MS"/>
              </a:rPr>
              <a:t>the </a:t>
            </a:r>
            <a:r>
              <a:rPr sz="1300" dirty="0">
                <a:latin typeface="Comic Sans MS"/>
                <a:cs typeface="Comic Sans MS"/>
              </a:rPr>
              <a:t>same</a:t>
            </a:r>
            <a:r>
              <a:rPr sz="1300" spc="-5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rank, and the next</a:t>
            </a:r>
            <a:r>
              <a:rPr sz="1300" spc="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rank continues sequentially. If you use</a:t>
            </a:r>
            <a:r>
              <a:rPr sz="1300" spc="5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SKIP</a:t>
            </a:r>
            <a:r>
              <a:rPr sz="1300" b="1" spc="-1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then</a:t>
            </a:r>
            <a:r>
              <a:rPr sz="1300" spc="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it will skip the </a:t>
            </a:r>
            <a:r>
              <a:rPr sz="1300" spc="-20" dirty="0">
                <a:latin typeface="Comic Sans MS"/>
                <a:cs typeface="Comic Sans MS"/>
              </a:rPr>
              <a:t>rank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goes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next</a:t>
            </a:r>
            <a:r>
              <a:rPr sz="1300" spc="-2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rank.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9" y="11371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Understanding</a:t>
            </a:r>
            <a:r>
              <a:rPr spc="-85" dirty="0"/>
              <a:t> </a:t>
            </a:r>
            <a:r>
              <a:rPr dirty="0"/>
              <a:t>difference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RANK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RANKX</a:t>
            </a:r>
          </a:p>
        </p:txBody>
      </p:sp>
      <p:sp>
        <p:nvSpPr>
          <p:cNvPr id="4" name="object 4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06562" y="2585181"/>
            <a:ext cx="4594860" cy="2419350"/>
            <a:chOff x="4406562" y="2585181"/>
            <a:chExt cx="4594860" cy="24193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4596" y="2585181"/>
              <a:ext cx="1246528" cy="24193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06562" y="3058639"/>
              <a:ext cx="3348354" cy="1581785"/>
            </a:xfrm>
            <a:custGeom>
              <a:avLst/>
              <a:gdLst/>
              <a:ahLst/>
              <a:cxnLst/>
              <a:rect l="l" t="t" r="r" b="b"/>
              <a:pathLst>
                <a:path w="3348354" h="1581785">
                  <a:moveTo>
                    <a:pt x="3014659" y="1581735"/>
                  </a:moveTo>
                  <a:lnTo>
                    <a:pt x="333374" y="1581735"/>
                  </a:lnTo>
                  <a:lnTo>
                    <a:pt x="284111" y="1578120"/>
                  </a:lnTo>
                  <a:lnTo>
                    <a:pt x="237091" y="1567620"/>
                  </a:lnTo>
                  <a:lnTo>
                    <a:pt x="192832" y="1550750"/>
                  </a:lnTo>
                  <a:lnTo>
                    <a:pt x="151848" y="1528026"/>
                  </a:lnTo>
                  <a:lnTo>
                    <a:pt x="114656" y="1499964"/>
                  </a:lnTo>
                  <a:lnTo>
                    <a:pt x="81771" y="1467078"/>
                  </a:lnTo>
                  <a:lnTo>
                    <a:pt x="53708" y="1429886"/>
                  </a:lnTo>
                  <a:lnTo>
                    <a:pt x="30984" y="1388902"/>
                  </a:lnTo>
                  <a:lnTo>
                    <a:pt x="14114" y="1344643"/>
                  </a:lnTo>
                  <a:lnTo>
                    <a:pt x="3614" y="1297624"/>
                  </a:lnTo>
                  <a:lnTo>
                    <a:pt x="0" y="124836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014658" y="0"/>
                  </a:lnTo>
                  <a:lnTo>
                    <a:pt x="3063922" y="3614"/>
                  </a:lnTo>
                  <a:lnTo>
                    <a:pt x="3110941" y="14114"/>
                  </a:lnTo>
                  <a:lnTo>
                    <a:pt x="3155200" y="30984"/>
                  </a:lnTo>
                  <a:lnTo>
                    <a:pt x="3196184" y="53708"/>
                  </a:lnTo>
                  <a:lnTo>
                    <a:pt x="3233377" y="81771"/>
                  </a:lnTo>
                  <a:lnTo>
                    <a:pt x="3266262" y="114656"/>
                  </a:lnTo>
                  <a:lnTo>
                    <a:pt x="3294325" y="151848"/>
                  </a:lnTo>
                  <a:lnTo>
                    <a:pt x="3317049" y="192832"/>
                  </a:lnTo>
                  <a:lnTo>
                    <a:pt x="3333919" y="237091"/>
                  </a:lnTo>
                  <a:lnTo>
                    <a:pt x="3344419" y="284111"/>
                  </a:lnTo>
                  <a:lnTo>
                    <a:pt x="3348034" y="333374"/>
                  </a:lnTo>
                  <a:lnTo>
                    <a:pt x="3348034" y="1248360"/>
                  </a:lnTo>
                  <a:lnTo>
                    <a:pt x="3344419" y="1297624"/>
                  </a:lnTo>
                  <a:lnTo>
                    <a:pt x="3333919" y="1344643"/>
                  </a:lnTo>
                  <a:lnTo>
                    <a:pt x="3317049" y="1388902"/>
                  </a:lnTo>
                  <a:lnTo>
                    <a:pt x="3294325" y="1429886"/>
                  </a:lnTo>
                  <a:lnTo>
                    <a:pt x="3266262" y="1467078"/>
                  </a:lnTo>
                  <a:lnTo>
                    <a:pt x="3233377" y="1499964"/>
                  </a:lnTo>
                  <a:lnTo>
                    <a:pt x="3196184" y="1528026"/>
                  </a:lnTo>
                  <a:lnTo>
                    <a:pt x="3155200" y="1550750"/>
                  </a:lnTo>
                  <a:lnTo>
                    <a:pt x="3110941" y="1567620"/>
                  </a:lnTo>
                  <a:lnTo>
                    <a:pt x="3063922" y="1578120"/>
                  </a:lnTo>
                  <a:lnTo>
                    <a:pt x="3014659" y="15817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956" y="720000"/>
            <a:ext cx="1291590" cy="407034"/>
          </a:xfrm>
          <a:custGeom>
            <a:avLst/>
            <a:gdLst/>
            <a:ahLst/>
            <a:cxnLst/>
            <a:rect l="l" t="t" r="r" b="b"/>
            <a:pathLst>
              <a:path w="1291589" h="407034">
                <a:moveTo>
                  <a:pt x="1088019" y="406691"/>
                </a:moveTo>
                <a:lnTo>
                  <a:pt x="203345" y="406691"/>
                </a:lnTo>
                <a:lnTo>
                  <a:pt x="156720" y="401320"/>
                </a:lnTo>
                <a:lnTo>
                  <a:pt x="113919" y="386022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5" y="0"/>
                </a:lnTo>
                <a:lnTo>
                  <a:pt x="1088019" y="0"/>
                </a:lnTo>
                <a:lnTo>
                  <a:pt x="1134644" y="5370"/>
                </a:lnTo>
                <a:lnTo>
                  <a:pt x="1177445" y="20668"/>
                </a:lnTo>
                <a:lnTo>
                  <a:pt x="1215201" y="44672"/>
                </a:lnTo>
                <a:lnTo>
                  <a:pt x="1246692" y="76163"/>
                </a:lnTo>
                <a:lnTo>
                  <a:pt x="1270696" y="113919"/>
                </a:lnTo>
                <a:lnTo>
                  <a:pt x="1285994" y="156720"/>
                </a:lnTo>
                <a:lnTo>
                  <a:pt x="1291364" y="203345"/>
                </a:lnTo>
                <a:lnTo>
                  <a:pt x="1285994" y="249970"/>
                </a:lnTo>
                <a:lnTo>
                  <a:pt x="1270696" y="292771"/>
                </a:lnTo>
                <a:lnTo>
                  <a:pt x="1246692" y="330527"/>
                </a:lnTo>
                <a:lnTo>
                  <a:pt x="1215201" y="362018"/>
                </a:lnTo>
                <a:lnTo>
                  <a:pt x="1177445" y="386022"/>
                </a:lnTo>
                <a:lnTo>
                  <a:pt x="1134644" y="401320"/>
                </a:lnTo>
                <a:lnTo>
                  <a:pt x="1088019" y="406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3798" y="703673"/>
            <a:ext cx="1124585" cy="439420"/>
          </a:xfrm>
          <a:custGeom>
            <a:avLst/>
            <a:gdLst/>
            <a:ahLst/>
            <a:cxnLst/>
            <a:rect l="l" t="t" r="r" b="b"/>
            <a:pathLst>
              <a:path w="1124584" h="439419">
                <a:moveTo>
                  <a:pt x="904686" y="439343"/>
                </a:moveTo>
                <a:lnTo>
                  <a:pt x="219671" y="439343"/>
                </a:lnTo>
                <a:lnTo>
                  <a:pt x="176616" y="435084"/>
                </a:lnTo>
                <a:lnTo>
                  <a:pt x="135607" y="422622"/>
                </a:lnTo>
                <a:lnTo>
                  <a:pt x="97797" y="402436"/>
                </a:lnTo>
                <a:lnTo>
                  <a:pt x="64340" y="375003"/>
                </a:lnTo>
                <a:lnTo>
                  <a:pt x="36907" y="341546"/>
                </a:lnTo>
                <a:lnTo>
                  <a:pt x="16721" y="303736"/>
                </a:lnTo>
                <a:lnTo>
                  <a:pt x="4259" y="262728"/>
                </a:lnTo>
                <a:lnTo>
                  <a:pt x="0" y="219672"/>
                </a:lnTo>
                <a:lnTo>
                  <a:pt x="4259" y="176616"/>
                </a:lnTo>
                <a:lnTo>
                  <a:pt x="16721" y="135607"/>
                </a:lnTo>
                <a:lnTo>
                  <a:pt x="36907" y="97797"/>
                </a:lnTo>
                <a:lnTo>
                  <a:pt x="64340" y="64340"/>
                </a:lnTo>
                <a:lnTo>
                  <a:pt x="97797" y="36907"/>
                </a:lnTo>
                <a:lnTo>
                  <a:pt x="135607" y="16721"/>
                </a:lnTo>
                <a:lnTo>
                  <a:pt x="176616" y="4259"/>
                </a:lnTo>
                <a:lnTo>
                  <a:pt x="219671" y="0"/>
                </a:lnTo>
                <a:lnTo>
                  <a:pt x="904686" y="0"/>
                </a:lnTo>
                <a:lnTo>
                  <a:pt x="947741" y="4259"/>
                </a:lnTo>
                <a:lnTo>
                  <a:pt x="988750" y="16721"/>
                </a:lnTo>
                <a:lnTo>
                  <a:pt x="1026559" y="36907"/>
                </a:lnTo>
                <a:lnTo>
                  <a:pt x="1060017" y="64340"/>
                </a:lnTo>
                <a:lnTo>
                  <a:pt x="1087450" y="97797"/>
                </a:lnTo>
                <a:lnTo>
                  <a:pt x="1107636" y="135607"/>
                </a:lnTo>
                <a:lnTo>
                  <a:pt x="1120097" y="176616"/>
                </a:lnTo>
                <a:lnTo>
                  <a:pt x="1124102" y="217092"/>
                </a:lnTo>
                <a:lnTo>
                  <a:pt x="1124102" y="222251"/>
                </a:lnTo>
                <a:lnTo>
                  <a:pt x="1120097" y="262728"/>
                </a:lnTo>
                <a:lnTo>
                  <a:pt x="1107636" y="303736"/>
                </a:lnTo>
                <a:lnTo>
                  <a:pt x="1087450" y="341546"/>
                </a:lnTo>
                <a:lnTo>
                  <a:pt x="1060017" y="375003"/>
                </a:lnTo>
                <a:lnTo>
                  <a:pt x="1026559" y="402436"/>
                </a:lnTo>
                <a:lnTo>
                  <a:pt x="988750" y="422622"/>
                </a:lnTo>
                <a:lnTo>
                  <a:pt x="947741" y="435084"/>
                </a:lnTo>
                <a:lnTo>
                  <a:pt x="904686" y="439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5723" y="777270"/>
            <a:ext cx="58908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2230" algn="l"/>
              </a:tabLst>
            </a:pPr>
            <a:r>
              <a:rPr sz="1650" b="1" spc="-20" dirty="0">
                <a:latin typeface="Comic Sans MS"/>
                <a:cs typeface="Comic Sans MS"/>
              </a:rPr>
              <a:t>RANK</a:t>
            </a:r>
            <a:r>
              <a:rPr sz="1650" b="1" dirty="0">
                <a:latin typeface="Comic Sans MS"/>
                <a:cs typeface="Comic Sans MS"/>
              </a:rPr>
              <a:t>	</a:t>
            </a:r>
            <a:r>
              <a:rPr sz="1650" b="1" spc="-10" dirty="0">
                <a:latin typeface="Comic Sans MS"/>
                <a:cs typeface="Comic Sans MS"/>
              </a:rPr>
              <a:t>RANKX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864" y="1257317"/>
            <a:ext cx="2714624" cy="1685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9999" y="1257317"/>
            <a:ext cx="2828924" cy="16859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0" y="3077689"/>
            <a:ext cx="4220210" cy="1581785"/>
          </a:xfrm>
          <a:custGeom>
            <a:avLst/>
            <a:gdLst/>
            <a:ahLst/>
            <a:cxnLst/>
            <a:rect l="l" t="t" r="r" b="b"/>
            <a:pathLst>
              <a:path w="4220210" h="1581785">
                <a:moveTo>
                  <a:pt x="3888220" y="1581735"/>
                </a:moveTo>
                <a:lnTo>
                  <a:pt x="333374" y="1581735"/>
                </a:lnTo>
                <a:lnTo>
                  <a:pt x="284111" y="1578120"/>
                </a:lnTo>
                <a:lnTo>
                  <a:pt x="237091" y="1567620"/>
                </a:lnTo>
                <a:lnTo>
                  <a:pt x="192832" y="1550750"/>
                </a:lnTo>
                <a:lnTo>
                  <a:pt x="151848" y="1528026"/>
                </a:lnTo>
                <a:lnTo>
                  <a:pt x="114656" y="1499964"/>
                </a:lnTo>
                <a:lnTo>
                  <a:pt x="81771" y="1467078"/>
                </a:lnTo>
                <a:lnTo>
                  <a:pt x="53708" y="1429886"/>
                </a:lnTo>
                <a:lnTo>
                  <a:pt x="30984" y="1388902"/>
                </a:lnTo>
                <a:lnTo>
                  <a:pt x="14114" y="1344643"/>
                </a:lnTo>
                <a:lnTo>
                  <a:pt x="3614" y="1297624"/>
                </a:lnTo>
                <a:lnTo>
                  <a:pt x="0" y="124836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88219" y="0"/>
                </a:lnTo>
                <a:lnTo>
                  <a:pt x="3937482" y="3614"/>
                </a:lnTo>
                <a:lnTo>
                  <a:pt x="3984502" y="14114"/>
                </a:lnTo>
                <a:lnTo>
                  <a:pt x="4028761" y="30984"/>
                </a:lnTo>
                <a:lnTo>
                  <a:pt x="4069745" y="53708"/>
                </a:lnTo>
                <a:lnTo>
                  <a:pt x="4106937" y="81771"/>
                </a:lnTo>
                <a:lnTo>
                  <a:pt x="4139822" y="114656"/>
                </a:lnTo>
                <a:lnTo>
                  <a:pt x="4167885" y="151848"/>
                </a:lnTo>
                <a:lnTo>
                  <a:pt x="4190609" y="192832"/>
                </a:lnTo>
                <a:lnTo>
                  <a:pt x="4207479" y="237091"/>
                </a:lnTo>
                <a:lnTo>
                  <a:pt x="4217979" y="284111"/>
                </a:lnTo>
                <a:lnTo>
                  <a:pt x="4220020" y="311925"/>
                </a:lnTo>
                <a:lnTo>
                  <a:pt x="4220020" y="1269809"/>
                </a:lnTo>
                <a:lnTo>
                  <a:pt x="4207479" y="1344643"/>
                </a:lnTo>
                <a:lnTo>
                  <a:pt x="4190609" y="1388902"/>
                </a:lnTo>
                <a:lnTo>
                  <a:pt x="4167885" y="1429886"/>
                </a:lnTo>
                <a:lnTo>
                  <a:pt x="4139822" y="1467078"/>
                </a:lnTo>
                <a:lnTo>
                  <a:pt x="4106937" y="1499964"/>
                </a:lnTo>
                <a:lnTo>
                  <a:pt x="4069745" y="1528026"/>
                </a:lnTo>
                <a:lnTo>
                  <a:pt x="4028761" y="1550750"/>
                </a:lnTo>
                <a:lnTo>
                  <a:pt x="3984502" y="1567620"/>
                </a:lnTo>
                <a:lnTo>
                  <a:pt x="3937482" y="1578120"/>
                </a:lnTo>
                <a:lnTo>
                  <a:pt x="3888220" y="158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dirty="0"/>
              <a:t>Product</a:t>
            </a:r>
            <a:r>
              <a:rPr spc="204" dirty="0"/>
              <a:t> </a:t>
            </a:r>
            <a:r>
              <a:rPr dirty="0"/>
              <a:t>A</a:t>
            </a:r>
            <a:r>
              <a:rPr spc="210" dirty="0"/>
              <a:t> </a:t>
            </a:r>
            <a:r>
              <a:rPr dirty="0"/>
              <a:t>and</a:t>
            </a:r>
            <a:r>
              <a:rPr spc="210" dirty="0"/>
              <a:t> </a:t>
            </a:r>
            <a:r>
              <a:rPr dirty="0"/>
              <a:t>Product</a:t>
            </a:r>
            <a:r>
              <a:rPr spc="204" dirty="0"/>
              <a:t> </a:t>
            </a:r>
            <a:r>
              <a:rPr dirty="0"/>
              <a:t>C</a:t>
            </a:r>
            <a:r>
              <a:rPr spc="210" dirty="0"/>
              <a:t> </a:t>
            </a:r>
            <a:r>
              <a:rPr dirty="0"/>
              <a:t>both</a:t>
            </a:r>
            <a:r>
              <a:rPr spc="210" dirty="0"/>
              <a:t> </a:t>
            </a:r>
            <a:r>
              <a:rPr dirty="0"/>
              <a:t>have</a:t>
            </a:r>
            <a:r>
              <a:rPr spc="210" dirty="0"/>
              <a:t> </a:t>
            </a:r>
            <a:r>
              <a:rPr dirty="0"/>
              <a:t>a</a:t>
            </a:r>
            <a:r>
              <a:rPr spc="204" dirty="0"/>
              <a:t> </a:t>
            </a:r>
            <a:r>
              <a:rPr dirty="0"/>
              <a:t>Sales</a:t>
            </a:r>
            <a:r>
              <a:rPr spc="210" dirty="0"/>
              <a:t> </a:t>
            </a:r>
            <a:r>
              <a:rPr dirty="0"/>
              <a:t>Amount</a:t>
            </a:r>
            <a:r>
              <a:rPr spc="210" dirty="0"/>
              <a:t> </a:t>
            </a:r>
            <a:r>
              <a:rPr spc="-25" dirty="0"/>
              <a:t>of</a:t>
            </a:r>
          </a:p>
          <a:p>
            <a:pPr marL="12700" marR="5080" algn="just">
              <a:lnSpc>
                <a:spcPct val="114599"/>
              </a:lnSpc>
            </a:pPr>
            <a:r>
              <a:rPr dirty="0"/>
              <a:t>300.</a:t>
            </a:r>
            <a:r>
              <a:rPr spc="105" dirty="0"/>
              <a:t>  </a:t>
            </a:r>
            <a:r>
              <a:rPr dirty="0"/>
              <a:t>Since</a:t>
            </a:r>
            <a:r>
              <a:rPr spc="110" dirty="0"/>
              <a:t>  </a:t>
            </a:r>
            <a:r>
              <a:rPr dirty="0"/>
              <a:t>ties</a:t>
            </a:r>
            <a:r>
              <a:rPr spc="110" dirty="0"/>
              <a:t>  </a:t>
            </a:r>
            <a:r>
              <a:rPr dirty="0"/>
              <a:t>are</a:t>
            </a:r>
            <a:r>
              <a:rPr spc="110" dirty="0"/>
              <a:t>  </a:t>
            </a:r>
            <a:r>
              <a:rPr dirty="0"/>
              <a:t>handled</a:t>
            </a:r>
            <a:r>
              <a:rPr spc="110" dirty="0"/>
              <a:t>  </a:t>
            </a:r>
            <a:r>
              <a:rPr dirty="0"/>
              <a:t>densely</a:t>
            </a:r>
            <a:r>
              <a:rPr spc="110" dirty="0"/>
              <a:t>  </a:t>
            </a:r>
            <a:r>
              <a:rPr dirty="0"/>
              <a:t>but</a:t>
            </a:r>
            <a:r>
              <a:rPr spc="110" dirty="0"/>
              <a:t>  </a:t>
            </a:r>
            <a:r>
              <a:rPr spc="-10" dirty="0"/>
              <a:t>secondary </a:t>
            </a:r>
            <a:r>
              <a:rPr dirty="0"/>
              <a:t>sorting</a:t>
            </a:r>
            <a:r>
              <a:rPr spc="180" dirty="0"/>
              <a:t> </a:t>
            </a:r>
            <a:r>
              <a:rPr dirty="0"/>
              <a:t>is</a:t>
            </a:r>
            <a:r>
              <a:rPr spc="180" dirty="0"/>
              <a:t> </a:t>
            </a:r>
            <a:r>
              <a:rPr dirty="0"/>
              <a:t>applied,</a:t>
            </a:r>
            <a:r>
              <a:rPr spc="180" dirty="0"/>
              <a:t> </a:t>
            </a:r>
            <a:r>
              <a:rPr dirty="0"/>
              <a:t>Product</a:t>
            </a:r>
            <a:r>
              <a:rPr spc="185" dirty="0"/>
              <a:t> </a:t>
            </a:r>
            <a:r>
              <a:rPr dirty="0"/>
              <a:t>A</a:t>
            </a:r>
            <a:r>
              <a:rPr spc="180" dirty="0"/>
              <a:t> </a:t>
            </a:r>
            <a:r>
              <a:rPr dirty="0"/>
              <a:t>gets</a:t>
            </a:r>
            <a:r>
              <a:rPr spc="180" dirty="0"/>
              <a:t> </a:t>
            </a:r>
            <a:r>
              <a:rPr dirty="0"/>
              <a:t>rank</a:t>
            </a:r>
            <a:r>
              <a:rPr spc="185" dirty="0"/>
              <a:t> </a:t>
            </a:r>
            <a:r>
              <a:rPr dirty="0"/>
              <a:t>1</a:t>
            </a:r>
            <a:r>
              <a:rPr spc="180" dirty="0"/>
              <a:t> </a:t>
            </a:r>
            <a:r>
              <a:rPr dirty="0"/>
              <a:t>and</a:t>
            </a:r>
            <a:r>
              <a:rPr spc="180" dirty="0"/>
              <a:t> </a:t>
            </a:r>
            <a:r>
              <a:rPr dirty="0"/>
              <a:t>Product</a:t>
            </a:r>
            <a:r>
              <a:rPr spc="185" dirty="0"/>
              <a:t> </a:t>
            </a:r>
            <a:r>
              <a:rPr spc="-50" dirty="0"/>
              <a:t>C </a:t>
            </a:r>
            <a:r>
              <a:rPr dirty="0"/>
              <a:t>gets</a:t>
            </a:r>
            <a:r>
              <a:rPr spc="415" dirty="0"/>
              <a:t> </a:t>
            </a:r>
            <a:r>
              <a:rPr dirty="0"/>
              <a:t>rank</a:t>
            </a:r>
            <a:r>
              <a:rPr spc="420" dirty="0"/>
              <a:t> </a:t>
            </a:r>
            <a:r>
              <a:rPr dirty="0"/>
              <a:t>2</a:t>
            </a:r>
            <a:r>
              <a:rPr spc="420" dirty="0"/>
              <a:t> </a:t>
            </a:r>
            <a:r>
              <a:rPr dirty="0"/>
              <a:t>(because</a:t>
            </a:r>
            <a:r>
              <a:rPr spc="420" dirty="0"/>
              <a:t> </a:t>
            </a:r>
            <a:r>
              <a:rPr dirty="0"/>
              <a:t>of</a:t>
            </a:r>
            <a:r>
              <a:rPr spc="420" dirty="0"/>
              <a:t> </a:t>
            </a:r>
            <a:r>
              <a:rPr dirty="0"/>
              <a:t>ascending</a:t>
            </a:r>
            <a:r>
              <a:rPr spc="420" dirty="0"/>
              <a:t> </a:t>
            </a:r>
            <a:r>
              <a:rPr dirty="0"/>
              <a:t>order</a:t>
            </a:r>
            <a:r>
              <a:rPr spc="420" dirty="0"/>
              <a:t> </a:t>
            </a:r>
            <a:r>
              <a:rPr dirty="0"/>
              <a:t>of</a:t>
            </a:r>
            <a:r>
              <a:rPr spc="420" dirty="0"/>
              <a:t> </a:t>
            </a:r>
            <a:r>
              <a:rPr spc="-10" dirty="0"/>
              <a:t>product names).</a:t>
            </a:r>
          </a:p>
          <a:p>
            <a:pPr marL="12700" marR="150495" algn="just">
              <a:lnSpc>
                <a:spcPct val="114599"/>
              </a:lnSpc>
            </a:pPr>
            <a:r>
              <a:rPr dirty="0"/>
              <a:t>Product</a:t>
            </a:r>
            <a:r>
              <a:rPr spc="-10" dirty="0"/>
              <a:t> 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has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Sales</a:t>
            </a:r>
            <a:r>
              <a:rPr spc="-5" dirty="0"/>
              <a:t> </a:t>
            </a:r>
            <a:r>
              <a:rPr dirty="0"/>
              <a:t>Amount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250,</a:t>
            </a:r>
            <a:r>
              <a:rPr spc="-5" dirty="0"/>
              <a:t> </a:t>
            </a:r>
            <a:r>
              <a:rPr dirty="0"/>
              <a:t>so</a:t>
            </a:r>
            <a:r>
              <a:rPr spc="-10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gets</a:t>
            </a:r>
            <a:r>
              <a:rPr spc="-5" dirty="0"/>
              <a:t> </a:t>
            </a:r>
            <a:r>
              <a:rPr dirty="0"/>
              <a:t>rank</a:t>
            </a:r>
            <a:r>
              <a:rPr spc="-10" dirty="0"/>
              <a:t> </a:t>
            </a:r>
            <a:r>
              <a:rPr spc="-25" dirty="0"/>
              <a:t>3. </a:t>
            </a:r>
            <a:r>
              <a:rPr dirty="0"/>
              <a:t>Product</a:t>
            </a:r>
            <a:r>
              <a:rPr spc="-10" dirty="0"/>
              <a:t> </a:t>
            </a:r>
            <a:r>
              <a:rPr dirty="0"/>
              <a:t>B</a:t>
            </a:r>
            <a:r>
              <a:rPr spc="-5" dirty="0"/>
              <a:t> </a:t>
            </a:r>
            <a:r>
              <a:rPr dirty="0"/>
              <a:t>has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Sales</a:t>
            </a:r>
            <a:r>
              <a:rPr spc="-10" dirty="0"/>
              <a:t> </a:t>
            </a:r>
            <a:r>
              <a:rPr dirty="0"/>
              <a:t>Amount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150,</a:t>
            </a:r>
            <a:r>
              <a:rPr spc="-5" dirty="0"/>
              <a:t> </a:t>
            </a:r>
            <a:r>
              <a:rPr dirty="0"/>
              <a:t>so</a:t>
            </a:r>
            <a:r>
              <a:rPr spc="-5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dirty="0"/>
              <a:t>gets</a:t>
            </a:r>
            <a:r>
              <a:rPr spc="-5" dirty="0"/>
              <a:t> </a:t>
            </a:r>
            <a:r>
              <a:rPr dirty="0"/>
              <a:t>rank</a:t>
            </a:r>
            <a:r>
              <a:rPr spc="-10" dirty="0"/>
              <a:t> </a:t>
            </a:r>
            <a:r>
              <a:rPr spc="-25" dirty="0"/>
              <a:t>4.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66380" y="3089754"/>
            <a:ext cx="3131820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Product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Product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both</a:t>
            </a:r>
            <a:r>
              <a:rPr sz="1200" spc="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have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Sales </a:t>
            </a:r>
            <a:r>
              <a:rPr sz="1200" dirty="0">
                <a:latin typeface="Comic Sans MS"/>
                <a:cs typeface="Comic Sans MS"/>
              </a:rPr>
              <a:t>Amount</a:t>
            </a:r>
            <a:r>
              <a:rPr sz="1200" spc="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300.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They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share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rank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1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due</a:t>
            </a:r>
            <a:r>
              <a:rPr sz="1200" spc="18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to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DENSE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ranking.</a:t>
            </a:r>
            <a:endParaRPr sz="1200">
              <a:latin typeface="Comic Sans MS"/>
              <a:cs typeface="Comic Sans MS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Product</a:t>
            </a:r>
            <a:r>
              <a:rPr sz="1200" spc="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</a:t>
            </a:r>
            <a:r>
              <a:rPr sz="1200" spc="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has</a:t>
            </a:r>
            <a:r>
              <a:rPr sz="1200" spc="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Sales</a:t>
            </a:r>
            <a:r>
              <a:rPr sz="1200" spc="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Amount</a:t>
            </a:r>
            <a:r>
              <a:rPr sz="1200" spc="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250,</a:t>
            </a:r>
            <a:r>
              <a:rPr sz="1200" spc="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so</a:t>
            </a:r>
            <a:r>
              <a:rPr sz="1200" spc="2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it </a:t>
            </a:r>
            <a:r>
              <a:rPr sz="1200" dirty="0">
                <a:latin typeface="Comic Sans MS"/>
                <a:cs typeface="Comic Sans MS"/>
              </a:rPr>
              <a:t>gets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rank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2.</a:t>
            </a:r>
            <a:endParaRPr sz="1200">
              <a:latin typeface="Comic Sans MS"/>
              <a:cs typeface="Comic Sans MS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Product</a:t>
            </a:r>
            <a:r>
              <a:rPr sz="1200" spc="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has</a:t>
            </a:r>
            <a:r>
              <a:rPr sz="1200" spc="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Sales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Amount</a:t>
            </a:r>
            <a:r>
              <a:rPr sz="1200" spc="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150,</a:t>
            </a:r>
            <a:r>
              <a:rPr sz="1200" spc="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so</a:t>
            </a:r>
            <a:r>
              <a:rPr sz="1200" spc="6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it </a:t>
            </a:r>
            <a:r>
              <a:rPr sz="1200" dirty="0">
                <a:latin typeface="Comic Sans MS"/>
                <a:cs typeface="Comic Sans MS"/>
              </a:rPr>
              <a:t>gets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rank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3.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04" y="4792774"/>
            <a:ext cx="4003040" cy="1581785"/>
          </a:xfrm>
          <a:custGeom>
            <a:avLst/>
            <a:gdLst/>
            <a:ahLst/>
            <a:cxnLst/>
            <a:rect l="l" t="t" r="r" b="b"/>
            <a:pathLst>
              <a:path w="4003040" h="1581785">
                <a:moveTo>
                  <a:pt x="3669600" y="1581735"/>
                </a:moveTo>
                <a:lnTo>
                  <a:pt x="333369" y="1581735"/>
                </a:lnTo>
                <a:lnTo>
                  <a:pt x="284111" y="1578120"/>
                </a:lnTo>
                <a:lnTo>
                  <a:pt x="237091" y="1567620"/>
                </a:lnTo>
                <a:lnTo>
                  <a:pt x="192832" y="1550750"/>
                </a:lnTo>
                <a:lnTo>
                  <a:pt x="151848" y="1528026"/>
                </a:lnTo>
                <a:lnTo>
                  <a:pt x="114656" y="1499964"/>
                </a:lnTo>
                <a:lnTo>
                  <a:pt x="81771" y="1467079"/>
                </a:lnTo>
                <a:lnTo>
                  <a:pt x="53708" y="1429886"/>
                </a:lnTo>
                <a:lnTo>
                  <a:pt x="30984" y="1388903"/>
                </a:lnTo>
                <a:lnTo>
                  <a:pt x="14114" y="1344643"/>
                </a:lnTo>
                <a:lnTo>
                  <a:pt x="3614" y="1297624"/>
                </a:lnTo>
                <a:lnTo>
                  <a:pt x="0" y="124836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669595" y="0"/>
                </a:lnTo>
                <a:lnTo>
                  <a:pt x="3718858" y="3614"/>
                </a:lnTo>
                <a:lnTo>
                  <a:pt x="3765878" y="14114"/>
                </a:lnTo>
                <a:lnTo>
                  <a:pt x="3810137" y="30984"/>
                </a:lnTo>
                <a:lnTo>
                  <a:pt x="3851121" y="53708"/>
                </a:lnTo>
                <a:lnTo>
                  <a:pt x="3888313" y="81771"/>
                </a:lnTo>
                <a:lnTo>
                  <a:pt x="3921198" y="114656"/>
                </a:lnTo>
                <a:lnTo>
                  <a:pt x="3949261" y="151848"/>
                </a:lnTo>
                <a:lnTo>
                  <a:pt x="3971985" y="192832"/>
                </a:lnTo>
                <a:lnTo>
                  <a:pt x="3988855" y="237091"/>
                </a:lnTo>
                <a:lnTo>
                  <a:pt x="3999355" y="284111"/>
                </a:lnTo>
                <a:lnTo>
                  <a:pt x="4002970" y="333374"/>
                </a:lnTo>
                <a:lnTo>
                  <a:pt x="4002970" y="1248360"/>
                </a:lnTo>
                <a:lnTo>
                  <a:pt x="3999355" y="1297624"/>
                </a:lnTo>
                <a:lnTo>
                  <a:pt x="3988855" y="1344643"/>
                </a:lnTo>
                <a:lnTo>
                  <a:pt x="3971985" y="1388903"/>
                </a:lnTo>
                <a:lnTo>
                  <a:pt x="3949261" y="1429886"/>
                </a:lnTo>
                <a:lnTo>
                  <a:pt x="3921198" y="1467079"/>
                </a:lnTo>
                <a:lnTo>
                  <a:pt x="3888313" y="1499964"/>
                </a:lnTo>
                <a:lnTo>
                  <a:pt x="3851121" y="1528026"/>
                </a:lnTo>
                <a:lnTo>
                  <a:pt x="3810137" y="1550750"/>
                </a:lnTo>
                <a:lnTo>
                  <a:pt x="3765878" y="1567620"/>
                </a:lnTo>
                <a:lnTo>
                  <a:pt x="3718858" y="1578120"/>
                </a:lnTo>
                <a:lnTo>
                  <a:pt x="3669600" y="158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760" y="4974270"/>
            <a:ext cx="38646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RANK</a:t>
            </a:r>
            <a:r>
              <a:rPr sz="1650" b="1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Provides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more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control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and </a:t>
            </a:r>
            <a:r>
              <a:rPr sz="1650" dirty="0">
                <a:latin typeface="Comic Sans MS"/>
                <a:cs typeface="Comic Sans MS"/>
              </a:rPr>
              <a:t>flexibility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with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multiple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sorting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criteria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specific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ordering</a:t>
            </a:r>
            <a:r>
              <a:rPr sz="1650" spc="-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methods,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useful </a:t>
            </a:r>
            <a:r>
              <a:rPr sz="1650" dirty="0">
                <a:latin typeface="Comic Sans MS"/>
                <a:cs typeface="Comic Sans MS"/>
              </a:rPr>
              <a:t>for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complex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ranking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scenarios.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40348" y="4792774"/>
            <a:ext cx="3383915" cy="1581785"/>
          </a:xfrm>
          <a:custGeom>
            <a:avLst/>
            <a:gdLst/>
            <a:ahLst/>
            <a:cxnLst/>
            <a:rect l="l" t="t" r="r" b="b"/>
            <a:pathLst>
              <a:path w="3383915" h="1581785">
                <a:moveTo>
                  <a:pt x="3050293" y="1581735"/>
                </a:moveTo>
                <a:lnTo>
                  <a:pt x="333369" y="1581735"/>
                </a:lnTo>
                <a:lnTo>
                  <a:pt x="284111" y="1578120"/>
                </a:lnTo>
                <a:lnTo>
                  <a:pt x="237091" y="1567620"/>
                </a:lnTo>
                <a:lnTo>
                  <a:pt x="192832" y="1550750"/>
                </a:lnTo>
                <a:lnTo>
                  <a:pt x="151848" y="1528026"/>
                </a:lnTo>
                <a:lnTo>
                  <a:pt x="114656" y="1499964"/>
                </a:lnTo>
                <a:lnTo>
                  <a:pt x="81771" y="1467079"/>
                </a:lnTo>
                <a:lnTo>
                  <a:pt x="53708" y="1429886"/>
                </a:lnTo>
                <a:lnTo>
                  <a:pt x="30984" y="1388903"/>
                </a:lnTo>
                <a:lnTo>
                  <a:pt x="14114" y="1344643"/>
                </a:lnTo>
                <a:lnTo>
                  <a:pt x="3614" y="1297624"/>
                </a:lnTo>
                <a:lnTo>
                  <a:pt x="0" y="124836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050287" y="0"/>
                </a:lnTo>
                <a:lnTo>
                  <a:pt x="3099551" y="3614"/>
                </a:lnTo>
                <a:lnTo>
                  <a:pt x="3146571" y="14114"/>
                </a:lnTo>
                <a:lnTo>
                  <a:pt x="3190830" y="30984"/>
                </a:lnTo>
                <a:lnTo>
                  <a:pt x="3231814" y="53708"/>
                </a:lnTo>
                <a:lnTo>
                  <a:pt x="3269006" y="81771"/>
                </a:lnTo>
                <a:lnTo>
                  <a:pt x="3301892" y="114656"/>
                </a:lnTo>
                <a:lnTo>
                  <a:pt x="3329954" y="151848"/>
                </a:lnTo>
                <a:lnTo>
                  <a:pt x="3352678" y="192832"/>
                </a:lnTo>
                <a:lnTo>
                  <a:pt x="3369548" y="237091"/>
                </a:lnTo>
                <a:lnTo>
                  <a:pt x="3380048" y="284111"/>
                </a:lnTo>
                <a:lnTo>
                  <a:pt x="3383663" y="333374"/>
                </a:lnTo>
                <a:lnTo>
                  <a:pt x="3383663" y="1248360"/>
                </a:lnTo>
                <a:lnTo>
                  <a:pt x="3380048" y="1297624"/>
                </a:lnTo>
                <a:lnTo>
                  <a:pt x="3369548" y="1344643"/>
                </a:lnTo>
                <a:lnTo>
                  <a:pt x="3352678" y="1388903"/>
                </a:lnTo>
                <a:lnTo>
                  <a:pt x="3329954" y="1429886"/>
                </a:lnTo>
                <a:lnTo>
                  <a:pt x="3301892" y="1467079"/>
                </a:lnTo>
                <a:lnTo>
                  <a:pt x="3269006" y="1499964"/>
                </a:lnTo>
                <a:lnTo>
                  <a:pt x="3231814" y="1528026"/>
                </a:lnTo>
                <a:lnTo>
                  <a:pt x="3190830" y="1550750"/>
                </a:lnTo>
                <a:lnTo>
                  <a:pt x="3146571" y="1567620"/>
                </a:lnTo>
                <a:lnTo>
                  <a:pt x="3099551" y="1578120"/>
                </a:lnTo>
                <a:lnTo>
                  <a:pt x="3050293" y="158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10843" y="4974270"/>
            <a:ext cx="32429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b="1" spc="-20" dirty="0">
                <a:latin typeface="Comic Sans MS"/>
                <a:cs typeface="Comic Sans MS"/>
              </a:rPr>
              <a:t>RANKX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Primarily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used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for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simple </a:t>
            </a:r>
            <a:r>
              <a:rPr sz="1650" dirty="0">
                <a:latin typeface="Comic Sans MS"/>
                <a:cs typeface="Comic Sans MS"/>
              </a:rPr>
              <a:t>ranking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based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one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expression, </a:t>
            </a:r>
            <a:r>
              <a:rPr sz="1650" dirty="0">
                <a:latin typeface="Comic Sans MS"/>
                <a:cs typeface="Comic Sans MS"/>
              </a:rPr>
              <a:t>with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option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specify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how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to </a:t>
            </a:r>
            <a:r>
              <a:rPr sz="1650" dirty="0">
                <a:latin typeface="Comic Sans MS"/>
                <a:cs typeface="Comic Sans MS"/>
              </a:rPr>
              <a:t>handle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ties.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6C29542-C304-EFFB-9DC8-10C8E91DEC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36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Comic Sans MS</vt:lpstr>
      <vt:lpstr>Times New Roman</vt:lpstr>
      <vt:lpstr>Office Theme</vt:lpstr>
      <vt:lpstr>Hii, IamSiddhika</vt:lpstr>
      <vt:lpstr>Today Content</vt:lpstr>
      <vt:lpstr> RANK </vt:lpstr>
      <vt:lpstr>Visual Example for better understanding</vt:lpstr>
      <vt:lpstr>RANKX</vt:lpstr>
      <vt:lpstr>Visual Example for better understanding</vt:lpstr>
      <vt:lpstr>Understanding difference of RANK and RANKX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2024-09-15T17:27:09Z</dcterms:created>
  <dcterms:modified xsi:type="dcterms:W3CDTF">2024-09-26T15:19:41Z</dcterms:modified>
</cp:coreProperties>
</file>