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C81D-3DF6-4D98-A989-5E030D4DFE09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31A08-F371-487C-A1AC-2FFA88899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8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2288-39B5-41FA-9BD3-B6073FB3E419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8F69-F0A3-4F06-AFA1-45489D510D60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4BCC-6EB8-4AC1-B005-709E6BA0A1DA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5BB1-DF0A-4CBD-B4F4-EAD195B83CF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B0D8-AFA0-41EA-A3BE-A51A59F6EF89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954" y="235890"/>
            <a:ext cx="6770370" cy="389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1340" y="1890511"/>
            <a:ext cx="5140959" cy="161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B0BD-B198-4701-A3E4-8B69C96F3807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8406" y="1755724"/>
            <a:ext cx="333734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46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F34F81F-9C1A-E0BC-B3EA-38BAB2C2FE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5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31259" y="1587"/>
                </a:lnTo>
                <a:lnTo>
                  <a:pt x="1698967" y="14888"/>
                </a:lnTo>
                <a:lnTo>
                  <a:pt x="1760849" y="43016"/>
                </a:lnTo>
                <a:lnTo>
                  <a:pt x="1815918" y="8756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3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Excited. </a:t>
            </a:r>
            <a:r>
              <a:rPr sz="1400" spc="-90" dirty="0">
                <a:latin typeface="Arial Black"/>
                <a:cs typeface="Arial Black"/>
              </a:rPr>
              <a:t>It’s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my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favourite </a:t>
            </a:r>
            <a:r>
              <a:rPr sz="1400" spc="-10" dirty="0">
                <a:latin typeface="Arial Black"/>
                <a:cs typeface="Arial Black"/>
              </a:rPr>
              <a:t>functions.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0134"/>
            <a:ext cx="2671445" cy="2160905"/>
          </a:xfrm>
          <a:custGeom>
            <a:avLst/>
            <a:gdLst/>
            <a:ahLst/>
            <a:cxnLst/>
            <a:rect l="l" t="t" r="r" b="b"/>
            <a:pathLst>
              <a:path w="2671445" h="2160904">
                <a:moveTo>
                  <a:pt x="1231150" y="2023440"/>
                </a:moveTo>
                <a:lnTo>
                  <a:pt x="1230109" y="1975332"/>
                </a:lnTo>
                <a:lnTo>
                  <a:pt x="1226972" y="1927771"/>
                </a:lnTo>
                <a:lnTo>
                  <a:pt x="1221816" y="1880781"/>
                </a:lnTo>
                <a:lnTo>
                  <a:pt x="1214666" y="1834426"/>
                </a:lnTo>
                <a:lnTo>
                  <a:pt x="1205585" y="1788731"/>
                </a:lnTo>
                <a:lnTo>
                  <a:pt x="1194587" y="1743760"/>
                </a:lnTo>
                <a:lnTo>
                  <a:pt x="1181747" y="1699539"/>
                </a:lnTo>
                <a:lnTo>
                  <a:pt x="1167091" y="1656130"/>
                </a:lnTo>
                <a:lnTo>
                  <a:pt x="1150658" y="1613560"/>
                </a:lnTo>
                <a:lnTo>
                  <a:pt x="1132509" y="1571891"/>
                </a:lnTo>
                <a:lnTo>
                  <a:pt x="1112685" y="1531137"/>
                </a:lnTo>
                <a:lnTo>
                  <a:pt x="1091209" y="1491373"/>
                </a:lnTo>
                <a:lnTo>
                  <a:pt x="1068158" y="1452638"/>
                </a:lnTo>
                <a:lnTo>
                  <a:pt x="1043546" y="1414957"/>
                </a:lnTo>
                <a:lnTo>
                  <a:pt x="1017435" y="1378381"/>
                </a:lnTo>
                <a:lnTo>
                  <a:pt x="989863" y="1342974"/>
                </a:lnTo>
                <a:lnTo>
                  <a:pt x="960869" y="1308760"/>
                </a:lnTo>
                <a:lnTo>
                  <a:pt x="930516" y="1275778"/>
                </a:lnTo>
                <a:lnTo>
                  <a:pt x="898817" y="1244092"/>
                </a:lnTo>
                <a:lnTo>
                  <a:pt x="865847" y="1213726"/>
                </a:lnTo>
                <a:lnTo>
                  <a:pt x="831621" y="1184732"/>
                </a:lnTo>
                <a:lnTo>
                  <a:pt x="796213" y="1157160"/>
                </a:lnTo>
                <a:lnTo>
                  <a:pt x="759637" y="1131049"/>
                </a:lnTo>
                <a:lnTo>
                  <a:pt x="721969" y="1106449"/>
                </a:lnTo>
                <a:lnTo>
                  <a:pt x="683221" y="1083386"/>
                </a:lnTo>
                <a:lnTo>
                  <a:pt x="643458" y="1061923"/>
                </a:lnTo>
                <a:lnTo>
                  <a:pt x="602716" y="1042085"/>
                </a:lnTo>
                <a:lnTo>
                  <a:pt x="561035" y="1023937"/>
                </a:lnTo>
                <a:lnTo>
                  <a:pt x="518464" y="1007516"/>
                </a:lnTo>
                <a:lnTo>
                  <a:pt x="475056" y="992860"/>
                </a:lnTo>
                <a:lnTo>
                  <a:pt x="430834" y="980008"/>
                </a:lnTo>
                <a:lnTo>
                  <a:pt x="385864" y="969022"/>
                </a:lnTo>
                <a:lnTo>
                  <a:pt x="340182" y="959929"/>
                </a:lnTo>
                <a:lnTo>
                  <a:pt x="293814" y="952779"/>
                </a:lnTo>
                <a:lnTo>
                  <a:pt x="246837" y="947623"/>
                </a:lnTo>
                <a:lnTo>
                  <a:pt x="199263" y="944499"/>
                </a:lnTo>
                <a:lnTo>
                  <a:pt x="151155" y="943444"/>
                </a:lnTo>
                <a:lnTo>
                  <a:pt x="103047" y="944499"/>
                </a:lnTo>
                <a:lnTo>
                  <a:pt x="55473" y="947623"/>
                </a:lnTo>
                <a:lnTo>
                  <a:pt x="8496" y="952779"/>
                </a:lnTo>
                <a:lnTo>
                  <a:pt x="0" y="954087"/>
                </a:lnTo>
                <a:lnTo>
                  <a:pt x="0" y="2160778"/>
                </a:lnTo>
                <a:lnTo>
                  <a:pt x="1222400" y="2160778"/>
                </a:lnTo>
                <a:lnTo>
                  <a:pt x="1226972" y="2119122"/>
                </a:lnTo>
                <a:lnTo>
                  <a:pt x="1230109" y="2071547"/>
                </a:lnTo>
                <a:lnTo>
                  <a:pt x="1231150" y="2023440"/>
                </a:lnTo>
                <a:close/>
              </a:path>
              <a:path w="2671445" h="216090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17"/>
                </a:lnTo>
                <a:lnTo>
                  <a:pt x="2647404" y="535914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67"/>
                </a:lnTo>
                <a:lnTo>
                  <a:pt x="2504973" y="259880"/>
                </a:lnTo>
                <a:lnTo>
                  <a:pt x="2475661" y="226745"/>
                </a:lnTo>
                <a:lnTo>
                  <a:pt x="2444394" y="195478"/>
                </a:lnTo>
                <a:lnTo>
                  <a:pt x="2411272" y="166166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83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487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487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83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66"/>
                </a:lnTo>
                <a:lnTo>
                  <a:pt x="1457909" y="195478"/>
                </a:lnTo>
                <a:lnTo>
                  <a:pt x="1426641" y="226745"/>
                </a:lnTo>
                <a:lnTo>
                  <a:pt x="1397330" y="259880"/>
                </a:lnTo>
                <a:lnTo>
                  <a:pt x="1370076" y="294767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14"/>
                </a:lnTo>
                <a:lnTo>
                  <a:pt x="1244650" y="580517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46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84"/>
                </a:lnTo>
                <a:lnTo>
                  <a:pt x="1600644" y="1349057"/>
                </a:lnTo>
                <a:lnTo>
                  <a:pt x="1640268" y="1369606"/>
                </a:lnTo>
                <a:lnTo>
                  <a:pt x="1681276" y="1387703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489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51" y="1439989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489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03"/>
                </a:lnTo>
                <a:lnTo>
                  <a:pt x="2262047" y="1369606"/>
                </a:lnTo>
                <a:lnTo>
                  <a:pt x="2301671" y="1349057"/>
                </a:lnTo>
                <a:lnTo>
                  <a:pt x="2339810" y="1326184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46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5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740" y="2329186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9829" y="2206949"/>
            <a:ext cx="4502785" cy="2562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COMMON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FUNCTION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dirty="0">
                <a:latin typeface="Comic Sans MS"/>
                <a:cs typeface="Comic Sans MS"/>
              </a:rPr>
              <a:t>7</a:t>
            </a:r>
            <a:r>
              <a:rPr sz="1750" b="1" dirty="0">
                <a:latin typeface="Comic Sans MS"/>
                <a:cs typeface="Comic Sans MS"/>
              </a:rPr>
              <a:t>.TIME</a:t>
            </a:r>
            <a:r>
              <a:rPr sz="1750" b="1" spc="-13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INTELLIGENCE</a:t>
            </a:r>
            <a:r>
              <a:rPr sz="1750" b="1" spc="-1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FUNCTIONS</a:t>
            </a:r>
            <a:endParaRPr sz="1750">
              <a:latin typeface="Comic Sans MS"/>
              <a:cs typeface="Comic Sans MS"/>
            </a:endParaRPr>
          </a:p>
          <a:p>
            <a:pPr marL="93345" marR="2386330">
              <a:lnSpc>
                <a:spcPts val="3600"/>
              </a:lnSpc>
              <a:spcBef>
                <a:spcPts val="220"/>
              </a:spcBef>
            </a:pPr>
            <a:r>
              <a:rPr sz="1800" spc="-10" dirty="0">
                <a:latin typeface="Comic Sans MS"/>
                <a:cs typeface="Comic Sans MS"/>
              </a:rPr>
              <a:t>DATEADD DATESBETWEEN DATESINPERIOD</a:t>
            </a:r>
            <a:endParaRPr sz="1800">
              <a:latin typeface="Comic Sans MS"/>
              <a:cs typeface="Comic Sans MS"/>
            </a:endParaRPr>
          </a:p>
          <a:p>
            <a:pPr marL="933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DATESINPERIOD</a:t>
            </a:r>
            <a:r>
              <a:rPr sz="1800" spc="1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Vs</a:t>
            </a:r>
            <a:r>
              <a:rPr sz="1800" spc="17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DATESBETWEEN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549658"/>
            <a:ext cx="241317" cy="241317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DF5C3C8-8C14-E959-006B-B7C2DD8E9C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308" y="2227221"/>
            <a:ext cx="1738816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0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90790" cy="1547495"/>
          </a:xfrm>
          <a:custGeom>
            <a:avLst/>
            <a:gdLst/>
            <a:ahLst/>
            <a:cxnLst/>
            <a:rect l="l" t="t" r="r" b="b"/>
            <a:pathLst>
              <a:path w="7590790" h="1547495">
                <a:moveTo>
                  <a:pt x="7590764" y="946937"/>
                </a:moveTo>
                <a:lnTo>
                  <a:pt x="7577785" y="866203"/>
                </a:lnTo>
                <a:lnTo>
                  <a:pt x="7560919" y="821944"/>
                </a:lnTo>
                <a:lnTo>
                  <a:pt x="7538199" y="780961"/>
                </a:lnTo>
                <a:lnTo>
                  <a:pt x="7510132" y="743775"/>
                </a:lnTo>
                <a:lnTo>
                  <a:pt x="7477252" y="710882"/>
                </a:lnTo>
                <a:lnTo>
                  <a:pt x="7440054" y="682828"/>
                </a:lnTo>
                <a:lnTo>
                  <a:pt x="7399071" y="660095"/>
                </a:lnTo>
                <a:lnTo>
                  <a:pt x="7354811" y="643229"/>
                </a:lnTo>
                <a:lnTo>
                  <a:pt x="7307796" y="632726"/>
                </a:lnTo>
                <a:lnTo>
                  <a:pt x="7258532" y="629119"/>
                </a:lnTo>
                <a:lnTo>
                  <a:pt x="674014" y="629119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204609" y="728802"/>
                </a:lnTo>
                <a:lnTo>
                  <a:pt x="189636" y="743775"/>
                </a:lnTo>
                <a:lnTo>
                  <a:pt x="161582" y="780961"/>
                </a:lnTo>
                <a:lnTo>
                  <a:pt x="138849" y="821944"/>
                </a:lnTo>
                <a:lnTo>
                  <a:pt x="121983" y="866203"/>
                </a:lnTo>
                <a:lnTo>
                  <a:pt x="111480" y="913231"/>
                </a:lnTo>
                <a:lnTo>
                  <a:pt x="107873" y="962494"/>
                </a:lnTo>
                <a:lnTo>
                  <a:pt x="107873" y="1214056"/>
                </a:lnTo>
                <a:lnTo>
                  <a:pt x="111480" y="1263332"/>
                </a:lnTo>
                <a:lnTo>
                  <a:pt x="121983" y="1310347"/>
                </a:lnTo>
                <a:lnTo>
                  <a:pt x="138849" y="1354607"/>
                </a:lnTo>
                <a:lnTo>
                  <a:pt x="161582" y="1395590"/>
                </a:lnTo>
                <a:lnTo>
                  <a:pt x="189636" y="1432775"/>
                </a:lnTo>
                <a:lnTo>
                  <a:pt x="222529" y="1465668"/>
                </a:lnTo>
                <a:lnTo>
                  <a:pt x="259715" y="1493723"/>
                </a:lnTo>
                <a:lnTo>
                  <a:pt x="300697" y="1516456"/>
                </a:lnTo>
                <a:lnTo>
                  <a:pt x="344957" y="1533321"/>
                </a:lnTo>
                <a:lnTo>
                  <a:pt x="391985" y="1543824"/>
                </a:lnTo>
                <a:lnTo>
                  <a:pt x="441248" y="1547431"/>
                </a:lnTo>
                <a:lnTo>
                  <a:pt x="7258532" y="1547431"/>
                </a:lnTo>
                <a:lnTo>
                  <a:pt x="7307796" y="1543824"/>
                </a:lnTo>
                <a:lnTo>
                  <a:pt x="7354811" y="1533321"/>
                </a:lnTo>
                <a:lnTo>
                  <a:pt x="7399071" y="1516456"/>
                </a:lnTo>
                <a:lnTo>
                  <a:pt x="7440054" y="1493723"/>
                </a:lnTo>
                <a:lnTo>
                  <a:pt x="7477252" y="1465668"/>
                </a:lnTo>
                <a:lnTo>
                  <a:pt x="7510132" y="1432775"/>
                </a:lnTo>
                <a:lnTo>
                  <a:pt x="7538199" y="1395590"/>
                </a:lnTo>
                <a:lnTo>
                  <a:pt x="7560919" y="1354607"/>
                </a:lnTo>
                <a:lnTo>
                  <a:pt x="7577785" y="1310347"/>
                </a:lnTo>
                <a:lnTo>
                  <a:pt x="7588288" y="1263332"/>
                </a:lnTo>
                <a:lnTo>
                  <a:pt x="7590764" y="1229614"/>
                </a:lnTo>
                <a:lnTo>
                  <a:pt x="7590764" y="94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45456" y="264200"/>
            <a:ext cx="16097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spc="-10" dirty="0"/>
              <a:t>DATEADD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11" y="833521"/>
            <a:ext cx="729043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DATEADD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DAX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time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intelligence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calculations.</a:t>
            </a:r>
            <a:r>
              <a:rPr sz="1550" spc="-25" dirty="0">
                <a:latin typeface="Comic Sans MS"/>
                <a:cs typeface="Comic Sans MS"/>
              </a:rPr>
              <a:t> It </a:t>
            </a:r>
            <a:r>
              <a:rPr sz="1550" dirty="0">
                <a:latin typeface="Comic Sans MS"/>
                <a:cs typeface="Comic Sans MS"/>
              </a:rPr>
              <a:t>shifts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given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specified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interval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dates.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This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useful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comparing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across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time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periods.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3756" y="1864067"/>
            <a:ext cx="5231765" cy="363220"/>
          </a:xfrm>
          <a:custGeom>
            <a:avLst/>
            <a:gdLst/>
            <a:ahLst/>
            <a:cxnLst/>
            <a:rect l="l" t="t" r="r" b="b"/>
            <a:pathLst>
              <a:path w="5231765" h="363219">
                <a:moveTo>
                  <a:pt x="5050692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5050691" y="0"/>
                </a:lnTo>
                <a:lnTo>
                  <a:pt x="5120178" y="13821"/>
                </a:lnTo>
                <a:lnTo>
                  <a:pt x="5179086" y="53182"/>
                </a:lnTo>
                <a:lnTo>
                  <a:pt x="5218446" y="112090"/>
                </a:lnTo>
                <a:lnTo>
                  <a:pt x="5231689" y="175719"/>
                </a:lnTo>
                <a:lnTo>
                  <a:pt x="5231689" y="187434"/>
                </a:lnTo>
                <a:lnTo>
                  <a:pt x="5218446" y="251063"/>
                </a:lnTo>
                <a:lnTo>
                  <a:pt x="5179086" y="309971"/>
                </a:lnTo>
                <a:lnTo>
                  <a:pt x="5120178" y="349332"/>
                </a:lnTo>
                <a:lnTo>
                  <a:pt x="5050692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28551" y="1915470"/>
            <a:ext cx="48628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DATEADD(&lt;dates&gt;,&lt;number_of_intervals&gt;,&lt;interval&gt;)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1906" y="2341521"/>
            <a:ext cx="6821805" cy="1353820"/>
            <a:chOff x="341906" y="2341521"/>
            <a:chExt cx="6821805" cy="1353820"/>
          </a:xfrm>
        </p:grpSpPr>
        <p:sp>
          <p:nvSpPr>
            <p:cNvPr id="20" name="object 20"/>
            <p:cNvSpPr/>
            <p:nvPr/>
          </p:nvSpPr>
          <p:spPr>
            <a:xfrm>
              <a:off x="341906" y="2341521"/>
              <a:ext cx="6821805" cy="1353820"/>
            </a:xfrm>
            <a:custGeom>
              <a:avLst/>
              <a:gdLst/>
              <a:ahLst/>
              <a:cxnLst/>
              <a:rect l="l" t="t" r="r" b="b"/>
              <a:pathLst>
                <a:path w="6821805" h="1353820">
                  <a:moveTo>
                    <a:pt x="6487805" y="1353753"/>
                  </a:moveTo>
                  <a:lnTo>
                    <a:pt x="333374" y="1353753"/>
                  </a:lnTo>
                  <a:lnTo>
                    <a:pt x="284111" y="1350139"/>
                  </a:lnTo>
                  <a:lnTo>
                    <a:pt x="237091" y="1339639"/>
                  </a:lnTo>
                  <a:lnTo>
                    <a:pt x="192832" y="1322769"/>
                  </a:lnTo>
                  <a:lnTo>
                    <a:pt x="151848" y="1300045"/>
                  </a:lnTo>
                  <a:lnTo>
                    <a:pt x="114656" y="1271982"/>
                  </a:lnTo>
                  <a:lnTo>
                    <a:pt x="81771" y="1239097"/>
                  </a:lnTo>
                  <a:lnTo>
                    <a:pt x="53708" y="1201905"/>
                  </a:lnTo>
                  <a:lnTo>
                    <a:pt x="30984" y="1160921"/>
                  </a:lnTo>
                  <a:lnTo>
                    <a:pt x="14114" y="1116662"/>
                  </a:lnTo>
                  <a:lnTo>
                    <a:pt x="3614" y="1069642"/>
                  </a:lnTo>
                  <a:lnTo>
                    <a:pt x="0" y="102037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487805" y="0"/>
                  </a:lnTo>
                  <a:lnTo>
                    <a:pt x="6537069" y="3614"/>
                  </a:lnTo>
                  <a:lnTo>
                    <a:pt x="6584088" y="14114"/>
                  </a:lnTo>
                  <a:lnTo>
                    <a:pt x="6628348" y="30984"/>
                  </a:lnTo>
                  <a:lnTo>
                    <a:pt x="6669331" y="53708"/>
                  </a:lnTo>
                  <a:lnTo>
                    <a:pt x="6706523" y="81771"/>
                  </a:lnTo>
                  <a:lnTo>
                    <a:pt x="6739409" y="114656"/>
                  </a:lnTo>
                  <a:lnTo>
                    <a:pt x="6767471" y="151848"/>
                  </a:lnTo>
                  <a:lnTo>
                    <a:pt x="6790195" y="192832"/>
                  </a:lnTo>
                  <a:lnTo>
                    <a:pt x="6807065" y="237091"/>
                  </a:lnTo>
                  <a:lnTo>
                    <a:pt x="6817565" y="284111"/>
                  </a:lnTo>
                  <a:lnTo>
                    <a:pt x="6821179" y="333374"/>
                  </a:lnTo>
                  <a:lnTo>
                    <a:pt x="6821179" y="1020378"/>
                  </a:lnTo>
                  <a:lnTo>
                    <a:pt x="6817565" y="1069642"/>
                  </a:lnTo>
                  <a:lnTo>
                    <a:pt x="6807065" y="1116662"/>
                  </a:lnTo>
                  <a:lnTo>
                    <a:pt x="6790195" y="1160921"/>
                  </a:lnTo>
                  <a:lnTo>
                    <a:pt x="6767471" y="1201905"/>
                  </a:lnTo>
                  <a:lnTo>
                    <a:pt x="6739409" y="1239097"/>
                  </a:lnTo>
                  <a:lnTo>
                    <a:pt x="6706523" y="1271982"/>
                  </a:lnTo>
                  <a:lnTo>
                    <a:pt x="6669331" y="1300045"/>
                  </a:lnTo>
                  <a:lnTo>
                    <a:pt x="6628348" y="1322769"/>
                  </a:lnTo>
                  <a:lnTo>
                    <a:pt x="6584088" y="1339639"/>
                  </a:lnTo>
                  <a:lnTo>
                    <a:pt x="6537069" y="1350139"/>
                  </a:lnTo>
                  <a:lnTo>
                    <a:pt x="6487805" y="13537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06" y="2484396"/>
              <a:ext cx="66675" cy="666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06" y="2732046"/>
              <a:ext cx="66675" cy="666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06" y="3227346"/>
              <a:ext cx="66675" cy="66674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0316" y="3809575"/>
            <a:ext cx="6082030" cy="610870"/>
          </a:xfrm>
          <a:custGeom>
            <a:avLst/>
            <a:gdLst/>
            <a:ahLst/>
            <a:cxnLst/>
            <a:rect l="l" t="t" r="r" b="b"/>
            <a:pathLst>
              <a:path w="6082030" h="610870">
                <a:moveTo>
                  <a:pt x="5776591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776591" y="0"/>
                </a:lnTo>
                <a:lnTo>
                  <a:pt x="5826128" y="3997"/>
                </a:lnTo>
                <a:lnTo>
                  <a:pt x="5873121" y="15569"/>
                </a:lnTo>
                <a:lnTo>
                  <a:pt x="5916941" y="34088"/>
                </a:lnTo>
                <a:lnTo>
                  <a:pt x="5956957" y="58924"/>
                </a:lnTo>
                <a:lnTo>
                  <a:pt x="5992543" y="89450"/>
                </a:lnTo>
                <a:lnTo>
                  <a:pt x="6023068" y="125035"/>
                </a:lnTo>
                <a:lnTo>
                  <a:pt x="6047904" y="165052"/>
                </a:lnTo>
                <a:lnTo>
                  <a:pt x="6066423" y="208871"/>
                </a:lnTo>
                <a:lnTo>
                  <a:pt x="6077995" y="255864"/>
                </a:lnTo>
                <a:lnTo>
                  <a:pt x="6081796" y="302959"/>
                </a:lnTo>
                <a:lnTo>
                  <a:pt x="6081796" y="307844"/>
                </a:lnTo>
                <a:lnTo>
                  <a:pt x="6077995" y="354939"/>
                </a:lnTo>
                <a:lnTo>
                  <a:pt x="6066423" y="401932"/>
                </a:lnTo>
                <a:lnTo>
                  <a:pt x="6047904" y="445751"/>
                </a:lnTo>
                <a:lnTo>
                  <a:pt x="6023068" y="485768"/>
                </a:lnTo>
                <a:lnTo>
                  <a:pt x="5992543" y="521353"/>
                </a:lnTo>
                <a:lnTo>
                  <a:pt x="5956957" y="551879"/>
                </a:lnTo>
                <a:lnTo>
                  <a:pt x="5916941" y="576715"/>
                </a:lnTo>
                <a:lnTo>
                  <a:pt x="5873121" y="595234"/>
                </a:lnTo>
                <a:lnTo>
                  <a:pt x="5826128" y="606806"/>
                </a:lnTo>
                <a:lnTo>
                  <a:pt x="5776591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74" y="4553729"/>
            <a:ext cx="4038599" cy="11525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5831" y="4582841"/>
            <a:ext cx="2733674" cy="17049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04364" y="188625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73" y="2365530"/>
            <a:ext cx="7265670" cy="19888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310"/>
              </a:spcBef>
            </a:pPr>
            <a:r>
              <a:rPr sz="1450" b="1" dirty="0">
                <a:latin typeface="Comic Sans MS"/>
                <a:cs typeface="Comic Sans MS"/>
              </a:rPr>
              <a:t>dates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</a:t>
            </a:r>
            <a:endParaRPr sz="1450">
              <a:latin typeface="Comic Sans MS"/>
              <a:cs typeface="Comic Sans MS"/>
            </a:endParaRPr>
          </a:p>
          <a:p>
            <a:pPr marL="669290" marR="15494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number_of_intervals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intervals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shift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dates.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Positive </a:t>
            </a:r>
            <a:r>
              <a:rPr sz="1450" dirty="0">
                <a:latin typeface="Comic Sans MS"/>
                <a:cs typeface="Comic Sans MS"/>
              </a:rPr>
              <a:t>numbers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move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forward,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negative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numbers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move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backward.</a:t>
            </a:r>
            <a:endParaRPr sz="1450">
              <a:latin typeface="Comic Sans MS"/>
              <a:cs typeface="Comic Sans MS"/>
            </a:endParaRPr>
          </a:p>
          <a:p>
            <a:pPr marL="669290" marR="154940">
              <a:lnSpc>
                <a:spcPct val="112100"/>
              </a:lnSpc>
            </a:pPr>
            <a:r>
              <a:rPr sz="1450" b="1" dirty="0">
                <a:latin typeface="Comic Sans MS"/>
                <a:cs typeface="Comic Sans MS"/>
              </a:rPr>
              <a:t>interval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interval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which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shift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dates.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2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be</a:t>
            </a:r>
            <a:r>
              <a:rPr sz="1450" spc="2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"DAY", </a:t>
            </a:r>
            <a:r>
              <a:rPr sz="1450" dirty="0">
                <a:latin typeface="Comic Sans MS"/>
                <a:cs typeface="Comic Sans MS"/>
              </a:rPr>
              <a:t>"MONTH",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"QUARTER",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"YEAR".</a:t>
            </a:r>
            <a:endParaRPr sz="1450">
              <a:latin typeface="Comic Sans MS"/>
              <a:cs typeface="Comic Sans MS"/>
            </a:endParaRPr>
          </a:p>
          <a:p>
            <a:pPr marL="1195705" marR="55880" indent="-1132840">
              <a:lnSpc>
                <a:spcPct val="104200"/>
              </a:lnSpc>
              <a:spcBef>
                <a:spcPts val="1365"/>
              </a:spcBef>
            </a:pPr>
            <a:r>
              <a:rPr sz="3000" b="1" baseline="-18055" dirty="0">
                <a:latin typeface="Comic Sans MS"/>
                <a:cs typeface="Comic Sans MS"/>
              </a:rPr>
              <a:t>Example</a:t>
            </a:r>
            <a:r>
              <a:rPr sz="3000" b="1" spc="195" baseline="-180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calculate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total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same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period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last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year,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DATEADD.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892" y="5849869"/>
            <a:ext cx="399669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SUM(Orders[Sales]):</a:t>
            </a:r>
            <a:r>
              <a:rPr sz="1200" b="1" spc="-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Sums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column. </a:t>
            </a:r>
            <a:r>
              <a:rPr sz="1200" b="1" dirty="0">
                <a:latin typeface="Comic Sans MS"/>
                <a:cs typeface="Comic Sans MS"/>
              </a:rPr>
              <a:t>DATEADD(Sales[OrderDate],</a:t>
            </a:r>
            <a:r>
              <a:rPr sz="1200" b="1" spc="16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-</a:t>
            </a:r>
            <a:r>
              <a:rPr sz="1200" b="1" dirty="0">
                <a:latin typeface="Comic Sans MS"/>
                <a:cs typeface="Comic Sans MS"/>
              </a:rPr>
              <a:t>1,</a:t>
            </a:r>
            <a:r>
              <a:rPr sz="1200" b="1" spc="16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YEAR):</a:t>
            </a:r>
            <a:r>
              <a:rPr sz="1200" b="1" spc="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Shifts</a:t>
            </a:r>
            <a:r>
              <a:rPr sz="1200" spc="17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the </a:t>
            </a:r>
            <a:r>
              <a:rPr sz="1200" dirty="0">
                <a:latin typeface="Comic Sans MS"/>
                <a:cs typeface="Comic Sans MS"/>
              </a:rPr>
              <a:t>OrderDate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-1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year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get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204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same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period </a:t>
            </a:r>
            <a:r>
              <a:rPr sz="1200" dirty="0">
                <a:latin typeface="Comic Sans MS"/>
                <a:cs typeface="Comic Sans MS"/>
              </a:rPr>
              <a:t>last </a:t>
            </a:r>
            <a:r>
              <a:rPr sz="1200" spc="-10" dirty="0">
                <a:latin typeface="Comic Sans MS"/>
                <a:cs typeface="Comic Sans MS"/>
              </a:rPr>
              <a:t>year.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63088" y="4852483"/>
            <a:ext cx="1633220" cy="1628139"/>
          </a:xfrm>
          <a:custGeom>
            <a:avLst/>
            <a:gdLst/>
            <a:ahLst/>
            <a:cxnLst/>
            <a:rect l="l" t="t" r="r" b="b"/>
            <a:pathLst>
              <a:path w="1633220" h="1628139">
                <a:moveTo>
                  <a:pt x="1299276" y="1627516"/>
                </a:moveTo>
                <a:lnTo>
                  <a:pt x="333366" y="1627516"/>
                </a:lnTo>
                <a:lnTo>
                  <a:pt x="284111" y="1623902"/>
                </a:lnTo>
                <a:lnTo>
                  <a:pt x="237091" y="1613402"/>
                </a:lnTo>
                <a:lnTo>
                  <a:pt x="192832" y="1596532"/>
                </a:lnTo>
                <a:lnTo>
                  <a:pt x="151848" y="1573808"/>
                </a:lnTo>
                <a:lnTo>
                  <a:pt x="114656" y="1545745"/>
                </a:lnTo>
                <a:lnTo>
                  <a:pt x="81771" y="1512860"/>
                </a:lnTo>
                <a:lnTo>
                  <a:pt x="53708" y="1475667"/>
                </a:lnTo>
                <a:lnTo>
                  <a:pt x="30984" y="1434684"/>
                </a:lnTo>
                <a:lnTo>
                  <a:pt x="14114" y="1390424"/>
                </a:lnTo>
                <a:lnTo>
                  <a:pt x="3614" y="1343405"/>
                </a:lnTo>
                <a:lnTo>
                  <a:pt x="0" y="1294141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99267" y="0"/>
                </a:lnTo>
                <a:lnTo>
                  <a:pt x="1348531" y="3614"/>
                </a:lnTo>
                <a:lnTo>
                  <a:pt x="1395551" y="14114"/>
                </a:lnTo>
                <a:lnTo>
                  <a:pt x="1439810" y="30984"/>
                </a:lnTo>
                <a:lnTo>
                  <a:pt x="1480794" y="53708"/>
                </a:lnTo>
                <a:lnTo>
                  <a:pt x="1517986" y="81771"/>
                </a:lnTo>
                <a:lnTo>
                  <a:pt x="1550871" y="114656"/>
                </a:lnTo>
                <a:lnTo>
                  <a:pt x="1578934" y="151848"/>
                </a:lnTo>
                <a:lnTo>
                  <a:pt x="1601658" y="192832"/>
                </a:lnTo>
                <a:lnTo>
                  <a:pt x="1618528" y="237091"/>
                </a:lnTo>
                <a:lnTo>
                  <a:pt x="1629028" y="284111"/>
                </a:lnTo>
                <a:lnTo>
                  <a:pt x="1632642" y="333375"/>
                </a:lnTo>
                <a:lnTo>
                  <a:pt x="1632642" y="1294141"/>
                </a:lnTo>
                <a:lnTo>
                  <a:pt x="1629028" y="1343405"/>
                </a:lnTo>
                <a:lnTo>
                  <a:pt x="1618528" y="1390424"/>
                </a:lnTo>
                <a:lnTo>
                  <a:pt x="1601658" y="1434684"/>
                </a:lnTo>
                <a:lnTo>
                  <a:pt x="1578934" y="1475667"/>
                </a:lnTo>
                <a:lnTo>
                  <a:pt x="1550871" y="1512860"/>
                </a:lnTo>
                <a:lnTo>
                  <a:pt x="1517986" y="1545745"/>
                </a:lnTo>
                <a:lnTo>
                  <a:pt x="1480794" y="1573808"/>
                </a:lnTo>
                <a:lnTo>
                  <a:pt x="1439810" y="1596532"/>
                </a:lnTo>
                <a:lnTo>
                  <a:pt x="1395551" y="1613402"/>
                </a:lnTo>
                <a:lnTo>
                  <a:pt x="1348531" y="1623902"/>
                </a:lnTo>
                <a:lnTo>
                  <a:pt x="1299276" y="1627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88487" y="4886017"/>
            <a:ext cx="158178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This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shows </a:t>
            </a:r>
            <a:r>
              <a:rPr sz="1450" b="1" dirty="0">
                <a:latin typeface="Comic Sans MS"/>
                <a:cs typeface="Comic Sans MS"/>
              </a:rPr>
              <a:t>Total</a:t>
            </a:r>
            <a:r>
              <a:rPr sz="1450" b="1" spc="21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sales</a:t>
            </a:r>
            <a:r>
              <a:rPr sz="1450" b="1" spc="215" dirty="0">
                <a:latin typeface="Comic Sans MS"/>
                <a:cs typeface="Comic Sans MS"/>
              </a:rPr>
              <a:t>  </a:t>
            </a:r>
            <a:r>
              <a:rPr sz="1450" b="1" spc="-25" dirty="0">
                <a:latin typeface="Comic Sans MS"/>
                <a:cs typeface="Comic Sans MS"/>
              </a:rPr>
              <a:t>LY </a:t>
            </a:r>
            <a:r>
              <a:rPr sz="1450" dirty="0">
                <a:latin typeface="Comic Sans MS"/>
                <a:cs typeface="Comic Sans MS"/>
              </a:rPr>
              <a:t>gives</a:t>
            </a:r>
            <a:r>
              <a:rPr sz="1450" spc="35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35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sales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28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28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last</a:t>
            </a:r>
            <a:r>
              <a:rPr sz="1450" spc="25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year</a:t>
            </a:r>
            <a:r>
              <a:rPr sz="1450" spc="25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54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each </a:t>
            </a:r>
            <a:r>
              <a:rPr sz="1450" spc="-10" dirty="0">
                <a:latin typeface="Comic Sans MS"/>
                <a:cs typeface="Comic Sans MS"/>
              </a:rPr>
              <a:t>year.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292E2D1F-BF66-5071-7DAE-3E2A9BAA6B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348" y="856411"/>
            <a:ext cx="7421880" cy="827405"/>
          </a:xfrm>
          <a:custGeom>
            <a:avLst/>
            <a:gdLst/>
            <a:ahLst/>
            <a:cxnLst/>
            <a:rect l="l" t="t" r="r" b="b"/>
            <a:pathLst>
              <a:path w="7421880" h="827405">
                <a:moveTo>
                  <a:pt x="7088039" y="827160"/>
                </a:moveTo>
                <a:lnTo>
                  <a:pt x="333374" y="827160"/>
                </a:lnTo>
                <a:lnTo>
                  <a:pt x="284111" y="823545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4"/>
                </a:lnTo>
                <a:lnTo>
                  <a:pt x="53708" y="675311"/>
                </a:lnTo>
                <a:lnTo>
                  <a:pt x="30984" y="634328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088038" y="0"/>
                </a:lnTo>
                <a:lnTo>
                  <a:pt x="7137302" y="3614"/>
                </a:lnTo>
                <a:lnTo>
                  <a:pt x="7184322" y="14114"/>
                </a:lnTo>
                <a:lnTo>
                  <a:pt x="7228581" y="30984"/>
                </a:lnTo>
                <a:lnTo>
                  <a:pt x="7269565" y="53708"/>
                </a:lnTo>
                <a:lnTo>
                  <a:pt x="7306757" y="81771"/>
                </a:lnTo>
                <a:lnTo>
                  <a:pt x="7339642" y="114656"/>
                </a:lnTo>
                <a:lnTo>
                  <a:pt x="7367705" y="151848"/>
                </a:lnTo>
                <a:lnTo>
                  <a:pt x="7390429" y="192832"/>
                </a:lnTo>
                <a:lnTo>
                  <a:pt x="7407299" y="237091"/>
                </a:lnTo>
                <a:lnTo>
                  <a:pt x="7417799" y="284111"/>
                </a:lnTo>
                <a:lnTo>
                  <a:pt x="7421413" y="333375"/>
                </a:lnTo>
                <a:lnTo>
                  <a:pt x="7421413" y="493785"/>
                </a:lnTo>
                <a:lnTo>
                  <a:pt x="7417799" y="543049"/>
                </a:lnTo>
                <a:lnTo>
                  <a:pt x="7407299" y="590068"/>
                </a:lnTo>
                <a:lnTo>
                  <a:pt x="7390429" y="634328"/>
                </a:lnTo>
                <a:lnTo>
                  <a:pt x="7367705" y="675311"/>
                </a:lnTo>
                <a:lnTo>
                  <a:pt x="7339642" y="712504"/>
                </a:lnTo>
                <a:lnTo>
                  <a:pt x="7306757" y="745389"/>
                </a:lnTo>
                <a:lnTo>
                  <a:pt x="7269565" y="773451"/>
                </a:lnTo>
                <a:lnTo>
                  <a:pt x="7228581" y="796175"/>
                </a:lnTo>
                <a:lnTo>
                  <a:pt x="7184322" y="813045"/>
                </a:lnTo>
                <a:lnTo>
                  <a:pt x="7137302" y="823545"/>
                </a:lnTo>
                <a:lnTo>
                  <a:pt x="7088039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13354" y="4902084"/>
            <a:ext cx="5527675" cy="2299335"/>
            <a:chOff x="3413354" y="4902084"/>
            <a:chExt cx="5527675" cy="2299335"/>
          </a:xfrm>
        </p:grpSpPr>
        <p:sp>
          <p:nvSpPr>
            <p:cNvPr id="7" name="object 7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13354" y="4902084"/>
              <a:ext cx="5527675" cy="1679575"/>
            </a:xfrm>
            <a:custGeom>
              <a:avLst/>
              <a:gdLst/>
              <a:ahLst/>
              <a:cxnLst/>
              <a:rect l="l" t="t" r="r" b="b"/>
              <a:pathLst>
                <a:path w="5527675" h="1679575">
                  <a:moveTo>
                    <a:pt x="5193835" y="1678973"/>
                  </a:moveTo>
                  <a:lnTo>
                    <a:pt x="333368" y="1678973"/>
                  </a:lnTo>
                  <a:lnTo>
                    <a:pt x="284111" y="1675359"/>
                  </a:lnTo>
                  <a:lnTo>
                    <a:pt x="237091" y="1664859"/>
                  </a:lnTo>
                  <a:lnTo>
                    <a:pt x="192832" y="1647989"/>
                  </a:lnTo>
                  <a:lnTo>
                    <a:pt x="151848" y="1625264"/>
                  </a:lnTo>
                  <a:lnTo>
                    <a:pt x="114656" y="1597202"/>
                  </a:lnTo>
                  <a:lnTo>
                    <a:pt x="81771" y="1564317"/>
                  </a:lnTo>
                  <a:lnTo>
                    <a:pt x="53708" y="1527124"/>
                  </a:lnTo>
                  <a:lnTo>
                    <a:pt x="30984" y="1486141"/>
                  </a:lnTo>
                  <a:lnTo>
                    <a:pt x="14114" y="1441881"/>
                  </a:lnTo>
                  <a:lnTo>
                    <a:pt x="3614" y="1394862"/>
                  </a:lnTo>
                  <a:lnTo>
                    <a:pt x="0" y="1345598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193829" y="0"/>
                  </a:lnTo>
                  <a:lnTo>
                    <a:pt x="5243093" y="3614"/>
                  </a:lnTo>
                  <a:lnTo>
                    <a:pt x="5290112" y="14114"/>
                  </a:lnTo>
                  <a:lnTo>
                    <a:pt x="5334371" y="30984"/>
                  </a:lnTo>
                  <a:lnTo>
                    <a:pt x="5375355" y="53708"/>
                  </a:lnTo>
                  <a:lnTo>
                    <a:pt x="5412547" y="81771"/>
                  </a:lnTo>
                  <a:lnTo>
                    <a:pt x="5445433" y="114656"/>
                  </a:lnTo>
                  <a:lnTo>
                    <a:pt x="5473495" y="151848"/>
                  </a:lnTo>
                  <a:lnTo>
                    <a:pt x="5496219" y="192832"/>
                  </a:lnTo>
                  <a:lnTo>
                    <a:pt x="5513089" y="237091"/>
                  </a:lnTo>
                  <a:lnTo>
                    <a:pt x="5523589" y="284111"/>
                  </a:lnTo>
                  <a:lnTo>
                    <a:pt x="5527204" y="333375"/>
                  </a:lnTo>
                  <a:lnTo>
                    <a:pt x="5527204" y="1345598"/>
                  </a:lnTo>
                  <a:lnTo>
                    <a:pt x="5523589" y="1394862"/>
                  </a:lnTo>
                  <a:lnTo>
                    <a:pt x="5513089" y="1441881"/>
                  </a:lnTo>
                  <a:lnTo>
                    <a:pt x="5496219" y="1486141"/>
                  </a:lnTo>
                  <a:lnTo>
                    <a:pt x="5473495" y="1527124"/>
                  </a:lnTo>
                  <a:lnTo>
                    <a:pt x="5445433" y="1564317"/>
                  </a:lnTo>
                  <a:lnTo>
                    <a:pt x="5412547" y="1597202"/>
                  </a:lnTo>
                  <a:lnTo>
                    <a:pt x="5375355" y="1625264"/>
                  </a:lnTo>
                  <a:lnTo>
                    <a:pt x="5334371" y="1647989"/>
                  </a:lnTo>
                  <a:lnTo>
                    <a:pt x="5290112" y="1664859"/>
                  </a:lnTo>
                  <a:lnTo>
                    <a:pt x="5243093" y="1675359"/>
                  </a:lnTo>
                  <a:lnTo>
                    <a:pt x="5193835" y="1678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7647" y="877887"/>
            <a:ext cx="726884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spc="-20" dirty="0">
                <a:latin typeface="Comic Sans MS"/>
                <a:cs typeface="Comic Sans MS"/>
              </a:rPr>
              <a:t>DATESBETWEEN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function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filter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dates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based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50" dirty="0">
                <a:latin typeface="Comic Sans MS"/>
                <a:cs typeface="Comic Sans MS"/>
              </a:rPr>
              <a:t>a </a:t>
            </a:r>
            <a:r>
              <a:rPr sz="1350" dirty="0">
                <a:latin typeface="Comic Sans MS"/>
                <a:cs typeface="Comic Sans MS"/>
              </a:rPr>
              <a:t>specified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range.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This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function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commonly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time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intelligence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calculations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retrieve </a:t>
            </a:r>
            <a:r>
              <a:rPr sz="1350" dirty="0">
                <a:latin typeface="Comic Sans MS"/>
                <a:cs typeface="Comic Sans MS"/>
              </a:rPr>
              <a:t>data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specific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time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period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6899" y="198749"/>
            <a:ext cx="4225290" cy="521334"/>
          </a:xfrm>
          <a:custGeom>
            <a:avLst/>
            <a:gdLst/>
            <a:ahLst/>
            <a:cxnLst/>
            <a:rect l="l" t="t" r="r" b="b"/>
            <a:pathLst>
              <a:path w="4225290" h="521334">
                <a:moveTo>
                  <a:pt x="3965181" y="521250"/>
                </a:moveTo>
                <a:lnTo>
                  <a:pt x="260625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9" y="307473"/>
                </a:lnTo>
                <a:lnTo>
                  <a:pt x="0" y="260625"/>
                </a:lnTo>
                <a:lnTo>
                  <a:pt x="4199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3965181" y="0"/>
                </a:lnTo>
                <a:lnTo>
                  <a:pt x="4012029" y="4199"/>
                </a:lnTo>
                <a:lnTo>
                  <a:pt x="4056122" y="16305"/>
                </a:lnTo>
                <a:lnTo>
                  <a:pt x="4096724" y="35582"/>
                </a:lnTo>
                <a:lnTo>
                  <a:pt x="4133099" y="61295"/>
                </a:lnTo>
                <a:lnTo>
                  <a:pt x="4164511" y="92707"/>
                </a:lnTo>
                <a:lnTo>
                  <a:pt x="4190223" y="129082"/>
                </a:lnTo>
                <a:lnTo>
                  <a:pt x="4209501" y="169684"/>
                </a:lnTo>
                <a:lnTo>
                  <a:pt x="4221607" y="213777"/>
                </a:lnTo>
                <a:lnTo>
                  <a:pt x="4224980" y="251405"/>
                </a:lnTo>
                <a:lnTo>
                  <a:pt x="4224980" y="269844"/>
                </a:lnTo>
                <a:lnTo>
                  <a:pt x="4209501" y="351565"/>
                </a:lnTo>
                <a:lnTo>
                  <a:pt x="4190223" y="392167"/>
                </a:lnTo>
                <a:lnTo>
                  <a:pt x="4164511" y="428542"/>
                </a:lnTo>
                <a:lnTo>
                  <a:pt x="4133099" y="459954"/>
                </a:lnTo>
                <a:lnTo>
                  <a:pt x="4096724" y="485667"/>
                </a:lnTo>
                <a:lnTo>
                  <a:pt x="4056122" y="504945"/>
                </a:lnTo>
                <a:lnTo>
                  <a:pt x="4012029" y="517051"/>
                </a:lnTo>
                <a:lnTo>
                  <a:pt x="3965181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426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DATESBETWEEN</a:t>
            </a:r>
            <a:endParaRPr sz="2050"/>
          </a:p>
        </p:txBody>
      </p:sp>
      <p:sp>
        <p:nvSpPr>
          <p:cNvPr id="13" name="object 13"/>
          <p:cNvSpPr txBox="1"/>
          <p:nvPr/>
        </p:nvSpPr>
        <p:spPr>
          <a:xfrm>
            <a:off x="3524480" y="4980123"/>
            <a:ext cx="5305425" cy="1425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50" b="1" spc="-10" dirty="0">
                <a:latin typeface="Comic Sans MS"/>
                <a:cs typeface="Comic Sans MS"/>
              </a:rPr>
              <a:t>SUM(Orders[SalesAmount])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Aggregates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Sales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column.</a:t>
            </a:r>
            <a:endParaRPr sz="1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50" b="1" dirty="0">
                <a:latin typeface="Comic Sans MS"/>
                <a:cs typeface="Comic Sans MS"/>
              </a:rPr>
              <a:t>DATESBETWEEN(Orders[OrderDate],</a:t>
            </a:r>
            <a:r>
              <a:rPr sz="1150" b="1" spc="295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DATE(2018,</a:t>
            </a:r>
            <a:r>
              <a:rPr sz="1150" b="1" spc="300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1,</a:t>
            </a:r>
            <a:r>
              <a:rPr sz="1150" b="1" spc="300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1),</a:t>
            </a:r>
            <a:r>
              <a:rPr sz="1150" b="1" spc="30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DATE(2018,</a:t>
            </a:r>
            <a:endParaRPr sz="1150">
              <a:latin typeface="Comic Sans MS"/>
              <a:cs typeface="Comic Sans MS"/>
            </a:endParaRPr>
          </a:p>
          <a:p>
            <a:pPr marL="12700" marR="5080">
              <a:lnSpc>
                <a:spcPct val="114100"/>
              </a:lnSpc>
            </a:pPr>
            <a:r>
              <a:rPr sz="1150" b="1" dirty="0">
                <a:latin typeface="Comic Sans MS"/>
                <a:cs typeface="Comic Sans MS"/>
              </a:rPr>
              <a:t>3,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31))</a:t>
            </a:r>
            <a:r>
              <a:rPr sz="1150" dirty="0">
                <a:latin typeface="Comic Sans MS"/>
                <a:cs typeface="Comic Sans MS"/>
              </a:rPr>
              <a:t>: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Filters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OrderDate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column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include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dates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between</a:t>
            </a:r>
            <a:r>
              <a:rPr sz="1150" spc="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January</a:t>
            </a:r>
            <a:r>
              <a:rPr sz="1150" spc="95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1, </a:t>
            </a:r>
            <a:r>
              <a:rPr sz="1150" dirty="0">
                <a:latin typeface="Comic Sans MS"/>
                <a:cs typeface="Comic Sans MS"/>
              </a:rPr>
              <a:t>2018,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and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March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31,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2018.</a:t>
            </a:r>
            <a:endParaRPr sz="1150">
              <a:latin typeface="Comic Sans MS"/>
              <a:cs typeface="Comic Sans MS"/>
            </a:endParaRPr>
          </a:p>
          <a:p>
            <a:pPr marL="12700" marR="5080">
              <a:lnSpc>
                <a:spcPct val="114100"/>
              </a:lnSpc>
              <a:spcBef>
                <a:spcPts val="1575"/>
              </a:spcBef>
            </a:pP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8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result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this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calculation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will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be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total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sales</a:t>
            </a:r>
            <a:r>
              <a:rPr sz="1150" spc="18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amount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for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first </a:t>
            </a:r>
            <a:r>
              <a:rPr sz="1150" dirty="0">
                <a:latin typeface="Comic Sans MS"/>
                <a:cs typeface="Comic Sans MS"/>
              </a:rPr>
              <a:t>quarter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(Q1)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2018.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7300" y="1839108"/>
            <a:ext cx="5287010" cy="363220"/>
          </a:xfrm>
          <a:custGeom>
            <a:avLst/>
            <a:gdLst/>
            <a:ahLst/>
            <a:cxnLst/>
            <a:rect l="l" t="t" r="r" b="b"/>
            <a:pathLst>
              <a:path w="5287009" h="363219">
                <a:moveTo>
                  <a:pt x="5105695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5105694" y="0"/>
                </a:lnTo>
                <a:lnTo>
                  <a:pt x="5141283" y="3521"/>
                </a:lnTo>
                <a:lnTo>
                  <a:pt x="5206433" y="30507"/>
                </a:lnTo>
                <a:lnTo>
                  <a:pt x="5256764" y="80837"/>
                </a:lnTo>
                <a:lnTo>
                  <a:pt x="5283749" y="145987"/>
                </a:lnTo>
                <a:lnTo>
                  <a:pt x="5287013" y="178973"/>
                </a:lnTo>
                <a:lnTo>
                  <a:pt x="5287013" y="184180"/>
                </a:lnTo>
                <a:lnTo>
                  <a:pt x="5273449" y="251063"/>
                </a:lnTo>
                <a:lnTo>
                  <a:pt x="5234088" y="309971"/>
                </a:lnTo>
                <a:lnTo>
                  <a:pt x="5175180" y="349332"/>
                </a:lnTo>
                <a:lnTo>
                  <a:pt x="510569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67300" y="2278101"/>
            <a:ext cx="4845685" cy="858519"/>
            <a:chOff x="1567300" y="2278101"/>
            <a:chExt cx="4845685" cy="858519"/>
          </a:xfrm>
        </p:grpSpPr>
        <p:sp>
          <p:nvSpPr>
            <p:cNvPr id="16" name="object 16"/>
            <p:cNvSpPr/>
            <p:nvPr/>
          </p:nvSpPr>
          <p:spPr>
            <a:xfrm>
              <a:off x="1567300" y="2278101"/>
              <a:ext cx="4845685" cy="858519"/>
            </a:xfrm>
            <a:custGeom>
              <a:avLst/>
              <a:gdLst/>
              <a:ahLst/>
              <a:cxnLst/>
              <a:rect l="l" t="t" r="r" b="b"/>
              <a:pathLst>
                <a:path w="4845685" h="858519">
                  <a:moveTo>
                    <a:pt x="4513778" y="858454"/>
                  </a:moveTo>
                  <a:lnTo>
                    <a:pt x="333373" y="858454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513776" y="0"/>
                  </a:lnTo>
                  <a:lnTo>
                    <a:pt x="4563040" y="3614"/>
                  </a:lnTo>
                  <a:lnTo>
                    <a:pt x="4610059" y="14114"/>
                  </a:lnTo>
                  <a:lnTo>
                    <a:pt x="4654319" y="30984"/>
                  </a:lnTo>
                  <a:lnTo>
                    <a:pt x="4695303" y="53708"/>
                  </a:lnTo>
                  <a:lnTo>
                    <a:pt x="4732495" y="81771"/>
                  </a:lnTo>
                  <a:lnTo>
                    <a:pt x="4765380" y="114656"/>
                  </a:lnTo>
                  <a:lnTo>
                    <a:pt x="4793443" y="151848"/>
                  </a:lnTo>
                  <a:lnTo>
                    <a:pt x="4816167" y="192832"/>
                  </a:lnTo>
                  <a:lnTo>
                    <a:pt x="4833036" y="237091"/>
                  </a:lnTo>
                  <a:lnTo>
                    <a:pt x="4843537" y="284111"/>
                  </a:lnTo>
                  <a:lnTo>
                    <a:pt x="4845570" y="311828"/>
                  </a:lnTo>
                  <a:lnTo>
                    <a:pt x="4845570" y="546625"/>
                  </a:lnTo>
                  <a:lnTo>
                    <a:pt x="4833036" y="621362"/>
                  </a:lnTo>
                  <a:lnTo>
                    <a:pt x="4816167" y="665621"/>
                  </a:lnTo>
                  <a:lnTo>
                    <a:pt x="4793443" y="706605"/>
                  </a:lnTo>
                  <a:lnTo>
                    <a:pt x="4765380" y="743797"/>
                  </a:lnTo>
                  <a:lnTo>
                    <a:pt x="4732495" y="776682"/>
                  </a:lnTo>
                  <a:lnTo>
                    <a:pt x="4695303" y="804745"/>
                  </a:lnTo>
                  <a:lnTo>
                    <a:pt x="4654319" y="827469"/>
                  </a:lnTo>
                  <a:lnTo>
                    <a:pt x="4610059" y="844339"/>
                  </a:lnTo>
                  <a:lnTo>
                    <a:pt x="4563040" y="854839"/>
                  </a:lnTo>
                  <a:lnTo>
                    <a:pt x="4513778" y="858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699" y="2420975"/>
              <a:ext cx="66675" cy="66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699" y="2668625"/>
              <a:ext cx="66675" cy="666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699" y="2916275"/>
              <a:ext cx="66675" cy="66674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0" y="3488980"/>
            <a:ext cx="7513320" cy="479425"/>
          </a:xfrm>
          <a:custGeom>
            <a:avLst/>
            <a:gdLst/>
            <a:ahLst/>
            <a:cxnLst/>
            <a:rect l="l" t="t" r="r" b="b"/>
            <a:pathLst>
              <a:path w="7513320" h="479425">
                <a:moveTo>
                  <a:pt x="7273351" y="478823"/>
                </a:moveTo>
                <a:lnTo>
                  <a:pt x="239410" y="478823"/>
                </a:lnTo>
                <a:lnTo>
                  <a:pt x="191161" y="473959"/>
                </a:lnTo>
                <a:lnTo>
                  <a:pt x="146221" y="460009"/>
                </a:lnTo>
                <a:lnTo>
                  <a:pt x="105554" y="437935"/>
                </a:lnTo>
                <a:lnTo>
                  <a:pt x="70122" y="408701"/>
                </a:lnTo>
                <a:lnTo>
                  <a:pt x="40887" y="373269"/>
                </a:lnTo>
                <a:lnTo>
                  <a:pt x="18814" y="332601"/>
                </a:lnTo>
                <a:lnTo>
                  <a:pt x="4863" y="287661"/>
                </a:lnTo>
                <a:lnTo>
                  <a:pt x="0" y="239411"/>
                </a:lnTo>
                <a:lnTo>
                  <a:pt x="4863" y="191161"/>
                </a:lnTo>
                <a:lnTo>
                  <a:pt x="18814" y="146221"/>
                </a:lnTo>
                <a:lnTo>
                  <a:pt x="40887" y="105554"/>
                </a:lnTo>
                <a:lnTo>
                  <a:pt x="70122" y="70122"/>
                </a:lnTo>
                <a:lnTo>
                  <a:pt x="105554" y="40887"/>
                </a:lnTo>
                <a:lnTo>
                  <a:pt x="146221" y="18814"/>
                </a:lnTo>
                <a:lnTo>
                  <a:pt x="191161" y="4863"/>
                </a:lnTo>
                <a:lnTo>
                  <a:pt x="239411" y="0"/>
                </a:lnTo>
                <a:lnTo>
                  <a:pt x="7273350" y="0"/>
                </a:lnTo>
                <a:lnTo>
                  <a:pt x="7321600" y="4863"/>
                </a:lnTo>
                <a:lnTo>
                  <a:pt x="7366540" y="18814"/>
                </a:lnTo>
                <a:lnTo>
                  <a:pt x="7407207" y="40887"/>
                </a:lnTo>
                <a:lnTo>
                  <a:pt x="7442639" y="70122"/>
                </a:lnTo>
                <a:lnTo>
                  <a:pt x="7471874" y="105554"/>
                </a:lnTo>
                <a:lnTo>
                  <a:pt x="7493947" y="146221"/>
                </a:lnTo>
                <a:lnTo>
                  <a:pt x="7507897" y="191161"/>
                </a:lnTo>
                <a:lnTo>
                  <a:pt x="7512761" y="239411"/>
                </a:lnTo>
                <a:lnTo>
                  <a:pt x="7507897" y="287661"/>
                </a:lnTo>
                <a:lnTo>
                  <a:pt x="7493947" y="332601"/>
                </a:lnTo>
                <a:lnTo>
                  <a:pt x="7471874" y="373269"/>
                </a:lnTo>
                <a:lnTo>
                  <a:pt x="7442639" y="408701"/>
                </a:lnTo>
                <a:lnTo>
                  <a:pt x="7407207" y="437935"/>
                </a:lnTo>
                <a:lnTo>
                  <a:pt x="7366540" y="460009"/>
                </a:lnTo>
                <a:lnTo>
                  <a:pt x="7321600" y="473959"/>
                </a:lnTo>
                <a:lnTo>
                  <a:pt x="7273351" y="478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125" y="3592507"/>
            <a:ext cx="72180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dirty="0">
                <a:latin typeface="Comic Sans MS"/>
                <a:cs typeface="Comic Sans MS"/>
              </a:rPr>
              <a:t>To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calculate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total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sales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amount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for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specific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time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period,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you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can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use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DATESBETWEEN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function.</a:t>
            </a:r>
            <a:endParaRPr sz="115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48" y="4101153"/>
            <a:ext cx="5553074" cy="4381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348" y="4620694"/>
            <a:ext cx="3228974" cy="18573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18606" y="187625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522" y="312074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DATESBETWEEN(&lt;Dates&gt;,</a:t>
            </a:r>
            <a:r>
              <a:rPr spc="-70" dirty="0"/>
              <a:t> </a:t>
            </a:r>
            <a:r>
              <a:rPr dirty="0"/>
              <a:t>&lt;StartDate&gt;,</a:t>
            </a:r>
            <a:r>
              <a:rPr spc="-70" dirty="0"/>
              <a:t> </a:t>
            </a:r>
            <a:r>
              <a:rPr spc="-10" dirty="0"/>
              <a:t>&lt;EndDate&gt;)</a:t>
            </a:r>
          </a:p>
          <a:p>
            <a:pPr marL="405765">
              <a:lnSpc>
                <a:spcPct val="100000"/>
              </a:lnSpc>
              <a:spcBef>
                <a:spcPts val="1714"/>
              </a:spcBef>
            </a:pPr>
            <a:r>
              <a:rPr dirty="0"/>
              <a:t>&lt;dates&gt;</a:t>
            </a:r>
            <a:r>
              <a:rPr b="0" dirty="0">
                <a:latin typeface="Comic Sans MS"/>
                <a:cs typeface="Comic Sans MS"/>
              </a:rPr>
              <a:t>:</a:t>
            </a:r>
            <a:r>
              <a:rPr b="0" spc="-5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-5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column</a:t>
            </a:r>
            <a:r>
              <a:rPr b="0" spc="-5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containing</a:t>
            </a:r>
            <a:r>
              <a:rPr b="0" spc="-5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dates.</a:t>
            </a:r>
          </a:p>
          <a:p>
            <a:pPr marL="405765">
              <a:lnSpc>
                <a:spcPct val="100000"/>
              </a:lnSpc>
              <a:spcBef>
                <a:spcPts val="210"/>
              </a:spcBef>
            </a:pPr>
            <a:r>
              <a:rPr spc="-10" dirty="0"/>
              <a:t>&lt;start_date&gt;</a:t>
            </a:r>
            <a:r>
              <a:rPr b="0" spc="-10" dirty="0">
                <a:latin typeface="Comic Sans MS"/>
                <a:cs typeface="Comic Sans MS"/>
              </a:rPr>
              <a:t>: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start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date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of</a:t>
            </a:r>
            <a:r>
              <a:rPr b="0" spc="-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range.</a:t>
            </a:r>
          </a:p>
          <a:p>
            <a:pPr marL="405765">
              <a:lnSpc>
                <a:spcPct val="100000"/>
              </a:lnSpc>
              <a:spcBef>
                <a:spcPts val="210"/>
              </a:spcBef>
            </a:pPr>
            <a:r>
              <a:rPr spc="-10" dirty="0"/>
              <a:t>&lt;end_date&gt;</a:t>
            </a:r>
            <a:r>
              <a:rPr b="0" spc="-10" dirty="0">
                <a:latin typeface="Comic Sans MS"/>
                <a:cs typeface="Comic Sans MS"/>
              </a:rPr>
              <a:t>: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end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date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of</a:t>
            </a:r>
            <a:r>
              <a:rPr b="0" spc="-4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range.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00" dirty="0"/>
              <a:t>Here</a:t>
            </a:r>
            <a:r>
              <a:rPr sz="1500" spc="-40" dirty="0"/>
              <a:t> </a:t>
            </a:r>
            <a:r>
              <a:rPr sz="1500" dirty="0"/>
              <a:t>just</a:t>
            </a:r>
            <a:r>
              <a:rPr sz="1500" spc="-35" dirty="0"/>
              <a:t> </a:t>
            </a:r>
            <a:r>
              <a:rPr sz="1500" dirty="0"/>
              <a:t>i’m</a:t>
            </a:r>
            <a:r>
              <a:rPr sz="1500" spc="-35" dirty="0"/>
              <a:t> </a:t>
            </a:r>
            <a:r>
              <a:rPr sz="1500" dirty="0"/>
              <a:t>taking</a:t>
            </a:r>
            <a:r>
              <a:rPr sz="1500" spc="-35" dirty="0"/>
              <a:t> </a:t>
            </a:r>
            <a:r>
              <a:rPr sz="1500" dirty="0"/>
              <a:t>for</a:t>
            </a:r>
            <a:r>
              <a:rPr sz="1500" spc="-35" dirty="0"/>
              <a:t> </a:t>
            </a:r>
            <a:r>
              <a:rPr sz="1500" dirty="0"/>
              <a:t>example</a:t>
            </a:r>
            <a:r>
              <a:rPr sz="1500" spc="-40" dirty="0"/>
              <a:t> </a:t>
            </a:r>
            <a:r>
              <a:rPr sz="1500" dirty="0"/>
              <a:t>to</a:t>
            </a:r>
            <a:r>
              <a:rPr sz="1500" spc="-35" dirty="0"/>
              <a:t> </a:t>
            </a:r>
            <a:r>
              <a:rPr sz="1500" spc="-10" dirty="0"/>
              <a:t>understand.</a:t>
            </a:r>
            <a:endParaRPr sz="1500"/>
          </a:p>
        </p:txBody>
      </p:sp>
      <p:sp>
        <p:nvSpPr>
          <p:cNvPr id="28" name="object 28"/>
          <p:cNvSpPr txBox="1"/>
          <p:nvPr/>
        </p:nvSpPr>
        <p:spPr>
          <a:xfrm>
            <a:off x="147406" y="6594293"/>
            <a:ext cx="578294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500"/>
              </a:lnSpc>
              <a:spcBef>
                <a:spcPts val="100"/>
              </a:spcBef>
            </a:pP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-4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DATESBETWEEN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function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can</a:t>
            </a:r>
            <a:r>
              <a:rPr sz="1000" b="1" spc="-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also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used</a:t>
            </a:r>
            <a:r>
              <a:rPr sz="1000" b="1" spc="-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with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other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time</a:t>
            </a:r>
            <a:r>
              <a:rPr sz="1000" b="1" spc="-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intelligence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functions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spc="-20" dirty="0">
                <a:latin typeface="Comic Sans MS"/>
                <a:cs typeface="Comic Sans MS"/>
              </a:rPr>
              <a:t>like </a:t>
            </a:r>
            <a:r>
              <a:rPr sz="1000" b="1" dirty="0">
                <a:latin typeface="Comic Sans MS"/>
                <a:cs typeface="Comic Sans MS"/>
              </a:rPr>
              <a:t>TOTALYTD,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TOTALQTD,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and</a:t>
            </a:r>
            <a:r>
              <a:rPr sz="1000" b="1" spc="-4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TOTALMTD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to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calculate</a:t>
            </a:r>
            <a:r>
              <a:rPr sz="1000" b="1" spc="-4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year-to-</a:t>
            </a:r>
            <a:r>
              <a:rPr sz="1000" b="1" dirty="0">
                <a:latin typeface="Comic Sans MS"/>
                <a:cs typeface="Comic Sans MS"/>
              </a:rPr>
              <a:t>date,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quarter-to-</a:t>
            </a:r>
            <a:r>
              <a:rPr sz="1000" b="1" dirty="0">
                <a:latin typeface="Comic Sans MS"/>
                <a:cs typeface="Comic Sans MS"/>
              </a:rPr>
              <a:t>date,</a:t>
            </a:r>
            <a:r>
              <a:rPr sz="1000" b="1" spc="-50" dirty="0">
                <a:latin typeface="Comic Sans MS"/>
                <a:cs typeface="Comic Sans MS"/>
              </a:rPr>
              <a:t> </a:t>
            </a:r>
            <a:r>
              <a:rPr sz="1000" b="1" spc="-25" dirty="0">
                <a:latin typeface="Comic Sans MS"/>
                <a:cs typeface="Comic Sans MS"/>
              </a:rPr>
              <a:t>and </a:t>
            </a:r>
            <a:r>
              <a:rPr sz="1000" b="1" spc="-10" dirty="0">
                <a:latin typeface="Comic Sans MS"/>
                <a:cs typeface="Comic Sans MS"/>
              </a:rPr>
              <a:t>month-to-</a:t>
            </a:r>
            <a:r>
              <a:rPr sz="1000" b="1" dirty="0">
                <a:latin typeface="Comic Sans MS"/>
                <a:cs typeface="Comic Sans MS"/>
              </a:rPr>
              <a:t>date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totals,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respectively.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981CC24-6938-677C-EACC-C1A699B213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794" y="187365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4" y="515533"/>
                </a:moveTo>
                <a:lnTo>
                  <a:pt x="257673" y="515533"/>
                </a:lnTo>
                <a:lnTo>
                  <a:pt x="211339" y="511380"/>
                </a:lnTo>
                <a:lnTo>
                  <a:pt x="167730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9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1"/>
                </a:lnTo>
                <a:lnTo>
                  <a:pt x="0" y="256722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9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30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4" y="35192"/>
                </a:lnTo>
                <a:lnTo>
                  <a:pt x="5631540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7" y="256722"/>
                </a:lnTo>
                <a:lnTo>
                  <a:pt x="5723137" y="258811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40" y="454910"/>
                </a:lnTo>
                <a:lnTo>
                  <a:pt x="5595564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95"/>
              </a:spcBef>
            </a:pPr>
            <a:r>
              <a:rPr sz="2150" b="0" spc="385" dirty="0">
                <a:latin typeface="Times New Roman"/>
                <a:cs typeface="Times New Roman"/>
              </a:rPr>
              <a:t> </a:t>
            </a:r>
            <a:r>
              <a:rPr sz="2150" spc="-10" dirty="0"/>
              <a:t>DATESINPERIOD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94" y="864727"/>
            <a:ext cx="7447280" cy="918844"/>
          </a:xfrm>
          <a:custGeom>
            <a:avLst/>
            <a:gdLst/>
            <a:ahLst/>
            <a:cxnLst/>
            <a:rect l="l" t="t" r="r" b="b"/>
            <a:pathLst>
              <a:path w="7447280" h="918844">
                <a:moveTo>
                  <a:pt x="7114423" y="918322"/>
                </a:moveTo>
                <a:lnTo>
                  <a:pt x="333373" y="918322"/>
                </a:lnTo>
                <a:lnTo>
                  <a:pt x="284111" y="914708"/>
                </a:lnTo>
                <a:lnTo>
                  <a:pt x="237091" y="904207"/>
                </a:lnTo>
                <a:lnTo>
                  <a:pt x="192832" y="887337"/>
                </a:lnTo>
                <a:lnTo>
                  <a:pt x="151848" y="864613"/>
                </a:lnTo>
                <a:lnTo>
                  <a:pt x="114656" y="836551"/>
                </a:lnTo>
                <a:lnTo>
                  <a:pt x="81771" y="803666"/>
                </a:lnTo>
                <a:lnTo>
                  <a:pt x="53708" y="766473"/>
                </a:lnTo>
                <a:lnTo>
                  <a:pt x="30984" y="725490"/>
                </a:lnTo>
                <a:lnTo>
                  <a:pt x="14114" y="681230"/>
                </a:lnTo>
                <a:lnTo>
                  <a:pt x="3614" y="634211"/>
                </a:lnTo>
                <a:lnTo>
                  <a:pt x="0" y="58494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114422" y="0"/>
                </a:lnTo>
                <a:lnTo>
                  <a:pt x="7163686" y="3614"/>
                </a:lnTo>
                <a:lnTo>
                  <a:pt x="7210705" y="14114"/>
                </a:lnTo>
                <a:lnTo>
                  <a:pt x="7254965" y="30984"/>
                </a:lnTo>
                <a:lnTo>
                  <a:pt x="7295949" y="53708"/>
                </a:lnTo>
                <a:lnTo>
                  <a:pt x="7333141" y="81771"/>
                </a:lnTo>
                <a:lnTo>
                  <a:pt x="7366026" y="114656"/>
                </a:lnTo>
                <a:lnTo>
                  <a:pt x="7394089" y="151848"/>
                </a:lnTo>
                <a:lnTo>
                  <a:pt x="7416813" y="192832"/>
                </a:lnTo>
                <a:lnTo>
                  <a:pt x="7433682" y="237091"/>
                </a:lnTo>
                <a:lnTo>
                  <a:pt x="7444183" y="284111"/>
                </a:lnTo>
                <a:lnTo>
                  <a:pt x="7447022" y="322811"/>
                </a:lnTo>
                <a:lnTo>
                  <a:pt x="7447022" y="595510"/>
                </a:lnTo>
                <a:lnTo>
                  <a:pt x="7444183" y="634211"/>
                </a:lnTo>
                <a:lnTo>
                  <a:pt x="7433682" y="681230"/>
                </a:lnTo>
                <a:lnTo>
                  <a:pt x="7416813" y="725490"/>
                </a:lnTo>
                <a:lnTo>
                  <a:pt x="7394089" y="766473"/>
                </a:lnTo>
                <a:lnTo>
                  <a:pt x="7366026" y="803666"/>
                </a:lnTo>
                <a:lnTo>
                  <a:pt x="7333141" y="836551"/>
                </a:lnTo>
                <a:lnTo>
                  <a:pt x="7295949" y="864613"/>
                </a:lnTo>
                <a:lnTo>
                  <a:pt x="7254965" y="887337"/>
                </a:lnTo>
                <a:lnTo>
                  <a:pt x="7210705" y="904207"/>
                </a:lnTo>
                <a:lnTo>
                  <a:pt x="7163686" y="914708"/>
                </a:lnTo>
                <a:lnTo>
                  <a:pt x="7114423" y="918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1175" y="881764"/>
            <a:ext cx="722693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DATESINPERIOD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DAX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single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dates.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starts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specified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continues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specified </a:t>
            </a:r>
            <a:r>
              <a:rPr sz="1550" dirty="0">
                <a:latin typeface="Comic Sans MS"/>
                <a:cs typeface="Comic Sans MS"/>
              </a:rPr>
              <a:t>number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intervals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(days,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months,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quarters,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years).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68663" y="1487381"/>
            <a:ext cx="991235" cy="1125220"/>
          </a:xfrm>
          <a:custGeom>
            <a:avLst/>
            <a:gdLst/>
            <a:ahLst/>
            <a:cxnLst/>
            <a:rect l="l" t="t" r="r" b="b"/>
            <a:pathLst>
              <a:path w="991234" h="1125220">
                <a:moveTo>
                  <a:pt x="184858" y="1124706"/>
                </a:moveTo>
                <a:lnTo>
                  <a:pt x="184712" y="1124699"/>
                </a:lnTo>
                <a:lnTo>
                  <a:pt x="197244" y="875507"/>
                </a:lnTo>
                <a:lnTo>
                  <a:pt x="160921" y="853770"/>
                </a:lnTo>
                <a:lnTo>
                  <a:pt x="127485" y="827860"/>
                </a:lnTo>
                <a:lnTo>
                  <a:pt x="97242" y="797595"/>
                </a:lnTo>
                <a:lnTo>
                  <a:pt x="70499" y="762791"/>
                </a:lnTo>
                <a:lnTo>
                  <a:pt x="47561" y="723262"/>
                </a:lnTo>
                <a:lnTo>
                  <a:pt x="28736" y="678826"/>
                </a:lnTo>
                <a:lnTo>
                  <a:pt x="14330" y="629297"/>
                </a:lnTo>
                <a:lnTo>
                  <a:pt x="4649" y="574493"/>
                </a:lnTo>
                <a:lnTo>
                  <a:pt x="0" y="514229"/>
                </a:lnTo>
                <a:lnTo>
                  <a:pt x="693" y="448263"/>
                </a:lnTo>
                <a:lnTo>
                  <a:pt x="5859" y="389898"/>
                </a:lnTo>
                <a:lnTo>
                  <a:pt x="15135" y="335407"/>
                </a:lnTo>
                <a:lnTo>
                  <a:pt x="28286" y="284848"/>
                </a:lnTo>
                <a:lnTo>
                  <a:pt x="45078" y="238262"/>
                </a:lnTo>
                <a:lnTo>
                  <a:pt x="65277" y="195692"/>
                </a:lnTo>
                <a:lnTo>
                  <a:pt x="88649" y="157178"/>
                </a:lnTo>
                <a:lnTo>
                  <a:pt x="114961" y="122764"/>
                </a:lnTo>
                <a:lnTo>
                  <a:pt x="143979" y="92489"/>
                </a:lnTo>
                <a:lnTo>
                  <a:pt x="175469" y="66396"/>
                </a:lnTo>
                <a:lnTo>
                  <a:pt x="209198" y="44528"/>
                </a:lnTo>
                <a:lnTo>
                  <a:pt x="244932" y="26924"/>
                </a:lnTo>
                <a:lnTo>
                  <a:pt x="282437" y="13628"/>
                </a:lnTo>
                <a:lnTo>
                  <a:pt x="321479" y="4681"/>
                </a:lnTo>
                <a:lnTo>
                  <a:pt x="361824" y="124"/>
                </a:lnTo>
                <a:lnTo>
                  <a:pt x="403239" y="0"/>
                </a:lnTo>
                <a:lnTo>
                  <a:pt x="636607" y="11734"/>
                </a:lnTo>
                <a:lnTo>
                  <a:pt x="677481" y="15997"/>
                </a:lnTo>
                <a:lnTo>
                  <a:pt x="716890" y="24564"/>
                </a:lnTo>
                <a:lnTo>
                  <a:pt x="754603" y="37371"/>
                </a:lnTo>
                <a:lnTo>
                  <a:pt x="790387" y="54353"/>
                </a:lnTo>
                <a:lnTo>
                  <a:pt x="824010" y="75445"/>
                </a:lnTo>
                <a:lnTo>
                  <a:pt x="855242" y="100582"/>
                </a:lnTo>
                <a:lnTo>
                  <a:pt x="883850" y="129698"/>
                </a:lnTo>
                <a:lnTo>
                  <a:pt x="909603" y="162729"/>
                </a:lnTo>
                <a:lnTo>
                  <a:pt x="932269" y="199609"/>
                </a:lnTo>
                <a:lnTo>
                  <a:pt x="951616" y="240274"/>
                </a:lnTo>
                <a:lnTo>
                  <a:pt x="967412" y="284659"/>
                </a:lnTo>
                <a:lnTo>
                  <a:pt x="979427" y="332698"/>
                </a:lnTo>
                <a:lnTo>
                  <a:pt x="987427" y="384327"/>
                </a:lnTo>
                <a:lnTo>
                  <a:pt x="991181" y="439480"/>
                </a:lnTo>
                <a:lnTo>
                  <a:pt x="990456" y="498092"/>
                </a:lnTo>
                <a:lnTo>
                  <a:pt x="984925" y="557308"/>
                </a:lnTo>
                <a:lnTo>
                  <a:pt x="974672" y="612546"/>
                </a:lnTo>
                <a:lnTo>
                  <a:pt x="959995" y="663678"/>
                </a:lnTo>
                <a:lnTo>
                  <a:pt x="941187" y="710618"/>
                </a:lnTo>
                <a:lnTo>
                  <a:pt x="918542" y="753281"/>
                </a:lnTo>
                <a:lnTo>
                  <a:pt x="892351" y="791580"/>
                </a:lnTo>
                <a:lnTo>
                  <a:pt x="862910" y="825432"/>
                </a:lnTo>
                <a:lnTo>
                  <a:pt x="830509" y="854749"/>
                </a:lnTo>
                <a:lnTo>
                  <a:pt x="795444" y="879446"/>
                </a:lnTo>
                <a:lnTo>
                  <a:pt x="758007" y="899438"/>
                </a:lnTo>
                <a:lnTo>
                  <a:pt x="718490" y="914639"/>
                </a:lnTo>
                <a:lnTo>
                  <a:pt x="452914" y="923728"/>
                </a:lnTo>
                <a:lnTo>
                  <a:pt x="184858" y="1124706"/>
                </a:lnTo>
                <a:close/>
              </a:path>
              <a:path w="991234" h="1125220">
                <a:moveTo>
                  <a:pt x="452914" y="923728"/>
                </a:moveTo>
                <a:lnTo>
                  <a:pt x="682133" y="923728"/>
                </a:lnTo>
                <a:lnTo>
                  <a:pt x="677188" y="924964"/>
                </a:lnTo>
                <a:lnTo>
                  <a:pt x="634393" y="930326"/>
                </a:lnTo>
                <a:lnTo>
                  <a:pt x="590399" y="930641"/>
                </a:lnTo>
                <a:lnTo>
                  <a:pt x="452914" y="923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120000">
            <a:off x="8173821" y="1642989"/>
            <a:ext cx="60518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I</a:t>
            </a:r>
            <a:r>
              <a:rPr sz="2025" b="1" spc="-67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th</a:t>
            </a:r>
            <a:r>
              <a:rPr sz="1350" b="1" spc="-10" dirty="0">
                <a:latin typeface="Comic Sans MS"/>
                <a:cs typeface="Comic Sans MS"/>
              </a:rPr>
              <a:t>ink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 rot="120000">
            <a:off x="8101614" y="1881292"/>
            <a:ext cx="72540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easy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for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 rot="120000">
            <a:off x="8289435" y="2117475"/>
            <a:ext cx="3256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25" dirty="0">
                <a:latin typeface="Comic Sans MS"/>
                <a:cs typeface="Comic Sans MS"/>
              </a:rPr>
              <a:t>you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8598" y="1887311"/>
            <a:ext cx="6847205" cy="351155"/>
          </a:xfrm>
          <a:custGeom>
            <a:avLst/>
            <a:gdLst/>
            <a:ahLst/>
            <a:cxnLst/>
            <a:rect l="l" t="t" r="r" b="b"/>
            <a:pathLst>
              <a:path w="6847205" h="351155">
                <a:moveTo>
                  <a:pt x="6671613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6671612" y="0"/>
                </a:lnTo>
                <a:lnTo>
                  <a:pt x="6706002" y="3402"/>
                </a:lnTo>
                <a:lnTo>
                  <a:pt x="6768955" y="29478"/>
                </a:lnTo>
                <a:lnTo>
                  <a:pt x="6817589" y="78112"/>
                </a:lnTo>
                <a:lnTo>
                  <a:pt x="6843666" y="141065"/>
                </a:lnTo>
                <a:lnTo>
                  <a:pt x="6846868" y="173436"/>
                </a:lnTo>
                <a:lnTo>
                  <a:pt x="6846868" y="177474"/>
                </a:lnTo>
                <a:lnTo>
                  <a:pt x="6833712" y="242599"/>
                </a:lnTo>
                <a:lnTo>
                  <a:pt x="6795678" y="299520"/>
                </a:lnTo>
                <a:lnTo>
                  <a:pt x="6738757" y="337554"/>
                </a:lnTo>
                <a:lnTo>
                  <a:pt x="6671613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5620" y="1941858"/>
            <a:ext cx="6572884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DATESINPERIOD(&lt;dates&gt;,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&lt;start_date&gt;,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&lt;number_of_intervals&gt;,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&lt;interval&gt;)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1140" y="2342998"/>
            <a:ext cx="7444740" cy="1065530"/>
            <a:chOff x="191140" y="2342998"/>
            <a:chExt cx="7444740" cy="1065530"/>
          </a:xfrm>
        </p:grpSpPr>
        <p:sp>
          <p:nvSpPr>
            <p:cNvPr id="22" name="object 22"/>
            <p:cNvSpPr/>
            <p:nvPr/>
          </p:nvSpPr>
          <p:spPr>
            <a:xfrm>
              <a:off x="191140" y="2342998"/>
              <a:ext cx="7444740" cy="1065530"/>
            </a:xfrm>
            <a:custGeom>
              <a:avLst/>
              <a:gdLst/>
              <a:ahLst/>
              <a:cxnLst/>
              <a:rect l="l" t="t" r="r" b="b"/>
              <a:pathLst>
                <a:path w="7444740" h="1065529">
                  <a:moveTo>
                    <a:pt x="7113073" y="1065285"/>
                  </a:moveTo>
                  <a:lnTo>
                    <a:pt x="333371" y="1065285"/>
                  </a:lnTo>
                  <a:lnTo>
                    <a:pt x="284111" y="1061671"/>
                  </a:lnTo>
                  <a:lnTo>
                    <a:pt x="237091" y="1051171"/>
                  </a:lnTo>
                  <a:lnTo>
                    <a:pt x="192832" y="1034301"/>
                  </a:lnTo>
                  <a:lnTo>
                    <a:pt x="151848" y="1011577"/>
                  </a:lnTo>
                  <a:lnTo>
                    <a:pt x="114656" y="983514"/>
                  </a:lnTo>
                  <a:lnTo>
                    <a:pt x="81771" y="950629"/>
                  </a:lnTo>
                  <a:lnTo>
                    <a:pt x="53708" y="913436"/>
                  </a:lnTo>
                  <a:lnTo>
                    <a:pt x="30984" y="872453"/>
                  </a:lnTo>
                  <a:lnTo>
                    <a:pt x="14114" y="828193"/>
                  </a:lnTo>
                  <a:lnTo>
                    <a:pt x="3614" y="781174"/>
                  </a:lnTo>
                  <a:lnTo>
                    <a:pt x="0" y="73191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7113070" y="0"/>
                  </a:lnTo>
                  <a:lnTo>
                    <a:pt x="7162334" y="3614"/>
                  </a:lnTo>
                  <a:lnTo>
                    <a:pt x="7209353" y="14114"/>
                  </a:lnTo>
                  <a:lnTo>
                    <a:pt x="7253613" y="30984"/>
                  </a:lnTo>
                  <a:lnTo>
                    <a:pt x="7294596" y="53708"/>
                  </a:lnTo>
                  <a:lnTo>
                    <a:pt x="7331789" y="81771"/>
                  </a:lnTo>
                  <a:lnTo>
                    <a:pt x="7364674" y="114656"/>
                  </a:lnTo>
                  <a:lnTo>
                    <a:pt x="7392736" y="151848"/>
                  </a:lnTo>
                  <a:lnTo>
                    <a:pt x="7415460" y="192832"/>
                  </a:lnTo>
                  <a:lnTo>
                    <a:pt x="7432330" y="237091"/>
                  </a:lnTo>
                  <a:lnTo>
                    <a:pt x="7442831" y="284111"/>
                  </a:lnTo>
                  <a:lnTo>
                    <a:pt x="7444516" y="307076"/>
                  </a:lnTo>
                  <a:lnTo>
                    <a:pt x="7444516" y="758209"/>
                  </a:lnTo>
                  <a:lnTo>
                    <a:pt x="7432330" y="828193"/>
                  </a:lnTo>
                  <a:lnTo>
                    <a:pt x="7415460" y="872453"/>
                  </a:lnTo>
                  <a:lnTo>
                    <a:pt x="7392736" y="913436"/>
                  </a:lnTo>
                  <a:lnTo>
                    <a:pt x="7364674" y="950629"/>
                  </a:lnTo>
                  <a:lnTo>
                    <a:pt x="7331789" y="983514"/>
                  </a:lnTo>
                  <a:lnTo>
                    <a:pt x="7294596" y="1011577"/>
                  </a:lnTo>
                  <a:lnTo>
                    <a:pt x="7253613" y="1034301"/>
                  </a:lnTo>
                  <a:lnTo>
                    <a:pt x="7209353" y="1051171"/>
                  </a:lnTo>
                  <a:lnTo>
                    <a:pt x="7162334" y="1061671"/>
                  </a:lnTo>
                  <a:lnTo>
                    <a:pt x="7113073" y="1065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535" y="2495409"/>
              <a:ext cx="57150" cy="771525"/>
            </a:xfrm>
            <a:custGeom>
              <a:avLst/>
              <a:gdLst/>
              <a:ahLst/>
              <a:cxnLst/>
              <a:rect l="l" t="t" r="r" b="b"/>
              <a:pathLst>
                <a:path w="57150" h="771525">
                  <a:moveTo>
                    <a:pt x="57150" y="739152"/>
                  </a:moveTo>
                  <a:lnTo>
                    <a:pt x="32359" y="714375"/>
                  </a:lnTo>
                  <a:lnTo>
                    <a:pt x="24790" y="714375"/>
                  </a:lnTo>
                  <a:lnTo>
                    <a:pt x="0" y="739152"/>
                  </a:lnTo>
                  <a:lnTo>
                    <a:pt x="0" y="746734"/>
                  </a:lnTo>
                  <a:lnTo>
                    <a:pt x="24790" y="771525"/>
                  </a:lnTo>
                  <a:lnTo>
                    <a:pt x="32359" y="771525"/>
                  </a:lnTo>
                  <a:lnTo>
                    <a:pt x="57150" y="746734"/>
                  </a:lnTo>
                  <a:lnTo>
                    <a:pt x="57150" y="742950"/>
                  </a:lnTo>
                  <a:lnTo>
                    <a:pt x="57150" y="739152"/>
                  </a:lnTo>
                  <a:close/>
                </a:path>
                <a:path w="57150" h="771525">
                  <a:moveTo>
                    <a:pt x="57150" y="501027"/>
                  </a:moveTo>
                  <a:lnTo>
                    <a:pt x="32359" y="476250"/>
                  </a:lnTo>
                  <a:lnTo>
                    <a:pt x="24790" y="476250"/>
                  </a:lnTo>
                  <a:lnTo>
                    <a:pt x="0" y="501027"/>
                  </a:lnTo>
                  <a:lnTo>
                    <a:pt x="0" y="508609"/>
                  </a:lnTo>
                  <a:lnTo>
                    <a:pt x="24790" y="533400"/>
                  </a:lnTo>
                  <a:lnTo>
                    <a:pt x="32359" y="533400"/>
                  </a:lnTo>
                  <a:lnTo>
                    <a:pt x="57150" y="508609"/>
                  </a:lnTo>
                  <a:lnTo>
                    <a:pt x="57150" y="504825"/>
                  </a:lnTo>
                  <a:lnTo>
                    <a:pt x="57150" y="501027"/>
                  </a:lnTo>
                  <a:close/>
                </a:path>
                <a:path w="57150" h="771525">
                  <a:moveTo>
                    <a:pt x="57150" y="262902"/>
                  </a:moveTo>
                  <a:lnTo>
                    <a:pt x="32359" y="238125"/>
                  </a:lnTo>
                  <a:lnTo>
                    <a:pt x="24790" y="238125"/>
                  </a:lnTo>
                  <a:lnTo>
                    <a:pt x="0" y="262902"/>
                  </a:lnTo>
                  <a:lnTo>
                    <a:pt x="0" y="270484"/>
                  </a:lnTo>
                  <a:lnTo>
                    <a:pt x="24790" y="295275"/>
                  </a:lnTo>
                  <a:lnTo>
                    <a:pt x="32359" y="295275"/>
                  </a:lnTo>
                  <a:lnTo>
                    <a:pt x="57150" y="270484"/>
                  </a:lnTo>
                  <a:lnTo>
                    <a:pt x="57150" y="266700"/>
                  </a:lnTo>
                  <a:lnTo>
                    <a:pt x="57150" y="262902"/>
                  </a:lnTo>
                  <a:close/>
                </a:path>
                <a:path w="57150" h="771525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7053" y="2364473"/>
            <a:ext cx="6945630" cy="9779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b="1" dirty="0">
                <a:latin typeface="Comic Sans MS"/>
                <a:cs typeface="Comic Sans MS"/>
              </a:rPr>
              <a:t>dates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contains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dates.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start_date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start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as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scalar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number_of_intervals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number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intervals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add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subtract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start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dirty="0">
                <a:latin typeface="Comic Sans MS"/>
                <a:cs typeface="Comic Sans MS"/>
              </a:rPr>
              <a:t>interval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interval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(DAY,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MONTH,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QUARTER,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YEAR).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9213" y="6396991"/>
            <a:ext cx="5051425" cy="803910"/>
          </a:xfrm>
          <a:custGeom>
            <a:avLst/>
            <a:gdLst/>
            <a:ahLst/>
            <a:cxnLst/>
            <a:rect l="l" t="t" r="r" b="b"/>
            <a:pathLst>
              <a:path w="5051425" h="803909">
                <a:moveTo>
                  <a:pt x="4973822" y="803908"/>
                </a:moveTo>
                <a:lnTo>
                  <a:pt x="78455" y="803908"/>
                </a:lnTo>
                <a:lnTo>
                  <a:pt x="53708" y="771111"/>
                </a:lnTo>
                <a:lnTo>
                  <a:pt x="30984" y="730127"/>
                </a:lnTo>
                <a:lnTo>
                  <a:pt x="14114" y="685867"/>
                </a:lnTo>
                <a:lnTo>
                  <a:pt x="3614" y="638848"/>
                </a:lnTo>
                <a:lnTo>
                  <a:pt x="0" y="5895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718902" y="0"/>
                </a:lnTo>
                <a:lnTo>
                  <a:pt x="4768166" y="3614"/>
                </a:lnTo>
                <a:lnTo>
                  <a:pt x="4815185" y="14114"/>
                </a:lnTo>
                <a:lnTo>
                  <a:pt x="4859444" y="30984"/>
                </a:lnTo>
                <a:lnTo>
                  <a:pt x="4900428" y="53708"/>
                </a:lnTo>
                <a:lnTo>
                  <a:pt x="4937620" y="81771"/>
                </a:lnTo>
                <a:lnTo>
                  <a:pt x="4970506" y="114656"/>
                </a:lnTo>
                <a:lnTo>
                  <a:pt x="4998568" y="151848"/>
                </a:lnTo>
                <a:lnTo>
                  <a:pt x="5021292" y="192832"/>
                </a:lnTo>
                <a:lnTo>
                  <a:pt x="5038162" y="237091"/>
                </a:lnTo>
                <a:lnTo>
                  <a:pt x="5048662" y="284111"/>
                </a:lnTo>
                <a:lnTo>
                  <a:pt x="5051042" y="316547"/>
                </a:lnTo>
                <a:lnTo>
                  <a:pt x="5051042" y="606411"/>
                </a:lnTo>
                <a:lnTo>
                  <a:pt x="5038162" y="685867"/>
                </a:lnTo>
                <a:lnTo>
                  <a:pt x="5021292" y="730127"/>
                </a:lnTo>
                <a:lnTo>
                  <a:pt x="4998568" y="771111"/>
                </a:lnTo>
                <a:lnTo>
                  <a:pt x="4973822" y="803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0338" y="6482027"/>
            <a:ext cx="483044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950" b="1" spc="-10" dirty="0">
                <a:latin typeface="Comic Sans MS"/>
                <a:cs typeface="Comic Sans MS"/>
              </a:rPr>
              <a:t>SUM(Orders[SalesAmount])</a:t>
            </a:r>
            <a:r>
              <a:rPr sz="950" spc="-10" dirty="0">
                <a:latin typeface="Comic Sans MS"/>
                <a:cs typeface="Comic Sans MS"/>
              </a:rPr>
              <a:t>:</a:t>
            </a:r>
            <a:r>
              <a:rPr sz="950" dirty="0">
                <a:latin typeface="Comic Sans MS"/>
                <a:cs typeface="Comic Sans MS"/>
              </a:rPr>
              <a:t> Sums the</a:t>
            </a:r>
            <a:r>
              <a:rPr sz="950" spc="5" dirty="0">
                <a:latin typeface="Comic Sans MS"/>
                <a:cs typeface="Comic Sans MS"/>
              </a:rPr>
              <a:t> </a:t>
            </a:r>
            <a:r>
              <a:rPr sz="950" b="1" spc="-10" dirty="0">
                <a:latin typeface="Comic Sans MS"/>
                <a:cs typeface="Comic Sans MS"/>
              </a:rPr>
              <a:t>Sales</a:t>
            </a:r>
            <a:r>
              <a:rPr sz="950" spc="-10" dirty="0">
                <a:latin typeface="Comic Sans MS"/>
                <a:cs typeface="Comic Sans MS"/>
              </a:rPr>
              <a:t>column. </a:t>
            </a:r>
            <a:r>
              <a:rPr sz="950" b="1" dirty="0">
                <a:latin typeface="Comic Sans MS"/>
                <a:cs typeface="Comic Sans MS"/>
              </a:rPr>
              <a:t>DATESINPERIOD(Orders[OrderDate],</a:t>
            </a:r>
            <a:r>
              <a:rPr sz="950" b="1" spc="95" dirty="0">
                <a:latin typeface="Comic Sans MS"/>
                <a:cs typeface="Comic Sans MS"/>
              </a:rPr>
              <a:t> </a:t>
            </a:r>
            <a:r>
              <a:rPr sz="950" b="1" dirty="0">
                <a:latin typeface="Comic Sans MS"/>
                <a:cs typeface="Comic Sans MS"/>
              </a:rPr>
              <a:t>MAX(Orders[OrderDate]),</a:t>
            </a:r>
            <a:r>
              <a:rPr sz="950" b="1" spc="95" dirty="0">
                <a:latin typeface="Comic Sans MS"/>
                <a:cs typeface="Comic Sans MS"/>
              </a:rPr>
              <a:t> </a:t>
            </a:r>
            <a:r>
              <a:rPr sz="950" b="1" dirty="0">
                <a:latin typeface="Comic Sans MS"/>
                <a:cs typeface="Comic Sans MS"/>
              </a:rPr>
              <a:t>-3,</a:t>
            </a:r>
            <a:r>
              <a:rPr sz="950" b="1" spc="100" dirty="0">
                <a:latin typeface="Comic Sans MS"/>
                <a:cs typeface="Comic Sans MS"/>
              </a:rPr>
              <a:t> </a:t>
            </a:r>
            <a:r>
              <a:rPr sz="950" b="1" spc="-10" dirty="0">
                <a:latin typeface="Comic Sans MS"/>
                <a:cs typeface="Comic Sans MS"/>
              </a:rPr>
              <a:t>MONTH)</a:t>
            </a:r>
            <a:r>
              <a:rPr sz="950" spc="-10" dirty="0">
                <a:latin typeface="Comic Sans MS"/>
                <a:cs typeface="Comic Sans MS"/>
              </a:rPr>
              <a:t>: </a:t>
            </a:r>
            <a:r>
              <a:rPr sz="950" dirty="0">
                <a:latin typeface="Comic Sans MS"/>
                <a:cs typeface="Comic Sans MS"/>
              </a:rPr>
              <a:t>Gets</a:t>
            </a:r>
            <a:r>
              <a:rPr sz="950" spc="10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a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set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of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dates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from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b="1" dirty="0">
                <a:latin typeface="Comic Sans MS"/>
                <a:cs typeface="Comic Sans MS"/>
              </a:rPr>
              <a:t>orders[OrderDate]</a:t>
            </a:r>
            <a:r>
              <a:rPr sz="950" b="1" spc="-2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starting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from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the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latest</a:t>
            </a:r>
            <a:r>
              <a:rPr sz="950" spc="10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date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in</a:t>
            </a:r>
            <a:r>
              <a:rPr sz="950" spc="110" dirty="0">
                <a:latin typeface="Comic Sans MS"/>
                <a:cs typeface="Comic Sans MS"/>
              </a:rPr>
              <a:t> </a:t>
            </a:r>
            <a:r>
              <a:rPr sz="950" spc="-25" dirty="0">
                <a:latin typeface="Comic Sans MS"/>
                <a:cs typeface="Comic Sans MS"/>
              </a:rPr>
              <a:t>the </a:t>
            </a:r>
            <a:r>
              <a:rPr sz="950" dirty="0">
                <a:latin typeface="Comic Sans MS"/>
                <a:cs typeface="Comic Sans MS"/>
              </a:rPr>
              <a:t>column</a:t>
            </a:r>
            <a:r>
              <a:rPr sz="950" spc="-2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and</a:t>
            </a:r>
            <a:r>
              <a:rPr sz="950" spc="-2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going</a:t>
            </a:r>
            <a:r>
              <a:rPr sz="950" spc="-20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back</a:t>
            </a:r>
            <a:r>
              <a:rPr sz="950" spc="-2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3</a:t>
            </a:r>
            <a:r>
              <a:rPr sz="950" spc="-20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months.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397" y="3860679"/>
            <a:ext cx="7506334" cy="720090"/>
          </a:xfrm>
          <a:custGeom>
            <a:avLst/>
            <a:gdLst/>
            <a:ahLst/>
            <a:cxnLst/>
            <a:rect l="l" t="t" r="r" b="b"/>
            <a:pathLst>
              <a:path w="7506334" h="720089">
                <a:moveTo>
                  <a:pt x="7172846" y="719666"/>
                </a:moveTo>
                <a:lnTo>
                  <a:pt x="333375" y="719666"/>
                </a:lnTo>
                <a:lnTo>
                  <a:pt x="284111" y="716052"/>
                </a:lnTo>
                <a:lnTo>
                  <a:pt x="237091" y="705552"/>
                </a:lnTo>
                <a:lnTo>
                  <a:pt x="192832" y="688682"/>
                </a:lnTo>
                <a:lnTo>
                  <a:pt x="151848" y="665958"/>
                </a:lnTo>
                <a:lnTo>
                  <a:pt x="114656" y="637895"/>
                </a:lnTo>
                <a:lnTo>
                  <a:pt x="81771" y="605010"/>
                </a:lnTo>
                <a:lnTo>
                  <a:pt x="53708" y="567818"/>
                </a:lnTo>
                <a:lnTo>
                  <a:pt x="30984" y="526834"/>
                </a:lnTo>
                <a:lnTo>
                  <a:pt x="14114" y="482575"/>
                </a:lnTo>
                <a:lnTo>
                  <a:pt x="3614" y="435555"/>
                </a:lnTo>
                <a:lnTo>
                  <a:pt x="0" y="38629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172846" y="0"/>
                </a:lnTo>
                <a:lnTo>
                  <a:pt x="7222110" y="3614"/>
                </a:lnTo>
                <a:lnTo>
                  <a:pt x="7269129" y="14114"/>
                </a:lnTo>
                <a:lnTo>
                  <a:pt x="7313388" y="30984"/>
                </a:lnTo>
                <a:lnTo>
                  <a:pt x="7354372" y="53708"/>
                </a:lnTo>
                <a:lnTo>
                  <a:pt x="7391564" y="81771"/>
                </a:lnTo>
                <a:lnTo>
                  <a:pt x="7424450" y="114656"/>
                </a:lnTo>
                <a:lnTo>
                  <a:pt x="7452512" y="151848"/>
                </a:lnTo>
                <a:lnTo>
                  <a:pt x="7475236" y="192832"/>
                </a:lnTo>
                <a:lnTo>
                  <a:pt x="7492106" y="237091"/>
                </a:lnTo>
                <a:lnTo>
                  <a:pt x="7502606" y="284111"/>
                </a:lnTo>
                <a:lnTo>
                  <a:pt x="7505902" y="329037"/>
                </a:lnTo>
                <a:lnTo>
                  <a:pt x="7505902" y="390629"/>
                </a:lnTo>
                <a:lnTo>
                  <a:pt x="7502606" y="435555"/>
                </a:lnTo>
                <a:lnTo>
                  <a:pt x="7492106" y="482575"/>
                </a:lnTo>
                <a:lnTo>
                  <a:pt x="7475236" y="526834"/>
                </a:lnTo>
                <a:lnTo>
                  <a:pt x="7452512" y="567818"/>
                </a:lnTo>
                <a:lnTo>
                  <a:pt x="7424450" y="605010"/>
                </a:lnTo>
                <a:lnTo>
                  <a:pt x="7391564" y="637895"/>
                </a:lnTo>
                <a:lnTo>
                  <a:pt x="7354372" y="665958"/>
                </a:lnTo>
                <a:lnTo>
                  <a:pt x="7313388" y="688682"/>
                </a:lnTo>
                <a:lnTo>
                  <a:pt x="7269129" y="705552"/>
                </a:lnTo>
                <a:lnTo>
                  <a:pt x="7222110" y="716052"/>
                </a:lnTo>
                <a:lnTo>
                  <a:pt x="7172846" y="719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0522" y="3939999"/>
            <a:ext cx="7284084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can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create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measure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calculate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total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sales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amount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for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last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3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months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from</a:t>
            </a:r>
            <a:r>
              <a:rPr sz="1250" spc="15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the </a:t>
            </a:r>
            <a:r>
              <a:rPr sz="1250" dirty="0">
                <a:latin typeface="Comic Sans MS"/>
                <a:cs typeface="Comic Sans MS"/>
              </a:rPr>
              <a:t>most</a:t>
            </a:r>
            <a:r>
              <a:rPr sz="1250" spc="-5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recent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order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date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using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Orders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OrderDate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column?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97" y="4655789"/>
            <a:ext cx="2457449" cy="16859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2501" y="4647021"/>
            <a:ext cx="2381249" cy="15716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5849" y="4751796"/>
            <a:ext cx="1638300" cy="104774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3261" y="186067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935" y="350335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9384" y="3555465"/>
            <a:ext cx="45097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Here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just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i’m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taking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for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FEFA071-886D-7706-D91C-9696C48C67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773" y="162293"/>
            <a:ext cx="7129780" cy="472440"/>
          </a:xfrm>
          <a:custGeom>
            <a:avLst/>
            <a:gdLst/>
            <a:ahLst/>
            <a:cxnLst/>
            <a:rect l="l" t="t" r="r" b="b"/>
            <a:pathLst>
              <a:path w="7129780" h="472440">
                <a:moveTo>
                  <a:pt x="689422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6894223" y="0"/>
                </a:lnTo>
                <a:lnTo>
                  <a:pt x="6940478" y="4576"/>
                </a:lnTo>
                <a:lnTo>
                  <a:pt x="6984535" y="17964"/>
                </a:lnTo>
                <a:lnTo>
                  <a:pt x="7025155" y="39650"/>
                </a:lnTo>
                <a:lnTo>
                  <a:pt x="7061099" y="69122"/>
                </a:lnTo>
                <a:lnTo>
                  <a:pt x="7090570" y="105066"/>
                </a:lnTo>
                <a:lnTo>
                  <a:pt x="7112256" y="145685"/>
                </a:lnTo>
                <a:lnTo>
                  <a:pt x="7125644" y="189742"/>
                </a:lnTo>
                <a:lnTo>
                  <a:pt x="7129732" y="231062"/>
                </a:lnTo>
                <a:lnTo>
                  <a:pt x="7129732" y="240933"/>
                </a:lnTo>
                <a:lnTo>
                  <a:pt x="7125644" y="282254"/>
                </a:lnTo>
                <a:lnTo>
                  <a:pt x="7112256" y="326311"/>
                </a:lnTo>
                <a:lnTo>
                  <a:pt x="7090570" y="366930"/>
                </a:lnTo>
                <a:lnTo>
                  <a:pt x="7061099" y="402874"/>
                </a:lnTo>
                <a:lnTo>
                  <a:pt x="7025155" y="432346"/>
                </a:lnTo>
                <a:lnTo>
                  <a:pt x="6984535" y="454032"/>
                </a:lnTo>
                <a:lnTo>
                  <a:pt x="6940478" y="467420"/>
                </a:lnTo>
                <a:lnTo>
                  <a:pt x="689422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Comparison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DATESINPERIOD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10" dirty="0"/>
              <a:t>DATESBETWEEN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9760" y="903719"/>
            <a:ext cx="6931659" cy="858519"/>
            <a:chOff x="579760" y="903719"/>
            <a:chExt cx="6931659" cy="858519"/>
          </a:xfrm>
        </p:grpSpPr>
        <p:sp>
          <p:nvSpPr>
            <p:cNvPr id="8" name="object 8"/>
            <p:cNvSpPr/>
            <p:nvPr/>
          </p:nvSpPr>
          <p:spPr>
            <a:xfrm>
              <a:off x="579760" y="903719"/>
              <a:ext cx="6931659" cy="858519"/>
            </a:xfrm>
            <a:custGeom>
              <a:avLst/>
              <a:gdLst/>
              <a:ahLst/>
              <a:cxnLst/>
              <a:rect l="l" t="t" r="r" b="b"/>
              <a:pathLst>
                <a:path w="6931659" h="858519">
                  <a:moveTo>
                    <a:pt x="6599626" y="858454"/>
                  </a:moveTo>
                  <a:lnTo>
                    <a:pt x="333374" y="858454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599626" y="0"/>
                  </a:lnTo>
                  <a:lnTo>
                    <a:pt x="6648890" y="3614"/>
                  </a:lnTo>
                  <a:lnTo>
                    <a:pt x="6695909" y="14114"/>
                  </a:lnTo>
                  <a:lnTo>
                    <a:pt x="6740168" y="30984"/>
                  </a:lnTo>
                  <a:lnTo>
                    <a:pt x="6781152" y="53708"/>
                  </a:lnTo>
                  <a:lnTo>
                    <a:pt x="6818344" y="81771"/>
                  </a:lnTo>
                  <a:lnTo>
                    <a:pt x="6851230" y="114656"/>
                  </a:lnTo>
                  <a:lnTo>
                    <a:pt x="6879292" y="151848"/>
                  </a:lnTo>
                  <a:lnTo>
                    <a:pt x="6902016" y="192832"/>
                  </a:lnTo>
                  <a:lnTo>
                    <a:pt x="6918886" y="237091"/>
                  </a:lnTo>
                  <a:lnTo>
                    <a:pt x="6929387" y="284111"/>
                  </a:lnTo>
                  <a:lnTo>
                    <a:pt x="6931345" y="310808"/>
                  </a:lnTo>
                  <a:lnTo>
                    <a:pt x="6931345" y="547645"/>
                  </a:lnTo>
                  <a:lnTo>
                    <a:pt x="6918886" y="621362"/>
                  </a:lnTo>
                  <a:lnTo>
                    <a:pt x="6902016" y="665621"/>
                  </a:lnTo>
                  <a:lnTo>
                    <a:pt x="6879292" y="706605"/>
                  </a:lnTo>
                  <a:lnTo>
                    <a:pt x="6851230" y="743797"/>
                  </a:lnTo>
                  <a:lnTo>
                    <a:pt x="6818344" y="776682"/>
                  </a:lnTo>
                  <a:lnTo>
                    <a:pt x="6781152" y="804745"/>
                  </a:lnTo>
                  <a:lnTo>
                    <a:pt x="6740168" y="827469"/>
                  </a:lnTo>
                  <a:lnTo>
                    <a:pt x="6695909" y="844339"/>
                  </a:lnTo>
                  <a:lnTo>
                    <a:pt x="6648890" y="854839"/>
                  </a:lnTo>
                  <a:lnTo>
                    <a:pt x="6599626" y="858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160" y="1046594"/>
              <a:ext cx="66675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160" y="1294244"/>
              <a:ext cx="66675" cy="666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7253" y="927728"/>
            <a:ext cx="657034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b="1" spc="-20" dirty="0">
                <a:latin typeface="Comic Sans MS"/>
                <a:cs typeface="Comic Sans MS"/>
              </a:rPr>
              <a:t>DATESBETWEEN</a:t>
            </a:r>
            <a:r>
              <a:rPr sz="1450" b="1" spc="-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used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get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between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specific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 </a:t>
            </a:r>
            <a:r>
              <a:rPr sz="1450" b="1" spc="-10" dirty="0">
                <a:latin typeface="Comic Sans MS"/>
                <a:cs typeface="Comic Sans MS"/>
              </a:rPr>
              <a:t>DATESINPERIOD</a:t>
            </a:r>
            <a:r>
              <a:rPr sz="1450" b="1" spc="-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used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get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specific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interval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relative</a:t>
            </a:r>
            <a:r>
              <a:rPr sz="1450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6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start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480699"/>
            <a:ext cx="3221355" cy="351155"/>
          </a:xfrm>
          <a:custGeom>
            <a:avLst/>
            <a:gdLst/>
            <a:ahLst/>
            <a:cxnLst/>
            <a:rect l="l" t="t" r="r" b="b"/>
            <a:pathLst>
              <a:path w="3221355" h="351155">
                <a:moveTo>
                  <a:pt x="3046244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3046243" y="0"/>
                </a:lnTo>
                <a:lnTo>
                  <a:pt x="3080632" y="3402"/>
                </a:lnTo>
                <a:lnTo>
                  <a:pt x="3143586" y="29478"/>
                </a:lnTo>
                <a:lnTo>
                  <a:pt x="3192220" y="78112"/>
                </a:lnTo>
                <a:lnTo>
                  <a:pt x="3218296" y="141065"/>
                </a:lnTo>
                <a:lnTo>
                  <a:pt x="3221249" y="170914"/>
                </a:lnTo>
                <a:lnTo>
                  <a:pt x="3221249" y="179995"/>
                </a:lnTo>
                <a:lnTo>
                  <a:pt x="3208343" y="242599"/>
                </a:lnTo>
                <a:lnTo>
                  <a:pt x="3170309" y="299520"/>
                </a:lnTo>
                <a:lnTo>
                  <a:pt x="3113387" y="337554"/>
                </a:lnTo>
                <a:lnTo>
                  <a:pt x="3046244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174" y="2535246"/>
            <a:ext cx="2021839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Using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DATESINPERIOD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760" y="1867199"/>
            <a:ext cx="6017895" cy="414020"/>
          </a:xfrm>
          <a:custGeom>
            <a:avLst/>
            <a:gdLst/>
            <a:ahLst/>
            <a:cxnLst/>
            <a:rect l="l" t="t" r="r" b="b"/>
            <a:pathLst>
              <a:path w="6017895" h="414019">
                <a:moveTo>
                  <a:pt x="5810572" y="413580"/>
                </a:moveTo>
                <a:lnTo>
                  <a:pt x="206789" y="413580"/>
                </a:lnTo>
                <a:lnTo>
                  <a:pt x="159375" y="408118"/>
                </a:lnTo>
                <a:lnTo>
                  <a:pt x="115849" y="392561"/>
                </a:lnTo>
                <a:lnTo>
                  <a:pt x="77453" y="368150"/>
                </a:lnTo>
                <a:lnTo>
                  <a:pt x="45429" y="336126"/>
                </a:lnTo>
                <a:lnTo>
                  <a:pt x="21018" y="297731"/>
                </a:lnTo>
                <a:lnTo>
                  <a:pt x="5461" y="254205"/>
                </a:lnTo>
                <a:lnTo>
                  <a:pt x="0" y="206790"/>
                </a:lnTo>
                <a:lnTo>
                  <a:pt x="5461" y="159375"/>
                </a:lnTo>
                <a:lnTo>
                  <a:pt x="21018" y="115849"/>
                </a:lnTo>
                <a:lnTo>
                  <a:pt x="45429" y="77453"/>
                </a:lnTo>
                <a:lnTo>
                  <a:pt x="77453" y="45429"/>
                </a:lnTo>
                <a:lnTo>
                  <a:pt x="115849" y="21018"/>
                </a:lnTo>
                <a:lnTo>
                  <a:pt x="159375" y="5461"/>
                </a:lnTo>
                <a:lnTo>
                  <a:pt x="206790" y="0"/>
                </a:lnTo>
                <a:lnTo>
                  <a:pt x="5810572" y="0"/>
                </a:lnTo>
                <a:lnTo>
                  <a:pt x="5857987" y="5461"/>
                </a:lnTo>
                <a:lnTo>
                  <a:pt x="5901513" y="21018"/>
                </a:lnTo>
                <a:lnTo>
                  <a:pt x="5939908" y="45429"/>
                </a:lnTo>
                <a:lnTo>
                  <a:pt x="5971933" y="77453"/>
                </a:lnTo>
                <a:lnTo>
                  <a:pt x="5996344" y="115849"/>
                </a:lnTo>
                <a:lnTo>
                  <a:pt x="6011901" y="159375"/>
                </a:lnTo>
                <a:lnTo>
                  <a:pt x="6017362" y="206790"/>
                </a:lnTo>
                <a:lnTo>
                  <a:pt x="6011901" y="254205"/>
                </a:lnTo>
                <a:lnTo>
                  <a:pt x="5996344" y="297731"/>
                </a:lnTo>
                <a:lnTo>
                  <a:pt x="5971933" y="336126"/>
                </a:lnTo>
                <a:lnTo>
                  <a:pt x="5939908" y="368150"/>
                </a:lnTo>
                <a:lnTo>
                  <a:pt x="5901513" y="392561"/>
                </a:lnTo>
                <a:lnTo>
                  <a:pt x="5857987" y="408118"/>
                </a:lnTo>
                <a:lnTo>
                  <a:pt x="5810572" y="413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50666" y="1950321"/>
            <a:ext cx="1675764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Example</a:t>
            </a:r>
            <a:r>
              <a:rPr sz="1350" b="1" spc="-8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Comparison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8133" y="5436849"/>
            <a:ext cx="6120130" cy="760730"/>
          </a:xfrm>
          <a:custGeom>
            <a:avLst/>
            <a:gdLst/>
            <a:ahLst/>
            <a:cxnLst/>
            <a:rect l="l" t="t" r="r" b="b"/>
            <a:pathLst>
              <a:path w="6120130" h="760729">
                <a:moveTo>
                  <a:pt x="5787244" y="760485"/>
                </a:moveTo>
                <a:lnTo>
                  <a:pt x="333371" y="760485"/>
                </a:lnTo>
                <a:lnTo>
                  <a:pt x="284111" y="756871"/>
                </a:lnTo>
                <a:lnTo>
                  <a:pt x="237091" y="746370"/>
                </a:lnTo>
                <a:lnTo>
                  <a:pt x="192832" y="729501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9"/>
                </a:lnTo>
                <a:lnTo>
                  <a:pt x="53708" y="608636"/>
                </a:lnTo>
                <a:lnTo>
                  <a:pt x="30984" y="567653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787241" y="0"/>
                </a:lnTo>
                <a:lnTo>
                  <a:pt x="5836505" y="3614"/>
                </a:lnTo>
                <a:lnTo>
                  <a:pt x="5883524" y="14114"/>
                </a:lnTo>
                <a:lnTo>
                  <a:pt x="5927784" y="30984"/>
                </a:lnTo>
                <a:lnTo>
                  <a:pt x="5968767" y="53708"/>
                </a:lnTo>
                <a:lnTo>
                  <a:pt x="6005960" y="81771"/>
                </a:lnTo>
                <a:lnTo>
                  <a:pt x="6038845" y="114656"/>
                </a:lnTo>
                <a:lnTo>
                  <a:pt x="6066907" y="151848"/>
                </a:lnTo>
                <a:lnTo>
                  <a:pt x="6089631" y="192832"/>
                </a:lnTo>
                <a:lnTo>
                  <a:pt x="6106501" y="237091"/>
                </a:lnTo>
                <a:lnTo>
                  <a:pt x="6117001" y="284111"/>
                </a:lnTo>
                <a:lnTo>
                  <a:pt x="6119532" y="318605"/>
                </a:lnTo>
                <a:lnTo>
                  <a:pt x="6119532" y="441880"/>
                </a:lnTo>
                <a:lnTo>
                  <a:pt x="6106501" y="523393"/>
                </a:lnTo>
                <a:lnTo>
                  <a:pt x="6089631" y="567653"/>
                </a:lnTo>
                <a:lnTo>
                  <a:pt x="6066907" y="608636"/>
                </a:lnTo>
                <a:lnTo>
                  <a:pt x="6038845" y="645829"/>
                </a:lnTo>
                <a:lnTo>
                  <a:pt x="6005960" y="678714"/>
                </a:lnTo>
                <a:lnTo>
                  <a:pt x="5968767" y="706776"/>
                </a:lnTo>
                <a:lnTo>
                  <a:pt x="5927784" y="729501"/>
                </a:lnTo>
                <a:lnTo>
                  <a:pt x="5883524" y="746370"/>
                </a:lnTo>
                <a:lnTo>
                  <a:pt x="5836505" y="756871"/>
                </a:lnTo>
                <a:lnTo>
                  <a:pt x="5787244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7285" y="5507909"/>
            <a:ext cx="556260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9230" marR="5080" indent="-1447165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This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both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dax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calculates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total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amount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last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3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months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most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recent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order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date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41321" y="2480699"/>
            <a:ext cx="3221355" cy="351155"/>
          </a:xfrm>
          <a:custGeom>
            <a:avLst/>
            <a:gdLst/>
            <a:ahLst/>
            <a:cxnLst/>
            <a:rect l="l" t="t" r="r" b="b"/>
            <a:pathLst>
              <a:path w="3221354" h="351155">
                <a:moveTo>
                  <a:pt x="3046244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3046243" y="0"/>
                </a:lnTo>
                <a:lnTo>
                  <a:pt x="3080632" y="3402"/>
                </a:lnTo>
                <a:lnTo>
                  <a:pt x="3143585" y="29478"/>
                </a:lnTo>
                <a:lnTo>
                  <a:pt x="3192220" y="78112"/>
                </a:lnTo>
                <a:lnTo>
                  <a:pt x="3218296" y="141065"/>
                </a:lnTo>
                <a:lnTo>
                  <a:pt x="3221249" y="170909"/>
                </a:lnTo>
                <a:lnTo>
                  <a:pt x="3221249" y="180001"/>
                </a:lnTo>
                <a:lnTo>
                  <a:pt x="3208343" y="242599"/>
                </a:lnTo>
                <a:lnTo>
                  <a:pt x="3170308" y="299520"/>
                </a:lnTo>
                <a:lnTo>
                  <a:pt x="3113387" y="337554"/>
                </a:lnTo>
                <a:lnTo>
                  <a:pt x="3046244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6080" y="2535246"/>
            <a:ext cx="199263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Using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DATESBETWEEN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179" y="3098310"/>
            <a:ext cx="3219449" cy="20764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7269" y="3098310"/>
            <a:ext cx="3286124" cy="2076449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E539CC7-E85E-64D6-C569-812A727CDF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46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12"/>
            <a:ext cx="9001125" cy="7200900"/>
            <a:chOff x="0" y="12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18316" y="5286921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817492D-7614-CE3F-9D2A-CCFBB9181A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804</Words>
  <Application>Microsoft Office PowerPoint</Application>
  <PresentationFormat>Custom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 DATEADD</vt:lpstr>
      <vt:lpstr>DATESBETWEEN</vt:lpstr>
      <vt:lpstr> DATESINPERIOD</vt:lpstr>
      <vt:lpstr>Comparison of DATESINPERIOD with DATESBETWEEN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2024-09-15T17:37:37Z</dcterms:created>
  <dcterms:modified xsi:type="dcterms:W3CDTF">2024-10-01T13:56:30Z</dcterms:modified>
</cp:coreProperties>
</file>