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93F7E-0845-4BB4-AC03-E2120793478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3BECE-1FD8-45A2-8205-81BB7AC43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07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65F3E-F541-40AE-896E-31C7A3D830F7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58CB3-854D-42F4-BE96-82309FDF2BB1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8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7"/>
                </a:lnTo>
                <a:lnTo>
                  <a:pt x="48417" y="197134"/>
                </a:lnTo>
                <a:lnTo>
                  <a:pt x="74039" y="161269"/>
                </a:lnTo>
                <a:lnTo>
                  <a:pt x="104294" y="127690"/>
                </a:lnTo>
                <a:lnTo>
                  <a:pt x="138794" y="96911"/>
                </a:lnTo>
                <a:lnTo>
                  <a:pt x="177152" y="69451"/>
                </a:lnTo>
                <a:lnTo>
                  <a:pt x="218982" y="45826"/>
                </a:lnTo>
                <a:lnTo>
                  <a:pt x="263896" y="26551"/>
                </a:lnTo>
                <a:lnTo>
                  <a:pt x="311506" y="12144"/>
                </a:lnTo>
                <a:lnTo>
                  <a:pt x="361427" y="3122"/>
                </a:lnTo>
                <a:lnTo>
                  <a:pt x="413264" y="0"/>
                </a:lnTo>
                <a:lnTo>
                  <a:pt x="776142" y="0"/>
                </a:lnTo>
                <a:lnTo>
                  <a:pt x="827983" y="3122"/>
                </a:lnTo>
                <a:lnTo>
                  <a:pt x="877908" y="12144"/>
                </a:lnTo>
                <a:lnTo>
                  <a:pt x="925523" y="26551"/>
                </a:lnTo>
                <a:lnTo>
                  <a:pt x="970442" y="45826"/>
                </a:lnTo>
                <a:lnTo>
                  <a:pt x="1012276" y="69451"/>
                </a:lnTo>
                <a:lnTo>
                  <a:pt x="1050638" y="96911"/>
                </a:lnTo>
                <a:lnTo>
                  <a:pt x="1085142" y="127690"/>
                </a:lnTo>
                <a:lnTo>
                  <a:pt x="1115400" y="161269"/>
                </a:lnTo>
                <a:lnTo>
                  <a:pt x="1141024" y="197134"/>
                </a:lnTo>
                <a:lnTo>
                  <a:pt x="1161627" y="234767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19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79"/>
                </a:lnTo>
                <a:lnTo>
                  <a:pt x="1085135" y="585493"/>
                </a:lnTo>
                <a:lnTo>
                  <a:pt x="1050633" y="616748"/>
                </a:lnTo>
                <a:lnTo>
                  <a:pt x="1012271" y="644549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5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80351" y="1096947"/>
            <a:ext cx="3348354" cy="472440"/>
          </a:xfrm>
          <a:custGeom>
            <a:avLst/>
            <a:gdLst/>
            <a:ahLst/>
            <a:cxnLst/>
            <a:rect l="l" t="t" r="r" b="b"/>
            <a:pathLst>
              <a:path w="3348354" h="472440">
                <a:moveTo>
                  <a:pt x="3111925" y="471996"/>
                </a:moveTo>
                <a:lnTo>
                  <a:pt x="235998" y="471996"/>
                </a:lnTo>
                <a:lnTo>
                  <a:pt x="189742" y="467420"/>
                </a:lnTo>
                <a:lnTo>
                  <a:pt x="145685" y="454032"/>
                </a:lnTo>
                <a:lnTo>
                  <a:pt x="105066" y="432346"/>
                </a:lnTo>
                <a:lnTo>
                  <a:pt x="69122" y="402874"/>
                </a:lnTo>
                <a:lnTo>
                  <a:pt x="39650" y="366930"/>
                </a:lnTo>
                <a:lnTo>
                  <a:pt x="17964" y="326310"/>
                </a:lnTo>
                <a:lnTo>
                  <a:pt x="4576" y="282254"/>
                </a:lnTo>
                <a:lnTo>
                  <a:pt x="0" y="235998"/>
                </a:lnTo>
                <a:lnTo>
                  <a:pt x="4576" y="189742"/>
                </a:lnTo>
                <a:lnTo>
                  <a:pt x="17964" y="145685"/>
                </a:lnTo>
                <a:lnTo>
                  <a:pt x="39650" y="105066"/>
                </a:lnTo>
                <a:lnTo>
                  <a:pt x="69122" y="69122"/>
                </a:lnTo>
                <a:lnTo>
                  <a:pt x="105066" y="39650"/>
                </a:lnTo>
                <a:lnTo>
                  <a:pt x="145685" y="17964"/>
                </a:lnTo>
                <a:lnTo>
                  <a:pt x="189742" y="4576"/>
                </a:lnTo>
                <a:lnTo>
                  <a:pt x="235996" y="0"/>
                </a:lnTo>
                <a:lnTo>
                  <a:pt x="3111927" y="0"/>
                </a:lnTo>
                <a:lnTo>
                  <a:pt x="3158181" y="4576"/>
                </a:lnTo>
                <a:lnTo>
                  <a:pt x="3202238" y="17964"/>
                </a:lnTo>
                <a:lnTo>
                  <a:pt x="3242857" y="39650"/>
                </a:lnTo>
                <a:lnTo>
                  <a:pt x="3278801" y="69122"/>
                </a:lnTo>
                <a:lnTo>
                  <a:pt x="3308273" y="105066"/>
                </a:lnTo>
                <a:lnTo>
                  <a:pt x="3329959" y="145685"/>
                </a:lnTo>
                <a:lnTo>
                  <a:pt x="3343347" y="189742"/>
                </a:lnTo>
                <a:lnTo>
                  <a:pt x="3347924" y="235998"/>
                </a:lnTo>
                <a:lnTo>
                  <a:pt x="3343347" y="282254"/>
                </a:lnTo>
                <a:lnTo>
                  <a:pt x="3329959" y="326310"/>
                </a:lnTo>
                <a:lnTo>
                  <a:pt x="3308273" y="366930"/>
                </a:lnTo>
                <a:lnTo>
                  <a:pt x="3278801" y="402874"/>
                </a:lnTo>
                <a:lnTo>
                  <a:pt x="3242857" y="432346"/>
                </a:lnTo>
                <a:lnTo>
                  <a:pt x="3202238" y="454032"/>
                </a:lnTo>
                <a:lnTo>
                  <a:pt x="3158181" y="467420"/>
                </a:lnTo>
                <a:lnTo>
                  <a:pt x="3111925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968530" y="1911844"/>
            <a:ext cx="3476625" cy="4979035"/>
          </a:xfrm>
          <a:custGeom>
            <a:avLst/>
            <a:gdLst/>
            <a:ahLst/>
            <a:cxnLst/>
            <a:rect l="l" t="t" r="r" b="b"/>
            <a:pathLst>
              <a:path w="3476625" h="4979034">
                <a:moveTo>
                  <a:pt x="3143120" y="4978691"/>
                </a:moveTo>
                <a:lnTo>
                  <a:pt x="333374" y="4978691"/>
                </a:lnTo>
                <a:lnTo>
                  <a:pt x="284111" y="4975076"/>
                </a:lnTo>
                <a:lnTo>
                  <a:pt x="237091" y="4964576"/>
                </a:lnTo>
                <a:lnTo>
                  <a:pt x="192832" y="4947706"/>
                </a:lnTo>
                <a:lnTo>
                  <a:pt x="151848" y="4924982"/>
                </a:lnTo>
                <a:lnTo>
                  <a:pt x="114656" y="4896920"/>
                </a:lnTo>
                <a:lnTo>
                  <a:pt x="81771" y="4864034"/>
                </a:lnTo>
                <a:lnTo>
                  <a:pt x="53708" y="4826842"/>
                </a:lnTo>
                <a:lnTo>
                  <a:pt x="30984" y="4785858"/>
                </a:lnTo>
                <a:lnTo>
                  <a:pt x="14114" y="4741599"/>
                </a:lnTo>
                <a:lnTo>
                  <a:pt x="3614" y="4694580"/>
                </a:lnTo>
                <a:lnTo>
                  <a:pt x="0" y="4645316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3143120" y="0"/>
                </a:lnTo>
                <a:lnTo>
                  <a:pt x="3192383" y="3614"/>
                </a:lnTo>
                <a:lnTo>
                  <a:pt x="3239403" y="14114"/>
                </a:lnTo>
                <a:lnTo>
                  <a:pt x="3283662" y="30984"/>
                </a:lnTo>
                <a:lnTo>
                  <a:pt x="3324646" y="53708"/>
                </a:lnTo>
                <a:lnTo>
                  <a:pt x="3361838" y="81771"/>
                </a:lnTo>
                <a:lnTo>
                  <a:pt x="3394723" y="114656"/>
                </a:lnTo>
                <a:lnTo>
                  <a:pt x="3422786" y="151848"/>
                </a:lnTo>
                <a:lnTo>
                  <a:pt x="3445510" y="192832"/>
                </a:lnTo>
                <a:lnTo>
                  <a:pt x="3462380" y="237091"/>
                </a:lnTo>
                <a:lnTo>
                  <a:pt x="3472880" y="284111"/>
                </a:lnTo>
                <a:lnTo>
                  <a:pt x="3476494" y="333372"/>
                </a:lnTo>
                <a:lnTo>
                  <a:pt x="3476494" y="4645318"/>
                </a:lnTo>
                <a:lnTo>
                  <a:pt x="3472880" y="4694580"/>
                </a:lnTo>
                <a:lnTo>
                  <a:pt x="3462380" y="4741599"/>
                </a:lnTo>
                <a:lnTo>
                  <a:pt x="3445510" y="4785858"/>
                </a:lnTo>
                <a:lnTo>
                  <a:pt x="3422786" y="4826842"/>
                </a:lnTo>
                <a:lnTo>
                  <a:pt x="3394723" y="4864034"/>
                </a:lnTo>
                <a:lnTo>
                  <a:pt x="3361838" y="4896920"/>
                </a:lnTo>
                <a:lnTo>
                  <a:pt x="3324646" y="4924982"/>
                </a:lnTo>
                <a:lnTo>
                  <a:pt x="3283662" y="4947706"/>
                </a:lnTo>
                <a:lnTo>
                  <a:pt x="3239403" y="4964576"/>
                </a:lnTo>
                <a:lnTo>
                  <a:pt x="3192383" y="4975076"/>
                </a:lnTo>
                <a:lnTo>
                  <a:pt x="3143120" y="49786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9505" y="2083294"/>
            <a:ext cx="76200" cy="76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9505" y="4655043"/>
            <a:ext cx="76200" cy="76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9505" y="5798043"/>
            <a:ext cx="76200" cy="76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4FA0E-9599-4733-B22A-FAD889B023BB}" type="datetime1">
              <a:rPr lang="en-US" smtClean="0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71689-5287-4D85-82EA-CAC7E2DE655B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48975-2614-4862-854A-C5F695A648C7}" type="datetime1">
              <a:rPr lang="en-US" smtClean="0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46" y="1723544"/>
            <a:ext cx="3002007" cy="115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9429" y="2860913"/>
            <a:ext cx="6111240" cy="1938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61462" y="6696837"/>
            <a:ext cx="2881376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Siddhika Shah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6EA7D-027B-415A-832B-C0EA83BB39E5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1146" y="1723544"/>
            <a:ext cx="3139334" cy="164211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28090">
              <a:lnSpc>
                <a:spcPct val="100000"/>
              </a:lnSpc>
              <a:spcBef>
                <a:spcPts val="765"/>
              </a:spcBef>
            </a:pPr>
            <a:r>
              <a:rPr spc="10" dirty="0"/>
              <a:t>Hii,</a:t>
            </a:r>
          </a:p>
          <a:p>
            <a:pPr marL="706755">
              <a:lnSpc>
                <a:spcPct val="100000"/>
              </a:lnSpc>
              <a:spcBef>
                <a:spcPts val="670"/>
              </a:spcBef>
            </a:pPr>
            <a:r>
              <a:rPr spc="15" dirty="0" err="1"/>
              <a:t>Iam</a:t>
            </a:r>
            <a:r>
              <a:rPr lang="en-US" spc="15" dirty="0"/>
              <a:t> Siddhika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-38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34060D1-62CC-53B0-382C-A2BA3E54248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061" y="870347"/>
            <a:ext cx="1953895" cy="877569"/>
          </a:xfrm>
          <a:custGeom>
            <a:avLst/>
            <a:gdLst/>
            <a:ahLst/>
            <a:cxnLst/>
            <a:rect l="l" t="t" r="r" b="b"/>
            <a:pathLst>
              <a:path w="1953895" h="877569">
                <a:moveTo>
                  <a:pt x="196485" y="877470"/>
                </a:moveTo>
                <a:lnTo>
                  <a:pt x="196485" y="652231"/>
                </a:lnTo>
                <a:lnTo>
                  <a:pt x="154704" y="629332"/>
                </a:lnTo>
                <a:lnTo>
                  <a:pt x="116798" y="601064"/>
                </a:lnTo>
                <a:lnTo>
                  <a:pt x="83288" y="567855"/>
                </a:lnTo>
                <a:lnTo>
                  <a:pt x="54699" y="530136"/>
                </a:lnTo>
                <a:lnTo>
                  <a:pt x="31552" y="488334"/>
                </a:lnTo>
                <a:lnTo>
                  <a:pt x="14372" y="442879"/>
                </a:lnTo>
                <a:lnTo>
                  <a:pt x="3680" y="394200"/>
                </a:lnTo>
                <a:lnTo>
                  <a:pt x="0" y="342725"/>
                </a:lnTo>
                <a:lnTo>
                  <a:pt x="3128" y="295436"/>
                </a:lnTo>
                <a:lnTo>
                  <a:pt x="12234" y="250331"/>
                </a:lnTo>
                <a:lnTo>
                  <a:pt x="26912" y="207765"/>
                </a:lnTo>
                <a:lnTo>
                  <a:pt x="46753" y="168108"/>
                </a:lnTo>
                <a:lnTo>
                  <a:pt x="71351" y="131730"/>
                </a:lnTo>
                <a:lnTo>
                  <a:pt x="100296" y="99002"/>
                </a:lnTo>
                <a:lnTo>
                  <a:pt x="133183" y="70294"/>
                </a:lnTo>
                <a:lnTo>
                  <a:pt x="169601" y="45975"/>
                </a:lnTo>
                <a:lnTo>
                  <a:pt x="209145" y="26416"/>
                </a:lnTo>
                <a:lnTo>
                  <a:pt x="251406" y="11987"/>
                </a:lnTo>
                <a:lnTo>
                  <a:pt x="295975" y="3058"/>
                </a:lnTo>
                <a:lnTo>
                  <a:pt x="342445" y="0"/>
                </a:lnTo>
                <a:lnTo>
                  <a:pt x="1595531" y="0"/>
                </a:lnTo>
                <a:lnTo>
                  <a:pt x="1645796" y="3058"/>
                </a:lnTo>
                <a:lnTo>
                  <a:pt x="1693532" y="11987"/>
                </a:lnTo>
                <a:lnTo>
                  <a:pt x="1738386" y="26416"/>
                </a:lnTo>
                <a:lnTo>
                  <a:pt x="1780007" y="45975"/>
                </a:lnTo>
                <a:lnTo>
                  <a:pt x="1818045" y="70295"/>
                </a:lnTo>
                <a:lnTo>
                  <a:pt x="1852149" y="99004"/>
                </a:lnTo>
                <a:lnTo>
                  <a:pt x="1881968" y="131733"/>
                </a:lnTo>
                <a:lnTo>
                  <a:pt x="1907151" y="168112"/>
                </a:lnTo>
                <a:lnTo>
                  <a:pt x="1927347" y="207771"/>
                </a:lnTo>
                <a:lnTo>
                  <a:pt x="1942206" y="250339"/>
                </a:lnTo>
                <a:lnTo>
                  <a:pt x="1951376" y="295447"/>
                </a:lnTo>
                <a:lnTo>
                  <a:pt x="1953743" y="331160"/>
                </a:lnTo>
                <a:lnTo>
                  <a:pt x="1953743" y="354175"/>
                </a:lnTo>
                <a:lnTo>
                  <a:pt x="1942199" y="434533"/>
                </a:lnTo>
                <a:lnTo>
                  <a:pt x="1927339" y="476892"/>
                </a:lnTo>
                <a:lnTo>
                  <a:pt x="1907142" y="516383"/>
                </a:lnTo>
                <a:lnTo>
                  <a:pt x="1881960" y="552631"/>
                </a:lnTo>
                <a:lnTo>
                  <a:pt x="1852142" y="585262"/>
                </a:lnTo>
                <a:lnTo>
                  <a:pt x="1818040" y="613901"/>
                </a:lnTo>
                <a:lnTo>
                  <a:pt x="1780003" y="638174"/>
                </a:lnTo>
                <a:lnTo>
                  <a:pt x="1738383" y="657705"/>
                </a:lnTo>
                <a:lnTo>
                  <a:pt x="1693531" y="672119"/>
                </a:lnTo>
                <a:lnTo>
                  <a:pt x="1645796" y="681043"/>
                </a:lnTo>
                <a:lnTo>
                  <a:pt x="1595530" y="684100"/>
                </a:lnTo>
                <a:lnTo>
                  <a:pt x="429069" y="684100"/>
                </a:lnTo>
                <a:lnTo>
                  <a:pt x="196485" y="877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624" y="921770"/>
            <a:ext cx="176720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b="1" spc="60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’</a:t>
            </a:r>
            <a:r>
              <a:rPr sz="1400" b="1" spc="55" dirty="0">
                <a:latin typeface="Arial"/>
                <a:cs typeface="Arial"/>
              </a:rPr>
              <a:t>m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90" dirty="0">
                <a:latin typeface="Arial"/>
                <a:cs typeface="Arial"/>
              </a:rPr>
              <a:t>s</a:t>
            </a:r>
            <a:r>
              <a:rPr sz="1400" b="1" spc="15" dirty="0">
                <a:latin typeface="Arial"/>
                <a:cs typeface="Arial"/>
              </a:rPr>
              <a:t>o</a:t>
            </a:r>
            <a:r>
              <a:rPr sz="1400" b="1" spc="20" dirty="0">
                <a:latin typeface="Arial"/>
                <a:cs typeface="Arial"/>
              </a:rPr>
              <a:t>o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80" dirty="0">
                <a:latin typeface="Arial"/>
                <a:cs typeface="Arial"/>
              </a:rPr>
              <a:t>E</a:t>
            </a:r>
            <a:r>
              <a:rPr sz="1400" b="1" spc="-60" dirty="0">
                <a:latin typeface="Arial"/>
                <a:cs typeface="Arial"/>
              </a:rPr>
              <a:t>x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110" dirty="0">
                <a:latin typeface="Arial"/>
                <a:cs typeface="Arial"/>
              </a:rPr>
              <a:t>t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b="1" spc="10" dirty="0">
                <a:latin typeface="Arial"/>
                <a:cs typeface="Arial"/>
              </a:rPr>
              <a:t>Are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you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ready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5" dirty="0">
                <a:latin typeface="Arial"/>
                <a:cs typeface="Arial"/>
              </a:rPr>
              <a:t>guys?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15" dirty="0"/>
              <a:t>Today</a:t>
            </a:r>
            <a:r>
              <a:rPr sz="2650" spc="-55" dirty="0"/>
              <a:t> </a:t>
            </a:r>
            <a:r>
              <a:rPr sz="2650" spc="15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0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80006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2134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7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0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30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3036" y="1065475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92" y="972457"/>
                </a:moveTo>
                <a:lnTo>
                  <a:pt x="469397" y="972457"/>
                </a:lnTo>
                <a:lnTo>
                  <a:pt x="423287" y="970056"/>
                </a:lnTo>
                <a:lnTo>
                  <a:pt x="376471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7"/>
                </a:lnTo>
                <a:lnTo>
                  <a:pt x="107666" y="795605"/>
                </a:lnTo>
                <a:lnTo>
                  <a:pt x="80523" y="758169"/>
                </a:lnTo>
                <a:lnTo>
                  <a:pt x="56906" y="718075"/>
                </a:lnTo>
                <a:lnTo>
                  <a:pt x="37052" y="675567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3" y="536003"/>
                </a:lnTo>
                <a:lnTo>
                  <a:pt x="0" y="486276"/>
                </a:lnTo>
                <a:lnTo>
                  <a:pt x="2433" y="436563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6999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1"/>
                </a:lnTo>
                <a:lnTo>
                  <a:pt x="138097" y="142429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2"/>
                </a:lnTo>
                <a:lnTo>
                  <a:pt x="376471" y="9879"/>
                </a:lnTo>
                <a:lnTo>
                  <a:pt x="423287" y="2510"/>
                </a:lnTo>
                <a:lnTo>
                  <a:pt x="471491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2"/>
                </a:lnTo>
                <a:lnTo>
                  <a:pt x="655021" y="38214"/>
                </a:lnTo>
                <a:lnTo>
                  <a:pt x="696236" y="58691"/>
                </a:lnTo>
                <a:lnTo>
                  <a:pt x="735111" y="83049"/>
                </a:lnTo>
                <a:lnTo>
                  <a:pt x="771408" y="111043"/>
                </a:lnTo>
                <a:lnTo>
                  <a:pt x="804891" y="142429"/>
                </a:lnTo>
                <a:lnTo>
                  <a:pt x="835322" y="176961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6" y="296999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4" y="436563"/>
                </a:lnTo>
                <a:lnTo>
                  <a:pt x="942988" y="486283"/>
                </a:lnTo>
                <a:lnTo>
                  <a:pt x="940554" y="536003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6" y="675567"/>
                </a:lnTo>
                <a:lnTo>
                  <a:pt x="886082" y="718075"/>
                </a:lnTo>
                <a:lnTo>
                  <a:pt x="862465" y="758169"/>
                </a:lnTo>
                <a:lnTo>
                  <a:pt x="835322" y="795605"/>
                </a:lnTo>
                <a:lnTo>
                  <a:pt x="804891" y="830137"/>
                </a:lnTo>
                <a:lnTo>
                  <a:pt x="771408" y="861523"/>
                </a:lnTo>
                <a:lnTo>
                  <a:pt x="735111" y="889517"/>
                </a:lnTo>
                <a:lnTo>
                  <a:pt x="696236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92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1" name="object 11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098695" y="2038043"/>
            <a:ext cx="4839335" cy="3722370"/>
            <a:chOff x="4098695" y="2038043"/>
            <a:chExt cx="4839335" cy="3722370"/>
          </a:xfrm>
        </p:grpSpPr>
        <p:sp>
          <p:nvSpPr>
            <p:cNvPr id="14" name="object 14"/>
            <p:cNvSpPr/>
            <p:nvPr/>
          </p:nvSpPr>
          <p:spPr>
            <a:xfrm>
              <a:off x="4098695" y="3357062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53" y="1446075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2"/>
                  </a:lnTo>
                  <a:lnTo>
                    <a:pt x="196313" y="1218364"/>
                  </a:lnTo>
                  <a:lnTo>
                    <a:pt x="166878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4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4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4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8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6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4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2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7" y="452020"/>
                  </a:lnTo>
                  <a:lnTo>
                    <a:pt x="1409215" y="494502"/>
                  </a:lnTo>
                  <a:lnTo>
                    <a:pt x="1422231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5" y="723040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1" y="907890"/>
                  </a:lnTo>
                  <a:lnTo>
                    <a:pt x="1409215" y="951574"/>
                  </a:lnTo>
                  <a:lnTo>
                    <a:pt x="1393567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2" y="1218364"/>
                  </a:lnTo>
                  <a:lnTo>
                    <a:pt x="1218364" y="1249762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4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6" y="1439987"/>
                  </a:lnTo>
                  <a:lnTo>
                    <a:pt x="770578" y="1444538"/>
                  </a:lnTo>
                  <a:lnTo>
                    <a:pt x="723053" y="14460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92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821733" y="243674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1"/>
                </a:lnTo>
                <a:lnTo>
                  <a:pt x="168227" y="1132752"/>
                </a:lnTo>
                <a:lnTo>
                  <a:pt x="141612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8"/>
                </a:lnTo>
                <a:lnTo>
                  <a:pt x="14371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81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1" y="335623"/>
                </a:lnTo>
                <a:lnTo>
                  <a:pt x="36806" y="281198"/>
                </a:lnTo>
                <a:lnTo>
                  <a:pt x="52135" y="232270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0" y="116484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3"/>
                </a:lnTo>
                <a:lnTo>
                  <a:pt x="342441" y="0"/>
                </a:lnTo>
                <a:lnTo>
                  <a:pt x="1595536" y="0"/>
                </a:lnTo>
                <a:lnTo>
                  <a:pt x="1665779" y="6484"/>
                </a:lnTo>
                <a:lnTo>
                  <a:pt x="1730697" y="26999"/>
                </a:lnTo>
                <a:lnTo>
                  <a:pt x="1789296" y="63138"/>
                </a:lnTo>
                <a:lnTo>
                  <a:pt x="1840589" y="116494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7"/>
                </a:lnTo>
                <a:lnTo>
                  <a:pt x="1948315" y="461827"/>
                </a:lnTo>
                <a:lnTo>
                  <a:pt x="1951908" y="517798"/>
                </a:lnTo>
                <a:lnTo>
                  <a:pt x="1951876" y="698824"/>
                </a:lnTo>
                <a:lnTo>
                  <a:pt x="1947519" y="756474"/>
                </a:lnTo>
                <a:lnTo>
                  <a:pt x="1939004" y="819595"/>
                </a:lnTo>
                <a:lnTo>
                  <a:pt x="1927340" y="876962"/>
                </a:lnTo>
                <a:lnTo>
                  <a:pt x="1912673" y="928748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2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7"/>
                </a:lnTo>
                <a:lnTo>
                  <a:pt x="1670002" y="1172149"/>
                </a:lnTo>
                <a:lnTo>
                  <a:pt x="1595530" y="1179400"/>
                </a:lnTo>
                <a:lnTo>
                  <a:pt x="429070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80917" y="295096"/>
            <a:ext cx="18364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b="1" spc="10" dirty="0">
                <a:latin typeface="Arial"/>
                <a:cs typeface="Arial"/>
              </a:rPr>
              <a:t>We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focus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only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on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the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most </a:t>
            </a:r>
            <a:r>
              <a:rPr sz="1400" b="1" dirty="0">
                <a:latin typeface="Arial"/>
                <a:cs typeface="Arial"/>
              </a:rPr>
              <a:t>used </a:t>
            </a:r>
            <a:r>
              <a:rPr sz="1400" b="1" spc="25" dirty="0">
                <a:latin typeface="Arial"/>
                <a:cs typeface="Arial"/>
              </a:rPr>
              <a:t>and 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45" dirty="0">
                <a:latin typeface="Arial"/>
                <a:cs typeface="Arial"/>
              </a:rPr>
              <a:t>important </a:t>
            </a:r>
            <a:r>
              <a:rPr sz="1400" b="1" dirty="0">
                <a:latin typeface="Arial"/>
                <a:cs typeface="Arial"/>
              </a:rPr>
              <a:t>Dax </a:t>
            </a:r>
            <a:r>
              <a:rPr sz="1400" b="1" spc="5" dirty="0">
                <a:latin typeface="Arial"/>
                <a:cs typeface="Arial"/>
              </a:rPr>
              <a:t> Functions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8601" y="2335884"/>
            <a:ext cx="85725" cy="8572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88310" y="1397402"/>
            <a:ext cx="6706870" cy="2922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mic Sans MS"/>
                <a:cs typeface="Comic Sans MS"/>
              </a:rPr>
              <a:t>Meet</a:t>
            </a:r>
            <a:r>
              <a:rPr sz="2500" b="1" spc="-60" dirty="0">
                <a:latin typeface="Comic Sans MS"/>
                <a:cs typeface="Comic Sans MS"/>
              </a:rPr>
              <a:t> </a:t>
            </a:r>
            <a:r>
              <a:rPr sz="2500" b="1" spc="-5" dirty="0">
                <a:latin typeface="Comic Sans MS"/>
                <a:cs typeface="Comic Sans MS"/>
              </a:rPr>
              <a:t>DAX</a:t>
            </a:r>
            <a:endParaRPr sz="25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Comic Sans MS"/>
              <a:cs typeface="Comic Sans MS"/>
            </a:endParaRPr>
          </a:p>
          <a:p>
            <a:pPr marL="525145">
              <a:lnSpc>
                <a:spcPct val="100000"/>
              </a:lnSpc>
            </a:pPr>
            <a:r>
              <a:rPr sz="1800" spc="25" dirty="0">
                <a:latin typeface="Comic Sans MS"/>
                <a:cs typeface="Comic Sans MS"/>
              </a:rPr>
              <a:t>COMMON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FUNCTION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CATEGORIES</a:t>
            </a:r>
            <a:endParaRPr sz="1800">
              <a:latin typeface="Comic Sans MS"/>
              <a:cs typeface="Comic Sans MS"/>
            </a:endParaRPr>
          </a:p>
          <a:p>
            <a:pPr marL="327025">
              <a:lnSpc>
                <a:spcPct val="100000"/>
              </a:lnSpc>
              <a:spcBef>
                <a:spcPts val="1415"/>
              </a:spcBef>
            </a:pPr>
            <a:r>
              <a:rPr sz="1750" spc="-10" dirty="0">
                <a:latin typeface="Comic Sans MS"/>
                <a:cs typeface="Comic Sans MS"/>
              </a:rPr>
              <a:t>5.TABLE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5" dirty="0">
                <a:latin typeface="Comic Sans MS"/>
                <a:cs typeface="Comic Sans MS"/>
              </a:rPr>
              <a:t>MANIPULATION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5" dirty="0">
                <a:latin typeface="Comic Sans MS"/>
                <a:cs typeface="Comic Sans MS"/>
              </a:rPr>
              <a:t>FUNCTIONS(FEW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5" dirty="0">
                <a:latin typeface="Comic Sans MS"/>
                <a:cs typeface="Comic Sans MS"/>
              </a:rPr>
              <a:t>MORE)</a:t>
            </a:r>
            <a:endParaRPr sz="1750">
              <a:latin typeface="Comic Sans MS"/>
              <a:cs typeface="Comic Sans MS"/>
            </a:endParaRPr>
          </a:p>
          <a:p>
            <a:pPr marL="407670">
              <a:lnSpc>
                <a:spcPct val="100000"/>
              </a:lnSpc>
              <a:spcBef>
                <a:spcPts val="1300"/>
              </a:spcBef>
            </a:pPr>
            <a:r>
              <a:rPr sz="1800" spc="25" dirty="0">
                <a:latin typeface="Comic Sans MS"/>
                <a:cs typeface="Comic Sans MS"/>
              </a:rPr>
              <a:t>SUMMARIZECOLUMNS</a:t>
            </a:r>
            <a:endParaRPr sz="1800">
              <a:latin typeface="Comic Sans MS"/>
              <a:cs typeface="Comic Sans MS"/>
            </a:endParaRPr>
          </a:p>
          <a:p>
            <a:pPr marL="407670" marR="5080" indent="-69850">
              <a:lnSpc>
                <a:spcPct val="166700"/>
              </a:lnSpc>
            </a:pPr>
            <a:r>
              <a:rPr sz="1800" spc="25" dirty="0">
                <a:latin typeface="Comic Sans MS"/>
                <a:cs typeface="Comic Sans MS"/>
              </a:rPr>
              <a:t>COMPARING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SUMMARIZE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AND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SUMMARIZECOLUMNS </a:t>
            </a:r>
            <a:r>
              <a:rPr sz="1800" spc="-520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SELECTCOLUMNS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1010" y="3115744"/>
            <a:ext cx="241317" cy="24131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3631" y="3600000"/>
            <a:ext cx="241317" cy="24131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3631" y="4080100"/>
            <a:ext cx="241317" cy="241317"/>
          </a:xfrm>
          <a:prstGeom prst="rect">
            <a:avLst/>
          </a:prstGeom>
        </p:spPr>
      </p:pic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D3B728CB-70C4-C91C-3EC0-093548FDC62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1048736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3"/>
                </a:lnTo>
                <a:lnTo>
                  <a:pt x="35203" y="564018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6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3" y="63"/>
                </a:lnTo>
                <a:lnTo>
                  <a:pt x="720834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905"/>
                </a:lnTo>
                <a:lnTo>
                  <a:pt x="1191536" y="481878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1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3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17536" y="1279662"/>
            <a:ext cx="93969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Che</a:t>
            </a:r>
            <a:r>
              <a:rPr sz="2025" b="1" spc="-44" baseline="2057" dirty="0">
                <a:latin typeface="Comic Sans MS"/>
                <a:cs typeface="Comic Sans MS"/>
              </a:rPr>
              <a:t>ck</a:t>
            </a:r>
            <a:r>
              <a:rPr sz="2025" b="1" spc="-142" baseline="2057" dirty="0">
                <a:latin typeface="Comic Sans MS"/>
                <a:cs typeface="Comic Sans MS"/>
              </a:rPr>
              <a:t> </a:t>
            </a:r>
            <a:r>
              <a:rPr sz="2025" b="1" spc="-37" baseline="2057" dirty="0">
                <a:latin typeface="Comic Sans MS"/>
                <a:cs typeface="Comic Sans MS"/>
              </a:rPr>
              <a:t>n</a:t>
            </a:r>
            <a:r>
              <a:rPr sz="1350" b="1" spc="-25" dirty="0">
                <a:latin typeface="Comic Sans MS"/>
                <a:cs typeface="Comic Sans MS"/>
              </a:rPr>
              <a:t>ext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7837836" y="1517483"/>
            <a:ext cx="107547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Exam</a:t>
            </a:r>
            <a:r>
              <a:rPr sz="2025" b="1" spc="-44" baseline="2057" dirty="0">
                <a:latin typeface="Comic Sans MS"/>
                <a:cs typeface="Comic Sans MS"/>
              </a:rPr>
              <a:t>ple</a:t>
            </a:r>
            <a:r>
              <a:rPr sz="2025" b="1" spc="-135" baseline="2057" dirty="0">
                <a:latin typeface="Comic Sans MS"/>
                <a:cs typeface="Comic Sans MS"/>
              </a:rPr>
              <a:t> </a:t>
            </a:r>
            <a:r>
              <a:rPr sz="2025" b="1" spc="-37" baseline="2057" dirty="0">
                <a:latin typeface="Comic Sans MS"/>
                <a:cs typeface="Comic Sans MS"/>
              </a:rPr>
              <a:t>a</a:t>
            </a:r>
            <a:r>
              <a:rPr sz="1350" b="1" spc="-25" dirty="0">
                <a:latin typeface="Comic Sans MS"/>
                <a:cs typeface="Comic Sans MS"/>
              </a:rPr>
              <a:t>lso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9" name="object 9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1209744" y="882"/>
                  </a:move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close/>
                </a:path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84389" y="12"/>
            <a:ext cx="6464300" cy="702945"/>
          </a:xfrm>
          <a:custGeom>
            <a:avLst/>
            <a:gdLst/>
            <a:ahLst/>
            <a:cxnLst/>
            <a:rect l="l" t="t" r="r" b="b"/>
            <a:pathLst>
              <a:path w="6464300" h="702945">
                <a:moveTo>
                  <a:pt x="6464198" y="0"/>
                </a:moveTo>
                <a:lnTo>
                  <a:pt x="5491632" y="0"/>
                </a:lnTo>
                <a:lnTo>
                  <a:pt x="5493855" y="46824"/>
                </a:lnTo>
                <a:lnTo>
                  <a:pt x="5500395" y="92405"/>
                </a:lnTo>
                <a:lnTo>
                  <a:pt x="5511050" y="136512"/>
                </a:lnTo>
                <a:lnTo>
                  <a:pt x="5525617" y="178955"/>
                </a:lnTo>
                <a:lnTo>
                  <a:pt x="5534012" y="197624"/>
                </a:lnTo>
                <a:lnTo>
                  <a:pt x="5511800" y="191516"/>
                </a:lnTo>
                <a:lnTo>
                  <a:pt x="5465457" y="187363"/>
                </a:lnTo>
                <a:lnTo>
                  <a:pt x="257670" y="187363"/>
                </a:lnTo>
                <a:lnTo>
                  <a:pt x="211340" y="191516"/>
                </a:lnTo>
                <a:lnTo>
                  <a:pt x="167728" y="203492"/>
                </a:lnTo>
                <a:lnTo>
                  <a:pt x="127571" y="222554"/>
                </a:lnTo>
                <a:lnTo>
                  <a:pt x="91592" y="247980"/>
                </a:lnTo>
                <a:lnTo>
                  <a:pt x="60528" y="279044"/>
                </a:lnTo>
                <a:lnTo>
                  <a:pt x="35090" y="315023"/>
                </a:lnTo>
                <a:lnTo>
                  <a:pt x="16027" y="355180"/>
                </a:lnTo>
                <a:lnTo>
                  <a:pt x="4051" y="398792"/>
                </a:lnTo>
                <a:lnTo>
                  <a:pt x="0" y="444080"/>
                </a:lnTo>
                <a:lnTo>
                  <a:pt x="0" y="446163"/>
                </a:lnTo>
                <a:lnTo>
                  <a:pt x="4051" y="491464"/>
                </a:lnTo>
                <a:lnTo>
                  <a:pt x="16027" y="535063"/>
                </a:lnTo>
                <a:lnTo>
                  <a:pt x="35090" y="575221"/>
                </a:lnTo>
                <a:lnTo>
                  <a:pt x="60528" y="611200"/>
                </a:lnTo>
                <a:lnTo>
                  <a:pt x="91592" y="642264"/>
                </a:lnTo>
                <a:lnTo>
                  <a:pt x="127571" y="667702"/>
                </a:lnTo>
                <a:lnTo>
                  <a:pt x="167728" y="686765"/>
                </a:lnTo>
                <a:lnTo>
                  <a:pt x="211340" y="698741"/>
                </a:lnTo>
                <a:lnTo>
                  <a:pt x="257670" y="702894"/>
                </a:lnTo>
                <a:lnTo>
                  <a:pt x="5465457" y="702894"/>
                </a:lnTo>
                <a:lnTo>
                  <a:pt x="5511800" y="698741"/>
                </a:lnTo>
                <a:lnTo>
                  <a:pt x="5555399" y="686765"/>
                </a:lnTo>
                <a:lnTo>
                  <a:pt x="5595556" y="667702"/>
                </a:lnTo>
                <a:lnTo>
                  <a:pt x="5631535" y="642264"/>
                </a:lnTo>
                <a:lnTo>
                  <a:pt x="5662600" y="611200"/>
                </a:lnTo>
                <a:lnTo>
                  <a:pt x="5688038" y="575221"/>
                </a:lnTo>
                <a:lnTo>
                  <a:pt x="5707100" y="535063"/>
                </a:lnTo>
                <a:lnTo>
                  <a:pt x="5719076" y="491464"/>
                </a:lnTo>
                <a:lnTo>
                  <a:pt x="5723140" y="446163"/>
                </a:lnTo>
                <a:lnTo>
                  <a:pt x="5723140" y="444080"/>
                </a:lnTo>
                <a:lnTo>
                  <a:pt x="5720296" y="412496"/>
                </a:lnTo>
                <a:lnTo>
                  <a:pt x="5758383" y="434022"/>
                </a:lnTo>
                <a:lnTo>
                  <a:pt x="5798959" y="452285"/>
                </a:lnTo>
                <a:lnTo>
                  <a:pt x="5841403" y="466852"/>
                </a:lnTo>
                <a:lnTo>
                  <a:pt x="5885510" y="477507"/>
                </a:lnTo>
                <a:lnTo>
                  <a:pt x="5931078" y="484047"/>
                </a:lnTo>
                <a:lnTo>
                  <a:pt x="5977915" y="486283"/>
                </a:lnTo>
                <a:lnTo>
                  <a:pt x="6024740" y="484047"/>
                </a:lnTo>
                <a:lnTo>
                  <a:pt x="6070320" y="477507"/>
                </a:lnTo>
                <a:lnTo>
                  <a:pt x="6114427" y="466852"/>
                </a:lnTo>
                <a:lnTo>
                  <a:pt x="6156871" y="452285"/>
                </a:lnTo>
                <a:lnTo>
                  <a:pt x="6197447" y="434022"/>
                </a:lnTo>
                <a:lnTo>
                  <a:pt x="6235941" y="412254"/>
                </a:lnTo>
                <a:lnTo>
                  <a:pt x="6272161" y="387184"/>
                </a:lnTo>
                <a:lnTo>
                  <a:pt x="6305893" y="359029"/>
                </a:lnTo>
                <a:lnTo>
                  <a:pt x="6336944" y="327977"/>
                </a:lnTo>
                <a:lnTo>
                  <a:pt x="6365100" y="294233"/>
                </a:lnTo>
                <a:lnTo>
                  <a:pt x="6390170" y="258025"/>
                </a:lnTo>
                <a:lnTo>
                  <a:pt x="6411938" y="219519"/>
                </a:lnTo>
                <a:lnTo>
                  <a:pt x="6430213" y="178955"/>
                </a:lnTo>
                <a:lnTo>
                  <a:pt x="6444780" y="136512"/>
                </a:lnTo>
                <a:lnTo>
                  <a:pt x="6455423" y="92405"/>
                </a:lnTo>
                <a:lnTo>
                  <a:pt x="6461976" y="46824"/>
                </a:lnTo>
                <a:lnTo>
                  <a:pt x="64641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87375"/>
            <a:ext cx="7484109" cy="1607820"/>
          </a:xfrm>
          <a:custGeom>
            <a:avLst/>
            <a:gdLst/>
            <a:ahLst/>
            <a:cxnLst/>
            <a:rect l="l" t="t" r="r" b="b"/>
            <a:pathLst>
              <a:path w="7484109" h="1607820">
                <a:moveTo>
                  <a:pt x="674014" y="347687"/>
                </a:moveTo>
                <a:lnTo>
                  <a:pt x="664527" y="298894"/>
                </a:lnTo>
                <a:lnTo>
                  <a:pt x="633145" y="237248"/>
                </a:lnTo>
                <a:lnTo>
                  <a:pt x="583196" y="180479"/>
                </a:lnTo>
                <a:lnTo>
                  <a:pt x="551840" y="154241"/>
                </a:lnTo>
                <a:lnTo>
                  <a:pt x="516559" y="129616"/>
                </a:lnTo>
                <a:lnTo>
                  <a:pt x="477583" y="106730"/>
                </a:lnTo>
                <a:lnTo>
                  <a:pt x="435152" y="85699"/>
                </a:lnTo>
                <a:lnTo>
                  <a:pt x="389509" y="66662"/>
                </a:lnTo>
                <a:lnTo>
                  <a:pt x="340880" y="49745"/>
                </a:lnTo>
                <a:lnTo>
                  <a:pt x="289521" y="35077"/>
                </a:lnTo>
                <a:lnTo>
                  <a:pt x="235661" y="22796"/>
                </a:lnTo>
                <a:lnTo>
                  <a:pt x="179539" y="13017"/>
                </a:lnTo>
                <a:lnTo>
                  <a:pt x="121399" y="5867"/>
                </a:lnTo>
                <a:lnTo>
                  <a:pt x="61468" y="1485"/>
                </a:lnTo>
                <a:lnTo>
                  <a:pt x="0" y="0"/>
                </a:lnTo>
                <a:lnTo>
                  <a:pt x="0" y="728802"/>
                </a:lnTo>
                <a:lnTo>
                  <a:pt x="61468" y="727316"/>
                </a:lnTo>
                <a:lnTo>
                  <a:pt x="121399" y="722934"/>
                </a:lnTo>
                <a:lnTo>
                  <a:pt x="179539" y="715784"/>
                </a:lnTo>
                <a:lnTo>
                  <a:pt x="235661" y="706005"/>
                </a:lnTo>
                <a:lnTo>
                  <a:pt x="289521" y="693712"/>
                </a:lnTo>
                <a:lnTo>
                  <a:pt x="340880" y="679043"/>
                </a:lnTo>
                <a:lnTo>
                  <a:pt x="389509" y="662139"/>
                </a:lnTo>
                <a:lnTo>
                  <a:pt x="435152" y="643102"/>
                </a:lnTo>
                <a:lnTo>
                  <a:pt x="477583" y="622071"/>
                </a:lnTo>
                <a:lnTo>
                  <a:pt x="516559" y="599173"/>
                </a:lnTo>
                <a:lnTo>
                  <a:pt x="551840" y="574548"/>
                </a:lnTo>
                <a:lnTo>
                  <a:pt x="583196" y="548322"/>
                </a:lnTo>
                <a:lnTo>
                  <a:pt x="610374" y="520611"/>
                </a:lnTo>
                <a:lnTo>
                  <a:pt x="651281" y="461276"/>
                </a:lnTo>
                <a:lnTo>
                  <a:pt x="672642" y="397560"/>
                </a:lnTo>
                <a:lnTo>
                  <a:pt x="674014" y="381114"/>
                </a:lnTo>
                <a:lnTo>
                  <a:pt x="674014" y="347687"/>
                </a:lnTo>
                <a:close/>
              </a:path>
              <a:path w="7484109" h="1607820">
                <a:moveTo>
                  <a:pt x="7484084" y="949960"/>
                </a:moveTo>
                <a:lnTo>
                  <a:pt x="7470889" y="866203"/>
                </a:lnTo>
                <a:lnTo>
                  <a:pt x="7454011" y="821944"/>
                </a:lnTo>
                <a:lnTo>
                  <a:pt x="7431291" y="780961"/>
                </a:lnTo>
                <a:lnTo>
                  <a:pt x="7403236" y="743775"/>
                </a:lnTo>
                <a:lnTo>
                  <a:pt x="7370343" y="710882"/>
                </a:lnTo>
                <a:lnTo>
                  <a:pt x="7333158" y="682828"/>
                </a:lnTo>
                <a:lnTo>
                  <a:pt x="7292175" y="660095"/>
                </a:lnTo>
                <a:lnTo>
                  <a:pt x="7247915" y="643229"/>
                </a:lnTo>
                <a:lnTo>
                  <a:pt x="7200887" y="632726"/>
                </a:lnTo>
                <a:lnTo>
                  <a:pt x="7151624" y="629119"/>
                </a:lnTo>
                <a:lnTo>
                  <a:pt x="568909" y="629119"/>
                </a:lnTo>
                <a:lnTo>
                  <a:pt x="519645" y="632726"/>
                </a:lnTo>
                <a:lnTo>
                  <a:pt x="472630" y="643229"/>
                </a:lnTo>
                <a:lnTo>
                  <a:pt x="428371" y="660095"/>
                </a:lnTo>
                <a:lnTo>
                  <a:pt x="387388" y="682828"/>
                </a:lnTo>
                <a:lnTo>
                  <a:pt x="350189" y="710882"/>
                </a:lnTo>
                <a:lnTo>
                  <a:pt x="317309" y="743775"/>
                </a:lnTo>
                <a:lnTo>
                  <a:pt x="289242" y="780961"/>
                </a:lnTo>
                <a:lnTo>
                  <a:pt x="266522" y="821944"/>
                </a:lnTo>
                <a:lnTo>
                  <a:pt x="249643" y="866203"/>
                </a:lnTo>
                <a:lnTo>
                  <a:pt x="239153" y="913231"/>
                </a:lnTo>
                <a:lnTo>
                  <a:pt x="235534" y="962494"/>
                </a:lnTo>
                <a:lnTo>
                  <a:pt x="235534" y="1273937"/>
                </a:lnTo>
                <a:lnTo>
                  <a:pt x="239153" y="1323200"/>
                </a:lnTo>
                <a:lnTo>
                  <a:pt x="249643" y="1370215"/>
                </a:lnTo>
                <a:lnTo>
                  <a:pt x="266522" y="1414475"/>
                </a:lnTo>
                <a:lnTo>
                  <a:pt x="289242" y="1455458"/>
                </a:lnTo>
                <a:lnTo>
                  <a:pt x="317309" y="1492656"/>
                </a:lnTo>
                <a:lnTo>
                  <a:pt x="350189" y="1525536"/>
                </a:lnTo>
                <a:lnTo>
                  <a:pt x="387388" y="1553603"/>
                </a:lnTo>
                <a:lnTo>
                  <a:pt x="428371" y="1576324"/>
                </a:lnTo>
                <a:lnTo>
                  <a:pt x="472630" y="1593189"/>
                </a:lnTo>
                <a:lnTo>
                  <a:pt x="519645" y="1603692"/>
                </a:lnTo>
                <a:lnTo>
                  <a:pt x="568909" y="1607312"/>
                </a:lnTo>
                <a:lnTo>
                  <a:pt x="7151624" y="1607312"/>
                </a:lnTo>
                <a:lnTo>
                  <a:pt x="7200887" y="1603692"/>
                </a:lnTo>
                <a:lnTo>
                  <a:pt x="7247915" y="1593189"/>
                </a:lnTo>
                <a:lnTo>
                  <a:pt x="7292175" y="1576324"/>
                </a:lnTo>
                <a:lnTo>
                  <a:pt x="7333158" y="1553603"/>
                </a:lnTo>
                <a:lnTo>
                  <a:pt x="7370343" y="1525536"/>
                </a:lnTo>
                <a:lnTo>
                  <a:pt x="7403236" y="1492656"/>
                </a:lnTo>
                <a:lnTo>
                  <a:pt x="7431291" y="1455458"/>
                </a:lnTo>
                <a:lnTo>
                  <a:pt x="7454011" y="1414475"/>
                </a:lnTo>
                <a:lnTo>
                  <a:pt x="7470889" y="1370215"/>
                </a:lnTo>
                <a:lnTo>
                  <a:pt x="7481392" y="1323200"/>
                </a:lnTo>
                <a:lnTo>
                  <a:pt x="7484084" y="1286459"/>
                </a:lnTo>
                <a:lnTo>
                  <a:pt x="7484084" y="9499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0" y="4041451"/>
            <a:ext cx="4150360" cy="3159760"/>
            <a:chOff x="0" y="4041451"/>
            <a:chExt cx="4150360" cy="3159760"/>
          </a:xfrm>
        </p:grpSpPr>
        <p:sp>
          <p:nvSpPr>
            <p:cNvPr id="15" name="object 15"/>
            <p:cNvSpPr/>
            <p:nvPr/>
          </p:nvSpPr>
          <p:spPr>
            <a:xfrm>
              <a:off x="0" y="6300027"/>
              <a:ext cx="901065" cy="901065"/>
            </a:xfrm>
            <a:custGeom>
              <a:avLst/>
              <a:gdLst/>
              <a:ahLst/>
              <a:cxnLst/>
              <a:rect l="l" t="t" r="r" b="b"/>
              <a:pathLst>
                <a:path w="901065" h="901065">
                  <a:moveTo>
                    <a:pt x="900799" y="900872"/>
                  </a:moveTo>
                  <a:lnTo>
                    <a:pt x="0" y="900872"/>
                  </a:lnTo>
                  <a:lnTo>
                    <a:pt x="0" y="0"/>
                  </a:lnTo>
                  <a:lnTo>
                    <a:pt x="68469" y="12601"/>
                  </a:lnTo>
                  <a:lnTo>
                    <a:pt x="113443" y="23591"/>
                  </a:lnTo>
                  <a:lnTo>
                    <a:pt x="157659" y="36437"/>
                  </a:lnTo>
                  <a:lnTo>
                    <a:pt x="201072" y="51095"/>
                  </a:lnTo>
                  <a:lnTo>
                    <a:pt x="243640" y="67520"/>
                  </a:lnTo>
                  <a:lnTo>
                    <a:pt x="285317" y="85670"/>
                  </a:lnTo>
                  <a:lnTo>
                    <a:pt x="326060" y="105500"/>
                  </a:lnTo>
                  <a:lnTo>
                    <a:pt x="365826" y="126966"/>
                  </a:lnTo>
                  <a:lnTo>
                    <a:pt x="404570" y="150025"/>
                  </a:lnTo>
                  <a:lnTo>
                    <a:pt x="442248" y="174632"/>
                  </a:lnTo>
                  <a:lnTo>
                    <a:pt x="478816" y="200744"/>
                  </a:lnTo>
                  <a:lnTo>
                    <a:pt x="514232" y="228316"/>
                  </a:lnTo>
                  <a:lnTo>
                    <a:pt x="548449" y="257306"/>
                  </a:lnTo>
                  <a:lnTo>
                    <a:pt x="581426" y="287668"/>
                  </a:lnTo>
                  <a:lnTo>
                    <a:pt x="613117" y="319360"/>
                  </a:lnTo>
                  <a:lnTo>
                    <a:pt x="643480" y="352336"/>
                  </a:lnTo>
                  <a:lnTo>
                    <a:pt x="672469" y="386554"/>
                  </a:lnTo>
                  <a:lnTo>
                    <a:pt x="700042" y="421969"/>
                  </a:lnTo>
                  <a:lnTo>
                    <a:pt x="726153" y="458538"/>
                  </a:lnTo>
                  <a:lnTo>
                    <a:pt x="750761" y="496216"/>
                  </a:lnTo>
                  <a:lnTo>
                    <a:pt x="773819" y="534960"/>
                  </a:lnTo>
                  <a:lnTo>
                    <a:pt x="795286" y="574725"/>
                  </a:lnTo>
                  <a:lnTo>
                    <a:pt x="815116" y="615469"/>
                  </a:lnTo>
                  <a:lnTo>
                    <a:pt x="833265" y="657146"/>
                  </a:lnTo>
                  <a:lnTo>
                    <a:pt x="849691" y="699713"/>
                  </a:lnTo>
                  <a:lnTo>
                    <a:pt x="864349" y="743127"/>
                  </a:lnTo>
                  <a:lnTo>
                    <a:pt x="877194" y="787343"/>
                  </a:lnTo>
                  <a:lnTo>
                    <a:pt x="888184" y="832317"/>
                  </a:lnTo>
                  <a:lnTo>
                    <a:pt x="897274" y="878005"/>
                  </a:lnTo>
                  <a:lnTo>
                    <a:pt x="900799" y="9008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5540" y="4041451"/>
              <a:ext cx="3914774" cy="2581274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445554" y="264200"/>
            <a:ext cx="340106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8285" algn="l"/>
              </a:tabLst>
            </a:pPr>
            <a:r>
              <a:rPr sz="21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SUMMARIZECOLUMNS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9933" y="836055"/>
            <a:ext cx="712089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599"/>
              </a:lnSpc>
              <a:spcBef>
                <a:spcPts val="100"/>
              </a:spcBef>
            </a:pPr>
            <a:r>
              <a:rPr sz="1650" b="1" spc="-10" dirty="0">
                <a:latin typeface="Comic Sans MS"/>
                <a:cs typeface="Comic Sans MS"/>
              </a:rPr>
              <a:t>SUMMARIZECOLUMNS </a:t>
            </a:r>
            <a:r>
              <a:rPr sz="1650" spc="-10" dirty="0">
                <a:latin typeface="Comic Sans MS"/>
                <a:cs typeface="Comic Sans MS"/>
              </a:rPr>
              <a:t>groups data </a:t>
            </a:r>
            <a:r>
              <a:rPr sz="1650" spc="-5" dirty="0">
                <a:latin typeface="Comic Sans MS"/>
                <a:cs typeface="Comic Sans MS"/>
              </a:rPr>
              <a:t>by </a:t>
            </a:r>
            <a:r>
              <a:rPr sz="1650" spc="-10" dirty="0">
                <a:latin typeface="Comic Sans MS"/>
                <a:cs typeface="Comic Sans MS"/>
              </a:rPr>
              <a:t>one </a:t>
            </a:r>
            <a:r>
              <a:rPr sz="1650" spc="-5" dirty="0">
                <a:latin typeface="Comic Sans MS"/>
                <a:cs typeface="Comic Sans MS"/>
              </a:rPr>
              <a:t>or </a:t>
            </a:r>
            <a:r>
              <a:rPr sz="1650" spc="-10" dirty="0">
                <a:latin typeface="Comic Sans MS"/>
                <a:cs typeface="Comic Sans MS"/>
              </a:rPr>
              <a:t>more columns, allows for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filtering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data</a:t>
            </a:r>
            <a:r>
              <a:rPr sz="1650" spc="1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within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</a:t>
            </a:r>
            <a:r>
              <a:rPr sz="1650" spc="1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function,</a:t>
            </a:r>
            <a:r>
              <a:rPr sz="1650" spc="1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and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can</a:t>
            </a:r>
            <a:r>
              <a:rPr sz="1650" spc="1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create</a:t>
            </a:r>
            <a:r>
              <a:rPr sz="1650" spc="1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additional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columns</a:t>
            </a:r>
            <a:r>
              <a:rPr sz="1650" spc="1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with </a:t>
            </a:r>
            <a:r>
              <a:rPr sz="1650" spc="-48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calculations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based</a:t>
            </a:r>
            <a:r>
              <a:rPr sz="1650" spc="-5" dirty="0">
                <a:latin typeface="Comic Sans MS"/>
                <a:cs typeface="Comic Sans MS"/>
              </a:rPr>
              <a:t> on </a:t>
            </a:r>
            <a:r>
              <a:rPr sz="1650" spc="-10" dirty="0">
                <a:latin typeface="Comic Sans MS"/>
                <a:cs typeface="Comic Sans MS"/>
              </a:rPr>
              <a:t>these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groups.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50607" y="1998544"/>
            <a:ext cx="6797675" cy="610870"/>
          </a:xfrm>
          <a:custGeom>
            <a:avLst/>
            <a:gdLst/>
            <a:ahLst/>
            <a:cxnLst/>
            <a:rect l="l" t="t" r="r" b="b"/>
            <a:pathLst>
              <a:path w="6797675" h="610869">
                <a:moveTo>
                  <a:pt x="6492583" y="610804"/>
                </a:moveTo>
                <a:lnTo>
                  <a:pt x="305402" y="610804"/>
                </a:lnTo>
                <a:lnTo>
                  <a:pt x="255864" y="606806"/>
                </a:lnTo>
                <a:lnTo>
                  <a:pt x="208871" y="595234"/>
                </a:lnTo>
                <a:lnTo>
                  <a:pt x="165052" y="576715"/>
                </a:lnTo>
                <a:lnTo>
                  <a:pt x="125035" y="551879"/>
                </a:lnTo>
                <a:lnTo>
                  <a:pt x="89450" y="521353"/>
                </a:lnTo>
                <a:lnTo>
                  <a:pt x="58924" y="485768"/>
                </a:lnTo>
                <a:lnTo>
                  <a:pt x="34088" y="445751"/>
                </a:lnTo>
                <a:lnTo>
                  <a:pt x="15569" y="401932"/>
                </a:lnTo>
                <a:lnTo>
                  <a:pt x="3997" y="354939"/>
                </a:lnTo>
                <a:lnTo>
                  <a:pt x="0" y="305402"/>
                </a:lnTo>
                <a:lnTo>
                  <a:pt x="3997" y="255864"/>
                </a:lnTo>
                <a:lnTo>
                  <a:pt x="15569" y="208871"/>
                </a:lnTo>
                <a:lnTo>
                  <a:pt x="34088" y="165052"/>
                </a:lnTo>
                <a:lnTo>
                  <a:pt x="58924" y="125035"/>
                </a:lnTo>
                <a:lnTo>
                  <a:pt x="89450" y="89450"/>
                </a:lnTo>
                <a:lnTo>
                  <a:pt x="125035" y="58924"/>
                </a:lnTo>
                <a:lnTo>
                  <a:pt x="165052" y="34088"/>
                </a:lnTo>
                <a:lnTo>
                  <a:pt x="208871" y="15569"/>
                </a:lnTo>
                <a:lnTo>
                  <a:pt x="255864" y="3997"/>
                </a:lnTo>
                <a:lnTo>
                  <a:pt x="305401" y="0"/>
                </a:lnTo>
                <a:lnTo>
                  <a:pt x="6492584" y="0"/>
                </a:lnTo>
                <a:lnTo>
                  <a:pt x="6542121" y="3997"/>
                </a:lnTo>
                <a:lnTo>
                  <a:pt x="6589114" y="15569"/>
                </a:lnTo>
                <a:lnTo>
                  <a:pt x="6632933" y="34088"/>
                </a:lnTo>
                <a:lnTo>
                  <a:pt x="6672950" y="58924"/>
                </a:lnTo>
                <a:lnTo>
                  <a:pt x="6708536" y="89450"/>
                </a:lnTo>
                <a:lnTo>
                  <a:pt x="6739061" y="125035"/>
                </a:lnTo>
                <a:lnTo>
                  <a:pt x="6763897" y="165052"/>
                </a:lnTo>
                <a:lnTo>
                  <a:pt x="6782416" y="208871"/>
                </a:lnTo>
                <a:lnTo>
                  <a:pt x="6793989" y="255864"/>
                </a:lnTo>
                <a:lnTo>
                  <a:pt x="6797582" y="300393"/>
                </a:lnTo>
                <a:lnTo>
                  <a:pt x="6797582" y="310410"/>
                </a:lnTo>
                <a:lnTo>
                  <a:pt x="6793989" y="354939"/>
                </a:lnTo>
                <a:lnTo>
                  <a:pt x="6782416" y="401932"/>
                </a:lnTo>
                <a:lnTo>
                  <a:pt x="6763897" y="445751"/>
                </a:lnTo>
                <a:lnTo>
                  <a:pt x="6739061" y="485768"/>
                </a:lnTo>
                <a:lnTo>
                  <a:pt x="6708536" y="521353"/>
                </a:lnTo>
                <a:lnTo>
                  <a:pt x="6672950" y="551879"/>
                </a:lnTo>
                <a:lnTo>
                  <a:pt x="6632933" y="576715"/>
                </a:lnTo>
                <a:lnTo>
                  <a:pt x="6589114" y="595234"/>
                </a:lnTo>
                <a:lnTo>
                  <a:pt x="6542121" y="606806"/>
                </a:lnTo>
                <a:lnTo>
                  <a:pt x="6492583" y="61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15237" y="3078221"/>
            <a:ext cx="6146800" cy="858519"/>
          </a:xfrm>
          <a:custGeom>
            <a:avLst/>
            <a:gdLst/>
            <a:ahLst/>
            <a:cxnLst/>
            <a:rect l="l" t="t" r="r" b="b"/>
            <a:pathLst>
              <a:path w="6146800" h="858520">
                <a:moveTo>
                  <a:pt x="5814476" y="858453"/>
                </a:moveTo>
                <a:lnTo>
                  <a:pt x="333372" y="858453"/>
                </a:lnTo>
                <a:lnTo>
                  <a:pt x="284111" y="854839"/>
                </a:lnTo>
                <a:lnTo>
                  <a:pt x="237091" y="844339"/>
                </a:lnTo>
                <a:lnTo>
                  <a:pt x="192832" y="827469"/>
                </a:lnTo>
                <a:lnTo>
                  <a:pt x="151848" y="804745"/>
                </a:lnTo>
                <a:lnTo>
                  <a:pt x="114656" y="776682"/>
                </a:lnTo>
                <a:lnTo>
                  <a:pt x="81771" y="743797"/>
                </a:lnTo>
                <a:lnTo>
                  <a:pt x="53708" y="706605"/>
                </a:lnTo>
                <a:lnTo>
                  <a:pt x="30984" y="665621"/>
                </a:lnTo>
                <a:lnTo>
                  <a:pt x="14114" y="621362"/>
                </a:lnTo>
                <a:lnTo>
                  <a:pt x="3614" y="574342"/>
                </a:lnTo>
                <a:lnTo>
                  <a:pt x="0" y="525079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814473" y="0"/>
                </a:lnTo>
                <a:lnTo>
                  <a:pt x="5863737" y="3614"/>
                </a:lnTo>
                <a:lnTo>
                  <a:pt x="5910757" y="14114"/>
                </a:lnTo>
                <a:lnTo>
                  <a:pt x="5955016" y="30984"/>
                </a:lnTo>
                <a:lnTo>
                  <a:pt x="5996000" y="53708"/>
                </a:lnTo>
                <a:lnTo>
                  <a:pt x="6033193" y="81771"/>
                </a:lnTo>
                <a:lnTo>
                  <a:pt x="6066078" y="114656"/>
                </a:lnTo>
                <a:lnTo>
                  <a:pt x="6094140" y="151848"/>
                </a:lnTo>
                <a:lnTo>
                  <a:pt x="6116865" y="192832"/>
                </a:lnTo>
                <a:lnTo>
                  <a:pt x="6133735" y="237091"/>
                </a:lnTo>
                <a:lnTo>
                  <a:pt x="6144235" y="284111"/>
                </a:lnTo>
                <a:lnTo>
                  <a:pt x="6146665" y="317231"/>
                </a:lnTo>
                <a:lnTo>
                  <a:pt x="6146665" y="541222"/>
                </a:lnTo>
                <a:lnTo>
                  <a:pt x="6133735" y="621362"/>
                </a:lnTo>
                <a:lnTo>
                  <a:pt x="6116865" y="665621"/>
                </a:lnTo>
                <a:lnTo>
                  <a:pt x="6094140" y="706605"/>
                </a:lnTo>
                <a:lnTo>
                  <a:pt x="6066078" y="743797"/>
                </a:lnTo>
                <a:lnTo>
                  <a:pt x="6033193" y="776682"/>
                </a:lnTo>
                <a:lnTo>
                  <a:pt x="5996000" y="804745"/>
                </a:lnTo>
                <a:lnTo>
                  <a:pt x="5955016" y="827469"/>
                </a:lnTo>
                <a:lnTo>
                  <a:pt x="5910757" y="844339"/>
                </a:lnTo>
                <a:lnTo>
                  <a:pt x="5863737" y="854839"/>
                </a:lnTo>
                <a:lnTo>
                  <a:pt x="5814476" y="8584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458" y="2159515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69930" y="2022554"/>
            <a:ext cx="6359525" cy="96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4065">
              <a:lnSpc>
                <a:spcPct val="112100"/>
              </a:lnSpc>
              <a:spcBef>
                <a:spcPts val="100"/>
              </a:spcBef>
            </a:pPr>
            <a:r>
              <a:rPr sz="1450" b="1" spc="-10" dirty="0">
                <a:latin typeface="Comic Sans MS"/>
                <a:cs typeface="Comic Sans MS"/>
              </a:rPr>
              <a:t>SUMMARIZECOLUMNS( &lt;groupBy_columnName&gt;</a:t>
            </a:r>
            <a:r>
              <a:rPr sz="1450" b="1" spc="-5" dirty="0">
                <a:latin typeface="Comic Sans MS"/>
                <a:cs typeface="Comic Sans MS"/>
              </a:rPr>
              <a:t> [, &lt; 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groupBy_columnName</a:t>
            </a:r>
            <a:r>
              <a:rPr sz="1450" b="1" spc="1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&gt;]…,</a:t>
            </a:r>
            <a:r>
              <a:rPr sz="1450" b="1" spc="1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[&lt;filterTable&gt;]…[,</a:t>
            </a:r>
            <a:r>
              <a:rPr sz="1450" b="1" spc="1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&lt;name&gt;,</a:t>
            </a:r>
            <a:r>
              <a:rPr sz="1450" b="1" spc="1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&lt;expression&gt;]…)</a:t>
            </a:r>
            <a:endParaRPr sz="1450">
              <a:latin typeface="Comic Sans MS"/>
              <a:cs typeface="Comic Sans MS"/>
            </a:endParaRPr>
          </a:p>
          <a:p>
            <a:pPr marL="520065">
              <a:lnSpc>
                <a:spcPct val="100000"/>
              </a:lnSpc>
              <a:spcBef>
                <a:spcPts val="1685"/>
              </a:spcBef>
            </a:pPr>
            <a:r>
              <a:rPr sz="1500" b="1" spc="-5" dirty="0">
                <a:latin typeface="Comic Sans MS"/>
                <a:cs typeface="Comic Sans MS"/>
              </a:rPr>
              <a:t>Here</a:t>
            </a:r>
            <a:r>
              <a:rPr sz="1500" b="1" spc="-15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just</a:t>
            </a:r>
            <a:r>
              <a:rPr sz="1500" b="1" spc="-15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i’m</a:t>
            </a:r>
            <a:r>
              <a:rPr sz="1500" b="1" spc="-1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taking</a:t>
            </a:r>
            <a:r>
              <a:rPr sz="1500" b="1" spc="-15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for</a:t>
            </a:r>
            <a:r>
              <a:rPr sz="1500" b="1" spc="-1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example</a:t>
            </a:r>
            <a:r>
              <a:rPr sz="1500" b="1" spc="-15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to</a:t>
            </a:r>
            <a:r>
              <a:rPr sz="1500" b="1" spc="-1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understand.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-71704" y="3040812"/>
            <a:ext cx="7582534" cy="35731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124585" marR="378460" indent="-1061720" algn="just">
              <a:lnSpc>
                <a:spcPct val="108100"/>
              </a:lnSpc>
              <a:spcBef>
                <a:spcPts val="50"/>
              </a:spcBef>
            </a:pPr>
            <a:r>
              <a:rPr sz="3000" b="1" spc="-7" baseline="-11111" dirty="0">
                <a:latin typeface="Comic Sans MS"/>
                <a:cs typeface="Comic Sans MS"/>
              </a:rPr>
              <a:t>Example </a:t>
            </a:r>
            <a:r>
              <a:rPr sz="1450" spc="-10" dirty="0">
                <a:latin typeface="Comic Sans MS"/>
                <a:cs typeface="Comic Sans MS"/>
              </a:rPr>
              <a:t>Suppose you want </a:t>
            </a:r>
            <a:r>
              <a:rPr sz="1450" spc="-5" dirty="0">
                <a:latin typeface="Comic Sans MS"/>
                <a:cs typeface="Comic Sans MS"/>
              </a:rPr>
              <a:t>to </a:t>
            </a:r>
            <a:r>
              <a:rPr sz="1450" spc="-10" dirty="0">
                <a:latin typeface="Comic Sans MS"/>
                <a:cs typeface="Comic Sans MS"/>
              </a:rPr>
              <a:t>create </a:t>
            </a:r>
            <a:r>
              <a:rPr sz="1450" spc="-5" dirty="0">
                <a:latin typeface="Comic Sans MS"/>
                <a:cs typeface="Comic Sans MS"/>
              </a:rPr>
              <a:t>a </a:t>
            </a:r>
            <a:r>
              <a:rPr sz="1450" spc="-10" dirty="0">
                <a:latin typeface="Comic Sans MS"/>
                <a:cs typeface="Comic Sans MS"/>
              </a:rPr>
              <a:t>summary table </a:t>
            </a:r>
            <a:r>
              <a:rPr sz="1450" spc="-5" dirty="0">
                <a:latin typeface="Comic Sans MS"/>
                <a:cs typeface="Comic Sans MS"/>
              </a:rPr>
              <a:t>of </a:t>
            </a:r>
            <a:r>
              <a:rPr sz="1450" spc="-10" dirty="0">
                <a:latin typeface="Comic Sans MS"/>
                <a:cs typeface="Comic Sans MS"/>
              </a:rPr>
              <a:t>total sales by category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and product name. but only include orders where the sales amount </a:t>
            </a:r>
            <a:r>
              <a:rPr sz="1450" spc="-5" dirty="0">
                <a:latin typeface="Comic Sans MS"/>
                <a:cs typeface="Comic Sans MS"/>
              </a:rPr>
              <a:t>is 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greater than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$200.</a:t>
            </a:r>
            <a:endParaRPr sz="1450">
              <a:latin typeface="Comic Sans MS"/>
              <a:cs typeface="Comic Sans MS"/>
            </a:endParaRPr>
          </a:p>
          <a:p>
            <a:pPr marL="4420870" marR="17780">
              <a:lnSpc>
                <a:spcPct val="115399"/>
              </a:lnSpc>
              <a:spcBef>
                <a:spcPts val="1800"/>
              </a:spcBef>
            </a:pPr>
            <a:r>
              <a:rPr sz="1300" b="1" spc="-5" dirty="0">
                <a:latin typeface="Comic Sans MS"/>
                <a:cs typeface="Comic Sans MS"/>
              </a:rPr>
              <a:t>Orders[Category]</a:t>
            </a:r>
            <a:r>
              <a:rPr sz="1300" b="1" spc="360" dirty="0">
                <a:latin typeface="Comic Sans MS"/>
                <a:cs typeface="Comic Sans MS"/>
              </a:rPr>
              <a:t> </a:t>
            </a:r>
            <a:r>
              <a:rPr sz="1300" b="1" spc="-5" dirty="0">
                <a:latin typeface="Comic Sans MS"/>
                <a:cs typeface="Comic Sans MS"/>
              </a:rPr>
              <a:t>and</a:t>
            </a:r>
            <a:r>
              <a:rPr sz="1300" b="1" spc="365" dirty="0">
                <a:latin typeface="Comic Sans MS"/>
                <a:cs typeface="Comic Sans MS"/>
              </a:rPr>
              <a:t> </a:t>
            </a:r>
            <a:r>
              <a:rPr sz="1300" b="1" spc="-5" dirty="0">
                <a:latin typeface="Comic Sans MS"/>
                <a:cs typeface="Comic Sans MS"/>
              </a:rPr>
              <a:t>Orders[Product </a:t>
            </a:r>
            <a:r>
              <a:rPr sz="1300" b="1" spc="-545" dirty="0">
                <a:latin typeface="Comic Sans MS"/>
                <a:cs typeface="Comic Sans MS"/>
              </a:rPr>
              <a:t> </a:t>
            </a:r>
            <a:r>
              <a:rPr sz="1300" b="1" spc="-5" dirty="0">
                <a:latin typeface="Comic Sans MS"/>
                <a:cs typeface="Comic Sans MS"/>
              </a:rPr>
              <a:t>Name</a:t>
            </a:r>
            <a:r>
              <a:rPr sz="1300" b="1" dirty="0">
                <a:latin typeface="Comic Sans MS"/>
                <a:cs typeface="Comic Sans MS"/>
              </a:rPr>
              <a:t>]</a:t>
            </a:r>
            <a:r>
              <a:rPr sz="1300" b="1" spc="-18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Co</a:t>
            </a:r>
            <a:r>
              <a:rPr sz="1300" dirty="0">
                <a:latin typeface="Comic Sans MS"/>
                <a:cs typeface="Comic Sans MS"/>
              </a:rPr>
              <a:t>l</a:t>
            </a:r>
            <a:r>
              <a:rPr sz="1300" spc="-5" dirty="0">
                <a:latin typeface="Comic Sans MS"/>
                <a:cs typeface="Comic Sans MS"/>
              </a:rPr>
              <a:t>umn</a:t>
            </a:r>
            <a:r>
              <a:rPr sz="1300" dirty="0">
                <a:latin typeface="Comic Sans MS"/>
                <a:cs typeface="Comic Sans MS"/>
              </a:rPr>
              <a:t>s</a:t>
            </a:r>
            <a:r>
              <a:rPr sz="1300" spc="-5" dirty="0">
                <a:latin typeface="Comic Sans MS"/>
                <a:cs typeface="Comic Sans MS"/>
              </a:rPr>
              <a:t> t</a:t>
            </a:r>
            <a:r>
              <a:rPr sz="1300" dirty="0">
                <a:latin typeface="Comic Sans MS"/>
                <a:cs typeface="Comic Sans MS"/>
              </a:rPr>
              <a:t>o</a:t>
            </a:r>
            <a:r>
              <a:rPr sz="1300" spc="-5" dirty="0">
                <a:latin typeface="Comic Sans MS"/>
                <a:cs typeface="Comic Sans MS"/>
              </a:rPr>
              <a:t> grou</a:t>
            </a:r>
            <a:r>
              <a:rPr sz="1300" dirty="0">
                <a:latin typeface="Comic Sans MS"/>
                <a:cs typeface="Comic Sans MS"/>
              </a:rPr>
              <a:t>p</a:t>
            </a:r>
            <a:r>
              <a:rPr sz="1300" spc="-5" dirty="0">
                <a:latin typeface="Comic Sans MS"/>
                <a:cs typeface="Comic Sans MS"/>
              </a:rPr>
              <a:t> by</a:t>
            </a:r>
            <a:r>
              <a:rPr sz="1300" dirty="0">
                <a:latin typeface="Comic Sans MS"/>
                <a:cs typeface="Comic Sans MS"/>
              </a:rPr>
              <a:t>.</a:t>
            </a:r>
            <a:endParaRPr sz="1300">
              <a:latin typeface="Comic Sans MS"/>
              <a:cs typeface="Comic Sans MS"/>
            </a:endParaRPr>
          </a:p>
          <a:p>
            <a:pPr marL="4420870" marR="17780">
              <a:lnSpc>
                <a:spcPct val="115399"/>
              </a:lnSpc>
              <a:tabLst>
                <a:tab pos="4890770" algn="l"/>
                <a:tab pos="5274945" algn="l"/>
                <a:tab pos="5734050" algn="l"/>
                <a:tab pos="6132195" algn="l"/>
                <a:tab pos="7175500" algn="l"/>
              </a:tabLst>
            </a:pPr>
            <a:r>
              <a:rPr sz="1300" b="1" spc="-5" dirty="0">
                <a:latin typeface="Comic Sans MS"/>
                <a:cs typeface="Comic Sans MS"/>
              </a:rPr>
              <a:t>FILTER(Orders,</a:t>
            </a:r>
            <a:r>
              <a:rPr sz="1300" b="1" spc="110" dirty="0">
                <a:latin typeface="Comic Sans MS"/>
                <a:cs typeface="Comic Sans MS"/>
              </a:rPr>
              <a:t> </a:t>
            </a:r>
            <a:r>
              <a:rPr sz="1300" b="1" spc="-5" dirty="0">
                <a:latin typeface="Comic Sans MS"/>
                <a:cs typeface="Comic Sans MS"/>
              </a:rPr>
              <a:t>Orders[Sales]</a:t>
            </a:r>
            <a:r>
              <a:rPr sz="1300" b="1" spc="110" dirty="0">
                <a:latin typeface="Comic Sans MS"/>
                <a:cs typeface="Comic Sans MS"/>
              </a:rPr>
              <a:t> </a:t>
            </a:r>
            <a:r>
              <a:rPr sz="1300" b="1" dirty="0">
                <a:latin typeface="Comic Sans MS"/>
                <a:cs typeface="Comic Sans MS"/>
              </a:rPr>
              <a:t>&gt;</a:t>
            </a:r>
            <a:r>
              <a:rPr sz="1300" b="1" spc="110" dirty="0">
                <a:latin typeface="Comic Sans MS"/>
                <a:cs typeface="Comic Sans MS"/>
              </a:rPr>
              <a:t> </a:t>
            </a:r>
            <a:r>
              <a:rPr sz="1300" b="1" spc="-5" dirty="0">
                <a:latin typeface="Comic Sans MS"/>
                <a:cs typeface="Comic Sans MS"/>
              </a:rPr>
              <a:t>200) </a:t>
            </a:r>
            <a:r>
              <a:rPr sz="1300" b="1" spc="-55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Filter</a:t>
            </a:r>
            <a:r>
              <a:rPr sz="1300" spc="1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to</a:t>
            </a:r>
            <a:r>
              <a:rPr sz="1300" spc="1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include</a:t>
            </a:r>
            <a:r>
              <a:rPr sz="1300" spc="1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only</a:t>
            </a:r>
            <a:r>
              <a:rPr sz="1300" spc="1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rows</a:t>
            </a:r>
            <a:r>
              <a:rPr sz="1300" spc="1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where</a:t>
            </a:r>
            <a:r>
              <a:rPr sz="1300" spc="1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the </a:t>
            </a:r>
            <a:r>
              <a:rPr sz="1300" spc="-375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Sales amount </a:t>
            </a:r>
            <a:r>
              <a:rPr sz="1300" dirty="0">
                <a:latin typeface="Comic Sans MS"/>
                <a:cs typeface="Comic Sans MS"/>
              </a:rPr>
              <a:t>is </a:t>
            </a:r>
            <a:r>
              <a:rPr sz="1300" spc="-5" dirty="0">
                <a:latin typeface="Comic Sans MS"/>
                <a:cs typeface="Comic Sans MS"/>
              </a:rPr>
              <a:t>greater than $200. </a:t>
            </a:r>
            <a:r>
              <a:rPr sz="1300" dirty="0">
                <a:latin typeface="Comic Sans MS"/>
                <a:cs typeface="Comic Sans MS"/>
              </a:rPr>
              <a:t> </a:t>
            </a:r>
            <a:r>
              <a:rPr sz="1300" b="1" spc="-5" dirty="0">
                <a:latin typeface="Comic Sans MS"/>
                <a:cs typeface="Comic Sans MS"/>
              </a:rPr>
              <a:t>"Total</a:t>
            </a:r>
            <a:r>
              <a:rPr sz="1300" b="1" spc="190" dirty="0">
                <a:latin typeface="Comic Sans MS"/>
                <a:cs typeface="Comic Sans MS"/>
              </a:rPr>
              <a:t> </a:t>
            </a:r>
            <a:r>
              <a:rPr sz="1300" b="1" spc="-5" dirty="0">
                <a:latin typeface="Comic Sans MS"/>
                <a:cs typeface="Comic Sans MS"/>
              </a:rPr>
              <a:t>Sales"</a:t>
            </a:r>
            <a:r>
              <a:rPr sz="1300" b="1" spc="25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Name</a:t>
            </a:r>
            <a:r>
              <a:rPr sz="1300" spc="195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of</a:t>
            </a:r>
            <a:r>
              <a:rPr sz="1300" spc="195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the</a:t>
            </a:r>
            <a:r>
              <a:rPr sz="1300" spc="195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new</a:t>
            </a:r>
            <a:r>
              <a:rPr sz="1300" spc="195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column </a:t>
            </a:r>
            <a:r>
              <a:rPr sz="1300" spc="-375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tha</a:t>
            </a:r>
            <a:r>
              <a:rPr sz="1300" dirty="0">
                <a:latin typeface="Comic Sans MS"/>
                <a:cs typeface="Comic Sans MS"/>
              </a:rPr>
              <a:t>t	</a:t>
            </a:r>
            <a:r>
              <a:rPr sz="1300" spc="-5" dirty="0">
                <a:latin typeface="Comic Sans MS"/>
                <a:cs typeface="Comic Sans MS"/>
              </a:rPr>
              <a:t>w</a:t>
            </a:r>
            <a:r>
              <a:rPr sz="1300" dirty="0">
                <a:latin typeface="Comic Sans MS"/>
                <a:cs typeface="Comic Sans MS"/>
              </a:rPr>
              <a:t>ill	</a:t>
            </a:r>
            <a:r>
              <a:rPr sz="1300" spc="-5" dirty="0">
                <a:latin typeface="Comic Sans MS"/>
                <a:cs typeface="Comic Sans MS"/>
              </a:rPr>
              <a:t>ho</a:t>
            </a:r>
            <a:r>
              <a:rPr sz="1300" dirty="0">
                <a:latin typeface="Comic Sans MS"/>
                <a:cs typeface="Comic Sans MS"/>
              </a:rPr>
              <a:t>ld	</a:t>
            </a:r>
            <a:r>
              <a:rPr sz="1300" spc="-5" dirty="0">
                <a:latin typeface="Comic Sans MS"/>
                <a:cs typeface="Comic Sans MS"/>
              </a:rPr>
              <a:t>th</a:t>
            </a:r>
            <a:r>
              <a:rPr sz="1300" dirty="0">
                <a:latin typeface="Comic Sans MS"/>
                <a:cs typeface="Comic Sans MS"/>
              </a:rPr>
              <a:t>e	</a:t>
            </a:r>
            <a:r>
              <a:rPr sz="1300" spc="-5" dirty="0">
                <a:latin typeface="Comic Sans MS"/>
                <a:cs typeface="Comic Sans MS"/>
              </a:rPr>
              <a:t>summar</a:t>
            </a:r>
            <a:r>
              <a:rPr sz="1300" dirty="0">
                <a:latin typeface="Comic Sans MS"/>
                <a:cs typeface="Comic Sans MS"/>
              </a:rPr>
              <a:t>i</a:t>
            </a:r>
            <a:r>
              <a:rPr sz="1300" spc="-5" dirty="0">
                <a:latin typeface="Comic Sans MS"/>
                <a:cs typeface="Comic Sans MS"/>
              </a:rPr>
              <a:t>ze</a:t>
            </a:r>
            <a:r>
              <a:rPr sz="1300" dirty="0">
                <a:latin typeface="Comic Sans MS"/>
                <a:cs typeface="Comic Sans MS"/>
              </a:rPr>
              <a:t>d	</a:t>
            </a:r>
            <a:r>
              <a:rPr sz="1300" spc="-5" dirty="0">
                <a:latin typeface="Comic Sans MS"/>
                <a:cs typeface="Comic Sans MS"/>
              </a:rPr>
              <a:t>sa</a:t>
            </a:r>
            <a:r>
              <a:rPr sz="1300" dirty="0">
                <a:latin typeface="Comic Sans MS"/>
                <a:cs typeface="Comic Sans MS"/>
              </a:rPr>
              <a:t>l</a:t>
            </a:r>
            <a:r>
              <a:rPr sz="1300" spc="-5" dirty="0">
                <a:latin typeface="Comic Sans MS"/>
                <a:cs typeface="Comic Sans MS"/>
              </a:rPr>
              <a:t>e</a:t>
            </a:r>
            <a:r>
              <a:rPr sz="1300" dirty="0">
                <a:latin typeface="Comic Sans MS"/>
                <a:cs typeface="Comic Sans MS"/>
              </a:rPr>
              <a:t>s  </a:t>
            </a:r>
            <a:r>
              <a:rPr sz="1300" spc="-5" dirty="0">
                <a:latin typeface="Comic Sans MS"/>
                <a:cs typeface="Comic Sans MS"/>
              </a:rPr>
              <a:t>value.</a:t>
            </a:r>
            <a:endParaRPr sz="1300">
              <a:latin typeface="Comic Sans MS"/>
              <a:cs typeface="Comic Sans MS"/>
            </a:endParaRPr>
          </a:p>
          <a:p>
            <a:pPr marL="4420870" marR="17780" algn="just">
              <a:lnSpc>
                <a:spcPct val="115399"/>
              </a:lnSpc>
            </a:pPr>
            <a:r>
              <a:rPr sz="1300" b="1" spc="-5" dirty="0">
                <a:latin typeface="Comic Sans MS"/>
                <a:cs typeface="Comic Sans MS"/>
              </a:rPr>
              <a:t>SUM(Orders[Sales]) </a:t>
            </a:r>
            <a:r>
              <a:rPr sz="1300" spc="-5" dirty="0">
                <a:latin typeface="Comic Sans MS"/>
                <a:cs typeface="Comic Sans MS"/>
              </a:rPr>
              <a:t>The expression to </a:t>
            </a:r>
            <a:r>
              <a:rPr sz="130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calculate</a:t>
            </a:r>
            <a:r>
              <a:rPr sz="130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the</a:t>
            </a:r>
            <a:r>
              <a:rPr sz="130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total</a:t>
            </a:r>
            <a:r>
              <a:rPr sz="130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sales</a:t>
            </a:r>
            <a:r>
              <a:rPr sz="130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for</a:t>
            </a:r>
            <a:r>
              <a:rPr sz="130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each </a:t>
            </a:r>
            <a:r>
              <a:rPr sz="130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category</a:t>
            </a:r>
            <a:r>
              <a:rPr sz="1300" spc="-1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and</a:t>
            </a:r>
            <a:r>
              <a:rPr sz="1300" spc="-10" dirty="0">
                <a:latin typeface="Comic Sans MS"/>
                <a:cs typeface="Comic Sans MS"/>
              </a:rPr>
              <a:t> </a:t>
            </a:r>
            <a:r>
              <a:rPr sz="1300" spc="-5" dirty="0">
                <a:latin typeface="Comic Sans MS"/>
                <a:cs typeface="Comic Sans MS"/>
              </a:rPr>
              <a:t>product name.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86B811C3-B8E0-077F-7A0D-E2B46C339EF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1500" y="1130520"/>
            <a:ext cx="1189355" cy="1162050"/>
          </a:xfrm>
          <a:custGeom>
            <a:avLst/>
            <a:gdLst/>
            <a:ahLst/>
            <a:cxnLst/>
            <a:rect l="l" t="t" r="r" b="b"/>
            <a:pathLst>
              <a:path w="1189354" h="1162050">
                <a:moveTo>
                  <a:pt x="237122" y="1161689"/>
                </a:moveTo>
                <a:lnTo>
                  <a:pt x="237121" y="889868"/>
                </a:lnTo>
                <a:lnTo>
                  <a:pt x="200014" y="870398"/>
                </a:lnTo>
                <a:lnTo>
                  <a:pt x="165288" y="847216"/>
                </a:lnTo>
                <a:lnTo>
                  <a:pt x="133187" y="820310"/>
                </a:lnTo>
                <a:lnTo>
                  <a:pt x="103954" y="789667"/>
                </a:lnTo>
                <a:lnTo>
                  <a:pt x="77831" y="755275"/>
                </a:lnTo>
                <a:lnTo>
                  <a:pt x="55060" y="717123"/>
                </a:lnTo>
                <a:lnTo>
                  <a:pt x="35886" y="675199"/>
                </a:lnTo>
                <a:lnTo>
                  <a:pt x="20550" y="629491"/>
                </a:lnTo>
                <a:lnTo>
                  <a:pt x="9295" y="579986"/>
                </a:lnTo>
                <a:lnTo>
                  <a:pt x="2364" y="526674"/>
                </a:lnTo>
                <a:lnTo>
                  <a:pt x="0" y="469545"/>
                </a:lnTo>
                <a:lnTo>
                  <a:pt x="2428" y="413217"/>
                </a:lnTo>
                <a:lnTo>
                  <a:pt x="9536" y="359936"/>
                </a:lnTo>
                <a:lnTo>
                  <a:pt x="21072" y="309794"/>
                </a:lnTo>
                <a:lnTo>
                  <a:pt x="36786" y="262920"/>
                </a:lnTo>
                <a:lnTo>
                  <a:pt x="56425" y="219444"/>
                </a:lnTo>
                <a:lnTo>
                  <a:pt x="79737" y="179495"/>
                </a:lnTo>
                <a:lnTo>
                  <a:pt x="106471" y="143202"/>
                </a:lnTo>
                <a:lnTo>
                  <a:pt x="136373" y="110695"/>
                </a:lnTo>
                <a:lnTo>
                  <a:pt x="169193" y="82103"/>
                </a:lnTo>
                <a:lnTo>
                  <a:pt x="204679" y="57554"/>
                </a:lnTo>
                <a:lnTo>
                  <a:pt x="242578" y="37179"/>
                </a:lnTo>
                <a:lnTo>
                  <a:pt x="282639" y="21107"/>
                </a:lnTo>
                <a:lnTo>
                  <a:pt x="324609" y="9467"/>
                </a:lnTo>
                <a:lnTo>
                  <a:pt x="368237" y="2388"/>
                </a:lnTo>
                <a:lnTo>
                  <a:pt x="413270" y="0"/>
                </a:lnTo>
                <a:lnTo>
                  <a:pt x="776136" y="0"/>
                </a:lnTo>
                <a:lnTo>
                  <a:pt x="821173" y="2388"/>
                </a:lnTo>
                <a:lnTo>
                  <a:pt x="864805" y="9467"/>
                </a:lnTo>
                <a:lnTo>
                  <a:pt x="906780" y="21107"/>
                </a:lnTo>
                <a:lnTo>
                  <a:pt x="946846" y="37180"/>
                </a:lnTo>
                <a:lnTo>
                  <a:pt x="984750" y="57556"/>
                </a:lnTo>
                <a:lnTo>
                  <a:pt x="1020241" y="82105"/>
                </a:lnTo>
                <a:lnTo>
                  <a:pt x="1053066" y="110699"/>
                </a:lnTo>
                <a:lnTo>
                  <a:pt x="1082974" y="143208"/>
                </a:lnTo>
                <a:lnTo>
                  <a:pt x="1109711" y="179503"/>
                </a:lnTo>
                <a:lnTo>
                  <a:pt x="1133026" y="219454"/>
                </a:lnTo>
                <a:lnTo>
                  <a:pt x="1152666" y="262934"/>
                </a:lnTo>
                <a:lnTo>
                  <a:pt x="1168380" y="309811"/>
                </a:lnTo>
                <a:lnTo>
                  <a:pt x="1179914" y="359958"/>
                </a:lnTo>
                <a:lnTo>
                  <a:pt x="1187017" y="413245"/>
                </a:lnTo>
                <a:lnTo>
                  <a:pt x="1188917" y="457387"/>
                </a:lnTo>
                <a:lnTo>
                  <a:pt x="1188917" y="481184"/>
                </a:lnTo>
                <a:lnTo>
                  <a:pt x="1187013" y="523800"/>
                </a:lnTo>
                <a:lnTo>
                  <a:pt x="1179906" y="575348"/>
                </a:lnTo>
                <a:lnTo>
                  <a:pt x="1168370" y="624005"/>
                </a:lnTo>
                <a:lnTo>
                  <a:pt x="1152655" y="669621"/>
                </a:lnTo>
                <a:lnTo>
                  <a:pt x="1133014" y="712049"/>
                </a:lnTo>
                <a:lnTo>
                  <a:pt x="1109700" y="751140"/>
                </a:lnTo>
                <a:lnTo>
                  <a:pt x="1082963" y="786746"/>
                </a:lnTo>
                <a:lnTo>
                  <a:pt x="1053057" y="818718"/>
                </a:lnTo>
                <a:lnTo>
                  <a:pt x="1020234" y="846908"/>
                </a:lnTo>
                <a:lnTo>
                  <a:pt x="984745" y="871168"/>
                </a:lnTo>
                <a:lnTo>
                  <a:pt x="946842" y="891350"/>
                </a:lnTo>
                <a:lnTo>
                  <a:pt x="906778" y="907305"/>
                </a:lnTo>
                <a:lnTo>
                  <a:pt x="864804" y="918885"/>
                </a:lnTo>
                <a:lnTo>
                  <a:pt x="821173" y="925942"/>
                </a:lnTo>
                <a:lnTo>
                  <a:pt x="776136" y="928328"/>
                </a:lnTo>
                <a:lnTo>
                  <a:pt x="517809" y="928328"/>
                </a:lnTo>
                <a:lnTo>
                  <a:pt x="237122" y="11616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1348" y="2480699"/>
            <a:ext cx="7421880" cy="548640"/>
          </a:xfrm>
          <a:custGeom>
            <a:avLst/>
            <a:gdLst/>
            <a:ahLst/>
            <a:cxnLst/>
            <a:rect l="l" t="t" r="r" b="b"/>
            <a:pathLst>
              <a:path w="7421880" h="548639">
                <a:moveTo>
                  <a:pt x="7147305" y="548217"/>
                </a:moveTo>
                <a:lnTo>
                  <a:pt x="274108" y="548217"/>
                </a:lnTo>
                <a:lnTo>
                  <a:pt x="220382" y="542901"/>
                </a:lnTo>
                <a:lnTo>
                  <a:pt x="169211" y="527351"/>
                </a:lnTo>
                <a:lnTo>
                  <a:pt x="122032" y="502163"/>
                </a:lnTo>
                <a:lnTo>
                  <a:pt x="80284" y="467932"/>
                </a:lnTo>
                <a:lnTo>
                  <a:pt x="46053" y="426184"/>
                </a:lnTo>
                <a:lnTo>
                  <a:pt x="20865" y="379005"/>
                </a:lnTo>
                <a:lnTo>
                  <a:pt x="5315" y="327834"/>
                </a:lnTo>
                <a:lnTo>
                  <a:pt x="0" y="274108"/>
                </a:lnTo>
                <a:lnTo>
                  <a:pt x="5315" y="220382"/>
                </a:lnTo>
                <a:lnTo>
                  <a:pt x="20865" y="169211"/>
                </a:lnTo>
                <a:lnTo>
                  <a:pt x="46053" y="122032"/>
                </a:lnTo>
                <a:lnTo>
                  <a:pt x="80284" y="80284"/>
                </a:lnTo>
                <a:lnTo>
                  <a:pt x="122032" y="46053"/>
                </a:lnTo>
                <a:lnTo>
                  <a:pt x="169211" y="20865"/>
                </a:lnTo>
                <a:lnTo>
                  <a:pt x="220382" y="5315"/>
                </a:lnTo>
                <a:lnTo>
                  <a:pt x="274107" y="0"/>
                </a:lnTo>
                <a:lnTo>
                  <a:pt x="7147306" y="0"/>
                </a:lnTo>
                <a:lnTo>
                  <a:pt x="7201031" y="5315"/>
                </a:lnTo>
                <a:lnTo>
                  <a:pt x="7252202" y="20865"/>
                </a:lnTo>
                <a:lnTo>
                  <a:pt x="7299381" y="46053"/>
                </a:lnTo>
                <a:lnTo>
                  <a:pt x="7341129" y="80284"/>
                </a:lnTo>
                <a:lnTo>
                  <a:pt x="7375360" y="122032"/>
                </a:lnTo>
                <a:lnTo>
                  <a:pt x="7400548" y="169211"/>
                </a:lnTo>
                <a:lnTo>
                  <a:pt x="7416098" y="220382"/>
                </a:lnTo>
                <a:lnTo>
                  <a:pt x="7421414" y="274108"/>
                </a:lnTo>
                <a:lnTo>
                  <a:pt x="7416098" y="327834"/>
                </a:lnTo>
                <a:lnTo>
                  <a:pt x="7400548" y="379005"/>
                </a:lnTo>
                <a:lnTo>
                  <a:pt x="7375360" y="426184"/>
                </a:lnTo>
                <a:lnTo>
                  <a:pt x="7341129" y="467932"/>
                </a:lnTo>
                <a:lnTo>
                  <a:pt x="7299381" y="502163"/>
                </a:lnTo>
                <a:lnTo>
                  <a:pt x="7252202" y="527351"/>
                </a:lnTo>
                <a:lnTo>
                  <a:pt x="7201031" y="542901"/>
                </a:lnTo>
                <a:lnTo>
                  <a:pt x="7147305" y="5482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060" y="198749"/>
            <a:ext cx="8742045" cy="767715"/>
          </a:xfrm>
          <a:custGeom>
            <a:avLst/>
            <a:gdLst/>
            <a:ahLst/>
            <a:cxnLst/>
            <a:rect l="l" t="t" r="r" b="b"/>
            <a:pathLst>
              <a:path w="8742045" h="767715">
                <a:moveTo>
                  <a:pt x="8408509" y="767291"/>
                </a:moveTo>
                <a:lnTo>
                  <a:pt x="333369" y="767291"/>
                </a:lnTo>
                <a:lnTo>
                  <a:pt x="284111" y="763677"/>
                </a:lnTo>
                <a:lnTo>
                  <a:pt x="237091" y="753177"/>
                </a:lnTo>
                <a:lnTo>
                  <a:pt x="192832" y="736307"/>
                </a:lnTo>
                <a:lnTo>
                  <a:pt x="151848" y="713583"/>
                </a:lnTo>
                <a:lnTo>
                  <a:pt x="114656" y="685520"/>
                </a:lnTo>
                <a:lnTo>
                  <a:pt x="81771" y="652635"/>
                </a:lnTo>
                <a:lnTo>
                  <a:pt x="53708" y="615443"/>
                </a:lnTo>
                <a:lnTo>
                  <a:pt x="30984" y="574459"/>
                </a:lnTo>
                <a:lnTo>
                  <a:pt x="14114" y="530200"/>
                </a:lnTo>
                <a:lnTo>
                  <a:pt x="3614" y="483180"/>
                </a:lnTo>
                <a:lnTo>
                  <a:pt x="0" y="433917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8408503" y="0"/>
                </a:lnTo>
                <a:lnTo>
                  <a:pt x="8457767" y="3614"/>
                </a:lnTo>
                <a:lnTo>
                  <a:pt x="8504786" y="14114"/>
                </a:lnTo>
                <a:lnTo>
                  <a:pt x="8549046" y="30984"/>
                </a:lnTo>
                <a:lnTo>
                  <a:pt x="8590029" y="53708"/>
                </a:lnTo>
                <a:lnTo>
                  <a:pt x="8627222" y="81771"/>
                </a:lnTo>
                <a:lnTo>
                  <a:pt x="8660107" y="114656"/>
                </a:lnTo>
                <a:lnTo>
                  <a:pt x="8688169" y="151848"/>
                </a:lnTo>
                <a:lnTo>
                  <a:pt x="8710893" y="192832"/>
                </a:lnTo>
                <a:lnTo>
                  <a:pt x="8727763" y="237091"/>
                </a:lnTo>
                <a:lnTo>
                  <a:pt x="8738264" y="284111"/>
                </a:lnTo>
                <a:lnTo>
                  <a:pt x="8741878" y="333375"/>
                </a:lnTo>
                <a:lnTo>
                  <a:pt x="8741878" y="433917"/>
                </a:lnTo>
                <a:lnTo>
                  <a:pt x="8738264" y="483180"/>
                </a:lnTo>
                <a:lnTo>
                  <a:pt x="8727763" y="530200"/>
                </a:lnTo>
                <a:lnTo>
                  <a:pt x="8710893" y="574459"/>
                </a:lnTo>
                <a:lnTo>
                  <a:pt x="8688169" y="615443"/>
                </a:lnTo>
                <a:lnTo>
                  <a:pt x="8660107" y="652635"/>
                </a:lnTo>
                <a:lnTo>
                  <a:pt x="8627222" y="685520"/>
                </a:lnTo>
                <a:lnTo>
                  <a:pt x="8590029" y="713583"/>
                </a:lnTo>
                <a:lnTo>
                  <a:pt x="8549046" y="736307"/>
                </a:lnTo>
                <a:lnTo>
                  <a:pt x="8504786" y="753177"/>
                </a:lnTo>
                <a:lnTo>
                  <a:pt x="8457767" y="763677"/>
                </a:lnTo>
                <a:lnTo>
                  <a:pt x="8408509" y="767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4083" y="227216"/>
            <a:ext cx="8604250" cy="172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7470" algn="ctr">
              <a:lnSpc>
                <a:spcPct val="114999"/>
              </a:lnSpc>
              <a:spcBef>
                <a:spcPts val="100"/>
              </a:spcBef>
            </a:pPr>
            <a:r>
              <a:rPr sz="1250" spc="-5" dirty="0">
                <a:latin typeface="Comic Sans MS"/>
                <a:cs typeface="Comic Sans MS"/>
              </a:rPr>
              <a:t>When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you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create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summary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table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using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the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SUMMARIZECOLUMN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function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in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DAX,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the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resulting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table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itself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does </a:t>
            </a:r>
            <a:r>
              <a:rPr sz="1250" spc="-36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not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automatically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interact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with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filters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from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other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tables.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However,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the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measures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and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visuals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you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create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using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this 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summary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table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can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still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interact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with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filters,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provided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the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relationships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in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your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data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model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are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properly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set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up.</a:t>
            </a:r>
            <a:endParaRPr sz="12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Comic Sans MS"/>
              <a:cs typeface="Comic Sans MS"/>
            </a:endParaRPr>
          </a:p>
          <a:p>
            <a:pPr marL="7492365" marR="5080" indent="-635" algn="ctr">
              <a:lnSpc>
                <a:spcPct val="115700"/>
              </a:lnSpc>
              <a:spcBef>
                <a:spcPts val="5"/>
              </a:spcBef>
            </a:pPr>
            <a:r>
              <a:rPr sz="1350" b="1" spc="-10" dirty="0">
                <a:latin typeface="Comic Sans MS"/>
                <a:cs typeface="Comic Sans MS"/>
              </a:rPr>
              <a:t>Same </a:t>
            </a:r>
            <a:r>
              <a:rPr sz="1350" b="1" spc="-5" dirty="0">
                <a:latin typeface="Comic Sans MS"/>
                <a:cs typeface="Comic Sans MS"/>
              </a:rPr>
              <a:t>as 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SUMMARIZ</a:t>
            </a:r>
            <a:r>
              <a:rPr sz="1350" b="1" spc="-5" dirty="0">
                <a:latin typeface="Comic Sans MS"/>
                <a:cs typeface="Comic Sans MS"/>
              </a:rPr>
              <a:t>E</a:t>
            </a:r>
            <a:endParaRPr sz="1350">
              <a:latin typeface="Comic Sans MS"/>
              <a:cs typeface="Comic Sans MS"/>
            </a:endParaRPr>
          </a:p>
          <a:p>
            <a:pPr marL="7479665" algn="ctr">
              <a:lnSpc>
                <a:spcPct val="100000"/>
              </a:lnSpc>
              <a:spcBef>
                <a:spcPts val="254"/>
              </a:spcBef>
            </a:pPr>
            <a:r>
              <a:rPr sz="1350" b="1" spc="-10" dirty="0">
                <a:latin typeface="Comic Sans MS"/>
                <a:cs typeface="Comic Sans MS"/>
              </a:rPr>
              <a:t>Function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999" y="1019024"/>
            <a:ext cx="5867399" cy="138112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91348" y="3105116"/>
            <a:ext cx="7420609" cy="589280"/>
          </a:xfrm>
          <a:custGeom>
            <a:avLst/>
            <a:gdLst/>
            <a:ahLst/>
            <a:cxnLst/>
            <a:rect l="l" t="t" r="r" b="b"/>
            <a:pathLst>
              <a:path w="7420609" h="589279">
                <a:moveTo>
                  <a:pt x="7126896" y="589035"/>
                </a:moveTo>
                <a:lnTo>
                  <a:pt x="294516" y="589035"/>
                </a:lnTo>
                <a:lnTo>
                  <a:pt x="248166" y="585366"/>
                </a:lnTo>
                <a:lnTo>
                  <a:pt x="203374" y="574578"/>
                </a:lnTo>
                <a:lnTo>
                  <a:pt x="160932" y="556998"/>
                </a:lnTo>
                <a:lnTo>
                  <a:pt x="121631" y="532953"/>
                </a:lnTo>
                <a:lnTo>
                  <a:pt x="86262" y="502773"/>
                </a:lnTo>
                <a:lnTo>
                  <a:pt x="56081" y="467404"/>
                </a:lnTo>
                <a:lnTo>
                  <a:pt x="32037" y="428102"/>
                </a:lnTo>
                <a:lnTo>
                  <a:pt x="14457" y="385660"/>
                </a:lnTo>
                <a:lnTo>
                  <a:pt x="3668" y="340868"/>
                </a:lnTo>
                <a:lnTo>
                  <a:pt x="0" y="294517"/>
                </a:lnTo>
                <a:lnTo>
                  <a:pt x="3668" y="248166"/>
                </a:lnTo>
                <a:lnTo>
                  <a:pt x="14457" y="203374"/>
                </a:lnTo>
                <a:lnTo>
                  <a:pt x="32037" y="160932"/>
                </a:lnTo>
                <a:lnTo>
                  <a:pt x="56081" y="121631"/>
                </a:lnTo>
                <a:lnTo>
                  <a:pt x="86262" y="86262"/>
                </a:lnTo>
                <a:lnTo>
                  <a:pt x="121631" y="56081"/>
                </a:lnTo>
                <a:lnTo>
                  <a:pt x="160932" y="32037"/>
                </a:lnTo>
                <a:lnTo>
                  <a:pt x="203374" y="14457"/>
                </a:lnTo>
                <a:lnTo>
                  <a:pt x="248166" y="3668"/>
                </a:lnTo>
                <a:lnTo>
                  <a:pt x="294517" y="0"/>
                </a:lnTo>
                <a:lnTo>
                  <a:pt x="7126895" y="0"/>
                </a:lnTo>
                <a:lnTo>
                  <a:pt x="7173246" y="3668"/>
                </a:lnTo>
                <a:lnTo>
                  <a:pt x="7218037" y="14457"/>
                </a:lnTo>
                <a:lnTo>
                  <a:pt x="7260479" y="32037"/>
                </a:lnTo>
                <a:lnTo>
                  <a:pt x="7299781" y="56081"/>
                </a:lnTo>
                <a:lnTo>
                  <a:pt x="7335150" y="86262"/>
                </a:lnTo>
                <a:lnTo>
                  <a:pt x="7365331" y="121631"/>
                </a:lnTo>
                <a:lnTo>
                  <a:pt x="7389375" y="160932"/>
                </a:lnTo>
                <a:lnTo>
                  <a:pt x="7406955" y="203374"/>
                </a:lnTo>
                <a:lnTo>
                  <a:pt x="7417743" y="248166"/>
                </a:lnTo>
                <a:lnTo>
                  <a:pt x="7420467" y="282571"/>
                </a:lnTo>
                <a:lnTo>
                  <a:pt x="7420467" y="306464"/>
                </a:lnTo>
                <a:lnTo>
                  <a:pt x="7406955" y="385660"/>
                </a:lnTo>
                <a:lnTo>
                  <a:pt x="7389375" y="428102"/>
                </a:lnTo>
                <a:lnTo>
                  <a:pt x="7365331" y="467404"/>
                </a:lnTo>
                <a:lnTo>
                  <a:pt x="7335150" y="502773"/>
                </a:lnTo>
                <a:lnTo>
                  <a:pt x="7299781" y="532953"/>
                </a:lnTo>
                <a:lnTo>
                  <a:pt x="7260479" y="556998"/>
                </a:lnTo>
                <a:lnTo>
                  <a:pt x="7218037" y="574578"/>
                </a:lnTo>
                <a:lnTo>
                  <a:pt x="7173246" y="585366"/>
                </a:lnTo>
                <a:lnTo>
                  <a:pt x="7126896" y="5890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348" y="3837679"/>
            <a:ext cx="2676524" cy="183832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2864633" y="3884652"/>
            <a:ext cx="4648200" cy="1739900"/>
          </a:xfrm>
          <a:custGeom>
            <a:avLst/>
            <a:gdLst/>
            <a:ahLst/>
            <a:cxnLst/>
            <a:rect l="l" t="t" r="r" b="b"/>
            <a:pathLst>
              <a:path w="4648200" h="1739900">
                <a:moveTo>
                  <a:pt x="4314754" y="1739709"/>
                </a:moveTo>
                <a:lnTo>
                  <a:pt x="333373" y="1739709"/>
                </a:lnTo>
                <a:lnTo>
                  <a:pt x="284111" y="1736094"/>
                </a:lnTo>
                <a:lnTo>
                  <a:pt x="237091" y="1725594"/>
                </a:lnTo>
                <a:lnTo>
                  <a:pt x="192832" y="1708724"/>
                </a:lnTo>
                <a:lnTo>
                  <a:pt x="151848" y="1686000"/>
                </a:lnTo>
                <a:lnTo>
                  <a:pt x="114656" y="1657937"/>
                </a:lnTo>
                <a:lnTo>
                  <a:pt x="81771" y="1625052"/>
                </a:lnTo>
                <a:lnTo>
                  <a:pt x="53708" y="1587860"/>
                </a:lnTo>
                <a:lnTo>
                  <a:pt x="30984" y="1546876"/>
                </a:lnTo>
                <a:lnTo>
                  <a:pt x="14114" y="1502617"/>
                </a:lnTo>
                <a:lnTo>
                  <a:pt x="3614" y="1455597"/>
                </a:lnTo>
                <a:lnTo>
                  <a:pt x="0" y="1406336"/>
                </a:lnTo>
                <a:lnTo>
                  <a:pt x="0" y="333372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4314753" y="0"/>
                </a:lnTo>
                <a:lnTo>
                  <a:pt x="4364016" y="3614"/>
                </a:lnTo>
                <a:lnTo>
                  <a:pt x="4411036" y="14114"/>
                </a:lnTo>
                <a:lnTo>
                  <a:pt x="4455295" y="30984"/>
                </a:lnTo>
                <a:lnTo>
                  <a:pt x="4496279" y="53708"/>
                </a:lnTo>
                <a:lnTo>
                  <a:pt x="4533471" y="81771"/>
                </a:lnTo>
                <a:lnTo>
                  <a:pt x="4566356" y="114656"/>
                </a:lnTo>
                <a:lnTo>
                  <a:pt x="4594419" y="151848"/>
                </a:lnTo>
                <a:lnTo>
                  <a:pt x="4617143" y="192832"/>
                </a:lnTo>
                <a:lnTo>
                  <a:pt x="4634013" y="237091"/>
                </a:lnTo>
                <a:lnTo>
                  <a:pt x="4644513" y="284111"/>
                </a:lnTo>
                <a:lnTo>
                  <a:pt x="4648127" y="333372"/>
                </a:lnTo>
                <a:lnTo>
                  <a:pt x="4648127" y="1406336"/>
                </a:lnTo>
                <a:lnTo>
                  <a:pt x="4644513" y="1455597"/>
                </a:lnTo>
                <a:lnTo>
                  <a:pt x="4634013" y="1502617"/>
                </a:lnTo>
                <a:lnTo>
                  <a:pt x="4617143" y="1546876"/>
                </a:lnTo>
                <a:lnTo>
                  <a:pt x="4594419" y="1587860"/>
                </a:lnTo>
                <a:lnTo>
                  <a:pt x="4566356" y="1625052"/>
                </a:lnTo>
                <a:lnTo>
                  <a:pt x="4533471" y="1657937"/>
                </a:lnTo>
                <a:lnTo>
                  <a:pt x="4496279" y="1686000"/>
                </a:lnTo>
                <a:lnTo>
                  <a:pt x="4455295" y="1708724"/>
                </a:lnTo>
                <a:lnTo>
                  <a:pt x="4411036" y="1725594"/>
                </a:lnTo>
                <a:lnTo>
                  <a:pt x="4364016" y="1736094"/>
                </a:lnTo>
                <a:lnTo>
                  <a:pt x="4314754" y="17397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6748" y="2509166"/>
            <a:ext cx="7371080" cy="303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6610" marR="111125" indent="-1968500">
              <a:lnSpc>
                <a:spcPct val="114999"/>
              </a:lnSpc>
              <a:spcBef>
                <a:spcPts val="100"/>
              </a:spcBef>
            </a:pPr>
            <a:r>
              <a:rPr sz="1250" spc="-5" dirty="0">
                <a:latin typeface="Comic Sans MS"/>
                <a:cs typeface="Comic Sans MS"/>
              </a:rPr>
              <a:t>You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can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use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SUMMARIZECOLUMN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within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another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DAX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function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like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SUMX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to</a:t>
            </a:r>
            <a:r>
              <a:rPr sz="1250" spc="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create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a</a:t>
            </a:r>
            <a:r>
              <a:rPr sz="1250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measure </a:t>
            </a:r>
            <a:r>
              <a:rPr sz="1250" spc="-355" dirty="0">
                <a:latin typeface="Comic Sans MS"/>
                <a:cs typeface="Comic Sans MS"/>
              </a:rPr>
              <a:t> </a:t>
            </a:r>
            <a:r>
              <a:rPr sz="1250" spc="-5" dirty="0">
                <a:latin typeface="Comic Sans MS"/>
                <a:cs typeface="Comic Sans MS"/>
              </a:rPr>
              <a:t>that interacts well with other table filters.</a:t>
            </a:r>
            <a:endParaRPr sz="1250">
              <a:latin typeface="Comic Sans MS"/>
              <a:cs typeface="Comic Sans MS"/>
            </a:endParaRPr>
          </a:p>
          <a:p>
            <a:pPr marL="12700" marR="5080">
              <a:lnSpc>
                <a:spcPct val="115700"/>
              </a:lnSpc>
              <a:spcBef>
                <a:spcPts val="1410"/>
              </a:spcBef>
              <a:tabLst>
                <a:tab pos="584835" algn="l"/>
                <a:tab pos="1398270" algn="l"/>
                <a:tab pos="1887220" algn="l"/>
                <a:tab pos="2306955" algn="l"/>
                <a:tab pos="2858135" algn="l"/>
                <a:tab pos="3582670" algn="l"/>
                <a:tab pos="4146550" algn="l"/>
                <a:tab pos="4949190" algn="l"/>
                <a:tab pos="5264150" algn="l"/>
                <a:tab pos="5945505" algn="l"/>
                <a:tab pos="6184900" algn="l"/>
                <a:tab pos="7002780" algn="l"/>
              </a:tabLst>
            </a:pPr>
            <a:r>
              <a:rPr sz="1350" b="1" spc="-10" dirty="0">
                <a:latin typeface="Comic Sans MS"/>
                <a:cs typeface="Comic Sans MS"/>
              </a:rPr>
              <a:t>Let'</a:t>
            </a:r>
            <a:r>
              <a:rPr sz="1350" b="1" spc="-5" dirty="0">
                <a:latin typeface="Comic Sans MS"/>
                <a:cs typeface="Comic Sans MS"/>
              </a:rPr>
              <a:t>s</a:t>
            </a:r>
            <a:r>
              <a:rPr sz="1350" b="1" dirty="0">
                <a:latin typeface="Comic Sans MS"/>
                <a:cs typeface="Comic Sans MS"/>
              </a:rPr>
              <a:t>	</a:t>
            </a:r>
            <a:r>
              <a:rPr sz="1350" b="1" spc="-10" dirty="0">
                <a:latin typeface="Comic Sans MS"/>
                <a:cs typeface="Comic Sans MS"/>
              </a:rPr>
              <a:t>continu</a:t>
            </a:r>
            <a:r>
              <a:rPr sz="1350" b="1" spc="-5" dirty="0">
                <a:latin typeface="Comic Sans MS"/>
                <a:cs typeface="Comic Sans MS"/>
              </a:rPr>
              <a:t>e</a:t>
            </a:r>
            <a:r>
              <a:rPr sz="1350" b="1" dirty="0">
                <a:latin typeface="Comic Sans MS"/>
                <a:cs typeface="Comic Sans MS"/>
              </a:rPr>
              <a:t>	</a:t>
            </a:r>
            <a:r>
              <a:rPr sz="1350" b="1" spc="-10" dirty="0">
                <a:latin typeface="Comic Sans MS"/>
                <a:cs typeface="Comic Sans MS"/>
              </a:rPr>
              <a:t>wit</a:t>
            </a:r>
            <a:r>
              <a:rPr sz="1350" b="1" spc="-5" dirty="0">
                <a:latin typeface="Comic Sans MS"/>
                <a:cs typeface="Comic Sans MS"/>
              </a:rPr>
              <a:t>h</a:t>
            </a:r>
            <a:r>
              <a:rPr sz="1350" b="1" dirty="0">
                <a:latin typeface="Comic Sans MS"/>
                <a:cs typeface="Comic Sans MS"/>
              </a:rPr>
              <a:t>	</a:t>
            </a:r>
            <a:r>
              <a:rPr sz="1350" b="1" spc="-10" dirty="0">
                <a:latin typeface="Comic Sans MS"/>
                <a:cs typeface="Comic Sans MS"/>
              </a:rPr>
              <a:t>th</a:t>
            </a:r>
            <a:r>
              <a:rPr sz="1350" b="1" spc="-5" dirty="0">
                <a:latin typeface="Comic Sans MS"/>
                <a:cs typeface="Comic Sans MS"/>
              </a:rPr>
              <a:t>e</a:t>
            </a:r>
            <a:r>
              <a:rPr sz="1350" b="1" dirty="0">
                <a:latin typeface="Comic Sans MS"/>
                <a:cs typeface="Comic Sans MS"/>
              </a:rPr>
              <a:t>	</a:t>
            </a:r>
            <a:r>
              <a:rPr sz="1350" b="1" spc="-10" dirty="0">
                <a:latin typeface="Comic Sans MS"/>
                <a:cs typeface="Comic Sans MS"/>
              </a:rPr>
              <a:t>sam</a:t>
            </a:r>
            <a:r>
              <a:rPr sz="1350" b="1" spc="-5" dirty="0">
                <a:latin typeface="Comic Sans MS"/>
                <a:cs typeface="Comic Sans MS"/>
              </a:rPr>
              <a:t>e</a:t>
            </a:r>
            <a:r>
              <a:rPr sz="1350" b="1" dirty="0">
                <a:latin typeface="Comic Sans MS"/>
                <a:cs typeface="Comic Sans MS"/>
              </a:rPr>
              <a:t>	</a:t>
            </a:r>
            <a:r>
              <a:rPr sz="1350" b="1" spc="-10" dirty="0">
                <a:latin typeface="Comic Sans MS"/>
                <a:cs typeface="Comic Sans MS"/>
              </a:rPr>
              <a:t>Order</a:t>
            </a:r>
            <a:r>
              <a:rPr sz="1350" b="1" spc="-5" dirty="0">
                <a:latin typeface="Comic Sans MS"/>
                <a:cs typeface="Comic Sans MS"/>
              </a:rPr>
              <a:t>s</a:t>
            </a:r>
            <a:r>
              <a:rPr sz="1350" b="1" dirty="0">
                <a:latin typeface="Comic Sans MS"/>
                <a:cs typeface="Comic Sans MS"/>
              </a:rPr>
              <a:t>	</a:t>
            </a:r>
            <a:r>
              <a:rPr sz="1350" b="1" spc="-10" dirty="0">
                <a:latin typeface="Comic Sans MS"/>
                <a:cs typeface="Comic Sans MS"/>
              </a:rPr>
              <a:t>tabl</a:t>
            </a:r>
            <a:r>
              <a:rPr sz="1350" b="1" spc="-5" dirty="0">
                <a:latin typeface="Comic Sans MS"/>
                <a:cs typeface="Comic Sans MS"/>
              </a:rPr>
              <a:t>e</a:t>
            </a:r>
            <a:r>
              <a:rPr sz="1350" b="1" dirty="0">
                <a:latin typeface="Comic Sans MS"/>
                <a:cs typeface="Comic Sans MS"/>
              </a:rPr>
              <a:t>	</a:t>
            </a:r>
            <a:r>
              <a:rPr sz="1350" b="1" spc="-10" dirty="0">
                <a:latin typeface="Comic Sans MS"/>
                <a:cs typeface="Comic Sans MS"/>
              </a:rPr>
              <a:t>exampl</a:t>
            </a:r>
            <a:r>
              <a:rPr sz="1350" b="1" spc="-5" dirty="0">
                <a:latin typeface="Comic Sans MS"/>
                <a:cs typeface="Comic Sans MS"/>
              </a:rPr>
              <a:t>e</a:t>
            </a:r>
            <a:r>
              <a:rPr sz="1350" b="1" dirty="0">
                <a:latin typeface="Comic Sans MS"/>
                <a:cs typeface="Comic Sans MS"/>
              </a:rPr>
              <a:t>	</a:t>
            </a:r>
            <a:r>
              <a:rPr sz="1350" b="1" spc="-10" dirty="0">
                <a:latin typeface="Comic Sans MS"/>
                <a:cs typeface="Comic Sans MS"/>
              </a:rPr>
              <a:t>t</a:t>
            </a:r>
            <a:r>
              <a:rPr sz="1350" b="1" spc="-5" dirty="0">
                <a:latin typeface="Comic Sans MS"/>
                <a:cs typeface="Comic Sans MS"/>
              </a:rPr>
              <a:t>o</a:t>
            </a:r>
            <a:r>
              <a:rPr sz="1350" b="1" dirty="0">
                <a:latin typeface="Comic Sans MS"/>
                <a:cs typeface="Comic Sans MS"/>
              </a:rPr>
              <a:t>	</a:t>
            </a:r>
            <a:r>
              <a:rPr sz="1350" b="1" spc="-10" dirty="0">
                <a:latin typeface="Comic Sans MS"/>
                <a:cs typeface="Comic Sans MS"/>
              </a:rPr>
              <a:t>creat</a:t>
            </a:r>
            <a:r>
              <a:rPr sz="1350" b="1" spc="-5" dirty="0">
                <a:latin typeface="Comic Sans MS"/>
                <a:cs typeface="Comic Sans MS"/>
              </a:rPr>
              <a:t>e</a:t>
            </a:r>
            <a:r>
              <a:rPr sz="1350" b="1" dirty="0">
                <a:latin typeface="Comic Sans MS"/>
                <a:cs typeface="Comic Sans MS"/>
              </a:rPr>
              <a:t>	</a:t>
            </a:r>
            <a:r>
              <a:rPr sz="1350" b="1" spc="-5" dirty="0">
                <a:latin typeface="Comic Sans MS"/>
                <a:cs typeface="Comic Sans MS"/>
              </a:rPr>
              <a:t>a</a:t>
            </a:r>
            <a:r>
              <a:rPr sz="1350" b="1" dirty="0">
                <a:latin typeface="Comic Sans MS"/>
                <a:cs typeface="Comic Sans MS"/>
              </a:rPr>
              <a:t>	</a:t>
            </a:r>
            <a:r>
              <a:rPr sz="1350" b="1" spc="-10" dirty="0">
                <a:latin typeface="Comic Sans MS"/>
                <a:cs typeface="Comic Sans MS"/>
              </a:rPr>
              <a:t>measur</a:t>
            </a:r>
            <a:r>
              <a:rPr sz="1350" b="1" spc="-5" dirty="0">
                <a:latin typeface="Comic Sans MS"/>
                <a:cs typeface="Comic Sans MS"/>
              </a:rPr>
              <a:t>e</a:t>
            </a:r>
            <a:r>
              <a:rPr sz="1350" b="1" dirty="0">
                <a:latin typeface="Comic Sans MS"/>
                <a:cs typeface="Comic Sans MS"/>
              </a:rPr>
              <a:t>	</a:t>
            </a:r>
            <a:r>
              <a:rPr sz="1350" b="1" spc="-10" dirty="0">
                <a:latin typeface="Comic Sans MS"/>
                <a:cs typeface="Comic Sans MS"/>
              </a:rPr>
              <a:t>tha</a:t>
            </a:r>
            <a:r>
              <a:rPr sz="1350" b="1" spc="-5" dirty="0">
                <a:latin typeface="Comic Sans MS"/>
                <a:cs typeface="Comic Sans MS"/>
              </a:rPr>
              <a:t>t  </a:t>
            </a:r>
            <a:r>
              <a:rPr sz="1350" b="1" spc="-10" dirty="0">
                <a:latin typeface="Comic Sans MS"/>
                <a:cs typeface="Comic Sans MS"/>
              </a:rPr>
              <a:t>calculates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total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sales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by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category,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Product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Name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and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interacts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with</a:t>
            </a:r>
            <a:r>
              <a:rPr sz="1350" b="1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filters:</a:t>
            </a:r>
            <a:endParaRPr sz="13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omic Sans MS"/>
              <a:cs typeface="Comic Sans MS"/>
            </a:endParaRPr>
          </a:p>
          <a:p>
            <a:pPr marL="2785745" marR="5080">
              <a:lnSpc>
                <a:spcPct val="114100"/>
              </a:lnSpc>
            </a:pPr>
            <a:r>
              <a:rPr sz="1150" b="1" spc="-10" dirty="0">
                <a:latin typeface="Comic Sans MS"/>
                <a:cs typeface="Comic Sans MS"/>
              </a:rPr>
              <a:t>SUMMARIZE</a:t>
            </a:r>
            <a:r>
              <a:rPr sz="1150" b="1" spc="-7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creates</a:t>
            </a:r>
            <a:r>
              <a:rPr sz="1150" spc="85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a</a:t>
            </a:r>
            <a:r>
              <a:rPr sz="1150" spc="8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summary</a:t>
            </a:r>
            <a:r>
              <a:rPr sz="1150" spc="8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table</a:t>
            </a:r>
            <a:r>
              <a:rPr sz="1150" spc="8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with</a:t>
            </a:r>
            <a:r>
              <a:rPr sz="1150" spc="8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spc="8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specified</a:t>
            </a:r>
            <a:r>
              <a:rPr sz="1150" spc="8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columns </a:t>
            </a:r>
            <a:r>
              <a:rPr sz="1150" spc="-32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and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calculates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total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sales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for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each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category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and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product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name. 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b="1" spc="-10" dirty="0">
                <a:latin typeface="Comic Sans MS"/>
                <a:cs typeface="Comic Sans MS"/>
              </a:rPr>
              <a:t>FILTER</a:t>
            </a:r>
            <a:r>
              <a:rPr sz="1150" b="1" spc="17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filters</a:t>
            </a:r>
            <a:r>
              <a:rPr sz="1150" spc="16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spc="17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summarized</a:t>
            </a:r>
            <a:r>
              <a:rPr sz="1150" spc="16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table</a:t>
            </a:r>
            <a:r>
              <a:rPr sz="1150" spc="170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to</a:t>
            </a:r>
            <a:r>
              <a:rPr sz="1150" spc="16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include</a:t>
            </a:r>
            <a:r>
              <a:rPr sz="1150" spc="17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only</a:t>
            </a:r>
            <a:r>
              <a:rPr sz="1150" spc="16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rows</a:t>
            </a:r>
            <a:r>
              <a:rPr sz="1150" spc="17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where </a:t>
            </a:r>
            <a:r>
              <a:rPr sz="1150" spc="-33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total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sales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are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greater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than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200.</a:t>
            </a:r>
            <a:endParaRPr sz="1150">
              <a:latin typeface="Comic Sans MS"/>
              <a:cs typeface="Comic Sans MS"/>
            </a:endParaRPr>
          </a:p>
          <a:p>
            <a:pPr marL="2785745" marR="5080">
              <a:lnSpc>
                <a:spcPct val="114100"/>
              </a:lnSpc>
            </a:pPr>
            <a:r>
              <a:rPr sz="1150" b="1" spc="-10" dirty="0">
                <a:latin typeface="Comic Sans MS"/>
                <a:cs typeface="Comic Sans MS"/>
              </a:rPr>
              <a:t>SUMX</a:t>
            </a:r>
            <a:r>
              <a:rPr sz="1150" b="1" spc="7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iterates</a:t>
            </a:r>
            <a:r>
              <a:rPr sz="1150" spc="229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over</a:t>
            </a:r>
            <a:r>
              <a:rPr sz="1150" spc="229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each</a:t>
            </a:r>
            <a:r>
              <a:rPr sz="1150" spc="229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row</a:t>
            </a:r>
            <a:r>
              <a:rPr sz="1150" spc="235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of</a:t>
            </a:r>
            <a:r>
              <a:rPr sz="1150" spc="229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spc="229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filtered</a:t>
            </a:r>
            <a:r>
              <a:rPr sz="1150" spc="229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summarized</a:t>
            </a:r>
            <a:r>
              <a:rPr sz="1150" spc="229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table </a:t>
            </a:r>
            <a:r>
              <a:rPr sz="1150" spc="-33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and sums</a:t>
            </a:r>
            <a:r>
              <a:rPr sz="1150" spc="-5" dirty="0">
                <a:latin typeface="Comic Sans MS"/>
                <a:cs typeface="Comic Sans MS"/>
              </a:rPr>
              <a:t> up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total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sales.</a:t>
            </a:r>
            <a:endParaRPr sz="1150">
              <a:latin typeface="Comic Sans MS"/>
              <a:cs typeface="Comic Sans MS"/>
            </a:endParaRPr>
          </a:p>
          <a:p>
            <a:pPr marL="2785745" marR="5080">
              <a:lnSpc>
                <a:spcPct val="114100"/>
              </a:lnSpc>
            </a:pPr>
            <a:r>
              <a:rPr sz="1150" b="1" spc="-10" dirty="0">
                <a:latin typeface="Comic Sans MS"/>
                <a:cs typeface="Comic Sans MS"/>
              </a:rPr>
              <a:t>CALCULATE</a:t>
            </a:r>
            <a:r>
              <a:rPr sz="1150" b="1" spc="8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wraps</a:t>
            </a:r>
            <a:r>
              <a:rPr sz="1150" spc="23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spc="24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entire</a:t>
            </a:r>
            <a:r>
              <a:rPr sz="1150" spc="23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expression,</a:t>
            </a:r>
            <a:r>
              <a:rPr sz="1150" spc="23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allowing</a:t>
            </a:r>
            <a:r>
              <a:rPr sz="1150" spc="235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it</a:t>
            </a:r>
            <a:r>
              <a:rPr sz="1150" spc="240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to</a:t>
            </a:r>
            <a:r>
              <a:rPr sz="1150" spc="23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interact </a:t>
            </a:r>
            <a:r>
              <a:rPr sz="1150" spc="-33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with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filters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from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other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tables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or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visuals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in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your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Power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BI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report.</a:t>
            </a:r>
            <a:endParaRPr sz="1150">
              <a:latin typeface="Comic Sans MS"/>
              <a:cs typeface="Comic Sans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9060" y="5825011"/>
            <a:ext cx="5619749" cy="1285874"/>
          </a:xfrm>
          <a:prstGeom prst="rect">
            <a:avLst/>
          </a:prstGeom>
        </p:spPr>
      </p:pic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D3A2DA7D-396C-7026-A1B0-465B44A4587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9" y="113712"/>
            <a:ext cx="7882255" cy="472440"/>
          </a:xfrm>
          <a:custGeom>
            <a:avLst/>
            <a:gdLst/>
            <a:ahLst/>
            <a:cxnLst/>
            <a:rect l="l" t="t" r="r" b="b"/>
            <a:pathLst>
              <a:path w="7882255" h="472440">
                <a:moveTo>
                  <a:pt x="7646733" y="471996"/>
                </a:moveTo>
                <a:lnTo>
                  <a:pt x="235998" y="471996"/>
                </a:lnTo>
                <a:lnTo>
                  <a:pt x="189742" y="467420"/>
                </a:lnTo>
                <a:lnTo>
                  <a:pt x="145685" y="454032"/>
                </a:lnTo>
                <a:lnTo>
                  <a:pt x="105066" y="432346"/>
                </a:lnTo>
                <a:lnTo>
                  <a:pt x="69122" y="402874"/>
                </a:lnTo>
                <a:lnTo>
                  <a:pt x="39650" y="366930"/>
                </a:lnTo>
                <a:lnTo>
                  <a:pt x="17964" y="326310"/>
                </a:lnTo>
                <a:lnTo>
                  <a:pt x="4576" y="282254"/>
                </a:lnTo>
                <a:lnTo>
                  <a:pt x="0" y="235998"/>
                </a:lnTo>
                <a:lnTo>
                  <a:pt x="4576" y="189742"/>
                </a:lnTo>
                <a:lnTo>
                  <a:pt x="17964" y="145685"/>
                </a:lnTo>
                <a:lnTo>
                  <a:pt x="39650" y="105066"/>
                </a:lnTo>
                <a:lnTo>
                  <a:pt x="69122" y="69122"/>
                </a:lnTo>
                <a:lnTo>
                  <a:pt x="105066" y="39650"/>
                </a:lnTo>
                <a:lnTo>
                  <a:pt x="145685" y="17964"/>
                </a:lnTo>
                <a:lnTo>
                  <a:pt x="189742" y="4576"/>
                </a:lnTo>
                <a:lnTo>
                  <a:pt x="235997" y="0"/>
                </a:lnTo>
                <a:lnTo>
                  <a:pt x="7646734" y="0"/>
                </a:lnTo>
                <a:lnTo>
                  <a:pt x="7692989" y="4576"/>
                </a:lnTo>
                <a:lnTo>
                  <a:pt x="7737046" y="17964"/>
                </a:lnTo>
                <a:lnTo>
                  <a:pt x="7777665" y="39650"/>
                </a:lnTo>
                <a:lnTo>
                  <a:pt x="7813609" y="69122"/>
                </a:lnTo>
                <a:lnTo>
                  <a:pt x="7843081" y="105066"/>
                </a:lnTo>
                <a:lnTo>
                  <a:pt x="7864768" y="145685"/>
                </a:lnTo>
                <a:lnTo>
                  <a:pt x="7878156" y="189742"/>
                </a:lnTo>
                <a:lnTo>
                  <a:pt x="7881977" y="228361"/>
                </a:lnTo>
                <a:lnTo>
                  <a:pt x="7881977" y="243635"/>
                </a:lnTo>
                <a:lnTo>
                  <a:pt x="7878156" y="282254"/>
                </a:lnTo>
                <a:lnTo>
                  <a:pt x="7864768" y="326310"/>
                </a:lnTo>
                <a:lnTo>
                  <a:pt x="7843081" y="366930"/>
                </a:lnTo>
                <a:lnTo>
                  <a:pt x="7813609" y="402874"/>
                </a:lnTo>
                <a:lnTo>
                  <a:pt x="7777665" y="432346"/>
                </a:lnTo>
                <a:lnTo>
                  <a:pt x="7737046" y="454032"/>
                </a:lnTo>
                <a:lnTo>
                  <a:pt x="7692989" y="467420"/>
                </a:lnTo>
                <a:lnTo>
                  <a:pt x="7646733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0871" y="187308"/>
            <a:ext cx="6387465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10" dirty="0"/>
              <a:t>Comparing SUMMARIZE</a:t>
            </a:r>
            <a:r>
              <a:rPr sz="1950" spc="-5" dirty="0"/>
              <a:t> </a:t>
            </a:r>
            <a:r>
              <a:rPr sz="1950" spc="-10" dirty="0"/>
              <a:t>and</a:t>
            </a:r>
            <a:r>
              <a:rPr sz="1950" spc="-5" dirty="0"/>
              <a:t> </a:t>
            </a:r>
            <a:r>
              <a:rPr sz="1950" spc="-10" dirty="0"/>
              <a:t>SUMMARIZECOLUMNS</a:t>
            </a:r>
            <a:endParaRPr sz="19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4596" y="2585181"/>
            <a:ext cx="1246528" cy="241934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8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7"/>
                </a:lnTo>
                <a:lnTo>
                  <a:pt x="48417" y="197134"/>
                </a:lnTo>
                <a:lnTo>
                  <a:pt x="74039" y="161269"/>
                </a:lnTo>
                <a:lnTo>
                  <a:pt x="104294" y="127690"/>
                </a:lnTo>
                <a:lnTo>
                  <a:pt x="138794" y="96911"/>
                </a:lnTo>
                <a:lnTo>
                  <a:pt x="177152" y="69451"/>
                </a:lnTo>
                <a:lnTo>
                  <a:pt x="218982" y="45826"/>
                </a:lnTo>
                <a:lnTo>
                  <a:pt x="263896" y="26551"/>
                </a:lnTo>
                <a:lnTo>
                  <a:pt x="311506" y="12144"/>
                </a:lnTo>
                <a:lnTo>
                  <a:pt x="361427" y="3122"/>
                </a:lnTo>
                <a:lnTo>
                  <a:pt x="413264" y="0"/>
                </a:lnTo>
                <a:lnTo>
                  <a:pt x="776142" y="0"/>
                </a:lnTo>
                <a:lnTo>
                  <a:pt x="827983" y="3122"/>
                </a:lnTo>
                <a:lnTo>
                  <a:pt x="877908" y="12144"/>
                </a:lnTo>
                <a:lnTo>
                  <a:pt x="925523" y="26551"/>
                </a:lnTo>
                <a:lnTo>
                  <a:pt x="970442" y="45826"/>
                </a:lnTo>
                <a:lnTo>
                  <a:pt x="1012276" y="69451"/>
                </a:lnTo>
                <a:lnTo>
                  <a:pt x="1050638" y="96911"/>
                </a:lnTo>
                <a:lnTo>
                  <a:pt x="1085142" y="127690"/>
                </a:lnTo>
                <a:lnTo>
                  <a:pt x="1115400" y="161269"/>
                </a:lnTo>
                <a:lnTo>
                  <a:pt x="1141024" y="197134"/>
                </a:lnTo>
                <a:lnTo>
                  <a:pt x="1161627" y="234767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19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79"/>
                </a:lnTo>
                <a:lnTo>
                  <a:pt x="1085135" y="585493"/>
                </a:lnTo>
                <a:lnTo>
                  <a:pt x="1050633" y="616748"/>
                </a:lnTo>
                <a:lnTo>
                  <a:pt x="1012271" y="644549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5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12019" y="1565324"/>
            <a:ext cx="113601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Understood?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2303" y="719999"/>
            <a:ext cx="7120890" cy="1106170"/>
          </a:xfrm>
          <a:custGeom>
            <a:avLst/>
            <a:gdLst/>
            <a:ahLst/>
            <a:cxnLst/>
            <a:rect l="l" t="t" r="r" b="b"/>
            <a:pathLst>
              <a:path w="7120890" h="1106170">
                <a:moveTo>
                  <a:pt x="6788436" y="1106103"/>
                </a:moveTo>
                <a:lnTo>
                  <a:pt x="333374" y="1106103"/>
                </a:lnTo>
                <a:lnTo>
                  <a:pt x="284111" y="1102489"/>
                </a:lnTo>
                <a:lnTo>
                  <a:pt x="237091" y="1091988"/>
                </a:lnTo>
                <a:lnTo>
                  <a:pt x="192832" y="1075118"/>
                </a:lnTo>
                <a:lnTo>
                  <a:pt x="151848" y="1052394"/>
                </a:lnTo>
                <a:lnTo>
                  <a:pt x="114656" y="1024332"/>
                </a:lnTo>
                <a:lnTo>
                  <a:pt x="81771" y="991447"/>
                </a:lnTo>
                <a:lnTo>
                  <a:pt x="53708" y="954254"/>
                </a:lnTo>
                <a:lnTo>
                  <a:pt x="30984" y="913271"/>
                </a:lnTo>
                <a:lnTo>
                  <a:pt x="14114" y="869011"/>
                </a:lnTo>
                <a:lnTo>
                  <a:pt x="3614" y="821992"/>
                </a:lnTo>
                <a:lnTo>
                  <a:pt x="0" y="772728"/>
                </a:lnTo>
                <a:lnTo>
                  <a:pt x="0" y="333374"/>
                </a:lnTo>
                <a:lnTo>
                  <a:pt x="3614" y="284110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0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68" y="0"/>
                </a:lnTo>
                <a:lnTo>
                  <a:pt x="6788442" y="0"/>
                </a:lnTo>
                <a:lnTo>
                  <a:pt x="6837699" y="3614"/>
                </a:lnTo>
                <a:lnTo>
                  <a:pt x="6884719" y="14114"/>
                </a:lnTo>
                <a:lnTo>
                  <a:pt x="6928978" y="30984"/>
                </a:lnTo>
                <a:lnTo>
                  <a:pt x="6969962" y="53708"/>
                </a:lnTo>
                <a:lnTo>
                  <a:pt x="7007154" y="81770"/>
                </a:lnTo>
                <a:lnTo>
                  <a:pt x="7040039" y="114656"/>
                </a:lnTo>
                <a:lnTo>
                  <a:pt x="7068102" y="151848"/>
                </a:lnTo>
                <a:lnTo>
                  <a:pt x="7090826" y="192832"/>
                </a:lnTo>
                <a:lnTo>
                  <a:pt x="7107696" y="237091"/>
                </a:lnTo>
                <a:lnTo>
                  <a:pt x="7118196" y="284110"/>
                </a:lnTo>
                <a:lnTo>
                  <a:pt x="7120545" y="316121"/>
                </a:lnTo>
                <a:lnTo>
                  <a:pt x="7120545" y="789981"/>
                </a:lnTo>
                <a:lnTo>
                  <a:pt x="7107696" y="869011"/>
                </a:lnTo>
                <a:lnTo>
                  <a:pt x="7090826" y="913271"/>
                </a:lnTo>
                <a:lnTo>
                  <a:pt x="7068102" y="954254"/>
                </a:lnTo>
                <a:lnTo>
                  <a:pt x="7040039" y="991447"/>
                </a:lnTo>
                <a:lnTo>
                  <a:pt x="7007154" y="1024332"/>
                </a:lnTo>
                <a:lnTo>
                  <a:pt x="6969962" y="1052394"/>
                </a:lnTo>
                <a:lnTo>
                  <a:pt x="6928978" y="1075118"/>
                </a:lnTo>
                <a:lnTo>
                  <a:pt x="6884719" y="1091988"/>
                </a:lnTo>
                <a:lnTo>
                  <a:pt x="6837699" y="1102489"/>
                </a:lnTo>
                <a:lnTo>
                  <a:pt x="6788436" y="11061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7703" y="744009"/>
            <a:ext cx="7071359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100"/>
              </a:lnSpc>
              <a:spcBef>
                <a:spcPts val="100"/>
              </a:spcBef>
            </a:pPr>
            <a:r>
              <a:rPr sz="1450" b="1" spc="-10" dirty="0">
                <a:latin typeface="Comic Sans MS"/>
                <a:cs typeface="Comic Sans MS"/>
              </a:rPr>
              <a:t>SUMMARIZECOLUMNS</a:t>
            </a:r>
            <a:r>
              <a:rPr sz="1450" spc="-10" dirty="0">
                <a:latin typeface="Comic Sans MS"/>
                <a:cs typeface="Comic Sans MS"/>
              </a:rPr>
              <a:t>:</a:t>
            </a:r>
            <a:r>
              <a:rPr sz="1450" spc="8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Allows</a:t>
            </a:r>
            <a:r>
              <a:rPr sz="1450" spc="8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for</a:t>
            </a:r>
            <a:r>
              <a:rPr sz="1450" spc="8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filtering</a:t>
            </a:r>
            <a:r>
              <a:rPr sz="1450" spc="7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directly</a:t>
            </a:r>
            <a:r>
              <a:rPr sz="1450" spc="8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within</a:t>
            </a:r>
            <a:r>
              <a:rPr sz="1450" spc="8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7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function,</a:t>
            </a:r>
            <a:r>
              <a:rPr sz="1450" spc="8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making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it </a:t>
            </a:r>
            <a:r>
              <a:rPr sz="1450" spc="-10" dirty="0">
                <a:latin typeface="Comic Sans MS"/>
                <a:cs typeface="Comic Sans MS"/>
              </a:rPr>
              <a:t>more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concise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and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often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easier</a:t>
            </a:r>
            <a:r>
              <a:rPr sz="1450" spc="-5" dirty="0">
                <a:latin typeface="Comic Sans MS"/>
                <a:cs typeface="Comic Sans MS"/>
              </a:rPr>
              <a:t> to </a:t>
            </a:r>
            <a:r>
              <a:rPr sz="1450" spc="-10" dirty="0">
                <a:latin typeface="Comic Sans MS"/>
                <a:cs typeface="Comic Sans MS"/>
              </a:rPr>
              <a:t>read.</a:t>
            </a:r>
            <a:endParaRPr sz="1450">
              <a:latin typeface="Comic Sans MS"/>
              <a:cs typeface="Comic Sans MS"/>
            </a:endParaRPr>
          </a:p>
          <a:p>
            <a:pPr marL="12700" marR="5080">
              <a:lnSpc>
                <a:spcPct val="112100"/>
              </a:lnSpc>
            </a:pPr>
            <a:r>
              <a:rPr sz="1450" b="1" spc="-10" dirty="0">
                <a:latin typeface="Comic Sans MS"/>
                <a:cs typeface="Comic Sans MS"/>
              </a:rPr>
              <a:t>SUMMARIZE</a:t>
            </a:r>
            <a:r>
              <a:rPr sz="1450" spc="-10" dirty="0">
                <a:latin typeface="Comic Sans MS"/>
                <a:cs typeface="Comic Sans MS"/>
              </a:rPr>
              <a:t>:</a:t>
            </a:r>
            <a:r>
              <a:rPr sz="1450" spc="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Requires</a:t>
            </a:r>
            <a:r>
              <a:rPr sz="1450" spc="2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an</a:t>
            </a:r>
            <a:r>
              <a:rPr sz="1450" spc="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additional</a:t>
            </a:r>
            <a:r>
              <a:rPr sz="1450" spc="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CALCULATETABLE</a:t>
            </a:r>
            <a:r>
              <a:rPr sz="1450" spc="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function</a:t>
            </a:r>
            <a:r>
              <a:rPr sz="1450" spc="2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to</a:t>
            </a:r>
            <a:r>
              <a:rPr sz="1450" spc="2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apply</a:t>
            </a:r>
            <a:r>
              <a:rPr sz="1450" spc="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filters,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making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syntax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more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complex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and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less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intuitive.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3209" y="2684906"/>
            <a:ext cx="4032885" cy="1065530"/>
          </a:xfrm>
          <a:custGeom>
            <a:avLst/>
            <a:gdLst/>
            <a:ahLst/>
            <a:cxnLst/>
            <a:rect l="l" t="t" r="r" b="b"/>
            <a:pathLst>
              <a:path w="4032885" h="1065529">
                <a:moveTo>
                  <a:pt x="3700614" y="1065285"/>
                </a:moveTo>
                <a:lnTo>
                  <a:pt x="333373" y="1065285"/>
                </a:lnTo>
                <a:lnTo>
                  <a:pt x="284111" y="1061671"/>
                </a:lnTo>
                <a:lnTo>
                  <a:pt x="237091" y="1051170"/>
                </a:lnTo>
                <a:lnTo>
                  <a:pt x="192832" y="1034301"/>
                </a:lnTo>
                <a:lnTo>
                  <a:pt x="151848" y="1011576"/>
                </a:lnTo>
                <a:lnTo>
                  <a:pt x="114656" y="983514"/>
                </a:lnTo>
                <a:lnTo>
                  <a:pt x="81771" y="950629"/>
                </a:lnTo>
                <a:lnTo>
                  <a:pt x="53708" y="913436"/>
                </a:lnTo>
                <a:lnTo>
                  <a:pt x="30984" y="872453"/>
                </a:lnTo>
                <a:lnTo>
                  <a:pt x="14114" y="828193"/>
                </a:lnTo>
                <a:lnTo>
                  <a:pt x="3614" y="781174"/>
                </a:lnTo>
                <a:lnTo>
                  <a:pt x="0" y="731910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3" y="0"/>
                </a:lnTo>
                <a:lnTo>
                  <a:pt x="3700614" y="0"/>
                </a:lnTo>
                <a:lnTo>
                  <a:pt x="3749877" y="3614"/>
                </a:lnTo>
                <a:lnTo>
                  <a:pt x="3796896" y="14114"/>
                </a:lnTo>
                <a:lnTo>
                  <a:pt x="3841155" y="30984"/>
                </a:lnTo>
                <a:lnTo>
                  <a:pt x="3882139" y="53708"/>
                </a:lnTo>
                <a:lnTo>
                  <a:pt x="3919331" y="81771"/>
                </a:lnTo>
                <a:lnTo>
                  <a:pt x="3952217" y="114656"/>
                </a:lnTo>
                <a:lnTo>
                  <a:pt x="3980279" y="151848"/>
                </a:lnTo>
                <a:lnTo>
                  <a:pt x="4003003" y="192832"/>
                </a:lnTo>
                <a:lnTo>
                  <a:pt x="4019873" y="237091"/>
                </a:lnTo>
                <a:lnTo>
                  <a:pt x="4030373" y="284111"/>
                </a:lnTo>
                <a:lnTo>
                  <a:pt x="4032272" y="309992"/>
                </a:lnTo>
                <a:lnTo>
                  <a:pt x="4032272" y="755293"/>
                </a:lnTo>
                <a:lnTo>
                  <a:pt x="4019873" y="828193"/>
                </a:lnTo>
                <a:lnTo>
                  <a:pt x="4003003" y="872453"/>
                </a:lnTo>
                <a:lnTo>
                  <a:pt x="3980279" y="913436"/>
                </a:lnTo>
                <a:lnTo>
                  <a:pt x="3952217" y="950629"/>
                </a:lnTo>
                <a:lnTo>
                  <a:pt x="3919331" y="983514"/>
                </a:lnTo>
                <a:lnTo>
                  <a:pt x="3882139" y="1011576"/>
                </a:lnTo>
                <a:lnTo>
                  <a:pt x="3841155" y="1034301"/>
                </a:lnTo>
                <a:lnTo>
                  <a:pt x="3796896" y="1051170"/>
                </a:lnTo>
                <a:lnTo>
                  <a:pt x="3749877" y="1061671"/>
                </a:lnTo>
                <a:lnTo>
                  <a:pt x="3700614" y="10652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05041" y="2455958"/>
            <a:ext cx="2600324" cy="148589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42303" y="1959454"/>
            <a:ext cx="7121525" cy="363220"/>
          </a:xfrm>
          <a:custGeom>
            <a:avLst/>
            <a:gdLst/>
            <a:ahLst/>
            <a:cxnLst/>
            <a:rect l="l" t="t" r="r" b="b"/>
            <a:pathLst>
              <a:path w="7121525" h="363219">
                <a:moveTo>
                  <a:pt x="6940237" y="363153"/>
                </a:moveTo>
                <a:lnTo>
                  <a:pt x="181574" y="363153"/>
                </a:lnTo>
                <a:lnTo>
                  <a:pt x="145987" y="359633"/>
                </a:lnTo>
                <a:lnTo>
                  <a:pt x="80838" y="332647"/>
                </a:lnTo>
                <a:lnTo>
                  <a:pt x="30507" y="282316"/>
                </a:lnTo>
                <a:lnTo>
                  <a:pt x="3521" y="217166"/>
                </a:lnTo>
                <a:lnTo>
                  <a:pt x="0" y="181577"/>
                </a:lnTo>
                <a:lnTo>
                  <a:pt x="3521" y="145987"/>
                </a:lnTo>
                <a:lnTo>
                  <a:pt x="30507" y="80837"/>
                </a:lnTo>
                <a:lnTo>
                  <a:pt x="80838" y="30507"/>
                </a:lnTo>
                <a:lnTo>
                  <a:pt x="145987" y="3521"/>
                </a:lnTo>
                <a:lnTo>
                  <a:pt x="6940234" y="0"/>
                </a:lnTo>
                <a:lnTo>
                  <a:pt x="6975823" y="3521"/>
                </a:lnTo>
                <a:lnTo>
                  <a:pt x="7040973" y="30507"/>
                </a:lnTo>
                <a:lnTo>
                  <a:pt x="7091304" y="80837"/>
                </a:lnTo>
                <a:lnTo>
                  <a:pt x="7118290" y="145987"/>
                </a:lnTo>
                <a:lnTo>
                  <a:pt x="7121225" y="175647"/>
                </a:lnTo>
                <a:lnTo>
                  <a:pt x="7121225" y="187506"/>
                </a:lnTo>
                <a:lnTo>
                  <a:pt x="7107989" y="251063"/>
                </a:lnTo>
                <a:lnTo>
                  <a:pt x="7068628" y="309971"/>
                </a:lnTo>
                <a:lnTo>
                  <a:pt x="7009721" y="349332"/>
                </a:lnTo>
                <a:lnTo>
                  <a:pt x="6940237" y="3631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05041" y="4073502"/>
            <a:ext cx="2625972" cy="102869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0" y="4112490"/>
            <a:ext cx="4034154" cy="894080"/>
          </a:xfrm>
          <a:custGeom>
            <a:avLst/>
            <a:gdLst/>
            <a:ahLst/>
            <a:cxnLst/>
            <a:rect l="l" t="t" r="r" b="b"/>
            <a:pathLst>
              <a:path w="4034154" h="894079">
                <a:moveTo>
                  <a:pt x="3700615" y="894075"/>
                </a:moveTo>
                <a:lnTo>
                  <a:pt x="333372" y="894075"/>
                </a:lnTo>
                <a:lnTo>
                  <a:pt x="284111" y="890461"/>
                </a:lnTo>
                <a:lnTo>
                  <a:pt x="237091" y="879961"/>
                </a:lnTo>
                <a:lnTo>
                  <a:pt x="192832" y="863091"/>
                </a:lnTo>
                <a:lnTo>
                  <a:pt x="151848" y="840367"/>
                </a:lnTo>
                <a:lnTo>
                  <a:pt x="114656" y="812304"/>
                </a:lnTo>
                <a:lnTo>
                  <a:pt x="81771" y="779419"/>
                </a:lnTo>
                <a:lnTo>
                  <a:pt x="53708" y="742227"/>
                </a:lnTo>
                <a:lnTo>
                  <a:pt x="30984" y="701243"/>
                </a:lnTo>
                <a:lnTo>
                  <a:pt x="14114" y="656984"/>
                </a:lnTo>
                <a:lnTo>
                  <a:pt x="3614" y="609964"/>
                </a:lnTo>
                <a:lnTo>
                  <a:pt x="0" y="560701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3700613" y="0"/>
                </a:lnTo>
                <a:lnTo>
                  <a:pt x="3749876" y="3614"/>
                </a:lnTo>
                <a:lnTo>
                  <a:pt x="3796895" y="14114"/>
                </a:lnTo>
                <a:lnTo>
                  <a:pt x="3841155" y="30984"/>
                </a:lnTo>
                <a:lnTo>
                  <a:pt x="3882138" y="53708"/>
                </a:lnTo>
                <a:lnTo>
                  <a:pt x="3919331" y="81771"/>
                </a:lnTo>
                <a:lnTo>
                  <a:pt x="3952216" y="114656"/>
                </a:lnTo>
                <a:lnTo>
                  <a:pt x="3980278" y="151848"/>
                </a:lnTo>
                <a:lnTo>
                  <a:pt x="4003002" y="192832"/>
                </a:lnTo>
                <a:lnTo>
                  <a:pt x="4019872" y="237091"/>
                </a:lnTo>
                <a:lnTo>
                  <a:pt x="4030373" y="284111"/>
                </a:lnTo>
                <a:lnTo>
                  <a:pt x="4033819" y="331080"/>
                </a:lnTo>
                <a:lnTo>
                  <a:pt x="4033819" y="562995"/>
                </a:lnTo>
                <a:lnTo>
                  <a:pt x="4030373" y="609964"/>
                </a:lnTo>
                <a:lnTo>
                  <a:pt x="4019872" y="656984"/>
                </a:lnTo>
                <a:lnTo>
                  <a:pt x="4003002" y="701243"/>
                </a:lnTo>
                <a:lnTo>
                  <a:pt x="3980278" y="742227"/>
                </a:lnTo>
                <a:lnTo>
                  <a:pt x="3952216" y="779419"/>
                </a:lnTo>
                <a:lnTo>
                  <a:pt x="3919331" y="812304"/>
                </a:lnTo>
                <a:lnTo>
                  <a:pt x="3882138" y="840367"/>
                </a:lnTo>
                <a:lnTo>
                  <a:pt x="3841155" y="863091"/>
                </a:lnTo>
                <a:lnTo>
                  <a:pt x="3796895" y="879961"/>
                </a:lnTo>
                <a:lnTo>
                  <a:pt x="3749876" y="890461"/>
                </a:lnTo>
                <a:lnTo>
                  <a:pt x="3700615" y="894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24244" y="5234262"/>
            <a:ext cx="8748395" cy="1908175"/>
            <a:chOff x="124244" y="5234262"/>
            <a:chExt cx="8748395" cy="1908175"/>
          </a:xfrm>
        </p:grpSpPr>
        <p:sp>
          <p:nvSpPr>
            <p:cNvPr id="15" name="object 15"/>
            <p:cNvSpPr/>
            <p:nvPr/>
          </p:nvSpPr>
          <p:spPr>
            <a:xfrm>
              <a:off x="124244" y="5234262"/>
              <a:ext cx="8748395" cy="1908175"/>
            </a:xfrm>
            <a:custGeom>
              <a:avLst/>
              <a:gdLst/>
              <a:ahLst/>
              <a:cxnLst/>
              <a:rect l="l" t="t" r="r" b="b"/>
              <a:pathLst>
                <a:path w="8748395" h="1908175">
                  <a:moveTo>
                    <a:pt x="8418140" y="1907573"/>
                  </a:moveTo>
                  <a:lnTo>
                    <a:pt x="333369" y="1907573"/>
                  </a:lnTo>
                  <a:lnTo>
                    <a:pt x="284111" y="1903958"/>
                  </a:lnTo>
                  <a:lnTo>
                    <a:pt x="237091" y="1893458"/>
                  </a:lnTo>
                  <a:lnTo>
                    <a:pt x="192832" y="1876588"/>
                  </a:lnTo>
                  <a:lnTo>
                    <a:pt x="151848" y="1853864"/>
                  </a:lnTo>
                  <a:lnTo>
                    <a:pt x="114656" y="1825802"/>
                  </a:lnTo>
                  <a:lnTo>
                    <a:pt x="81771" y="1792917"/>
                  </a:lnTo>
                  <a:lnTo>
                    <a:pt x="53708" y="1755724"/>
                  </a:lnTo>
                  <a:lnTo>
                    <a:pt x="30984" y="1714741"/>
                  </a:lnTo>
                  <a:lnTo>
                    <a:pt x="14114" y="1670481"/>
                  </a:lnTo>
                  <a:lnTo>
                    <a:pt x="3614" y="1623462"/>
                  </a:lnTo>
                  <a:lnTo>
                    <a:pt x="0" y="1574198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8418134" y="0"/>
                  </a:lnTo>
                  <a:lnTo>
                    <a:pt x="8467398" y="3614"/>
                  </a:lnTo>
                  <a:lnTo>
                    <a:pt x="8514417" y="14114"/>
                  </a:lnTo>
                  <a:lnTo>
                    <a:pt x="8558677" y="30984"/>
                  </a:lnTo>
                  <a:lnTo>
                    <a:pt x="8599660" y="53708"/>
                  </a:lnTo>
                  <a:lnTo>
                    <a:pt x="8636853" y="81771"/>
                  </a:lnTo>
                  <a:lnTo>
                    <a:pt x="8669738" y="114656"/>
                  </a:lnTo>
                  <a:lnTo>
                    <a:pt x="8697800" y="151848"/>
                  </a:lnTo>
                  <a:lnTo>
                    <a:pt x="8720525" y="192832"/>
                  </a:lnTo>
                  <a:lnTo>
                    <a:pt x="8737395" y="237091"/>
                  </a:lnTo>
                  <a:lnTo>
                    <a:pt x="8747895" y="284111"/>
                  </a:lnTo>
                  <a:lnTo>
                    <a:pt x="8747895" y="1623462"/>
                  </a:lnTo>
                  <a:lnTo>
                    <a:pt x="8737395" y="1670481"/>
                  </a:lnTo>
                  <a:lnTo>
                    <a:pt x="8720525" y="1714741"/>
                  </a:lnTo>
                  <a:lnTo>
                    <a:pt x="8697800" y="1755724"/>
                  </a:lnTo>
                  <a:lnTo>
                    <a:pt x="8669738" y="1792917"/>
                  </a:lnTo>
                  <a:lnTo>
                    <a:pt x="8636853" y="1825802"/>
                  </a:lnTo>
                  <a:lnTo>
                    <a:pt x="8599660" y="1853864"/>
                  </a:lnTo>
                  <a:lnTo>
                    <a:pt x="8558677" y="1876588"/>
                  </a:lnTo>
                  <a:lnTo>
                    <a:pt x="8514417" y="1893458"/>
                  </a:lnTo>
                  <a:lnTo>
                    <a:pt x="8467398" y="1903958"/>
                  </a:lnTo>
                  <a:lnTo>
                    <a:pt x="8418140" y="19075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8069" y="5377137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6970" y="47624"/>
                  </a:moveTo>
                  <a:lnTo>
                    <a:pt x="20654" y="47624"/>
                  </a:lnTo>
                  <a:lnTo>
                    <a:pt x="17617" y="47020"/>
                  </a:lnTo>
                  <a:lnTo>
                    <a:pt x="0" y="26970"/>
                  </a:lnTo>
                  <a:lnTo>
                    <a:pt x="0" y="20654"/>
                  </a:lnTo>
                  <a:lnTo>
                    <a:pt x="20654" y="0"/>
                  </a:lnTo>
                  <a:lnTo>
                    <a:pt x="26970" y="0"/>
                  </a:lnTo>
                  <a:lnTo>
                    <a:pt x="47625" y="23812"/>
                  </a:lnTo>
                  <a:lnTo>
                    <a:pt x="47624" y="26970"/>
                  </a:lnTo>
                  <a:lnTo>
                    <a:pt x="26970" y="47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5719" y="5577161"/>
              <a:ext cx="47625" cy="447675"/>
            </a:xfrm>
            <a:custGeom>
              <a:avLst/>
              <a:gdLst/>
              <a:ahLst/>
              <a:cxnLst/>
              <a:rect l="l" t="t" r="r" b="b"/>
              <a:pathLst>
                <a:path w="47625" h="447675">
                  <a:moveTo>
                    <a:pt x="47625" y="23812"/>
                  </a:moveTo>
                  <a:lnTo>
                    <a:pt x="32925" y="45812"/>
                  </a:lnTo>
                  <a:lnTo>
                    <a:pt x="30007" y="47020"/>
                  </a:lnTo>
                  <a:lnTo>
                    <a:pt x="26970" y="47624"/>
                  </a:lnTo>
                  <a:lnTo>
                    <a:pt x="23812" y="47624"/>
                  </a:lnTo>
                  <a:lnTo>
                    <a:pt x="20654" y="47624"/>
                  </a:lnTo>
                  <a:lnTo>
                    <a:pt x="17617" y="47020"/>
                  </a:lnTo>
                  <a:lnTo>
                    <a:pt x="14699" y="45812"/>
                  </a:lnTo>
                  <a:lnTo>
                    <a:pt x="11782" y="44603"/>
                  </a:lnTo>
                  <a:lnTo>
                    <a:pt x="9207" y="42883"/>
                  </a:lnTo>
                  <a:lnTo>
                    <a:pt x="6974" y="40650"/>
                  </a:lnTo>
                  <a:lnTo>
                    <a:pt x="4741" y="38417"/>
                  </a:lnTo>
                  <a:lnTo>
                    <a:pt x="3021" y="35842"/>
                  </a:lnTo>
                  <a:lnTo>
                    <a:pt x="1812" y="32925"/>
                  </a:lnTo>
                  <a:lnTo>
                    <a:pt x="604" y="30007"/>
                  </a:lnTo>
                  <a:lnTo>
                    <a:pt x="0" y="26970"/>
                  </a:lnTo>
                  <a:lnTo>
                    <a:pt x="0" y="23812"/>
                  </a:lnTo>
                  <a:lnTo>
                    <a:pt x="0" y="20654"/>
                  </a:lnTo>
                  <a:lnTo>
                    <a:pt x="6974" y="6974"/>
                  </a:lnTo>
                  <a:lnTo>
                    <a:pt x="9207" y="4741"/>
                  </a:lnTo>
                  <a:lnTo>
                    <a:pt x="11782" y="3020"/>
                  </a:lnTo>
                  <a:lnTo>
                    <a:pt x="14699" y="1812"/>
                  </a:lnTo>
                  <a:lnTo>
                    <a:pt x="17617" y="604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26970" y="0"/>
                  </a:lnTo>
                  <a:lnTo>
                    <a:pt x="47624" y="20654"/>
                  </a:lnTo>
                  <a:lnTo>
                    <a:pt x="47625" y="23812"/>
                  </a:lnTo>
                  <a:close/>
                </a:path>
                <a:path w="47625" h="447675">
                  <a:moveTo>
                    <a:pt x="47625" y="423862"/>
                  </a:moveTo>
                  <a:lnTo>
                    <a:pt x="32925" y="445862"/>
                  </a:lnTo>
                  <a:lnTo>
                    <a:pt x="30007" y="447070"/>
                  </a:lnTo>
                  <a:lnTo>
                    <a:pt x="26970" y="447674"/>
                  </a:lnTo>
                  <a:lnTo>
                    <a:pt x="23812" y="447674"/>
                  </a:lnTo>
                  <a:lnTo>
                    <a:pt x="20654" y="447674"/>
                  </a:lnTo>
                  <a:lnTo>
                    <a:pt x="17617" y="447070"/>
                  </a:lnTo>
                  <a:lnTo>
                    <a:pt x="14699" y="445862"/>
                  </a:lnTo>
                  <a:lnTo>
                    <a:pt x="11782" y="444653"/>
                  </a:lnTo>
                  <a:lnTo>
                    <a:pt x="0" y="427020"/>
                  </a:lnTo>
                  <a:lnTo>
                    <a:pt x="0" y="423862"/>
                  </a:lnTo>
                  <a:lnTo>
                    <a:pt x="0" y="420704"/>
                  </a:lnTo>
                  <a:lnTo>
                    <a:pt x="6974" y="407024"/>
                  </a:lnTo>
                  <a:lnTo>
                    <a:pt x="9207" y="404791"/>
                  </a:lnTo>
                  <a:lnTo>
                    <a:pt x="11782" y="403070"/>
                  </a:lnTo>
                  <a:lnTo>
                    <a:pt x="14699" y="401862"/>
                  </a:lnTo>
                  <a:lnTo>
                    <a:pt x="17617" y="400654"/>
                  </a:lnTo>
                  <a:lnTo>
                    <a:pt x="20654" y="400049"/>
                  </a:lnTo>
                  <a:lnTo>
                    <a:pt x="23812" y="400049"/>
                  </a:lnTo>
                  <a:lnTo>
                    <a:pt x="26970" y="400049"/>
                  </a:lnTo>
                  <a:lnTo>
                    <a:pt x="30007" y="400654"/>
                  </a:lnTo>
                  <a:lnTo>
                    <a:pt x="32925" y="401862"/>
                  </a:lnTo>
                  <a:lnTo>
                    <a:pt x="35842" y="403070"/>
                  </a:lnTo>
                  <a:lnTo>
                    <a:pt x="38417" y="404791"/>
                  </a:lnTo>
                  <a:lnTo>
                    <a:pt x="40650" y="407024"/>
                  </a:lnTo>
                  <a:lnTo>
                    <a:pt x="42883" y="409257"/>
                  </a:lnTo>
                  <a:lnTo>
                    <a:pt x="44603" y="411832"/>
                  </a:lnTo>
                  <a:lnTo>
                    <a:pt x="45812" y="414749"/>
                  </a:lnTo>
                  <a:lnTo>
                    <a:pt x="47020" y="417667"/>
                  </a:lnTo>
                  <a:lnTo>
                    <a:pt x="47624" y="420704"/>
                  </a:lnTo>
                  <a:lnTo>
                    <a:pt x="47625" y="4238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8069" y="6177236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6970" y="47624"/>
                  </a:moveTo>
                  <a:lnTo>
                    <a:pt x="20654" y="47624"/>
                  </a:lnTo>
                  <a:lnTo>
                    <a:pt x="17617" y="47020"/>
                  </a:lnTo>
                  <a:lnTo>
                    <a:pt x="0" y="26970"/>
                  </a:lnTo>
                  <a:lnTo>
                    <a:pt x="0" y="20654"/>
                  </a:lnTo>
                  <a:lnTo>
                    <a:pt x="20654" y="0"/>
                  </a:lnTo>
                  <a:lnTo>
                    <a:pt x="26970" y="0"/>
                  </a:lnTo>
                  <a:lnTo>
                    <a:pt x="47625" y="23812"/>
                  </a:lnTo>
                  <a:lnTo>
                    <a:pt x="47624" y="26970"/>
                  </a:lnTo>
                  <a:lnTo>
                    <a:pt x="26970" y="47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5719" y="6377261"/>
              <a:ext cx="47625" cy="447675"/>
            </a:xfrm>
            <a:custGeom>
              <a:avLst/>
              <a:gdLst/>
              <a:ahLst/>
              <a:cxnLst/>
              <a:rect l="l" t="t" r="r" b="b"/>
              <a:pathLst>
                <a:path w="47625" h="447675">
                  <a:moveTo>
                    <a:pt x="47625" y="23812"/>
                  </a:moveTo>
                  <a:lnTo>
                    <a:pt x="32925" y="45812"/>
                  </a:lnTo>
                  <a:lnTo>
                    <a:pt x="30007" y="47020"/>
                  </a:lnTo>
                  <a:lnTo>
                    <a:pt x="26970" y="47624"/>
                  </a:lnTo>
                  <a:lnTo>
                    <a:pt x="23812" y="47624"/>
                  </a:lnTo>
                  <a:lnTo>
                    <a:pt x="20654" y="47624"/>
                  </a:lnTo>
                  <a:lnTo>
                    <a:pt x="0" y="26970"/>
                  </a:lnTo>
                  <a:lnTo>
                    <a:pt x="0" y="23812"/>
                  </a:lnTo>
                  <a:lnTo>
                    <a:pt x="0" y="20654"/>
                  </a:lnTo>
                  <a:lnTo>
                    <a:pt x="604" y="17617"/>
                  </a:lnTo>
                  <a:lnTo>
                    <a:pt x="1812" y="14699"/>
                  </a:lnTo>
                  <a:lnTo>
                    <a:pt x="3021" y="11782"/>
                  </a:lnTo>
                  <a:lnTo>
                    <a:pt x="4741" y="9207"/>
                  </a:lnTo>
                  <a:lnTo>
                    <a:pt x="6974" y="6974"/>
                  </a:lnTo>
                  <a:lnTo>
                    <a:pt x="9207" y="4741"/>
                  </a:lnTo>
                  <a:lnTo>
                    <a:pt x="11782" y="3020"/>
                  </a:lnTo>
                  <a:lnTo>
                    <a:pt x="14699" y="1812"/>
                  </a:lnTo>
                  <a:lnTo>
                    <a:pt x="17617" y="604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26970" y="0"/>
                  </a:lnTo>
                  <a:lnTo>
                    <a:pt x="40650" y="6974"/>
                  </a:lnTo>
                  <a:lnTo>
                    <a:pt x="42883" y="9207"/>
                  </a:lnTo>
                  <a:lnTo>
                    <a:pt x="44603" y="11782"/>
                  </a:lnTo>
                  <a:lnTo>
                    <a:pt x="45812" y="14699"/>
                  </a:lnTo>
                  <a:lnTo>
                    <a:pt x="47020" y="17617"/>
                  </a:lnTo>
                  <a:lnTo>
                    <a:pt x="47624" y="20654"/>
                  </a:lnTo>
                  <a:lnTo>
                    <a:pt x="47625" y="23812"/>
                  </a:lnTo>
                  <a:close/>
                </a:path>
                <a:path w="47625" h="447675">
                  <a:moveTo>
                    <a:pt x="47625" y="423862"/>
                  </a:moveTo>
                  <a:lnTo>
                    <a:pt x="32925" y="445862"/>
                  </a:lnTo>
                  <a:lnTo>
                    <a:pt x="30007" y="447070"/>
                  </a:lnTo>
                  <a:lnTo>
                    <a:pt x="26970" y="447674"/>
                  </a:lnTo>
                  <a:lnTo>
                    <a:pt x="23812" y="447674"/>
                  </a:lnTo>
                  <a:lnTo>
                    <a:pt x="20654" y="447674"/>
                  </a:lnTo>
                  <a:lnTo>
                    <a:pt x="1812" y="432974"/>
                  </a:lnTo>
                  <a:lnTo>
                    <a:pt x="604" y="430057"/>
                  </a:lnTo>
                  <a:lnTo>
                    <a:pt x="0" y="427019"/>
                  </a:lnTo>
                  <a:lnTo>
                    <a:pt x="0" y="423862"/>
                  </a:lnTo>
                  <a:lnTo>
                    <a:pt x="0" y="420704"/>
                  </a:lnTo>
                  <a:lnTo>
                    <a:pt x="6974" y="407024"/>
                  </a:lnTo>
                  <a:lnTo>
                    <a:pt x="9207" y="404791"/>
                  </a:lnTo>
                  <a:lnTo>
                    <a:pt x="11782" y="403070"/>
                  </a:lnTo>
                  <a:lnTo>
                    <a:pt x="14699" y="401862"/>
                  </a:lnTo>
                  <a:lnTo>
                    <a:pt x="17617" y="400654"/>
                  </a:lnTo>
                  <a:lnTo>
                    <a:pt x="20654" y="400049"/>
                  </a:lnTo>
                  <a:lnTo>
                    <a:pt x="23812" y="400049"/>
                  </a:lnTo>
                  <a:lnTo>
                    <a:pt x="26970" y="400049"/>
                  </a:lnTo>
                  <a:lnTo>
                    <a:pt x="47624" y="420704"/>
                  </a:lnTo>
                  <a:lnTo>
                    <a:pt x="47625" y="4238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5399" y="2010857"/>
            <a:ext cx="8825230" cy="5075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Scenario: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Summarize</a:t>
            </a:r>
            <a:r>
              <a:rPr sz="1450" b="1" spc="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Total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Sales</a:t>
            </a:r>
            <a:r>
              <a:rPr sz="1450" b="1" spc="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by</a:t>
            </a:r>
            <a:r>
              <a:rPr sz="1450" b="1" spc="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Category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with</a:t>
            </a:r>
            <a:r>
              <a:rPr sz="1450" b="1" spc="5" dirty="0">
                <a:latin typeface="Comic Sans MS"/>
                <a:cs typeface="Comic Sans MS"/>
              </a:rPr>
              <a:t> </a:t>
            </a:r>
            <a:r>
              <a:rPr sz="1450" b="1" spc="-5" dirty="0">
                <a:latin typeface="Comic Sans MS"/>
                <a:cs typeface="Comic Sans MS"/>
              </a:rPr>
              <a:t>a</a:t>
            </a:r>
            <a:r>
              <a:rPr sz="1450" b="1" spc="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Sales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Filter</a:t>
            </a:r>
            <a:r>
              <a:rPr sz="1450" b="1" spc="5" dirty="0">
                <a:latin typeface="Comic Sans MS"/>
                <a:cs typeface="Comic Sans MS"/>
              </a:rPr>
              <a:t> </a:t>
            </a:r>
            <a:r>
              <a:rPr sz="1450" b="1" spc="-5" dirty="0">
                <a:latin typeface="Comic Sans MS"/>
                <a:cs typeface="Comic Sans MS"/>
              </a:rPr>
              <a:t>(&gt;</a:t>
            </a:r>
            <a:r>
              <a:rPr sz="1450" b="1" spc="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200)</a:t>
            </a:r>
            <a:endParaRPr sz="14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Comic Sans MS"/>
              <a:cs typeface="Comic Sans MS"/>
            </a:endParaRPr>
          </a:p>
          <a:p>
            <a:pPr marL="135890" algn="just">
              <a:lnSpc>
                <a:spcPct val="100000"/>
              </a:lnSpc>
            </a:pPr>
            <a:r>
              <a:rPr sz="1350" b="1" spc="-10" dirty="0">
                <a:latin typeface="Comic Sans MS"/>
                <a:cs typeface="Comic Sans MS"/>
              </a:rPr>
              <a:t>Using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SUMMARIZE:</a:t>
            </a:r>
            <a:endParaRPr sz="1350">
              <a:latin typeface="Comic Sans MS"/>
              <a:cs typeface="Comic Sans MS"/>
            </a:endParaRPr>
          </a:p>
          <a:p>
            <a:pPr marL="135890" marR="4723130" algn="just">
              <a:lnSpc>
                <a:spcPct val="115700"/>
              </a:lnSpc>
              <a:tabLst>
                <a:tab pos="2237740" algn="l"/>
                <a:tab pos="3457575" algn="l"/>
              </a:tabLst>
            </a:pPr>
            <a:r>
              <a:rPr sz="1350" spc="-10" dirty="0">
                <a:latin typeface="Comic Sans MS"/>
                <a:cs typeface="Comic Sans MS"/>
              </a:rPr>
              <a:t>First,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need</a:t>
            </a:r>
            <a:r>
              <a:rPr sz="1350" spc="-5" dirty="0">
                <a:latin typeface="Comic Sans MS"/>
                <a:cs typeface="Comic Sans MS"/>
              </a:rPr>
              <a:t> to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apply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filter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using</a:t>
            </a:r>
            <a:r>
              <a:rPr sz="1350" spc="-5" dirty="0">
                <a:latin typeface="Comic Sans MS"/>
                <a:cs typeface="Comic Sans MS"/>
              </a:rPr>
              <a:t> a 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CALCULATETABL</a:t>
            </a:r>
            <a:r>
              <a:rPr sz="1350" spc="-5" dirty="0">
                <a:latin typeface="Comic Sans MS"/>
                <a:cs typeface="Comic Sans MS"/>
              </a:rPr>
              <a:t>E</a:t>
            </a:r>
            <a:r>
              <a:rPr sz="1350" dirty="0">
                <a:latin typeface="Comic Sans MS"/>
                <a:cs typeface="Comic Sans MS"/>
              </a:rPr>
              <a:t>	</a:t>
            </a:r>
            <a:r>
              <a:rPr sz="1350" spc="-10" dirty="0">
                <a:latin typeface="Comic Sans MS"/>
                <a:cs typeface="Comic Sans MS"/>
              </a:rPr>
              <a:t>functio</a:t>
            </a:r>
            <a:r>
              <a:rPr sz="1350" spc="-5" dirty="0">
                <a:latin typeface="Comic Sans MS"/>
                <a:cs typeface="Comic Sans MS"/>
              </a:rPr>
              <a:t>n</a:t>
            </a:r>
            <a:r>
              <a:rPr sz="1350" dirty="0">
                <a:latin typeface="Comic Sans MS"/>
                <a:cs typeface="Comic Sans MS"/>
              </a:rPr>
              <a:t>	</a:t>
            </a:r>
            <a:r>
              <a:rPr sz="1350" spc="-10" dirty="0">
                <a:latin typeface="Comic Sans MS"/>
                <a:cs typeface="Comic Sans MS"/>
              </a:rPr>
              <a:t>becaus</a:t>
            </a:r>
            <a:r>
              <a:rPr sz="1350" spc="-5" dirty="0">
                <a:latin typeface="Comic Sans MS"/>
                <a:cs typeface="Comic Sans MS"/>
              </a:rPr>
              <a:t>e  </a:t>
            </a:r>
            <a:r>
              <a:rPr sz="1350" spc="-10" dirty="0">
                <a:latin typeface="Comic Sans MS"/>
                <a:cs typeface="Comic Sans MS"/>
              </a:rPr>
              <a:t>SUMMARIZE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does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not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support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inline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filtering.</a:t>
            </a:r>
            <a:endParaRPr sz="13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9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1350" b="1" spc="-10" dirty="0">
                <a:latin typeface="Comic Sans MS"/>
                <a:cs typeface="Comic Sans MS"/>
              </a:rPr>
              <a:t>Using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SUMMARIZECOLUMNS:</a:t>
            </a:r>
            <a:endParaRPr sz="1350">
              <a:latin typeface="Comic Sans MS"/>
              <a:cs typeface="Comic Sans MS"/>
            </a:endParaRPr>
          </a:p>
          <a:p>
            <a:pPr marL="12700" marR="4846320">
              <a:lnSpc>
                <a:spcPct val="115700"/>
              </a:lnSpc>
            </a:pPr>
            <a:r>
              <a:rPr sz="1350" spc="-10" dirty="0">
                <a:latin typeface="Comic Sans MS"/>
                <a:cs typeface="Comic Sans MS"/>
              </a:rPr>
              <a:t>Inline</a:t>
            </a:r>
            <a:r>
              <a:rPr sz="1350" spc="2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filtering</a:t>
            </a:r>
            <a:r>
              <a:rPr sz="1350" spc="21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is</a:t>
            </a:r>
            <a:r>
              <a:rPr sz="1350" spc="204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directly</a:t>
            </a:r>
            <a:r>
              <a:rPr sz="1350" spc="2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applied</a:t>
            </a:r>
            <a:r>
              <a:rPr sz="1350" spc="2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within</a:t>
            </a:r>
            <a:r>
              <a:rPr sz="1350" spc="21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function.</a:t>
            </a:r>
            <a:endParaRPr sz="13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Comic Sans MS"/>
              <a:cs typeface="Comic Sans MS"/>
            </a:endParaRPr>
          </a:p>
          <a:p>
            <a:pPr marL="384175">
              <a:lnSpc>
                <a:spcPct val="100000"/>
              </a:lnSpc>
            </a:pPr>
            <a:r>
              <a:rPr sz="1150" b="1" spc="-10" dirty="0">
                <a:latin typeface="Comic Sans MS"/>
                <a:cs typeface="Comic Sans MS"/>
              </a:rPr>
              <a:t>Performance</a:t>
            </a:r>
            <a:r>
              <a:rPr sz="1150" spc="-10" dirty="0">
                <a:latin typeface="Comic Sans MS"/>
                <a:cs typeface="Comic Sans MS"/>
              </a:rPr>
              <a:t>:</a:t>
            </a:r>
            <a:endParaRPr sz="1150">
              <a:latin typeface="Comic Sans MS"/>
              <a:cs typeface="Comic Sans MS"/>
            </a:endParaRPr>
          </a:p>
          <a:p>
            <a:pPr marL="631190" marR="5080">
              <a:lnSpc>
                <a:spcPct val="114100"/>
              </a:lnSpc>
            </a:pPr>
            <a:r>
              <a:rPr sz="1150" b="1" spc="-10" dirty="0">
                <a:latin typeface="Comic Sans MS"/>
                <a:cs typeface="Comic Sans MS"/>
              </a:rPr>
              <a:t>SUMMARIZECOLUMNS</a:t>
            </a:r>
            <a:r>
              <a:rPr sz="1150" spc="-10" dirty="0">
                <a:latin typeface="Comic Sans MS"/>
                <a:cs typeface="Comic Sans MS"/>
              </a:rPr>
              <a:t>:</a:t>
            </a:r>
            <a:r>
              <a:rPr sz="1150" spc="10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Generally</a:t>
            </a:r>
            <a:r>
              <a:rPr sz="1150" spc="10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more</a:t>
            </a:r>
            <a:r>
              <a:rPr sz="1150" spc="10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optimized</a:t>
            </a:r>
            <a:r>
              <a:rPr sz="1150" spc="10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for</a:t>
            </a:r>
            <a:r>
              <a:rPr sz="1150" spc="10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performance,</a:t>
            </a:r>
            <a:r>
              <a:rPr sz="1150" spc="10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especially</a:t>
            </a:r>
            <a:r>
              <a:rPr sz="1150" spc="10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with</a:t>
            </a:r>
            <a:r>
              <a:rPr sz="1150" spc="10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complex</a:t>
            </a:r>
            <a:r>
              <a:rPr sz="1150" spc="10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filtering</a:t>
            </a:r>
            <a:r>
              <a:rPr sz="1150" spc="10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and</a:t>
            </a:r>
            <a:r>
              <a:rPr sz="1150" spc="10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large 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datasets.</a:t>
            </a:r>
            <a:endParaRPr sz="1150">
              <a:latin typeface="Comic Sans MS"/>
              <a:cs typeface="Comic Sans MS"/>
            </a:endParaRPr>
          </a:p>
          <a:p>
            <a:pPr marL="631190">
              <a:lnSpc>
                <a:spcPct val="100000"/>
              </a:lnSpc>
              <a:spcBef>
                <a:spcPts val="195"/>
              </a:spcBef>
            </a:pPr>
            <a:r>
              <a:rPr sz="1150" b="1" spc="-10" dirty="0">
                <a:latin typeface="Comic Sans MS"/>
                <a:cs typeface="Comic Sans MS"/>
              </a:rPr>
              <a:t>SUMMARIZE</a:t>
            </a:r>
            <a:r>
              <a:rPr sz="1150" spc="-10" dirty="0">
                <a:latin typeface="Comic Sans MS"/>
                <a:cs typeface="Comic Sans MS"/>
              </a:rPr>
              <a:t>: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Can</a:t>
            </a:r>
            <a:r>
              <a:rPr sz="1150" spc="1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be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less</a:t>
            </a:r>
            <a:r>
              <a:rPr sz="1150" spc="1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efficient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as</a:t>
            </a:r>
            <a:r>
              <a:rPr sz="1150" spc="10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it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requires</a:t>
            </a:r>
            <a:r>
              <a:rPr sz="1150" spc="1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external</a:t>
            </a:r>
            <a:r>
              <a:rPr sz="1150" spc="1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filtering,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which</a:t>
            </a:r>
            <a:r>
              <a:rPr sz="1150" spc="1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might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lead</a:t>
            </a:r>
            <a:r>
              <a:rPr sz="1150" spc="10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to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more</a:t>
            </a:r>
            <a:r>
              <a:rPr sz="1150" spc="1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computational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overhead.</a:t>
            </a:r>
            <a:endParaRPr sz="1150">
              <a:latin typeface="Comic Sans MS"/>
              <a:cs typeface="Comic Sans MS"/>
            </a:endParaRPr>
          </a:p>
          <a:p>
            <a:pPr marL="384175">
              <a:lnSpc>
                <a:spcPct val="100000"/>
              </a:lnSpc>
              <a:spcBef>
                <a:spcPts val="195"/>
              </a:spcBef>
            </a:pPr>
            <a:r>
              <a:rPr sz="1150" b="1" spc="-10" dirty="0">
                <a:latin typeface="Comic Sans MS"/>
                <a:cs typeface="Comic Sans MS"/>
              </a:rPr>
              <a:t>Simplicity</a:t>
            </a:r>
            <a:r>
              <a:rPr sz="1150" b="1" spc="-15" dirty="0">
                <a:latin typeface="Comic Sans MS"/>
                <a:cs typeface="Comic Sans MS"/>
              </a:rPr>
              <a:t> </a:t>
            </a:r>
            <a:r>
              <a:rPr sz="1150" b="1" spc="-10" dirty="0">
                <a:latin typeface="Comic Sans MS"/>
                <a:cs typeface="Comic Sans MS"/>
              </a:rPr>
              <a:t>and Readability:</a:t>
            </a:r>
            <a:endParaRPr sz="1150">
              <a:latin typeface="Comic Sans MS"/>
              <a:cs typeface="Comic Sans MS"/>
            </a:endParaRPr>
          </a:p>
          <a:p>
            <a:pPr marL="631190" marR="5080">
              <a:lnSpc>
                <a:spcPct val="114100"/>
              </a:lnSpc>
            </a:pPr>
            <a:r>
              <a:rPr sz="1150" b="1" spc="-10" dirty="0">
                <a:latin typeface="Comic Sans MS"/>
                <a:cs typeface="Comic Sans MS"/>
              </a:rPr>
              <a:t>SUMMARIZECOLUMNS</a:t>
            </a:r>
            <a:r>
              <a:rPr sz="1150" spc="-10" dirty="0">
                <a:latin typeface="Comic Sans MS"/>
                <a:cs typeface="Comic Sans MS"/>
              </a:rPr>
              <a:t>:</a:t>
            </a:r>
            <a:r>
              <a:rPr sz="1150" spc="7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More</a:t>
            </a:r>
            <a:r>
              <a:rPr sz="1150" spc="6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straightforward</a:t>
            </a:r>
            <a:r>
              <a:rPr sz="1150" spc="6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for</a:t>
            </a:r>
            <a:r>
              <a:rPr sz="1150" spc="6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scenarios</a:t>
            </a:r>
            <a:r>
              <a:rPr sz="1150" spc="6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that</a:t>
            </a:r>
            <a:r>
              <a:rPr sz="1150" spc="6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involve</a:t>
            </a:r>
            <a:r>
              <a:rPr sz="1150" spc="6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filtering,</a:t>
            </a:r>
            <a:r>
              <a:rPr sz="1150" spc="65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as</a:t>
            </a:r>
            <a:r>
              <a:rPr sz="1150" spc="60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it</a:t>
            </a:r>
            <a:r>
              <a:rPr sz="1150" spc="6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combines</a:t>
            </a:r>
            <a:r>
              <a:rPr sz="1150" spc="6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grouping</a:t>
            </a:r>
            <a:r>
              <a:rPr sz="1150" spc="39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and 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filtering into</a:t>
            </a:r>
            <a:r>
              <a:rPr sz="1150" spc="-5" dirty="0">
                <a:latin typeface="Comic Sans MS"/>
                <a:cs typeface="Comic Sans MS"/>
              </a:rPr>
              <a:t> a </a:t>
            </a:r>
            <a:r>
              <a:rPr sz="1150" spc="-10" dirty="0">
                <a:latin typeface="Comic Sans MS"/>
                <a:cs typeface="Comic Sans MS"/>
              </a:rPr>
              <a:t>single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step.</a:t>
            </a:r>
            <a:endParaRPr sz="1150">
              <a:latin typeface="Comic Sans MS"/>
              <a:cs typeface="Comic Sans MS"/>
            </a:endParaRPr>
          </a:p>
          <a:p>
            <a:pPr marL="631190" marR="5080">
              <a:lnSpc>
                <a:spcPct val="114100"/>
              </a:lnSpc>
              <a:spcBef>
                <a:spcPts val="5"/>
              </a:spcBef>
            </a:pPr>
            <a:r>
              <a:rPr sz="1150" b="1" spc="-10" dirty="0">
                <a:latin typeface="Comic Sans MS"/>
                <a:cs typeface="Comic Sans MS"/>
              </a:rPr>
              <a:t>SUMMARIZE</a:t>
            </a:r>
            <a:r>
              <a:rPr sz="1150" spc="-10" dirty="0">
                <a:latin typeface="Comic Sans MS"/>
                <a:cs typeface="Comic Sans MS"/>
              </a:rPr>
              <a:t>:</a:t>
            </a:r>
            <a:r>
              <a:rPr sz="1150" spc="1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Requires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separate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steps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for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filtering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and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summarizing,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which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can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be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more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verbose</a:t>
            </a:r>
            <a:r>
              <a:rPr sz="1150" spc="33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and</a:t>
            </a:r>
            <a:r>
              <a:rPr sz="1150" spc="33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harder</a:t>
            </a:r>
            <a:r>
              <a:rPr sz="1150" spc="335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to 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maintain.</a:t>
            </a:r>
            <a:endParaRPr sz="1150">
              <a:latin typeface="Comic Sans MS"/>
              <a:cs typeface="Comic Sans MS"/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B4B79BA4-1979-B9AF-167D-A230E8788A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7356" y="2508162"/>
            <a:ext cx="1763768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16266" y="6558441"/>
            <a:ext cx="2293620" cy="642620"/>
          </a:xfrm>
          <a:custGeom>
            <a:avLst/>
            <a:gdLst/>
            <a:ahLst/>
            <a:cxnLst/>
            <a:rect l="l" t="t" r="r" b="b"/>
            <a:pathLst>
              <a:path w="2293620" h="642620">
                <a:moveTo>
                  <a:pt x="1209744" y="882"/>
                </a:moveTo>
                <a:lnTo>
                  <a:pt x="1083898" y="882"/>
                </a:lnTo>
                <a:lnTo>
                  <a:pt x="1146821" y="0"/>
                </a:lnTo>
                <a:lnTo>
                  <a:pt x="1209744" y="882"/>
                </a:lnTo>
                <a:close/>
              </a:path>
              <a:path w="2293620" h="642620">
                <a:moveTo>
                  <a:pt x="2289897" y="642458"/>
                </a:moveTo>
                <a:lnTo>
                  <a:pt x="3745" y="642458"/>
                </a:lnTo>
                <a:lnTo>
                  <a:pt x="1696" y="629322"/>
                </a:lnTo>
                <a:lnTo>
                  <a:pt x="0" y="596589"/>
                </a:lnTo>
                <a:lnTo>
                  <a:pt x="1696" y="563856"/>
                </a:lnTo>
                <a:lnTo>
                  <a:pt x="15009" y="499819"/>
                </a:lnTo>
                <a:lnTo>
                  <a:pt x="40965" y="437992"/>
                </a:lnTo>
                <a:lnTo>
                  <a:pt x="78864" y="378738"/>
                </a:lnTo>
                <a:lnTo>
                  <a:pt x="128006" y="322422"/>
                </a:lnTo>
                <a:lnTo>
                  <a:pt x="156574" y="295479"/>
                </a:lnTo>
                <a:lnTo>
                  <a:pt x="187691" y="269407"/>
                </a:lnTo>
                <a:lnTo>
                  <a:pt x="221269" y="244251"/>
                </a:lnTo>
                <a:lnTo>
                  <a:pt x="257221" y="220057"/>
                </a:lnTo>
                <a:lnTo>
                  <a:pt x="295459" y="196870"/>
                </a:lnTo>
                <a:lnTo>
                  <a:pt x="335896" y="174736"/>
                </a:lnTo>
                <a:lnTo>
                  <a:pt x="378444" y="153701"/>
                </a:lnTo>
                <a:lnTo>
                  <a:pt x="423015" y="133809"/>
                </a:lnTo>
                <a:lnTo>
                  <a:pt x="469523" y="115107"/>
                </a:lnTo>
                <a:lnTo>
                  <a:pt x="517880" y="97639"/>
                </a:lnTo>
                <a:lnTo>
                  <a:pt x="567998" y="81451"/>
                </a:lnTo>
                <a:lnTo>
                  <a:pt x="619790" y="66590"/>
                </a:lnTo>
                <a:lnTo>
                  <a:pt x="673169" y="53099"/>
                </a:lnTo>
                <a:lnTo>
                  <a:pt x="728047" y="41026"/>
                </a:lnTo>
                <a:lnTo>
                  <a:pt x="784337" y="30414"/>
                </a:lnTo>
                <a:lnTo>
                  <a:pt x="841950" y="21310"/>
                </a:lnTo>
                <a:lnTo>
                  <a:pt x="900801" y="13760"/>
                </a:lnTo>
                <a:lnTo>
                  <a:pt x="960801" y="7808"/>
                </a:lnTo>
                <a:lnTo>
                  <a:pt x="1021862" y="3500"/>
                </a:lnTo>
                <a:lnTo>
                  <a:pt x="1083898" y="882"/>
                </a:lnTo>
                <a:lnTo>
                  <a:pt x="1209744" y="882"/>
                </a:lnTo>
                <a:lnTo>
                  <a:pt x="1271780" y="3500"/>
                </a:lnTo>
                <a:lnTo>
                  <a:pt x="1332841" y="7808"/>
                </a:lnTo>
                <a:lnTo>
                  <a:pt x="1392841" y="13760"/>
                </a:lnTo>
                <a:lnTo>
                  <a:pt x="1451691" y="21310"/>
                </a:lnTo>
                <a:lnTo>
                  <a:pt x="1509305" y="30414"/>
                </a:lnTo>
                <a:lnTo>
                  <a:pt x="1565595" y="41026"/>
                </a:lnTo>
                <a:lnTo>
                  <a:pt x="1620473" y="53099"/>
                </a:lnTo>
                <a:lnTo>
                  <a:pt x="1673851" y="66590"/>
                </a:lnTo>
                <a:lnTo>
                  <a:pt x="1725644" y="81451"/>
                </a:lnTo>
                <a:lnTo>
                  <a:pt x="1775762" y="97639"/>
                </a:lnTo>
                <a:lnTo>
                  <a:pt x="1824119" y="115107"/>
                </a:lnTo>
                <a:lnTo>
                  <a:pt x="1870627" y="133809"/>
                </a:lnTo>
                <a:lnTo>
                  <a:pt x="1915198" y="153701"/>
                </a:lnTo>
                <a:lnTo>
                  <a:pt x="1957746" y="174736"/>
                </a:lnTo>
                <a:lnTo>
                  <a:pt x="1998182" y="196870"/>
                </a:lnTo>
                <a:lnTo>
                  <a:pt x="2036420" y="220057"/>
                </a:lnTo>
                <a:lnTo>
                  <a:pt x="2072372" y="244251"/>
                </a:lnTo>
                <a:lnTo>
                  <a:pt x="2105950" y="269407"/>
                </a:lnTo>
                <a:lnTo>
                  <a:pt x="2137067" y="295479"/>
                </a:lnTo>
                <a:lnTo>
                  <a:pt x="2165636" y="322422"/>
                </a:lnTo>
                <a:lnTo>
                  <a:pt x="2214778" y="378738"/>
                </a:lnTo>
                <a:lnTo>
                  <a:pt x="2252676" y="437992"/>
                </a:lnTo>
                <a:lnTo>
                  <a:pt x="2278632" y="499819"/>
                </a:lnTo>
                <a:lnTo>
                  <a:pt x="2291945" y="563856"/>
                </a:lnTo>
                <a:lnTo>
                  <a:pt x="2293139" y="586885"/>
                </a:lnTo>
                <a:lnTo>
                  <a:pt x="2293139" y="606293"/>
                </a:lnTo>
                <a:lnTo>
                  <a:pt x="2291945" y="629322"/>
                </a:lnTo>
                <a:lnTo>
                  <a:pt x="2289897" y="642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564308"/>
            <a:ext cx="657224" cy="63659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0" y="728805"/>
                </a:moveTo>
                <a:lnTo>
                  <a:pt x="0" y="0"/>
                </a:lnTo>
                <a:lnTo>
                  <a:pt x="61476" y="1488"/>
                </a:lnTo>
                <a:lnTo>
                  <a:pt x="121405" y="5870"/>
                </a:lnTo>
                <a:lnTo>
                  <a:pt x="179550" y="13016"/>
                </a:lnTo>
                <a:lnTo>
                  <a:pt x="235672" y="22797"/>
                </a:lnTo>
                <a:lnTo>
                  <a:pt x="289532" y="35085"/>
                </a:lnTo>
                <a:lnTo>
                  <a:pt x="340892" y="49751"/>
                </a:lnTo>
                <a:lnTo>
                  <a:pt x="389513" y="66666"/>
                </a:lnTo>
                <a:lnTo>
                  <a:pt x="435158" y="85702"/>
                </a:lnTo>
                <a:lnTo>
                  <a:pt x="477587" y="106730"/>
                </a:lnTo>
                <a:lnTo>
                  <a:pt x="516562" y="129622"/>
                </a:lnTo>
                <a:lnTo>
                  <a:pt x="551844" y="154248"/>
                </a:lnTo>
                <a:lnTo>
                  <a:pt x="583196" y="180481"/>
                </a:lnTo>
                <a:lnTo>
                  <a:pt x="610379" y="208191"/>
                </a:lnTo>
                <a:lnTo>
                  <a:pt x="651283" y="267529"/>
                </a:lnTo>
                <a:lnTo>
                  <a:pt x="672649" y="331234"/>
                </a:lnTo>
                <a:lnTo>
                  <a:pt x="674018" y="347686"/>
                </a:lnTo>
                <a:lnTo>
                  <a:pt x="674018" y="381118"/>
                </a:lnTo>
                <a:lnTo>
                  <a:pt x="664528" y="429904"/>
                </a:lnTo>
                <a:lnTo>
                  <a:pt x="633154" y="491554"/>
                </a:lnTo>
                <a:lnTo>
                  <a:pt x="583196" y="548323"/>
                </a:lnTo>
                <a:lnTo>
                  <a:pt x="551844" y="574556"/>
                </a:lnTo>
                <a:lnTo>
                  <a:pt x="516562" y="599182"/>
                </a:lnTo>
                <a:lnTo>
                  <a:pt x="477587" y="622074"/>
                </a:lnTo>
                <a:lnTo>
                  <a:pt x="435158" y="643102"/>
                </a:lnTo>
                <a:lnTo>
                  <a:pt x="389513" y="662138"/>
                </a:lnTo>
                <a:lnTo>
                  <a:pt x="340892" y="679053"/>
                </a:lnTo>
                <a:lnTo>
                  <a:pt x="289532" y="693719"/>
                </a:lnTo>
                <a:lnTo>
                  <a:pt x="235672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6" y="727316"/>
                </a:lnTo>
                <a:lnTo>
                  <a:pt x="0" y="7288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2795" y="187365"/>
            <a:ext cx="5723255" cy="515620"/>
          </a:xfrm>
          <a:custGeom>
            <a:avLst/>
            <a:gdLst/>
            <a:ahLst/>
            <a:cxnLst/>
            <a:rect l="l" t="t" r="r" b="b"/>
            <a:pathLst>
              <a:path w="5723255" h="515620">
                <a:moveTo>
                  <a:pt x="5465466" y="515533"/>
                </a:moveTo>
                <a:lnTo>
                  <a:pt x="257671" y="515533"/>
                </a:lnTo>
                <a:lnTo>
                  <a:pt x="211339" y="511380"/>
                </a:lnTo>
                <a:lnTo>
                  <a:pt x="167729" y="499407"/>
                </a:lnTo>
                <a:lnTo>
                  <a:pt x="127573" y="480341"/>
                </a:lnTo>
                <a:lnTo>
                  <a:pt x="91597" y="454910"/>
                </a:lnTo>
                <a:lnTo>
                  <a:pt x="60529" y="423842"/>
                </a:lnTo>
                <a:lnTo>
                  <a:pt x="35098" y="387866"/>
                </a:lnTo>
                <a:lnTo>
                  <a:pt x="16032" y="347710"/>
                </a:lnTo>
                <a:lnTo>
                  <a:pt x="4059" y="304100"/>
                </a:lnTo>
                <a:lnTo>
                  <a:pt x="0" y="258813"/>
                </a:lnTo>
                <a:lnTo>
                  <a:pt x="0" y="256720"/>
                </a:lnTo>
                <a:lnTo>
                  <a:pt x="4059" y="211432"/>
                </a:lnTo>
                <a:lnTo>
                  <a:pt x="16032" y="167823"/>
                </a:lnTo>
                <a:lnTo>
                  <a:pt x="35098" y="127667"/>
                </a:lnTo>
                <a:lnTo>
                  <a:pt x="60529" y="91690"/>
                </a:lnTo>
                <a:lnTo>
                  <a:pt x="91597" y="60623"/>
                </a:lnTo>
                <a:lnTo>
                  <a:pt x="127573" y="35192"/>
                </a:lnTo>
                <a:lnTo>
                  <a:pt x="167729" y="16126"/>
                </a:lnTo>
                <a:lnTo>
                  <a:pt x="211339" y="4152"/>
                </a:lnTo>
                <a:lnTo>
                  <a:pt x="257673" y="0"/>
                </a:lnTo>
                <a:lnTo>
                  <a:pt x="5465464" y="0"/>
                </a:lnTo>
                <a:lnTo>
                  <a:pt x="5511798" y="4152"/>
                </a:lnTo>
                <a:lnTo>
                  <a:pt x="5555407" y="16126"/>
                </a:lnTo>
                <a:lnTo>
                  <a:pt x="5595563" y="35192"/>
                </a:lnTo>
                <a:lnTo>
                  <a:pt x="5631539" y="60623"/>
                </a:lnTo>
                <a:lnTo>
                  <a:pt x="5662607" y="91690"/>
                </a:lnTo>
                <a:lnTo>
                  <a:pt x="5688038" y="127667"/>
                </a:lnTo>
                <a:lnTo>
                  <a:pt x="5707104" y="167823"/>
                </a:lnTo>
                <a:lnTo>
                  <a:pt x="5719077" y="211432"/>
                </a:lnTo>
                <a:lnTo>
                  <a:pt x="5723136" y="256720"/>
                </a:lnTo>
                <a:lnTo>
                  <a:pt x="5723136" y="258813"/>
                </a:lnTo>
                <a:lnTo>
                  <a:pt x="5719077" y="304100"/>
                </a:lnTo>
                <a:lnTo>
                  <a:pt x="5707104" y="347710"/>
                </a:lnTo>
                <a:lnTo>
                  <a:pt x="5688038" y="387866"/>
                </a:lnTo>
                <a:lnTo>
                  <a:pt x="5662607" y="423842"/>
                </a:lnTo>
                <a:lnTo>
                  <a:pt x="5631539" y="454910"/>
                </a:lnTo>
                <a:lnTo>
                  <a:pt x="5595563" y="480341"/>
                </a:lnTo>
                <a:lnTo>
                  <a:pt x="5555407" y="499407"/>
                </a:lnTo>
                <a:lnTo>
                  <a:pt x="5511798" y="511380"/>
                </a:lnTo>
                <a:lnTo>
                  <a:pt x="5465466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571293" y="264200"/>
            <a:ext cx="268605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8285" algn="l"/>
              </a:tabLst>
            </a:pPr>
            <a:r>
              <a:rPr sz="21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SELECTCOLUMNS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0794" y="864727"/>
            <a:ext cx="7446009" cy="1264285"/>
          </a:xfrm>
          <a:custGeom>
            <a:avLst/>
            <a:gdLst/>
            <a:ahLst/>
            <a:cxnLst/>
            <a:rect l="l" t="t" r="r" b="b"/>
            <a:pathLst>
              <a:path w="7446009" h="1264285">
                <a:moveTo>
                  <a:pt x="7114423" y="1263940"/>
                </a:moveTo>
                <a:lnTo>
                  <a:pt x="333374" y="1263940"/>
                </a:lnTo>
                <a:lnTo>
                  <a:pt x="284111" y="1260326"/>
                </a:lnTo>
                <a:lnTo>
                  <a:pt x="237091" y="1249825"/>
                </a:lnTo>
                <a:lnTo>
                  <a:pt x="192832" y="1232955"/>
                </a:lnTo>
                <a:lnTo>
                  <a:pt x="151848" y="1210231"/>
                </a:lnTo>
                <a:lnTo>
                  <a:pt x="114656" y="1182169"/>
                </a:lnTo>
                <a:lnTo>
                  <a:pt x="81771" y="1149284"/>
                </a:lnTo>
                <a:lnTo>
                  <a:pt x="53708" y="1112091"/>
                </a:lnTo>
                <a:lnTo>
                  <a:pt x="30984" y="1071108"/>
                </a:lnTo>
                <a:lnTo>
                  <a:pt x="14114" y="1026848"/>
                </a:lnTo>
                <a:lnTo>
                  <a:pt x="3614" y="979829"/>
                </a:lnTo>
                <a:lnTo>
                  <a:pt x="0" y="930565"/>
                </a:lnTo>
                <a:lnTo>
                  <a:pt x="0" y="333374"/>
                </a:lnTo>
                <a:lnTo>
                  <a:pt x="3614" y="284110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0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69" y="0"/>
                </a:lnTo>
                <a:lnTo>
                  <a:pt x="7114429" y="0"/>
                </a:lnTo>
                <a:lnTo>
                  <a:pt x="7163687" y="3614"/>
                </a:lnTo>
                <a:lnTo>
                  <a:pt x="7210706" y="14114"/>
                </a:lnTo>
                <a:lnTo>
                  <a:pt x="7254966" y="30984"/>
                </a:lnTo>
                <a:lnTo>
                  <a:pt x="7295949" y="53708"/>
                </a:lnTo>
                <a:lnTo>
                  <a:pt x="7333141" y="81770"/>
                </a:lnTo>
                <a:lnTo>
                  <a:pt x="7366027" y="114656"/>
                </a:lnTo>
                <a:lnTo>
                  <a:pt x="7394089" y="151848"/>
                </a:lnTo>
                <a:lnTo>
                  <a:pt x="7416813" y="192832"/>
                </a:lnTo>
                <a:lnTo>
                  <a:pt x="7433683" y="237091"/>
                </a:lnTo>
                <a:lnTo>
                  <a:pt x="7444183" y="284110"/>
                </a:lnTo>
                <a:lnTo>
                  <a:pt x="7445403" y="300736"/>
                </a:lnTo>
                <a:lnTo>
                  <a:pt x="7445403" y="963204"/>
                </a:lnTo>
                <a:lnTo>
                  <a:pt x="7433683" y="1026848"/>
                </a:lnTo>
                <a:lnTo>
                  <a:pt x="7416813" y="1071108"/>
                </a:lnTo>
                <a:lnTo>
                  <a:pt x="7394089" y="1112091"/>
                </a:lnTo>
                <a:lnTo>
                  <a:pt x="7366027" y="1149284"/>
                </a:lnTo>
                <a:lnTo>
                  <a:pt x="7333141" y="1182169"/>
                </a:lnTo>
                <a:lnTo>
                  <a:pt x="7295949" y="1210231"/>
                </a:lnTo>
                <a:lnTo>
                  <a:pt x="7254966" y="1232955"/>
                </a:lnTo>
                <a:lnTo>
                  <a:pt x="7210706" y="1249825"/>
                </a:lnTo>
                <a:lnTo>
                  <a:pt x="7163687" y="1260326"/>
                </a:lnTo>
                <a:lnTo>
                  <a:pt x="7114423" y="1263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9516" y="884298"/>
            <a:ext cx="711009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3599"/>
              </a:lnSpc>
              <a:spcBef>
                <a:spcPts val="100"/>
              </a:spcBef>
            </a:pPr>
            <a:r>
              <a:rPr sz="1650" spc="-10" dirty="0">
                <a:latin typeface="Comic Sans MS"/>
                <a:cs typeface="Comic Sans MS"/>
              </a:rPr>
              <a:t>The </a:t>
            </a:r>
            <a:r>
              <a:rPr sz="1650" b="1" spc="-10" dirty="0">
                <a:latin typeface="Comic Sans MS"/>
                <a:cs typeface="Comic Sans MS"/>
              </a:rPr>
              <a:t>SELECTCOLUMNS </a:t>
            </a:r>
            <a:r>
              <a:rPr sz="1650" spc="-10" dirty="0">
                <a:latin typeface="Comic Sans MS"/>
                <a:cs typeface="Comic Sans MS"/>
              </a:rPr>
              <a:t>function </a:t>
            </a:r>
            <a:r>
              <a:rPr sz="1650" spc="-5" dirty="0">
                <a:latin typeface="Comic Sans MS"/>
                <a:cs typeface="Comic Sans MS"/>
              </a:rPr>
              <a:t>in </a:t>
            </a:r>
            <a:r>
              <a:rPr sz="1650" spc="-10" dirty="0">
                <a:latin typeface="Comic Sans MS"/>
                <a:cs typeface="Comic Sans MS"/>
              </a:rPr>
              <a:t>DAX </a:t>
            </a:r>
            <a:r>
              <a:rPr sz="1650" spc="-5" dirty="0">
                <a:latin typeface="Comic Sans MS"/>
                <a:cs typeface="Comic Sans MS"/>
              </a:rPr>
              <a:t>is </a:t>
            </a:r>
            <a:r>
              <a:rPr sz="1650" spc="-10" dirty="0">
                <a:latin typeface="Comic Sans MS"/>
                <a:cs typeface="Comic Sans MS"/>
              </a:rPr>
              <a:t>used </a:t>
            </a:r>
            <a:r>
              <a:rPr sz="1650" spc="-5" dirty="0">
                <a:latin typeface="Comic Sans MS"/>
                <a:cs typeface="Comic Sans MS"/>
              </a:rPr>
              <a:t>to </a:t>
            </a:r>
            <a:r>
              <a:rPr sz="1650" spc="-10" dirty="0">
                <a:latin typeface="Comic Sans MS"/>
                <a:cs typeface="Comic Sans MS"/>
              </a:rPr>
              <a:t>create </a:t>
            </a:r>
            <a:r>
              <a:rPr sz="1650" spc="-5" dirty="0">
                <a:latin typeface="Comic Sans MS"/>
                <a:cs typeface="Comic Sans MS"/>
              </a:rPr>
              <a:t>a </a:t>
            </a:r>
            <a:r>
              <a:rPr sz="1650" spc="-10" dirty="0">
                <a:latin typeface="Comic Sans MS"/>
                <a:cs typeface="Comic Sans MS"/>
              </a:rPr>
              <a:t>new table </a:t>
            </a:r>
            <a:r>
              <a:rPr sz="1650" spc="-5" dirty="0">
                <a:latin typeface="Comic Sans MS"/>
                <a:cs typeface="Comic Sans MS"/>
              </a:rPr>
              <a:t>by </a:t>
            </a:r>
            <a:r>
              <a:rPr sz="1650" spc="-48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selecting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and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renaming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specific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columns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from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an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existing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table.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This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function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is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helpful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when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you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want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to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reshape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your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data,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focus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on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specific </a:t>
            </a:r>
            <a:r>
              <a:rPr sz="1650" spc="-47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columns,</a:t>
            </a:r>
            <a:r>
              <a:rPr sz="1650" spc="-5" dirty="0">
                <a:latin typeface="Comic Sans MS"/>
                <a:cs typeface="Comic Sans MS"/>
              </a:rPr>
              <a:t> or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create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calculated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columns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directly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in a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new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table.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16553" y="2279486"/>
            <a:ext cx="6200775" cy="457834"/>
          </a:xfrm>
          <a:custGeom>
            <a:avLst/>
            <a:gdLst/>
            <a:ahLst/>
            <a:cxnLst/>
            <a:rect l="l" t="t" r="r" b="b"/>
            <a:pathLst>
              <a:path w="6200775" h="457835">
                <a:moveTo>
                  <a:pt x="5971926" y="457353"/>
                </a:moveTo>
                <a:lnTo>
                  <a:pt x="228672" y="457353"/>
                </a:lnTo>
                <a:lnTo>
                  <a:pt x="182590" y="452707"/>
                </a:lnTo>
                <a:lnTo>
                  <a:pt x="139665" y="439382"/>
                </a:lnTo>
                <a:lnTo>
                  <a:pt x="100821" y="418299"/>
                </a:lnTo>
                <a:lnTo>
                  <a:pt x="66977" y="390375"/>
                </a:lnTo>
                <a:lnTo>
                  <a:pt x="39054" y="356531"/>
                </a:lnTo>
                <a:lnTo>
                  <a:pt x="17970" y="317687"/>
                </a:lnTo>
                <a:lnTo>
                  <a:pt x="4645" y="274762"/>
                </a:lnTo>
                <a:lnTo>
                  <a:pt x="0" y="228676"/>
                </a:lnTo>
                <a:lnTo>
                  <a:pt x="4645" y="182590"/>
                </a:lnTo>
                <a:lnTo>
                  <a:pt x="17970" y="139665"/>
                </a:lnTo>
                <a:lnTo>
                  <a:pt x="39054" y="100821"/>
                </a:lnTo>
                <a:lnTo>
                  <a:pt x="66977" y="66977"/>
                </a:lnTo>
                <a:lnTo>
                  <a:pt x="100821" y="39054"/>
                </a:lnTo>
                <a:lnTo>
                  <a:pt x="139665" y="17970"/>
                </a:lnTo>
                <a:lnTo>
                  <a:pt x="182590" y="4645"/>
                </a:lnTo>
                <a:lnTo>
                  <a:pt x="228676" y="0"/>
                </a:lnTo>
                <a:lnTo>
                  <a:pt x="5971921" y="0"/>
                </a:lnTo>
                <a:lnTo>
                  <a:pt x="6018007" y="4645"/>
                </a:lnTo>
                <a:lnTo>
                  <a:pt x="6060932" y="17970"/>
                </a:lnTo>
                <a:lnTo>
                  <a:pt x="6099776" y="39054"/>
                </a:lnTo>
                <a:lnTo>
                  <a:pt x="6133620" y="66977"/>
                </a:lnTo>
                <a:lnTo>
                  <a:pt x="6161543" y="100821"/>
                </a:lnTo>
                <a:lnTo>
                  <a:pt x="6182627" y="139665"/>
                </a:lnTo>
                <a:lnTo>
                  <a:pt x="6195952" y="182590"/>
                </a:lnTo>
                <a:lnTo>
                  <a:pt x="6200598" y="228676"/>
                </a:lnTo>
                <a:lnTo>
                  <a:pt x="6195952" y="274762"/>
                </a:lnTo>
                <a:lnTo>
                  <a:pt x="6182627" y="317687"/>
                </a:lnTo>
                <a:lnTo>
                  <a:pt x="6161543" y="356531"/>
                </a:lnTo>
                <a:lnTo>
                  <a:pt x="6133620" y="390375"/>
                </a:lnTo>
                <a:lnTo>
                  <a:pt x="6099776" y="418299"/>
                </a:lnTo>
                <a:lnTo>
                  <a:pt x="6060932" y="439382"/>
                </a:lnTo>
                <a:lnTo>
                  <a:pt x="6018007" y="452707"/>
                </a:lnTo>
                <a:lnTo>
                  <a:pt x="5971926" y="4573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79011" y="2378513"/>
            <a:ext cx="607568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SELECTCOLUMNS(&lt;Table&gt;,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[&lt;Name&gt;],</a:t>
            </a:r>
            <a:r>
              <a:rPr sz="1450" b="1" spc="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&lt;Expression&gt;,</a:t>
            </a:r>
            <a:r>
              <a:rPr sz="1450" b="1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&lt;Name&gt;],</a:t>
            </a:r>
            <a:r>
              <a:rPr sz="1450" b="1" spc="5" dirty="0">
                <a:latin typeface="Comic Sans MS"/>
                <a:cs typeface="Comic Sans MS"/>
              </a:rPr>
              <a:t> </a:t>
            </a:r>
            <a:r>
              <a:rPr sz="1450" b="1" spc="-5" dirty="0">
                <a:latin typeface="Comic Sans MS"/>
                <a:cs typeface="Comic Sans MS"/>
              </a:rPr>
              <a:t>…)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76161" y="1180817"/>
            <a:ext cx="993775" cy="1287780"/>
          </a:xfrm>
          <a:custGeom>
            <a:avLst/>
            <a:gdLst/>
            <a:ahLst/>
            <a:cxnLst/>
            <a:rect l="l" t="t" r="r" b="b"/>
            <a:pathLst>
              <a:path w="993775" h="1287780">
                <a:moveTo>
                  <a:pt x="183749" y="1287266"/>
                </a:moveTo>
                <a:lnTo>
                  <a:pt x="182151" y="1287186"/>
                </a:lnTo>
                <a:lnTo>
                  <a:pt x="194621" y="1039200"/>
                </a:lnTo>
                <a:lnTo>
                  <a:pt x="164162" y="1021327"/>
                </a:lnTo>
                <a:lnTo>
                  <a:pt x="109381" y="975813"/>
                </a:lnTo>
                <a:lnTo>
                  <a:pt x="64052" y="914838"/>
                </a:lnTo>
                <a:lnTo>
                  <a:pt x="45408" y="877639"/>
                </a:lnTo>
                <a:lnTo>
                  <a:pt x="29697" y="835480"/>
                </a:lnTo>
                <a:lnTo>
                  <a:pt x="17111" y="787995"/>
                </a:lnTo>
                <a:lnTo>
                  <a:pt x="7839" y="734818"/>
                </a:lnTo>
                <a:lnTo>
                  <a:pt x="2072" y="675584"/>
                </a:lnTo>
                <a:lnTo>
                  <a:pt x="0" y="609929"/>
                </a:lnTo>
                <a:lnTo>
                  <a:pt x="1818" y="537423"/>
                </a:lnTo>
                <a:lnTo>
                  <a:pt x="6898" y="470955"/>
                </a:lnTo>
                <a:lnTo>
                  <a:pt x="15116" y="409189"/>
                </a:lnTo>
                <a:lnTo>
                  <a:pt x="26312" y="352110"/>
                </a:lnTo>
                <a:lnTo>
                  <a:pt x="40331" y="299636"/>
                </a:lnTo>
                <a:lnTo>
                  <a:pt x="57017" y="251687"/>
                </a:lnTo>
                <a:lnTo>
                  <a:pt x="76215" y="208184"/>
                </a:lnTo>
                <a:lnTo>
                  <a:pt x="97771" y="169045"/>
                </a:lnTo>
                <a:lnTo>
                  <a:pt x="121529" y="134192"/>
                </a:lnTo>
                <a:lnTo>
                  <a:pt x="147334" y="103543"/>
                </a:lnTo>
                <a:lnTo>
                  <a:pt x="175031" y="77019"/>
                </a:lnTo>
                <a:lnTo>
                  <a:pt x="235478" y="36023"/>
                </a:lnTo>
                <a:lnTo>
                  <a:pt x="301632" y="10564"/>
                </a:lnTo>
                <a:lnTo>
                  <a:pt x="372248" y="0"/>
                </a:lnTo>
                <a:lnTo>
                  <a:pt x="408843" y="102"/>
                </a:lnTo>
                <a:lnTo>
                  <a:pt x="642212" y="11837"/>
                </a:lnTo>
                <a:lnTo>
                  <a:pt x="680570" y="15728"/>
                </a:lnTo>
                <a:lnTo>
                  <a:pt x="753246" y="35340"/>
                </a:lnTo>
                <a:lnTo>
                  <a:pt x="819215" y="71235"/>
                </a:lnTo>
                <a:lnTo>
                  <a:pt x="849191" y="95481"/>
                </a:lnTo>
                <a:lnTo>
                  <a:pt x="876898" y="124029"/>
                </a:lnTo>
                <a:lnTo>
                  <a:pt x="902139" y="156955"/>
                </a:lnTo>
                <a:lnTo>
                  <a:pt x="924716" y="194336"/>
                </a:lnTo>
                <a:lnTo>
                  <a:pt x="944432" y="236248"/>
                </a:lnTo>
                <a:lnTo>
                  <a:pt x="961090" y="282769"/>
                </a:lnTo>
                <a:lnTo>
                  <a:pt x="974491" y="333975"/>
                </a:lnTo>
                <a:lnTo>
                  <a:pt x="984439" y="389944"/>
                </a:lnTo>
                <a:lnTo>
                  <a:pt x="990736" y="450751"/>
                </a:lnTo>
                <a:lnTo>
                  <a:pt x="993185" y="516473"/>
                </a:lnTo>
                <a:lnTo>
                  <a:pt x="991580" y="587285"/>
                </a:lnTo>
                <a:lnTo>
                  <a:pt x="986348" y="652381"/>
                </a:lnTo>
                <a:lnTo>
                  <a:pt x="977551" y="712866"/>
                </a:lnTo>
                <a:lnTo>
                  <a:pt x="965388" y="768694"/>
                </a:lnTo>
                <a:lnTo>
                  <a:pt x="950049" y="819918"/>
                </a:lnTo>
                <a:lnTo>
                  <a:pt x="931725" y="866589"/>
                </a:lnTo>
                <a:lnTo>
                  <a:pt x="910608" y="908759"/>
                </a:lnTo>
                <a:lnTo>
                  <a:pt x="886888" y="946481"/>
                </a:lnTo>
                <a:lnTo>
                  <a:pt x="860756" y="979805"/>
                </a:lnTo>
                <a:lnTo>
                  <a:pt x="832403" y="1008785"/>
                </a:lnTo>
                <a:lnTo>
                  <a:pt x="802020" y="1033471"/>
                </a:lnTo>
                <a:lnTo>
                  <a:pt x="769797" y="1053916"/>
                </a:lnTo>
                <a:lnTo>
                  <a:pt x="700598" y="1082289"/>
                </a:lnTo>
                <a:lnTo>
                  <a:pt x="450291" y="1087421"/>
                </a:lnTo>
                <a:lnTo>
                  <a:pt x="183749" y="1287266"/>
                </a:lnTo>
                <a:close/>
              </a:path>
              <a:path w="993775" h="1287780">
                <a:moveTo>
                  <a:pt x="587777" y="1094335"/>
                </a:moveTo>
                <a:lnTo>
                  <a:pt x="450292" y="1087421"/>
                </a:lnTo>
                <a:lnTo>
                  <a:pt x="677215" y="1087421"/>
                </a:lnTo>
                <a:lnTo>
                  <a:pt x="664003" y="1090321"/>
                </a:lnTo>
                <a:lnTo>
                  <a:pt x="626332" y="1094319"/>
                </a:lnTo>
                <a:lnTo>
                  <a:pt x="587777" y="10943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 rot="120000">
            <a:off x="8023266" y="1517294"/>
            <a:ext cx="513347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2057" dirty="0">
                <a:latin typeface="Comic Sans MS"/>
                <a:cs typeface="Comic Sans MS"/>
              </a:rPr>
              <a:t>Ch</a:t>
            </a:r>
            <a:r>
              <a:rPr sz="1350" b="1" spc="-30" dirty="0">
                <a:latin typeface="Comic Sans MS"/>
                <a:cs typeface="Comic Sans MS"/>
              </a:rPr>
              <a:t>eck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 rot="120000">
            <a:off x="8064004" y="1755121"/>
            <a:ext cx="40797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52" baseline="2057" dirty="0">
                <a:latin typeface="Comic Sans MS"/>
                <a:cs typeface="Comic Sans MS"/>
              </a:rPr>
              <a:t>n</a:t>
            </a:r>
            <a:r>
              <a:rPr sz="1350" b="1" spc="-35" dirty="0">
                <a:latin typeface="Comic Sans MS"/>
                <a:cs typeface="Comic Sans MS"/>
              </a:rPr>
              <a:t>ex</a:t>
            </a:r>
            <a:r>
              <a:rPr sz="1350" b="1" spc="-5" dirty="0">
                <a:latin typeface="Comic Sans MS"/>
                <a:cs typeface="Comic Sans MS"/>
              </a:rPr>
              <a:t>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54590" y="2839437"/>
            <a:ext cx="5782945" cy="827405"/>
          </a:xfrm>
          <a:custGeom>
            <a:avLst/>
            <a:gdLst/>
            <a:ahLst/>
            <a:cxnLst/>
            <a:rect l="l" t="t" r="r" b="b"/>
            <a:pathLst>
              <a:path w="5782945" h="827404">
                <a:moveTo>
                  <a:pt x="5449366" y="827160"/>
                </a:moveTo>
                <a:lnTo>
                  <a:pt x="333374" y="827160"/>
                </a:lnTo>
                <a:lnTo>
                  <a:pt x="284111" y="823545"/>
                </a:lnTo>
                <a:lnTo>
                  <a:pt x="237091" y="813045"/>
                </a:lnTo>
                <a:lnTo>
                  <a:pt x="192832" y="796175"/>
                </a:lnTo>
                <a:lnTo>
                  <a:pt x="151848" y="773451"/>
                </a:lnTo>
                <a:lnTo>
                  <a:pt x="114656" y="745389"/>
                </a:lnTo>
                <a:lnTo>
                  <a:pt x="81771" y="712504"/>
                </a:lnTo>
                <a:lnTo>
                  <a:pt x="53708" y="675311"/>
                </a:lnTo>
                <a:lnTo>
                  <a:pt x="30984" y="634328"/>
                </a:lnTo>
                <a:lnTo>
                  <a:pt x="14114" y="590068"/>
                </a:lnTo>
                <a:lnTo>
                  <a:pt x="3614" y="543049"/>
                </a:lnTo>
                <a:lnTo>
                  <a:pt x="0" y="493785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449366" y="0"/>
                </a:lnTo>
                <a:lnTo>
                  <a:pt x="5498629" y="3614"/>
                </a:lnTo>
                <a:lnTo>
                  <a:pt x="5545649" y="14114"/>
                </a:lnTo>
                <a:lnTo>
                  <a:pt x="5589908" y="30984"/>
                </a:lnTo>
                <a:lnTo>
                  <a:pt x="5630892" y="53708"/>
                </a:lnTo>
                <a:lnTo>
                  <a:pt x="5668085" y="81771"/>
                </a:lnTo>
                <a:lnTo>
                  <a:pt x="5700970" y="114656"/>
                </a:lnTo>
                <a:lnTo>
                  <a:pt x="5729033" y="151848"/>
                </a:lnTo>
                <a:lnTo>
                  <a:pt x="5751757" y="192832"/>
                </a:lnTo>
                <a:lnTo>
                  <a:pt x="5768627" y="237091"/>
                </a:lnTo>
                <a:lnTo>
                  <a:pt x="5779127" y="284111"/>
                </a:lnTo>
                <a:lnTo>
                  <a:pt x="5782742" y="333375"/>
                </a:lnTo>
                <a:lnTo>
                  <a:pt x="5782742" y="493785"/>
                </a:lnTo>
                <a:lnTo>
                  <a:pt x="5779127" y="543049"/>
                </a:lnTo>
                <a:lnTo>
                  <a:pt x="5768627" y="590068"/>
                </a:lnTo>
                <a:lnTo>
                  <a:pt x="5751757" y="634328"/>
                </a:lnTo>
                <a:lnTo>
                  <a:pt x="5729033" y="675311"/>
                </a:lnTo>
                <a:lnTo>
                  <a:pt x="5700970" y="712504"/>
                </a:lnTo>
                <a:lnTo>
                  <a:pt x="5668085" y="745389"/>
                </a:lnTo>
                <a:lnTo>
                  <a:pt x="5630892" y="773451"/>
                </a:lnTo>
                <a:lnTo>
                  <a:pt x="5589908" y="796175"/>
                </a:lnTo>
                <a:lnTo>
                  <a:pt x="5545649" y="813045"/>
                </a:lnTo>
                <a:lnTo>
                  <a:pt x="5498629" y="823545"/>
                </a:lnTo>
                <a:lnTo>
                  <a:pt x="5449366" y="82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438" y="3781122"/>
            <a:ext cx="3248024" cy="145732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597" y="5404695"/>
            <a:ext cx="3047999" cy="146684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76749" y="2363732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3612" y="3086394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Exampl</a:t>
            </a:r>
            <a:r>
              <a:rPr sz="2000" b="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2915" algn="ctr">
              <a:lnSpc>
                <a:spcPct val="115700"/>
              </a:lnSpc>
              <a:spcBef>
                <a:spcPts val="100"/>
              </a:spcBef>
            </a:pPr>
            <a:r>
              <a:rPr spc="-10" dirty="0"/>
              <a:t>Create</a:t>
            </a:r>
            <a:r>
              <a:rPr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10" dirty="0"/>
              <a:t>new</a:t>
            </a:r>
            <a:r>
              <a:rPr spc="5" dirty="0"/>
              <a:t> </a:t>
            </a:r>
            <a:r>
              <a:rPr spc="-10" dirty="0"/>
              <a:t>table</a:t>
            </a:r>
            <a:r>
              <a:rPr spc="5" dirty="0"/>
              <a:t> </a:t>
            </a:r>
            <a:r>
              <a:rPr spc="-10" dirty="0"/>
              <a:t>that</a:t>
            </a:r>
            <a:r>
              <a:rPr spc="5" dirty="0"/>
              <a:t> </a:t>
            </a:r>
            <a:r>
              <a:rPr spc="-10" dirty="0"/>
              <a:t>includes</a:t>
            </a:r>
            <a:r>
              <a:rPr spc="5" dirty="0"/>
              <a:t> </a:t>
            </a:r>
            <a:r>
              <a:rPr spc="-10" dirty="0"/>
              <a:t>the</a:t>
            </a:r>
            <a:r>
              <a:rPr spc="5" dirty="0"/>
              <a:t> </a:t>
            </a:r>
            <a:r>
              <a:rPr spc="-10" dirty="0"/>
              <a:t>Order</a:t>
            </a:r>
            <a:r>
              <a:rPr spc="5" dirty="0"/>
              <a:t> </a:t>
            </a:r>
            <a:r>
              <a:rPr spc="-10" dirty="0"/>
              <a:t>ID,</a:t>
            </a:r>
            <a:r>
              <a:rPr spc="5" dirty="0"/>
              <a:t> </a:t>
            </a:r>
            <a:r>
              <a:rPr spc="-10" dirty="0"/>
              <a:t>Category,Quantity </a:t>
            </a:r>
            <a:r>
              <a:rPr spc="-575" dirty="0"/>
              <a:t> </a:t>
            </a:r>
            <a:r>
              <a:rPr spc="-10" dirty="0"/>
              <a:t>and</a:t>
            </a:r>
            <a:r>
              <a:rPr dirty="0"/>
              <a:t> </a:t>
            </a:r>
            <a:r>
              <a:rPr spc="-10" dirty="0"/>
              <a:t>Sales</a:t>
            </a:r>
            <a:r>
              <a:rPr dirty="0"/>
              <a:t> </a:t>
            </a:r>
            <a:r>
              <a:rPr spc="-10" dirty="0"/>
              <a:t>columns,</a:t>
            </a:r>
            <a:r>
              <a:rPr dirty="0"/>
              <a:t> </a:t>
            </a:r>
            <a:r>
              <a:rPr spc="-10" dirty="0"/>
              <a:t>and</a:t>
            </a:r>
            <a:r>
              <a:rPr dirty="0"/>
              <a:t> </a:t>
            </a:r>
            <a:r>
              <a:rPr spc="-10" dirty="0"/>
              <a:t>adds</a:t>
            </a:r>
            <a:r>
              <a:rPr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10" dirty="0"/>
              <a:t>new</a:t>
            </a:r>
            <a:r>
              <a:rPr dirty="0"/>
              <a:t> </a:t>
            </a:r>
            <a:r>
              <a:rPr spc="-10" dirty="0"/>
              <a:t>column</a:t>
            </a:r>
            <a:r>
              <a:rPr dirty="0"/>
              <a:t> </a:t>
            </a:r>
            <a:r>
              <a:rPr spc="-10" dirty="0"/>
              <a:t>called</a:t>
            </a:r>
            <a:r>
              <a:rPr dirty="0"/>
              <a:t> </a:t>
            </a:r>
            <a:r>
              <a:rPr spc="-10" dirty="0"/>
              <a:t>Sales</a:t>
            </a:r>
            <a:r>
              <a:rPr dirty="0"/>
              <a:t> </a:t>
            </a:r>
            <a:r>
              <a:rPr spc="-10" dirty="0"/>
              <a:t>per</a:t>
            </a:r>
            <a:r>
              <a:rPr spc="5" dirty="0"/>
              <a:t> </a:t>
            </a:r>
            <a:r>
              <a:rPr spc="-10" dirty="0"/>
              <a:t>Unit </a:t>
            </a:r>
            <a:r>
              <a:rPr spc="-5" dirty="0"/>
              <a:t> </a:t>
            </a:r>
            <a:r>
              <a:rPr spc="-10" dirty="0"/>
              <a:t>which</a:t>
            </a:r>
            <a:r>
              <a:rPr spc="-5" dirty="0"/>
              <a:t> is </a:t>
            </a:r>
            <a:r>
              <a:rPr spc="-10" dirty="0"/>
              <a:t>calculated</a:t>
            </a:r>
            <a:r>
              <a:rPr spc="-5" dirty="0"/>
              <a:t> as </a:t>
            </a:r>
            <a:r>
              <a:rPr spc="-10" dirty="0"/>
              <a:t>Sales</a:t>
            </a:r>
            <a:r>
              <a:rPr spc="-5" dirty="0"/>
              <a:t> / </a:t>
            </a:r>
            <a:r>
              <a:rPr spc="-10" dirty="0"/>
              <a:t>Quantity.</a:t>
            </a:r>
          </a:p>
          <a:p>
            <a:pPr marL="2134870" marR="5080" algn="just">
              <a:lnSpc>
                <a:spcPct val="114599"/>
              </a:lnSpc>
              <a:spcBef>
                <a:spcPts val="1190"/>
              </a:spcBef>
            </a:pPr>
            <a:r>
              <a:rPr sz="1200" dirty="0"/>
              <a:t>Orders </a:t>
            </a:r>
            <a:r>
              <a:rPr sz="1200" b="0" dirty="0">
                <a:latin typeface="Comic Sans MS"/>
                <a:cs typeface="Comic Sans MS"/>
              </a:rPr>
              <a:t>This is the original table from which you're </a:t>
            </a:r>
            <a:r>
              <a:rPr sz="1200" b="0" spc="5" dirty="0">
                <a:latin typeface="Comic Sans MS"/>
                <a:cs typeface="Comic Sans MS"/>
              </a:rPr>
              <a:t> </a:t>
            </a:r>
            <a:r>
              <a:rPr sz="1200" b="0" dirty="0">
                <a:latin typeface="Comic Sans MS"/>
                <a:cs typeface="Comic Sans MS"/>
              </a:rPr>
              <a:t>selecting</a:t>
            </a:r>
            <a:r>
              <a:rPr sz="1200" b="0" spc="-5" dirty="0">
                <a:latin typeface="Comic Sans MS"/>
                <a:cs typeface="Comic Sans MS"/>
              </a:rPr>
              <a:t> </a:t>
            </a:r>
            <a:r>
              <a:rPr sz="1200" b="0" dirty="0">
                <a:latin typeface="Comic Sans MS"/>
                <a:cs typeface="Comic Sans MS"/>
              </a:rPr>
              <a:t>columns.</a:t>
            </a:r>
            <a:endParaRPr sz="1200">
              <a:latin typeface="Comic Sans MS"/>
              <a:cs typeface="Comic Sans MS"/>
            </a:endParaRPr>
          </a:p>
          <a:p>
            <a:pPr marL="2134870" marR="5080" algn="just">
              <a:lnSpc>
                <a:spcPct val="114599"/>
              </a:lnSpc>
            </a:pPr>
            <a:r>
              <a:rPr sz="1200" b="0" dirty="0">
                <a:latin typeface="Comic Sans MS"/>
                <a:cs typeface="Comic Sans MS"/>
              </a:rPr>
              <a:t>"</a:t>
            </a:r>
            <a:r>
              <a:rPr sz="1200" dirty="0"/>
              <a:t>Order ID</a:t>
            </a:r>
            <a:r>
              <a:rPr sz="1200" b="0" dirty="0">
                <a:latin typeface="Comic Sans MS"/>
                <a:cs typeface="Comic Sans MS"/>
              </a:rPr>
              <a:t>", </a:t>
            </a:r>
            <a:r>
              <a:rPr sz="1200" dirty="0"/>
              <a:t>Orders[Order ID] </a:t>
            </a:r>
            <a:r>
              <a:rPr sz="1200" b="0" dirty="0">
                <a:latin typeface="Comic Sans MS"/>
                <a:cs typeface="Comic Sans MS"/>
              </a:rPr>
              <a:t>This line selects the </a:t>
            </a:r>
            <a:r>
              <a:rPr sz="1200" b="0" spc="5" dirty="0">
                <a:latin typeface="Comic Sans MS"/>
                <a:cs typeface="Comic Sans MS"/>
              </a:rPr>
              <a:t> </a:t>
            </a:r>
            <a:r>
              <a:rPr sz="1200" b="0" dirty="0">
                <a:latin typeface="Comic Sans MS"/>
                <a:cs typeface="Comic Sans MS"/>
              </a:rPr>
              <a:t>"</a:t>
            </a:r>
            <a:r>
              <a:rPr sz="1200" dirty="0"/>
              <a:t>Order ID</a:t>
            </a:r>
            <a:r>
              <a:rPr sz="1200" b="0" dirty="0">
                <a:latin typeface="Comic Sans MS"/>
                <a:cs typeface="Comic Sans MS"/>
              </a:rPr>
              <a:t>" column from the Orders table and renames </a:t>
            </a:r>
            <a:r>
              <a:rPr sz="1200" b="0" spc="-345" dirty="0">
                <a:latin typeface="Comic Sans MS"/>
                <a:cs typeface="Comic Sans MS"/>
              </a:rPr>
              <a:t> </a:t>
            </a:r>
            <a:r>
              <a:rPr sz="1200" b="0" dirty="0">
                <a:latin typeface="Comic Sans MS"/>
                <a:cs typeface="Comic Sans MS"/>
              </a:rPr>
              <a:t>it</a:t>
            </a:r>
            <a:r>
              <a:rPr sz="1200" b="0" spc="-5" dirty="0">
                <a:latin typeface="Comic Sans MS"/>
                <a:cs typeface="Comic Sans MS"/>
              </a:rPr>
              <a:t> </a:t>
            </a:r>
            <a:r>
              <a:rPr sz="1200" b="0" dirty="0">
                <a:latin typeface="Comic Sans MS"/>
                <a:cs typeface="Comic Sans MS"/>
              </a:rPr>
              <a:t>to "Order ID".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42199" y="4774038"/>
            <a:ext cx="3987800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"</a:t>
            </a:r>
            <a:r>
              <a:rPr sz="1200" b="1" dirty="0">
                <a:latin typeface="Comic Sans MS"/>
                <a:cs typeface="Comic Sans MS"/>
              </a:rPr>
              <a:t>Category",</a:t>
            </a:r>
            <a:r>
              <a:rPr sz="1200" b="1" spc="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Orders[Category]</a:t>
            </a:r>
            <a:r>
              <a:rPr sz="1200" b="1" spc="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Similarly,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this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line 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selects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 "Category"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column.</a:t>
            </a:r>
            <a:endParaRPr sz="1200">
              <a:latin typeface="Comic Sans MS"/>
              <a:cs typeface="Comic Sans MS"/>
            </a:endParaRPr>
          </a:p>
          <a:p>
            <a:pPr marL="12700" marR="5080" algn="just">
              <a:lnSpc>
                <a:spcPct val="114599"/>
              </a:lnSpc>
            </a:pPr>
            <a:r>
              <a:rPr sz="1200" dirty="0">
                <a:latin typeface="Comic Sans MS"/>
                <a:cs typeface="Comic Sans MS"/>
              </a:rPr>
              <a:t>"</a:t>
            </a:r>
            <a:r>
              <a:rPr sz="1200" b="1" dirty="0">
                <a:latin typeface="Comic Sans MS"/>
                <a:cs typeface="Comic Sans MS"/>
              </a:rPr>
              <a:t>Quantity", Orders[Quantity] </a:t>
            </a:r>
            <a:r>
              <a:rPr sz="1200" dirty="0">
                <a:latin typeface="Comic Sans MS"/>
                <a:cs typeface="Comic Sans MS"/>
              </a:rPr>
              <a:t>This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line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selects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 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"Quantity"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column.</a:t>
            </a:r>
            <a:endParaRPr sz="1200">
              <a:latin typeface="Comic Sans MS"/>
              <a:cs typeface="Comic Sans MS"/>
            </a:endParaRPr>
          </a:p>
          <a:p>
            <a:pPr marL="12700" marR="5080" algn="just">
              <a:lnSpc>
                <a:spcPct val="114599"/>
              </a:lnSpc>
            </a:pPr>
            <a:r>
              <a:rPr sz="1200" b="1" dirty="0">
                <a:latin typeface="Comic Sans MS"/>
                <a:cs typeface="Comic Sans MS"/>
              </a:rPr>
              <a:t>"Sales", Orders[Sales] </a:t>
            </a:r>
            <a:r>
              <a:rPr sz="1200" dirty="0">
                <a:latin typeface="Comic Sans MS"/>
                <a:cs typeface="Comic Sans MS"/>
              </a:rPr>
              <a:t>This line selects the "Sales" 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column.</a:t>
            </a:r>
            <a:endParaRPr sz="1200">
              <a:latin typeface="Comic Sans MS"/>
              <a:cs typeface="Comic Sans MS"/>
            </a:endParaRPr>
          </a:p>
          <a:p>
            <a:pPr marL="12700" marR="5080" algn="just">
              <a:lnSpc>
                <a:spcPct val="114599"/>
              </a:lnSpc>
            </a:pPr>
            <a:r>
              <a:rPr sz="1200" b="1" dirty="0">
                <a:latin typeface="Comic Sans MS"/>
                <a:cs typeface="Comic Sans MS"/>
              </a:rPr>
              <a:t>"Sales per Unit", Orders[Sales] / Orders[Quantity]</a:t>
            </a:r>
            <a:r>
              <a:rPr sz="1200" dirty="0">
                <a:latin typeface="Comic Sans MS"/>
                <a:cs typeface="Comic Sans MS"/>
              </a:rPr>
              <a:t>: 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This line creates a new column named "Sales per Unit" 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by</a:t>
            </a:r>
            <a:r>
              <a:rPr sz="1200" spc="2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dividing</a:t>
            </a:r>
            <a:r>
              <a:rPr sz="1200" spc="2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2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"Sales"</a:t>
            </a:r>
            <a:r>
              <a:rPr sz="1200" spc="2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column</a:t>
            </a:r>
            <a:r>
              <a:rPr sz="1200" spc="2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by</a:t>
            </a:r>
            <a:r>
              <a:rPr sz="1200" spc="2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2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"Quantity"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42199" y="6686657"/>
            <a:ext cx="14941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column</a:t>
            </a:r>
            <a:r>
              <a:rPr sz="1200" spc="-3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for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each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row.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E9D967DE-CF87-C4A5-A429-F115D383AC7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9182" y="1565324"/>
            <a:ext cx="4498975" cy="524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Understood?</a:t>
            </a:r>
            <a:endParaRPr sz="1450">
              <a:latin typeface="Comic Sans MS"/>
              <a:cs typeface="Comic Sans MS"/>
            </a:endParaRPr>
          </a:p>
          <a:p>
            <a:pPr marL="12700" marR="1546860">
              <a:lnSpc>
                <a:spcPct val="113599"/>
              </a:lnSpc>
              <a:spcBef>
                <a:spcPts val="1150"/>
              </a:spcBef>
            </a:pPr>
            <a:r>
              <a:rPr sz="1650" b="1" spc="-10" dirty="0">
                <a:latin typeface="Comic Sans MS"/>
                <a:cs typeface="Comic Sans MS"/>
              </a:rPr>
              <a:t>Purpos</a:t>
            </a:r>
            <a:r>
              <a:rPr sz="1650" b="1" spc="-5" dirty="0">
                <a:latin typeface="Comic Sans MS"/>
                <a:cs typeface="Comic Sans MS"/>
              </a:rPr>
              <a:t>e</a:t>
            </a:r>
            <a:r>
              <a:rPr sz="1650" spc="-5" dirty="0">
                <a:latin typeface="Comic Sans MS"/>
                <a:cs typeface="Comic Sans MS"/>
              </a:rPr>
              <a:t>: </a:t>
            </a:r>
            <a:r>
              <a:rPr sz="1650" b="1" spc="-10" dirty="0">
                <a:latin typeface="Comic Sans MS"/>
                <a:cs typeface="Comic Sans MS"/>
              </a:rPr>
              <a:t>ADDCOLUMN</a:t>
            </a:r>
            <a:r>
              <a:rPr sz="1650" b="1" spc="-5" dirty="0">
                <a:latin typeface="Comic Sans MS"/>
                <a:cs typeface="Comic Sans MS"/>
              </a:rPr>
              <a:t>S</a:t>
            </a:r>
            <a:r>
              <a:rPr sz="1650" b="1" spc="-22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i</a:t>
            </a:r>
            <a:r>
              <a:rPr sz="1650" spc="-5" dirty="0">
                <a:latin typeface="Comic Sans MS"/>
                <a:cs typeface="Comic Sans MS"/>
              </a:rPr>
              <a:t>s  </a:t>
            </a:r>
            <a:r>
              <a:rPr sz="1650" spc="-10" dirty="0">
                <a:latin typeface="Comic Sans MS"/>
                <a:cs typeface="Comic Sans MS"/>
              </a:rPr>
              <a:t>used </a:t>
            </a:r>
            <a:r>
              <a:rPr sz="1650" spc="-5" dirty="0">
                <a:latin typeface="Comic Sans MS"/>
                <a:cs typeface="Comic Sans MS"/>
              </a:rPr>
              <a:t>to </a:t>
            </a:r>
            <a:r>
              <a:rPr sz="1650" spc="-10" dirty="0">
                <a:latin typeface="Comic Sans MS"/>
                <a:cs typeface="Comic Sans MS"/>
              </a:rPr>
              <a:t>add new columns </a:t>
            </a:r>
            <a:r>
              <a:rPr sz="1650" spc="-5" dirty="0">
                <a:latin typeface="Comic Sans MS"/>
                <a:cs typeface="Comic Sans MS"/>
              </a:rPr>
              <a:t>to an </a:t>
            </a:r>
            <a:r>
              <a:rPr sz="1650" spc="-48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existing table </a:t>
            </a:r>
            <a:r>
              <a:rPr sz="1650" spc="-5" dirty="0">
                <a:latin typeface="Comic Sans MS"/>
                <a:cs typeface="Comic Sans MS"/>
              </a:rPr>
              <a:t>by </a:t>
            </a:r>
            <a:r>
              <a:rPr sz="1650" spc="-10" dirty="0">
                <a:latin typeface="Comic Sans MS"/>
                <a:cs typeface="Comic Sans MS"/>
              </a:rPr>
              <a:t>specifying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column names and expressions </a:t>
            </a:r>
            <a:r>
              <a:rPr sz="1650" spc="-48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to</a:t>
            </a:r>
            <a:r>
              <a:rPr sz="1650" spc="-10" dirty="0">
                <a:latin typeface="Comic Sans MS"/>
                <a:cs typeface="Comic Sans MS"/>
              </a:rPr>
              <a:t> calculate their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values. </a:t>
            </a:r>
            <a:r>
              <a:rPr sz="1650" spc="-5" dirty="0">
                <a:latin typeface="Comic Sans MS"/>
                <a:cs typeface="Comic Sans MS"/>
              </a:rPr>
              <a:t>It 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creates </a:t>
            </a:r>
            <a:r>
              <a:rPr sz="1650" spc="-5" dirty="0">
                <a:latin typeface="Comic Sans MS"/>
                <a:cs typeface="Comic Sans MS"/>
              </a:rPr>
              <a:t>a </a:t>
            </a:r>
            <a:r>
              <a:rPr sz="1650" spc="-10" dirty="0">
                <a:latin typeface="Comic Sans MS"/>
                <a:cs typeface="Comic Sans MS"/>
              </a:rPr>
              <a:t>new table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with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additional columns based</a:t>
            </a:r>
            <a:r>
              <a:rPr sz="1650" spc="-5" dirty="0">
                <a:latin typeface="Comic Sans MS"/>
                <a:cs typeface="Comic Sans MS"/>
              </a:rPr>
              <a:t> on 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calculations performed </a:t>
            </a:r>
            <a:r>
              <a:rPr sz="1650" spc="-5" dirty="0">
                <a:latin typeface="Comic Sans MS"/>
                <a:cs typeface="Comic Sans MS"/>
              </a:rPr>
              <a:t>on 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existing columns.</a:t>
            </a:r>
            <a:endParaRPr sz="1650">
              <a:latin typeface="Comic Sans MS"/>
              <a:cs typeface="Comic Sans MS"/>
            </a:endParaRPr>
          </a:p>
          <a:p>
            <a:pPr marL="12700" marR="1436370">
              <a:lnSpc>
                <a:spcPct val="113599"/>
              </a:lnSpc>
            </a:pPr>
            <a:r>
              <a:rPr sz="1650" b="1" spc="-10" dirty="0">
                <a:latin typeface="Comic Sans MS"/>
                <a:cs typeface="Comic Sans MS"/>
              </a:rPr>
              <a:t>Usage</a:t>
            </a:r>
            <a:r>
              <a:rPr sz="1650" spc="-10" dirty="0">
                <a:latin typeface="Comic Sans MS"/>
                <a:cs typeface="Comic Sans MS"/>
              </a:rPr>
              <a:t>: Typically,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you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use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ADDCOLUMN</a:t>
            </a:r>
            <a:r>
              <a:rPr sz="1650" b="1" spc="-5" dirty="0">
                <a:latin typeface="Comic Sans MS"/>
                <a:cs typeface="Comic Sans MS"/>
              </a:rPr>
              <a:t>S</a:t>
            </a:r>
            <a:r>
              <a:rPr sz="1650" b="1" spc="-22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whe</a:t>
            </a:r>
            <a:r>
              <a:rPr sz="1650" spc="-5" dirty="0">
                <a:latin typeface="Comic Sans MS"/>
                <a:cs typeface="Comic Sans MS"/>
              </a:rPr>
              <a:t>n </a:t>
            </a:r>
            <a:r>
              <a:rPr sz="1650" spc="-10" dirty="0">
                <a:latin typeface="Comic Sans MS"/>
                <a:cs typeface="Comic Sans MS"/>
              </a:rPr>
              <a:t>yo</a:t>
            </a:r>
            <a:r>
              <a:rPr sz="1650" spc="-5" dirty="0">
                <a:latin typeface="Comic Sans MS"/>
                <a:cs typeface="Comic Sans MS"/>
              </a:rPr>
              <a:t>u </a:t>
            </a:r>
            <a:r>
              <a:rPr sz="1650" spc="-10" dirty="0">
                <a:latin typeface="Comic Sans MS"/>
                <a:cs typeface="Comic Sans MS"/>
              </a:rPr>
              <a:t>wan</a:t>
            </a:r>
            <a:r>
              <a:rPr sz="1650" spc="-5" dirty="0">
                <a:latin typeface="Comic Sans MS"/>
                <a:cs typeface="Comic Sans MS"/>
              </a:rPr>
              <a:t>t  to </a:t>
            </a:r>
            <a:r>
              <a:rPr sz="1650" spc="-10" dirty="0">
                <a:latin typeface="Comic Sans MS"/>
                <a:cs typeface="Comic Sans MS"/>
              </a:rPr>
              <a:t>add calculated columns </a:t>
            </a:r>
            <a:r>
              <a:rPr sz="1650" spc="-5" dirty="0">
                <a:latin typeface="Comic Sans MS"/>
                <a:cs typeface="Comic Sans MS"/>
              </a:rPr>
              <a:t>to an </a:t>
            </a:r>
            <a:r>
              <a:rPr sz="1650" spc="-48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existing table.</a:t>
            </a:r>
            <a:endParaRPr sz="1650">
              <a:latin typeface="Comic Sans MS"/>
              <a:cs typeface="Comic Sans MS"/>
            </a:endParaRPr>
          </a:p>
          <a:p>
            <a:pPr marL="12700" marR="1541780">
              <a:lnSpc>
                <a:spcPct val="113599"/>
              </a:lnSpc>
            </a:pPr>
            <a:r>
              <a:rPr sz="1650" b="1" spc="-10" dirty="0">
                <a:latin typeface="Comic Sans MS"/>
                <a:cs typeface="Comic Sans MS"/>
              </a:rPr>
              <a:t>Example</a:t>
            </a:r>
            <a:r>
              <a:rPr sz="1650" spc="-10" dirty="0">
                <a:latin typeface="Comic Sans MS"/>
                <a:cs typeface="Comic Sans MS"/>
              </a:rPr>
              <a:t>: Adding </a:t>
            </a:r>
            <a:r>
              <a:rPr sz="1650" spc="-5" dirty="0">
                <a:latin typeface="Comic Sans MS"/>
                <a:cs typeface="Comic Sans MS"/>
              </a:rPr>
              <a:t>a </a:t>
            </a:r>
            <a:r>
              <a:rPr sz="1650" spc="-10" dirty="0">
                <a:latin typeface="Comic Sans MS"/>
                <a:cs typeface="Comic Sans MS"/>
              </a:rPr>
              <a:t>new column </a:t>
            </a:r>
            <a:r>
              <a:rPr sz="1650" spc="-48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to</a:t>
            </a:r>
            <a:r>
              <a:rPr sz="1650" spc="-10" dirty="0">
                <a:latin typeface="Comic Sans MS"/>
                <a:cs typeface="Comic Sans MS"/>
              </a:rPr>
              <a:t> calculate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profit margin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based </a:t>
            </a:r>
            <a:r>
              <a:rPr sz="1650" spc="-5" dirty="0">
                <a:latin typeface="Comic Sans MS"/>
                <a:cs typeface="Comic Sans MS"/>
              </a:rPr>
              <a:t>on</a:t>
            </a:r>
            <a:r>
              <a:rPr sz="1650" spc="-10" dirty="0">
                <a:latin typeface="Comic Sans MS"/>
                <a:cs typeface="Comic Sans MS"/>
              </a:rPr>
              <a:t> existing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columns like </a:t>
            </a:r>
            <a:r>
              <a:rPr sz="1650" spc="-47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sales and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cost.</a:t>
            </a:r>
            <a:endParaRPr sz="165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0182" y="1911844"/>
            <a:ext cx="3510279" cy="4977765"/>
            <a:chOff x="220182" y="1911844"/>
            <a:chExt cx="3510279" cy="4977765"/>
          </a:xfrm>
        </p:grpSpPr>
        <p:sp>
          <p:nvSpPr>
            <p:cNvPr id="4" name="object 4"/>
            <p:cNvSpPr/>
            <p:nvPr/>
          </p:nvSpPr>
          <p:spPr>
            <a:xfrm>
              <a:off x="220182" y="1911844"/>
              <a:ext cx="3510279" cy="4977765"/>
            </a:xfrm>
            <a:custGeom>
              <a:avLst/>
              <a:gdLst/>
              <a:ahLst/>
              <a:cxnLst/>
              <a:rect l="l" t="t" r="r" b="b"/>
              <a:pathLst>
                <a:path w="3510279" h="4977765">
                  <a:moveTo>
                    <a:pt x="3194626" y="4977386"/>
                  </a:moveTo>
                  <a:lnTo>
                    <a:pt x="315596" y="4977386"/>
                  </a:lnTo>
                  <a:lnTo>
                    <a:pt x="284111" y="4975076"/>
                  </a:lnTo>
                  <a:lnTo>
                    <a:pt x="237091" y="4964575"/>
                  </a:lnTo>
                  <a:lnTo>
                    <a:pt x="192832" y="4947706"/>
                  </a:lnTo>
                  <a:lnTo>
                    <a:pt x="151848" y="4924982"/>
                  </a:lnTo>
                  <a:lnTo>
                    <a:pt x="114656" y="4896919"/>
                  </a:lnTo>
                  <a:lnTo>
                    <a:pt x="81771" y="4864034"/>
                  </a:lnTo>
                  <a:lnTo>
                    <a:pt x="53708" y="4826842"/>
                  </a:lnTo>
                  <a:lnTo>
                    <a:pt x="30984" y="4785858"/>
                  </a:lnTo>
                  <a:lnTo>
                    <a:pt x="14114" y="4741599"/>
                  </a:lnTo>
                  <a:lnTo>
                    <a:pt x="3614" y="4694579"/>
                  </a:lnTo>
                  <a:lnTo>
                    <a:pt x="0" y="4645315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3176847" y="0"/>
                  </a:lnTo>
                  <a:lnTo>
                    <a:pt x="3226111" y="3614"/>
                  </a:lnTo>
                  <a:lnTo>
                    <a:pt x="3273130" y="14114"/>
                  </a:lnTo>
                  <a:lnTo>
                    <a:pt x="3317390" y="30984"/>
                  </a:lnTo>
                  <a:lnTo>
                    <a:pt x="3358373" y="53708"/>
                  </a:lnTo>
                  <a:lnTo>
                    <a:pt x="3395566" y="81771"/>
                  </a:lnTo>
                  <a:lnTo>
                    <a:pt x="3428451" y="114656"/>
                  </a:lnTo>
                  <a:lnTo>
                    <a:pt x="3456514" y="151848"/>
                  </a:lnTo>
                  <a:lnTo>
                    <a:pt x="3479238" y="192832"/>
                  </a:lnTo>
                  <a:lnTo>
                    <a:pt x="3496108" y="237091"/>
                  </a:lnTo>
                  <a:lnTo>
                    <a:pt x="3506608" y="284111"/>
                  </a:lnTo>
                  <a:lnTo>
                    <a:pt x="3510222" y="333374"/>
                  </a:lnTo>
                  <a:lnTo>
                    <a:pt x="3510222" y="4645315"/>
                  </a:lnTo>
                  <a:lnTo>
                    <a:pt x="3506608" y="4694579"/>
                  </a:lnTo>
                  <a:lnTo>
                    <a:pt x="3496108" y="4741599"/>
                  </a:lnTo>
                  <a:lnTo>
                    <a:pt x="3479238" y="4785858"/>
                  </a:lnTo>
                  <a:lnTo>
                    <a:pt x="3456514" y="4826842"/>
                  </a:lnTo>
                  <a:lnTo>
                    <a:pt x="3428451" y="4864034"/>
                  </a:lnTo>
                  <a:lnTo>
                    <a:pt x="3395566" y="4896919"/>
                  </a:lnTo>
                  <a:lnTo>
                    <a:pt x="3358373" y="4924982"/>
                  </a:lnTo>
                  <a:lnTo>
                    <a:pt x="3317390" y="4947706"/>
                  </a:lnTo>
                  <a:lnTo>
                    <a:pt x="3273130" y="4964575"/>
                  </a:lnTo>
                  <a:lnTo>
                    <a:pt x="3226111" y="4975076"/>
                  </a:lnTo>
                  <a:lnTo>
                    <a:pt x="3194626" y="49773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157" y="2083294"/>
              <a:ext cx="76200" cy="761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157" y="4369294"/>
              <a:ext cx="76200" cy="761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157" y="5798044"/>
              <a:ext cx="76200" cy="761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00835" y="1205501"/>
            <a:ext cx="3089910" cy="5609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627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SELECTCOLUMNS</a:t>
            </a:r>
            <a:endParaRPr sz="14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Comic Sans MS"/>
              <a:cs typeface="Comic Sans MS"/>
            </a:endParaRPr>
          </a:p>
          <a:p>
            <a:pPr marL="12700" marR="8255">
              <a:lnSpc>
                <a:spcPct val="113599"/>
              </a:lnSpc>
            </a:pPr>
            <a:r>
              <a:rPr sz="1650" b="1" spc="-10" dirty="0">
                <a:latin typeface="Comic Sans MS"/>
                <a:cs typeface="Comic Sans MS"/>
              </a:rPr>
              <a:t>Purpos</a:t>
            </a:r>
            <a:r>
              <a:rPr sz="1650" b="1" spc="-5" dirty="0">
                <a:latin typeface="Comic Sans MS"/>
                <a:cs typeface="Comic Sans MS"/>
              </a:rPr>
              <a:t>e</a:t>
            </a:r>
            <a:r>
              <a:rPr sz="1650" spc="-5" dirty="0">
                <a:latin typeface="Comic Sans MS"/>
                <a:cs typeface="Comic Sans MS"/>
              </a:rPr>
              <a:t>: </a:t>
            </a:r>
            <a:r>
              <a:rPr sz="1650" b="1" spc="-10" dirty="0">
                <a:latin typeface="Comic Sans MS"/>
                <a:cs typeface="Comic Sans MS"/>
              </a:rPr>
              <a:t>SELECTCOLUMN</a:t>
            </a:r>
            <a:r>
              <a:rPr sz="1650" b="1" spc="-5" dirty="0">
                <a:latin typeface="Comic Sans MS"/>
                <a:cs typeface="Comic Sans MS"/>
              </a:rPr>
              <a:t>S</a:t>
            </a:r>
            <a:r>
              <a:rPr sz="1650" b="1" spc="-22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i</a:t>
            </a:r>
            <a:r>
              <a:rPr sz="1650" spc="-5" dirty="0">
                <a:latin typeface="Comic Sans MS"/>
                <a:cs typeface="Comic Sans MS"/>
              </a:rPr>
              <a:t>s  </a:t>
            </a:r>
            <a:r>
              <a:rPr sz="1650" spc="-10" dirty="0">
                <a:latin typeface="Comic Sans MS"/>
                <a:cs typeface="Comic Sans MS"/>
              </a:rPr>
              <a:t>used </a:t>
            </a:r>
            <a:r>
              <a:rPr sz="1650" spc="-5" dirty="0">
                <a:latin typeface="Comic Sans MS"/>
                <a:cs typeface="Comic Sans MS"/>
              </a:rPr>
              <a:t>to</a:t>
            </a:r>
            <a:r>
              <a:rPr sz="1650" spc="-10" dirty="0">
                <a:latin typeface="Comic Sans MS"/>
                <a:cs typeface="Comic Sans MS"/>
              </a:rPr>
              <a:t> create</a:t>
            </a:r>
            <a:r>
              <a:rPr sz="1650" spc="-5" dirty="0">
                <a:latin typeface="Comic Sans MS"/>
                <a:cs typeface="Comic Sans MS"/>
              </a:rPr>
              <a:t> a</a:t>
            </a:r>
            <a:r>
              <a:rPr sz="1650" spc="-10" dirty="0">
                <a:latin typeface="Comic Sans MS"/>
                <a:cs typeface="Comic Sans MS"/>
              </a:rPr>
              <a:t> new table</a:t>
            </a:r>
            <a:r>
              <a:rPr sz="1650" spc="-5" dirty="0">
                <a:latin typeface="Comic Sans MS"/>
                <a:cs typeface="Comic Sans MS"/>
              </a:rPr>
              <a:t> by 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selecting specific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columns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from </a:t>
            </a:r>
            <a:r>
              <a:rPr sz="1650" spc="-47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an</a:t>
            </a:r>
            <a:r>
              <a:rPr sz="1650" spc="-10" dirty="0">
                <a:latin typeface="Comic Sans MS"/>
                <a:cs typeface="Comic Sans MS"/>
              </a:rPr>
              <a:t> existing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table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and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optionally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renaming them. </a:t>
            </a:r>
            <a:r>
              <a:rPr sz="1650" spc="-5" dirty="0">
                <a:latin typeface="Comic Sans MS"/>
                <a:cs typeface="Comic Sans MS"/>
              </a:rPr>
              <a:t>It</a:t>
            </a:r>
            <a:r>
              <a:rPr sz="1650" spc="-10" dirty="0">
                <a:latin typeface="Comic Sans MS"/>
                <a:cs typeface="Comic Sans MS"/>
              </a:rPr>
              <a:t> allows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you </a:t>
            </a:r>
            <a:r>
              <a:rPr sz="1650" spc="-5" dirty="0">
                <a:latin typeface="Comic Sans MS"/>
                <a:cs typeface="Comic Sans MS"/>
              </a:rPr>
              <a:t>to </a:t>
            </a:r>
            <a:r>
              <a:rPr sz="1650" spc="-48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choose and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rename columns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from</a:t>
            </a:r>
            <a:r>
              <a:rPr sz="1650" spc="2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an</a:t>
            </a:r>
            <a:r>
              <a:rPr sz="1650" spc="2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existing</a:t>
            </a:r>
            <a:r>
              <a:rPr sz="1650" spc="2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table</a:t>
            </a:r>
            <a:r>
              <a:rPr sz="1650" spc="2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to 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create </a:t>
            </a:r>
            <a:r>
              <a:rPr sz="1650" spc="-5" dirty="0">
                <a:latin typeface="Comic Sans MS"/>
                <a:cs typeface="Comic Sans MS"/>
              </a:rPr>
              <a:t>a </a:t>
            </a:r>
            <a:r>
              <a:rPr sz="1650" spc="-10" dirty="0">
                <a:latin typeface="Comic Sans MS"/>
                <a:cs typeface="Comic Sans MS"/>
              </a:rPr>
              <a:t>new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table structure.</a:t>
            </a:r>
            <a:endParaRPr sz="1650">
              <a:latin typeface="Comic Sans MS"/>
              <a:cs typeface="Comic Sans MS"/>
            </a:endParaRPr>
          </a:p>
          <a:p>
            <a:pPr marL="12700" marR="247650">
              <a:lnSpc>
                <a:spcPct val="113599"/>
              </a:lnSpc>
            </a:pPr>
            <a:r>
              <a:rPr sz="1650" b="1" spc="-10" dirty="0">
                <a:latin typeface="Comic Sans MS"/>
                <a:cs typeface="Comic Sans MS"/>
              </a:rPr>
              <a:t>Usage</a:t>
            </a:r>
            <a:r>
              <a:rPr sz="1650" spc="-10" dirty="0">
                <a:latin typeface="Comic Sans MS"/>
                <a:cs typeface="Comic Sans MS"/>
              </a:rPr>
              <a:t>: You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use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SELECTCOLUMN</a:t>
            </a:r>
            <a:r>
              <a:rPr sz="1650" b="1" spc="-5" dirty="0">
                <a:latin typeface="Comic Sans MS"/>
                <a:cs typeface="Comic Sans MS"/>
              </a:rPr>
              <a:t>S</a:t>
            </a:r>
            <a:r>
              <a:rPr sz="1650" b="1" spc="-22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whe</a:t>
            </a:r>
            <a:r>
              <a:rPr sz="1650" spc="-5" dirty="0">
                <a:latin typeface="Comic Sans MS"/>
                <a:cs typeface="Comic Sans MS"/>
              </a:rPr>
              <a:t>n </a:t>
            </a:r>
            <a:r>
              <a:rPr sz="1650" spc="-10" dirty="0">
                <a:latin typeface="Comic Sans MS"/>
                <a:cs typeface="Comic Sans MS"/>
              </a:rPr>
              <a:t>yo</a:t>
            </a:r>
            <a:r>
              <a:rPr sz="1650" spc="-5" dirty="0">
                <a:latin typeface="Comic Sans MS"/>
                <a:cs typeface="Comic Sans MS"/>
              </a:rPr>
              <a:t>u  </a:t>
            </a:r>
            <a:r>
              <a:rPr sz="1650" spc="-10" dirty="0">
                <a:latin typeface="Comic Sans MS"/>
                <a:cs typeface="Comic Sans MS"/>
              </a:rPr>
              <a:t>want </a:t>
            </a:r>
            <a:r>
              <a:rPr sz="1650" spc="-5" dirty="0">
                <a:latin typeface="Comic Sans MS"/>
                <a:cs typeface="Comic Sans MS"/>
              </a:rPr>
              <a:t>to </a:t>
            </a:r>
            <a:r>
              <a:rPr sz="1650" spc="-10" dirty="0">
                <a:latin typeface="Comic Sans MS"/>
                <a:cs typeface="Comic Sans MS"/>
              </a:rPr>
              <a:t>reshape your data </a:t>
            </a:r>
            <a:r>
              <a:rPr sz="1650" spc="-5" dirty="0">
                <a:latin typeface="Comic Sans MS"/>
                <a:cs typeface="Comic Sans MS"/>
              </a:rPr>
              <a:t>or </a:t>
            </a:r>
            <a:r>
              <a:rPr sz="1650" spc="-48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create </a:t>
            </a:r>
            <a:r>
              <a:rPr sz="1650" spc="-5" dirty="0">
                <a:latin typeface="Comic Sans MS"/>
                <a:cs typeface="Comic Sans MS"/>
              </a:rPr>
              <a:t>a </a:t>
            </a:r>
            <a:r>
              <a:rPr sz="1650" spc="-10" dirty="0">
                <a:latin typeface="Comic Sans MS"/>
                <a:cs typeface="Comic Sans MS"/>
              </a:rPr>
              <a:t>subset </a:t>
            </a:r>
            <a:r>
              <a:rPr sz="1650" spc="-5" dirty="0">
                <a:latin typeface="Comic Sans MS"/>
                <a:cs typeface="Comic Sans MS"/>
              </a:rPr>
              <a:t>of </a:t>
            </a:r>
            <a:r>
              <a:rPr sz="1650" spc="-10" dirty="0">
                <a:latin typeface="Comic Sans MS"/>
                <a:cs typeface="Comic Sans MS"/>
              </a:rPr>
              <a:t>columns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from </a:t>
            </a:r>
            <a:r>
              <a:rPr sz="1650" spc="-5" dirty="0">
                <a:latin typeface="Comic Sans MS"/>
                <a:cs typeface="Comic Sans MS"/>
              </a:rPr>
              <a:t>an</a:t>
            </a:r>
            <a:r>
              <a:rPr sz="1650" spc="-10" dirty="0">
                <a:latin typeface="Comic Sans MS"/>
                <a:cs typeface="Comic Sans MS"/>
              </a:rPr>
              <a:t> existing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table.</a:t>
            </a:r>
            <a:endParaRPr sz="1650">
              <a:latin typeface="Comic Sans MS"/>
              <a:cs typeface="Comic Sans MS"/>
            </a:endParaRPr>
          </a:p>
          <a:p>
            <a:pPr marL="12700" marR="5080">
              <a:lnSpc>
                <a:spcPct val="113599"/>
              </a:lnSpc>
            </a:pPr>
            <a:r>
              <a:rPr sz="1650" b="1" spc="-10" dirty="0">
                <a:latin typeface="Comic Sans MS"/>
                <a:cs typeface="Comic Sans MS"/>
              </a:rPr>
              <a:t>Example</a:t>
            </a:r>
            <a:r>
              <a:rPr sz="1650" spc="-10" dirty="0">
                <a:latin typeface="Comic Sans MS"/>
                <a:cs typeface="Comic Sans MS"/>
              </a:rPr>
              <a:t>: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Selecting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only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certain </a:t>
            </a:r>
            <a:r>
              <a:rPr sz="1650" spc="-48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columns from </a:t>
            </a:r>
            <a:r>
              <a:rPr sz="1650" spc="-5" dirty="0">
                <a:latin typeface="Comic Sans MS"/>
                <a:cs typeface="Comic Sans MS"/>
              </a:rPr>
              <a:t>a </a:t>
            </a:r>
            <a:r>
              <a:rPr sz="1650" spc="-10" dirty="0">
                <a:latin typeface="Comic Sans MS"/>
                <a:cs typeface="Comic Sans MS"/>
              </a:rPr>
              <a:t>table </a:t>
            </a:r>
            <a:r>
              <a:rPr sz="1650" spc="-5" dirty="0">
                <a:latin typeface="Comic Sans MS"/>
                <a:cs typeface="Comic Sans MS"/>
              </a:rPr>
              <a:t>to </a:t>
            </a:r>
            <a:r>
              <a:rPr sz="1650" spc="-10" dirty="0">
                <a:latin typeface="Comic Sans MS"/>
                <a:cs typeface="Comic Sans MS"/>
              </a:rPr>
              <a:t>reduce </a:t>
            </a:r>
            <a:r>
              <a:rPr sz="1650" spc="-48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complexity </a:t>
            </a:r>
            <a:r>
              <a:rPr sz="1650" spc="-5" dirty="0">
                <a:latin typeface="Comic Sans MS"/>
                <a:cs typeface="Comic Sans MS"/>
              </a:rPr>
              <a:t>or </a:t>
            </a:r>
            <a:r>
              <a:rPr sz="1650" spc="-10" dirty="0">
                <a:latin typeface="Comic Sans MS"/>
                <a:cs typeface="Comic Sans MS"/>
              </a:rPr>
              <a:t>expose only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relevant information.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3209" y="285162"/>
            <a:ext cx="8381365" cy="472440"/>
          </a:xfrm>
          <a:custGeom>
            <a:avLst/>
            <a:gdLst/>
            <a:ahLst/>
            <a:cxnLst/>
            <a:rect l="l" t="t" r="r" b="b"/>
            <a:pathLst>
              <a:path w="8381365" h="472440">
                <a:moveTo>
                  <a:pt x="8144949" y="471996"/>
                </a:moveTo>
                <a:lnTo>
                  <a:pt x="235997" y="471996"/>
                </a:lnTo>
                <a:lnTo>
                  <a:pt x="189742" y="467420"/>
                </a:lnTo>
                <a:lnTo>
                  <a:pt x="145685" y="454032"/>
                </a:lnTo>
                <a:lnTo>
                  <a:pt x="105066" y="432346"/>
                </a:lnTo>
                <a:lnTo>
                  <a:pt x="69122" y="402874"/>
                </a:lnTo>
                <a:lnTo>
                  <a:pt x="39650" y="366930"/>
                </a:lnTo>
                <a:lnTo>
                  <a:pt x="17964" y="326311"/>
                </a:lnTo>
                <a:lnTo>
                  <a:pt x="4576" y="282254"/>
                </a:lnTo>
                <a:lnTo>
                  <a:pt x="0" y="235998"/>
                </a:lnTo>
                <a:lnTo>
                  <a:pt x="4576" y="189742"/>
                </a:lnTo>
                <a:lnTo>
                  <a:pt x="17964" y="145685"/>
                </a:lnTo>
                <a:lnTo>
                  <a:pt x="39650" y="105066"/>
                </a:lnTo>
                <a:lnTo>
                  <a:pt x="69122" y="69122"/>
                </a:lnTo>
                <a:lnTo>
                  <a:pt x="105066" y="39650"/>
                </a:lnTo>
                <a:lnTo>
                  <a:pt x="145685" y="17964"/>
                </a:lnTo>
                <a:lnTo>
                  <a:pt x="189742" y="4576"/>
                </a:lnTo>
                <a:lnTo>
                  <a:pt x="235998" y="0"/>
                </a:lnTo>
                <a:lnTo>
                  <a:pt x="8144948" y="0"/>
                </a:lnTo>
                <a:lnTo>
                  <a:pt x="8191204" y="4576"/>
                </a:lnTo>
                <a:lnTo>
                  <a:pt x="8235261" y="17964"/>
                </a:lnTo>
                <a:lnTo>
                  <a:pt x="8275880" y="39650"/>
                </a:lnTo>
                <a:lnTo>
                  <a:pt x="8311823" y="69122"/>
                </a:lnTo>
                <a:lnTo>
                  <a:pt x="8341295" y="105066"/>
                </a:lnTo>
                <a:lnTo>
                  <a:pt x="8362982" y="145685"/>
                </a:lnTo>
                <a:lnTo>
                  <a:pt x="8376370" y="189742"/>
                </a:lnTo>
                <a:lnTo>
                  <a:pt x="8380947" y="235998"/>
                </a:lnTo>
                <a:lnTo>
                  <a:pt x="8376370" y="282254"/>
                </a:lnTo>
                <a:lnTo>
                  <a:pt x="8362982" y="326311"/>
                </a:lnTo>
                <a:lnTo>
                  <a:pt x="8341295" y="366930"/>
                </a:lnTo>
                <a:lnTo>
                  <a:pt x="8311823" y="402874"/>
                </a:lnTo>
                <a:lnTo>
                  <a:pt x="8275880" y="432346"/>
                </a:lnTo>
                <a:lnTo>
                  <a:pt x="8235261" y="454032"/>
                </a:lnTo>
                <a:lnTo>
                  <a:pt x="8191204" y="467420"/>
                </a:lnTo>
                <a:lnTo>
                  <a:pt x="8144949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8827" y="358758"/>
            <a:ext cx="8169909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10" dirty="0"/>
              <a:t>Understanding</a:t>
            </a:r>
            <a:r>
              <a:rPr sz="1950" dirty="0"/>
              <a:t> </a:t>
            </a:r>
            <a:r>
              <a:rPr sz="1950" spc="-10" dirty="0"/>
              <a:t>difference</a:t>
            </a:r>
            <a:r>
              <a:rPr sz="1950" dirty="0"/>
              <a:t> </a:t>
            </a:r>
            <a:r>
              <a:rPr sz="1950" spc="-5" dirty="0"/>
              <a:t>of</a:t>
            </a:r>
            <a:r>
              <a:rPr sz="1950" spc="5" dirty="0"/>
              <a:t> </a:t>
            </a:r>
            <a:r>
              <a:rPr sz="1950" spc="-10" dirty="0"/>
              <a:t>ADDCOLUMNS</a:t>
            </a:r>
            <a:r>
              <a:rPr sz="1950" dirty="0"/>
              <a:t> </a:t>
            </a:r>
            <a:r>
              <a:rPr sz="1950" spc="-10" dirty="0"/>
              <a:t>and</a:t>
            </a:r>
            <a:r>
              <a:rPr sz="1950" dirty="0"/>
              <a:t> </a:t>
            </a:r>
            <a:r>
              <a:rPr sz="1950" spc="-10" dirty="0"/>
              <a:t>SELECTCOLUMNS</a:t>
            </a:r>
            <a:endParaRPr sz="1950"/>
          </a:p>
        </p:txBody>
      </p:sp>
      <p:sp>
        <p:nvSpPr>
          <p:cNvPr id="11" name="object 11"/>
          <p:cNvSpPr/>
          <p:nvPr/>
        </p:nvSpPr>
        <p:spPr>
          <a:xfrm>
            <a:off x="4032816" y="1096947"/>
            <a:ext cx="3348354" cy="472440"/>
          </a:xfrm>
          <a:custGeom>
            <a:avLst/>
            <a:gdLst/>
            <a:ahLst/>
            <a:cxnLst/>
            <a:rect l="l" t="t" r="r" b="b"/>
            <a:pathLst>
              <a:path w="3348354" h="472440">
                <a:moveTo>
                  <a:pt x="3111925" y="471996"/>
                </a:moveTo>
                <a:lnTo>
                  <a:pt x="235998" y="471996"/>
                </a:lnTo>
                <a:lnTo>
                  <a:pt x="189742" y="467420"/>
                </a:lnTo>
                <a:lnTo>
                  <a:pt x="145685" y="454032"/>
                </a:lnTo>
                <a:lnTo>
                  <a:pt x="105066" y="432346"/>
                </a:lnTo>
                <a:lnTo>
                  <a:pt x="69122" y="402874"/>
                </a:lnTo>
                <a:lnTo>
                  <a:pt x="39650" y="366930"/>
                </a:lnTo>
                <a:lnTo>
                  <a:pt x="17964" y="326310"/>
                </a:lnTo>
                <a:lnTo>
                  <a:pt x="4576" y="282254"/>
                </a:lnTo>
                <a:lnTo>
                  <a:pt x="0" y="235998"/>
                </a:lnTo>
                <a:lnTo>
                  <a:pt x="4576" y="189742"/>
                </a:lnTo>
                <a:lnTo>
                  <a:pt x="17964" y="145685"/>
                </a:lnTo>
                <a:lnTo>
                  <a:pt x="39650" y="105066"/>
                </a:lnTo>
                <a:lnTo>
                  <a:pt x="69122" y="69122"/>
                </a:lnTo>
                <a:lnTo>
                  <a:pt x="105066" y="39650"/>
                </a:lnTo>
                <a:lnTo>
                  <a:pt x="145685" y="17964"/>
                </a:lnTo>
                <a:lnTo>
                  <a:pt x="189742" y="4576"/>
                </a:lnTo>
                <a:lnTo>
                  <a:pt x="235996" y="0"/>
                </a:lnTo>
                <a:lnTo>
                  <a:pt x="3111927" y="0"/>
                </a:lnTo>
                <a:lnTo>
                  <a:pt x="3158181" y="4576"/>
                </a:lnTo>
                <a:lnTo>
                  <a:pt x="3202238" y="17964"/>
                </a:lnTo>
                <a:lnTo>
                  <a:pt x="3242857" y="39650"/>
                </a:lnTo>
                <a:lnTo>
                  <a:pt x="3278801" y="69122"/>
                </a:lnTo>
                <a:lnTo>
                  <a:pt x="3308273" y="105066"/>
                </a:lnTo>
                <a:lnTo>
                  <a:pt x="3329959" y="145685"/>
                </a:lnTo>
                <a:lnTo>
                  <a:pt x="3343347" y="189742"/>
                </a:lnTo>
                <a:lnTo>
                  <a:pt x="3347924" y="235998"/>
                </a:lnTo>
                <a:lnTo>
                  <a:pt x="3343347" y="282254"/>
                </a:lnTo>
                <a:lnTo>
                  <a:pt x="3329959" y="326310"/>
                </a:lnTo>
                <a:lnTo>
                  <a:pt x="3308273" y="366930"/>
                </a:lnTo>
                <a:lnTo>
                  <a:pt x="3278801" y="402874"/>
                </a:lnTo>
                <a:lnTo>
                  <a:pt x="3242857" y="432346"/>
                </a:lnTo>
                <a:lnTo>
                  <a:pt x="3202238" y="454032"/>
                </a:lnTo>
                <a:lnTo>
                  <a:pt x="3158181" y="467420"/>
                </a:lnTo>
                <a:lnTo>
                  <a:pt x="3111925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27086" y="1205501"/>
            <a:ext cx="135953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ADDCOLUMNS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581BA6B-61CB-1584-6C66-547207AFA98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3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4"/>
                </a:lnTo>
                <a:lnTo>
                  <a:pt x="37664" y="1210650"/>
                </a:lnTo>
                <a:lnTo>
                  <a:pt x="26504" y="1158084"/>
                </a:lnTo>
                <a:lnTo>
                  <a:pt x="17186" y="1098296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6"/>
                </a:lnTo>
                <a:lnTo>
                  <a:pt x="9535" y="538383"/>
                </a:lnTo>
                <a:lnTo>
                  <a:pt x="16738" y="470793"/>
                </a:lnTo>
                <a:lnTo>
                  <a:pt x="25818" y="408681"/>
                </a:lnTo>
                <a:lnTo>
                  <a:pt x="36697" y="351849"/>
                </a:lnTo>
                <a:lnTo>
                  <a:pt x="49294" y="300103"/>
                </a:lnTo>
                <a:lnTo>
                  <a:pt x="63528" y="253247"/>
                </a:lnTo>
                <a:lnTo>
                  <a:pt x="79319" y="211085"/>
                </a:lnTo>
                <a:lnTo>
                  <a:pt x="96588" y="173422"/>
                </a:lnTo>
                <a:lnTo>
                  <a:pt x="115253" y="140060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7"/>
                </a:lnTo>
                <a:lnTo>
                  <a:pt x="361063" y="0"/>
                </a:lnTo>
                <a:lnTo>
                  <a:pt x="3171844" y="0"/>
                </a:lnTo>
                <a:lnTo>
                  <a:pt x="3238887" y="4557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3"/>
                </a:lnTo>
                <a:lnTo>
                  <a:pt x="3454682" y="140045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799"/>
                </a:lnTo>
                <a:lnTo>
                  <a:pt x="3549753" y="408620"/>
                </a:lnTo>
                <a:lnTo>
                  <a:pt x="3559118" y="470720"/>
                </a:lnTo>
                <a:lnTo>
                  <a:pt x="3566493" y="538297"/>
                </a:lnTo>
                <a:lnTo>
                  <a:pt x="3571825" y="611544"/>
                </a:lnTo>
                <a:lnTo>
                  <a:pt x="3575062" y="690659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8"/>
                </a:lnTo>
                <a:lnTo>
                  <a:pt x="3565511" y="997319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29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3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 Part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-38 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09650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4" y="1817736"/>
                  </a:moveTo>
                  <a:lnTo>
                    <a:pt x="280664" y="1496000"/>
                  </a:lnTo>
                  <a:lnTo>
                    <a:pt x="251937" y="1481548"/>
                  </a:lnTo>
                  <a:lnTo>
                    <a:pt x="224348" y="1465013"/>
                  </a:lnTo>
                  <a:lnTo>
                    <a:pt x="172895" y="1424690"/>
                  </a:lnTo>
                  <a:lnTo>
                    <a:pt x="126928" y="1373028"/>
                  </a:lnTo>
                  <a:lnTo>
                    <a:pt x="87070" y="1308027"/>
                  </a:lnTo>
                  <a:lnTo>
                    <a:pt x="69626" y="1269899"/>
                  </a:lnTo>
                  <a:lnTo>
                    <a:pt x="53943" y="1227686"/>
                  </a:lnTo>
                  <a:lnTo>
                    <a:pt x="40099" y="1181137"/>
                  </a:lnTo>
                  <a:lnTo>
                    <a:pt x="28171" y="1130003"/>
                  </a:lnTo>
                  <a:lnTo>
                    <a:pt x="18237" y="1074033"/>
                  </a:lnTo>
                  <a:lnTo>
                    <a:pt x="10375" y="1012977"/>
                  </a:lnTo>
                  <a:lnTo>
                    <a:pt x="4663" y="946585"/>
                  </a:lnTo>
                  <a:lnTo>
                    <a:pt x="1178" y="874607"/>
                  </a:lnTo>
                  <a:lnTo>
                    <a:pt x="0" y="796792"/>
                  </a:lnTo>
                  <a:lnTo>
                    <a:pt x="1228" y="722847"/>
                  </a:lnTo>
                  <a:lnTo>
                    <a:pt x="4857" y="653009"/>
                  </a:lnTo>
                  <a:lnTo>
                    <a:pt x="10804" y="587203"/>
                  </a:lnTo>
                  <a:lnTo>
                    <a:pt x="18987" y="525352"/>
                  </a:lnTo>
                  <a:lnTo>
                    <a:pt x="29322" y="467380"/>
                  </a:lnTo>
                  <a:lnTo>
                    <a:pt x="41728" y="413210"/>
                  </a:lnTo>
                  <a:lnTo>
                    <a:pt x="56121" y="362766"/>
                  </a:lnTo>
                  <a:lnTo>
                    <a:pt x="72418" y="315971"/>
                  </a:lnTo>
                  <a:lnTo>
                    <a:pt x="90538" y="272749"/>
                  </a:lnTo>
                  <a:lnTo>
                    <a:pt x="110396" y="233023"/>
                  </a:lnTo>
                  <a:lnTo>
                    <a:pt x="131910" y="196718"/>
                  </a:lnTo>
                  <a:lnTo>
                    <a:pt x="154999" y="163756"/>
                  </a:lnTo>
                  <a:lnTo>
                    <a:pt x="179577" y="134062"/>
                  </a:lnTo>
                  <a:lnTo>
                    <a:pt x="232877" y="84169"/>
                  </a:lnTo>
                  <a:lnTo>
                    <a:pt x="291146" y="46427"/>
                  </a:lnTo>
                  <a:lnTo>
                    <a:pt x="353724" y="20226"/>
                  </a:lnTo>
                  <a:lnTo>
                    <a:pt x="419949" y="4954"/>
                  </a:lnTo>
                  <a:lnTo>
                    <a:pt x="489149" y="0"/>
                  </a:lnTo>
                  <a:lnTo>
                    <a:pt x="4222383" y="0"/>
                  </a:lnTo>
                  <a:lnTo>
                    <a:pt x="4262731" y="1125"/>
                  </a:lnTo>
                  <a:lnTo>
                    <a:pt x="4301912" y="4546"/>
                  </a:lnTo>
                  <a:lnTo>
                    <a:pt x="4339867" y="10330"/>
                  </a:lnTo>
                  <a:lnTo>
                    <a:pt x="4411910" y="29256"/>
                  </a:lnTo>
                  <a:lnTo>
                    <a:pt x="4478474" y="58440"/>
                  </a:lnTo>
                  <a:lnTo>
                    <a:pt x="4539177" y="98420"/>
                  </a:lnTo>
                  <a:lnTo>
                    <a:pt x="4593633" y="149735"/>
                  </a:lnTo>
                  <a:lnTo>
                    <a:pt x="4618399" y="179810"/>
                  </a:lnTo>
                  <a:lnTo>
                    <a:pt x="4641459" y="212921"/>
                  </a:lnTo>
                  <a:lnTo>
                    <a:pt x="4662766" y="249134"/>
                  </a:lnTo>
                  <a:lnTo>
                    <a:pt x="4682271" y="288516"/>
                  </a:lnTo>
                  <a:lnTo>
                    <a:pt x="4699927" y="331135"/>
                  </a:lnTo>
                  <a:lnTo>
                    <a:pt x="4715684" y="377059"/>
                  </a:lnTo>
                  <a:lnTo>
                    <a:pt x="4729497" y="426353"/>
                  </a:lnTo>
                  <a:lnTo>
                    <a:pt x="4741315" y="479086"/>
                  </a:lnTo>
                  <a:lnTo>
                    <a:pt x="4751092" y="535325"/>
                  </a:lnTo>
                  <a:lnTo>
                    <a:pt x="4758780" y="595137"/>
                  </a:lnTo>
                  <a:lnTo>
                    <a:pt x="4764329" y="658588"/>
                  </a:lnTo>
                  <a:lnTo>
                    <a:pt x="4767693" y="725747"/>
                  </a:lnTo>
                  <a:lnTo>
                    <a:pt x="4768824" y="796681"/>
                  </a:lnTo>
                  <a:lnTo>
                    <a:pt x="4767591" y="864140"/>
                  </a:lnTo>
                  <a:lnTo>
                    <a:pt x="4763928" y="928055"/>
                  </a:lnTo>
                  <a:lnTo>
                    <a:pt x="4757891" y="988477"/>
                  </a:lnTo>
                  <a:lnTo>
                    <a:pt x="4749534" y="1045456"/>
                  </a:lnTo>
                  <a:lnTo>
                    <a:pt x="4738910" y="1099043"/>
                  </a:lnTo>
                  <a:lnTo>
                    <a:pt x="4726075" y="1149289"/>
                  </a:lnTo>
                  <a:lnTo>
                    <a:pt x="4711083" y="1196244"/>
                  </a:lnTo>
                  <a:lnTo>
                    <a:pt x="4693989" y="1239961"/>
                  </a:lnTo>
                  <a:lnTo>
                    <a:pt x="4674847" y="1280488"/>
                  </a:lnTo>
                  <a:lnTo>
                    <a:pt x="4653712" y="1317878"/>
                  </a:lnTo>
                  <a:lnTo>
                    <a:pt x="4630638" y="1352181"/>
                  </a:lnTo>
                  <a:lnTo>
                    <a:pt x="4605680" y="1383447"/>
                  </a:lnTo>
                  <a:lnTo>
                    <a:pt x="4578892" y="1411729"/>
                  </a:lnTo>
                  <a:lnTo>
                    <a:pt x="4550329" y="1437075"/>
                  </a:lnTo>
                  <a:lnTo>
                    <a:pt x="4488095" y="1479168"/>
                  </a:lnTo>
                  <a:lnTo>
                    <a:pt x="4419415" y="1510132"/>
                  </a:lnTo>
                  <a:lnTo>
                    <a:pt x="4382794" y="1521568"/>
                  </a:lnTo>
                  <a:lnTo>
                    <a:pt x="4344724" y="1530374"/>
                  </a:lnTo>
                  <a:lnTo>
                    <a:pt x="4305261" y="1536601"/>
                  </a:lnTo>
                  <a:lnTo>
                    <a:pt x="4264459" y="1540300"/>
                  </a:lnTo>
                  <a:lnTo>
                    <a:pt x="4222372" y="1541522"/>
                  </a:lnTo>
                  <a:lnTo>
                    <a:pt x="612892" y="1541522"/>
                  </a:lnTo>
                  <a:lnTo>
                    <a:pt x="280664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 Learning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DAX </a:t>
            </a:r>
            <a:r>
              <a:rPr sz="1850" spc="-5" dirty="0">
                <a:latin typeface="Comic Sans MS"/>
                <a:cs typeface="Comic Sans MS"/>
              </a:rPr>
              <a:t>is </a:t>
            </a:r>
            <a:r>
              <a:rPr sz="1850" spc="-10" dirty="0">
                <a:latin typeface="Comic Sans MS"/>
                <a:cs typeface="Comic Sans MS"/>
              </a:rPr>
              <a:t>key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unlocking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full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potential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insightful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reporting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2" name="object 12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51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0731" y="772655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3" y="588775"/>
                  </a:moveTo>
                  <a:lnTo>
                    <a:pt x="294384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3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dirty="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8" name="object 18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F59EC72D-D9FD-7D71-A52E-CAF4A6B2238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Siddhika Shah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1098</Words>
  <Application>Microsoft Office PowerPoint</Application>
  <PresentationFormat>Custom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Comic Sans MS</vt:lpstr>
      <vt:lpstr>Times New Roman</vt:lpstr>
      <vt:lpstr>Office Theme</vt:lpstr>
      <vt:lpstr>Hii, Iam Siddhika</vt:lpstr>
      <vt:lpstr>Today Content</vt:lpstr>
      <vt:lpstr>  SUMMARIZECOLUMNS</vt:lpstr>
      <vt:lpstr>PowerPoint Presentation</vt:lpstr>
      <vt:lpstr>Comparing SUMMARIZE and SUMMARIZECOLUMNS</vt:lpstr>
      <vt:lpstr>  SELECTCOLUMNS</vt:lpstr>
      <vt:lpstr>Understanding difference of ADDCOLUMNS and SELECTCOLUMNS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2</cp:revision>
  <dcterms:created xsi:type="dcterms:W3CDTF">2024-09-15T17:30:15Z</dcterms:created>
  <dcterms:modified xsi:type="dcterms:W3CDTF">2024-09-27T14:56:47Z</dcterms:modified>
</cp:coreProperties>
</file>