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C9697-2F12-4838-8976-E80A7CF14531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1E3ED-1530-4E09-9B29-3BFF111B7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755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C87EC-6CF7-4F7A-AE3A-6C3C733C422F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08B7E-E9B9-45EE-85B8-3606D1F3F964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7A798-64B5-4EBE-8FB8-B0D4599E478D}" type="datetime1">
              <a:rPr lang="en-US" smtClean="0"/>
              <a:t>9/25/2024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7FFC8-1FF5-486E-834C-A44AA3E4A750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4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5"/>
                </a:lnTo>
                <a:lnTo>
                  <a:pt x="37664" y="1210651"/>
                </a:lnTo>
                <a:lnTo>
                  <a:pt x="26504" y="1158084"/>
                </a:lnTo>
                <a:lnTo>
                  <a:pt x="17186" y="1098297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7"/>
                </a:lnTo>
                <a:lnTo>
                  <a:pt x="9535" y="538384"/>
                </a:lnTo>
                <a:lnTo>
                  <a:pt x="16738" y="470794"/>
                </a:lnTo>
                <a:lnTo>
                  <a:pt x="25818" y="408681"/>
                </a:lnTo>
                <a:lnTo>
                  <a:pt x="36697" y="351850"/>
                </a:lnTo>
                <a:lnTo>
                  <a:pt x="49294" y="300104"/>
                </a:lnTo>
                <a:lnTo>
                  <a:pt x="63528" y="253248"/>
                </a:lnTo>
                <a:lnTo>
                  <a:pt x="79319" y="211086"/>
                </a:lnTo>
                <a:lnTo>
                  <a:pt x="96588" y="173422"/>
                </a:lnTo>
                <a:lnTo>
                  <a:pt x="115253" y="140061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8"/>
                </a:lnTo>
                <a:lnTo>
                  <a:pt x="361077" y="0"/>
                </a:lnTo>
                <a:lnTo>
                  <a:pt x="3171828" y="0"/>
                </a:lnTo>
                <a:lnTo>
                  <a:pt x="3238887" y="4558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4"/>
                </a:lnTo>
                <a:lnTo>
                  <a:pt x="3454682" y="140046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800"/>
                </a:lnTo>
                <a:lnTo>
                  <a:pt x="3549753" y="408620"/>
                </a:lnTo>
                <a:lnTo>
                  <a:pt x="3559118" y="470721"/>
                </a:lnTo>
                <a:lnTo>
                  <a:pt x="3566493" y="538297"/>
                </a:lnTo>
                <a:lnTo>
                  <a:pt x="3571825" y="611545"/>
                </a:lnTo>
                <a:lnTo>
                  <a:pt x="3575062" y="690660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9"/>
                </a:lnTo>
                <a:lnTo>
                  <a:pt x="3565511" y="997320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30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4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B5B89-6F5F-4DC7-BCA7-BAB9538203A1}" type="datetime1">
              <a:rPr lang="en-US" smtClean="0"/>
              <a:t>9/25/2024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672" y="264200"/>
            <a:ext cx="8634954" cy="442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5261" y="2477412"/>
            <a:ext cx="7045959" cy="31935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1" y="6675266"/>
            <a:ext cx="2075244" cy="489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1D1F1-8077-40CF-AE66-C0A6DF23A51E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62" y="1723544"/>
            <a:ext cx="3549787" cy="111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84225">
              <a:lnSpc>
                <a:spcPct val="117800"/>
              </a:lnSpc>
              <a:spcBef>
                <a:spcPts val="90"/>
              </a:spcBef>
            </a:pPr>
            <a:r>
              <a:rPr sz="3150" spc="-20" dirty="0"/>
              <a:t>Hii, </a:t>
            </a:r>
            <a:r>
              <a:rPr sz="3150" dirty="0" err="1"/>
              <a:t>Iam</a:t>
            </a:r>
            <a:r>
              <a:rPr lang="en-US" sz="3150" dirty="0" err="1"/>
              <a:t>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34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5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6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19999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19999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79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6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48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061" y="870347"/>
            <a:ext cx="1953895" cy="877569"/>
          </a:xfrm>
          <a:custGeom>
            <a:avLst/>
            <a:gdLst/>
            <a:ahLst/>
            <a:cxnLst/>
            <a:rect l="l" t="t" r="r" b="b"/>
            <a:pathLst>
              <a:path w="1953895" h="877569">
                <a:moveTo>
                  <a:pt x="196485" y="877470"/>
                </a:moveTo>
                <a:lnTo>
                  <a:pt x="196485" y="652232"/>
                </a:lnTo>
                <a:lnTo>
                  <a:pt x="154704" y="629332"/>
                </a:lnTo>
                <a:lnTo>
                  <a:pt x="116798" y="601064"/>
                </a:lnTo>
                <a:lnTo>
                  <a:pt x="83288" y="567855"/>
                </a:lnTo>
                <a:lnTo>
                  <a:pt x="54699" y="530136"/>
                </a:lnTo>
                <a:lnTo>
                  <a:pt x="31552" y="488334"/>
                </a:lnTo>
                <a:lnTo>
                  <a:pt x="14372" y="442879"/>
                </a:lnTo>
                <a:lnTo>
                  <a:pt x="3680" y="394200"/>
                </a:lnTo>
                <a:lnTo>
                  <a:pt x="0" y="342725"/>
                </a:lnTo>
                <a:lnTo>
                  <a:pt x="3128" y="295436"/>
                </a:lnTo>
                <a:lnTo>
                  <a:pt x="12234" y="250331"/>
                </a:lnTo>
                <a:lnTo>
                  <a:pt x="26912" y="207765"/>
                </a:lnTo>
                <a:lnTo>
                  <a:pt x="46753" y="168108"/>
                </a:lnTo>
                <a:lnTo>
                  <a:pt x="71351" y="131730"/>
                </a:lnTo>
                <a:lnTo>
                  <a:pt x="100296" y="99002"/>
                </a:lnTo>
                <a:lnTo>
                  <a:pt x="133183" y="70294"/>
                </a:lnTo>
                <a:lnTo>
                  <a:pt x="169601" y="45975"/>
                </a:lnTo>
                <a:lnTo>
                  <a:pt x="209145" y="26416"/>
                </a:lnTo>
                <a:lnTo>
                  <a:pt x="251406" y="11987"/>
                </a:lnTo>
                <a:lnTo>
                  <a:pt x="295975" y="3058"/>
                </a:lnTo>
                <a:lnTo>
                  <a:pt x="342446" y="0"/>
                </a:lnTo>
                <a:lnTo>
                  <a:pt x="1595530" y="0"/>
                </a:lnTo>
                <a:lnTo>
                  <a:pt x="1645796" y="3058"/>
                </a:lnTo>
                <a:lnTo>
                  <a:pt x="1693532" y="11987"/>
                </a:lnTo>
                <a:lnTo>
                  <a:pt x="1738386" y="26416"/>
                </a:lnTo>
                <a:lnTo>
                  <a:pt x="1780007" y="45975"/>
                </a:lnTo>
                <a:lnTo>
                  <a:pt x="1818045" y="70295"/>
                </a:lnTo>
                <a:lnTo>
                  <a:pt x="1852149" y="99004"/>
                </a:lnTo>
                <a:lnTo>
                  <a:pt x="1881968" y="131733"/>
                </a:lnTo>
                <a:lnTo>
                  <a:pt x="1907151" y="168112"/>
                </a:lnTo>
                <a:lnTo>
                  <a:pt x="1927347" y="207771"/>
                </a:lnTo>
                <a:lnTo>
                  <a:pt x="1942206" y="250340"/>
                </a:lnTo>
                <a:lnTo>
                  <a:pt x="1951376" y="295447"/>
                </a:lnTo>
                <a:lnTo>
                  <a:pt x="1953743" y="331164"/>
                </a:lnTo>
                <a:lnTo>
                  <a:pt x="1953743" y="354171"/>
                </a:lnTo>
                <a:lnTo>
                  <a:pt x="1942199" y="434533"/>
                </a:lnTo>
                <a:lnTo>
                  <a:pt x="1927339" y="476892"/>
                </a:lnTo>
                <a:lnTo>
                  <a:pt x="1907142" y="516383"/>
                </a:lnTo>
                <a:lnTo>
                  <a:pt x="1881960" y="552631"/>
                </a:lnTo>
                <a:lnTo>
                  <a:pt x="1852142" y="585262"/>
                </a:lnTo>
                <a:lnTo>
                  <a:pt x="1818040" y="613902"/>
                </a:lnTo>
                <a:lnTo>
                  <a:pt x="1780003" y="638174"/>
                </a:lnTo>
                <a:lnTo>
                  <a:pt x="1738383" y="657705"/>
                </a:lnTo>
                <a:lnTo>
                  <a:pt x="1693531" y="672119"/>
                </a:lnTo>
                <a:lnTo>
                  <a:pt x="1645796" y="681043"/>
                </a:lnTo>
                <a:lnTo>
                  <a:pt x="1595530" y="684100"/>
                </a:lnTo>
                <a:lnTo>
                  <a:pt x="429069" y="684100"/>
                </a:lnTo>
                <a:lnTo>
                  <a:pt x="196485" y="877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624" y="921770"/>
            <a:ext cx="176720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110" dirty="0">
                <a:latin typeface="Arial Black"/>
                <a:cs typeface="Arial Black"/>
              </a:rPr>
              <a:t>soo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Excited.</a:t>
            </a:r>
            <a:endParaRPr sz="1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guys?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dirty="0"/>
              <a:t>Today</a:t>
            </a:r>
            <a:r>
              <a:rPr sz="2650" spc="70" dirty="0"/>
              <a:t> </a:t>
            </a:r>
            <a:r>
              <a:rPr sz="2650" spc="-10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4" y="870348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6" y="430896"/>
                </a:lnTo>
                <a:lnTo>
                  <a:pt x="0" y="384064"/>
                </a:lnTo>
                <a:lnTo>
                  <a:pt x="2226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7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8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84" y="870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1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79997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2133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17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3035" y="1261534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5" y="972457"/>
                </a:moveTo>
                <a:lnTo>
                  <a:pt x="469394" y="972457"/>
                </a:lnTo>
                <a:lnTo>
                  <a:pt x="423287" y="970056"/>
                </a:lnTo>
                <a:lnTo>
                  <a:pt x="376472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8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9" y="584286"/>
                </a:lnTo>
                <a:lnTo>
                  <a:pt x="2434" y="536003"/>
                </a:lnTo>
                <a:lnTo>
                  <a:pt x="0" y="486283"/>
                </a:lnTo>
                <a:lnTo>
                  <a:pt x="2434" y="436564"/>
                </a:lnTo>
                <a:lnTo>
                  <a:pt x="9579" y="388280"/>
                </a:lnTo>
                <a:lnTo>
                  <a:pt x="21197" y="341677"/>
                </a:lnTo>
                <a:lnTo>
                  <a:pt x="37052" y="297000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2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2" y="9879"/>
                </a:lnTo>
                <a:lnTo>
                  <a:pt x="423287" y="2510"/>
                </a:lnTo>
                <a:lnTo>
                  <a:pt x="471494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3" y="21862"/>
                </a:lnTo>
                <a:lnTo>
                  <a:pt x="655021" y="38214"/>
                </a:lnTo>
                <a:lnTo>
                  <a:pt x="696237" y="58691"/>
                </a:lnTo>
                <a:lnTo>
                  <a:pt x="735112" y="83049"/>
                </a:lnTo>
                <a:lnTo>
                  <a:pt x="771409" y="111043"/>
                </a:lnTo>
                <a:lnTo>
                  <a:pt x="804891" y="142429"/>
                </a:lnTo>
                <a:lnTo>
                  <a:pt x="835323" y="176962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7" y="297000"/>
                </a:lnTo>
                <a:lnTo>
                  <a:pt x="921792" y="341677"/>
                </a:lnTo>
                <a:lnTo>
                  <a:pt x="933410" y="388280"/>
                </a:lnTo>
                <a:lnTo>
                  <a:pt x="940555" y="436564"/>
                </a:lnTo>
                <a:lnTo>
                  <a:pt x="942989" y="486283"/>
                </a:lnTo>
                <a:lnTo>
                  <a:pt x="940555" y="536003"/>
                </a:lnTo>
                <a:lnTo>
                  <a:pt x="933410" y="584286"/>
                </a:lnTo>
                <a:lnTo>
                  <a:pt x="921792" y="630889"/>
                </a:lnTo>
                <a:lnTo>
                  <a:pt x="905937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3" y="795605"/>
                </a:lnTo>
                <a:lnTo>
                  <a:pt x="804891" y="830138"/>
                </a:lnTo>
                <a:lnTo>
                  <a:pt x="771409" y="861523"/>
                </a:lnTo>
                <a:lnTo>
                  <a:pt x="735112" y="889517"/>
                </a:lnTo>
                <a:lnTo>
                  <a:pt x="696237" y="913875"/>
                </a:lnTo>
                <a:lnTo>
                  <a:pt x="655021" y="934352"/>
                </a:lnTo>
                <a:lnTo>
                  <a:pt x="611703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5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1" name="object 11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098695" y="2038043"/>
            <a:ext cx="4839335" cy="3722370"/>
            <a:chOff x="4098695" y="2038043"/>
            <a:chExt cx="4839335" cy="3722370"/>
          </a:xfrm>
        </p:grpSpPr>
        <p:sp>
          <p:nvSpPr>
            <p:cNvPr id="14" name="object 14"/>
            <p:cNvSpPr/>
            <p:nvPr/>
          </p:nvSpPr>
          <p:spPr>
            <a:xfrm>
              <a:off x="4098695" y="3357062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38" y="1446076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3"/>
                  </a:lnTo>
                  <a:lnTo>
                    <a:pt x="196313" y="1218364"/>
                  </a:lnTo>
                  <a:lnTo>
                    <a:pt x="166879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5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8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5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9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7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5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3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8" y="452020"/>
                  </a:lnTo>
                  <a:lnTo>
                    <a:pt x="1409215" y="494502"/>
                  </a:lnTo>
                  <a:lnTo>
                    <a:pt x="1422231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6" y="723034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1" y="907890"/>
                  </a:lnTo>
                  <a:lnTo>
                    <a:pt x="1409215" y="951574"/>
                  </a:lnTo>
                  <a:lnTo>
                    <a:pt x="1393568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3" y="1218364"/>
                  </a:lnTo>
                  <a:lnTo>
                    <a:pt x="1218364" y="1249763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5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7" y="1439987"/>
                  </a:lnTo>
                  <a:lnTo>
                    <a:pt x="770578" y="1444538"/>
                  </a:lnTo>
                  <a:lnTo>
                    <a:pt x="723038" y="14460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30764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79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8310" y="1397402"/>
            <a:ext cx="16389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Comic Sans MS"/>
                <a:cs typeface="Comic Sans MS"/>
              </a:rPr>
              <a:t>Meet</a:t>
            </a:r>
            <a:r>
              <a:rPr sz="2500" b="1" spc="-75" dirty="0">
                <a:latin typeface="Comic Sans MS"/>
                <a:cs typeface="Comic Sans MS"/>
              </a:rPr>
              <a:t> </a:t>
            </a:r>
            <a:r>
              <a:rPr sz="2500" b="1" spc="-25" dirty="0">
                <a:latin typeface="Comic Sans MS"/>
                <a:cs typeface="Comic Sans MS"/>
              </a:rPr>
              <a:t>DAX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21732" y="243673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2"/>
                </a:lnTo>
                <a:lnTo>
                  <a:pt x="168227" y="1132752"/>
                </a:lnTo>
                <a:lnTo>
                  <a:pt x="141613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9"/>
                </a:lnTo>
                <a:lnTo>
                  <a:pt x="14372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76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2" y="335623"/>
                </a:lnTo>
                <a:lnTo>
                  <a:pt x="36806" y="281198"/>
                </a:lnTo>
                <a:lnTo>
                  <a:pt x="52136" y="232271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1" y="116485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4"/>
                </a:lnTo>
                <a:lnTo>
                  <a:pt x="342446" y="0"/>
                </a:lnTo>
                <a:lnTo>
                  <a:pt x="1595530" y="0"/>
                </a:lnTo>
                <a:lnTo>
                  <a:pt x="1665779" y="6484"/>
                </a:lnTo>
                <a:lnTo>
                  <a:pt x="1730698" y="26999"/>
                </a:lnTo>
                <a:lnTo>
                  <a:pt x="1789297" y="63138"/>
                </a:lnTo>
                <a:lnTo>
                  <a:pt x="1840589" y="116495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8"/>
                </a:lnTo>
                <a:lnTo>
                  <a:pt x="1948315" y="461827"/>
                </a:lnTo>
                <a:lnTo>
                  <a:pt x="1951908" y="517797"/>
                </a:lnTo>
                <a:lnTo>
                  <a:pt x="1951876" y="698824"/>
                </a:lnTo>
                <a:lnTo>
                  <a:pt x="1947520" y="756475"/>
                </a:lnTo>
                <a:lnTo>
                  <a:pt x="1939005" y="819595"/>
                </a:lnTo>
                <a:lnTo>
                  <a:pt x="1927340" y="876963"/>
                </a:lnTo>
                <a:lnTo>
                  <a:pt x="1912673" y="928749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3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8"/>
                </a:lnTo>
                <a:lnTo>
                  <a:pt x="1670002" y="1172150"/>
                </a:lnTo>
                <a:lnTo>
                  <a:pt x="1595530" y="1179400"/>
                </a:lnTo>
                <a:lnTo>
                  <a:pt x="429070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80917" y="295096"/>
            <a:ext cx="18364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only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on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the </a:t>
            </a:r>
            <a:r>
              <a:rPr sz="1400" spc="-105" dirty="0">
                <a:latin typeface="Arial Black"/>
                <a:cs typeface="Arial Black"/>
              </a:rPr>
              <a:t>most </a:t>
            </a:r>
            <a:r>
              <a:rPr sz="1400" spc="-110" dirty="0">
                <a:latin typeface="Arial Black"/>
                <a:cs typeface="Arial Black"/>
              </a:rPr>
              <a:t>used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and </a:t>
            </a:r>
            <a:r>
              <a:rPr sz="1400" spc="-80" dirty="0">
                <a:latin typeface="Arial Black"/>
                <a:cs typeface="Arial Black"/>
              </a:rPr>
              <a:t>important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Dax </a:t>
            </a:r>
            <a:r>
              <a:rPr sz="1400" spc="-10" dirty="0">
                <a:latin typeface="Arial Black"/>
                <a:cs typeface="Arial Black"/>
              </a:rPr>
              <a:t>Functions</a:t>
            </a:r>
            <a:endParaRPr sz="1400">
              <a:latin typeface="Arial Black"/>
              <a:cs typeface="Arial Black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2460" y="2599649"/>
            <a:ext cx="85725" cy="85724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135"/>
              </a:spcBef>
            </a:pPr>
            <a:r>
              <a:rPr sz="1800" b="0" dirty="0">
                <a:latin typeface="Comic Sans MS"/>
                <a:cs typeface="Comic Sans MS"/>
              </a:rPr>
              <a:t>COMMON</a:t>
            </a:r>
            <a:r>
              <a:rPr sz="1800" b="0" spc="145" dirty="0">
                <a:latin typeface="Comic Sans MS"/>
                <a:cs typeface="Comic Sans MS"/>
              </a:rPr>
              <a:t> </a:t>
            </a:r>
            <a:r>
              <a:rPr sz="1800" b="0" dirty="0">
                <a:latin typeface="Comic Sans MS"/>
                <a:cs typeface="Comic Sans MS"/>
              </a:rPr>
              <a:t>FUNCTION</a:t>
            </a:r>
            <a:r>
              <a:rPr sz="1800" b="0" spc="145" dirty="0">
                <a:latin typeface="Comic Sans MS"/>
                <a:cs typeface="Comic Sans MS"/>
              </a:rPr>
              <a:t> </a:t>
            </a:r>
            <a:r>
              <a:rPr sz="1800" b="0" spc="-10" dirty="0">
                <a:latin typeface="Comic Sans MS"/>
                <a:cs typeface="Comic Sans MS"/>
              </a:rPr>
              <a:t>CATEGORIES</a:t>
            </a:r>
            <a:endParaRPr sz="1800">
              <a:latin typeface="Comic Sans MS"/>
              <a:cs typeface="Comic Sans MS"/>
            </a:endParaRPr>
          </a:p>
          <a:p>
            <a:pPr marL="719455">
              <a:lnSpc>
                <a:spcPct val="100000"/>
              </a:lnSpc>
              <a:spcBef>
                <a:spcPts val="1490"/>
              </a:spcBef>
            </a:pPr>
            <a:r>
              <a:rPr sz="1750" b="0" dirty="0">
                <a:latin typeface="Comic Sans MS"/>
                <a:cs typeface="Comic Sans MS"/>
              </a:rPr>
              <a:t>4.</a:t>
            </a:r>
            <a:r>
              <a:rPr sz="1750" b="0" spc="-60" dirty="0">
                <a:latin typeface="Comic Sans MS"/>
                <a:cs typeface="Comic Sans MS"/>
              </a:rPr>
              <a:t> </a:t>
            </a:r>
            <a:r>
              <a:rPr sz="1750" b="0" dirty="0">
                <a:latin typeface="Comic Sans MS"/>
                <a:cs typeface="Comic Sans MS"/>
              </a:rPr>
              <a:t>FILTER</a:t>
            </a:r>
            <a:r>
              <a:rPr sz="1750" b="0" spc="-55" dirty="0">
                <a:latin typeface="Comic Sans MS"/>
                <a:cs typeface="Comic Sans MS"/>
              </a:rPr>
              <a:t> </a:t>
            </a:r>
            <a:r>
              <a:rPr sz="1750" b="0" spc="-10" dirty="0">
                <a:latin typeface="Comic Sans MS"/>
                <a:cs typeface="Comic Sans MS"/>
              </a:rPr>
              <a:t>FUNCTIONS</a:t>
            </a:r>
            <a:r>
              <a:rPr sz="1750" b="0" spc="-55" dirty="0">
                <a:latin typeface="Comic Sans MS"/>
                <a:cs typeface="Comic Sans MS"/>
              </a:rPr>
              <a:t> </a:t>
            </a:r>
            <a:r>
              <a:rPr sz="1750" b="0" dirty="0">
                <a:latin typeface="Comic Sans MS"/>
                <a:cs typeface="Comic Sans MS"/>
              </a:rPr>
              <a:t>(FEW</a:t>
            </a:r>
            <a:r>
              <a:rPr sz="1750" b="0" spc="-55" dirty="0">
                <a:latin typeface="Comic Sans MS"/>
                <a:cs typeface="Comic Sans MS"/>
              </a:rPr>
              <a:t> </a:t>
            </a:r>
            <a:r>
              <a:rPr sz="1750" b="0" spc="-10" dirty="0">
                <a:latin typeface="Comic Sans MS"/>
                <a:cs typeface="Comic Sans MS"/>
              </a:rPr>
              <a:t>MORE)</a:t>
            </a:r>
            <a:endParaRPr sz="1750">
              <a:latin typeface="Comic Sans MS"/>
              <a:cs typeface="Comic Sans MS"/>
            </a:endParaRPr>
          </a:p>
          <a:p>
            <a:pPr marL="962025">
              <a:lnSpc>
                <a:spcPct val="100000"/>
              </a:lnSpc>
              <a:spcBef>
                <a:spcPts val="1375"/>
              </a:spcBef>
            </a:pPr>
            <a:r>
              <a:rPr sz="1800" b="0" spc="-10" dirty="0">
                <a:latin typeface="Comic Sans MS"/>
                <a:cs typeface="Comic Sans MS"/>
              </a:rPr>
              <a:t>CALCULATETABLE</a:t>
            </a:r>
            <a:endParaRPr sz="1800">
              <a:latin typeface="Comic Sans MS"/>
              <a:cs typeface="Comic Sans MS"/>
            </a:endParaRPr>
          </a:p>
          <a:p>
            <a:pPr marL="981710">
              <a:lnSpc>
                <a:spcPct val="100000"/>
              </a:lnSpc>
              <a:spcBef>
                <a:spcPts val="1540"/>
              </a:spcBef>
            </a:pPr>
            <a:r>
              <a:rPr sz="1700" b="0" dirty="0">
                <a:latin typeface="Comic Sans MS"/>
                <a:cs typeface="Comic Sans MS"/>
              </a:rPr>
              <a:t>DIFFERENCE</a:t>
            </a:r>
            <a:r>
              <a:rPr sz="1700" b="0" spc="160" dirty="0">
                <a:latin typeface="Comic Sans MS"/>
                <a:cs typeface="Comic Sans MS"/>
              </a:rPr>
              <a:t> </a:t>
            </a:r>
            <a:r>
              <a:rPr sz="1700" b="0" spc="-10" dirty="0">
                <a:latin typeface="Comic Sans MS"/>
                <a:cs typeface="Comic Sans MS"/>
              </a:rPr>
              <a:t>BETWEEN</a:t>
            </a:r>
            <a:endParaRPr sz="1700">
              <a:latin typeface="Comic Sans MS"/>
              <a:cs typeface="Comic Sans MS"/>
            </a:endParaRPr>
          </a:p>
          <a:p>
            <a:pPr marL="1113790">
              <a:lnSpc>
                <a:spcPct val="100000"/>
              </a:lnSpc>
              <a:spcBef>
                <a:spcPts val="1410"/>
              </a:spcBef>
            </a:pPr>
            <a:r>
              <a:rPr sz="1700" b="0" dirty="0">
                <a:latin typeface="Comic Sans MS"/>
                <a:cs typeface="Comic Sans MS"/>
              </a:rPr>
              <a:t>CALCULATE</a:t>
            </a:r>
            <a:r>
              <a:rPr sz="1700" b="0" spc="120" dirty="0">
                <a:latin typeface="Comic Sans MS"/>
                <a:cs typeface="Comic Sans MS"/>
              </a:rPr>
              <a:t> </a:t>
            </a:r>
            <a:r>
              <a:rPr sz="1700" b="0" dirty="0">
                <a:latin typeface="Comic Sans MS"/>
                <a:cs typeface="Comic Sans MS"/>
              </a:rPr>
              <a:t>AND</a:t>
            </a:r>
            <a:r>
              <a:rPr sz="1700" b="0" spc="120" dirty="0">
                <a:latin typeface="Comic Sans MS"/>
                <a:cs typeface="Comic Sans MS"/>
              </a:rPr>
              <a:t> </a:t>
            </a:r>
            <a:r>
              <a:rPr sz="1700" b="0" spc="-10" dirty="0">
                <a:latin typeface="Comic Sans MS"/>
                <a:cs typeface="Comic Sans MS"/>
              </a:rPr>
              <a:t>CALCULATETABLE</a:t>
            </a:r>
            <a:endParaRPr sz="1700">
              <a:latin typeface="Comic Sans MS"/>
              <a:cs typeface="Comic Sans MS"/>
            </a:endParaRPr>
          </a:p>
          <a:p>
            <a:pPr marL="962025">
              <a:lnSpc>
                <a:spcPct val="100000"/>
              </a:lnSpc>
              <a:spcBef>
                <a:spcPts val="1385"/>
              </a:spcBef>
            </a:pPr>
            <a:r>
              <a:rPr sz="1800" b="0" spc="-10" dirty="0">
                <a:latin typeface="Comic Sans MS"/>
                <a:cs typeface="Comic Sans MS"/>
              </a:rPr>
              <a:t>REMOVEFILTERS</a:t>
            </a:r>
            <a:endParaRPr sz="1800">
              <a:latin typeface="Comic Sans MS"/>
              <a:cs typeface="Comic Sans MS"/>
            </a:endParaRPr>
          </a:p>
          <a:p>
            <a:pPr marL="1031875">
              <a:lnSpc>
                <a:spcPct val="100000"/>
              </a:lnSpc>
              <a:spcBef>
                <a:spcPts val="1515"/>
              </a:spcBef>
            </a:pPr>
            <a:r>
              <a:rPr sz="1800" b="0" dirty="0">
                <a:latin typeface="Comic Sans MS"/>
                <a:cs typeface="Comic Sans MS"/>
              </a:rPr>
              <a:t>ALL</a:t>
            </a:r>
            <a:r>
              <a:rPr sz="1800" b="0" spc="140" dirty="0">
                <a:latin typeface="Comic Sans MS"/>
                <a:cs typeface="Comic Sans MS"/>
              </a:rPr>
              <a:t> </a:t>
            </a:r>
            <a:r>
              <a:rPr sz="1800" b="0" dirty="0">
                <a:latin typeface="Comic Sans MS"/>
                <a:cs typeface="Comic Sans MS"/>
              </a:rPr>
              <a:t>VS</a:t>
            </a:r>
            <a:r>
              <a:rPr sz="1800" b="0" spc="140" dirty="0">
                <a:latin typeface="Comic Sans MS"/>
                <a:cs typeface="Comic Sans MS"/>
              </a:rPr>
              <a:t> </a:t>
            </a:r>
            <a:r>
              <a:rPr sz="1800" b="0" dirty="0">
                <a:latin typeface="Comic Sans MS"/>
                <a:cs typeface="Comic Sans MS"/>
              </a:rPr>
              <a:t>REMOVEFILTERS</a:t>
            </a:r>
            <a:r>
              <a:rPr sz="1800" b="0" spc="145" dirty="0">
                <a:latin typeface="Comic Sans MS"/>
                <a:cs typeface="Comic Sans MS"/>
              </a:rPr>
              <a:t> </a:t>
            </a:r>
            <a:r>
              <a:rPr sz="1800" b="0" spc="-10" dirty="0">
                <a:latin typeface="Comic Sans MS"/>
                <a:cs typeface="Comic Sans MS"/>
              </a:rPr>
              <a:t>DIFFERENCE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9185" y="3410425"/>
            <a:ext cx="241317" cy="24131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9185" y="3838782"/>
            <a:ext cx="241317" cy="24131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9185" y="4782129"/>
            <a:ext cx="241317" cy="24131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9185" y="5271096"/>
            <a:ext cx="241317" cy="241317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1048736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8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5" y="63"/>
                </a:lnTo>
                <a:lnTo>
                  <a:pt x="720833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899"/>
                </a:lnTo>
                <a:lnTo>
                  <a:pt x="1191536" y="481884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1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766403" y="868336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38571" y="1413922"/>
            <a:ext cx="88481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4115" dirty="0">
                <a:latin typeface="Comic Sans MS"/>
                <a:cs typeface="Comic Sans MS"/>
              </a:rPr>
              <a:t>Ch</a:t>
            </a:r>
            <a:r>
              <a:rPr sz="2025" b="1" spc="-15" baseline="2057" dirty="0">
                <a:latin typeface="Comic Sans MS"/>
                <a:cs typeface="Comic Sans MS"/>
              </a:rPr>
              <a:t>eck</a:t>
            </a:r>
            <a:r>
              <a:rPr sz="2025" b="1" spc="-172" baseline="2057" dirty="0">
                <a:latin typeface="Comic Sans MS"/>
                <a:cs typeface="Comic Sans MS"/>
              </a:rPr>
              <a:t> </a:t>
            </a:r>
            <a:r>
              <a:rPr sz="2025" b="1" spc="-30" baseline="2057" dirty="0">
                <a:latin typeface="Comic Sans MS"/>
                <a:cs typeface="Comic Sans MS"/>
              </a:rPr>
              <a:t>t</a:t>
            </a:r>
            <a:r>
              <a:rPr sz="1350" b="1" spc="-20" dirty="0">
                <a:latin typeface="Comic Sans MS"/>
                <a:cs typeface="Comic Sans MS"/>
              </a:rPr>
              <a:t>his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9" name="object 9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93"/>
                  </a:lnTo>
                  <a:lnTo>
                    <a:pt x="2293139" y="606285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84389" y="12"/>
            <a:ext cx="6464300" cy="702945"/>
          </a:xfrm>
          <a:custGeom>
            <a:avLst/>
            <a:gdLst/>
            <a:ahLst/>
            <a:cxnLst/>
            <a:rect l="l" t="t" r="r" b="b"/>
            <a:pathLst>
              <a:path w="6464300" h="702945">
                <a:moveTo>
                  <a:pt x="6464198" y="0"/>
                </a:moveTo>
                <a:lnTo>
                  <a:pt x="5491632" y="0"/>
                </a:lnTo>
                <a:lnTo>
                  <a:pt x="5493855" y="46824"/>
                </a:lnTo>
                <a:lnTo>
                  <a:pt x="5500395" y="92405"/>
                </a:lnTo>
                <a:lnTo>
                  <a:pt x="5511050" y="136512"/>
                </a:lnTo>
                <a:lnTo>
                  <a:pt x="5525617" y="178955"/>
                </a:lnTo>
                <a:lnTo>
                  <a:pt x="5534012" y="197624"/>
                </a:lnTo>
                <a:lnTo>
                  <a:pt x="5511800" y="191516"/>
                </a:lnTo>
                <a:lnTo>
                  <a:pt x="5465457" y="187363"/>
                </a:lnTo>
                <a:lnTo>
                  <a:pt x="257670" y="187363"/>
                </a:lnTo>
                <a:lnTo>
                  <a:pt x="211340" y="191516"/>
                </a:lnTo>
                <a:lnTo>
                  <a:pt x="167728" y="203492"/>
                </a:lnTo>
                <a:lnTo>
                  <a:pt x="127571" y="222554"/>
                </a:lnTo>
                <a:lnTo>
                  <a:pt x="91592" y="247980"/>
                </a:lnTo>
                <a:lnTo>
                  <a:pt x="60528" y="279044"/>
                </a:lnTo>
                <a:lnTo>
                  <a:pt x="35090" y="315023"/>
                </a:lnTo>
                <a:lnTo>
                  <a:pt x="16027" y="355180"/>
                </a:lnTo>
                <a:lnTo>
                  <a:pt x="4051" y="398792"/>
                </a:lnTo>
                <a:lnTo>
                  <a:pt x="0" y="444080"/>
                </a:lnTo>
                <a:lnTo>
                  <a:pt x="0" y="446163"/>
                </a:lnTo>
                <a:lnTo>
                  <a:pt x="4051" y="491464"/>
                </a:lnTo>
                <a:lnTo>
                  <a:pt x="16027" y="535063"/>
                </a:lnTo>
                <a:lnTo>
                  <a:pt x="35090" y="575221"/>
                </a:lnTo>
                <a:lnTo>
                  <a:pt x="60528" y="611200"/>
                </a:lnTo>
                <a:lnTo>
                  <a:pt x="91592" y="642264"/>
                </a:lnTo>
                <a:lnTo>
                  <a:pt x="127571" y="667702"/>
                </a:lnTo>
                <a:lnTo>
                  <a:pt x="167728" y="686765"/>
                </a:lnTo>
                <a:lnTo>
                  <a:pt x="211340" y="698741"/>
                </a:lnTo>
                <a:lnTo>
                  <a:pt x="257670" y="702894"/>
                </a:lnTo>
                <a:lnTo>
                  <a:pt x="5465457" y="702894"/>
                </a:lnTo>
                <a:lnTo>
                  <a:pt x="5511800" y="698741"/>
                </a:lnTo>
                <a:lnTo>
                  <a:pt x="5555399" y="686765"/>
                </a:lnTo>
                <a:lnTo>
                  <a:pt x="5595556" y="667702"/>
                </a:lnTo>
                <a:lnTo>
                  <a:pt x="5631535" y="642264"/>
                </a:lnTo>
                <a:lnTo>
                  <a:pt x="5662600" y="611200"/>
                </a:lnTo>
                <a:lnTo>
                  <a:pt x="5688038" y="575221"/>
                </a:lnTo>
                <a:lnTo>
                  <a:pt x="5707100" y="535063"/>
                </a:lnTo>
                <a:lnTo>
                  <a:pt x="5719076" y="491464"/>
                </a:lnTo>
                <a:lnTo>
                  <a:pt x="5723140" y="446163"/>
                </a:lnTo>
                <a:lnTo>
                  <a:pt x="5723140" y="444080"/>
                </a:lnTo>
                <a:lnTo>
                  <a:pt x="5720296" y="412496"/>
                </a:lnTo>
                <a:lnTo>
                  <a:pt x="5758383" y="434022"/>
                </a:lnTo>
                <a:lnTo>
                  <a:pt x="5798959" y="452285"/>
                </a:lnTo>
                <a:lnTo>
                  <a:pt x="5841403" y="466852"/>
                </a:lnTo>
                <a:lnTo>
                  <a:pt x="5885510" y="477507"/>
                </a:lnTo>
                <a:lnTo>
                  <a:pt x="5931078" y="484047"/>
                </a:lnTo>
                <a:lnTo>
                  <a:pt x="5977915" y="486283"/>
                </a:lnTo>
                <a:lnTo>
                  <a:pt x="6024740" y="484047"/>
                </a:lnTo>
                <a:lnTo>
                  <a:pt x="6070320" y="477507"/>
                </a:lnTo>
                <a:lnTo>
                  <a:pt x="6114427" y="466852"/>
                </a:lnTo>
                <a:lnTo>
                  <a:pt x="6156871" y="452285"/>
                </a:lnTo>
                <a:lnTo>
                  <a:pt x="6197447" y="434022"/>
                </a:lnTo>
                <a:lnTo>
                  <a:pt x="6235941" y="412254"/>
                </a:lnTo>
                <a:lnTo>
                  <a:pt x="6272161" y="387184"/>
                </a:lnTo>
                <a:lnTo>
                  <a:pt x="6305893" y="359029"/>
                </a:lnTo>
                <a:lnTo>
                  <a:pt x="6336944" y="327977"/>
                </a:lnTo>
                <a:lnTo>
                  <a:pt x="6365100" y="294233"/>
                </a:lnTo>
                <a:lnTo>
                  <a:pt x="6390170" y="258025"/>
                </a:lnTo>
                <a:lnTo>
                  <a:pt x="6411938" y="219519"/>
                </a:lnTo>
                <a:lnTo>
                  <a:pt x="6430213" y="178955"/>
                </a:lnTo>
                <a:lnTo>
                  <a:pt x="6444780" y="136512"/>
                </a:lnTo>
                <a:lnTo>
                  <a:pt x="6455423" y="92405"/>
                </a:lnTo>
                <a:lnTo>
                  <a:pt x="6461976" y="46824"/>
                </a:lnTo>
                <a:lnTo>
                  <a:pt x="6464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87375"/>
            <a:ext cx="7485380" cy="1438275"/>
          </a:xfrm>
          <a:custGeom>
            <a:avLst/>
            <a:gdLst/>
            <a:ahLst/>
            <a:cxnLst/>
            <a:rect l="l" t="t" r="r" b="b"/>
            <a:pathLst>
              <a:path w="7485380" h="1438275">
                <a:moveTo>
                  <a:pt x="7484846" y="960399"/>
                </a:moveTo>
                <a:lnTo>
                  <a:pt x="7481392" y="913231"/>
                </a:lnTo>
                <a:lnTo>
                  <a:pt x="7470889" y="866203"/>
                </a:lnTo>
                <a:lnTo>
                  <a:pt x="7454011" y="821944"/>
                </a:lnTo>
                <a:lnTo>
                  <a:pt x="7431291" y="780961"/>
                </a:lnTo>
                <a:lnTo>
                  <a:pt x="7403236" y="743775"/>
                </a:lnTo>
                <a:lnTo>
                  <a:pt x="7370343" y="710882"/>
                </a:lnTo>
                <a:lnTo>
                  <a:pt x="7333158" y="682828"/>
                </a:lnTo>
                <a:lnTo>
                  <a:pt x="7292175" y="660095"/>
                </a:lnTo>
                <a:lnTo>
                  <a:pt x="7247915" y="643229"/>
                </a:lnTo>
                <a:lnTo>
                  <a:pt x="7200887" y="632726"/>
                </a:lnTo>
                <a:lnTo>
                  <a:pt x="7151624" y="629119"/>
                </a:lnTo>
                <a:lnTo>
                  <a:pt x="674014" y="629119"/>
                </a:lnTo>
                <a:lnTo>
                  <a:pt x="674014" y="0"/>
                </a:lnTo>
                <a:lnTo>
                  <a:pt x="0" y="0"/>
                </a:lnTo>
                <a:lnTo>
                  <a:pt x="0" y="728802"/>
                </a:lnTo>
                <a:lnTo>
                  <a:pt x="332270" y="728802"/>
                </a:lnTo>
                <a:lnTo>
                  <a:pt x="317309" y="743775"/>
                </a:lnTo>
                <a:lnTo>
                  <a:pt x="289242" y="780961"/>
                </a:lnTo>
                <a:lnTo>
                  <a:pt x="266522" y="821944"/>
                </a:lnTo>
                <a:lnTo>
                  <a:pt x="249643" y="866203"/>
                </a:lnTo>
                <a:lnTo>
                  <a:pt x="239153" y="913231"/>
                </a:lnTo>
                <a:lnTo>
                  <a:pt x="235534" y="962494"/>
                </a:lnTo>
                <a:lnTo>
                  <a:pt x="235534" y="1104734"/>
                </a:lnTo>
                <a:lnTo>
                  <a:pt x="239153" y="1153998"/>
                </a:lnTo>
                <a:lnTo>
                  <a:pt x="249643" y="1201013"/>
                </a:lnTo>
                <a:lnTo>
                  <a:pt x="266522" y="1245273"/>
                </a:lnTo>
                <a:lnTo>
                  <a:pt x="289242" y="1286256"/>
                </a:lnTo>
                <a:lnTo>
                  <a:pt x="317309" y="1323454"/>
                </a:lnTo>
                <a:lnTo>
                  <a:pt x="350189" y="1356334"/>
                </a:lnTo>
                <a:lnTo>
                  <a:pt x="387388" y="1384401"/>
                </a:lnTo>
                <a:lnTo>
                  <a:pt x="428371" y="1407121"/>
                </a:lnTo>
                <a:lnTo>
                  <a:pt x="472630" y="1423987"/>
                </a:lnTo>
                <a:lnTo>
                  <a:pt x="519645" y="1434490"/>
                </a:lnTo>
                <a:lnTo>
                  <a:pt x="568909" y="1438109"/>
                </a:lnTo>
                <a:lnTo>
                  <a:pt x="7151624" y="1438109"/>
                </a:lnTo>
                <a:lnTo>
                  <a:pt x="7200887" y="1434490"/>
                </a:lnTo>
                <a:lnTo>
                  <a:pt x="7247915" y="1423987"/>
                </a:lnTo>
                <a:lnTo>
                  <a:pt x="7292175" y="1407121"/>
                </a:lnTo>
                <a:lnTo>
                  <a:pt x="7333158" y="1384401"/>
                </a:lnTo>
                <a:lnTo>
                  <a:pt x="7370343" y="1356334"/>
                </a:lnTo>
                <a:lnTo>
                  <a:pt x="7403236" y="1323454"/>
                </a:lnTo>
                <a:lnTo>
                  <a:pt x="7431291" y="1286256"/>
                </a:lnTo>
                <a:lnTo>
                  <a:pt x="7454011" y="1245273"/>
                </a:lnTo>
                <a:lnTo>
                  <a:pt x="7470889" y="1201013"/>
                </a:lnTo>
                <a:lnTo>
                  <a:pt x="7481392" y="1153998"/>
                </a:lnTo>
                <a:lnTo>
                  <a:pt x="7484846" y="1106830"/>
                </a:lnTo>
                <a:lnTo>
                  <a:pt x="7484846" y="960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3825">
              <a:lnSpc>
                <a:spcPct val="100000"/>
              </a:lnSpc>
              <a:spcBef>
                <a:spcPts val="95"/>
              </a:spcBef>
            </a:pPr>
            <a:r>
              <a:rPr sz="2150" b="0" u="sng" spc="3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-10" dirty="0">
                <a:uFill>
                  <a:solidFill>
                    <a:srgbClr val="000000"/>
                  </a:solidFill>
                </a:uFill>
              </a:rPr>
              <a:t>CALCULATETABLE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2633" y="893205"/>
            <a:ext cx="629539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6660" marR="5080" indent="-1204595">
              <a:lnSpc>
                <a:spcPct val="113599"/>
              </a:lnSpc>
              <a:spcBef>
                <a:spcPts val="100"/>
              </a:spcBef>
            </a:pPr>
            <a:r>
              <a:rPr sz="1650" dirty="0">
                <a:latin typeface="Comic Sans MS"/>
                <a:cs typeface="Comic Sans MS"/>
              </a:rPr>
              <a:t>The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CALCULATETABLE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function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returns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table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that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is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filtered </a:t>
            </a:r>
            <a:r>
              <a:rPr sz="1650" dirty="0">
                <a:latin typeface="Comic Sans MS"/>
                <a:cs typeface="Comic Sans MS"/>
              </a:rPr>
              <a:t>according</a:t>
            </a:r>
            <a:r>
              <a:rPr sz="1650" spc="-5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to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the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conditions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you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specify.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72036" y="3058778"/>
            <a:ext cx="6146800" cy="858519"/>
          </a:xfrm>
          <a:custGeom>
            <a:avLst/>
            <a:gdLst/>
            <a:ahLst/>
            <a:cxnLst/>
            <a:rect l="l" t="t" r="r" b="b"/>
            <a:pathLst>
              <a:path w="6146800" h="858520">
                <a:moveTo>
                  <a:pt x="5814474" y="858453"/>
                </a:moveTo>
                <a:lnTo>
                  <a:pt x="333374" y="858453"/>
                </a:lnTo>
                <a:lnTo>
                  <a:pt x="284111" y="854839"/>
                </a:lnTo>
                <a:lnTo>
                  <a:pt x="237091" y="844339"/>
                </a:lnTo>
                <a:lnTo>
                  <a:pt x="192832" y="827469"/>
                </a:lnTo>
                <a:lnTo>
                  <a:pt x="151848" y="804745"/>
                </a:lnTo>
                <a:lnTo>
                  <a:pt x="114656" y="776682"/>
                </a:lnTo>
                <a:lnTo>
                  <a:pt x="81771" y="743797"/>
                </a:lnTo>
                <a:lnTo>
                  <a:pt x="53708" y="706605"/>
                </a:lnTo>
                <a:lnTo>
                  <a:pt x="30984" y="665621"/>
                </a:lnTo>
                <a:lnTo>
                  <a:pt x="14114" y="621362"/>
                </a:lnTo>
                <a:lnTo>
                  <a:pt x="3614" y="574342"/>
                </a:lnTo>
                <a:lnTo>
                  <a:pt x="0" y="525078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814474" y="0"/>
                </a:lnTo>
                <a:lnTo>
                  <a:pt x="5863738" y="3614"/>
                </a:lnTo>
                <a:lnTo>
                  <a:pt x="5910757" y="14114"/>
                </a:lnTo>
                <a:lnTo>
                  <a:pt x="5955016" y="30984"/>
                </a:lnTo>
                <a:lnTo>
                  <a:pt x="5996000" y="53708"/>
                </a:lnTo>
                <a:lnTo>
                  <a:pt x="6033192" y="81771"/>
                </a:lnTo>
                <a:lnTo>
                  <a:pt x="6066077" y="114656"/>
                </a:lnTo>
                <a:lnTo>
                  <a:pt x="6094140" y="151848"/>
                </a:lnTo>
                <a:lnTo>
                  <a:pt x="6116864" y="192832"/>
                </a:lnTo>
                <a:lnTo>
                  <a:pt x="6133734" y="237091"/>
                </a:lnTo>
                <a:lnTo>
                  <a:pt x="6144234" y="284111"/>
                </a:lnTo>
                <a:lnTo>
                  <a:pt x="6146665" y="317235"/>
                </a:lnTo>
                <a:lnTo>
                  <a:pt x="6146665" y="541218"/>
                </a:lnTo>
                <a:lnTo>
                  <a:pt x="6133734" y="621362"/>
                </a:lnTo>
                <a:lnTo>
                  <a:pt x="6116864" y="665621"/>
                </a:lnTo>
                <a:lnTo>
                  <a:pt x="6094140" y="706605"/>
                </a:lnTo>
                <a:lnTo>
                  <a:pt x="6066077" y="743797"/>
                </a:lnTo>
                <a:lnTo>
                  <a:pt x="6033192" y="776682"/>
                </a:lnTo>
                <a:lnTo>
                  <a:pt x="5996000" y="804745"/>
                </a:lnTo>
                <a:lnTo>
                  <a:pt x="5955016" y="827469"/>
                </a:lnTo>
                <a:lnTo>
                  <a:pt x="5910757" y="844339"/>
                </a:lnTo>
                <a:lnTo>
                  <a:pt x="5863738" y="854839"/>
                </a:lnTo>
                <a:lnTo>
                  <a:pt x="5814474" y="8584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20542" y="3082788"/>
            <a:ext cx="545084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2100"/>
              </a:lnSpc>
              <a:spcBef>
                <a:spcPts val="100"/>
              </a:spcBef>
            </a:pPr>
            <a:r>
              <a:rPr sz="1450" dirty="0">
                <a:latin typeface="Comic Sans MS"/>
                <a:cs typeface="Comic Sans MS"/>
              </a:rPr>
              <a:t>Suppose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we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have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"Orders"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table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with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columns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"Category", </a:t>
            </a:r>
            <a:r>
              <a:rPr sz="1450" dirty="0">
                <a:latin typeface="Comic Sans MS"/>
                <a:cs typeface="Comic Sans MS"/>
              </a:rPr>
              <a:t>"Product",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"Sales"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etc.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want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create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new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table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that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only </a:t>
            </a:r>
            <a:r>
              <a:rPr sz="1450" dirty="0">
                <a:latin typeface="Comic Sans MS"/>
                <a:cs typeface="Comic Sans MS"/>
              </a:rPr>
              <a:t>includes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rows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where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"Category"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is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"Technology".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72036" y="2268051"/>
            <a:ext cx="6536690" cy="457834"/>
          </a:xfrm>
          <a:custGeom>
            <a:avLst/>
            <a:gdLst/>
            <a:ahLst/>
            <a:cxnLst/>
            <a:rect l="l" t="t" r="r" b="b"/>
            <a:pathLst>
              <a:path w="6536690" h="457835">
                <a:moveTo>
                  <a:pt x="6307596" y="457353"/>
                </a:moveTo>
                <a:lnTo>
                  <a:pt x="228676" y="457353"/>
                </a:lnTo>
                <a:lnTo>
                  <a:pt x="182590" y="452707"/>
                </a:lnTo>
                <a:lnTo>
                  <a:pt x="139665" y="439382"/>
                </a:lnTo>
                <a:lnTo>
                  <a:pt x="100821" y="418298"/>
                </a:lnTo>
                <a:lnTo>
                  <a:pt x="66977" y="390375"/>
                </a:lnTo>
                <a:lnTo>
                  <a:pt x="39054" y="356531"/>
                </a:lnTo>
                <a:lnTo>
                  <a:pt x="17970" y="317687"/>
                </a:lnTo>
                <a:lnTo>
                  <a:pt x="4645" y="274762"/>
                </a:lnTo>
                <a:lnTo>
                  <a:pt x="0" y="228676"/>
                </a:lnTo>
                <a:lnTo>
                  <a:pt x="4645" y="182590"/>
                </a:lnTo>
                <a:lnTo>
                  <a:pt x="17970" y="139665"/>
                </a:lnTo>
                <a:lnTo>
                  <a:pt x="39054" y="100821"/>
                </a:lnTo>
                <a:lnTo>
                  <a:pt x="66977" y="66977"/>
                </a:lnTo>
                <a:lnTo>
                  <a:pt x="100821" y="39054"/>
                </a:lnTo>
                <a:lnTo>
                  <a:pt x="139665" y="17970"/>
                </a:lnTo>
                <a:lnTo>
                  <a:pt x="182590" y="4645"/>
                </a:lnTo>
                <a:lnTo>
                  <a:pt x="228676" y="0"/>
                </a:lnTo>
                <a:lnTo>
                  <a:pt x="6307596" y="0"/>
                </a:lnTo>
                <a:lnTo>
                  <a:pt x="6353682" y="4645"/>
                </a:lnTo>
                <a:lnTo>
                  <a:pt x="6396607" y="17970"/>
                </a:lnTo>
                <a:lnTo>
                  <a:pt x="6435451" y="39054"/>
                </a:lnTo>
                <a:lnTo>
                  <a:pt x="6469295" y="66977"/>
                </a:lnTo>
                <a:lnTo>
                  <a:pt x="6497218" y="100821"/>
                </a:lnTo>
                <a:lnTo>
                  <a:pt x="6518302" y="139665"/>
                </a:lnTo>
                <a:lnTo>
                  <a:pt x="6531627" y="182590"/>
                </a:lnTo>
                <a:lnTo>
                  <a:pt x="6536273" y="228676"/>
                </a:lnTo>
                <a:lnTo>
                  <a:pt x="6531627" y="274762"/>
                </a:lnTo>
                <a:lnTo>
                  <a:pt x="6518302" y="317687"/>
                </a:lnTo>
                <a:lnTo>
                  <a:pt x="6497218" y="356531"/>
                </a:lnTo>
                <a:lnTo>
                  <a:pt x="6469295" y="390375"/>
                </a:lnTo>
                <a:lnTo>
                  <a:pt x="6435451" y="418298"/>
                </a:lnTo>
                <a:lnTo>
                  <a:pt x="6396607" y="439382"/>
                </a:lnTo>
                <a:lnTo>
                  <a:pt x="6353682" y="452707"/>
                </a:lnTo>
                <a:lnTo>
                  <a:pt x="6307596" y="4573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57004" y="2367078"/>
            <a:ext cx="576643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CALCULATETABLE(&lt;expression&gt;[,</a:t>
            </a:r>
            <a:r>
              <a:rPr sz="1450" b="1" spc="-6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&lt;filter1&gt;</a:t>
            </a:r>
            <a:r>
              <a:rPr sz="1450" b="1" spc="-6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[,</a:t>
            </a:r>
            <a:r>
              <a:rPr sz="1450" b="1" spc="-6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&lt;filter2&gt;</a:t>
            </a:r>
            <a:r>
              <a:rPr sz="1450" b="1" spc="-6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[,</a:t>
            </a:r>
            <a:r>
              <a:rPr sz="1450" b="1" spc="-6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…]]])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5212" y="4250608"/>
            <a:ext cx="5953125" cy="31432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1518" y="3294394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omic Sans MS"/>
                <a:cs typeface="Comic Sans MS"/>
              </a:rPr>
              <a:t>Example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22" name="object 22"/>
          <p:cNvSpPr txBox="1"/>
          <p:nvPr/>
        </p:nvSpPr>
        <p:spPr>
          <a:xfrm>
            <a:off x="174655" y="2352296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omic Sans MS"/>
                <a:cs typeface="Comic Sans MS"/>
              </a:rPr>
              <a:t>Syntax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9496" y="5082113"/>
            <a:ext cx="843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This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dax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returns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only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rows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where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"Category"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column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equals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"Technology"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should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be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included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new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spc="-10" dirty="0">
                <a:latin typeface="Comic Sans MS"/>
                <a:cs typeface="Comic Sans MS"/>
              </a:rPr>
              <a:t>table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23209" y="248002"/>
            <a:ext cx="7882255" cy="472440"/>
          </a:xfrm>
          <a:custGeom>
            <a:avLst/>
            <a:gdLst/>
            <a:ahLst/>
            <a:cxnLst/>
            <a:rect l="l" t="t" r="r" b="b"/>
            <a:pathLst>
              <a:path w="7882255" h="472440">
                <a:moveTo>
                  <a:pt x="7646733" y="471996"/>
                </a:moveTo>
                <a:lnTo>
                  <a:pt x="235998" y="471996"/>
                </a:lnTo>
                <a:lnTo>
                  <a:pt x="189742" y="467420"/>
                </a:lnTo>
                <a:lnTo>
                  <a:pt x="145685" y="454032"/>
                </a:lnTo>
                <a:lnTo>
                  <a:pt x="105066" y="432346"/>
                </a:lnTo>
                <a:lnTo>
                  <a:pt x="69122" y="402874"/>
                </a:lnTo>
                <a:lnTo>
                  <a:pt x="39650" y="366930"/>
                </a:lnTo>
                <a:lnTo>
                  <a:pt x="17964" y="326311"/>
                </a:lnTo>
                <a:lnTo>
                  <a:pt x="4576" y="282254"/>
                </a:lnTo>
                <a:lnTo>
                  <a:pt x="0" y="235998"/>
                </a:lnTo>
                <a:lnTo>
                  <a:pt x="4576" y="189742"/>
                </a:lnTo>
                <a:lnTo>
                  <a:pt x="17964" y="145685"/>
                </a:lnTo>
                <a:lnTo>
                  <a:pt x="39650" y="105066"/>
                </a:lnTo>
                <a:lnTo>
                  <a:pt x="69122" y="69122"/>
                </a:lnTo>
                <a:lnTo>
                  <a:pt x="105066" y="39650"/>
                </a:lnTo>
                <a:lnTo>
                  <a:pt x="145685" y="17964"/>
                </a:lnTo>
                <a:lnTo>
                  <a:pt x="189742" y="4576"/>
                </a:lnTo>
                <a:lnTo>
                  <a:pt x="235998" y="0"/>
                </a:lnTo>
                <a:lnTo>
                  <a:pt x="7646733" y="0"/>
                </a:lnTo>
                <a:lnTo>
                  <a:pt x="7692989" y="4576"/>
                </a:lnTo>
                <a:lnTo>
                  <a:pt x="7737046" y="17964"/>
                </a:lnTo>
                <a:lnTo>
                  <a:pt x="7777665" y="39650"/>
                </a:lnTo>
                <a:lnTo>
                  <a:pt x="7813609" y="69122"/>
                </a:lnTo>
                <a:lnTo>
                  <a:pt x="7843081" y="105066"/>
                </a:lnTo>
                <a:lnTo>
                  <a:pt x="7864768" y="145685"/>
                </a:lnTo>
                <a:lnTo>
                  <a:pt x="7878156" y="189742"/>
                </a:lnTo>
                <a:lnTo>
                  <a:pt x="7881977" y="228366"/>
                </a:lnTo>
                <a:lnTo>
                  <a:pt x="7881977" y="243630"/>
                </a:lnTo>
                <a:lnTo>
                  <a:pt x="7878156" y="282254"/>
                </a:lnTo>
                <a:lnTo>
                  <a:pt x="7864768" y="326311"/>
                </a:lnTo>
                <a:lnTo>
                  <a:pt x="7843081" y="366930"/>
                </a:lnTo>
                <a:lnTo>
                  <a:pt x="7813609" y="402874"/>
                </a:lnTo>
                <a:lnTo>
                  <a:pt x="7777665" y="432346"/>
                </a:lnTo>
                <a:lnTo>
                  <a:pt x="7737046" y="454032"/>
                </a:lnTo>
                <a:lnTo>
                  <a:pt x="7692989" y="467420"/>
                </a:lnTo>
                <a:lnTo>
                  <a:pt x="7646733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464" rIns="0" bIns="0" rtlCol="0">
            <a:spAutoFit/>
          </a:bodyPr>
          <a:lstStyle/>
          <a:p>
            <a:pPr marL="1443355">
              <a:lnSpc>
                <a:spcPct val="100000"/>
              </a:lnSpc>
              <a:spcBef>
                <a:spcPts val="95"/>
              </a:spcBef>
            </a:pPr>
            <a:r>
              <a:rPr dirty="0"/>
              <a:t>Visual</a:t>
            </a:r>
            <a:r>
              <a:rPr spc="-65" dirty="0"/>
              <a:t> </a:t>
            </a:r>
            <a:r>
              <a:rPr dirty="0"/>
              <a:t>Example</a:t>
            </a:r>
            <a:r>
              <a:rPr spc="-65" dirty="0"/>
              <a:t> </a:t>
            </a:r>
            <a:r>
              <a:rPr dirty="0"/>
              <a:t>for</a:t>
            </a:r>
            <a:r>
              <a:rPr spc="-60" dirty="0"/>
              <a:t> </a:t>
            </a:r>
            <a:r>
              <a:rPr dirty="0"/>
              <a:t>better</a:t>
            </a:r>
            <a:r>
              <a:rPr spc="-65" dirty="0"/>
              <a:t> </a:t>
            </a:r>
            <a:r>
              <a:rPr spc="-10" dirty="0"/>
              <a:t>understanding</a:t>
            </a:r>
          </a:p>
        </p:txBody>
      </p:sp>
      <p:sp>
        <p:nvSpPr>
          <p:cNvPr id="8" name="object 8"/>
          <p:cNvSpPr/>
          <p:nvPr/>
        </p:nvSpPr>
        <p:spPr>
          <a:xfrm>
            <a:off x="200174" y="2830367"/>
            <a:ext cx="6716395" cy="1065530"/>
          </a:xfrm>
          <a:custGeom>
            <a:avLst/>
            <a:gdLst/>
            <a:ahLst/>
            <a:cxnLst/>
            <a:rect l="l" t="t" r="r" b="b"/>
            <a:pathLst>
              <a:path w="6716395" h="1065529">
                <a:moveTo>
                  <a:pt x="6382918" y="1065285"/>
                </a:moveTo>
                <a:lnTo>
                  <a:pt x="333296" y="1065285"/>
                </a:lnTo>
                <a:lnTo>
                  <a:pt x="284032" y="1061670"/>
                </a:lnTo>
                <a:lnTo>
                  <a:pt x="237013" y="1051170"/>
                </a:lnTo>
                <a:lnTo>
                  <a:pt x="192754" y="1034300"/>
                </a:lnTo>
                <a:lnTo>
                  <a:pt x="151770" y="1011576"/>
                </a:lnTo>
                <a:lnTo>
                  <a:pt x="114578" y="983514"/>
                </a:lnTo>
                <a:lnTo>
                  <a:pt x="81692" y="950629"/>
                </a:lnTo>
                <a:lnTo>
                  <a:pt x="53630" y="913436"/>
                </a:lnTo>
                <a:lnTo>
                  <a:pt x="30906" y="872453"/>
                </a:lnTo>
                <a:lnTo>
                  <a:pt x="14036" y="828193"/>
                </a:lnTo>
                <a:lnTo>
                  <a:pt x="3536" y="781174"/>
                </a:lnTo>
                <a:lnTo>
                  <a:pt x="0" y="732980"/>
                </a:lnTo>
                <a:lnTo>
                  <a:pt x="0" y="332304"/>
                </a:lnTo>
                <a:lnTo>
                  <a:pt x="3536" y="284111"/>
                </a:lnTo>
                <a:lnTo>
                  <a:pt x="14036" y="237091"/>
                </a:lnTo>
                <a:lnTo>
                  <a:pt x="30906" y="192832"/>
                </a:lnTo>
                <a:lnTo>
                  <a:pt x="53630" y="151848"/>
                </a:lnTo>
                <a:lnTo>
                  <a:pt x="81692" y="114656"/>
                </a:lnTo>
                <a:lnTo>
                  <a:pt x="114578" y="81771"/>
                </a:lnTo>
                <a:lnTo>
                  <a:pt x="151770" y="53708"/>
                </a:lnTo>
                <a:lnTo>
                  <a:pt x="192754" y="30984"/>
                </a:lnTo>
                <a:lnTo>
                  <a:pt x="237013" y="14114"/>
                </a:lnTo>
                <a:lnTo>
                  <a:pt x="284032" y="3614"/>
                </a:lnTo>
                <a:lnTo>
                  <a:pt x="333296" y="0"/>
                </a:lnTo>
                <a:lnTo>
                  <a:pt x="6382918" y="0"/>
                </a:lnTo>
                <a:lnTo>
                  <a:pt x="6432181" y="3614"/>
                </a:lnTo>
                <a:lnTo>
                  <a:pt x="6479201" y="14114"/>
                </a:lnTo>
                <a:lnTo>
                  <a:pt x="6523460" y="30984"/>
                </a:lnTo>
                <a:lnTo>
                  <a:pt x="6564444" y="53708"/>
                </a:lnTo>
                <a:lnTo>
                  <a:pt x="6601636" y="81771"/>
                </a:lnTo>
                <a:lnTo>
                  <a:pt x="6634521" y="114656"/>
                </a:lnTo>
                <a:lnTo>
                  <a:pt x="6662584" y="151848"/>
                </a:lnTo>
                <a:lnTo>
                  <a:pt x="6685308" y="192832"/>
                </a:lnTo>
                <a:lnTo>
                  <a:pt x="6702178" y="237091"/>
                </a:lnTo>
                <a:lnTo>
                  <a:pt x="6712678" y="284111"/>
                </a:lnTo>
                <a:lnTo>
                  <a:pt x="6716214" y="332304"/>
                </a:lnTo>
                <a:lnTo>
                  <a:pt x="6716214" y="732980"/>
                </a:lnTo>
                <a:lnTo>
                  <a:pt x="6712678" y="781174"/>
                </a:lnTo>
                <a:lnTo>
                  <a:pt x="6702178" y="828193"/>
                </a:lnTo>
                <a:lnTo>
                  <a:pt x="6685308" y="872453"/>
                </a:lnTo>
                <a:lnTo>
                  <a:pt x="6662584" y="913436"/>
                </a:lnTo>
                <a:lnTo>
                  <a:pt x="6634521" y="950629"/>
                </a:lnTo>
                <a:lnTo>
                  <a:pt x="6601636" y="983514"/>
                </a:lnTo>
                <a:lnTo>
                  <a:pt x="6564444" y="1011576"/>
                </a:lnTo>
                <a:lnTo>
                  <a:pt x="6523460" y="1034300"/>
                </a:lnTo>
                <a:lnTo>
                  <a:pt x="6479201" y="1051170"/>
                </a:lnTo>
                <a:lnTo>
                  <a:pt x="6432181" y="1061670"/>
                </a:lnTo>
                <a:lnTo>
                  <a:pt x="6382918" y="10652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5055" y="2851842"/>
            <a:ext cx="6566534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5700"/>
              </a:lnSpc>
              <a:spcBef>
                <a:spcPts val="100"/>
              </a:spcBef>
            </a:pPr>
            <a:r>
              <a:rPr sz="1350" dirty="0">
                <a:latin typeface="Comic Sans MS"/>
                <a:cs typeface="Comic Sans MS"/>
              </a:rPr>
              <a:t>Imagine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you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have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report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where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you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need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to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analyze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sales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data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specifically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spc="-25" dirty="0">
                <a:latin typeface="Comic Sans MS"/>
                <a:cs typeface="Comic Sans MS"/>
              </a:rPr>
              <a:t>for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"Technology"</a:t>
            </a:r>
            <a:r>
              <a:rPr sz="1350" spc="-1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category.</a:t>
            </a:r>
            <a:r>
              <a:rPr sz="1350" spc="-1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Using</a:t>
            </a:r>
            <a:r>
              <a:rPr sz="1350" spc="-1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1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CALCULATETABLE</a:t>
            </a:r>
            <a:r>
              <a:rPr sz="1350" b="1" spc="-18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function,</a:t>
            </a:r>
            <a:r>
              <a:rPr sz="1350" spc="-1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you</a:t>
            </a:r>
            <a:r>
              <a:rPr sz="1350" spc="-1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can</a:t>
            </a:r>
            <a:r>
              <a:rPr sz="1350" spc="-1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create </a:t>
            </a:r>
            <a:r>
              <a:rPr sz="1350" dirty="0">
                <a:latin typeface="Comic Sans MS"/>
                <a:cs typeface="Comic Sans MS"/>
              </a:rPr>
              <a:t>a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new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table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that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includes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only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relevant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data,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making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it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easier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to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perform </a:t>
            </a:r>
            <a:r>
              <a:rPr sz="1350" dirty="0">
                <a:latin typeface="Comic Sans MS"/>
                <a:cs typeface="Comic Sans MS"/>
              </a:rPr>
              <a:t>further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analysis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or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visualizations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focused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on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"Technology"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products.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6983" y="1185589"/>
            <a:ext cx="6562724" cy="14192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1604" y="4205627"/>
            <a:ext cx="3286124" cy="12572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4839" y="925910"/>
            <a:ext cx="8783320" cy="88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After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applying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CALCULATETABLE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function,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new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table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FilteredTechnologySales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will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look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like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spc="-10" dirty="0">
                <a:latin typeface="Comic Sans MS"/>
                <a:cs typeface="Comic Sans MS"/>
              </a:rPr>
              <a:t>this:</a:t>
            </a:r>
            <a:endParaRPr sz="1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20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</a:pPr>
            <a:r>
              <a:rPr sz="1450" b="1" spc="-10" dirty="0">
                <a:latin typeface="Comic Sans MS"/>
                <a:cs typeface="Comic Sans MS"/>
              </a:rPr>
              <a:t>Understood?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13" name="object 13"/>
          <p:cNvSpPr txBox="1"/>
          <p:nvPr/>
        </p:nvSpPr>
        <p:spPr>
          <a:xfrm>
            <a:off x="636810" y="5724428"/>
            <a:ext cx="584327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By</a:t>
            </a:r>
            <a:r>
              <a:rPr sz="1200" b="1" spc="-2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using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CALCULATETABLE,</a:t>
            </a:r>
            <a:r>
              <a:rPr sz="1200" b="1" spc="-2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you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can</a:t>
            </a:r>
            <a:r>
              <a:rPr sz="1200" b="1" spc="-2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dynamically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create</a:t>
            </a:r>
            <a:r>
              <a:rPr sz="1200" b="1" spc="-2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filtered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tables</a:t>
            </a:r>
            <a:r>
              <a:rPr sz="1200" b="1" spc="-20" dirty="0">
                <a:latin typeface="Comic Sans MS"/>
                <a:cs typeface="Comic Sans MS"/>
              </a:rPr>
              <a:t> </a:t>
            </a:r>
            <a:r>
              <a:rPr sz="1200" b="1" spc="-10" dirty="0">
                <a:latin typeface="Comic Sans MS"/>
                <a:cs typeface="Comic Sans MS"/>
              </a:rPr>
              <a:t>based </a:t>
            </a:r>
            <a:r>
              <a:rPr sz="1200" b="1" dirty="0">
                <a:latin typeface="Comic Sans MS"/>
                <a:cs typeface="Comic Sans MS"/>
              </a:rPr>
              <a:t>on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various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conditions,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allowing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for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more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flexible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and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powerful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data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analysis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spc="-25" dirty="0">
                <a:latin typeface="Comic Sans MS"/>
                <a:cs typeface="Comic Sans MS"/>
              </a:rPr>
              <a:t>in </a:t>
            </a:r>
            <a:r>
              <a:rPr sz="1200" b="1" dirty="0">
                <a:latin typeface="Comic Sans MS"/>
                <a:cs typeface="Comic Sans MS"/>
              </a:rPr>
              <a:t>your </a:t>
            </a:r>
            <a:r>
              <a:rPr sz="1200" b="1" spc="-10" dirty="0">
                <a:latin typeface="Comic Sans MS"/>
                <a:cs typeface="Comic Sans MS"/>
              </a:rPr>
              <a:t>reports.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060" y="311249"/>
            <a:ext cx="8741410" cy="472440"/>
          </a:xfrm>
          <a:custGeom>
            <a:avLst/>
            <a:gdLst/>
            <a:ahLst/>
            <a:cxnLst/>
            <a:rect l="l" t="t" r="r" b="b"/>
            <a:pathLst>
              <a:path w="8741410" h="472440">
                <a:moveTo>
                  <a:pt x="8505880" y="471996"/>
                </a:moveTo>
                <a:lnTo>
                  <a:pt x="235998" y="471996"/>
                </a:lnTo>
                <a:lnTo>
                  <a:pt x="189742" y="467420"/>
                </a:lnTo>
                <a:lnTo>
                  <a:pt x="145685" y="454032"/>
                </a:lnTo>
                <a:lnTo>
                  <a:pt x="105066" y="432346"/>
                </a:lnTo>
                <a:lnTo>
                  <a:pt x="69122" y="402874"/>
                </a:lnTo>
                <a:lnTo>
                  <a:pt x="39650" y="366930"/>
                </a:lnTo>
                <a:lnTo>
                  <a:pt x="17964" y="326311"/>
                </a:lnTo>
                <a:lnTo>
                  <a:pt x="4576" y="282254"/>
                </a:lnTo>
                <a:lnTo>
                  <a:pt x="0" y="235998"/>
                </a:lnTo>
                <a:lnTo>
                  <a:pt x="4576" y="189742"/>
                </a:lnTo>
                <a:lnTo>
                  <a:pt x="17964" y="145685"/>
                </a:lnTo>
                <a:lnTo>
                  <a:pt x="39650" y="105066"/>
                </a:lnTo>
                <a:lnTo>
                  <a:pt x="69122" y="69122"/>
                </a:lnTo>
                <a:lnTo>
                  <a:pt x="105066" y="39650"/>
                </a:lnTo>
                <a:lnTo>
                  <a:pt x="145685" y="17964"/>
                </a:lnTo>
                <a:lnTo>
                  <a:pt x="189742" y="4576"/>
                </a:lnTo>
                <a:lnTo>
                  <a:pt x="235998" y="0"/>
                </a:lnTo>
                <a:lnTo>
                  <a:pt x="8505880" y="0"/>
                </a:lnTo>
                <a:lnTo>
                  <a:pt x="8552136" y="4576"/>
                </a:lnTo>
                <a:lnTo>
                  <a:pt x="8596192" y="17964"/>
                </a:lnTo>
                <a:lnTo>
                  <a:pt x="8636811" y="39650"/>
                </a:lnTo>
                <a:lnTo>
                  <a:pt x="8672756" y="69122"/>
                </a:lnTo>
                <a:lnTo>
                  <a:pt x="8702228" y="105066"/>
                </a:lnTo>
                <a:lnTo>
                  <a:pt x="8723914" y="145685"/>
                </a:lnTo>
                <a:lnTo>
                  <a:pt x="8737302" y="189742"/>
                </a:lnTo>
                <a:lnTo>
                  <a:pt x="8741159" y="228729"/>
                </a:lnTo>
                <a:lnTo>
                  <a:pt x="8741159" y="243267"/>
                </a:lnTo>
                <a:lnTo>
                  <a:pt x="8737302" y="282254"/>
                </a:lnTo>
                <a:lnTo>
                  <a:pt x="8723914" y="326311"/>
                </a:lnTo>
                <a:lnTo>
                  <a:pt x="8702228" y="366930"/>
                </a:lnTo>
                <a:lnTo>
                  <a:pt x="8672756" y="402874"/>
                </a:lnTo>
                <a:lnTo>
                  <a:pt x="8636811" y="432346"/>
                </a:lnTo>
                <a:lnTo>
                  <a:pt x="8596192" y="454032"/>
                </a:lnTo>
                <a:lnTo>
                  <a:pt x="8552136" y="467420"/>
                </a:lnTo>
                <a:lnTo>
                  <a:pt x="8505880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Understanding</a:t>
            </a:r>
            <a:r>
              <a:rPr spc="-120" dirty="0"/>
              <a:t> </a:t>
            </a:r>
            <a:r>
              <a:rPr dirty="0"/>
              <a:t>Difference</a:t>
            </a:r>
            <a:r>
              <a:rPr spc="-110" dirty="0"/>
              <a:t> </a:t>
            </a:r>
            <a:r>
              <a:rPr dirty="0"/>
              <a:t>Between</a:t>
            </a:r>
            <a:r>
              <a:rPr spc="-110" dirty="0"/>
              <a:t> </a:t>
            </a:r>
            <a:r>
              <a:rPr dirty="0"/>
              <a:t>CALCULATE</a:t>
            </a:r>
            <a:r>
              <a:rPr spc="-110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spc="-10" dirty="0"/>
              <a:t>CALCULATETABLE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12019" y="1565324"/>
            <a:ext cx="113601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Understood?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8601" y="931008"/>
            <a:ext cx="7106920" cy="1550035"/>
            <a:chOff x="318601" y="931008"/>
            <a:chExt cx="7106920" cy="1550035"/>
          </a:xfrm>
        </p:grpSpPr>
        <p:sp>
          <p:nvSpPr>
            <p:cNvPr id="8" name="object 8"/>
            <p:cNvSpPr/>
            <p:nvPr/>
          </p:nvSpPr>
          <p:spPr>
            <a:xfrm>
              <a:off x="318601" y="931008"/>
              <a:ext cx="7106920" cy="1550035"/>
            </a:xfrm>
            <a:custGeom>
              <a:avLst/>
              <a:gdLst/>
              <a:ahLst/>
              <a:cxnLst/>
              <a:rect l="l" t="t" r="r" b="b"/>
              <a:pathLst>
                <a:path w="7106920" h="1550035">
                  <a:moveTo>
                    <a:pt x="6774927" y="1549690"/>
                  </a:moveTo>
                  <a:lnTo>
                    <a:pt x="333374" y="1549690"/>
                  </a:lnTo>
                  <a:lnTo>
                    <a:pt x="284111" y="1546076"/>
                  </a:lnTo>
                  <a:lnTo>
                    <a:pt x="237091" y="1535576"/>
                  </a:lnTo>
                  <a:lnTo>
                    <a:pt x="192832" y="1518706"/>
                  </a:lnTo>
                  <a:lnTo>
                    <a:pt x="151848" y="1495982"/>
                  </a:lnTo>
                  <a:lnTo>
                    <a:pt x="114656" y="1467919"/>
                  </a:lnTo>
                  <a:lnTo>
                    <a:pt x="81771" y="1435034"/>
                  </a:lnTo>
                  <a:lnTo>
                    <a:pt x="53708" y="1397842"/>
                  </a:lnTo>
                  <a:lnTo>
                    <a:pt x="30984" y="1356858"/>
                  </a:lnTo>
                  <a:lnTo>
                    <a:pt x="14114" y="1312599"/>
                  </a:lnTo>
                  <a:lnTo>
                    <a:pt x="3614" y="1265579"/>
                  </a:lnTo>
                  <a:lnTo>
                    <a:pt x="0" y="1216315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774926" y="0"/>
                  </a:lnTo>
                  <a:lnTo>
                    <a:pt x="6824190" y="3614"/>
                  </a:lnTo>
                  <a:lnTo>
                    <a:pt x="6871210" y="14114"/>
                  </a:lnTo>
                  <a:lnTo>
                    <a:pt x="6915469" y="30984"/>
                  </a:lnTo>
                  <a:lnTo>
                    <a:pt x="6956453" y="53708"/>
                  </a:lnTo>
                  <a:lnTo>
                    <a:pt x="6993645" y="81771"/>
                  </a:lnTo>
                  <a:lnTo>
                    <a:pt x="7026530" y="114656"/>
                  </a:lnTo>
                  <a:lnTo>
                    <a:pt x="7054593" y="151848"/>
                  </a:lnTo>
                  <a:lnTo>
                    <a:pt x="7077317" y="192832"/>
                  </a:lnTo>
                  <a:lnTo>
                    <a:pt x="7094187" y="237091"/>
                  </a:lnTo>
                  <a:lnTo>
                    <a:pt x="7104687" y="284111"/>
                  </a:lnTo>
                  <a:lnTo>
                    <a:pt x="7106785" y="312712"/>
                  </a:lnTo>
                  <a:lnTo>
                    <a:pt x="7106785" y="1236978"/>
                  </a:lnTo>
                  <a:lnTo>
                    <a:pt x="7094187" y="1312599"/>
                  </a:lnTo>
                  <a:lnTo>
                    <a:pt x="7077317" y="1356858"/>
                  </a:lnTo>
                  <a:lnTo>
                    <a:pt x="7054593" y="1397842"/>
                  </a:lnTo>
                  <a:lnTo>
                    <a:pt x="7026530" y="1435034"/>
                  </a:lnTo>
                  <a:lnTo>
                    <a:pt x="6993645" y="1467919"/>
                  </a:lnTo>
                  <a:lnTo>
                    <a:pt x="6956453" y="1495982"/>
                  </a:lnTo>
                  <a:lnTo>
                    <a:pt x="6915469" y="1518706"/>
                  </a:lnTo>
                  <a:lnTo>
                    <a:pt x="6871210" y="1535576"/>
                  </a:lnTo>
                  <a:lnTo>
                    <a:pt x="6824190" y="1546076"/>
                  </a:lnTo>
                  <a:lnTo>
                    <a:pt x="6774927" y="15496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576" y="1102458"/>
              <a:ext cx="76200" cy="761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99254" y="950578"/>
            <a:ext cx="670242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  <a:tabLst>
                <a:tab pos="1550035" algn="l"/>
                <a:tab pos="2237740" algn="l"/>
                <a:tab pos="2600325" algn="l"/>
                <a:tab pos="3705860" algn="l"/>
                <a:tab pos="4239260" algn="l"/>
                <a:tab pos="5420995" algn="l"/>
                <a:tab pos="6372225" algn="l"/>
              </a:tabLst>
            </a:pPr>
            <a:r>
              <a:rPr sz="1650" b="1" spc="-10" dirty="0">
                <a:latin typeface="Comic Sans MS"/>
                <a:cs typeface="Comic Sans MS"/>
              </a:rPr>
              <a:t>CALCULATE:</a:t>
            </a:r>
            <a:r>
              <a:rPr sz="1650" b="1" dirty="0">
                <a:latin typeface="Comic Sans MS"/>
                <a:cs typeface="Comic Sans MS"/>
              </a:rPr>
              <a:t>	</a:t>
            </a:r>
            <a:r>
              <a:rPr sz="1650" spc="-20" dirty="0">
                <a:latin typeface="Comic Sans MS"/>
                <a:cs typeface="Comic Sans MS"/>
              </a:rPr>
              <a:t>Used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25" dirty="0">
                <a:latin typeface="Comic Sans MS"/>
                <a:cs typeface="Comic Sans MS"/>
              </a:rPr>
              <a:t>in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10" dirty="0">
                <a:latin typeface="Comic Sans MS"/>
                <a:cs typeface="Comic Sans MS"/>
              </a:rPr>
              <a:t>measures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25" dirty="0">
                <a:latin typeface="Comic Sans MS"/>
                <a:cs typeface="Comic Sans MS"/>
              </a:rPr>
              <a:t>and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10" dirty="0">
                <a:latin typeface="Comic Sans MS"/>
                <a:cs typeface="Comic Sans MS"/>
              </a:rPr>
              <a:t>calculated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10" dirty="0">
                <a:latin typeface="Comic Sans MS"/>
                <a:cs typeface="Comic Sans MS"/>
              </a:rPr>
              <a:t>columns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25" dirty="0">
                <a:latin typeface="Comic Sans MS"/>
                <a:cs typeface="Comic Sans MS"/>
              </a:rPr>
              <a:t>for </a:t>
            </a:r>
            <a:r>
              <a:rPr sz="1650" dirty="0">
                <a:latin typeface="Comic Sans MS"/>
                <a:cs typeface="Comic Sans MS"/>
              </a:rPr>
              <a:t>modifying</a:t>
            </a:r>
            <a:r>
              <a:rPr sz="1650" spc="-7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filter</a:t>
            </a:r>
            <a:r>
              <a:rPr sz="1650" spc="-7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contexts</a:t>
            </a:r>
            <a:r>
              <a:rPr sz="1650" spc="-7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and</a:t>
            </a:r>
            <a:r>
              <a:rPr sz="1650" spc="-7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performing</a:t>
            </a:r>
            <a:r>
              <a:rPr sz="1650" spc="-7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calculations.</a:t>
            </a:r>
            <a:endParaRPr sz="1650">
              <a:latin typeface="Comic Sans MS"/>
              <a:cs typeface="Comic Sans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576" y="1673958"/>
            <a:ext cx="76200" cy="761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99254" y="1522078"/>
            <a:ext cx="6702425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r>
              <a:rPr sz="1650" b="1" dirty="0">
                <a:latin typeface="Comic Sans MS"/>
                <a:cs typeface="Comic Sans MS"/>
              </a:rPr>
              <a:t>CALCULATETABLE:</a:t>
            </a:r>
            <a:r>
              <a:rPr sz="1650" b="1" spc="21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Used</a:t>
            </a:r>
            <a:r>
              <a:rPr sz="1650" spc="22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to</a:t>
            </a:r>
            <a:r>
              <a:rPr sz="1650" spc="22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create</a:t>
            </a:r>
            <a:r>
              <a:rPr sz="1650" spc="22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new</a:t>
            </a:r>
            <a:r>
              <a:rPr sz="1650" spc="22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tables</a:t>
            </a:r>
            <a:r>
              <a:rPr sz="1650" spc="21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based</a:t>
            </a:r>
            <a:r>
              <a:rPr sz="1650" spc="22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on</a:t>
            </a:r>
            <a:r>
              <a:rPr sz="1650" spc="22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filtered </a:t>
            </a:r>
            <a:r>
              <a:rPr sz="1650" dirty="0">
                <a:latin typeface="Comic Sans MS"/>
                <a:cs typeface="Comic Sans MS"/>
              </a:rPr>
              <a:t>data,</a:t>
            </a:r>
            <a:r>
              <a:rPr sz="1650" spc="135" dirty="0">
                <a:latin typeface="Comic Sans MS"/>
                <a:cs typeface="Comic Sans MS"/>
              </a:rPr>
              <a:t>  </a:t>
            </a:r>
            <a:r>
              <a:rPr sz="1650" dirty="0">
                <a:latin typeface="Comic Sans MS"/>
                <a:cs typeface="Comic Sans MS"/>
              </a:rPr>
              <a:t>which</a:t>
            </a:r>
            <a:r>
              <a:rPr sz="1650" spc="140" dirty="0">
                <a:latin typeface="Comic Sans MS"/>
                <a:cs typeface="Comic Sans MS"/>
              </a:rPr>
              <a:t>  </a:t>
            </a:r>
            <a:r>
              <a:rPr sz="1650" dirty="0">
                <a:latin typeface="Comic Sans MS"/>
                <a:cs typeface="Comic Sans MS"/>
              </a:rPr>
              <a:t>can</a:t>
            </a:r>
            <a:r>
              <a:rPr sz="1650" spc="135" dirty="0">
                <a:latin typeface="Comic Sans MS"/>
                <a:cs typeface="Comic Sans MS"/>
              </a:rPr>
              <a:t>  </a:t>
            </a:r>
            <a:r>
              <a:rPr sz="1650" dirty="0">
                <a:latin typeface="Comic Sans MS"/>
                <a:cs typeface="Comic Sans MS"/>
              </a:rPr>
              <a:t>then</a:t>
            </a:r>
            <a:r>
              <a:rPr sz="1650" spc="135" dirty="0">
                <a:latin typeface="Comic Sans MS"/>
                <a:cs typeface="Comic Sans MS"/>
              </a:rPr>
              <a:t>  </a:t>
            </a:r>
            <a:r>
              <a:rPr sz="1650" dirty="0">
                <a:latin typeface="Comic Sans MS"/>
                <a:cs typeface="Comic Sans MS"/>
              </a:rPr>
              <a:t>be</a:t>
            </a:r>
            <a:r>
              <a:rPr sz="1650" spc="140" dirty="0">
                <a:latin typeface="Comic Sans MS"/>
                <a:cs typeface="Comic Sans MS"/>
              </a:rPr>
              <a:t>  </a:t>
            </a:r>
            <a:r>
              <a:rPr sz="1650" dirty="0">
                <a:latin typeface="Comic Sans MS"/>
                <a:cs typeface="Comic Sans MS"/>
              </a:rPr>
              <a:t>used</a:t>
            </a:r>
            <a:r>
              <a:rPr sz="1650" spc="135" dirty="0">
                <a:latin typeface="Comic Sans MS"/>
                <a:cs typeface="Comic Sans MS"/>
              </a:rPr>
              <a:t>  </a:t>
            </a:r>
            <a:r>
              <a:rPr sz="1650" dirty="0">
                <a:latin typeface="Comic Sans MS"/>
                <a:cs typeface="Comic Sans MS"/>
              </a:rPr>
              <a:t>in</a:t>
            </a:r>
            <a:r>
              <a:rPr sz="1650" spc="135" dirty="0">
                <a:latin typeface="Comic Sans MS"/>
                <a:cs typeface="Comic Sans MS"/>
              </a:rPr>
              <a:t>  </a:t>
            </a:r>
            <a:r>
              <a:rPr sz="1650" dirty="0">
                <a:latin typeface="Comic Sans MS"/>
                <a:cs typeface="Comic Sans MS"/>
              </a:rPr>
              <a:t>other</a:t>
            </a:r>
            <a:r>
              <a:rPr sz="1650" spc="140" dirty="0">
                <a:latin typeface="Comic Sans MS"/>
                <a:cs typeface="Comic Sans MS"/>
              </a:rPr>
              <a:t>  </a:t>
            </a:r>
            <a:r>
              <a:rPr sz="1650" dirty="0">
                <a:latin typeface="Comic Sans MS"/>
                <a:cs typeface="Comic Sans MS"/>
              </a:rPr>
              <a:t>DAX</a:t>
            </a:r>
            <a:r>
              <a:rPr sz="1650" spc="140" dirty="0">
                <a:latin typeface="Comic Sans MS"/>
                <a:cs typeface="Comic Sans MS"/>
              </a:rPr>
              <a:t>  </a:t>
            </a:r>
            <a:r>
              <a:rPr sz="1650" dirty="0">
                <a:latin typeface="Comic Sans MS"/>
                <a:cs typeface="Comic Sans MS"/>
              </a:rPr>
              <a:t>expressions</a:t>
            </a:r>
            <a:r>
              <a:rPr sz="1650" spc="135" dirty="0">
                <a:latin typeface="Comic Sans MS"/>
                <a:cs typeface="Comic Sans MS"/>
              </a:rPr>
              <a:t>  </a:t>
            </a:r>
            <a:r>
              <a:rPr sz="1650" spc="-25" dirty="0">
                <a:latin typeface="Comic Sans MS"/>
                <a:cs typeface="Comic Sans MS"/>
              </a:rPr>
              <a:t>or </a:t>
            </a:r>
            <a:r>
              <a:rPr sz="1650" spc="-10" dirty="0">
                <a:latin typeface="Comic Sans MS"/>
                <a:cs typeface="Comic Sans MS"/>
              </a:rPr>
              <a:t>visualizations.</a:t>
            </a:r>
            <a:endParaRPr sz="1650">
              <a:latin typeface="Comic Sans MS"/>
              <a:cs typeface="Comic Sans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8601" y="2887600"/>
            <a:ext cx="3648074" cy="16097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8601" y="4902085"/>
            <a:ext cx="5295899" cy="58102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103749" y="3672976"/>
            <a:ext cx="2696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CALCULATE: Returns a scalar </a:t>
            </a:r>
            <a:r>
              <a:rPr sz="1200" b="1" spc="-10" dirty="0">
                <a:latin typeface="Comic Sans MS"/>
                <a:cs typeface="Comic Sans MS"/>
              </a:rPr>
              <a:t>value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20010" y="5615327"/>
            <a:ext cx="2760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CALCULATETABLE:</a:t>
            </a:r>
            <a:r>
              <a:rPr sz="1200" b="1" spc="-4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Returns</a:t>
            </a:r>
            <a:r>
              <a:rPr sz="1200" b="1" spc="-4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</a:t>
            </a:r>
            <a:r>
              <a:rPr sz="1200" b="1" spc="-35" dirty="0">
                <a:latin typeface="Comic Sans MS"/>
                <a:cs typeface="Comic Sans MS"/>
              </a:rPr>
              <a:t> </a:t>
            </a:r>
            <a:r>
              <a:rPr sz="1200" b="1" spc="-10" dirty="0">
                <a:latin typeface="Comic Sans MS"/>
                <a:cs typeface="Comic Sans MS"/>
              </a:rPr>
              <a:t>table.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AACCD85-F46F-C833-62EE-9FA8BD2D67F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lang="en-IN"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1048736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8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5" y="63"/>
                </a:lnTo>
                <a:lnTo>
                  <a:pt x="720833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899"/>
                </a:lnTo>
                <a:lnTo>
                  <a:pt x="1191536" y="481884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1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766403" y="868336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38571" y="1413922"/>
            <a:ext cx="88481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4115" dirty="0">
                <a:latin typeface="Comic Sans MS"/>
                <a:cs typeface="Comic Sans MS"/>
              </a:rPr>
              <a:t>Ch</a:t>
            </a:r>
            <a:r>
              <a:rPr sz="2025" b="1" spc="-15" baseline="2057" dirty="0">
                <a:latin typeface="Comic Sans MS"/>
                <a:cs typeface="Comic Sans MS"/>
              </a:rPr>
              <a:t>eck</a:t>
            </a:r>
            <a:r>
              <a:rPr sz="2025" b="1" spc="-172" baseline="2057" dirty="0">
                <a:latin typeface="Comic Sans MS"/>
                <a:cs typeface="Comic Sans MS"/>
              </a:rPr>
              <a:t> </a:t>
            </a:r>
            <a:r>
              <a:rPr sz="2025" b="1" spc="-30" baseline="2057" dirty="0">
                <a:latin typeface="Comic Sans MS"/>
                <a:cs typeface="Comic Sans MS"/>
              </a:rPr>
              <a:t>t</a:t>
            </a:r>
            <a:r>
              <a:rPr sz="1350" b="1" spc="-20" dirty="0">
                <a:latin typeface="Comic Sans MS"/>
                <a:cs typeface="Comic Sans MS"/>
              </a:rPr>
              <a:t>his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9" name="object 9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93"/>
                  </a:lnTo>
                  <a:lnTo>
                    <a:pt x="2293139" y="606285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674019" y="0"/>
                </a:moveTo>
                <a:lnTo>
                  <a:pt x="674019" y="728805"/>
                </a:lnTo>
                <a:lnTo>
                  <a:pt x="0" y="728805"/>
                </a:lnTo>
                <a:lnTo>
                  <a:pt x="0" y="0"/>
                </a:lnTo>
                <a:lnTo>
                  <a:pt x="674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4389" y="12"/>
            <a:ext cx="6464300" cy="702945"/>
          </a:xfrm>
          <a:custGeom>
            <a:avLst/>
            <a:gdLst/>
            <a:ahLst/>
            <a:cxnLst/>
            <a:rect l="l" t="t" r="r" b="b"/>
            <a:pathLst>
              <a:path w="6464300" h="702945">
                <a:moveTo>
                  <a:pt x="6464198" y="0"/>
                </a:moveTo>
                <a:lnTo>
                  <a:pt x="5491632" y="0"/>
                </a:lnTo>
                <a:lnTo>
                  <a:pt x="5493855" y="46824"/>
                </a:lnTo>
                <a:lnTo>
                  <a:pt x="5500395" y="92405"/>
                </a:lnTo>
                <a:lnTo>
                  <a:pt x="5511050" y="136512"/>
                </a:lnTo>
                <a:lnTo>
                  <a:pt x="5525617" y="178955"/>
                </a:lnTo>
                <a:lnTo>
                  <a:pt x="5534012" y="197624"/>
                </a:lnTo>
                <a:lnTo>
                  <a:pt x="5511800" y="191516"/>
                </a:lnTo>
                <a:lnTo>
                  <a:pt x="5465457" y="187363"/>
                </a:lnTo>
                <a:lnTo>
                  <a:pt x="257670" y="187363"/>
                </a:lnTo>
                <a:lnTo>
                  <a:pt x="211340" y="191516"/>
                </a:lnTo>
                <a:lnTo>
                  <a:pt x="167728" y="203492"/>
                </a:lnTo>
                <a:lnTo>
                  <a:pt x="127571" y="222554"/>
                </a:lnTo>
                <a:lnTo>
                  <a:pt x="91592" y="247980"/>
                </a:lnTo>
                <a:lnTo>
                  <a:pt x="60528" y="279044"/>
                </a:lnTo>
                <a:lnTo>
                  <a:pt x="35090" y="315023"/>
                </a:lnTo>
                <a:lnTo>
                  <a:pt x="16027" y="355180"/>
                </a:lnTo>
                <a:lnTo>
                  <a:pt x="4051" y="398792"/>
                </a:lnTo>
                <a:lnTo>
                  <a:pt x="0" y="444080"/>
                </a:lnTo>
                <a:lnTo>
                  <a:pt x="0" y="446163"/>
                </a:lnTo>
                <a:lnTo>
                  <a:pt x="4051" y="491464"/>
                </a:lnTo>
                <a:lnTo>
                  <a:pt x="16027" y="535063"/>
                </a:lnTo>
                <a:lnTo>
                  <a:pt x="35090" y="575221"/>
                </a:lnTo>
                <a:lnTo>
                  <a:pt x="60528" y="611200"/>
                </a:lnTo>
                <a:lnTo>
                  <a:pt x="91592" y="642264"/>
                </a:lnTo>
                <a:lnTo>
                  <a:pt x="127571" y="667702"/>
                </a:lnTo>
                <a:lnTo>
                  <a:pt x="167728" y="686765"/>
                </a:lnTo>
                <a:lnTo>
                  <a:pt x="211340" y="698741"/>
                </a:lnTo>
                <a:lnTo>
                  <a:pt x="257670" y="702894"/>
                </a:lnTo>
                <a:lnTo>
                  <a:pt x="5465457" y="702894"/>
                </a:lnTo>
                <a:lnTo>
                  <a:pt x="5511800" y="698741"/>
                </a:lnTo>
                <a:lnTo>
                  <a:pt x="5555399" y="686765"/>
                </a:lnTo>
                <a:lnTo>
                  <a:pt x="5595556" y="667702"/>
                </a:lnTo>
                <a:lnTo>
                  <a:pt x="5631535" y="642264"/>
                </a:lnTo>
                <a:lnTo>
                  <a:pt x="5662600" y="611200"/>
                </a:lnTo>
                <a:lnTo>
                  <a:pt x="5688038" y="575221"/>
                </a:lnTo>
                <a:lnTo>
                  <a:pt x="5707100" y="535063"/>
                </a:lnTo>
                <a:lnTo>
                  <a:pt x="5719076" y="491464"/>
                </a:lnTo>
                <a:lnTo>
                  <a:pt x="5723140" y="446163"/>
                </a:lnTo>
                <a:lnTo>
                  <a:pt x="5723140" y="444080"/>
                </a:lnTo>
                <a:lnTo>
                  <a:pt x="5720296" y="412496"/>
                </a:lnTo>
                <a:lnTo>
                  <a:pt x="5758383" y="434022"/>
                </a:lnTo>
                <a:lnTo>
                  <a:pt x="5798959" y="452285"/>
                </a:lnTo>
                <a:lnTo>
                  <a:pt x="5841403" y="466852"/>
                </a:lnTo>
                <a:lnTo>
                  <a:pt x="5885510" y="477507"/>
                </a:lnTo>
                <a:lnTo>
                  <a:pt x="5931078" y="484047"/>
                </a:lnTo>
                <a:lnTo>
                  <a:pt x="5977915" y="486283"/>
                </a:lnTo>
                <a:lnTo>
                  <a:pt x="6024740" y="484047"/>
                </a:lnTo>
                <a:lnTo>
                  <a:pt x="6070320" y="477507"/>
                </a:lnTo>
                <a:lnTo>
                  <a:pt x="6114427" y="466852"/>
                </a:lnTo>
                <a:lnTo>
                  <a:pt x="6156871" y="452285"/>
                </a:lnTo>
                <a:lnTo>
                  <a:pt x="6197447" y="434022"/>
                </a:lnTo>
                <a:lnTo>
                  <a:pt x="6235941" y="412254"/>
                </a:lnTo>
                <a:lnTo>
                  <a:pt x="6272161" y="387184"/>
                </a:lnTo>
                <a:lnTo>
                  <a:pt x="6305893" y="359029"/>
                </a:lnTo>
                <a:lnTo>
                  <a:pt x="6336944" y="327977"/>
                </a:lnTo>
                <a:lnTo>
                  <a:pt x="6365100" y="294233"/>
                </a:lnTo>
                <a:lnTo>
                  <a:pt x="6390170" y="258025"/>
                </a:lnTo>
                <a:lnTo>
                  <a:pt x="6411938" y="219519"/>
                </a:lnTo>
                <a:lnTo>
                  <a:pt x="6430213" y="178955"/>
                </a:lnTo>
                <a:lnTo>
                  <a:pt x="6444780" y="136512"/>
                </a:lnTo>
                <a:lnTo>
                  <a:pt x="6455423" y="92405"/>
                </a:lnTo>
                <a:lnTo>
                  <a:pt x="6461976" y="46824"/>
                </a:lnTo>
                <a:lnTo>
                  <a:pt x="6464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29865">
              <a:lnSpc>
                <a:spcPct val="100000"/>
              </a:lnSpc>
              <a:spcBef>
                <a:spcPts val="95"/>
              </a:spcBef>
            </a:pPr>
            <a:r>
              <a:rPr sz="2150" b="0" u="sng" spc="3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-10" dirty="0">
                <a:uFill>
                  <a:solidFill>
                    <a:srgbClr val="000000"/>
                  </a:solidFill>
                </a:uFill>
              </a:rPr>
              <a:t>REMOVEFILTERS 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1110" y="965848"/>
            <a:ext cx="7447280" cy="978535"/>
          </a:xfrm>
          <a:custGeom>
            <a:avLst/>
            <a:gdLst/>
            <a:ahLst/>
            <a:cxnLst/>
            <a:rect l="l" t="t" r="r" b="b"/>
            <a:pathLst>
              <a:path w="7447280" h="978535">
                <a:moveTo>
                  <a:pt x="7114422" y="978191"/>
                </a:moveTo>
                <a:lnTo>
                  <a:pt x="333374" y="978191"/>
                </a:lnTo>
                <a:lnTo>
                  <a:pt x="284111" y="974576"/>
                </a:lnTo>
                <a:lnTo>
                  <a:pt x="237091" y="964076"/>
                </a:lnTo>
                <a:lnTo>
                  <a:pt x="192832" y="947206"/>
                </a:lnTo>
                <a:lnTo>
                  <a:pt x="151848" y="924482"/>
                </a:lnTo>
                <a:lnTo>
                  <a:pt x="114656" y="896419"/>
                </a:lnTo>
                <a:lnTo>
                  <a:pt x="81771" y="863534"/>
                </a:lnTo>
                <a:lnTo>
                  <a:pt x="53708" y="826342"/>
                </a:lnTo>
                <a:lnTo>
                  <a:pt x="30984" y="785358"/>
                </a:lnTo>
                <a:lnTo>
                  <a:pt x="14114" y="741099"/>
                </a:lnTo>
                <a:lnTo>
                  <a:pt x="3614" y="694079"/>
                </a:lnTo>
                <a:lnTo>
                  <a:pt x="0" y="644816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7114422" y="0"/>
                </a:lnTo>
                <a:lnTo>
                  <a:pt x="7163685" y="3614"/>
                </a:lnTo>
                <a:lnTo>
                  <a:pt x="7210705" y="14114"/>
                </a:lnTo>
                <a:lnTo>
                  <a:pt x="7254964" y="30984"/>
                </a:lnTo>
                <a:lnTo>
                  <a:pt x="7295948" y="53708"/>
                </a:lnTo>
                <a:lnTo>
                  <a:pt x="7333140" y="81771"/>
                </a:lnTo>
                <a:lnTo>
                  <a:pt x="7366026" y="114656"/>
                </a:lnTo>
                <a:lnTo>
                  <a:pt x="7394088" y="151848"/>
                </a:lnTo>
                <a:lnTo>
                  <a:pt x="7416812" y="192832"/>
                </a:lnTo>
                <a:lnTo>
                  <a:pt x="7433682" y="237091"/>
                </a:lnTo>
                <a:lnTo>
                  <a:pt x="7444182" y="284111"/>
                </a:lnTo>
                <a:lnTo>
                  <a:pt x="7447244" y="325838"/>
                </a:lnTo>
                <a:lnTo>
                  <a:pt x="7447244" y="652352"/>
                </a:lnTo>
                <a:lnTo>
                  <a:pt x="7444182" y="694079"/>
                </a:lnTo>
                <a:lnTo>
                  <a:pt x="7433682" y="741099"/>
                </a:lnTo>
                <a:lnTo>
                  <a:pt x="7416812" y="785358"/>
                </a:lnTo>
                <a:lnTo>
                  <a:pt x="7394088" y="826342"/>
                </a:lnTo>
                <a:lnTo>
                  <a:pt x="7366026" y="863534"/>
                </a:lnTo>
                <a:lnTo>
                  <a:pt x="7333140" y="896419"/>
                </a:lnTo>
                <a:lnTo>
                  <a:pt x="7295948" y="924482"/>
                </a:lnTo>
                <a:lnTo>
                  <a:pt x="7254964" y="947206"/>
                </a:lnTo>
                <a:lnTo>
                  <a:pt x="7210705" y="964076"/>
                </a:lnTo>
                <a:lnTo>
                  <a:pt x="7163685" y="974576"/>
                </a:lnTo>
                <a:lnTo>
                  <a:pt x="7114422" y="97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0380" y="985419"/>
            <a:ext cx="7389495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3599"/>
              </a:lnSpc>
              <a:spcBef>
                <a:spcPts val="100"/>
              </a:spcBef>
            </a:pPr>
            <a:r>
              <a:rPr sz="1650" dirty="0">
                <a:latin typeface="Comic Sans MS"/>
                <a:cs typeface="Comic Sans MS"/>
              </a:rPr>
              <a:t>The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b="1" spc="-20" dirty="0">
                <a:latin typeface="Comic Sans MS"/>
                <a:cs typeface="Comic Sans MS"/>
              </a:rPr>
              <a:t>REMOVEFILTERS</a:t>
            </a:r>
            <a:r>
              <a:rPr sz="1650" b="1" spc="-22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function</a:t>
            </a:r>
            <a:r>
              <a:rPr sz="1650" spc="-2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in</a:t>
            </a:r>
            <a:r>
              <a:rPr sz="1650" spc="-2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DAX</a:t>
            </a:r>
            <a:r>
              <a:rPr sz="1650" spc="-2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is</a:t>
            </a:r>
            <a:r>
              <a:rPr sz="1650" spc="-2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used</a:t>
            </a:r>
            <a:r>
              <a:rPr sz="1650" spc="-2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to</a:t>
            </a:r>
            <a:r>
              <a:rPr sz="1650" spc="-2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remove</a:t>
            </a:r>
            <a:r>
              <a:rPr sz="1650" spc="-2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filters</a:t>
            </a:r>
            <a:r>
              <a:rPr sz="1650" spc="-2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from</a:t>
            </a:r>
            <a:r>
              <a:rPr sz="1650" spc="-25" dirty="0">
                <a:latin typeface="Comic Sans MS"/>
                <a:cs typeface="Comic Sans MS"/>
              </a:rPr>
              <a:t> the </a:t>
            </a:r>
            <a:r>
              <a:rPr sz="1650" dirty="0">
                <a:latin typeface="Comic Sans MS"/>
                <a:cs typeface="Comic Sans MS"/>
              </a:rPr>
              <a:t>specified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columns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or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tables.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This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can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be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useful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when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you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want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to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calculate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spc="-50" dirty="0">
                <a:latin typeface="Comic Sans MS"/>
                <a:cs typeface="Comic Sans MS"/>
              </a:rPr>
              <a:t>a </a:t>
            </a:r>
            <a:r>
              <a:rPr sz="1650" dirty="0">
                <a:latin typeface="Comic Sans MS"/>
                <a:cs typeface="Comic Sans MS"/>
              </a:rPr>
              <a:t>value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that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ignores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certain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filters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applied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in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the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current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context.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57688" y="2969310"/>
            <a:ext cx="5904865" cy="1106170"/>
          </a:xfrm>
          <a:custGeom>
            <a:avLst/>
            <a:gdLst/>
            <a:ahLst/>
            <a:cxnLst/>
            <a:rect l="l" t="t" r="r" b="b"/>
            <a:pathLst>
              <a:path w="5904865" h="1106170">
                <a:moveTo>
                  <a:pt x="5571246" y="1106104"/>
                </a:moveTo>
                <a:lnTo>
                  <a:pt x="333372" y="1106104"/>
                </a:lnTo>
                <a:lnTo>
                  <a:pt x="284111" y="1102489"/>
                </a:lnTo>
                <a:lnTo>
                  <a:pt x="237091" y="1091989"/>
                </a:lnTo>
                <a:lnTo>
                  <a:pt x="192832" y="1075119"/>
                </a:lnTo>
                <a:lnTo>
                  <a:pt x="151848" y="1052395"/>
                </a:lnTo>
                <a:lnTo>
                  <a:pt x="114656" y="1024332"/>
                </a:lnTo>
                <a:lnTo>
                  <a:pt x="81771" y="991447"/>
                </a:lnTo>
                <a:lnTo>
                  <a:pt x="53708" y="954255"/>
                </a:lnTo>
                <a:lnTo>
                  <a:pt x="30984" y="913271"/>
                </a:lnTo>
                <a:lnTo>
                  <a:pt x="14114" y="869012"/>
                </a:lnTo>
                <a:lnTo>
                  <a:pt x="3614" y="821992"/>
                </a:lnTo>
                <a:lnTo>
                  <a:pt x="0" y="772729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2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571244" y="0"/>
                </a:lnTo>
                <a:lnTo>
                  <a:pt x="5620508" y="3614"/>
                </a:lnTo>
                <a:lnTo>
                  <a:pt x="5667528" y="14114"/>
                </a:lnTo>
                <a:lnTo>
                  <a:pt x="5711787" y="30984"/>
                </a:lnTo>
                <a:lnTo>
                  <a:pt x="5752771" y="53708"/>
                </a:lnTo>
                <a:lnTo>
                  <a:pt x="5789964" y="81771"/>
                </a:lnTo>
                <a:lnTo>
                  <a:pt x="5822849" y="114656"/>
                </a:lnTo>
                <a:lnTo>
                  <a:pt x="5850911" y="151848"/>
                </a:lnTo>
                <a:lnTo>
                  <a:pt x="5873636" y="192832"/>
                </a:lnTo>
                <a:lnTo>
                  <a:pt x="5890506" y="237092"/>
                </a:lnTo>
                <a:lnTo>
                  <a:pt x="5901006" y="284111"/>
                </a:lnTo>
                <a:lnTo>
                  <a:pt x="5904620" y="333375"/>
                </a:lnTo>
                <a:lnTo>
                  <a:pt x="5904620" y="772729"/>
                </a:lnTo>
                <a:lnTo>
                  <a:pt x="5901006" y="821992"/>
                </a:lnTo>
                <a:lnTo>
                  <a:pt x="5890506" y="869012"/>
                </a:lnTo>
                <a:lnTo>
                  <a:pt x="5873636" y="913271"/>
                </a:lnTo>
                <a:lnTo>
                  <a:pt x="5850911" y="954255"/>
                </a:lnTo>
                <a:lnTo>
                  <a:pt x="5822849" y="991447"/>
                </a:lnTo>
                <a:lnTo>
                  <a:pt x="5789964" y="1024332"/>
                </a:lnTo>
                <a:lnTo>
                  <a:pt x="5752771" y="1052395"/>
                </a:lnTo>
                <a:lnTo>
                  <a:pt x="5711787" y="1075119"/>
                </a:lnTo>
                <a:lnTo>
                  <a:pt x="5667528" y="1091989"/>
                </a:lnTo>
                <a:lnTo>
                  <a:pt x="5620508" y="1102489"/>
                </a:lnTo>
                <a:lnTo>
                  <a:pt x="5571246" y="1106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534446" y="2993320"/>
            <a:ext cx="555117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100"/>
              </a:lnSpc>
              <a:spcBef>
                <a:spcPts val="100"/>
              </a:spcBef>
            </a:pPr>
            <a:r>
              <a:rPr sz="1450" dirty="0">
                <a:latin typeface="Comic Sans MS"/>
                <a:cs typeface="Comic Sans MS"/>
              </a:rPr>
              <a:t>Suppose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have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"Orders"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table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with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columns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"Category"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and </a:t>
            </a:r>
            <a:r>
              <a:rPr sz="1450" dirty="0">
                <a:latin typeface="Comic Sans MS"/>
                <a:cs typeface="Comic Sans MS"/>
              </a:rPr>
              <a:t>"Sales".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want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create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measure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that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calculates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total </a:t>
            </a:r>
            <a:r>
              <a:rPr sz="1450" dirty="0">
                <a:latin typeface="Comic Sans MS"/>
                <a:cs typeface="Comic Sans MS"/>
              </a:rPr>
              <a:t>sales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amount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across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all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categories,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ignoring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any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filters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applied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to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"Category"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84298" y="2264922"/>
            <a:ext cx="6496050" cy="457834"/>
          </a:xfrm>
          <a:custGeom>
            <a:avLst/>
            <a:gdLst/>
            <a:ahLst/>
            <a:cxnLst/>
            <a:rect l="l" t="t" r="r" b="b"/>
            <a:pathLst>
              <a:path w="6496050" h="457835">
                <a:moveTo>
                  <a:pt x="6267984" y="457353"/>
                </a:moveTo>
                <a:lnTo>
                  <a:pt x="228675" y="457353"/>
                </a:lnTo>
                <a:lnTo>
                  <a:pt x="182590" y="452707"/>
                </a:lnTo>
                <a:lnTo>
                  <a:pt x="139665" y="439382"/>
                </a:lnTo>
                <a:lnTo>
                  <a:pt x="100821" y="418299"/>
                </a:lnTo>
                <a:lnTo>
                  <a:pt x="66977" y="390375"/>
                </a:lnTo>
                <a:lnTo>
                  <a:pt x="39054" y="356531"/>
                </a:lnTo>
                <a:lnTo>
                  <a:pt x="17970" y="317687"/>
                </a:lnTo>
                <a:lnTo>
                  <a:pt x="4645" y="274762"/>
                </a:lnTo>
                <a:lnTo>
                  <a:pt x="0" y="228676"/>
                </a:lnTo>
                <a:lnTo>
                  <a:pt x="4645" y="182590"/>
                </a:lnTo>
                <a:lnTo>
                  <a:pt x="17970" y="139665"/>
                </a:lnTo>
                <a:lnTo>
                  <a:pt x="39054" y="100821"/>
                </a:lnTo>
                <a:lnTo>
                  <a:pt x="66977" y="66977"/>
                </a:lnTo>
                <a:lnTo>
                  <a:pt x="100821" y="39054"/>
                </a:lnTo>
                <a:lnTo>
                  <a:pt x="139665" y="17970"/>
                </a:lnTo>
                <a:lnTo>
                  <a:pt x="182590" y="4645"/>
                </a:lnTo>
                <a:lnTo>
                  <a:pt x="228676" y="0"/>
                </a:lnTo>
                <a:lnTo>
                  <a:pt x="6267983" y="0"/>
                </a:lnTo>
                <a:lnTo>
                  <a:pt x="6314069" y="4645"/>
                </a:lnTo>
                <a:lnTo>
                  <a:pt x="6356994" y="17970"/>
                </a:lnTo>
                <a:lnTo>
                  <a:pt x="6395838" y="39054"/>
                </a:lnTo>
                <a:lnTo>
                  <a:pt x="6429681" y="66977"/>
                </a:lnTo>
                <a:lnTo>
                  <a:pt x="6457605" y="100821"/>
                </a:lnTo>
                <a:lnTo>
                  <a:pt x="6478689" y="139665"/>
                </a:lnTo>
                <a:lnTo>
                  <a:pt x="6492014" y="182590"/>
                </a:lnTo>
                <a:lnTo>
                  <a:pt x="6495847" y="220613"/>
                </a:lnTo>
                <a:lnTo>
                  <a:pt x="6495847" y="236739"/>
                </a:lnTo>
                <a:lnTo>
                  <a:pt x="6492014" y="274762"/>
                </a:lnTo>
                <a:lnTo>
                  <a:pt x="6478689" y="317687"/>
                </a:lnTo>
                <a:lnTo>
                  <a:pt x="6457605" y="356531"/>
                </a:lnTo>
                <a:lnTo>
                  <a:pt x="6429681" y="390375"/>
                </a:lnTo>
                <a:lnTo>
                  <a:pt x="6395838" y="418299"/>
                </a:lnTo>
                <a:lnTo>
                  <a:pt x="6356994" y="439382"/>
                </a:lnTo>
                <a:lnTo>
                  <a:pt x="6314069" y="452707"/>
                </a:lnTo>
                <a:lnTo>
                  <a:pt x="6267984" y="4573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72219" y="2363950"/>
            <a:ext cx="612140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REMOVEFILTERS([&lt;table&gt;</a:t>
            </a:r>
            <a:r>
              <a:rPr sz="1450" b="1" spc="-6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|</a:t>
            </a:r>
            <a:r>
              <a:rPr sz="1450" b="1" spc="-6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&lt;column&gt;[,</a:t>
            </a:r>
            <a:r>
              <a:rPr sz="1450" b="1" spc="-6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&lt;column&gt;[,</a:t>
            </a:r>
            <a:r>
              <a:rPr sz="1450" b="1" spc="-6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&lt;column&gt;[,…]]]])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4298" y="4342114"/>
            <a:ext cx="5105399" cy="126682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00710" y="2956048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omic Sans MS"/>
                <a:cs typeface="Comic Sans MS"/>
              </a:rPr>
              <a:t>Example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23" name="object 23"/>
          <p:cNvSpPr txBox="1"/>
          <p:nvPr/>
        </p:nvSpPr>
        <p:spPr>
          <a:xfrm>
            <a:off x="417698" y="2349168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omic Sans MS"/>
                <a:cs typeface="Comic Sans MS"/>
              </a:rPr>
              <a:t>Syntax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3322" y="5814450"/>
            <a:ext cx="698373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29" marR="5080" indent="-202565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This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removes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any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filters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applied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to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"Category"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column,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ensuring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total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sales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amount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spc="-25" dirty="0">
                <a:latin typeface="Comic Sans MS"/>
                <a:cs typeface="Comic Sans MS"/>
              </a:rPr>
              <a:t>is </a:t>
            </a:r>
            <a:r>
              <a:rPr sz="1200" b="1" dirty="0">
                <a:latin typeface="Comic Sans MS"/>
                <a:cs typeface="Comic Sans MS"/>
              </a:rPr>
              <a:t>calculated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for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all categories,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regardless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of any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category filters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 current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spc="-10" dirty="0">
                <a:latin typeface="Comic Sans MS"/>
                <a:cs typeface="Comic Sans MS"/>
              </a:rPr>
              <a:t>context.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12019" y="1565324"/>
            <a:ext cx="113601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Understood?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23209" y="248002"/>
            <a:ext cx="7882255" cy="472440"/>
          </a:xfrm>
          <a:custGeom>
            <a:avLst/>
            <a:gdLst/>
            <a:ahLst/>
            <a:cxnLst/>
            <a:rect l="l" t="t" r="r" b="b"/>
            <a:pathLst>
              <a:path w="7882255" h="472440">
                <a:moveTo>
                  <a:pt x="7646733" y="471996"/>
                </a:moveTo>
                <a:lnTo>
                  <a:pt x="235998" y="471996"/>
                </a:lnTo>
                <a:lnTo>
                  <a:pt x="189742" y="467420"/>
                </a:lnTo>
                <a:lnTo>
                  <a:pt x="145685" y="454032"/>
                </a:lnTo>
                <a:lnTo>
                  <a:pt x="105066" y="432346"/>
                </a:lnTo>
                <a:lnTo>
                  <a:pt x="69122" y="402874"/>
                </a:lnTo>
                <a:lnTo>
                  <a:pt x="39650" y="366930"/>
                </a:lnTo>
                <a:lnTo>
                  <a:pt x="17964" y="326311"/>
                </a:lnTo>
                <a:lnTo>
                  <a:pt x="4576" y="282254"/>
                </a:lnTo>
                <a:lnTo>
                  <a:pt x="0" y="235998"/>
                </a:lnTo>
                <a:lnTo>
                  <a:pt x="4576" y="189742"/>
                </a:lnTo>
                <a:lnTo>
                  <a:pt x="17964" y="145685"/>
                </a:lnTo>
                <a:lnTo>
                  <a:pt x="39650" y="105066"/>
                </a:lnTo>
                <a:lnTo>
                  <a:pt x="69122" y="69122"/>
                </a:lnTo>
                <a:lnTo>
                  <a:pt x="105066" y="39650"/>
                </a:lnTo>
                <a:lnTo>
                  <a:pt x="145685" y="17964"/>
                </a:lnTo>
                <a:lnTo>
                  <a:pt x="189742" y="4576"/>
                </a:lnTo>
                <a:lnTo>
                  <a:pt x="235998" y="0"/>
                </a:lnTo>
                <a:lnTo>
                  <a:pt x="7646733" y="0"/>
                </a:lnTo>
                <a:lnTo>
                  <a:pt x="7692989" y="4576"/>
                </a:lnTo>
                <a:lnTo>
                  <a:pt x="7737046" y="17964"/>
                </a:lnTo>
                <a:lnTo>
                  <a:pt x="7777665" y="39650"/>
                </a:lnTo>
                <a:lnTo>
                  <a:pt x="7813609" y="69122"/>
                </a:lnTo>
                <a:lnTo>
                  <a:pt x="7843081" y="105066"/>
                </a:lnTo>
                <a:lnTo>
                  <a:pt x="7864768" y="145685"/>
                </a:lnTo>
                <a:lnTo>
                  <a:pt x="7878156" y="189742"/>
                </a:lnTo>
                <a:lnTo>
                  <a:pt x="7881977" y="228366"/>
                </a:lnTo>
                <a:lnTo>
                  <a:pt x="7881977" y="243630"/>
                </a:lnTo>
                <a:lnTo>
                  <a:pt x="7878156" y="282254"/>
                </a:lnTo>
                <a:lnTo>
                  <a:pt x="7864768" y="326311"/>
                </a:lnTo>
                <a:lnTo>
                  <a:pt x="7843081" y="366930"/>
                </a:lnTo>
                <a:lnTo>
                  <a:pt x="7813609" y="402874"/>
                </a:lnTo>
                <a:lnTo>
                  <a:pt x="7777665" y="432346"/>
                </a:lnTo>
                <a:lnTo>
                  <a:pt x="7737046" y="454032"/>
                </a:lnTo>
                <a:lnTo>
                  <a:pt x="7692989" y="467420"/>
                </a:lnTo>
                <a:lnTo>
                  <a:pt x="7646733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464" rIns="0" bIns="0" rtlCol="0">
            <a:spAutoFit/>
          </a:bodyPr>
          <a:lstStyle/>
          <a:p>
            <a:pPr marL="1443355">
              <a:lnSpc>
                <a:spcPct val="100000"/>
              </a:lnSpc>
              <a:spcBef>
                <a:spcPts val="95"/>
              </a:spcBef>
            </a:pPr>
            <a:r>
              <a:rPr dirty="0"/>
              <a:t>Visual</a:t>
            </a:r>
            <a:r>
              <a:rPr spc="-65" dirty="0"/>
              <a:t> </a:t>
            </a:r>
            <a:r>
              <a:rPr dirty="0"/>
              <a:t>Example</a:t>
            </a:r>
            <a:r>
              <a:rPr spc="-65" dirty="0"/>
              <a:t> </a:t>
            </a:r>
            <a:r>
              <a:rPr dirty="0"/>
              <a:t>for</a:t>
            </a:r>
            <a:r>
              <a:rPr spc="-60" dirty="0"/>
              <a:t> </a:t>
            </a:r>
            <a:r>
              <a:rPr dirty="0"/>
              <a:t>better</a:t>
            </a:r>
            <a:r>
              <a:rPr spc="-65" dirty="0"/>
              <a:t> </a:t>
            </a:r>
            <a:r>
              <a:rPr spc="-10" dirty="0"/>
              <a:t>understanding</a:t>
            </a:r>
          </a:p>
        </p:txBody>
      </p:sp>
      <p:sp>
        <p:nvSpPr>
          <p:cNvPr id="9" name="object 9"/>
          <p:cNvSpPr/>
          <p:nvPr/>
        </p:nvSpPr>
        <p:spPr>
          <a:xfrm>
            <a:off x="123287" y="2534714"/>
            <a:ext cx="6716395" cy="1065530"/>
          </a:xfrm>
          <a:custGeom>
            <a:avLst/>
            <a:gdLst/>
            <a:ahLst/>
            <a:cxnLst/>
            <a:rect l="l" t="t" r="r" b="b"/>
            <a:pathLst>
              <a:path w="6716395" h="1065529">
                <a:moveTo>
                  <a:pt x="6382919" y="1065285"/>
                </a:moveTo>
                <a:lnTo>
                  <a:pt x="333296" y="1065285"/>
                </a:lnTo>
                <a:lnTo>
                  <a:pt x="284033" y="1061671"/>
                </a:lnTo>
                <a:lnTo>
                  <a:pt x="237013" y="1051170"/>
                </a:lnTo>
                <a:lnTo>
                  <a:pt x="192754" y="1034300"/>
                </a:lnTo>
                <a:lnTo>
                  <a:pt x="151770" y="1011576"/>
                </a:lnTo>
                <a:lnTo>
                  <a:pt x="114578" y="983514"/>
                </a:lnTo>
                <a:lnTo>
                  <a:pt x="81693" y="950629"/>
                </a:lnTo>
                <a:lnTo>
                  <a:pt x="53630" y="913436"/>
                </a:lnTo>
                <a:lnTo>
                  <a:pt x="30906" y="872453"/>
                </a:lnTo>
                <a:lnTo>
                  <a:pt x="14036" y="828193"/>
                </a:lnTo>
                <a:lnTo>
                  <a:pt x="3536" y="781174"/>
                </a:lnTo>
                <a:lnTo>
                  <a:pt x="0" y="732972"/>
                </a:lnTo>
                <a:lnTo>
                  <a:pt x="0" y="332312"/>
                </a:lnTo>
                <a:lnTo>
                  <a:pt x="3536" y="284111"/>
                </a:lnTo>
                <a:lnTo>
                  <a:pt x="14036" y="237091"/>
                </a:lnTo>
                <a:lnTo>
                  <a:pt x="30906" y="192832"/>
                </a:lnTo>
                <a:lnTo>
                  <a:pt x="53630" y="151848"/>
                </a:lnTo>
                <a:lnTo>
                  <a:pt x="81693" y="114656"/>
                </a:lnTo>
                <a:lnTo>
                  <a:pt x="114578" y="81771"/>
                </a:lnTo>
                <a:lnTo>
                  <a:pt x="151770" y="53708"/>
                </a:lnTo>
                <a:lnTo>
                  <a:pt x="192754" y="30984"/>
                </a:lnTo>
                <a:lnTo>
                  <a:pt x="237013" y="14114"/>
                </a:lnTo>
                <a:lnTo>
                  <a:pt x="284033" y="3614"/>
                </a:lnTo>
                <a:lnTo>
                  <a:pt x="333297" y="0"/>
                </a:lnTo>
                <a:lnTo>
                  <a:pt x="6382918" y="0"/>
                </a:lnTo>
                <a:lnTo>
                  <a:pt x="6432181" y="3614"/>
                </a:lnTo>
                <a:lnTo>
                  <a:pt x="6479201" y="14114"/>
                </a:lnTo>
                <a:lnTo>
                  <a:pt x="6523460" y="30984"/>
                </a:lnTo>
                <a:lnTo>
                  <a:pt x="6564444" y="53708"/>
                </a:lnTo>
                <a:lnTo>
                  <a:pt x="6601636" y="81771"/>
                </a:lnTo>
                <a:lnTo>
                  <a:pt x="6634521" y="114656"/>
                </a:lnTo>
                <a:lnTo>
                  <a:pt x="6662584" y="151848"/>
                </a:lnTo>
                <a:lnTo>
                  <a:pt x="6685308" y="192832"/>
                </a:lnTo>
                <a:lnTo>
                  <a:pt x="6702178" y="237091"/>
                </a:lnTo>
                <a:lnTo>
                  <a:pt x="6712678" y="284111"/>
                </a:lnTo>
                <a:lnTo>
                  <a:pt x="6716215" y="332312"/>
                </a:lnTo>
                <a:lnTo>
                  <a:pt x="6716215" y="732972"/>
                </a:lnTo>
                <a:lnTo>
                  <a:pt x="6712678" y="781174"/>
                </a:lnTo>
                <a:lnTo>
                  <a:pt x="6702178" y="828193"/>
                </a:lnTo>
                <a:lnTo>
                  <a:pt x="6685308" y="872453"/>
                </a:lnTo>
                <a:lnTo>
                  <a:pt x="6662584" y="913436"/>
                </a:lnTo>
                <a:lnTo>
                  <a:pt x="6634521" y="950629"/>
                </a:lnTo>
                <a:lnTo>
                  <a:pt x="6601636" y="983514"/>
                </a:lnTo>
                <a:lnTo>
                  <a:pt x="6564444" y="1011576"/>
                </a:lnTo>
                <a:lnTo>
                  <a:pt x="6523460" y="1034300"/>
                </a:lnTo>
                <a:lnTo>
                  <a:pt x="6479201" y="1051170"/>
                </a:lnTo>
                <a:lnTo>
                  <a:pt x="6432181" y="1061671"/>
                </a:lnTo>
                <a:lnTo>
                  <a:pt x="6382919" y="10652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9685" y="2556189"/>
            <a:ext cx="658368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5700"/>
              </a:lnSpc>
              <a:spcBef>
                <a:spcPts val="100"/>
              </a:spcBef>
            </a:pPr>
            <a:r>
              <a:rPr sz="1350" dirty="0">
                <a:latin typeface="Comic Sans MS"/>
                <a:cs typeface="Comic Sans MS"/>
              </a:rPr>
              <a:t>Imagine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you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have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report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where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users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can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filter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sales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by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category.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Even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if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spc="-25" dirty="0">
                <a:latin typeface="Comic Sans MS"/>
                <a:cs typeface="Comic Sans MS"/>
              </a:rPr>
              <a:t>the </a:t>
            </a:r>
            <a:r>
              <a:rPr sz="1350" dirty="0">
                <a:latin typeface="Comic Sans MS"/>
                <a:cs typeface="Comic Sans MS"/>
              </a:rPr>
              <a:t>user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selects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only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"Technology"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category,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Total</a:t>
            </a:r>
            <a:r>
              <a:rPr sz="1350" b="1" spc="-7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Sales</a:t>
            </a:r>
            <a:r>
              <a:rPr sz="1350" b="1" spc="-7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Remove</a:t>
            </a:r>
            <a:r>
              <a:rPr sz="1350" b="1" spc="-7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Category</a:t>
            </a:r>
            <a:r>
              <a:rPr sz="1350" b="1" spc="-7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Filter </a:t>
            </a:r>
            <a:r>
              <a:rPr sz="1350" dirty="0">
                <a:latin typeface="Comic Sans MS"/>
                <a:cs typeface="Comic Sans MS"/>
              </a:rPr>
              <a:t>measure</a:t>
            </a:r>
            <a:r>
              <a:rPr sz="1350" spc="-6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will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calculate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total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sales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amount</a:t>
            </a:r>
            <a:r>
              <a:rPr sz="1350" spc="-6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across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all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categories,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ignoring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spc="-25" dirty="0">
                <a:latin typeface="Comic Sans MS"/>
                <a:cs typeface="Comic Sans MS"/>
              </a:rPr>
              <a:t>the </a:t>
            </a:r>
            <a:r>
              <a:rPr sz="1350" dirty="0">
                <a:latin typeface="Comic Sans MS"/>
                <a:cs typeface="Comic Sans MS"/>
              </a:rPr>
              <a:t>filter</a:t>
            </a:r>
            <a:r>
              <a:rPr sz="1350" spc="-6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applied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to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"Category"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column.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999" y="945228"/>
            <a:ext cx="4562474" cy="13334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9162" y="3828600"/>
            <a:ext cx="5048249" cy="15239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8914" y="5560809"/>
            <a:ext cx="833310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In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this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example,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even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though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user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has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filtered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report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to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show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only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"Technology"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category,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spc="-25" dirty="0">
                <a:latin typeface="Comic Sans MS"/>
                <a:cs typeface="Comic Sans MS"/>
              </a:rPr>
              <a:t>the </a:t>
            </a:r>
            <a:r>
              <a:rPr sz="1200" b="1" dirty="0">
                <a:latin typeface="Comic Sans MS"/>
                <a:cs typeface="Comic Sans MS"/>
              </a:rPr>
              <a:t>"Total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Sales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Remove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Category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Filter"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measure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calculates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total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sales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amount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across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all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categories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,</a:t>
            </a:r>
            <a:r>
              <a:rPr sz="1200" b="1" spc="-10" dirty="0">
                <a:latin typeface="Comic Sans MS"/>
                <a:cs typeface="Comic Sans MS"/>
              </a:rPr>
              <a:t> ignoring </a:t>
            </a:r>
            <a:r>
              <a:rPr sz="1200" b="1" dirty="0">
                <a:latin typeface="Comic Sans MS"/>
                <a:cs typeface="Comic Sans MS"/>
              </a:rPr>
              <a:t>the filter applied to the "Category" </a:t>
            </a:r>
            <a:r>
              <a:rPr sz="1200" b="1" spc="-10" dirty="0">
                <a:latin typeface="Comic Sans MS"/>
                <a:cs typeface="Comic Sans MS"/>
              </a:rPr>
              <a:t>column.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12019" y="1565324"/>
            <a:ext cx="113601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Understood?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23209" y="248002"/>
            <a:ext cx="7882255" cy="472440"/>
          </a:xfrm>
          <a:custGeom>
            <a:avLst/>
            <a:gdLst/>
            <a:ahLst/>
            <a:cxnLst/>
            <a:rect l="l" t="t" r="r" b="b"/>
            <a:pathLst>
              <a:path w="7882255" h="472440">
                <a:moveTo>
                  <a:pt x="7646733" y="471996"/>
                </a:moveTo>
                <a:lnTo>
                  <a:pt x="235998" y="471996"/>
                </a:lnTo>
                <a:lnTo>
                  <a:pt x="189742" y="467420"/>
                </a:lnTo>
                <a:lnTo>
                  <a:pt x="145685" y="454032"/>
                </a:lnTo>
                <a:lnTo>
                  <a:pt x="105066" y="432346"/>
                </a:lnTo>
                <a:lnTo>
                  <a:pt x="69122" y="402874"/>
                </a:lnTo>
                <a:lnTo>
                  <a:pt x="39650" y="366930"/>
                </a:lnTo>
                <a:lnTo>
                  <a:pt x="17964" y="326311"/>
                </a:lnTo>
                <a:lnTo>
                  <a:pt x="4576" y="282254"/>
                </a:lnTo>
                <a:lnTo>
                  <a:pt x="0" y="235998"/>
                </a:lnTo>
                <a:lnTo>
                  <a:pt x="4576" y="189742"/>
                </a:lnTo>
                <a:lnTo>
                  <a:pt x="17964" y="145685"/>
                </a:lnTo>
                <a:lnTo>
                  <a:pt x="39650" y="105066"/>
                </a:lnTo>
                <a:lnTo>
                  <a:pt x="69122" y="69122"/>
                </a:lnTo>
                <a:lnTo>
                  <a:pt x="105066" y="39650"/>
                </a:lnTo>
                <a:lnTo>
                  <a:pt x="145685" y="17964"/>
                </a:lnTo>
                <a:lnTo>
                  <a:pt x="189742" y="4576"/>
                </a:lnTo>
                <a:lnTo>
                  <a:pt x="235998" y="0"/>
                </a:lnTo>
                <a:lnTo>
                  <a:pt x="7646733" y="0"/>
                </a:lnTo>
                <a:lnTo>
                  <a:pt x="7692989" y="4576"/>
                </a:lnTo>
                <a:lnTo>
                  <a:pt x="7737046" y="17964"/>
                </a:lnTo>
                <a:lnTo>
                  <a:pt x="7777665" y="39650"/>
                </a:lnTo>
                <a:lnTo>
                  <a:pt x="7813609" y="69122"/>
                </a:lnTo>
                <a:lnTo>
                  <a:pt x="7843081" y="105066"/>
                </a:lnTo>
                <a:lnTo>
                  <a:pt x="7864768" y="145685"/>
                </a:lnTo>
                <a:lnTo>
                  <a:pt x="7878156" y="189742"/>
                </a:lnTo>
                <a:lnTo>
                  <a:pt x="7881977" y="228366"/>
                </a:lnTo>
                <a:lnTo>
                  <a:pt x="7881977" y="243630"/>
                </a:lnTo>
                <a:lnTo>
                  <a:pt x="7878156" y="282254"/>
                </a:lnTo>
                <a:lnTo>
                  <a:pt x="7864768" y="326311"/>
                </a:lnTo>
                <a:lnTo>
                  <a:pt x="7843081" y="366930"/>
                </a:lnTo>
                <a:lnTo>
                  <a:pt x="7813609" y="402874"/>
                </a:lnTo>
                <a:lnTo>
                  <a:pt x="7777665" y="432346"/>
                </a:lnTo>
                <a:lnTo>
                  <a:pt x="7737046" y="454032"/>
                </a:lnTo>
                <a:lnTo>
                  <a:pt x="7692989" y="467420"/>
                </a:lnTo>
                <a:lnTo>
                  <a:pt x="7646733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464" rIns="0" bIns="0" rtlCol="0">
            <a:spAutoFit/>
          </a:bodyPr>
          <a:lstStyle/>
          <a:p>
            <a:pPr marL="1642110">
              <a:lnSpc>
                <a:spcPct val="100000"/>
              </a:lnSpc>
              <a:spcBef>
                <a:spcPts val="95"/>
              </a:spcBef>
            </a:pPr>
            <a:r>
              <a:rPr dirty="0"/>
              <a:t>ALL</a:t>
            </a:r>
            <a:r>
              <a:rPr spc="-85" dirty="0"/>
              <a:t> </a:t>
            </a:r>
            <a:r>
              <a:rPr dirty="0"/>
              <a:t>Vs</a:t>
            </a:r>
            <a:r>
              <a:rPr spc="-80" dirty="0"/>
              <a:t> </a:t>
            </a:r>
            <a:r>
              <a:rPr dirty="0"/>
              <a:t>REMOVEFILTERS</a:t>
            </a:r>
            <a:r>
              <a:rPr spc="-80" dirty="0"/>
              <a:t> </a:t>
            </a:r>
            <a:r>
              <a:rPr spc="-10" dirty="0"/>
              <a:t>Difference</a:t>
            </a:r>
          </a:p>
        </p:txBody>
      </p:sp>
      <p:sp>
        <p:nvSpPr>
          <p:cNvPr id="9" name="object 9"/>
          <p:cNvSpPr/>
          <p:nvPr/>
        </p:nvSpPr>
        <p:spPr>
          <a:xfrm>
            <a:off x="123209" y="3480937"/>
            <a:ext cx="7225665" cy="2256155"/>
          </a:xfrm>
          <a:custGeom>
            <a:avLst/>
            <a:gdLst/>
            <a:ahLst/>
            <a:cxnLst/>
            <a:rect l="l" t="t" r="r" b="b"/>
            <a:pathLst>
              <a:path w="7225665" h="2256154">
                <a:moveTo>
                  <a:pt x="6891956" y="2255910"/>
                </a:moveTo>
                <a:lnTo>
                  <a:pt x="333373" y="2255910"/>
                </a:lnTo>
                <a:lnTo>
                  <a:pt x="284111" y="2252295"/>
                </a:lnTo>
                <a:lnTo>
                  <a:pt x="237091" y="2241795"/>
                </a:lnTo>
                <a:lnTo>
                  <a:pt x="192832" y="2224925"/>
                </a:lnTo>
                <a:lnTo>
                  <a:pt x="151848" y="2202201"/>
                </a:lnTo>
                <a:lnTo>
                  <a:pt x="114656" y="2174139"/>
                </a:lnTo>
                <a:lnTo>
                  <a:pt x="81771" y="2141253"/>
                </a:lnTo>
                <a:lnTo>
                  <a:pt x="53708" y="2104061"/>
                </a:lnTo>
                <a:lnTo>
                  <a:pt x="30984" y="2063077"/>
                </a:lnTo>
                <a:lnTo>
                  <a:pt x="14114" y="2018818"/>
                </a:lnTo>
                <a:lnTo>
                  <a:pt x="3614" y="1971799"/>
                </a:lnTo>
                <a:lnTo>
                  <a:pt x="0" y="1922535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891955" y="0"/>
                </a:lnTo>
                <a:lnTo>
                  <a:pt x="6941219" y="3614"/>
                </a:lnTo>
                <a:lnTo>
                  <a:pt x="6988238" y="14114"/>
                </a:lnTo>
                <a:lnTo>
                  <a:pt x="7032497" y="30984"/>
                </a:lnTo>
                <a:lnTo>
                  <a:pt x="7073481" y="53708"/>
                </a:lnTo>
                <a:lnTo>
                  <a:pt x="7110673" y="81771"/>
                </a:lnTo>
                <a:lnTo>
                  <a:pt x="7143559" y="114656"/>
                </a:lnTo>
                <a:lnTo>
                  <a:pt x="7171621" y="151848"/>
                </a:lnTo>
                <a:lnTo>
                  <a:pt x="7194345" y="192832"/>
                </a:lnTo>
                <a:lnTo>
                  <a:pt x="7211215" y="237091"/>
                </a:lnTo>
                <a:lnTo>
                  <a:pt x="7221715" y="284111"/>
                </a:lnTo>
                <a:lnTo>
                  <a:pt x="7225330" y="333374"/>
                </a:lnTo>
                <a:lnTo>
                  <a:pt x="7225330" y="1922535"/>
                </a:lnTo>
                <a:lnTo>
                  <a:pt x="7221715" y="1971799"/>
                </a:lnTo>
                <a:lnTo>
                  <a:pt x="7211215" y="2018818"/>
                </a:lnTo>
                <a:lnTo>
                  <a:pt x="7194345" y="2063077"/>
                </a:lnTo>
                <a:lnTo>
                  <a:pt x="7171621" y="2104061"/>
                </a:lnTo>
                <a:lnTo>
                  <a:pt x="7143559" y="2141253"/>
                </a:lnTo>
                <a:lnTo>
                  <a:pt x="7110673" y="2174139"/>
                </a:lnTo>
                <a:lnTo>
                  <a:pt x="7073481" y="2202201"/>
                </a:lnTo>
                <a:lnTo>
                  <a:pt x="7032497" y="2224925"/>
                </a:lnTo>
                <a:lnTo>
                  <a:pt x="6988238" y="2241795"/>
                </a:lnTo>
                <a:lnTo>
                  <a:pt x="6941219" y="2252295"/>
                </a:lnTo>
                <a:lnTo>
                  <a:pt x="6891956" y="22559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37701" rIns="0" bIns="0" rtlCol="0">
            <a:spAutoFit/>
          </a:bodyPr>
          <a:lstStyle/>
          <a:p>
            <a:pPr marL="3076575" marR="324485" indent="-2869565">
              <a:lnSpc>
                <a:spcPct val="115700"/>
              </a:lnSpc>
              <a:spcBef>
                <a:spcPts val="100"/>
              </a:spcBef>
            </a:pPr>
            <a:r>
              <a:rPr dirty="0"/>
              <a:t>While</a:t>
            </a:r>
            <a:r>
              <a:rPr spc="-60" dirty="0"/>
              <a:t> </a:t>
            </a:r>
            <a:r>
              <a:rPr dirty="0"/>
              <a:t>both</a:t>
            </a:r>
            <a:r>
              <a:rPr spc="-60" dirty="0"/>
              <a:t> </a:t>
            </a:r>
            <a:r>
              <a:rPr dirty="0"/>
              <a:t>functions</a:t>
            </a:r>
            <a:r>
              <a:rPr spc="-60" dirty="0"/>
              <a:t> </a:t>
            </a:r>
            <a:r>
              <a:rPr dirty="0"/>
              <a:t>remove</a:t>
            </a:r>
            <a:r>
              <a:rPr spc="-60" dirty="0"/>
              <a:t> </a:t>
            </a:r>
            <a:r>
              <a:rPr dirty="0"/>
              <a:t>filters,</a:t>
            </a:r>
            <a:r>
              <a:rPr spc="-60" dirty="0"/>
              <a:t> </a:t>
            </a:r>
            <a:r>
              <a:rPr dirty="0"/>
              <a:t>there</a:t>
            </a:r>
            <a:r>
              <a:rPr spc="-60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dirty="0"/>
              <a:t>significant</a:t>
            </a:r>
            <a:r>
              <a:rPr spc="-60" dirty="0"/>
              <a:t> </a:t>
            </a:r>
            <a:r>
              <a:rPr dirty="0"/>
              <a:t>difference</a:t>
            </a:r>
            <a:r>
              <a:rPr spc="-60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spc="-10" dirty="0"/>
              <a:t>their behavior:</a:t>
            </a:r>
          </a:p>
          <a:p>
            <a:pPr marL="177165" marR="5080" indent="-137795">
              <a:lnSpc>
                <a:spcPct val="115700"/>
              </a:lnSpc>
              <a:buFont typeface="Comic Sans MS"/>
              <a:buAutoNum type="arabicPeriod"/>
              <a:tabLst>
                <a:tab pos="427355" algn="l"/>
              </a:tabLst>
            </a:pPr>
            <a:r>
              <a:rPr spc="-10" dirty="0"/>
              <a:t>ALL:</a:t>
            </a:r>
            <a:r>
              <a:rPr spc="-185" dirty="0"/>
              <a:t> </a:t>
            </a:r>
            <a:r>
              <a:rPr b="0" spc="-10" dirty="0">
                <a:latin typeface="Comic Sans MS"/>
                <a:cs typeface="Comic Sans MS"/>
              </a:rPr>
              <a:t>Removes</a:t>
            </a:r>
            <a:r>
              <a:rPr b="0" spc="-7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filters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and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returns</a:t>
            </a:r>
            <a:r>
              <a:rPr b="0" spc="-3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a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table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or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a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column,</a:t>
            </a:r>
            <a:r>
              <a:rPr b="0" spc="-3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which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can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be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used</a:t>
            </a:r>
            <a:r>
              <a:rPr b="0" spc="-3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in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other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spc="-25" dirty="0">
                <a:latin typeface="Comic Sans MS"/>
                <a:cs typeface="Comic Sans MS"/>
              </a:rPr>
              <a:t>DAX 	</a:t>
            </a:r>
            <a:r>
              <a:rPr b="0" spc="-10" dirty="0">
                <a:latin typeface="Comic Sans MS"/>
                <a:cs typeface="Comic Sans MS"/>
              </a:rPr>
              <a:t>functions</a:t>
            </a:r>
            <a:r>
              <a:rPr b="0" spc="-4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like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CALCULATE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and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SUMX.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This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makes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it</a:t>
            </a:r>
            <a:r>
              <a:rPr b="0" spc="-45" dirty="0">
                <a:latin typeface="Comic Sans MS"/>
                <a:cs typeface="Comic Sans MS"/>
              </a:rPr>
              <a:t> </a:t>
            </a:r>
            <a:r>
              <a:rPr b="0" spc="-10" dirty="0">
                <a:latin typeface="Comic Sans MS"/>
                <a:cs typeface="Comic Sans MS"/>
              </a:rPr>
              <a:t>possible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to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create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spc="-10" dirty="0">
                <a:latin typeface="Comic Sans MS"/>
                <a:cs typeface="Comic Sans MS"/>
              </a:rPr>
              <a:t>complex</a:t>
            </a:r>
          </a:p>
          <a:p>
            <a:pPr marL="1276350">
              <a:lnSpc>
                <a:spcPct val="100000"/>
              </a:lnSpc>
              <a:spcBef>
                <a:spcPts val="254"/>
              </a:spcBef>
            </a:pPr>
            <a:r>
              <a:rPr b="0" spc="-10" dirty="0">
                <a:latin typeface="Comic Sans MS"/>
                <a:cs typeface="Comic Sans MS"/>
              </a:rPr>
              <a:t>measures</a:t>
            </a:r>
            <a:r>
              <a:rPr b="0" spc="-5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and</a:t>
            </a:r>
            <a:r>
              <a:rPr b="0" spc="-5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calculated</a:t>
            </a:r>
            <a:r>
              <a:rPr b="0" spc="-4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columns</a:t>
            </a:r>
            <a:r>
              <a:rPr b="0" spc="-5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based</a:t>
            </a:r>
            <a:r>
              <a:rPr b="0" spc="-4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on</a:t>
            </a:r>
            <a:r>
              <a:rPr b="0" spc="-50" dirty="0">
                <a:latin typeface="Comic Sans MS"/>
                <a:cs typeface="Comic Sans MS"/>
              </a:rPr>
              <a:t> </a:t>
            </a:r>
            <a:r>
              <a:rPr b="0" spc="-10" dirty="0">
                <a:latin typeface="Comic Sans MS"/>
                <a:cs typeface="Comic Sans MS"/>
              </a:rPr>
              <a:t>unfiltered</a:t>
            </a:r>
            <a:r>
              <a:rPr b="0" spc="-45" dirty="0">
                <a:latin typeface="Comic Sans MS"/>
                <a:cs typeface="Comic Sans MS"/>
              </a:rPr>
              <a:t> </a:t>
            </a:r>
            <a:r>
              <a:rPr b="0" spc="-10" dirty="0">
                <a:latin typeface="Comic Sans MS"/>
                <a:cs typeface="Comic Sans MS"/>
              </a:rPr>
              <a:t>data.</a:t>
            </a:r>
          </a:p>
          <a:p>
            <a:pPr marL="191135" marR="17780" indent="-179070">
              <a:lnSpc>
                <a:spcPct val="115700"/>
              </a:lnSpc>
              <a:buFont typeface="Comic Sans MS"/>
              <a:buAutoNum type="arabicPeriod" startAt="2"/>
              <a:tabLst>
                <a:tab pos="191135" algn="l"/>
              </a:tabLst>
            </a:pPr>
            <a:r>
              <a:rPr spc="-10" dirty="0"/>
              <a:t>REMOVEFILTERS:</a:t>
            </a:r>
            <a:r>
              <a:rPr spc="-60" dirty="0"/>
              <a:t> </a:t>
            </a:r>
            <a:r>
              <a:rPr b="0" dirty="0">
                <a:latin typeface="Comic Sans MS"/>
                <a:cs typeface="Comic Sans MS"/>
              </a:rPr>
              <a:t>This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function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does</a:t>
            </a:r>
            <a:r>
              <a:rPr b="0" spc="-4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not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return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a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table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or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a</a:t>
            </a:r>
            <a:r>
              <a:rPr b="0" spc="-4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column;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it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only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spc="-10" dirty="0">
                <a:latin typeface="Comic Sans MS"/>
                <a:cs typeface="Comic Sans MS"/>
              </a:rPr>
              <a:t>removes </a:t>
            </a:r>
            <a:r>
              <a:rPr b="0" dirty="0">
                <a:latin typeface="Comic Sans MS"/>
                <a:cs typeface="Comic Sans MS"/>
              </a:rPr>
              <a:t>filters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from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the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specified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spc="-10" dirty="0">
                <a:latin typeface="Comic Sans MS"/>
                <a:cs typeface="Comic Sans MS"/>
              </a:rPr>
              <a:t>table(s)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or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spc="-10" dirty="0">
                <a:latin typeface="Comic Sans MS"/>
                <a:cs typeface="Comic Sans MS"/>
              </a:rPr>
              <a:t>column(s).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You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can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use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it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within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a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spc="-10" dirty="0">
                <a:latin typeface="Comic Sans MS"/>
                <a:cs typeface="Comic Sans MS"/>
              </a:rPr>
              <a:t>CALCULATE </a:t>
            </a:r>
            <a:r>
              <a:rPr b="0" dirty="0">
                <a:latin typeface="Comic Sans MS"/>
                <a:cs typeface="Comic Sans MS"/>
              </a:rPr>
              <a:t>function</a:t>
            </a:r>
            <a:r>
              <a:rPr b="0" spc="-5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to</a:t>
            </a:r>
            <a:r>
              <a:rPr b="0" spc="-5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remove</a:t>
            </a:r>
            <a:r>
              <a:rPr b="0" spc="-4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filters,</a:t>
            </a:r>
            <a:r>
              <a:rPr b="0" spc="-5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but</a:t>
            </a:r>
            <a:r>
              <a:rPr b="0" spc="-5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unlike</a:t>
            </a:r>
            <a:r>
              <a:rPr b="0" spc="-5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ALL,</a:t>
            </a:r>
            <a:r>
              <a:rPr b="0" spc="-4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it</a:t>
            </a:r>
            <a:r>
              <a:rPr b="0" spc="-5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cannot</a:t>
            </a:r>
            <a:r>
              <a:rPr b="0" spc="-5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be</a:t>
            </a:r>
            <a:r>
              <a:rPr b="0" spc="-4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used</a:t>
            </a:r>
            <a:r>
              <a:rPr b="0" spc="-5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in</a:t>
            </a:r>
            <a:r>
              <a:rPr b="0" spc="-50" dirty="0">
                <a:latin typeface="Comic Sans MS"/>
                <a:cs typeface="Comic Sans MS"/>
              </a:rPr>
              <a:t> </a:t>
            </a:r>
            <a:r>
              <a:rPr b="0" spc="-10" dirty="0">
                <a:latin typeface="Comic Sans MS"/>
                <a:cs typeface="Comic Sans MS"/>
              </a:rPr>
              <a:t>conjunction</a:t>
            </a:r>
            <a:r>
              <a:rPr b="0" spc="-4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with</a:t>
            </a:r>
            <a:r>
              <a:rPr b="0" spc="-50" dirty="0">
                <a:latin typeface="Comic Sans MS"/>
                <a:cs typeface="Comic Sans MS"/>
              </a:rPr>
              <a:t> </a:t>
            </a:r>
            <a:r>
              <a:rPr b="0" spc="-10" dirty="0">
                <a:latin typeface="Comic Sans MS"/>
                <a:cs typeface="Comic Sans MS"/>
              </a:rPr>
              <a:t>other</a:t>
            </a:r>
          </a:p>
          <a:p>
            <a:pPr marL="165735" algn="ctr">
              <a:lnSpc>
                <a:spcPct val="100000"/>
              </a:lnSpc>
              <a:spcBef>
                <a:spcPts val="254"/>
              </a:spcBef>
            </a:pPr>
            <a:r>
              <a:rPr b="0" dirty="0">
                <a:latin typeface="Comic Sans MS"/>
                <a:cs typeface="Comic Sans MS"/>
              </a:rPr>
              <a:t>DAX</a:t>
            </a:r>
            <a:r>
              <a:rPr b="0" spc="-35" dirty="0">
                <a:latin typeface="Comic Sans MS"/>
                <a:cs typeface="Comic Sans MS"/>
              </a:rPr>
              <a:t> </a:t>
            </a:r>
            <a:r>
              <a:rPr b="0" spc="-10" dirty="0">
                <a:latin typeface="Comic Sans MS"/>
                <a:cs typeface="Comic Sans MS"/>
              </a:rPr>
              <a:t>functions</a:t>
            </a:r>
            <a:r>
              <a:rPr b="0" spc="-3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like</a:t>
            </a:r>
            <a:r>
              <a:rPr b="0" spc="-35" dirty="0">
                <a:latin typeface="Comic Sans MS"/>
                <a:cs typeface="Comic Sans MS"/>
              </a:rPr>
              <a:t> </a:t>
            </a:r>
            <a:r>
              <a:rPr b="0" spc="-20" dirty="0">
                <a:latin typeface="Comic Sans MS"/>
                <a:cs typeface="Comic Sans MS"/>
              </a:rPr>
              <a:t>SUMX.</a:t>
            </a: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209" y="934624"/>
            <a:ext cx="5143499" cy="11048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94931" y="2280779"/>
            <a:ext cx="5295899" cy="85724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34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09652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2" y="1817736"/>
                  </a:moveTo>
                  <a:lnTo>
                    <a:pt x="280662" y="1496000"/>
                  </a:lnTo>
                  <a:lnTo>
                    <a:pt x="251935" y="1481549"/>
                  </a:lnTo>
                  <a:lnTo>
                    <a:pt x="197973" y="1446144"/>
                  </a:lnTo>
                  <a:lnTo>
                    <a:pt x="149185" y="1400402"/>
                  </a:lnTo>
                  <a:lnTo>
                    <a:pt x="106195" y="1342320"/>
                  </a:lnTo>
                  <a:lnTo>
                    <a:pt x="87068" y="1308027"/>
                  </a:lnTo>
                  <a:lnTo>
                    <a:pt x="69625" y="1269899"/>
                  </a:lnTo>
                  <a:lnTo>
                    <a:pt x="53941" y="1227686"/>
                  </a:lnTo>
                  <a:lnTo>
                    <a:pt x="40097" y="1181137"/>
                  </a:lnTo>
                  <a:lnTo>
                    <a:pt x="28169" y="1130003"/>
                  </a:lnTo>
                  <a:lnTo>
                    <a:pt x="18235" y="1074033"/>
                  </a:lnTo>
                  <a:lnTo>
                    <a:pt x="10373" y="1012977"/>
                  </a:lnTo>
                  <a:lnTo>
                    <a:pt x="4661" y="946585"/>
                  </a:lnTo>
                  <a:lnTo>
                    <a:pt x="1176" y="874607"/>
                  </a:lnTo>
                  <a:lnTo>
                    <a:pt x="0" y="796681"/>
                  </a:lnTo>
                  <a:lnTo>
                    <a:pt x="1226" y="722847"/>
                  </a:lnTo>
                  <a:lnTo>
                    <a:pt x="4855" y="653010"/>
                  </a:lnTo>
                  <a:lnTo>
                    <a:pt x="10802" y="587204"/>
                  </a:lnTo>
                  <a:lnTo>
                    <a:pt x="18985" y="525353"/>
                  </a:lnTo>
                  <a:lnTo>
                    <a:pt x="29321" y="467380"/>
                  </a:lnTo>
                  <a:lnTo>
                    <a:pt x="41726" y="413210"/>
                  </a:lnTo>
                  <a:lnTo>
                    <a:pt x="56119" y="362766"/>
                  </a:lnTo>
                  <a:lnTo>
                    <a:pt x="72417" y="315971"/>
                  </a:lnTo>
                  <a:lnTo>
                    <a:pt x="90536" y="272749"/>
                  </a:lnTo>
                  <a:lnTo>
                    <a:pt x="110394" y="233024"/>
                  </a:lnTo>
                  <a:lnTo>
                    <a:pt x="131909" y="196718"/>
                  </a:lnTo>
                  <a:lnTo>
                    <a:pt x="154997" y="163757"/>
                  </a:lnTo>
                  <a:lnTo>
                    <a:pt x="179576" y="134062"/>
                  </a:lnTo>
                  <a:lnTo>
                    <a:pt x="232875" y="84169"/>
                  </a:lnTo>
                  <a:lnTo>
                    <a:pt x="291145" y="46428"/>
                  </a:lnTo>
                  <a:lnTo>
                    <a:pt x="353723" y="20227"/>
                  </a:lnTo>
                  <a:lnTo>
                    <a:pt x="419947" y="4954"/>
                  </a:lnTo>
                  <a:lnTo>
                    <a:pt x="489156" y="0"/>
                  </a:lnTo>
                  <a:lnTo>
                    <a:pt x="4222370" y="0"/>
                  </a:lnTo>
                  <a:lnTo>
                    <a:pt x="4262729" y="1125"/>
                  </a:lnTo>
                  <a:lnTo>
                    <a:pt x="4301910" y="4546"/>
                  </a:lnTo>
                  <a:lnTo>
                    <a:pt x="4339865" y="10330"/>
                  </a:lnTo>
                  <a:lnTo>
                    <a:pt x="4411908" y="29256"/>
                  </a:lnTo>
                  <a:lnTo>
                    <a:pt x="4478472" y="58440"/>
                  </a:lnTo>
                  <a:lnTo>
                    <a:pt x="4539175" y="98421"/>
                  </a:lnTo>
                  <a:lnTo>
                    <a:pt x="4593631" y="149735"/>
                  </a:lnTo>
                  <a:lnTo>
                    <a:pt x="4618397" y="179810"/>
                  </a:lnTo>
                  <a:lnTo>
                    <a:pt x="4641457" y="212921"/>
                  </a:lnTo>
                  <a:lnTo>
                    <a:pt x="4662764" y="249134"/>
                  </a:lnTo>
                  <a:lnTo>
                    <a:pt x="4682269" y="288516"/>
                  </a:lnTo>
                  <a:lnTo>
                    <a:pt x="4699925" y="331136"/>
                  </a:lnTo>
                  <a:lnTo>
                    <a:pt x="4715682" y="377059"/>
                  </a:lnTo>
                  <a:lnTo>
                    <a:pt x="4729495" y="426354"/>
                  </a:lnTo>
                  <a:lnTo>
                    <a:pt x="4741313" y="479087"/>
                  </a:lnTo>
                  <a:lnTo>
                    <a:pt x="4751090" y="535325"/>
                  </a:lnTo>
                  <a:lnTo>
                    <a:pt x="4758778" y="595137"/>
                  </a:lnTo>
                  <a:lnTo>
                    <a:pt x="4764327" y="658589"/>
                  </a:lnTo>
                  <a:lnTo>
                    <a:pt x="4767691" y="725748"/>
                  </a:lnTo>
                  <a:lnTo>
                    <a:pt x="4768820" y="796793"/>
                  </a:lnTo>
                  <a:lnTo>
                    <a:pt x="4767589" y="864141"/>
                  </a:lnTo>
                  <a:lnTo>
                    <a:pt x="4763926" y="928056"/>
                  </a:lnTo>
                  <a:lnTo>
                    <a:pt x="4757889" y="988477"/>
                  </a:lnTo>
                  <a:lnTo>
                    <a:pt x="4749532" y="1045456"/>
                  </a:lnTo>
                  <a:lnTo>
                    <a:pt x="4738908" y="1099043"/>
                  </a:lnTo>
                  <a:lnTo>
                    <a:pt x="4726073" y="1149289"/>
                  </a:lnTo>
                  <a:lnTo>
                    <a:pt x="4711081" y="1196245"/>
                  </a:lnTo>
                  <a:lnTo>
                    <a:pt x="4693987" y="1239961"/>
                  </a:lnTo>
                  <a:lnTo>
                    <a:pt x="4674845" y="1280488"/>
                  </a:lnTo>
                  <a:lnTo>
                    <a:pt x="4653710" y="1317878"/>
                  </a:lnTo>
                  <a:lnTo>
                    <a:pt x="4630636" y="1352181"/>
                  </a:lnTo>
                  <a:lnTo>
                    <a:pt x="4605678" y="1383448"/>
                  </a:lnTo>
                  <a:lnTo>
                    <a:pt x="4578890" y="1411729"/>
                  </a:lnTo>
                  <a:lnTo>
                    <a:pt x="4550327" y="1437075"/>
                  </a:lnTo>
                  <a:lnTo>
                    <a:pt x="4488093" y="1479168"/>
                  </a:lnTo>
                  <a:lnTo>
                    <a:pt x="4419413" y="1510132"/>
                  </a:lnTo>
                  <a:lnTo>
                    <a:pt x="4382792" y="1521568"/>
                  </a:lnTo>
                  <a:lnTo>
                    <a:pt x="4344722" y="1530374"/>
                  </a:lnTo>
                  <a:lnTo>
                    <a:pt x="4305259" y="1536601"/>
                  </a:lnTo>
                  <a:lnTo>
                    <a:pt x="4264457" y="1540300"/>
                  </a:lnTo>
                  <a:lnTo>
                    <a:pt x="4222370" y="1541522"/>
                  </a:lnTo>
                  <a:lnTo>
                    <a:pt x="612890" y="1541522"/>
                  </a:lnTo>
                  <a:lnTo>
                    <a:pt x="280662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DAX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key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to </a:t>
            </a:r>
            <a:r>
              <a:rPr sz="1850" dirty="0">
                <a:latin typeface="Comic Sans MS"/>
                <a:cs typeface="Comic Sans MS"/>
              </a:rPr>
              <a:t>unlocking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full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potential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of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insightful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reporting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5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4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5"/>
                </a:lnTo>
                <a:lnTo>
                  <a:pt x="470448" y="0"/>
                </a:lnTo>
                <a:lnTo>
                  <a:pt x="3811667" y="0"/>
                </a:lnTo>
                <a:lnTo>
                  <a:pt x="3862491" y="1887"/>
                </a:lnTo>
                <a:lnTo>
                  <a:pt x="3911349" y="7480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6" y="483076"/>
                </a:lnTo>
                <a:lnTo>
                  <a:pt x="4331686" y="545760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38" y="1206284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4" y="588775"/>
                  </a:moveTo>
                  <a:lnTo>
                    <a:pt x="294383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4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dirty="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6" name="object 16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763</Words>
  <Application>Microsoft Office PowerPoint</Application>
  <PresentationFormat>Custom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Black</vt:lpstr>
      <vt:lpstr>Calibri</vt:lpstr>
      <vt:lpstr>Comic Sans MS</vt:lpstr>
      <vt:lpstr>Times New Roman</vt:lpstr>
      <vt:lpstr>Office Theme</vt:lpstr>
      <vt:lpstr>Hii, IamSiddhika</vt:lpstr>
      <vt:lpstr>Today Content</vt:lpstr>
      <vt:lpstr> CALCULATETABLE</vt:lpstr>
      <vt:lpstr>Visual Example for better understanding</vt:lpstr>
      <vt:lpstr>Understanding Difference Between CALCULATE and CALCULATETABLE</vt:lpstr>
      <vt:lpstr> REMOVEFILTERS </vt:lpstr>
      <vt:lpstr>Visual Example for better understanding</vt:lpstr>
      <vt:lpstr>ALL Vs REMOVEFILTERS Difference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2</cp:revision>
  <dcterms:created xsi:type="dcterms:W3CDTF">2024-09-15T17:26:06Z</dcterms:created>
  <dcterms:modified xsi:type="dcterms:W3CDTF">2024-09-25T14:49:36Z</dcterms:modified>
</cp:coreProperties>
</file>