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5C43-14E4-4480-A156-5FDED11C888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763AF-D161-48ED-90B4-2B2D7FB43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6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1A70E-6C8F-4DFF-8FA2-815AD481DD60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44D43-D73F-4B0C-A1AB-98762D8D8E90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4F9C1-F70B-4EDF-A7E7-5DB2FDE9B52D}" type="datetime1">
              <a:rPr lang="en-US" smtClean="0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E39D0-EF70-49A2-8D47-53476F75F418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400B-2709-43AF-8CD7-C79F3B188BD6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5003" y="2993650"/>
            <a:ext cx="8474292" cy="174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D64A7-16B2-493D-A993-7D6CE84B3F31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710804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765"/>
              </a:spcBef>
            </a:pPr>
            <a:r>
              <a:rPr spc="10" dirty="0"/>
              <a:t>Hii,</a:t>
            </a:r>
          </a:p>
          <a:p>
            <a:pPr marL="706755">
              <a:lnSpc>
                <a:spcPct val="100000"/>
              </a:lnSpc>
              <a:spcBef>
                <a:spcPts val="670"/>
              </a:spcBef>
            </a:pPr>
            <a:r>
              <a:rPr spc="15" dirty="0" err="1"/>
              <a:t>Iam</a:t>
            </a:r>
            <a:r>
              <a:rPr lang="en-US" spc="15" dirty="0"/>
              <a:t> 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-49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6740" y="446196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3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9"/>
                </a:lnTo>
                <a:lnTo>
                  <a:pt x="14372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76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2" y="335623"/>
                </a:lnTo>
                <a:lnTo>
                  <a:pt x="36806" y="281198"/>
                </a:lnTo>
                <a:lnTo>
                  <a:pt x="52136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1" y="116485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4"/>
                </a:lnTo>
                <a:lnTo>
                  <a:pt x="342443" y="0"/>
                </a:lnTo>
                <a:lnTo>
                  <a:pt x="1595533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87"/>
                </a:lnTo>
                <a:lnTo>
                  <a:pt x="1951876" y="698824"/>
                </a:lnTo>
                <a:lnTo>
                  <a:pt x="1947520" y="756475"/>
                </a:lnTo>
                <a:lnTo>
                  <a:pt x="1939005" y="819595"/>
                </a:lnTo>
                <a:lnTo>
                  <a:pt x="1927340" y="876962"/>
                </a:lnTo>
                <a:lnTo>
                  <a:pt x="1912673" y="928749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3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50"/>
                </a:lnTo>
                <a:lnTo>
                  <a:pt x="1595530" y="1179400"/>
                </a:lnTo>
                <a:lnTo>
                  <a:pt x="429069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40303" y="497619"/>
            <a:ext cx="176720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marR="165100" algn="ctr">
              <a:lnSpc>
                <a:spcPct val="116100"/>
              </a:lnSpc>
              <a:spcBef>
                <a:spcPts val="100"/>
              </a:spcBef>
            </a:pPr>
            <a:r>
              <a:rPr sz="1400" b="1" spc="6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’</a:t>
            </a:r>
            <a:r>
              <a:rPr sz="1400" b="1" spc="55" dirty="0">
                <a:latin typeface="Arial"/>
                <a:cs typeface="Arial"/>
              </a:rPr>
              <a:t>m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o</a:t>
            </a:r>
            <a:r>
              <a:rPr sz="1400" b="1" spc="20" dirty="0">
                <a:latin typeface="Arial"/>
                <a:cs typeface="Arial"/>
              </a:rPr>
              <a:t>o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x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110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.  </a:t>
            </a:r>
            <a:r>
              <a:rPr sz="1400" b="1" spc="20" dirty="0">
                <a:latin typeface="Arial"/>
                <a:cs typeface="Arial"/>
              </a:rPr>
              <a:t>It’s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my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favourite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functions.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10" dirty="0">
                <a:latin typeface="Arial"/>
                <a:cs typeface="Arial"/>
              </a:rPr>
              <a:t>Are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ready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guys?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27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59"/>
                </a:moveTo>
                <a:lnTo>
                  <a:pt x="1230109" y="1739239"/>
                </a:lnTo>
                <a:lnTo>
                  <a:pt x="1226972" y="1691678"/>
                </a:lnTo>
                <a:lnTo>
                  <a:pt x="1221816" y="1644688"/>
                </a:lnTo>
                <a:lnTo>
                  <a:pt x="1214666" y="1598333"/>
                </a:lnTo>
                <a:lnTo>
                  <a:pt x="1205585" y="1552638"/>
                </a:lnTo>
                <a:lnTo>
                  <a:pt x="1194587" y="1507667"/>
                </a:lnTo>
                <a:lnTo>
                  <a:pt x="1181747" y="1463446"/>
                </a:lnTo>
                <a:lnTo>
                  <a:pt x="1167091" y="1420037"/>
                </a:lnTo>
                <a:lnTo>
                  <a:pt x="1150658" y="1377467"/>
                </a:lnTo>
                <a:lnTo>
                  <a:pt x="1132509" y="1335798"/>
                </a:lnTo>
                <a:lnTo>
                  <a:pt x="1112685" y="1295044"/>
                </a:lnTo>
                <a:lnTo>
                  <a:pt x="1091209" y="1255280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288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29"/>
                </a:lnTo>
                <a:lnTo>
                  <a:pt x="1230109" y="1835454"/>
                </a:lnTo>
                <a:lnTo>
                  <a:pt x="1231150" y="1787359"/>
                </a:lnTo>
                <a:close/>
              </a:path>
              <a:path w="2671445" h="1924684">
                <a:moveTo>
                  <a:pt x="2671153" y="719988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500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20001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77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19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25" y="692519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3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5" y="156595"/>
                </a:lnTo>
                <a:lnTo>
                  <a:pt x="1402404" y="200095"/>
                </a:lnTo>
                <a:lnTo>
                  <a:pt x="1386823" y="242398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25" y="692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3036" y="106547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2" y="972457"/>
                </a:moveTo>
                <a:lnTo>
                  <a:pt x="469397" y="972457"/>
                </a:lnTo>
                <a:lnTo>
                  <a:pt x="423287" y="970056"/>
                </a:lnTo>
                <a:lnTo>
                  <a:pt x="376471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3" y="536003"/>
                </a:lnTo>
                <a:lnTo>
                  <a:pt x="0" y="486276"/>
                </a:lnTo>
                <a:lnTo>
                  <a:pt x="2433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1" y="9879"/>
                </a:lnTo>
                <a:lnTo>
                  <a:pt x="423287" y="2510"/>
                </a:lnTo>
                <a:lnTo>
                  <a:pt x="471491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2"/>
                </a:lnTo>
                <a:lnTo>
                  <a:pt x="655021" y="38214"/>
                </a:lnTo>
                <a:lnTo>
                  <a:pt x="696236" y="58691"/>
                </a:lnTo>
                <a:lnTo>
                  <a:pt x="735111" y="83049"/>
                </a:lnTo>
                <a:lnTo>
                  <a:pt x="771408" y="111043"/>
                </a:lnTo>
                <a:lnTo>
                  <a:pt x="804891" y="142429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6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4" y="436563"/>
                </a:lnTo>
                <a:lnTo>
                  <a:pt x="942988" y="486283"/>
                </a:lnTo>
                <a:lnTo>
                  <a:pt x="940554" y="536003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6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2" y="795605"/>
                </a:lnTo>
                <a:lnTo>
                  <a:pt x="804891" y="830137"/>
                </a:lnTo>
                <a:lnTo>
                  <a:pt x="771408" y="861523"/>
                </a:lnTo>
                <a:lnTo>
                  <a:pt x="735111" y="889517"/>
                </a:lnTo>
                <a:lnTo>
                  <a:pt x="696236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2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3" name="object 13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53" y="1446075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2"/>
                  </a:lnTo>
                  <a:lnTo>
                    <a:pt x="196313" y="1218364"/>
                  </a:lnTo>
                  <a:lnTo>
                    <a:pt x="166878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4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4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4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8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6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5" y="723040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2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6" y="1439987"/>
                  </a:lnTo>
                  <a:lnTo>
                    <a:pt x="770578" y="1444538"/>
                  </a:lnTo>
                  <a:lnTo>
                    <a:pt x="723053" y="1446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1675" y="640097"/>
            <a:ext cx="2429510" cy="1163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spc="15" dirty="0">
                <a:latin typeface="Comic Sans MS"/>
                <a:cs typeface="Comic Sans MS"/>
              </a:rPr>
              <a:t>Today</a:t>
            </a:r>
            <a:r>
              <a:rPr sz="2650" b="1" spc="-55" dirty="0">
                <a:latin typeface="Comic Sans MS"/>
                <a:cs typeface="Comic Sans MS"/>
              </a:rPr>
              <a:t> </a:t>
            </a:r>
            <a:r>
              <a:rPr sz="2650" b="1" spc="15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38735">
              <a:lnSpc>
                <a:spcPct val="100000"/>
              </a:lnSpc>
              <a:spcBef>
                <a:spcPts val="2745"/>
              </a:spcBef>
            </a:pPr>
            <a:r>
              <a:rPr sz="2500" b="1" spc="-5" dirty="0">
                <a:latin typeface="Comic Sans MS"/>
                <a:cs typeface="Comic Sans MS"/>
              </a:rPr>
              <a:t>Meet</a:t>
            </a:r>
            <a:r>
              <a:rPr sz="2500" b="1" spc="-6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21733" y="243674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2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8"/>
                </a:lnTo>
                <a:lnTo>
                  <a:pt x="14371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81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1" y="335623"/>
                </a:lnTo>
                <a:lnTo>
                  <a:pt x="36806" y="281198"/>
                </a:lnTo>
                <a:lnTo>
                  <a:pt x="52135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0" y="116484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3"/>
                </a:lnTo>
                <a:lnTo>
                  <a:pt x="342441" y="0"/>
                </a:lnTo>
                <a:lnTo>
                  <a:pt x="1595536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98"/>
                </a:lnTo>
                <a:lnTo>
                  <a:pt x="1951876" y="698824"/>
                </a:lnTo>
                <a:lnTo>
                  <a:pt x="1947519" y="756474"/>
                </a:lnTo>
                <a:lnTo>
                  <a:pt x="1939004" y="819595"/>
                </a:lnTo>
                <a:lnTo>
                  <a:pt x="1927340" y="876962"/>
                </a:lnTo>
                <a:lnTo>
                  <a:pt x="1912673" y="928748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2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49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 </a:t>
            </a:r>
            <a:r>
              <a:rPr sz="1400" b="1" dirty="0">
                <a:latin typeface="Arial"/>
                <a:cs typeface="Arial"/>
              </a:rPr>
              <a:t>Dax </a:t>
            </a:r>
            <a:r>
              <a:rPr sz="1400" b="1" spc="5" dirty="0">
                <a:latin typeface="Arial"/>
                <a:cs typeface="Arial"/>
              </a:rPr>
              <a:t> Functions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3777" y="2242404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27866" y="2120166"/>
            <a:ext cx="5563235" cy="29914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35"/>
              </a:spcBef>
            </a:pPr>
            <a:r>
              <a:rPr sz="1800" spc="25" dirty="0">
                <a:latin typeface="Comic Sans MS"/>
                <a:cs typeface="Comic Sans MS"/>
              </a:rPr>
              <a:t>COMMON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FUNCTION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CATEGORIES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750" spc="-10" dirty="0">
                <a:latin typeface="Comic Sans MS"/>
                <a:cs typeface="Comic Sans MS"/>
              </a:rPr>
              <a:t>7</a:t>
            </a:r>
            <a:r>
              <a:rPr sz="1750" b="1" spc="-10" dirty="0">
                <a:latin typeface="Comic Sans MS"/>
                <a:cs typeface="Comic Sans MS"/>
              </a:rPr>
              <a:t>.TIME</a:t>
            </a:r>
            <a:r>
              <a:rPr sz="1750" b="1" spc="5" dirty="0">
                <a:latin typeface="Comic Sans MS"/>
                <a:cs typeface="Comic Sans MS"/>
              </a:rPr>
              <a:t> </a:t>
            </a:r>
            <a:r>
              <a:rPr sz="1750" b="1" spc="-15" dirty="0">
                <a:latin typeface="Comic Sans MS"/>
                <a:cs typeface="Comic Sans MS"/>
              </a:rPr>
              <a:t>INTELLIGENCE</a:t>
            </a:r>
            <a:r>
              <a:rPr sz="1750" b="1" spc="5" dirty="0">
                <a:latin typeface="Comic Sans MS"/>
                <a:cs typeface="Comic Sans MS"/>
              </a:rPr>
              <a:t> </a:t>
            </a:r>
            <a:r>
              <a:rPr sz="1750" b="1" spc="-15" dirty="0">
                <a:latin typeface="Comic Sans MS"/>
                <a:cs typeface="Comic Sans MS"/>
              </a:rPr>
              <a:t>FUNCTIONS(FEW</a:t>
            </a:r>
            <a:r>
              <a:rPr sz="1750" b="1" spc="5" dirty="0">
                <a:latin typeface="Comic Sans MS"/>
                <a:cs typeface="Comic Sans MS"/>
              </a:rPr>
              <a:t> </a:t>
            </a:r>
            <a:r>
              <a:rPr sz="1750" b="1" spc="-15" dirty="0">
                <a:latin typeface="Comic Sans MS"/>
                <a:cs typeface="Comic Sans MS"/>
              </a:rPr>
              <a:t>MORE)</a:t>
            </a:r>
            <a:endParaRPr sz="17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omic Sans MS"/>
              <a:cs typeface="Comic Sans MS"/>
            </a:endParaRPr>
          </a:p>
          <a:p>
            <a:pPr marL="93345" marR="3103245">
              <a:lnSpc>
                <a:spcPct val="166700"/>
              </a:lnSpc>
            </a:pPr>
            <a:r>
              <a:rPr sz="1800" spc="20" dirty="0">
                <a:latin typeface="Comic Sans MS"/>
                <a:cs typeface="Comic Sans MS"/>
              </a:rPr>
              <a:t>PREVIOUSYEAR </a:t>
            </a:r>
            <a:r>
              <a:rPr sz="1800" spc="2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PREVIOUSQUARTER  </a:t>
            </a:r>
            <a:r>
              <a:rPr sz="1800" spc="25" dirty="0">
                <a:latin typeface="Comic Sans MS"/>
                <a:cs typeface="Comic Sans MS"/>
              </a:rPr>
              <a:t>PREVIOUSMONTH </a:t>
            </a:r>
            <a:r>
              <a:rPr sz="1800" spc="30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PREVIOUSDAY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1010" y="3472829"/>
            <a:ext cx="241317" cy="24131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1010" y="3957085"/>
            <a:ext cx="241317" cy="24131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1010" y="4446052"/>
            <a:ext cx="241317" cy="24131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1010" y="4902787"/>
            <a:ext cx="241317" cy="241317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5056" y="2091717"/>
            <a:ext cx="1981199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836913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4"/>
                </a:lnTo>
                <a:lnTo>
                  <a:pt x="35203" y="564019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7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4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0"/>
                </a:lnTo>
                <a:lnTo>
                  <a:pt x="1191536" y="481883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2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4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39274" y="1181992"/>
            <a:ext cx="88481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Ch</a:t>
            </a:r>
            <a:r>
              <a:rPr sz="2025" b="1" spc="-44" baseline="2057" dirty="0">
                <a:latin typeface="Comic Sans MS"/>
                <a:cs typeface="Comic Sans MS"/>
              </a:rPr>
              <a:t>eck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2025" b="1" spc="-37" baseline="2057" dirty="0">
                <a:latin typeface="Comic Sans MS"/>
                <a:cs typeface="Comic Sans MS"/>
              </a:rPr>
              <a:t>t</a:t>
            </a:r>
            <a:r>
              <a:rPr sz="1350" b="1" spc="-25" dirty="0">
                <a:latin typeface="Comic Sans MS"/>
                <a:cs typeface="Comic Sans MS"/>
              </a:rPr>
              <a:t>his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5679" y="536421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9" name="object 9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284298" y="187365"/>
            <a:ext cx="4732020" cy="515620"/>
          </a:xfrm>
          <a:custGeom>
            <a:avLst/>
            <a:gdLst/>
            <a:ahLst/>
            <a:cxnLst/>
            <a:rect l="l" t="t" r="r" b="b"/>
            <a:pathLst>
              <a:path w="4732020" h="515620">
                <a:moveTo>
                  <a:pt x="4474202" y="515533"/>
                </a:moveTo>
                <a:lnTo>
                  <a:pt x="257764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4474200" y="0"/>
                </a:lnTo>
                <a:lnTo>
                  <a:pt x="4520534" y="4152"/>
                </a:lnTo>
                <a:lnTo>
                  <a:pt x="4564144" y="16126"/>
                </a:lnTo>
                <a:lnTo>
                  <a:pt x="4604300" y="35192"/>
                </a:lnTo>
                <a:lnTo>
                  <a:pt x="4640276" y="60623"/>
                </a:lnTo>
                <a:lnTo>
                  <a:pt x="4671344" y="91690"/>
                </a:lnTo>
                <a:lnTo>
                  <a:pt x="4696774" y="127667"/>
                </a:lnTo>
                <a:lnTo>
                  <a:pt x="4715841" y="167823"/>
                </a:lnTo>
                <a:lnTo>
                  <a:pt x="4727814" y="211432"/>
                </a:lnTo>
                <a:lnTo>
                  <a:pt x="4731967" y="257766"/>
                </a:lnTo>
                <a:lnTo>
                  <a:pt x="4727814" y="304100"/>
                </a:lnTo>
                <a:lnTo>
                  <a:pt x="4715841" y="347710"/>
                </a:lnTo>
                <a:lnTo>
                  <a:pt x="4696774" y="387866"/>
                </a:lnTo>
                <a:lnTo>
                  <a:pt x="4671344" y="423842"/>
                </a:lnTo>
                <a:lnTo>
                  <a:pt x="4640276" y="454910"/>
                </a:lnTo>
                <a:lnTo>
                  <a:pt x="4604300" y="480341"/>
                </a:lnTo>
                <a:lnTo>
                  <a:pt x="4564144" y="499407"/>
                </a:lnTo>
                <a:lnTo>
                  <a:pt x="4520534" y="511380"/>
                </a:lnTo>
                <a:lnTo>
                  <a:pt x="4474202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187365"/>
            <a:ext cx="7421245" cy="2076450"/>
            <a:chOff x="0" y="187365"/>
            <a:chExt cx="7421245" cy="2076450"/>
          </a:xfrm>
        </p:grpSpPr>
        <p:sp>
          <p:nvSpPr>
            <p:cNvPr id="13" name="object 13"/>
            <p:cNvSpPr/>
            <p:nvPr/>
          </p:nvSpPr>
          <p:spPr>
            <a:xfrm>
              <a:off x="0" y="187375"/>
              <a:ext cx="7421245" cy="2076450"/>
            </a:xfrm>
            <a:custGeom>
              <a:avLst/>
              <a:gdLst/>
              <a:ahLst/>
              <a:cxnLst/>
              <a:rect l="l" t="t" r="r" b="b"/>
              <a:pathLst>
                <a:path w="7421245" h="2076450">
                  <a:moveTo>
                    <a:pt x="674014" y="347687"/>
                  </a:moveTo>
                  <a:lnTo>
                    <a:pt x="664527" y="298894"/>
                  </a:lnTo>
                  <a:lnTo>
                    <a:pt x="633145" y="237248"/>
                  </a:lnTo>
                  <a:lnTo>
                    <a:pt x="583196" y="180479"/>
                  </a:lnTo>
                  <a:lnTo>
                    <a:pt x="551840" y="154241"/>
                  </a:lnTo>
                  <a:lnTo>
                    <a:pt x="516559" y="129616"/>
                  </a:lnTo>
                  <a:lnTo>
                    <a:pt x="477583" y="106730"/>
                  </a:lnTo>
                  <a:lnTo>
                    <a:pt x="435152" y="85699"/>
                  </a:lnTo>
                  <a:lnTo>
                    <a:pt x="389509" y="66662"/>
                  </a:lnTo>
                  <a:lnTo>
                    <a:pt x="340880" y="49745"/>
                  </a:lnTo>
                  <a:lnTo>
                    <a:pt x="289521" y="35077"/>
                  </a:lnTo>
                  <a:lnTo>
                    <a:pt x="235661" y="22796"/>
                  </a:lnTo>
                  <a:lnTo>
                    <a:pt x="179539" y="13017"/>
                  </a:lnTo>
                  <a:lnTo>
                    <a:pt x="121399" y="5867"/>
                  </a:lnTo>
                  <a:lnTo>
                    <a:pt x="61468" y="1485"/>
                  </a:lnTo>
                  <a:lnTo>
                    <a:pt x="0" y="0"/>
                  </a:lnTo>
                  <a:lnTo>
                    <a:pt x="0" y="728802"/>
                  </a:lnTo>
                  <a:lnTo>
                    <a:pt x="61468" y="727316"/>
                  </a:lnTo>
                  <a:lnTo>
                    <a:pt x="121399" y="722934"/>
                  </a:lnTo>
                  <a:lnTo>
                    <a:pt x="179539" y="715784"/>
                  </a:lnTo>
                  <a:lnTo>
                    <a:pt x="235661" y="706005"/>
                  </a:lnTo>
                  <a:lnTo>
                    <a:pt x="289521" y="693712"/>
                  </a:lnTo>
                  <a:lnTo>
                    <a:pt x="340880" y="679043"/>
                  </a:lnTo>
                  <a:lnTo>
                    <a:pt x="389509" y="662139"/>
                  </a:lnTo>
                  <a:lnTo>
                    <a:pt x="435152" y="643102"/>
                  </a:lnTo>
                  <a:lnTo>
                    <a:pt x="477583" y="622071"/>
                  </a:lnTo>
                  <a:lnTo>
                    <a:pt x="516559" y="599173"/>
                  </a:lnTo>
                  <a:lnTo>
                    <a:pt x="551840" y="574548"/>
                  </a:lnTo>
                  <a:lnTo>
                    <a:pt x="583196" y="548322"/>
                  </a:lnTo>
                  <a:lnTo>
                    <a:pt x="610374" y="520611"/>
                  </a:lnTo>
                  <a:lnTo>
                    <a:pt x="651281" y="461276"/>
                  </a:lnTo>
                  <a:lnTo>
                    <a:pt x="672642" y="397560"/>
                  </a:lnTo>
                  <a:lnTo>
                    <a:pt x="674014" y="381114"/>
                  </a:lnTo>
                  <a:lnTo>
                    <a:pt x="674014" y="347687"/>
                  </a:lnTo>
                  <a:close/>
                </a:path>
                <a:path w="7421245" h="2076450">
                  <a:moveTo>
                    <a:pt x="7421169" y="929919"/>
                  </a:moveTo>
                  <a:lnTo>
                    <a:pt x="7409116" y="861631"/>
                  </a:lnTo>
                  <a:lnTo>
                    <a:pt x="7392251" y="817372"/>
                  </a:lnTo>
                  <a:lnTo>
                    <a:pt x="7369518" y="776389"/>
                  </a:lnTo>
                  <a:lnTo>
                    <a:pt x="7341463" y="739190"/>
                  </a:lnTo>
                  <a:lnTo>
                    <a:pt x="7308570" y="706310"/>
                  </a:lnTo>
                  <a:lnTo>
                    <a:pt x="7271385" y="678243"/>
                  </a:lnTo>
                  <a:lnTo>
                    <a:pt x="7230402" y="655523"/>
                  </a:lnTo>
                  <a:lnTo>
                    <a:pt x="7186142" y="638657"/>
                  </a:lnTo>
                  <a:lnTo>
                    <a:pt x="7139114" y="628154"/>
                  </a:lnTo>
                  <a:lnTo>
                    <a:pt x="7089851" y="624535"/>
                  </a:lnTo>
                  <a:lnTo>
                    <a:pt x="649046" y="624535"/>
                  </a:lnTo>
                  <a:lnTo>
                    <a:pt x="599782" y="628154"/>
                  </a:lnTo>
                  <a:lnTo>
                    <a:pt x="552767" y="638657"/>
                  </a:lnTo>
                  <a:lnTo>
                    <a:pt x="508508" y="655523"/>
                  </a:lnTo>
                  <a:lnTo>
                    <a:pt x="467525" y="678243"/>
                  </a:lnTo>
                  <a:lnTo>
                    <a:pt x="430326" y="706310"/>
                  </a:lnTo>
                  <a:lnTo>
                    <a:pt x="397446" y="739190"/>
                  </a:lnTo>
                  <a:lnTo>
                    <a:pt x="369379" y="776389"/>
                  </a:lnTo>
                  <a:lnTo>
                    <a:pt x="346659" y="817372"/>
                  </a:lnTo>
                  <a:lnTo>
                    <a:pt x="329793" y="861631"/>
                  </a:lnTo>
                  <a:lnTo>
                    <a:pt x="319290" y="908646"/>
                  </a:lnTo>
                  <a:lnTo>
                    <a:pt x="315671" y="957910"/>
                  </a:lnTo>
                  <a:lnTo>
                    <a:pt x="315671" y="1742884"/>
                  </a:lnTo>
                  <a:lnTo>
                    <a:pt x="319290" y="1792147"/>
                  </a:lnTo>
                  <a:lnTo>
                    <a:pt x="329793" y="1839163"/>
                  </a:lnTo>
                  <a:lnTo>
                    <a:pt x="346659" y="1883422"/>
                  </a:lnTo>
                  <a:lnTo>
                    <a:pt x="369379" y="1924405"/>
                  </a:lnTo>
                  <a:lnTo>
                    <a:pt x="397446" y="1961603"/>
                  </a:lnTo>
                  <a:lnTo>
                    <a:pt x="430326" y="1994484"/>
                  </a:lnTo>
                  <a:lnTo>
                    <a:pt x="467525" y="2022551"/>
                  </a:lnTo>
                  <a:lnTo>
                    <a:pt x="508508" y="2045271"/>
                  </a:lnTo>
                  <a:lnTo>
                    <a:pt x="552767" y="2062149"/>
                  </a:lnTo>
                  <a:lnTo>
                    <a:pt x="599782" y="2072640"/>
                  </a:lnTo>
                  <a:lnTo>
                    <a:pt x="649046" y="2076259"/>
                  </a:lnTo>
                  <a:lnTo>
                    <a:pt x="7089851" y="2076259"/>
                  </a:lnTo>
                  <a:lnTo>
                    <a:pt x="7139114" y="2072640"/>
                  </a:lnTo>
                  <a:lnTo>
                    <a:pt x="7186142" y="2062149"/>
                  </a:lnTo>
                  <a:lnTo>
                    <a:pt x="7230402" y="2045271"/>
                  </a:lnTo>
                  <a:lnTo>
                    <a:pt x="7271385" y="2022551"/>
                  </a:lnTo>
                  <a:lnTo>
                    <a:pt x="7308570" y="1994484"/>
                  </a:lnTo>
                  <a:lnTo>
                    <a:pt x="7341463" y="1961603"/>
                  </a:lnTo>
                  <a:lnTo>
                    <a:pt x="7369518" y="1924405"/>
                  </a:lnTo>
                  <a:lnTo>
                    <a:pt x="7392251" y="1883422"/>
                  </a:lnTo>
                  <a:lnTo>
                    <a:pt x="7409116" y="1839163"/>
                  </a:lnTo>
                  <a:lnTo>
                    <a:pt x="7419619" y="1792147"/>
                  </a:lnTo>
                  <a:lnTo>
                    <a:pt x="7421169" y="1770875"/>
                  </a:lnTo>
                  <a:lnTo>
                    <a:pt x="7421169" y="929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129" y="1107181"/>
              <a:ext cx="66675" cy="666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129" y="1640581"/>
              <a:ext cx="66675" cy="6667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0" y="5377101"/>
            <a:ext cx="8873490" cy="1824355"/>
            <a:chOff x="0" y="5377101"/>
            <a:chExt cx="8873490" cy="1824355"/>
          </a:xfrm>
        </p:grpSpPr>
        <p:sp>
          <p:nvSpPr>
            <p:cNvPr id="17" name="object 17"/>
            <p:cNvSpPr/>
            <p:nvPr/>
          </p:nvSpPr>
          <p:spPr>
            <a:xfrm>
              <a:off x="0" y="6300037"/>
              <a:ext cx="5086350" cy="901065"/>
            </a:xfrm>
            <a:custGeom>
              <a:avLst/>
              <a:gdLst/>
              <a:ahLst/>
              <a:cxnLst/>
              <a:rect l="l" t="t" r="r" b="b"/>
              <a:pathLst>
                <a:path w="5086350" h="901065">
                  <a:moveTo>
                    <a:pt x="900798" y="900874"/>
                  </a:moveTo>
                  <a:lnTo>
                    <a:pt x="888174" y="832307"/>
                  </a:lnTo>
                  <a:lnTo>
                    <a:pt x="877189" y="787336"/>
                  </a:lnTo>
                  <a:lnTo>
                    <a:pt x="864336" y="743127"/>
                  </a:lnTo>
                  <a:lnTo>
                    <a:pt x="849680" y="699706"/>
                  </a:lnTo>
                  <a:lnTo>
                    <a:pt x="833259" y="657136"/>
                  </a:lnTo>
                  <a:lnTo>
                    <a:pt x="815111" y="615467"/>
                  </a:lnTo>
                  <a:lnTo>
                    <a:pt x="795274" y="574725"/>
                  </a:lnTo>
                  <a:lnTo>
                    <a:pt x="773811" y="534949"/>
                  </a:lnTo>
                  <a:lnTo>
                    <a:pt x="750760" y="496214"/>
                  </a:lnTo>
                  <a:lnTo>
                    <a:pt x="726147" y="458533"/>
                  </a:lnTo>
                  <a:lnTo>
                    <a:pt x="700036" y="421970"/>
                  </a:lnTo>
                  <a:lnTo>
                    <a:pt x="672465" y="386549"/>
                  </a:lnTo>
                  <a:lnTo>
                    <a:pt x="643470" y="352336"/>
                  </a:lnTo>
                  <a:lnTo>
                    <a:pt x="613105" y="319354"/>
                  </a:lnTo>
                  <a:lnTo>
                    <a:pt x="581418" y="287667"/>
                  </a:lnTo>
                  <a:lnTo>
                    <a:pt x="548449" y="257302"/>
                  </a:lnTo>
                  <a:lnTo>
                    <a:pt x="514223" y="228307"/>
                  </a:lnTo>
                  <a:lnTo>
                    <a:pt x="478815" y="200736"/>
                  </a:lnTo>
                  <a:lnTo>
                    <a:pt x="442239" y="174625"/>
                  </a:lnTo>
                  <a:lnTo>
                    <a:pt x="404558" y="150025"/>
                  </a:lnTo>
                  <a:lnTo>
                    <a:pt x="365823" y="126961"/>
                  </a:lnTo>
                  <a:lnTo>
                    <a:pt x="326059" y="105498"/>
                  </a:lnTo>
                  <a:lnTo>
                    <a:pt x="285305" y="85661"/>
                  </a:lnTo>
                  <a:lnTo>
                    <a:pt x="243636" y="67513"/>
                  </a:lnTo>
                  <a:lnTo>
                    <a:pt x="201066" y="51092"/>
                  </a:lnTo>
                  <a:lnTo>
                    <a:pt x="157657" y="36436"/>
                  </a:lnTo>
                  <a:lnTo>
                    <a:pt x="113436" y="23583"/>
                  </a:lnTo>
                  <a:lnTo>
                    <a:pt x="68465" y="12598"/>
                  </a:lnTo>
                  <a:lnTo>
                    <a:pt x="22771" y="3505"/>
                  </a:lnTo>
                  <a:lnTo>
                    <a:pt x="0" y="0"/>
                  </a:lnTo>
                  <a:lnTo>
                    <a:pt x="0" y="900874"/>
                  </a:lnTo>
                  <a:lnTo>
                    <a:pt x="900798" y="900874"/>
                  </a:lnTo>
                  <a:close/>
                </a:path>
                <a:path w="5086350" h="901065">
                  <a:moveTo>
                    <a:pt x="5085854" y="900874"/>
                  </a:moveTo>
                  <a:lnTo>
                    <a:pt x="5062829" y="844245"/>
                  </a:lnTo>
                  <a:lnTo>
                    <a:pt x="5040033" y="805230"/>
                  </a:lnTo>
                  <a:lnTo>
                    <a:pt x="5012969" y="768705"/>
                  </a:lnTo>
                  <a:lnTo>
                    <a:pt x="4981930" y="734923"/>
                  </a:lnTo>
                  <a:lnTo>
                    <a:pt x="4947209" y="704138"/>
                  </a:lnTo>
                  <a:lnTo>
                    <a:pt x="4909109" y="676630"/>
                  </a:lnTo>
                  <a:lnTo>
                    <a:pt x="4867910" y="652627"/>
                  </a:lnTo>
                  <a:lnTo>
                    <a:pt x="4823904" y="632421"/>
                  </a:lnTo>
                  <a:lnTo>
                    <a:pt x="4777397" y="616242"/>
                  </a:lnTo>
                  <a:lnTo>
                    <a:pt x="4728667" y="604367"/>
                  </a:lnTo>
                  <a:lnTo>
                    <a:pt x="4678019" y="597052"/>
                  </a:lnTo>
                  <a:lnTo>
                    <a:pt x="4625746" y="594563"/>
                  </a:lnTo>
                  <a:lnTo>
                    <a:pt x="4573460" y="597052"/>
                  </a:lnTo>
                  <a:lnTo>
                    <a:pt x="4522813" y="604367"/>
                  </a:lnTo>
                  <a:lnTo>
                    <a:pt x="4474095" y="616242"/>
                  </a:lnTo>
                  <a:lnTo>
                    <a:pt x="4427588" y="632421"/>
                  </a:lnTo>
                  <a:lnTo>
                    <a:pt x="4383583" y="652627"/>
                  </a:lnTo>
                  <a:lnTo>
                    <a:pt x="4342384" y="676630"/>
                  </a:lnTo>
                  <a:lnTo>
                    <a:pt x="4304284" y="704138"/>
                  </a:lnTo>
                  <a:lnTo>
                    <a:pt x="4269562" y="734923"/>
                  </a:lnTo>
                  <a:lnTo>
                    <a:pt x="4238523" y="768705"/>
                  </a:lnTo>
                  <a:lnTo>
                    <a:pt x="4211459" y="805230"/>
                  </a:lnTo>
                  <a:lnTo>
                    <a:pt x="4188663" y="844245"/>
                  </a:lnTo>
                  <a:lnTo>
                    <a:pt x="4170413" y="885469"/>
                  </a:lnTo>
                  <a:lnTo>
                    <a:pt x="4165638" y="900874"/>
                  </a:lnTo>
                  <a:lnTo>
                    <a:pt x="5085854" y="900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760" y="5377101"/>
              <a:ext cx="3219449" cy="15716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361290" y="5493521"/>
              <a:ext cx="4511675" cy="828675"/>
            </a:xfrm>
            <a:custGeom>
              <a:avLst/>
              <a:gdLst/>
              <a:ahLst/>
              <a:cxnLst/>
              <a:rect l="l" t="t" r="r" b="b"/>
              <a:pathLst>
                <a:path w="4511675" h="828675">
                  <a:moveTo>
                    <a:pt x="4179762" y="828529"/>
                  </a:moveTo>
                  <a:lnTo>
                    <a:pt x="333374" y="828529"/>
                  </a:lnTo>
                  <a:lnTo>
                    <a:pt x="284111" y="824915"/>
                  </a:lnTo>
                  <a:lnTo>
                    <a:pt x="237091" y="814415"/>
                  </a:lnTo>
                  <a:lnTo>
                    <a:pt x="192832" y="797545"/>
                  </a:lnTo>
                  <a:lnTo>
                    <a:pt x="151848" y="774821"/>
                  </a:lnTo>
                  <a:lnTo>
                    <a:pt x="114656" y="746758"/>
                  </a:lnTo>
                  <a:lnTo>
                    <a:pt x="81771" y="713873"/>
                  </a:lnTo>
                  <a:lnTo>
                    <a:pt x="53708" y="676680"/>
                  </a:lnTo>
                  <a:lnTo>
                    <a:pt x="30984" y="635697"/>
                  </a:lnTo>
                  <a:lnTo>
                    <a:pt x="14114" y="591437"/>
                  </a:lnTo>
                  <a:lnTo>
                    <a:pt x="3614" y="544418"/>
                  </a:lnTo>
                  <a:lnTo>
                    <a:pt x="0" y="495154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4179761" y="0"/>
                  </a:lnTo>
                  <a:lnTo>
                    <a:pt x="4229025" y="3614"/>
                  </a:lnTo>
                  <a:lnTo>
                    <a:pt x="4276045" y="14114"/>
                  </a:lnTo>
                  <a:lnTo>
                    <a:pt x="4320304" y="30984"/>
                  </a:lnTo>
                  <a:lnTo>
                    <a:pt x="4361288" y="53708"/>
                  </a:lnTo>
                  <a:lnTo>
                    <a:pt x="4398480" y="81771"/>
                  </a:lnTo>
                  <a:lnTo>
                    <a:pt x="4431366" y="114656"/>
                  </a:lnTo>
                  <a:lnTo>
                    <a:pt x="4459428" y="151848"/>
                  </a:lnTo>
                  <a:lnTo>
                    <a:pt x="4482152" y="192832"/>
                  </a:lnTo>
                  <a:lnTo>
                    <a:pt x="4499022" y="237091"/>
                  </a:lnTo>
                  <a:lnTo>
                    <a:pt x="4509522" y="284111"/>
                  </a:lnTo>
                  <a:lnTo>
                    <a:pt x="4511604" y="312474"/>
                  </a:lnTo>
                  <a:lnTo>
                    <a:pt x="4511604" y="516055"/>
                  </a:lnTo>
                  <a:lnTo>
                    <a:pt x="4499022" y="591437"/>
                  </a:lnTo>
                  <a:lnTo>
                    <a:pt x="4482152" y="635697"/>
                  </a:lnTo>
                  <a:lnTo>
                    <a:pt x="4459428" y="676680"/>
                  </a:lnTo>
                  <a:lnTo>
                    <a:pt x="4431366" y="713873"/>
                  </a:lnTo>
                  <a:lnTo>
                    <a:pt x="4398480" y="746758"/>
                  </a:lnTo>
                  <a:lnTo>
                    <a:pt x="4361288" y="774821"/>
                  </a:lnTo>
                  <a:lnTo>
                    <a:pt x="4320304" y="797545"/>
                  </a:lnTo>
                  <a:lnTo>
                    <a:pt x="4276045" y="814415"/>
                  </a:lnTo>
                  <a:lnTo>
                    <a:pt x="4229025" y="824915"/>
                  </a:lnTo>
                  <a:lnTo>
                    <a:pt x="4179762" y="8285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505532" y="264200"/>
            <a:ext cx="228981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PREVIOUSYEAR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22073" y="2472206"/>
            <a:ext cx="4731385" cy="363220"/>
          </a:xfrm>
          <a:custGeom>
            <a:avLst/>
            <a:gdLst/>
            <a:ahLst/>
            <a:cxnLst/>
            <a:rect l="l" t="t" r="r" b="b"/>
            <a:pathLst>
              <a:path w="4731385" h="363219">
                <a:moveTo>
                  <a:pt x="4549531" y="363154"/>
                </a:moveTo>
                <a:lnTo>
                  <a:pt x="181575" y="363154"/>
                </a:lnTo>
                <a:lnTo>
                  <a:pt x="145987" y="359633"/>
                </a:lnTo>
                <a:lnTo>
                  <a:pt x="80838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7"/>
                </a:lnTo>
                <a:lnTo>
                  <a:pt x="80838" y="30507"/>
                </a:lnTo>
                <a:lnTo>
                  <a:pt x="145987" y="3521"/>
                </a:lnTo>
                <a:lnTo>
                  <a:pt x="4549529" y="0"/>
                </a:lnTo>
                <a:lnTo>
                  <a:pt x="4585119" y="3521"/>
                </a:lnTo>
                <a:lnTo>
                  <a:pt x="4650268" y="30507"/>
                </a:lnTo>
                <a:lnTo>
                  <a:pt x="4700599" y="80837"/>
                </a:lnTo>
                <a:lnTo>
                  <a:pt x="4727585" y="145987"/>
                </a:lnTo>
                <a:lnTo>
                  <a:pt x="4730933" y="179824"/>
                </a:lnTo>
                <a:lnTo>
                  <a:pt x="4730933" y="183329"/>
                </a:lnTo>
                <a:lnTo>
                  <a:pt x="4717285" y="251063"/>
                </a:lnTo>
                <a:lnTo>
                  <a:pt x="4677923" y="309971"/>
                </a:lnTo>
                <a:lnTo>
                  <a:pt x="4619016" y="349332"/>
                </a:lnTo>
                <a:lnTo>
                  <a:pt x="4549531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43046" y="2523609"/>
            <a:ext cx="408940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PREVIOUSYEAR(&lt;dates&gt;[,&lt;year_end_date&gt;])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5523" y="2969641"/>
            <a:ext cx="6320790" cy="858519"/>
            <a:chOff x="455523" y="2969641"/>
            <a:chExt cx="6320790" cy="858519"/>
          </a:xfrm>
        </p:grpSpPr>
        <p:sp>
          <p:nvSpPr>
            <p:cNvPr id="24" name="object 24"/>
            <p:cNvSpPr/>
            <p:nvPr/>
          </p:nvSpPr>
          <p:spPr>
            <a:xfrm>
              <a:off x="455523" y="2969641"/>
              <a:ext cx="6320790" cy="858519"/>
            </a:xfrm>
            <a:custGeom>
              <a:avLst/>
              <a:gdLst/>
              <a:ahLst/>
              <a:cxnLst/>
              <a:rect l="l" t="t" r="r" b="b"/>
              <a:pathLst>
                <a:path w="6320790" h="858520">
                  <a:moveTo>
                    <a:pt x="5987129" y="858453"/>
                  </a:moveTo>
                  <a:lnTo>
                    <a:pt x="333371" y="858453"/>
                  </a:lnTo>
                  <a:lnTo>
                    <a:pt x="284111" y="854839"/>
                  </a:lnTo>
                  <a:lnTo>
                    <a:pt x="237091" y="844339"/>
                  </a:lnTo>
                  <a:lnTo>
                    <a:pt x="192832" y="827469"/>
                  </a:lnTo>
                  <a:lnTo>
                    <a:pt x="151848" y="804745"/>
                  </a:lnTo>
                  <a:lnTo>
                    <a:pt x="114656" y="776682"/>
                  </a:lnTo>
                  <a:lnTo>
                    <a:pt x="81771" y="743797"/>
                  </a:lnTo>
                  <a:lnTo>
                    <a:pt x="53708" y="706605"/>
                  </a:lnTo>
                  <a:lnTo>
                    <a:pt x="30984" y="665621"/>
                  </a:lnTo>
                  <a:lnTo>
                    <a:pt x="14114" y="621362"/>
                  </a:lnTo>
                  <a:lnTo>
                    <a:pt x="3614" y="574342"/>
                  </a:lnTo>
                  <a:lnTo>
                    <a:pt x="0" y="525079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5987126" y="0"/>
                  </a:lnTo>
                  <a:lnTo>
                    <a:pt x="6036390" y="3614"/>
                  </a:lnTo>
                  <a:lnTo>
                    <a:pt x="6083409" y="14114"/>
                  </a:lnTo>
                  <a:lnTo>
                    <a:pt x="6127668" y="30984"/>
                  </a:lnTo>
                  <a:lnTo>
                    <a:pt x="6168652" y="53708"/>
                  </a:lnTo>
                  <a:lnTo>
                    <a:pt x="6205844" y="81771"/>
                  </a:lnTo>
                  <a:lnTo>
                    <a:pt x="6238730" y="114656"/>
                  </a:lnTo>
                  <a:lnTo>
                    <a:pt x="6266792" y="151848"/>
                  </a:lnTo>
                  <a:lnTo>
                    <a:pt x="6289516" y="192832"/>
                  </a:lnTo>
                  <a:lnTo>
                    <a:pt x="6306386" y="237091"/>
                  </a:lnTo>
                  <a:lnTo>
                    <a:pt x="6316886" y="284111"/>
                  </a:lnTo>
                  <a:lnTo>
                    <a:pt x="6320501" y="333374"/>
                  </a:lnTo>
                  <a:lnTo>
                    <a:pt x="6320501" y="525079"/>
                  </a:lnTo>
                  <a:lnTo>
                    <a:pt x="6316886" y="574342"/>
                  </a:lnTo>
                  <a:lnTo>
                    <a:pt x="6306386" y="621362"/>
                  </a:lnTo>
                  <a:lnTo>
                    <a:pt x="6289516" y="665621"/>
                  </a:lnTo>
                  <a:lnTo>
                    <a:pt x="6266792" y="706605"/>
                  </a:lnTo>
                  <a:lnTo>
                    <a:pt x="6238730" y="743797"/>
                  </a:lnTo>
                  <a:lnTo>
                    <a:pt x="6205844" y="776682"/>
                  </a:lnTo>
                  <a:lnTo>
                    <a:pt x="6168652" y="804745"/>
                  </a:lnTo>
                  <a:lnTo>
                    <a:pt x="6127668" y="827469"/>
                  </a:lnTo>
                  <a:lnTo>
                    <a:pt x="6083409" y="844339"/>
                  </a:lnTo>
                  <a:lnTo>
                    <a:pt x="6036390" y="854839"/>
                  </a:lnTo>
                  <a:lnTo>
                    <a:pt x="5987129" y="8584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923" y="3112516"/>
              <a:ext cx="66675" cy="6667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923" y="3360166"/>
              <a:ext cx="66675" cy="6667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74752" y="962293"/>
            <a:ext cx="672338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PREVIOUSYEAR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is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used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return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all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dates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from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previous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year,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allowing you to create year-over-year comparisons.</a:t>
            </a:r>
            <a:endParaRPr sz="1550">
              <a:latin typeface="Comic Sans MS"/>
              <a:cs typeface="Comic Sans MS"/>
            </a:endParaRPr>
          </a:p>
          <a:p>
            <a:pPr marL="12700" marR="5080">
              <a:lnSpc>
                <a:spcPct val="112900"/>
              </a:lnSpc>
            </a:pPr>
            <a:r>
              <a:rPr sz="1550" spc="-5" dirty="0">
                <a:latin typeface="Comic Sans MS"/>
                <a:cs typeface="Comic Sans MS"/>
              </a:rPr>
              <a:t>It's</a:t>
            </a:r>
            <a:r>
              <a:rPr sz="1550" spc="6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often</a:t>
            </a:r>
            <a:r>
              <a:rPr sz="1550" spc="7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used</a:t>
            </a:r>
            <a:r>
              <a:rPr sz="1550" spc="6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</a:t>
            </a:r>
            <a:r>
              <a:rPr sz="1550" spc="7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financial</a:t>
            </a:r>
            <a:r>
              <a:rPr sz="1550" spc="6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and</a:t>
            </a:r>
            <a:r>
              <a:rPr sz="1550" spc="7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business</a:t>
            </a:r>
            <a:r>
              <a:rPr sz="1550" spc="7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reporting</a:t>
            </a:r>
            <a:r>
              <a:rPr sz="1550" spc="6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spc="7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track</a:t>
            </a:r>
            <a:r>
              <a:rPr sz="1550" spc="6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performance </a:t>
            </a:r>
            <a:r>
              <a:rPr sz="1550" spc="-44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metrics such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sales, revenue,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or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expenses from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previous year.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8137" y="2509351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6256" y="4201476"/>
            <a:ext cx="6647815" cy="610870"/>
          </a:xfrm>
          <a:custGeom>
            <a:avLst/>
            <a:gdLst/>
            <a:ahLst/>
            <a:cxnLst/>
            <a:rect l="l" t="t" r="r" b="b"/>
            <a:pathLst>
              <a:path w="6647815" h="610870">
                <a:moveTo>
                  <a:pt x="6342651" y="610803"/>
                </a:moveTo>
                <a:lnTo>
                  <a:pt x="305401" y="610803"/>
                </a:lnTo>
                <a:lnTo>
                  <a:pt x="255864" y="606806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9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2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402" y="0"/>
                </a:lnTo>
                <a:lnTo>
                  <a:pt x="6342650" y="0"/>
                </a:lnTo>
                <a:lnTo>
                  <a:pt x="6392188" y="3997"/>
                </a:lnTo>
                <a:lnTo>
                  <a:pt x="6439181" y="15569"/>
                </a:lnTo>
                <a:lnTo>
                  <a:pt x="6483000" y="34088"/>
                </a:lnTo>
                <a:lnTo>
                  <a:pt x="6523016" y="58924"/>
                </a:lnTo>
                <a:lnTo>
                  <a:pt x="6558602" y="89450"/>
                </a:lnTo>
                <a:lnTo>
                  <a:pt x="6589127" y="125035"/>
                </a:lnTo>
                <a:lnTo>
                  <a:pt x="6613964" y="165052"/>
                </a:lnTo>
                <a:lnTo>
                  <a:pt x="6632483" y="208871"/>
                </a:lnTo>
                <a:lnTo>
                  <a:pt x="6644055" y="255864"/>
                </a:lnTo>
                <a:lnTo>
                  <a:pt x="6647267" y="295665"/>
                </a:lnTo>
                <a:lnTo>
                  <a:pt x="6647267" y="315138"/>
                </a:lnTo>
                <a:lnTo>
                  <a:pt x="6644055" y="354939"/>
                </a:lnTo>
                <a:lnTo>
                  <a:pt x="6632483" y="401932"/>
                </a:lnTo>
                <a:lnTo>
                  <a:pt x="6613964" y="445751"/>
                </a:lnTo>
                <a:lnTo>
                  <a:pt x="6589127" y="485768"/>
                </a:lnTo>
                <a:lnTo>
                  <a:pt x="6558602" y="521353"/>
                </a:lnTo>
                <a:lnTo>
                  <a:pt x="6523016" y="551879"/>
                </a:lnTo>
                <a:lnTo>
                  <a:pt x="6483000" y="576715"/>
                </a:lnTo>
                <a:lnTo>
                  <a:pt x="6439181" y="595234"/>
                </a:lnTo>
                <a:lnTo>
                  <a:pt x="6392188" y="606806"/>
                </a:lnTo>
                <a:lnTo>
                  <a:pt x="6342651" y="6108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1504" y="4917054"/>
            <a:ext cx="6448424" cy="34289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265003" y="2993650"/>
            <a:ext cx="6684009" cy="17405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540385">
              <a:lnSpc>
                <a:spcPct val="100000"/>
              </a:lnSpc>
              <a:spcBef>
                <a:spcPts val="310"/>
              </a:spcBef>
            </a:pPr>
            <a:r>
              <a:rPr sz="1450" b="1" spc="-10" dirty="0">
                <a:latin typeface="Comic Sans MS"/>
                <a:cs typeface="Comic Sans MS"/>
              </a:rPr>
              <a:t>dates</a:t>
            </a:r>
            <a:r>
              <a:rPr sz="1450" spc="-10" dirty="0">
                <a:latin typeface="Comic Sans MS"/>
                <a:cs typeface="Comic Sans MS"/>
              </a:rPr>
              <a:t>: </a:t>
            </a:r>
            <a:r>
              <a:rPr sz="1450" spc="-5" dirty="0">
                <a:latin typeface="Comic Sans MS"/>
                <a:cs typeface="Comic Sans MS"/>
              </a:rPr>
              <a:t>A </a:t>
            </a:r>
            <a:r>
              <a:rPr sz="1450" spc="-10" dirty="0">
                <a:latin typeface="Comic Sans MS"/>
                <a:cs typeface="Comic Sans MS"/>
              </a:rPr>
              <a:t>column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containing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dates.</a:t>
            </a:r>
            <a:endParaRPr sz="1450">
              <a:latin typeface="Comic Sans MS"/>
              <a:cs typeface="Comic Sans MS"/>
            </a:endParaRPr>
          </a:p>
          <a:p>
            <a:pPr marL="540385" marR="203200">
              <a:lnSpc>
                <a:spcPct val="112100"/>
              </a:lnSpc>
            </a:pPr>
            <a:r>
              <a:rPr sz="1450" b="1" spc="-10" dirty="0">
                <a:latin typeface="Comic Sans MS"/>
                <a:cs typeface="Comic Sans MS"/>
              </a:rPr>
              <a:t>year_end_date (optional): </a:t>
            </a:r>
            <a:r>
              <a:rPr sz="1450" spc="-5" dirty="0">
                <a:latin typeface="Comic Sans MS"/>
                <a:cs typeface="Comic Sans MS"/>
              </a:rPr>
              <a:t>A </a:t>
            </a:r>
            <a:r>
              <a:rPr sz="1450" spc="-10" dirty="0">
                <a:latin typeface="Comic Sans MS"/>
                <a:cs typeface="Comic Sans MS"/>
              </a:rPr>
              <a:t>string literal representing the end date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of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fiscal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year.</a:t>
            </a:r>
            <a:r>
              <a:rPr sz="1450" spc="-5" dirty="0">
                <a:latin typeface="Comic Sans MS"/>
                <a:cs typeface="Comic Sans MS"/>
              </a:rPr>
              <a:t> If </a:t>
            </a:r>
            <a:r>
              <a:rPr sz="1450" spc="-10" dirty="0">
                <a:latin typeface="Comic Sans MS"/>
                <a:cs typeface="Comic Sans MS"/>
              </a:rPr>
              <a:t>omitted,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default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is </a:t>
            </a:r>
            <a:r>
              <a:rPr sz="1450" spc="-10" dirty="0">
                <a:latin typeface="Comic Sans MS"/>
                <a:cs typeface="Comic Sans MS"/>
              </a:rPr>
              <a:t>December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31.</a:t>
            </a:r>
            <a:endParaRPr sz="14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800" b="1" spc="-5" dirty="0">
                <a:latin typeface="Comic Sans MS"/>
                <a:cs typeface="Comic Sans MS"/>
              </a:rPr>
              <a:t>Example</a:t>
            </a:r>
            <a:endParaRPr sz="1800">
              <a:latin typeface="Comic Sans MS"/>
              <a:cs typeface="Comic Sans MS"/>
            </a:endParaRPr>
          </a:p>
          <a:p>
            <a:pPr marL="99060" marR="5080">
              <a:lnSpc>
                <a:spcPct val="115700"/>
              </a:lnSpc>
              <a:spcBef>
                <a:spcPts val="330"/>
              </a:spcBef>
            </a:pPr>
            <a:r>
              <a:rPr sz="1350" b="1" spc="-10" dirty="0">
                <a:latin typeface="Comic Sans MS"/>
                <a:cs typeface="Comic Sans MS"/>
              </a:rPr>
              <a:t>How</a:t>
            </a:r>
            <a:r>
              <a:rPr sz="1350" b="1" spc="21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can</a:t>
            </a:r>
            <a:r>
              <a:rPr sz="1350" b="1" spc="21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you</a:t>
            </a:r>
            <a:r>
              <a:rPr sz="1350" b="1" spc="21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create</a:t>
            </a:r>
            <a:r>
              <a:rPr sz="1350" b="1" spc="21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a</a:t>
            </a:r>
            <a:r>
              <a:rPr sz="1350" b="1" spc="21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measure</a:t>
            </a:r>
            <a:r>
              <a:rPr sz="1350" b="1" spc="21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to</a:t>
            </a:r>
            <a:r>
              <a:rPr sz="1350" b="1" spc="21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calculate</a:t>
            </a:r>
            <a:r>
              <a:rPr sz="1350" b="1" spc="21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the</a:t>
            </a:r>
            <a:r>
              <a:rPr sz="1350" b="1" spc="21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total</a:t>
            </a:r>
            <a:r>
              <a:rPr sz="1350" b="1" spc="21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sales</a:t>
            </a:r>
            <a:r>
              <a:rPr sz="1350" b="1" spc="21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amount</a:t>
            </a:r>
            <a:r>
              <a:rPr sz="1350" b="1" spc="21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for</a:t>
            </a:r>
            <a:r>
              <a:rPr sz="1350" b="1" spc="21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the </a:t>
            </a:r>
            <a:r>
              <a:rPr sz="1350" b="1" spc="-5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previous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year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using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the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Orders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table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and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the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OrderDate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column?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2" name="object 32"/>
          <p:cNvSpPr txBox="1"/>
          <p:nvPr/>
        </p:nvSpPr>
        <p:spPr>
          <a:xfrm>
            <a:off x="4403954" y="5576586"/>
            <a:ext cx="4427855" cy="62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100"/>
              </a:lnSpc>
              <a:spcBef>
                <a:spcPts val="100"/>
              </a:spcBef>
            </a:pPr>
            <a:r>
              <a:rPr sz="1150" spc="-10" dirty="0">
                <a:latin typeface="Comic Sans MS"/>
                <a:cs typeface="Comic Sans MS"/>
              </a:rPr>
              <a:t>Total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sales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Previous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Year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column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for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2017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gives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sales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amount </a:t>
            </a:r>
            <a:r>
              <a:rPr sz="1150" spc="-325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of </a:t>
            </a:r>
            <a:r>
              <a:rPr sz="1150" spc="-10" dirty="0">
                <a:latin typeface="Comic Sans MS"/>
                <a:cs typeface="Comic Sans MS"/>
              </a:rPr>
              <a:t>2016,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for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2018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gives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sales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amount</a:t>
            </a:r>
            <a:r>
              <a:rPr sz="1150" spc="-5" dirty="0">
                <a:latin typeface="Comic Sans MS"/>
                <a:cs typeface="Comic Sans MS"/>
              </a:rPr>
              <a:t> of </a:t>
            </a:r>
            <a:r>
              <a:rPr sz="1150" spc="-10" dirty="0">
                <a:latin typeface="Comic Sans MS"/>
                <a:cs typeface="Comic Sans MS"/>
              </a:rPr>
              <a:t>2017</a:t>
            </a:r>
            <a:r>
              <a:rPr sz="1150" spc="-5" dirty="0">
                <a:latin typeface="Comic Sans MS"/>
                <a:cs typeface="Comic Sans MS"/>
              </a:rPr>
              <a:t> .</a:t>
            </a:r>
            <a:endParaRPr sz="1150">
              <a:latin typeface="Comic Sans MS"/>
              <a:cs typeface="Comic Sans MS"/>
            </a:endParaRPr>
          </a:p>
          <a:p>
            <a:pPr marR="35560" algn="ctr">
              <a:lnSpc>
                <a:spcPct val="100000"/>
              </a:lnSpc>
              <a:spcBef>
                <a:spcPts val="195"/>
              </a:spcBef>
            </a:pPr>
            <a:r>
              <a:rPr sz="1150" spc="-5" dirty="0">
                <a:latin typeface="Comic Sans MS"/>
                <a:cs typeface="Comic Sans MS"/>
              </a:rPr>
              <a:t>It </a:t>
            </a:r>
            <a:r>
              <a:rPr sz="1150" spc="-10" dirty="0">
                <a:latin typeface="Comic Sans MS"/>
                <a:cs typeface="Comic Sans MS"/>
              </a:rPr>
              <a:t>gives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sales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amount</a:t>
            </a:r>
            <a:r>
              <a:rPr sz="1150" spc="-5" dirty="0">
                <a:latin typeface="Comic Sans MS"/>
                <a:cs typeface="Comic Sans MS"/>
              </a:rPr>
              <a:t> of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previous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year.</a:t>
            </a:r>
            <a:endParaRPr sz="11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0474" y="2259931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0" y="1130520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1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2"/>
                </a:lnTo>
                <a:lnTo>
                  <a:pt x="1188494" y="365310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5541" y="1375566"/>
            <a:ext cx="50165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Easy</a:t>
            </a:r>
            <a:r>
              <a:rPr sz="1350" b="1" spc="-5" dirty="0">
                <a:latin typeface="Comic Sans MS"/>
                <a:cs typeface="Comic Sans MS"/>
              </a:rPr>
              <a:t>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284298" y="187365"/>
            <a:ext cx="4732020" cy="515620"/>
            <a:chOff x="1284298" y="187365"/>
            <a:chExt cx="4732020" cy="515620"/>
          </a:xfrm>
        </p:grpSpPr>
        <p:sp>
          <p:nvSpPr>
            <p:cNvPr id="8" name="object 8"/>
            <p:cNvSpPr/>
            <p:nvPr/>
          </p:nvSpPr>
          <p:spPr>
            <a:xfrm>
              <a:off x="1284298" y="187365"/>
              <a:ext cx="4732020" cy="515620"/>
            </a:xfrm>
            <a:custGeom>
              <a:avLst/>
              <a:gdLst/>
              <a:ahLst/>
              <a:cxnLst/>
              <a:rect l="l" t="t" r="r" b="b"/>
              <a:pathLst>
                <a:path w="4732020" h="515620">
                  <a:moveTo>
                    <a:pt x="4474202" y="515533"/>
                  </a:moveTo>
                  <a:lnTo>
                    <a:pt x="257764" y="515533"/>
                  </a:lnTo>
                  <a:lnTo>
                    <a:pt x="211433" y="511380"/>
                  </a:lnTo>
                  <a:lnTo>
                    <a:pt x="167823" y="499407"/>
                  </a:lnTo>
                  <a:lnTo>
                    <a:pt x="127667" y="480341"/>
                  </a:lnTo>
                  <a:lnTo>
                    <a:pt x="91690" y="454910"/>
                  </a:lnTo>
                  <a:lnTo>
                    <a:pt x="60623" y="423842"/>
                  </a:lnTo>
                  <a:lnTo>
                    <a:pt x="35192" y="387866"/>
                  </a:lnTo>
                  <a:lnTo>
                    <a:pt x="16126" y="347710"/>
                  </a:lnTo>
                  <a:lnTo>
                    <a:pt x="4152" y="304100"/>
                  </a:lnTo>
                  <a:lnTo>
                    <a:pt x="0" y="257766"/>
                  </a:lnTo>
                  <a:lnTo>
                    <a:pt x="4152" y="211432"/>
                  </a:lnTo>
                  <a:lnTo>
                    <a:pt x="16126" y="167823"/>
                  </a:lnTo>
                  <a:lnTo>
                    <a:pt x="35192" y="127667"/>
                  </a:lnTo>
                  <a:lnTo>
                    <a:pt x="60623" y="91690"/>
                  </a:lnTo>
                  <a:lnTo>
                    <a:pt x="91690" y="60623"/>
                  </a:lnTo>
                  <a:lnTo>
                    <a:pt x="127667" y="35192"/>
                  </a:lnTo>
                  <a:lnTo>
                    <a:pt x="167823" y="16126"/>
                  </a:lnTo>
                  <a:lnTo>
                    <a:pt x="211433" y="4152"/>
                  </a:lnTo>
                  <a:lnTo>
                    <a:pt x="257766" y="0"/>
                  </a:lnTo>
                  <a:lnTo>
                    <a:pt x="4474200" y="0"/>
                  </a:lnTo>
                  <a:lnTo>
                    <a:pt x="4520534" y="4152"/>
                  </a:lnTo>
                  <a:lnTo>
                    <a:pt x="4564144" y="16126"/>
                  </a:lnTo>
                  <a:lnTo>
                    <a:pt x="4604300" y="35192"/>
                  </a:lnTo>
                  <a:lnTo>
                    <a:pt x="4640276" y="60623"/>
                  </a:lnTo>
                  <a:lnTo>
                    <a:pt x="4671344" y="91690"/>
                  </a:lnTo>
                  <a:lnTo>
                    <a:pt x="4696774" y="127667"/>
                  </a:lnTo>
                  <a:lnTo>
                    <a:pt x="4715841" y="167823"/>
                  </a:lnTo>
                  <a:lnTo>
                    <a:pt x="4727814" y="211432"/>
                  </a:lnTo>
                  <a:lnTo>
                    <a:pt x="4731967" y="257766"/>
                  </a:lnTo>
                  <a:lnTo>
                    <a:pt x="4727814" y="304100"/>
                  </a:lnTo>
                  <a:lnTo>
                    <a:pt x="4715841" y="347710"/>
                  </a:lnTo>
                  <a:lnTo>
                    <a:pt x="4696774" y="387866"/>
                  </a:lnTo>
                  <a:lnTo>
                    <a:pt x="4671344" y="423842"/>
                  </a:lnTo>
                  <a:lnTo>
                    <a:pt x="4640276" y="454910"/>
                  </a:lnTo>
                  <a:lnTo>
                    <a:pt x="4604300" y="480341"/>
                  </a:lnTo>
                  <a:lnTo>
                    <a:pt x="4564144" y="499407"/>
                  </a:lnTo>
                  <a:lnTo>
                    <a:pt x="4520534" y="511380"/>
                  </a:lnTo>
                  <a:lnTo>
                    <a:pt x="4474202" y="5155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5600" y="568365"/>
              <a:ext cx="1082040" cy="19050"/>
            </a:xfrm>
            <a:custGeom>
              <a:avLst/>
              <a:gdLst/>
              <a:ahLst/>
              <a:cxnLst/>
              <a:rect l="l" t="t" r="r" b="b"/>
              <a:pathLst>
                <a:path w="1082039" h="19050">
                  <a:moveTo>
                    <a:pt x="1081674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1081674" y="0"/>
                  </a:lnTo>
                  <a:lnTo>
                    <a:pt x="1081674" y="19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90314" y="264200"/>
            <a:ext cx="291973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PREVIOUSQ</a:t>
            </a:r>
            <a:r>
              <a:rPr sz="2150" spc="-10" dirty="0"/>
              <a:t>UARTER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62080" y="2012350"/>
            <a:ext cx="4354195" cy="363220"/>
          </a:xfrm>
          <a:custGeom>
            <a:avLst/>
            <a:gdLst/>
            <a:ahLst/>
            <a:cxnLst/>
            <a:rect l="l" t="t" r="r" b="b"/>
            <a:pathLst>
              <a:path w="4354195" h="363219">
                <a:moveTo>
                  <a:pt x="4172609" y="363154"/>
                </a:moveTo>
                <a:lnTo>
                  <a:pt x="181575" y="363154"/>
                </a:lnTo>
                <a:lnTo>
                  <a:pt x="145987" y="359632"/>
                </a:lnTo>
                <a:lnTo>
                  <a:pt x="80837" y="332647"/>
                </a:lnTo>
                <a:lnTo>
                  <a:pt x="30506" y="282316"/>
                </a:lnTo>
                <a:lnTo>
                  <a:pt x="3521" y="217166"/>
                </a:lnTo>
                <a:lnTo>
                  <a:pt x="0" y="181578"/>
                </a:lnTo>
                <a:lnTo>
                  <a:pt x="3521" y="145987"/>
                </a:lnTo>
                <a:lnTo>
                  <a:pt x="30506" y="80837"/>
                </a:lnTo>
                <a:lnTo>
                  <a:pt x="80837" y="30507"/>
                </a:lnTo>
                <a:lnTo>
                  <a:pt x="145987" y="3521"/>
                </a:lnTo>
                <a:lnTo>
                  <a:pt x="181576" y="0"/>
                </a:lnTo>
                <a:lnTo>
                  <a:pt x="4172608" y="0"/>
                </a:lnTo>
                <a:lnTo>
                  <a:pt x="4242095" y="13821"/>
                </a:lnTo>
                <a:lnTo>
                  <a:pt x="4301003" y="53182"/>
                </a:lnTo>
                <a:lnTo>
                  <a:pt x="4340364" y="112090"/>
                </a:lnTo>
                <a:lnTo>
                  <a:pt x="4353593" y="175587"/>
                </a:lnTo>
                <a:lnTo>
                  <a:pt x="4353593" y="187566"/>
                </a:lnTo>
                <a:lnTo>
                  <a:pt x="4340364" y="251063"/>
                </a:lnTo>
                <a:lnTo>
                  <a:pt x="4301003" y="309971"/>
                </a:lnTo>
                <a:lnTo>
                  <a:pt x="4242095" y="349332"/>
                </a:lnTo>
                <a:lnTo>
                  <a:pt x="4172609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67934" y="2063753"/>
            <a:ext cx="274256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PREVIOUSQUARTER(&lt;dates&gt;)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1785" y="760652"/>
            <a:ext cx="7327900" cy="1185545"/>
            <a:chOff x="221785" y="760652"/>
            <a:chExt cx="7327900" cy="1185545"/>
          </a:xfrm>
        </p:grpSpPr>
        <p:sp>
          <p:nvSpPr>
            <p:cNvPr id="14" name="object 14"/>
            <p:cNvSpPr/>
            <p:nvPr/>
          </p:nvSpPr>
          <p:spPr>
            <a:xfrm>
              <a:off x="221785" y="760652"/>
              <a:ext cx="7327900" cy="1185545"/>
            </a:xfrm>
            <a:custGeom>
              <a:avLst/>
              <a:gdLst/>
              <a:ahLst/>
              <a:cxnLst/>
              <a:rect l="l" t="t" r="r" b="b"/>
              <a:pathLst>
                <a:path w="7327900" h="1185545">
                  <a:moveTo>
                    <a:pt x="6995313" y="1185022"/>
                  </a:moveTo>
                  <a:lnTo>
                    <a:pt x="333374" y="1185022"/>
                  </a:lnTo>
                  <a:lnTo>
                    <a:pt x="284111" y="1181407"/>
                  </a:lnTo>
                  <a:lnTo>
                    <a:pt x="237091" y="1170907"/>
                  </a:lnTo>
                  <a:lnTo>
                    <a:pt x="192832" y="1154037"/>
                  </a:lnTo>
                  <a:lnTo>
                    <a:pt x="151848" y="1131313"/>
                  </a:lnTo>
                  <a:lnTo>
                    <a:pt x="114656" y="1103251"/>
                  </a:lnTo>
                  <a:lnTo>
                    <a:pt x="81771" y="1070366"/>
                  </a:lnTo>
                  <a:lnTo>
                    <a:pt x="53708" y="1033173"/>
                  </a:lnTo>
                  <a:lnTo>
                    <a:pt x="30984" y="992190"/>
                  </a:lnTo>
                  <a:lnTo>
                    <a:pt x="14114" y="947930"/>
                  </a:lnTo>
                  <a:lnTo>
                    <a:pt x="3614" y="900911"/>
                  </a:lnTo>
                  <a:lnTo>
                    <a:pt x="0" y="851647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995314" y="0"/>
                  </a:lnTo>
                  <a:lnTo>
                    <a:pt x="7044577" y="3614"/>
                  </a:lnTo>
                  <a:lnTo>
                    <a:pt x="7091596" y="14114"/>
                  </a:lnTo>
                  <a:lnTo>
                    <a:pt x="7135856" y="30984"/>
                  </a:lnTo>
                  <a:lnTo>
                    <a:pt x="7176839" y="53708"/>
                  </a:lnTo>
                  <a:lnTo>
                    <a:pt x="7214032" y="81771"/>
                  </a:lnTo>
                  <a:lnTo>
                    <a:pt x="7246917" y="114656"/>
                  </a:lnTo>
                  <a:lnTo>
                    <a:pt x="7274979" y="151848"/>
                  </a:lnTo>
                  <a:lnTo>
                    <a:pt x="7297704" y="192832"/>
                  </a:lnTo>
                  <a:lnTo>
                    <a:pt x="7314574" y="237091"/>
                  </a:lnTo>
                  <a:lnTo>
                    <a:pt x="7325074" y="284111"/>
                  </a:lnTo>
                  <a:lnTo>
                    <a:pt x="7327698" y="319877"/>
                  </a:lnTo>
                  <a:lnTo>
                    <a:pt x="7327698" y="865145"/>
                  </a:lnTo>
                  <a:lnTo>
                    <a:pt x="7314574" y="947930"/>
                  </a:lnTo>
                  <a:lnTo>
                    <a:pt x="7297704" y="992190"/>
                  </a:lnTo>
                  <a:lnTo>
                    <a:pt x="7274979" y="1033173"/>
                  </a:lnTo>
                  <a:lnTo>
                    <a:pt x="7246917" y="1070366"/>
                  </a:lnTo>
                  <a:lnTo>
                    <a:pt x="7214032" y="1103251"/>
                  </a:lnTo>
                  <a:lnTo>
                    <a:pt x="7176839" y="1131313"/>
                  </a:lnTo>
                  <a:lnTo>
                    <a:pt x="7135856" y="1154037"/>
                  </a:lnTo>
                  <a:lnTo>
                    <a:pt x="7091596" y="1170907"/>
                  </a:lnTo>
                  <a:lnTo>
                    <a:pt x="7044577" y="1181407"/>
                  </a:lnTo>
                  <a:lnTo>
                    <a:pt x="6995313" y="11850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235" y="922577"/>
              <a:ext cx="66675" cy="666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235" y="1455977"/>
              <a:ext cx="66675" cy="6667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80858" y="777689"/>
            <a:ext cx="6944359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100"/>
              </a:spcBef>
            </a:pPr>
            <a:r>
              <a:rPr sz="1550" b="1" spc="-5" dirty="0">
                <a:latin typeface="Comic Sans MS"/>
                <a:cs typeface="Comic Sans MS"/>
              </a:rPr>
              <a:t>PREVIOUSQUARTER</a:t>
            </a:r>
            <a:r>
              <a:rPr sz="1550" b="1" spc="114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is</a:t>
            </a:r>
            <a:r>
              <a:rPr sz="1550" spc="33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used</a:t>
            </a:r>
            <a:r>
              <a:rPr sz="1550" spc="33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spc="32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return</a:t>
            </a:r>
            <a:r>
              <a:rPr sz="1550" spc="33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all</a:t>
            </a:r>
            <a:r>
              <a:rPr sz="1550" spc="32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33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dates</a:t>
            </a:r>
            <a:r>
              <a:rPr sz="1550" spc="32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from</a:t>
            </a:r>
            <a:r>
              <a:rPr sz="1550" spc="33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33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previous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quarter, allowing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you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 create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quarter-over-quarter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comparisons.</a:t>
            </a:r>
            <a:endParaRPr sz="1550">
              <a:latin typeface="Comic Sans MS"/>
              <a:cs typeface="Comic Sans MS"/>
            </a:endParaRPr>
          </a:p>
          <a:p>
            <a:pPr marL="12700" marR="5080">
              <a:lnSpc>
                <a:spcPct val="112900"/>
              </a:lnSpc>
            </a:pPr>
            <a:r>
              <a:rPr sz="1550" spc="-5" dirty="0">
                <a:latin typeface="Comic Sans MS"/>
                <a:cs typeface="Comic Sans MS"/>
              </a:rPr>
              <a:t>It's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often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used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financial</a:t>
            </a:r>
            <a:r>
              <a:rPr sz="1550" spc="24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and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business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reporting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track</a:t>
            </a:r>
            <a:r>
              <a:rPr sz="1550" spc="24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performance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metrics such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sales,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revenue,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or expenses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from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previous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quarter.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62080" y="2508854"/>
            <a:ext cx="4354195" cy="363220"/>
          </a:xfrm>
          <a:custGeom>
            <a:avLst/>
            <a:gdLst/>
            <a:ahLst/>
            <a:cxnLst/>
            <a:rect l="l" t="t" r="r" b="b"/>
            <a:pathLst>
              <a:path w="4354195" h="363219">
                <a:moveTo>
                  <a:pt x="4172609" y="363154"/>
                </a:moveTo>
                <a:lnTo>
                  <a:pt x="181576" y="363154"/>
                </a:lnTo>
                <a:lnTo>
                  <a:pt x="145987" y="359632"/>
                </a:lnTo>
                <a:lnTo>
                  <a:pt x="80837" y="332647"/>
                </a:lnTo>
                <a:lnTo>
                  <a:pt x="30506" y="282316"/>
                </a:lnTo>
                <a:lnTo>
                  <a:pt x="3521" y="217166"/>
                </a:lnTo>
                <a:lnTo>
                  <a:pt x="0" y="181578"/>
                </a:lnTo>
                <a:lnTo>
                  <a:pt x="3521" y="145987"/>
                </a:lnTo>
                <a:lnTo>
                  <a:pt x="30506" y="80837"/>
                </a:lnTo>
                <a:lnTo>
                  <a:pt x="80837" y="30506"/>
                </a:lnTo>
                <a:lnTo>
                  <a:pt x="145987" y="3521"/>
                </a:lnTo>
                <a:lnTo>
                  <a:pt x="181576" y="0"/>
                </a:lnTo>
                <a:lnTo>
                  <a:pt x="4172609" y="0"/>
                </a:lnTo>
                <a:lnTo>
                  <a:pt x="4242095" y="13821"/>
                </a:lnTo>
                <a:lnTo>
                  <a:pt x="4301003" y="53182"/>
                </a:lnTo>
                <a:lnTo>
                  <a:pt x="4340364" y="112090"/>
                </a:lnTo>
                <a:lnTo>
                  <a:pt x="4353593" y="175587"/>
                </a:lnTo>
                <a:lnTo>
                  <a:pt x="4353593" y="187566"/>
                </a:lnTo>
                <a:lnTo>
                  <a:pt x="4340364" y="251063"/>
                </a:lnTo>
                <a:lnTo>
                  <a:pt x="4301003" y="309971"/>
                </a:lnTo>
                <a:lnTo>
                  <a:pt x="4242095" y="349332"/>
                </a:lnTo>
                <a:lnTo>
                  <a:pt x="4172609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98878" y="2560257"/>
            <a:ext cx="288036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dates</a:t>
            </a:r>
            <a:r>
              <a:rPr sz="1450" spc="-10" dirty="0">
                <a:latin typeface="Comic Sans MS"/>
                <a:cs typeface="Comic Sans MS"/>
              </a:rPr>
              <a:t>: </a:t>
            </a:r>
            <a:r>
              <a:rPr sz="1450" spc="-5" dirty="0">
                <a:latin typeface="Comic Sans MS"/>
                <a:cs typeface="Comic Sans MS"/>
              </a:rPr>
              <a:t>A </a:t>
            </a:r>
            <a:r>
              <a:rPr sz="1450" spc="-10" dirty="0">
                <a:latin typeface="Comic Sans MS"/>
                <a:cs typeface="Comic Sans MS"/>
              </a:rPr>
              <a:t>column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containing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dates.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1785" y="3006311"/>
            <a:ext cx="7107555" cy="760730"/>
          </a:xfrm>
          <a:custGeom>
            <a:avLst/>
            <a:gdLst/>
            <a:ahLst/>
            <a:cxnLst/>
            <a:rect l="l" t="t" r="r" b="b"/>
            <a:pathLst>
              <a:path w="7107555" h="760729">
                <a:moveTo>
                  <a:pt x="6774077" y="760485"/>
                </a:moveTo>
                <a:lnTo>
                  <a:pt x="333374" y="760485"/>
                </a:lnTo>
                <a:lnTo>
                  <a:pt x="284111" y="756870"/>
                </a:lnTo>
                <a:lnTo>
                  <a:pt x="237091" y="746370"/>
                </a:lnTo>
                <a:lnTo>
                  <a:pt x="192832" y="729500"/>
                </a:lnTo>
                <a:lnTo>
                  <a:pt x="151848" y="706776"/>
                </a:lnTo>
                <a:lnTo>
                  <a:pt x="114656" y="678714"/>
                </a:lnTo>
                <a:lnTo>
                  <a:pt x="81771" y="645828"/>
                </a:lnTo>
                <a:lnTo>
                  <a:pt x="53708" y="608636"/>
                </a:lnTo>
                <a:lnTo>
                  <a:pt x="30984" y="567652"/>
                </a:lnTo>
                <a:lnTo>
                  <a:pt x="14114" y="523393"/>
                </a:lnTo>
                <a:lnTo>
                  <a:pt x="3614" y="476374"/>
                </a:lnTo>
                <a:lnTo>
                  <a:pt x="0" y="427110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2" y="0"/>
                </a:lnTo>
                <a:lnTo>
                  <a:pt x="6774078" y="0"/>
                </a:lnTo>
                <a:lnTo>
                  <a:pt x="6823340" y="3614"/>
                </a:lnTo>
                <a:lnTo>
                  <a:pt x="6870359" y="14114"/>
                </a:lnTo>
                <a:lnTo>
                  <a:pt x="6914619" y="30984"/>
                </a:lnTo>
                <a:lnTo>
                  <a:pt x="6955602" y="53708"/>
                </a:lnTo>
                <a:lnTo>
                  <a:pt x="6992795" y="81771"/>
                </a:lnTo>
                <a:lnTo>
                  <a:pt x="7025680" y="114656"/>
                </a:lnTo>
                <a:lnTo>
                  <a:pt x="7053743" y="151848"/>
                </a:lnTo>
                <a:lnTo>
                  <a:pt x="7076467" y="192832"/>
                </a:lnTo>
                <a:lnTo>
                  <a:pt x="7093337" y="237091"/>
                </a:lnTo>
                <a:lnTo>
                  <a:pt x="7103837" y="284111"/>
                </a:lnTo>
                <a:lnTo>
                  <a:pt x="7107451" y="333375"/>
                </a:lnTo>
                <a:lnTo>
                  <a:pt x="7107451" y="427110"/>
                </a:lnTo>
                <a:lnTo>
                  <a:pt x="7103837" y="476374"/>
                </a:lnTo>
                <a:lnTo>
                  <a:pt x="7093337" y="523393"/>
                </a:lnTo>
                <a:lnTo>
                  <a:pt x="7076467" y="567652"/>
                </a:lnTo>
                <a:lnTo>
                  <a:pt x="7053743" y="608636"/>
                </a:lnTo>
                <a:lnTo>
                  <a:pt x="7025680" y="645828"/>
                </a:lnTo>
                <a:lnTo>
                  <a:pt x="6992795" y="678714"/>
                </a:lnTo>
                <a:lnTo>
                  <a:pt x="6955602" y="706776"/>
                </a:lnTo>
                <a:lnTo>
                  <a:pt x="6914619" y="729500"/>
                </a:lnTo>
                <a:lnTo>
                  <a:pt x="6870359" y="746370"/>
                </a:lnTo>
                <a:lnTo>
                  <a:pt x="6823340" y="756870"/>
                </a:lnTo>
                <a:lnTo>
                  <a:pt x="6774077" y="7604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9999" y="5055313"/>
            <a:ext cx="4215765" cy="1065530"/>
          </a:xfrm>
          <a:custGeom>
            <a:avLst/>
            <a:gdLst/>
            <a:ahLst/>
            <a:cxnLst/>
            <a:rect l="l" t="t" r="r" b="b"/>
            <a:pathLst>
              <a:path w="4215765" h="1065529">
                <a:moveTo>
                  <a:pt x="3882504" y="1065285"/>
                </a:moveTo>
                <a:lnTo>
                  <a:pt x="333373" y="1065285"/>
                </a:lnTo>
                <a:lnTo>
                  <a:pt x="284111" y="1061671"/>
                </a:lnTo>
                <a:lnTo>
                  <a:pt x="237091" y="1051170"/>
                </a:lnTo>
                <a:lnTo>
                  <a:pt x="192832" y="1034300"/>
                </a:lnTo>
                <a:lnTo>
                  <a:pt x="151848" y="1011576"/>
                </a:lnTo>
                <a:lnTo>
                  <a:pt x="114656" y="983514"/>
                </a:lnTo>
                <a:lnTo>
                  <a:pt x="81771" y="950629"/>
                </a:lnTo>
                <a:lnTo>
                  <a:pt x="53708" y="913436"/>
                </a:lnTo>
                <a:lnTo>
                  <a:pt x="30984" y="872453"/>
                </a:lnTo>
                <a:lnTo>
                  <a:pt x="14114" y="828193"/>
                </a:lnTo>
                <a:lnTo>
                  <a:pt x="3614" y="781174"/>
                </a:lnTo>
                <a:lnTo>
                  <a:pt x="0" y="73191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3882503" y="0"/>
                </a:lnTo>
                <a:lnTo>
                  <a:pt x="3931766" y="3614"/>
                </a:lnTo>
                <a:lnTo>
                  <a:pt x="3978786" y="14114"/>
                </a:lnTo>
                <a:lnTo>
                  <a:pt x="4023045" y="30984"/>
                </a:lnTo>
                <a:lnTo>
                  <a:pt x="4064029" y="53708"/>
                </a:lnTo>
                <a:lnTo>
                  <a:pt x="4101221" y="81771"/>
                </a:lnTo>
                <a:lnTo>
                  <a:pt x="4134106" y="114656"/>
                </a:lnTo>
                <a:lnTo>
                  <a:pt x="4162169" y="151848"/>
                </a:lnTo>
                <a:lnTo>
                  <a:pt x="4184893" y="192832"/>
                </a:lnTo>
                <a:lnTo>
                  <a:pt x="4201763" y="237091"/>
                </a:lnTo>
                <a:lnTo>
                  <a:pt x="4212263" y="284111"/>
                </a:lnTo>
                <a:lnTo>
                  <a:pt x="4215368" y="326430"/>
                </a:lnTo>
                <a:lnTo>
                  <a:pt x="4215368" y="738854"/>
                </a:lnTo>
                <a:lnTo>
                  <a:pt x="4212263" y="781174"/>
                </a:lnTo>
                <a:lnTo>
                  <a:pt x="4201763" y="828193"/>
                </a:lnTo>
                <a:lnTo>
                  <a:pt x="4184893" y="872453"/>
                </a:lnTo>
                <a:lnTo>
                  <a:pt x="4162169" y="913436"/>
                </a:lnTo>
                <a:lnTo>
                  <a:pt x="4134106" y="950629"/>
                </a:lnTo>
                <a:lnTo>
                  <a:pt x="4101221" y="983514"/>
                </a:lnTo>
                <a:lnTo>
                  <a:pt x="4064029" y="1011576"/>
                </a:lnTo>
                <a:lnTo>
                  <a:pt x="4023045" y="1034300"/>
                </a:lnTo>
                <a:lnTo>
                  <a:pt x="3978786" y="1051170"/>
                </a:lnTo>
                <a:lnTo>
                  <a:pt x="3931766" y="1061671"/>
                </a:lnTo>
                <a:lnTo>
                  <a:pt x="3882504" y="1065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591181" y="5076789"/>
            <a:ext cx="403352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Here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Previous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quarter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2016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qtr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2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gives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sales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amount</a:t>
            </a:r>
            <a:r>
              <a:rPr sz="1350" spc="-5" dirty="0">
                <a:latin typeface="Comic Sans MS"/>
                <a:cs typeface="Comic Sans MS"/>
              </a:rPr>
              <a:t> of </a:t>
            </a:r>
            <a:r>
              <a:rPr sz="1350" spc="-10" dirty="0">
                <a:latin typeface="Comic Sans MS"/>
                <a:cs typeface="Comic Sans MS"/>
              </a:rPr>
              <a:t>its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previous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qtr</a:t>
            </a:r>
            <a:r>
              <a:rPr sz="1350" spc="-5" dirty="0">
                <a:latin typeface="Comic Sans MS"/>
                <a:cs typeface="Comic Sans MS"/>
              </a:rPr>
              <a:t> of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2016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qtr</a:t>
            </a:r>
            <a:r>
              <a:rPr sz="1350" spc="-5" dirty="0">
                <a:latin typeface="Comic Sans MS"/>
                <a:cs typeface="Comic Sans MS"/>
              </a:rPr>
              <a:t> 1.</a:t>
            </a:r>
            <a:endParaRPr sz="1350">
              <a:latin typeface="Comic Sans MS"/>
              <a:cs typeface="Comic Sans MS"/>
            </a:endParaRPr>
          </a:p>
          <a:p>
            <a:pPr marL="62230" marR="54610" algn="ctr">
              <a:lnSpc>
                <a:spcPct val="115700"/>
              </a:lnSpc>
            </a:pPr>
            <a:r>
              <a:rPr sz="1350" spc="-10" dirty="0">
                <a:latin typeface="Comic Sans MS"/>
                <a:cs typeface="Comic Sans MS"/>
              </a:rPr>
              <a:t>Like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this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it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gives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sales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amount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its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previous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qtr.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999" y="4463640"/>
            <a:ext cx="3314699" cy="246697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1394" y="3900146"/>
            <a:ext cx="6715124" cy="37147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73852" y="2049496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6" name="object 26"/>
          <p:cNvSpPr txBox="1"/>
          <p:nvPr/>
        </p:nvSpPr>
        <p:spPr>
          <a:xfrm>
            <a:off x="304290" y="2567582"/>
            <a:ext cx="6913880" cy="101155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b="1" spc="-5" dirty="0">
                <a:latin typeface="Comic Sans MS"/>
                <a:cs typeface="Comic Sans MS"/>
              </a:rPr>
              <a:t>Example</a:t>
            </a:r>
            <a:endParaRPr sz="1800">
              <a:latin typeface="Comic Sans MS"/>
              <a:cs typeface="Comic Sans MS"/>
            </a:endParaRPr>
          </a:p>
          <a:p>
            <a:pPr marL="41275" marR="5080">
              <a:lnSpc>
                <a:spcPct val="115700"/>
              </a:lnSpc>
              <a:spcBef>
                <a:spcPts val="645"/>
              </a:spcBef>
            </a:pPr>
            <a:r>
              <a:rPr sz="1350" spc="-10" dirty="0">
                <a:latin typeface="Comic Sans MS"/>
                <a:cs typeface="Comic Sans MS"/>
              </a:rPr>
              <a:t>How</a:t>
            </a:r>
            <a:r>
              <a:rPr sz="1350" spc="17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can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you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create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measure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to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calculate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total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sales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amount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for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previous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quarter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using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Orders</a:t>
            </a:r>
            <a:r>
              <a:rPr sz="1350" b="1" spc="-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OrderDate</a:t>
            </a:r>
            <a:r>
              <a:rPr sz="1350" b="1" spc="-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column?</a:t>
            </a:r>
            <a:endParaRPr sz="13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1120" y="906359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2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7" y="434442"/>
                </a:lnTo>
                <a:lnTo>
                  <a:pt x="3518" y="393422"/>
                </a:lnTo>
                <a:lnTo>
                  <a:pt x="0" y="353117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3" y="127690"/>
                </a:lnTo>
                <a:lnTo>
                  <a:pt x="138793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5" y="26552"/>
                </a:lnTo>
                <a:lnTo>
                  <a:pt x="311506" y="12145"/>
                </a:lnTo>
                <a:lnTo>
                  <a:pt x="361426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2" y="3122"/>
                </a:lnTo>
                <a:lnTo>
                  <a:pt x="877907" y="12145"/>
                </a:lnTo>
                <a:lnTo>
                  <a:pt x="925522" y="26552"/>
                </a:lnTo>
                <a:lnTo>
                  <a:pt x="970441" y="45826"/>
                </a:lnTo>
                <a:lnTo>
                  <a:pt x="1012275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399" y="161270"/>
                </a:lnTo>
                <a:lnTo>
                  <a:pt x="1141023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1" y="313274"/>
                </a:lnTo>
                <a:lnTo>
                  <a:pt x="1188494" y="341429"/>
                </a:lnTo>
                <a:lnTo>
                  <a:pt x="1188494" y="365303"/>
                </a:lnTo>
                <a:lnTo>
                  <a:pt x="1176816" y="435824"/>
                </a:lnTo>
                <a:lnTo>
                  <a:pt x="1161620" y="475951"/>
                </a:lnTo>
                <a:lnTo>
                  <a:pt x="1141016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2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0" y="687817"/>
                </a:lnTo>
                <a:lnTo>
                  <a:pt x="877906" y="702296"/>
                </a:lnTo>
                <a:lnTo>
                  <a:pt x="827982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40244" y="1151405"/>
            <a:ext cx="61150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Got</a:t>
            </a:r>
            <a:r>
              <a:rPr sz="1350" b="1" spc="-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it?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284298" y="120690"/>
            <a:ext cx="4732020" cy="506730"/>
          </a:xfrm>
          <a:custGeom>
            <a:avLst/>
            <a:gdLst/>
            <a:ahLst/>
            <a:cxnLst/>
            <a:rect l="l" t="t" r="r" b="b"/>
            <a:pathLst>
              <a:path w="4732020" h="506730">
                <a:moveTo>
                  <a:pt x="4478661" y="506612"/>
                </a:moveTo>
                <a:lnTo>
                  <a:pt x="253305" y="506612"/>
                </a:lnTo>
                <a:lnTo>
                  <a:pt x="207774" y="502531"/>
                </a:lnTo>
                <a:lnTo>
                  <a:pt x="164919" y="490764"/>
                </a:lnTo>
                <a:lnTo>
                  <a:pt x="125457" y="472028"/>
                </a:lnTo>
                <a:lnTo>
                  <a:pt x="90104" y="447038"/>
                </a:lnTo>
                <a:lnTo>
                  <a:pt x="59574" y="416508"/>
                </a:lnTo>
                <a:lnTo>
                  <a:pt x="34583" y="381154"/>
                </a:lnTo>
                <a:lnTo>
                  <a:pt x="15847" y="341692"/>
                </a:lnTo>
                <a:lnTo>
                  <a:pt x="4081" y="298838"/>
                </a:lnTo>
                <a:lnTo>
                  <a:pt x="0" y="253306"/>
                </a:lnTo>
                <a:lnTo>
                  <a:pt x="4081" y="207774"/>
                </a:lnTo>
                <a:lnTo>
                  <a:pt x="15847" y="164919"/>
                </a:lnTo>
                <a:lnTo>
                  <a:pt x="34583" y="125457"/>
                </a:lnTo>
                <a:lnTo>
                  <a:pt x="59574" y="90104"/>
                </a:lnTo>
                <a:lnTo>
                  <a:pt x="90104" y="59574"/>
                </a:lnTo>
                <a:lnTo>
                  <a:pt x="125457" y="34583"/>
                </a:lnTo>
                <a:lnTo>
                  <a:pt x="164919" y="15847"/>
                </a:lnTo>
                <a:lnTo>
                  <a:pt x="207774" y="4081"/>
                </a:lnTo>
                <a:lnTo>
                  <a:pt x="253306" y="0"/>
                </a:lnTo>
                <a:lnTo>
                  <a:pt x="4478660" y="0"/>
                </a:lnTo>
                <a:lnTo>
                  <a:pt x="4524192" y="4081"/>
                </a:lnTo>
                <a:lnTo>
                  <a:pt x="4567047" y="15847"/>
                </a:lnTo>
                <a:lnTo>
                  <a:pt x="4606509" y="34583"/>
                </a:lnTo>
                <a:lnTo>
                  <a:pt x="4641862" y="59574"/>
                </a:lnTo>
                <a:lnTo>
                  <a:pt x="4672392" y="90104"/>
                </a:lnTo>
                <a:lnTo>
                  <a:pt x="4697383" y="125457"/>
                </a:lnTo>
                <a:lnTo>
                  <a:pt x="4716119" y="164919"/>
                </a:lnTo>
                <a:lnTo>
                  <a:pt x="4727885" y="207774"/>
                </a:lnTo>
                <a:lnTo>
                  <a:pt x="4731681" y="250120"/>
                </a:lnTo>
                <a:lnTo>
                  <a:pt x="4731681" y="256492"/>
                </a:lnTo>
                <a:lnTo>
                  <a:pt x="4727885" y="298838"/>
                </a:lnTo>
                <a:lnTo>
                  <a:pt x="4716119" y="341692"/>
                </a:lnTo>
                <a:lnTo>
                  <a:pt x="4697383" y="381154"/>
                </a:lnTo>
                <a:lnTo>
                  <a:pt x="4672392" y="416508"/>
                </a:lnTo>
                <a:lnTo>
                  <a:pt x="4641862" y="447038"/>
                </a:lnTo>
                <a:lnTo>
                  <a:pt x="4606509" y="472028"/>
                </a:lnTo>
                <a:lnTo>
                  <a:pt x="4567047" y="490764"/>
                </a:lnTo>
                <a:lnTo>
                  <a:pt x="4524192" y="502531"/>
                </a:lnTo>
                <a:lnTo>
                  <a:pt x="4478661" y="506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94390" y="5397525"/>
            <a:ext cx="4215765" cy="1803400"/>
          </a:xfrm>
          <a:custGeom>
            <a:avLst/>
            <a:gdLst/>
            <a:ahLst/>
            <a:cxnLst/>
            <a:rect l="l" t="t" r="r" b="b"/>
            <a:pathLst>
              <a:path w="4215765" h="1803400">
                <a:moveTo>
                  <a:pt x="3824592" y="1803387"/>
                </a:moveTo>
                <a:lnTo>
                  <a:pt x="3804424" y="1751469"/>
                </a:lnTo>
                <a:lnTo>
                  <a:pt x="3786098" y="1710664"/>
                </a:lnTo>
                <a:lnTo>
                  <a:pt x="3766070" y="1670735"/>
                </a:lnTo>
                <a:lnTo>
                  <a:pt x="3744391" y="1631721"/>
                </a:lnTo>
                <a:lnTo>
                  <a:pt x="3721087" y="1593672"/>
                </a:lnTo>
                <a:lnTo>
                  <a:pt x="3696208" y="1556613"/>
                </a:lnTo>
                <a:lnTo>
                  <a:pt x="3669792" y="1520583"/>
                </a:lnTo>
                <a:lnTo>
                  <a:pt x="3641902" y="1485633"/>
                </a:lnTo>
                <a:lnTo>
                  <a:pt x="3612553" y="1451813"/>
                </a:lnTo>
                <a:lnTo>
                  <a:pt x="3581806" y="1419136"/>
                </a:lnTo>
                <a:lnTo>
                  <a:pt x="3549700" y="1387665"/>
                </a:lnTo>
                <a:lnTo>
                  <a:pt x="3516287" y="1357439"/>
                </a:lnTo>
                <a:lnTo>
                  <a:pt x="3481590" y="1328483"/>
                </a:lnTo>
                <a:lnTo>
                  <a:pt x="3445675" y="1300848"/>
                </a:lnTo>
                <a:lnTo>
                  <a:pt x="3408565" y="1274572"/>
                </a:lnTo>
                <a:lnTo>
                  <a:pt x="3370313" y="1249705"/>
                </a:lnTo>
                <a:lnTo>
                  <a:pt x="3330956" y="1226273"/>
                </a:lnTo>
                <a:lnTo>
                  <a:pt x="3290544" y="1204328"/>
                </a:lnTo>
                <a:lnTo>
                  <a:pt x="3249117" y="1183906"/>
                </a:lnTo>
                <a:lnTo>
                  <a:pt x="3206724" y="1165047"/>
                </a:lnTo>
                <a:lnTo>
                  <a:pt x="3163405" y="1147787"/>
                </a:lnTo>
                <a:lnTo>
                  <a:pt x="3119183" y="1132179"/>
                </a:lnTo>
                <a:lnTo>
                  <a:pt x="3074136" y="1118247"/>
                </a:lnTo>
                <a:lnTo>
                  <a:pt x="3028277" y="1106043"/>
                </a:lnTo>
                <a:lnTo>
                  <a:pt x="2981668" y="1095616"/>
                </a:lnTo>
                <a:lnTo>
                  <a:pt x="2934347" y="1086980"/>
                </a:lnTo>
                <a:lnTo>
                  <a:pt x="2886354" y="1080198"/>
                </a:lnTo>
                <a:lnTo>
                  <a:pt x="2837738" y="1075309"/>
                </a:lnTo>
                <a:lnTo>
                  <a:pt x="2788526" y="1072337"/>
                </a:lnTo>
                <a:lnTo>
                  <a:pt x="2738780" y="1071346"/>
                </a:lnTo>
                <a:lnTo>
                  <a:pt x="2689034" y="1072337"/>
                </a:lnTo>
                <a:lnTo>
                  <a:pt x="2639834" y="1075309"/>
                </a:lnTo>
                <a:lnTo>
                  <a:pt x="2591206" y="1080198"/>
                </a:lnTo>
                <a:lnTo>
                  <a:pt x="2543213" y="1086980"/>
                </a:lnTo>
                <a:lnTo>
                  <a:pt x="2495893" y="1095616"/>
                </a:lnTo>
                <a:lnTo>
                  <a:pt x="2449284" y="1106043"/>
                </a:lnTo>
                <a:lnTo>
                  <a:pt x="2403424" y="1118247"/>
                </a:lnTo>
                <a:lnTo>
                  <a:pt x="2358377" y="1132179"/>
                </a:lnTo>
                <a:lnTo>
                  <a:pt x="2314168" y="1147787"/>
                </a:lnTo>
                <a:lnTo>
                  <a:pt x="2270836" y="1165047"/>
                </a:lnTo>
                <a:lnTo>
                  <a:pt x="2228443" y="1183906"/>
                </a:lnTo>
                <a:lnTo>
                  <a:pt x="2187016" y="1204328"/>
                </a:lnTo>
                <a:lnTo>
                  <a:pt x="2146604" y="1226273"/>
                </a:lnTo>
                <a:lnTo>
                  <a:pt x="2107247" y="1249705"/>
                </a:lnTo>
                <a:lnTo>
                  <a:pt x="2068995" y="1274572"/>
                </a:lnTo>
                <a:lnTo>
                  <a:pt x="2031885" y="1300848"/>
                </a:lnTo>
                <a:lnTo>
                  <a:pt x="1995970" y="1328483"/>
                </a:lnTo>
                <a:lnTo>
                  <a:pt x="1961273" y="1357439"/>
                </a:lnTo>
                <a:lnTo>
                  <a:pt x="1927860" y="1387665"/>
                </a:lnTo>
                <a:lnTo>
                  <a:pt x="1895754" y="1419136"/>
                </a:lnTo>
                <a:lnTo>
                  <a:pt x="1865007" y="1451813"/>
                </a:lnTo>
                <a:lnTo>
                  <a:pt x="1835670" y="1485633"/>
                </a:lnTo>
                <a:lnTo>
                  <a:pt x="1807768" y="1520583"/>
                </a:lnTo>
                <a:lnTo>
                  <a:pt x="1781352" y="1556613"/>
                </a:lnTo>
                <a:lnTo>
                  <a:pt x="1756486" y="1593672"/>
                </a:lnTo>
                <a:lnTo>
                  <a:pt x="1733181" y="1631721"/>
                </a:lnTo>
                <a:lnTo>
                  <a:pt x="1711490" y="1670735"/>
                </a:lnTo>
                <a:lnTo>
                  <a:pt x="1691462" y="1710664"/>
                </a:lnTo>
                <a:lnTo>
                  <a:pt x="1673136" y="1751469"/>
                </a:lnTo>
                <a:lnTo>
                  <a:pt x="1656562" y="1793100"/>
                </a:lnTo>
                <a:lnTo>
                  <a:pt x="1652981" y="1803387"/>
                </a:lnTo>
                <a:lnTo>
                  <a:pt x="3824592" y="1803387"/>
                </a:lnTo>
                <a:close/>
              </a:path>
              <a:path w="4215765" h="1803400">
                <a:moveTo>
                  <a:pt x="4215371" y="326428"/>
                </a:moveTo>
                <a:lnTo>
                  <a:pt x="4212272" y="284099"/>
                </a:lnTo>
                <a:lnTo>
                  <a:pt x="4201769" y="237083"/>
                </a:lnTo>
                <a:lnTo>
                  <a:pt x="4184904" y="192824"/>
                </a:lnTo>
                <a:lnTo>
                  <a:pt x="4162171" y="151841"/>
                </a:lnTo>
                <a:lnTo>
                  <a:pt x="4134116" y="114655"/>
                </a:lnTo>
                <a:lnTo>
                  <a:pt x="4101223" y="81762"/>
                </a:lnTo>
                <a:lnTo>
                  <a:pt x="4064038" y="53708"/>
                </a:lnTo>
                <a:lnTo>
                  <a:pt x="4023055" y="30975"/>
                </a:lnTo>
                <a:lnTo>
                  <a:pt x="3978795" y="14109"/>
                </a:lnTo>
                <a:lnTo>
                  <a:pt x="3931767" y="3606"/>
                </a:lnTo>
                <a:lnTo>
                  <a:pt x="3882504" y="0"/>
                </a:lnTo>
                <a:lnTo>
                  <a:pt x="333375" y="0"/>
                </a:lnTo>
                <a:lnTo>
                  <a:pt x="284111" y="3606"/>
                </a:lnTo>
                <a:lnTo>
                  <a:pt x="237096" y="14109"/>
                </a:lnTo>
                <a:lnTo>
                  <a:pt x="192836" y="30975"/>
                </a:lnTo>
                <a:lnTo>
                  <a:pt x="151853" y="53708"/>
                </a:lnTo>
                <a:lnTo>
                  <a:pt x="114668" y="81762"/>
                </a:lnTo>
                <a:lnTo>
                  <a:pt x="81775" y="114655"/>
                </a:lnTo>
                <a:lnTo>
                  <a:pt x="53708" y="151841"/>
                </a:lnTo>
                <a:lnTo>
                  <a:pt x="30988" y="192824"/>
                </a:lnTo>
                <a:lnTo>
                  <a:pt x="14122" y="237083"/>
                </a:lnTo>
                <a:lnTo>
                  <a:pt x="3619" y="284099"/>
                </a:lnTo>
                <a:lnTo>
                  <a:pt x="0" y="333375"/>
                </a:lnTo>
                <a:lnTo>
                  <a:pt x="0" y="731901"/>
                </a:lnTo>
                <a:lnTo>
                  <a:pt x="3619" y="781164"/>
                </a:lnTo>
                <a:lnTo>
                  <a:pt x="14122" y="828192"/>
                </a:lnTo>
                <a:lnTo>
                  <a:pt x="30988" y="872451"/>
                </a:lnTo>
                <a:lnTo>
                  <a:pt x="53708" y="913434"/>
                </a:lnTo>
                <a:lnTo>
                  <a:pt x="81775" y="950620"/>
                </a:lnTo>
                <a:lnTo>
                  <a:pt x="114668" y="983513"/>
                </a:lnTo>
                <a:lnTo>
                  <a:pt x="151853" y="1011567"/>
                </a:lnTo>
                <a:lnTo>
                  <a:pt x="192836" y="1034300"/>
                </a:lnTo>
                <a:lnTo>
                  <a:pt x="237096" y="1051166"/>
                </a:lnTo>
                <a:lnTo>
                  <a:pt x="284111" y="1061669"/>
                </a:lnTo>
                <a:lnTo>
                  <a:pt x="333375" y="1065276"/>
                </a:lnTo>
                <a:lnTo>
                  <a:pt x="3882504" y="1065276"/>
                </a:lnTo>
                <a:lnTo>
                  <a:pt x="3931767" y="1061669"/>
                </a:lnTo>
                <a:lnTo>
                  <a:pt x="3978795" y="1051166"/>
                </a:lnTo>
                <a:lnTo>
                  <a:pt x="4023055" y="1034300"/>
                </a:lnTo>
                <a:lnTo>
                  <a:pt x="4064038" y="1011567"/>
                </a:lnTo>
                <a:lnTo>
                  <a:pt x="4101223" y="983513"/>
                </a:lnTo>
                <a:lnTo>
                  <a:pt x="4134116" y="950620"/>
                </a:lnTo>
                <a:lnTo>
                  <a:pt x="4162171" y="913434"/>
                </a:lnTo>
                <a:lnTo>
                  <a:pt x="4184904" y="872451"/>
                </a:lnTo>
                <a:lnTo>
                  <a:pt x="4201769" y="828192"/>
                </a:lnTo>
                <a:lnTo>
                  <a:pt x="4212272" y="781164"/>
                </a:lnTo>
                <a:lnTo>
                  <a:pt x="4215371" y="738847"/>
                </a:lnTo>
                <a:lnTo>
                  <a:pt x="4215371" y="326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85874" y="210193"/>
            <a:ext cx="252920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b="0" u="heavy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PREVIOUSMONTH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62080" y="2012350"/>
            <a:ext cx="4354195" cy="363220"/>
          </a:xfrm>
          <a:custGeom>
            <a:avLst/>
            <a:gdLst/>
            <a:ahLst/>
            <a:cxnLst/>
            <a:rect l="l" t="t" r="r" b="b"/>
            <a:pathLst>
              <a:path w="4354195" h="363219">
                <a:moveTo>
                  <a:pt x="4172609" y="363154"/>
                </a:moveTo>
                <a:lnTo>
                  <a:pt x="181575" y="363154"/>
                </a:lnTo>
                <a:lnTo>
                  <a:pt x="145987" y="359632"/>
                </a:lnTo>
                <a:lnTo>
                  <a:pt x="80837" y="332647"/>
                </a:lnTo>
                <a:lnTo>
                  <a:pt x="30506" y="282316"/>
                </a:lnTo>
                <a:lnTo>
                  <a:pt x="3521" y="217166"/>
                </a:lnTo>
                <a:lnTo>
                  <a:pt x="0" y="181578"/>
                </a:lnTo>
                <a:lnTo>
                  <a:pt x="3521" y="145987"/>
                </a:lnTo>
                <a:lnTo>
                  <a:pt x="30506" y="80837"/>
                </a:lnTo>
                <a:lnTo>
                  <a:pt x="80837" y="30507"/>
                </a:lnTo>
                <a:lnTo>
                  <a:pt x="145987" y="3521"/>
                </a:lnTo>
                <a:lnTo>
                  <a:pt x="181576" y="0"/>
                </a:lnTo>
                <a:lnTo>
                  <a:pt x="4172608" y="0"/>
                </a:lnTo>
                <a:lnTo>
                  <a:pt x="4242095" y="13821"/>
                </a:lnTo>
                <a:lnTo>
                  <a:pt x="4301003" y="53182"/>
                </a:lnTo>
                <a:lnTo>
                  <a:pt x="4340364" y="112090"/>
                </a:lnTo>
                <a:lnTo>
                  <a:pt x="4353593" y="175587"/>
                </a:lnTo>
                <a:lnTo>
                  <a:pt x="4353593" y="187566"/>
                </a:lnTo>
                <a:lnTo>
                  <a:pt x="4340364" y="251063"/>
                </a:lnTo>
                <a:lnTo>
                  <a:pt x="4301003" y="309971"/>
                </a:lnTo>
                <a:lnTo>
                  <a:pt x="4242095" y="349332"/>
                </a:lnTo>
                <a:lnTo>
                  <a:pt x="4172609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46218" y="2063753"/>
            <a:ext cx="258635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PREVIOUSMONTH(&lt;Dates&gt;)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1785" y="760652"/>
            <a:ext cx="7327900" cy="1185545"/>
            <a:chOff x="221785" y="760652"/>
            <a:chExt cx="7327900" cy="1185545"/>
          </a:xfrm>
        </p:grpSpPr>
        <p:sp>
          <p:nvSpPr>
            <p:cNvPr id="11" name="object 11"/>
            <p:cNvSpPr/>
            <p:nvPr/>
          </p:nvSpPr>
          <p:spPr>
            <a:xfrm>
              <a:off x="221785" y="760652"/>
              <a:ext cx="7327900" cy="1185545"/>
            </a:xfrm>
            <a:custGeom>
              <a:avLst/>
              <a:gdLst/>
              <a:ahLst/>
              <a:cxnLst/>
              <a:rect l="l" t="t" r="r" b="b"/>
              <a:pathLst>
                <a:path w="7327900" h="1185545">
                  <a:moveTo>
                    <a:pt x="6995313" y="1185022"/>
                  </a:moveTo>
                  <a:lnTo>
                    <a:pt x="333374" y="1185022"/>
                  </a:lnTo>
                  <a:lnTo>
                    <a:pt x="284111" y="1181407"/>
                  </a:lnTo>
                  <a:lnTo>
                    <a:pt x="237091" y="1170907"/>
                  </a:lnTo>
                  <a:lnTo>
                    <a:pt x="192832" y="1154037"/>
                  </a:lnTo>
                  <a:lnTo>
                    <a:pt x="151848" y="1131313"/>
                  </a:lnTo>
                  <a:lnTo>
                    <a:pt x="114656" y="1103251"/>
                  </a:lnTo>
                  <a:lnTo>
                    <a:pt x="81771" y="1070366"/>
                  </a:lnTo>
                  <a:lnTo>
                    <a:pt x="53708" y="1033173"/>
                  </a:lnTo>
                  <a:lnTo>
                    <a:pt x="30984" y="992190"/>
                  </a:lnTo>
                  <a:lnTo>
                    <a:pt x="14114" y="947930"/>
                  </a:lnTo>
                  <a:lnTo>
                    <a:pt x="3614" y="900911"/>
                  </a:lnTo>
                  <a:lnTo>
                    <a:pt x="0" y="851647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995314" y="0"/>
                  </a:lnTo>
                  <a:lnTo>
                    <a:pt x="7044577" y="3614"/>
                  </a:lnTo>
                  <a:lnTo>
                    <a:pt x="7091596" y="14114"/>
                  </a:lnTo>
                  <a:lnTo>
                    <a:pt x="7135856" y="30984"/>
                  </a:lnTo>
                  <a:lnTo>
                    <a:pt x="7176839" y="53708"/>
                  </a:lnTo>
                  <a:lnTo>
                    <a:pt x="7214032" y="81771"/>
                  </a:lnTo>
                  <a:lnTo>
                    <a:pt x="7246917" y="114656"/>
                  </a:lnTo>
                  <a:lnTo>
                    <a:pt x="7274979" y="151848"/>
                  </a:lnTo>
                  <a:lnTo>
                    <a:pt x="7297704" y="192832"/>
                  </a:lnTo>
                  <a:lnTo>
                    <a:pt x="7314574" y="237091"/>
                  </a:lnTo>
                  <a:lnTo>
                    <a:pt x="7325074" y="284111"/>
                  </a:lnTo>
                  <a:lnTo>
                    <a:pt x="7327698" y="319877"/>
                  </a:lnTo>
                  <a:lnTo>
                    <a:pt x="7327698" y="865145"/>
                  </a:lnTo>
                  <a:lnTo>
                    <a:pt x="7314574" y="947930"/>
                  </a:lnTo>
                  <a:lnTo>
                    <a:pt x="7297704" y="992190"/>
                  </a:lnTo>
                  <a:lnTo>
                    <a:pt x="7274979" y="1033173"/>
                  </a:lnTo>
                  <a:lnTo>
                    <a:pt x="7246917" y="1070366"/>
                  </a:lnTo>
                  <a:lnTo>
                    <a:pt x="7214032" y="1103251"/>
                  </a:lnTo>
                  <a:lnTo>
                    <a:pt x="7176839" y="1131313"/>
                  </a:lnTo>
                  <a:lnTo>
                    <a:pt x="7135856" y="1154037"/>
                  </a:lnTo>
                  <a:lnTo>
                    <a:pt x="7091596" y="1170907"/>
                  </a:lnTo>
                  <a:lnTo>
                    <a:pt x="7044577" y="1181407"/>
                  </a:lnTo>
                  <a:lnTo>
                    <a:pt x="6995313" y="11850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235" y="922577"/>
              <a:ext cx="66675" cy="666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235" y="1455977"/>
              <a:ext cx="66675" cy="6667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80858" y="777689"/>
            <a:ext cx="6944359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100"/>
              </a:spcBef>
            </a:pPr>
            <a:r>
              <a:rPr sz="1550" b="1" spc="-5" dirty="0">
                <a:latin typeface="Comic Sans MS"/>
                <a:cs typeface="Comic Sans MS"/>
              </a:rPr>
              <a:t>PREVIOUSMONTH</a:t>
            </a:r>
            <a:r>
              <a:rPr sz="1550" b="1" spc="27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is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used</a:t>
            </a:r>
            <a:r>
              <a:rPr sz="1550" spc="2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spc="2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return</a:t>
            </a:r>
            <a:r>
              <a:rPr sz="1550" spc="2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all</a:t>
            </a:r>
            <a:r>
              <a:rPr sz="1550" spc="2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2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dates</a:t>
            </a:r>
            <a:r>
              <a:rPr sz="1550" spc="2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from</a:t>
            </a:r>
            <a:r>
              <a:rPr sz="1550" spc="2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2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previous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month, allowing you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 create month-over-month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comparisons.</a:t>
            </a:r>
            <a:endParaRPr sz="1550">
              <a:latin typeface="Comic Sans MS"/>
              <a:cs typeface="Comic Sans MS"/>
            </a:endParaRPr>
          </a:p>
          <a:p>
            <a:pPr marL="12700" marR="5080">
              <a:lnSpc>
                <a:spcPct val="112900"/>
              </a:lnSpc>
            </a:pPr>
            <a:r>
              <a:rPr sz="1550" spc="-5" dirty="0">
                <a:latin typeface="Comic Sans MS"/>
                <a:cs typeface="Comic Sans MS"/>
              </a:rPr>
              <a:t>It's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often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used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financial</a:t>
            </a:r>
            <a:r>
              <a:rPr sz="1550" spc="24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and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business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reporting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track</a:t>
            </a:r>
            <a:r>
              <a:rPr sz="1550" spc="24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performance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metrics such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as sales,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revenue,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or expenses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from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 previous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month.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62080" y="2508854"/>
            <a:ext cx="4354195" cy="363220"/>
          </a:xfrm>
          <a:custGeom>
            <a:avLst/>
            <a:gdLst/>
            <a:ahLst/>
            <a:cxnLst/>
            <a:rect l="l" t="t" r="r" b="b"/>
            <a:pathLst>
              <a:path w="4354195" h="363219">
                <a:moveTo>
                  <a:pt x="4172609" y="363154"/>
                </a:moveTo>
                <a:lnTo>
                  <a:pt x="181576" y="363154"/>
                </a:lnTo>
                <a:lnTo>
                  <a:pt x="145987" y="359632"/>
                </a:lnTo>
                <a:lnTo>
                  <a:pt x="80837" y="332647"/>
                </a:lnTo>
                <a:lnTo>
                  <a:pt x="30506" y="282316"/>
                </a:lnTo>
                <a:lnTo>
                  <a:pt x="3521" y="217166"/>
                </a:lnTo>
                <a:lnTo>
                  <a:pt x="0" y="181578"/>
                </a:lnTo>
                <a:lnTo>
                  <a:pt x="3521" y="145987"/>
                </a:lnTo>
                <a:lnTo>
                  <a:pt x="30506" y="80837"/>
                </a:lnTo>
                <a:lnTo>
                  <a:pt x="80837" y="30506"/>
                </a:lnTo>
                <a:lnTo>
                  <a:pt x="145987" y="3521"/>
                </a:lnTo>
                <a:lnTo>
                  <a:pt x="181576" y="0"/>
                </a:lnTo>
                <a:lnTo>
                  <a:pt x="4172609" y="0"/>
                </a:lnTo>
                <a:lnTo>
                  <a:pt x="4242095" y="13821"/>
                </a:lnTo>
                <a:lnTo>
                  <a:pt x="4301003" y="53182"/>
                </a:lnTo>
                <a:lnTo>
                  <a:pt x="4340364" y="112090"/>
                </a:lnTo>
                <a:lnTo>
                  <a:pt x="4353593" y="175587"/>
                </a:lnTo>
                <a:lnTo>
                  <a:pt x="4353593" y="187566"/>
                </a:lnTo>
                <a:lnTo>
                  <a:pt x="4340364" y="251063"/>
                </a:lnTo>
                <a:lnTo>
                  <a:pt x="4301003" y="309971"/>
                </a:lnTo>
                <a:lnTo>
                  <a:pt x="4242095" y="349332"/>
                </a:lnTo>
                <a:lnTo>
                  <a:pt x="4172609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98878" y="2560257"/>
            <a:ext cx="288036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dates</a:t>
            </a:r>
            <a:r>
              <a:rPr sz="1450" spc="-10" dirty="0">
                <a:latin typeface="Comic Sans MS"/>
                <a:cs typeface="Comic Sans MS"/>
              </a:rPr>
              <a:t>: </a:t>
            </a:r>
            <a:r>
              <a:rPr sz="1450" spc="-5" dirty="0">
                <a:latin typeface="Comic Sans MS"/>
                <a:cs typeface="Comic Sans MS"/>
              </a:rPr>
              <a:t>A </a:t>
            </a:r>
            <a:r>
              <a:rPr sz="1450" spc="-10" dirty="0">
                <a:latin typeface="Comic Sans MS"/>
                <a:cs typeface="Comic Sans MS"/>
              </a:rPr>
              <a:t>column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containing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dates.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8764" y="1997068"/>
            <a:ext cx="8812530" cy="4929505"/>
            <a:chOff x="188764" y="1997068"/>
            <a:chExt cx="8812530" cy="4929505"/>
          </a:xfrm>
        </p:grpSpPr>
        <p:sp>
          <p:nvSpPr>
            <p:cNvPr id="18" name="object 18"/>
            <p:cNvSpPr/>
            <p:nvPr/>
          </p:nvSpPr>
          <p:spPr>
            <a:xfrm>
              <a:off x="221785" y="3006311"/>
              <a:ext cx="7107555" cy="760730"/>
            </a:xfrm>
            <a:custGeom>
              <a:avLst/>
              <a:gdLst/>
              <a:ahLst/>
              <a:cxnLst/>
              <a:rect l="l" t="t" r="r" b="b"/>
              <a:pathLst>
                <a:path w="7107555" h="760729">
                  <a:moveTo>
                    <a:pt x="6774077" y="760485"/>
                  </a:moveTo>
                  <a:lnTo>
                    <a:pt x="333374" y="760485"/>
                  </a:lnTo>
                  <a:lnTo>
                    <a:pt x="284111" y="756870"/>
                  </a:lnTo>
                  <a:lnTo>
                    <a:pt x="237091" y="746370"/>
                  </a:lnTo>
                  <a:lnTo>
                    <a:pt x="192832" y="729500"/>
                  </a:lnTo>
                  <a:lnTo>
                    <a:pt x="151848" y="706776"/>
                  </a:lnTo>
                  <a:lnTo>
                    <a:pt x="114656" y="678714"/>
                  </a:lnTo>
                  <a:lnTo>
                    <a:pt x="81771" y="645828"/>
                  </a:lnTo>
                  <a:lnTo>
                    <a:pt x="53708" y="608636"/>
                  </a:lnTo>
                  <a:lnTo>
                    <a:pt x="30984" y="567652"/>
                  </a:lnTo>
                  <a:lnTo>
                    <a:pt x="14114" y="523393"/>
                  </a:lnTo>
                  <a:lnTo>
                    <a:pt x="3614" y="476374"/>
                  </a:lnTo>
                  <a:lnTo>
                    <a:pt x="0" y="427110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2" y="0"/>
                  </a:lnTo>
                  <a:lnTo>
                    <a:pt x="6774078" y="0"/>
                  </a:lnTo>
                  <a:lnTo>
                    <a:pt x="6823340" y="3614"/>
                  </a:lnTo>
                  <a:lnTo>
                    <a:pt x="6870359" y="14114"/>
                  </a:lnTo>
                  <a:lnTo>
                    <a:pt x="6914619" y="30984"/>
                  </a:lnTo>
                  <a:lnTo>
                    <a:pt x="6955602" y="53708"/>
                  </a:lnTo>
                  <a:lnTo>
                    <a:pt x="6992795" y="81771"/>
                  </a:lnTo>
                  <a:lnTo>
                    <a:pt x="7025680" y="114656"/>
                  </a:lnTo>
                  <a:lnTo>
                    <a:pt x="7053743" y="151848"/>
                  </a:lnTo>
                  <a:lnTo>
                    <a:pt x="7076467" y="192832"/>
                  </a:lnTo>
                  <a:lnTo>
                    <a:pt x="7093337" y="237091"/>
                  </a:lnTo>
                  <a:lnTo>
                    <a:pt x="7103837" y="284111"/>
                  </a:lnTo>
                  <a:lnTo>
                    <a:pt x="7107451" y="333375"/>
                  </a:lnTo>
                  <a:lnTo>
                    <a:pt x="7107451" y="427110"/>
                  </a:lnTo>
                  <a:lnTo>
                    <a:pt x="7103837" y="476374"/>
                  </a:lnTo>
                  <a:lnTo>
                    <a:pt x="7093337" y="523393"/>
                  </a:lnTo>
                  <a:lnTo>
                    <a:pt x="7076467" y="567652"/>
                  </a:lnTo>
                  <a:lnTo>
                    <a:pt x="7053743" y="608636"/>
                  </a:lnTo>
                  <a:lnTo>
                    <a:pt x="7025680" y="645828"/>
                  </a:lnTo>
                  <a:lnTo>
                    <a:pt x="6992795" y="678714"/>
                  </a:lnTo>
                  <a:lnTo>
                    <a:pt x="6955602" y="706776"/>
                  </a:lnTo>
                  <a:lnTo>
                    <a:pt x="6914619" y="729500"/>
                  </a:lnTo>
                  <a:lnTo>
                    <a:pt x="6870359" y="746370"/>
                  </a:lnTo>
                  <a:lnTo>
                    <a:pt x="6823340" y="756870"/>
                  </a:lnTo>
                  <a:lnTo>
                    <a:pt x="6774077" y="7604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9661" y="1997068"/>
              <a:ext cx="1681463" cy="33527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798" y="3900146"/>
              <a:ext cx="6400799" cy="33337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764" y="4364070"/>
              <a:ext cx="3695699" cy="256222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535292" y="5418988"/>
            <a:ext cx="393382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Here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Previous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Month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2016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Feb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gives 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sales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amount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 </a:t>
            </a:r>
            <a:r>
              <a:rPr sz="1350" spc="-10" dirty="0">
                <a:latin typeface="Comic Sans MS"/>
                <a:cs typeface="Comic Sans MS"/>
              </a:rPr>
              <a:t>its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previous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Month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2016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Jan. 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Like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this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it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gives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sales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amount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its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previous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Month.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3" name="object 23"/>
          <p:cNvSpPr txBox="1"/>
          <p:nvPr/>
        </p:nvSpPr>
        <p:spPr>
          <a:xfrm>
            <a:off x="673852" y="2049496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4290" y="2567582"/>
            <a:ext cx="6913880" cy="101155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b="1" spc="-5" dirty="0">
                <a:latin typeface="Comic Sans MS"/>
                <a:cs typeface="Comic Sans MS"/>
              </a:rPr>
              <a:t>Example</a:t>
            </a:r>
            <a:endParaRPr sz="1800">
              <a:latin typeface="Comic Sans MS"/>
              <a:cs typeface="Comic Sans MS"/>
            </a:endParaRPr>
          </a:p>
          <a:p>
            <a:pPr marL="41275" marR="5080">
              <a:lnSpc>
                <a:spcPct val="115700"/>
              </a:lnSpc>
              <a:spcBef>
                <a:spcPts val="645"/>
              </a:spcBef>
            </a:pPr>
            <a:r>
              <a:rPr sz="1350" spc="-10" dirty="0">
                <a:latin typeface="Comic Sans MS"/>
                <a:cs typeface="Comic Sans MS"/>
              </a:rPr>
              <a:t>How</a:t>
            </a:r>
            <a:r>
              <a:rPr sz="1350" spc="17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can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you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create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measure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to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calculate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total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sales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amount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for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previous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Month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using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Orders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OrderDate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column?</a:t>
            </a:r>
            <a:endParaRPr sz="13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0474" y="2259931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0" y="1130520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1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2"/>
                </a:lnTo>
                <a:lnTo>
                  <a:pt x="1188494" y="365310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5541" y="1375566"/>
            <a:ext cx="50165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Easy</a:t>
            </a:r>
            <a:r>
              <a:rPr sz="1350" b="1" spc="-5" dirty="0">
                <a:latin typeface="Comic Sans MS"/>
                <a:cs typeface="Comic Sans MS"/>
              </a:rPr>
              <a:t>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284298" y="187365"/>
            <a:ext cx="4732020" cy="515620"/>
          </a:xfrm>
          <a:custGeom>
            <a:avLst/>
            <a:gdLst/>
            <a:ahLst/>
            <a:cxnLst/>
            <a:rect l="l" t="t" r="r" b="b"/>
            <a:pathLst>
              <a:path w="4732020" h="515620">
                <a:moveTo>
                  <a:pt x="4474202" y="515533"/>
                </a:moveTo>
                <a:lnTo>
                  <a:pt x="257764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4474200" y="0"/>
                </a:lnTo>
                <a:lnTo>
                  <a:pt x="4520534" y="4152"/>
                </a:lnTo>
                <a:lnTo>
                  <a:pt x="4564144" y="16126"/>
                </a:lnTo>
                <a:lnTo>
                  <a:pt x="4604300" y="35192"/>
                </a:lnTo>
                <a:lnTo>
                  <a:pt x="4640276" y="60623"/>
                </a:lnTo>
                <a:lnTo>
                  <a:pt x="4671344" y="91690"/>
                </a:lnTo>
                <a:lnTo>
                  <a:pt x="4696774" y="127667"/>
                </a:lnTo>
                <a:lnTo>
                  <a:pt x="4715841" y="167823"/>
                </a:lnTo>
                <a:lnTo>
                  <a:pt x="4727814" y="211432"/>
                </a:lnTo>
                <a:lnTo>
                  <a:pt x="4731967" y="257766"/>
                </a:lnTo>
                <a:lnTo>
                  <a:pt x="4727814" y="304100"/>
                </a:lnTo>
                <a:lnTo>
                  <a:pt x="4715841" y="347710"/>
                </a:lnTo>
                <a:lnTo>
                  <a:pt x="4696774" y="387866"/>
                </a:lnTo>
                <a:lnTo>
                  <a:pt x="4671344" y="423842"/>
                </a:lnTo>
                <a:lnTo>
                  <a:pt x="4640276" y="454910"/>
                </a:lnTo>
                <a:lnTo>
                  <a:pt x="4604300" y="480341"/>
                </a:lnTo>
                <a:lnTo>
                  <a:pt x="4564144" y="499407"/>
                </a:lnTo>
                <a:lnTo>
                  <a:pt x="4520534" y="511380"/>
                </a:lnTo>
                <a:lnTo>
                  <a:pt x="4474202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79500" y="264200"/>
            <a:ext cx="214185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PREVIOUSDAY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32171" y="2078353"/>
            <a:ext cx="4354195" cy="363220"/>
          </a:xfrm>
          <a:custGeom>
            <a:avLst/>
            <a:gdLst/>
            <a:ahLst/>
            <a:cxnLst/>
            <a:rect l="l" t="t" r="r" b="b"/>
            <a:pathLst>
              <a:path w="4354195" h="363219">
                <a:moveTo>
                  <a:pt x="4172611" y="363153"/>
                </a:moveTo>
                <a:lnTo>
                  <a:pt x="181574" y="363153"/>
                </a:lnTo>
                <a:lnTo>
                  <a:pt x="145987" y="359632"/>
                </a:lnTo>
                <a:lnTo>
                  <a:pt x="80837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8"/>
                </a:lnTo>
                <a:lnTo>
                  <a:pt x="80837" y="30507"/>
                </a:lnTo>
                <a:lnTo>
                  <a:pt x="145987" y="3521"/>
                </a:lnTo>
                <a:lnTo>
                  <a:pt x="4172608" y="0"/>
                </a:lnTo>
                <a:lnTo>
                  <a:pt x="4208198" y="3521"/>
                </a:lnTo>
                <a:lnTo>
                  <a:pt x="4273348" y="30507"/>
                </a:lnTo>
                <a:lnTo>
                  <a:pt x="4323679" y="80838"/>
                </a:lnTo>
                <a:lnTo>
                  <a:pt x="4350665" y="145987"/>
                </a:lnTo>
                <a:lnTo>
                  <a:pt x="4353593" y="175585"/>
                </a:lnTo>
                <a:lnTo>
                  <a:pt x="4353593" y="187568"/>
                </a:lnTo>
                <a:lnTo>
                  <a:pt x="4340364" y="251063"/>
                </a:lnTo>
                <a:lnTo>
                  <a:pt x="4301003" y="309971"/>
                </a:lnTo>
                <a:lnTo>
                  <a:pt x="4242095" y="349332"/>
                </a:lnTo>
                <a:lnTo>
                  <a:pt x="4172611" y="363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74" y="765113"/>
            <a:ext cx="7550150" cy="1185545"/>
            <a:chOff x="274" y="765113"/>
            <a:chExt cx="7550150" cy="1185545"/>
          </a:xfrm>
        </p:grpSpPr>
        <p:sp>
          <p:nvSpPr>
            <p:cNvPr id="11" name="object 11"/>
            <p:cNvSpPr/>
            <p:nvPr/>
          </p:nvSpPr>
          <p:spPr>
            <a:xfrm>
              <a:off x="274" y="765113"/>
              <a:ext cx="7550150" cy="1185545"/>
            </a:xfrm>
            <a:custGeom>
              <a:avLst/>
              <a:gdLst/>
              <a:ahLst/>
              <a:cxnLst/>
              <a:rect l="l" t="t" r="r" b="b"/>
              <a:pathLst>
                <a:path w="7550150" h="1185545">
                  <a:moveTo>
                    <a:pt x="7217099" y="1185022"/>
                  </a:moveTo>
                  <a:lnTo>
                    <a:pt x="333374" y="1185022"/>
                  </a:lnTo>
                  <a:lnTo>
                    <a:pt x="284111" y="1181407"/>
                  </a:lnTo>
                  <a:lnTo>
                    <a:pt x="237091" y="1170907"/>
                  </a:lnTo>
                  <a:lnTo>
                    <a:pt x="192832" y="1154037"/>
                  </a:lnTo>
                  <a:lnTo>
                    <a:pt x="151848" y="1131313"/>
                  </a:lnTo>
                  <a:lnTo>
                    <a:pt x="114656" y="1103251"/>
                  </a:lnTo>
                  <a:lnTo>
                    <a:pt x="81771" y="1070366"/>
                  </a:lnTo>
                  <a:lnTo>
                    <a:pt x="53708" y="1033173"/>
                  </a:lnTo>
                  <a:lnTo>
                    <a:pt x="30984" y="992190"/>
                  </a:lnTo>
                  <a:lnTo>
                    <a:pt x="14114" y="947930"/>
                  </a:lnTo>
                  <a:lnTo>
                    <a:pt x="3614" y="900911"/>
                  </a:lnTo>
                  <a:lnTo>
                    <a:pt x="0" y="851647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7217100" y="0"/>
                  </a:lnTo>
                  <a:lnTo>
                    <a:pt x="7266363" y="3614"/>
                  </a:lnTo>
                  <a:lnTo>
                    <a:pt x="7313382" y="14114"/>
                  </a:lnTo>
                  <a:lnTo>
                    <a:pt x="7357641" y="30984"/>
                  </a:lnTo>
                  <a:lnTo>
                    <a:pt x="7398625" y="53708"/>
                  </a:lnTo>
                  <a:lnTo>
                    <a:pt x="7435817" y="81771"/>
                  </a:lnTo>
                  <a:lnTo>
                    <a:pt x="7468703" y="114656"/>
                  </a:lnTo>
                  <a:lnTo>
                    <a:pt x="7496765" y="151848"/>
                  </a:lnTo>
                  <a:lnTo>
                    <a:pt x="7519489" y="192832"/>
                  </a:lnTo>
                  <a:lnTo>
                    <a:pt x="7536359" y="237091"/>
                  </a:lnTo>
                  <a:lnTo>
                    <a:pt x="7546859" y="284111"/>
                  </a:lnTo>
                  <a:lnTo>
                    <a:pt x="7549890" y="325410"/>
                  </a:lnTo>
                  <a:lnTo>
                    <a:pt x="7549890" y="859611"/>
                  </a:lnTo>
                  <a:lnTo>
                    <a:pt x="7546859" y="900911"/>
                  </a:lnTo>
                  <a:lnTo>
                    <a:pt x="7536359" y="947930"/>
                  </a:lnTo>
                  <a:lnTo>
                    <a:pt x="7519489" y="992190"/>
                  </a:lnTo>
                  <a:lnTo>
                    <a:pt x="7496765" y="1033173"/>
                  </a:lnTo>
                  <a:lnTo>
                    <a:pt x="7468703" y="1070366"/>
                  </a:lnTo>
                  <a:lnTo>
                    <a:pt x="7435817" y="1103251"/>
                  </a:lnTo>
                  <a:lnTo>
                    <a:pt x="7398625" y="1131313"/>
                  </a:lnTo>
                  <a:lnTo>
                    <a:pt x="7357641" y="1154037"/>
                  </a:lnTo>
                  <a:lnTo>
                    <a:pt x="7313382" y="1170907"/>
                  </a:lnTo>
                  <a:lnTo>
                    <a:pt x="7266363" y="1181407"/>
                  </a:lnTo>
                  <a:lnTo>
                    <a:pt x="7217099" y="11850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723" y="927038"/>
              <a:ext cx="66675" cy="666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723" y="1460438"/>
              <a:ext cx="66675" cy="6667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59346" y="782150"/>
            <a:ext cx="71659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PREVIOUSDAY</a:t>
            </a:r>
            <a:r>
              <a:rPr sz="1550" spc="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is</a:t>
            </a:r>
            <a:r>
              <a:rPr sz="1550" spc="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used</a:t>
            </a:r>
            <a:r>
              <a:rPr sz="1550" spc="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spc="1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return</a:t>
            </a:r>
            <a:r>
              <a:rPr sz="1550" spc="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all</a:t>
            </a:r>
            <a:r>
              <a:rPr sz="1550" spc="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dates</a:t>
            </a:r>
            <a:r>
              <a:rPr sz="1550" spc="1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from</a:t>
            </a:r>
            <a:r>
              <a:rPr sz="1550" spc="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previous</a:t>
            </a:r>
            <a:r>
              <a:rPr sz="1550" spc="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day,</a:t>
            </a:r>
            <a:r>
              <a:rPr sz="1550" spc="1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allowing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you to create day-over-day comparisons.</a:t>
            </a:r>
            <a:endParaRPr sz="1550">
              <a:latin typeface="Comic Sans MS"/>
              <a:cs typeface="Comic Sans MS"/>
            </a:endParaRPr>
          </a:p>
          <a:p>
            <a:pPr marL="12700" marR="5080">
              <a:lnSpc>
                <a:spcPct val="112900"/>
              </a:lnSpc>
            </a:pPr>
            <a:r>
              <a:rPr sz="1550" spc="-5" dirty="0">
                <a:latin typeface="Comic Sans MS"/>
                <a:cs typeface="Comic Sans MS"/>
              </a:rPr>
              <a:t>It's</a:t>
            </a:r>
            <a:r>
              <a:rPr sz="1550" spc="2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often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used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</a:t>
            </a:r>
            <a:r>
              <a:rPr sz="1550" spc="2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financial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and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business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reporting</a:t>
            </a:r>
            <a:r>
              <a:rPr sz="1550" spc="2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track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daily</a:t>
            </a:r>
            <a:r>
              <a:rPr sz="1550" spc="2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performance </a:t>
            </a:r>
            <a:r>
              <a:rPr sz="1550" spc="-44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metrics such as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sales, revenue,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or expenses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from the previous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day.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62080" y="2508854"/>
            <a:ext cx="4354195" cy="363220"/>
          </a:xfrm>
          <a:custGeom>
            <a:avLst/>
            <a:gdLst/>
            <a:ahLst/>
            <a:cxnLst/>
            <a:rect l="l" t="t" r="r" b="b"/>
            <a:pathLst>
              <a:path w="4354195" h="363219">
                <a:moveTo>
                  <a:pt x="4172609" y="363154"/>
                </a:moveTo>
                <a:lnTo>
                  <a:pt x="181576" y="363154"/>
                </a:lnTo>
                <a:lnTo>
                  <a:pt x="145987" y="359632"/>
                </a:lnTo>
                <a:lnTo>
                  <a:pt x="80837" y="332647"/>
                </a:lnTo>
                <a:lnTo>
                  <a:pt x="30506" y="282316"/>
                </a:lnTo>
                <a:lnTo>
                  <a:pt x="3521" y="217166"/>
                </a:lnTo>
                <a:lnTo>
                  <a:pt x="0" y="181578"/>
                </a:lnTo>
                <a:lnTo>
                  <a:pt x="3521" y="145987"/>
                </a:lnTo>
                <a:lnTo>
                  <a:pt x="30506" y="80837"/>
                </a:lnTo>
                <a:lnTo>
                  <a:pt x="80837" y="30506"/>
                </a:lnTo>
                <a:lnTo>
                  <a:pt x="145987" y="3521"/>
                </a:lnTo>
                <a:lnTo>
                  <a:pt x="181576" y="0"/>
                </a:lnTo>
                <a:lnTo>
                  <a:pt x="4172609" y="0"/>
                </a:lnTo>
                <a:lnTo>
                  <a:pt x="4242095" y="13821"/>
                </a:lnTo>
                <a:lnTo>
                  <a:pt x="4301003" y="53182"/>
                </a:lnTo>
                <a:lnTo>
                  <a:pt x="4340364" y="112090"/>
                </a:lnTo>
                <a:lnTo>
                  <a:pt x="4353593" y="175587"/>
                </a:lnTo>
                <a:lnTo>
                  <a:pt x="4353593" y="187566"/>
                </a:lnTo>
                <a:lnTo>
                  <a:pt x="4340364" y="251063"/>
                </a:lnTo>
                <a:lnTo>
                  <a:pt x="4301003" y="309971"/>
                </a:lnTo>
                <a:lnTo>
                  <a:pt x="4242095" y="349332"/>
                </a:lnTo>
                <a:lnTo>
                  <a:pt x="4172609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98878" y="2129757"/>
            <a:ext cx="2880360" cy="67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2069" algn="ctr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PREVIOUSDAY(&lt;dates&gt;)</a:t>
            </a:r>
            <a:endParaRPr sz="145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650"/>
              </a:spcBef>
            </a:pPr>
            <a:r>
              <a:rPr sz="1450" b="1" spc="-10" dirty="0">
                <a:latin typeface="Comic Sans MS"/>
                <a:cs typeface="Comic Sans MS"/>
              </a:rPr>
              <a:t>dates</a:t>
            </a:r>
            <a:r>
              <a:rPr sz="1450" spc="-10" dirty="0">
                <a:latin typeface="Comic Sans MS"/>
                <a:cs typeface="Comic Sans MS"/>
              </a:rPr>
              <a:t>: </a:t>
            </a:r>
            <a:r>
              <a:rPr sz="1450" spc="-5" dirty="0">
                <a:latin typeface="Comic Sans MS"/>
                <a:cs typeface="Comic Sans MS"/>
              </a:rPr>
              <a:t>A </a:t>
            </a:r>
            <a:r>
              <a:rPr sz="1450" spc="-10" dirty="0">
                <a:latin typeface="Comic Sans MS"/>
                <a:cs typeface="Comic Sans MS"/>
              </a:rPr>
              <a:t>column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containing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dates.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1785" y="3006311"/>
            <a:ext cx="7107555" cy="760730"/>
          </a:xfrm>
          <a:custGeom>
            <a:avLst/>
            <a:gdLst/>
            <a:ahLst/>
            <a:cxnLst/>
            <a:rect l="l" t="t" r="r" b="b"/>
            <a:pathLst>
              <a:path w="7107555" h="760729">
                <a:moveTo>
                  <a:pt x="6774077" y="760485"/>
                </a:moveTo>
                <a:lnTo>
                  <a:pt x="333374" y="760485"/>
                </a:lnTo>
                <a:lnTo>
                  <a:pt x="284111" y="756870"/>
                </a:lnTo>
                <a:lnTo>
                  <a:pt x="237091" y="746370"/>
                </a:lnTo>
                <a:lnTo>
                  <a:pt x="192832" y="729500"/>
                </a:lnTo>
                <a:lnTo>
                  <a:pt x="151848" y="706776"/>
                </a:lnTo>
                <a:lnTo>
                  <a:pt x="114656" y="678714"/>
                </a:lnTo>
                <a:lnTo>
                  <a:pt x="81771" y="645828"/>
                </a:lnTo>
                <a:lnTo>
                  <a:pt x="53708" y="608636"/>
                </a:lnTo>
                <a:lnTo>
                  <a:pt x="30984" y="567652"/>
                </a:lnTo>
                <a:lnTo>
                  <a:pt x="14114" y="523393"/>
                </a:lnTo>
                <a:lnTo>
                  <a:pt x="3614" y="476374"/>
                </a:lnTo>
                <a:lnTo>
                  <a:pt x="0" y="427110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2" y="0"/>
                </a:lnTo>
                <a:lnTo>
                  <a:pt x="6774078" y="0"/>
                </a:lnTo>
                <a:lnTo>
                  <a:pt x="6823340" y="3614"/>
                </a:lnTo>
                <a:lnTo>
                  <a:pt x="6870359" y="14114"/>
                </a:lnTo>
                <a:lnTo>
                  <a:pt x="6914619" y="30984"/>
                </a:lnTo>
                <a:lnTo>
                  <a:pt x="6955602" y="53708"/>
                </a:lnTo>
                <a:lnTo>
                  <a:pt x="6992795" y="81771"/>
                </a:lnTo>
                <a:lnTo>
                  <a:pt x="7025680" y="114656"/>
                </a:lnTo>
                <a:lnTo>
                  <a:pt x="7053743" y="151848"/>
                </a:lnTo>
                <a:lnTo>
                  <a:pt x="7076467" y="192832"/>
                </a:lnTo>
                <a:lnTo>
                  <a:pt x="7093337" y="237091"/>
                </a:lnTo>
                <a:lnTo>
                  <a:pt x="7103837" y="284111"/>
                </a:lnTo>
                <a:lnTo>
                  <a:pt x="7107451" y="333375"/>
                </a:lnTo>
                <a:lnTo>
                  <a:pt x="7107451" y="427110"/>
                </a:lnTo>
                <a:lnTo>
                  <a:pt x="7103837" y="476374"/>
                </a:lnTo>
                <a:lnTo>
                  <a:pt x="7093337" y="523393"/>
                </a:lnTo>
                <a:lnTo>
                  <a:pt x="7076467" y="567652"/>
                </a:lnTo>
                <a:lnTo>
                  <a:pt x="7053743" y="608636"/>
                </a:lnTo>
                <a:lnTo>
                  <a:pt x="7025680" y="645828"/>
                </a:lnTo>
                <a:lnTo>
                  <a:pt x="6992795" y="678714"/>
                </a:lnTo>
                <a:lnTo>
                  <a:pt x="6955602" y="706776"/>
                </a:lnTo>
                <a:lnTo>
                  <a:pt x="6914619" y="729500"/>
                </a:lnTo>
                <a:lnTo>
                  <a:pt x="6870359" y="746370"/>
                </a:lnTo>
                <a:lnTo>
                  <a:pt x="6823340" y="756870"/>
                </a:lnTo>
                <a:lnTo>
                  <a:pt x="6774077" y="7604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99999" y="5055313"/>
            <a:ext cx="4215765" cy="1303655"/>
          </a:xfrm>
          <a:custGeom>
            <a:avLst/>
            <a:gdLst/>
            <a:ahLst/>
            <a:cxnLst/>
            <a:rect l="l" t="t" r="r" b="b"/>
            <a:pathLst>
              <a:path w="4215765" h="1303654">
                <a:moveTo>
                  <a:pt x="3882504" y="1303410"/>
                </a:moveTo>
                <a:lnTo>
                  <a:pt x="333372" y="1303410"/>
                </a:lnTo>
                <a:lnTo>
                  <a:pt x="284111" y="1299795"/>
                </a:lnTo>
                <a:lnTo>
                  <a:pt x="237091" y="1289295"/>
                </a:lnTo>
                <a:lnTo>
                  <a:pt x="192832" y="1272425"/>
                </a:lnTo>
                <a:lnTo>
                  <a:pt x="151848" y="1249701"/>
                </a:lnTo>
                <a:lnTo>
                  <a:pt x="114656" y="1221639"/>
                </a:lnTo>
                <a:lnTo>
                  <a:pt x="81771" y="1188754"/>
                </a:lnTo>
                <a:lnTo>
                  <a:pt x="53708" y="1151561"/>
                </a:lnTo>
                <a:lnTo>
                  <a:pt x="30984" y="1110578"/>
                </a:lnTo>
                <a:lnTo>
                  <a:pt x="14114" y="1066318"/>
                </a:lnTo>
                <a:lnTo>
                  <a:pt x="3614" y="1019299"/>
                </a:lnTo>
                <a:lnTo>
                  <a:pt x="0" y="970037"/>
                </a:lnTo>
                <a:lnTo>
                  <a:pt x="0" y="333372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882502" y="0"/>
                </a:lnTo>
                <a:lnTo>
                  <a:pt x="3931766" y="3614"/>
                </a:lnTo>
                <a:lnTo>
                  <a:pt x="3978785" y="14114"/>
                </a:lnTo>
                <a:lnTo>
                  <a:pt x="4023045" y="30984"/>
                </a:lnTo>
                <a:lnTo>
                  <a:pt x="4064028" y="53708"/>
                </a:lnTo>
                <a:lnTo>
                  <a:pt x="4101221" y="81771"/>
                </a:lnTo>
                <a:lnTo>
                  <a:pt x="4134106" y="114656"/>
                </a:lnTo>
                <a:lnTo>
                  <a:pt x="4162168" y="151848"/>
                </a:lnTo>
                <a:lnTo>
                  <a:pt x="4184892" y="192832"/>
                </a:lnTo>
                <a:lnTo>
                  <a:pt x="4201762" y="237091"/>
                </a:lnTo>
                <a:lnTo>
                  <a:pt x="4212263" y="284111"/>
                </a:lnTo>
                <a:lnTo>
                  <a:pt x="4215718" y="331205"/>
                </a:lnTo>
                <a:lnTo>
                  <a:pt x="4215718" y="972205"/>
                </a:lnTo>
                <a:lnTo>
                  <a:pt x="4212263" y="1019299"/>
                </a:lnTo>
                <a:lnTo>
                  <a:pt x="4201762" y="1066318"/>
                </a:lnTo>
                <a:lnTo>
                  <a:pt x="4184892" y="1110578"/>
                </a:lnTo>
                <a:lnTo>
                  <a:pt x="4162168" y="1151561"/>
                </a:lnTo>
                <a:lnTo>
                  <a:pt x="4134106" y="1188754"/>
                </a:lnTo>
                <a:lnTo>
                  <a:pt x="4101221" y="1221639"/>
                </a:lnTo>
                <a:lnTo>
                  <a:pt x="4064028" y="1249701"/>
                </a:lnTo>
                <a:lnTo>
                  <a:pt x="4023045" y="1272425"/>
                </a:lnTo>
                <a:lnTo>
                  <a:pt x="3978785" y="1289295"/>
                </a:lnTo>
                <a:lnTo>
                  <a:pt x="3931766" y="1299795"/>
                </a:lnTo>
                <a:lnTo>
                  <a:pt x="3882504" y="13034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16184" y="5076789"/>
            <a:ext cx="3983990" cy="121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Here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Previous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quarter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2016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jan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day</a:t>
            </a:r>
            <a:r>
              <a:rPr sz="1350" spc="-5" dirty="0">
                <a:latin typeface="Comic Sans MS"/>
                <a:cs typeface="Comic Sans MS"/>
              </a:rPr>
              <a:t> 4 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gives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sales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amount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its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previous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day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2016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jan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day </a:t>
            </a:r>
            <a:r>
              <a:rPr sz="1350" spc="-5" dirty="0">
                <a:latin typeface="Comic Sans MS"/>
                <a:cs typeface="Comic Sans MS"/>
              </a:rPr>
              <a:t>3.</a:t>
            </a:r>
            <a:endParaRPr sz="1350">
              <a:latin typeface="Comic Sans MS"/>
              <a:cs typeface="Comic Sans MS"/>
            </a:endParaRPr>
          </a:p>
          <a:p>
            <a:pPr marL="36830" marR="29845" algn="ctr">
              <a:lnSpc>
                <a:spcPct val="115700"/>
              </a:lnSpc>
            </a:pPr>
            <a:r>
              <a:rPr sz="1350" spc="-10" dirty="0">
                <a:latin typeface="Comic Sans MS"/>
                <a:cs typeface="Comic Sans MS"/>
              </a:rPr>
              <a:t>Like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this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it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gives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sales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amount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its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previous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day.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5093" y="3900146"/>
            <a:ext cx="6834505" cy="3159125"/>
            <a:chOff x="145093" y="3900146"/>
            <a:chExt cx="6834505" cy="315912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922" y="3900146"/>
              <a:ext cx="6410324" cy="32384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093" y="4258527"/>
              <a:ext cx="4181474" cy="280034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73852" y="2049496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4" name="object 24"/>
          <p:cNvSpPr txBox="1"/>
          <p:nvPr/>
        </p:nvSpPr>
        <p:spPr>
          <a:xfrm>
            <a:off x="304290" y="2567582"/>
            <a:ext cx="6913880" cy="101155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b="1" spc="-5" dirty="0">
                <a:latin typeface="Comic Sans MS"/>
                <a:cs typeface="Comic Sans MS"/>
              </a:rPr>
              <a:t>Example</a:t>
            </a:r>
            <a:endParaRPr sz="1800">
              <a:latin typeface="Comic Sans MS"/>
              <a:cs typeface="Comic Sans MS"/>
            </a:endParaRPr>
          </a:p>
          <a:p>
            <a:pPr marL="41275" marR="5080">
              <a:lnSpc>
                <a:spcPct val="115700"/>
              </a:lnSpc>
              <a:spcBef>
                <a:spcPts val="645"/>
              </a:spcBef>
            </a:pPr>
            <a:r>
              <a:rPr sz="1350" spc="-10" dirty="0">
                <a:latin typeface="Comic Sans MS"/>
                <a:cs typeface="Comic Sans MS"/>
              </a:rPr>
              <a:t>How</a:t>
            </a:r>
            <a:r>
              <a:rPr sz="1350" spc="17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can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you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create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measure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to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calculate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total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sales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amount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for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previous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Day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using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Orders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OrderDate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column?</a:t>
            </a:r>
            <a:endParaRPr sz="13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-49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 Learning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reporting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2" name="object 12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636</Words>
  <Application>Microsoft Office PowerPoint</Application>
  <PresentationFormat>Custom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Comic Sans MS</vt:lpstr>
      <vt:lpstr>Times New Roman</vt:lpstr>
      <vt:lpstr>Office Theme</vt:lpstr>
      <vt:lpstr>Hii, Iam Siddhika</vt:lpstr>
      <vt:lpstr>PowerPoint Presentation</vt:lpstr>
      <vt:lpstr>  PREVIOUSYEAR</vt:lpstr>
      <vt:lpstr>  PREVIOUSQUARTER</vt:lpstr>
      <vt:lpstr>  PREVIOUSMONTH</vt:lpstr>
      <vt:lpstr>  PREVIOUSDAY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2024-09-15T17:39:45Z</dcterms:created>
  <dcterms:modified xsi:type="dcterms:W3CDTF">2024-10-01T13:59:32Z</dcterms:modified>
</cp:coreProperties>
</file>