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541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C331-CB5A-4BD6-9941-559CD7373B1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776EA-388D-4E7F-B027-15FF0D63E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DEF1-CECC-4C23-B917-BF2BA7ACFDA5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7389-D573-47A7-8A21-AB3BFFAF524B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6BF5-0D30-478F-BAFE-1F39FAED221D}" type="datetime1">
              <a:rPr lang="en-US" smtClean="0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9A93-8334-4ABF-A3BF-C29CB701EFE8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A509-92F3-4225-907E-DD4123E8E78C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8227679" cy="238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08B6-AC24-4854-A732-C1C537F5163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7870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lang="en-US" spc="15" dirty="0" err="1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-37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076" y="2231113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5080635" cy="238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 marL="482600">
              <a:lnSpc>
                <a:spcPct val="100000"/>
              </a:lnSpc>
              <a:spcBef>
                <a:spcPts val="2640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680720">
              <a:lnSpc>
                <a:spcPct val="100000"/>
              </a:lnSpc>
              <a:spcBef>
                <a:spcPts val="1490"/>
              </a:spcBef>
              <a:tabLst>
                <a:tab pos="1002665" algn="l"/>
              </a:tabLst>
            </a:pPr>
            <a:r>
              <a:rPr sz="1750" spc="-10" dirty="0">
                <a:latin typeface="Comic Sans MS"/>
                <a:cs typeface="Comic Sans MS"/>
              </a:rPr>
              <a:t>5.	TABLE</a:t>
            </a:r>
            <a:r>
              <a:rPr sz="1750" spc="-15" dirty="0">
                <a:latin typeface="Comic Sans MS"/>
                <a:cs typeface="Comic Sans MS"/>
              </a:rPr>
              <a:t> MANIPULATION</a:t>
            </a:r>
            <a:r>
              <a:rPr sz="1750" spc="-10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FUNCTIONS</a:t>
            </a:r>
            <a:endParaRPr sz="1750">
              <a:latin typeface="Comic Sans MS"/>
              <a:cs typeface="Comic Sans MS"/>
            </a:endParaRPr>
          </a:p>
          <a:p>
            <a:pPr marL="853440" marR="2460625" indent="69215">
              <a:lnSpc>
                <a:spcPts val="3679"/>
              </a:lnSpc>
              <a:spcBef>
                <a:spcPts val="30"/>
              </a:spcBef>
            </a:pPr>
            <a:r>
              <a:rPr sz="1800" spc="20" dirty="0">
                <a:latin typeface="Comic Sans MS"/>
                <a:cs typeface="Comic Sans MS"/>
              </a:rPr>
              <a:t>ADDCOLUMNS  </a:t>
            </a:r>
            <a:r>
              <a:rPr sz="1800" spc="25" dirty="0">
                <a:latin typeface="Comic Sans MS"/>
                <a:cs typeface="Comic Sans MS"/>
              </a:rPr>
              <a:t>SUMMARIZE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185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185" y="3479341"/>
            <a:ext cx="241317" cy="241317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17536" y="1279662"/>
            <a:ext cx="9396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Che</a:t>
            </a:r>
            <a:r>
              <a:rPr sz="2025" b="1" spc="-44" baseline="2057" dirty="0">
                <a:latin typeface="Comic Sans MS"/>
                <a:cs typeface="Comic Sans MS"/>
              </a:rPr>
              <a:t>ck</a:t>
            </a:r>
            <a:r>
              <a:rPr sz="2025" b="1" spc="-142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n</a:t>
            </a:r>
            <a:r>
              <a:rPr sz="1350" b="1" spc="-25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37836" y="1517483"/>
            <a:ext cx="107547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Exam</a:t>
            </a:r>
            <a:r>
              <a:rPr sz="2025" b="1" spc="-44" baseline="2057" dirty="0">
                <a:latin typeface="Comic Sans MS"/>
                <a:cs typeface="Comic Sans MS"/>
              </a:rPr>
              <a:t>ple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a</a:t>
            </a:r>
            <a:r>
              <a:rPr sz="1350" b="1" spc="-25" dirty="0">
                <a:latin typeface="Comic Sans MS"/>
                <a:cs typeface="Comic Sans MS"/>
              </a:rPr>
              <a:t>lso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484109" cy="1607820"/>
          </a:xfrm>
          <a:custGeom>
            <a:avLst/>
            <a:gdLst/>
            <a:ahLst/>
            <a:cxnLst/>
            <a:rect l="l" t="t" r="r" b="b"/>
            <a:pathLst>
              <a:path w="7484109" h="160782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484109" h="1607820">
                <a:moveTo>
                  <a:pt x="7484084" y="949960"/>
                </a:moveTo>
                <a:lnTo>
                  <a:pt x="7470889" y="866203"/>
                </a:lnTo>
                <a:lnTo>
                  <a:pt x="7454011" y="821944"/>
                </a:lnTo>
                <a:lnTo>
                  <a:pt x="7431291" y="780961"/>
                </a:lnTo>
                <a:lnTo>
                  <a:pt x="7403236" y="743775"/>
                </a:lnTo>
                <a:lnTo>
                  <a:pt x="7370343" y="710882"/>
                </a:lnTo>
                <a:lnTo>
                  <a:pt x="7333158" y="682828"/>
                </a:lnTo>
                <a:lnTo>
                  <a:pt x="7292175" y="660095"/>
                </a:lnTo>
                <a:lnTo>
                  <a:pt x="7247915" y="643229"/>
                </a:lnTo>
                <a:lnTo>
                  <a:pt x="7200887" y="632726"/>
                </a:lnTo>
                <a:lnTo>
                  <a:pt x="7151624" y="629119"/>
                </a:lnTo>
                <a:lnTo>
                  <a:pt x="568909" y="629119"/>
                </a:lnTo>
                <a:lnTo>
                  <a:pt x="519645" y="632726"/>
                </a:lnTo>
                <a:lnTo>
                  <a:pt x="472630" y="643229"/>
                </a:lnTo>
                <a:lnTo>
                  <a:pt x="428371" y="660095"/>
                </a:lnTo>
                <a:lnTo>
                  <a:pt x="387388" y="682828"/>
                </a:lnTo>
                <a:lnTo>
                  <a:pt x="350189" y="710882"/>
                </a:lnTo>
                <a:lnTo>
                  <a:pt x="317309" y="743775"/>
                </a:lnTo>
                <a:lnTo>
                  <a:pt x="289242" y="780961"/>
                </a:lnTo>
                <a:lnTo>
                  <a:pt x="266522" y="821944"/>
                </a:lnTo>
                <a:lnTo>
                  <a:pt x="249643" y="866203"/>
                </a:lnTo>
                <a:lnTo>
                  <a:pt x="239153" y="913231"/>
                </a:lnTo>
                <a:lnTo>
                  <a:pt x="235534" y="962494"/>
                </a:lnTo>
                <a:lnTo>
                  <a:pt x="235534" y="1273937"/>
                </a:lnTo>
                <a:lnTo>
                  <a:pt x="239153" y="1323200"/>
                </a:lnTo>
                <a:lnTo>
                  <a:pt x="249643" y="1370215"/>
                </a:lnTo>
                <a:lnTo>
                  <a:pt x="266522" y="1414475"/>
                </a:lnTo>
                <a:lnTo>
                  <a:pt x="289242" y="1455458"/>
                </a:lnTo>
                <a:lnTo>
                  <a:pt x="317309" y="1492656"/>
                </a:lnTo>
                <a:lnTo>
                  <a:pt x="350189" y="1525536"/>
                </a:lnTo>
                <a:lnTo>
                  <a:pt x="387388" y="1553603"/>
                </a:lnTo>
                <a:lnTo>
                  <a:pt x="428371" y="1576324"/>
                </a:lnTo>
                <a:lnTo>
                  <a:pt x="472630" y="1593189"/>
                </a:lnTo>
                <a:lnTo>
                  <a:pt x="519645" y="1603692"/>
                </a:lnTo>
                <a:lnTo>
                  <a:pt x="568909" y="1607312"/>
                </a:lnTo>
                <a:lnTo>
                  <a:pt x="7151624" y="1607312"/>
                </a:lnTo>
                <a:lnTo>
                  <a:pt x="7200887" y="1603692"/>
                </a:lnTo>
                <a:lnTo>
                  <a:pt x="7247915" y="1593189"/>
                </a:lnTo>
                <a:lnTo>
                  <a:pt x="7292175" y="1576324"/>
                </a:lnTo>
                <a:lnTo>
                  <a:pt x="7333158" y="1553603"/>
                </a:lnTo>
                <a:lnTo>
                  <a:pt x="7370343" y="1525536"/>
                </a:lnTo>
                <a:lnTo>
                  <a:pt x="7403236" y="1492656"/>
                </a:lnTo>
                <a:lnTo>
                  <a:pt x="7431291" y="1455458"/>
                </a:lnTo>
                <a:lnTo>
                  <a:pt x="7454011" y="1414475"/>
                </a:lnTo>
                <a:lnTo>
                  <a:pt x="7470889" y="1370215"/>
                </a:lnTo>
                <a:lnTo>
                  <a:pt x="7481392" y="1323200"/>
                </a:lnTo>
                <a:lnTo>
                  <a:pt x="7484084" y="1286459"/>
                </a:lnTo>
                <a:lnTo>
                  <a:pt x="7484084" y="949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84176" y="264200"/>
            <a:ext cx="212344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ADDCOLUMNS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125" y="836055"/>
            <a:ext cx="7004684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b="1" spc="-10" dirty="0">
                <a:latin typeface="Comic Sans MS"/>
                <a:cs typeface="Comic Sans MS"/>
              </a:rPr>
              <a:t>ADDCOLUMNS </a:t>
            </a:r>
            <a:r>
              <a:rPr sz="1650" spc="-10" dirty="0">
                <a:latin typeface="Comic Sans MS"/>
                <a:cs typeface="Comic Sans MS"/>
              </a:rPr>
              <a:t>function </a:t>
            </a: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10" dirty="0">
                <a:latin typeface="Comic Sans MS"/>
                <a:cs typeface="Comic Sans MS"/>
              </a:rPr>
              <a:t>DAX allows you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10" dirty="0">
                <a:latin typeface="Comic Sans MS"/>
                <a:cs typeface="Comic Sans MS"/>
              </a:rPr>
              <a:t>add new columns </a:t>
            </a:r>
            <a:r>
              <a:rPr sz="1650" spc="-5" dirty="0">
                <a:latin typeface="Comic Sans MS"/>
                <a:cs typeface="Comic Sans MS"/>
              </a:rPr>
              <a:t>to a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table.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These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new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based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existing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0607" y="1998545"/>
            <a:ext cx="6798309" cy="363220"/>
          </a:xfrm>
          <a:custGeom>
            <a:avLst/>
            <a:gdLst/>
            <a:ahLst/>
            <a:cxnLst/>
            <a:rect l="l" t="t" r="r" b="b"/>
            <a:pathLst>
              <a:path w="6798309" h="363219">
                <a:moveTo>
                  <a:pt x="6616412" y="363153"/>
                </a:moveTo>
                <a:lnTo>
                  <a:pt x="181572" y="363153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6616408" y="0"/>
                </a:lnTo>
                <a:lnTo>
                  <a:pt x="6685895" y="13821"/>
                </a:lnTo>
                <a:lnTo>
                  <a:pt x="6744802" y="53182"/>
                </a:lnTo>
                <a:lnTo>
                  <a:pt x="6784163" y="112090"/>
                </a:lnTo>
                <a:lnTo>
                  <a:pt x="6797791" y="179620"/>
                </a:lnTo>
                <a:lnTo>
                  <a:pt x="6797791" y="183533"/>
                </a:lnTo>
                <a:lnTo>
                  <a:pt x="6784163" y="251063"/>
                </a:lnTo>
                <a:lnTo>
                  <a:pt x="6744802" y="309971"/>
                </a:lnTo>
                <a:lnTo>
                  <a:pt x="6685895" y="349332"/>
                </a:lnTo>
                <a:lnTo>
                  <a:pt x="6616412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58" y="2035690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14459" y="2809374"/>
            <a:ext cx="6148070" cy="1353820"/>
            <a:chOff x="1114459" y="2809374"/>
            <a:chExt cx="6148070" cy="1353820"/>
          </a:xfrm>
        </p:grpSpPr>
        <p:sp>
          <p:nvSpPr>
            <p:cNvPr id="20" name="object 20"/>
            <p:cNvSpPr/>
            <p:nvPr/>
          </p:nvSpPr>
          <p:spPr>
            <a:xfrm>
              <a:off x="1114459" y="2809374"/>
              <a:ext cx="6148070" cy="1353820"/>
            </a:xfrm>
            <a:custGeom>
              <a:avLst/>
              <a:gdLst/>
              <a:ahLst/>
              <a:cxnLst/>
              <a:rect l="l" t="t" r="r" b="b"/>
              <a:pathLst>
                <a:path w="6148070" h="1353820">
                  <a:moveTo>
                    <a:pt x="5814476" y="1353753"/>
                  </a:moveTo>
                  <a:lnTo>
                    <a:pt x="333372" y="1353753"/>
                  </a:lnTo>
                  <a:lnTo>
                    <a:pt x="284111" y="1350139"/>
                  </a:lnTo>
                  <a:lnTo>
                    <a:pt x="237091" y="1339639"/>
                  </a:lnTo>
                  <a:lnTo>
                    <a:pt x="192832" y="1322769"/>
                  </a:lnTo>
                  <a:lnTo>
                    <a:pt x="151848" y="1300045"/>
                  </a:lnTo>
                  <a:lnTo>
                    <a:pt x="114656" y="1271982"/>
                  </a:lnTo>
                  <a:lnTo>
                    <a:pt x="81771" y="1239097"/>
                  </a:lnTo>
                  <a:lnTo>
                    <a:pt x="53708" y="1201905"/>
                  </a:lnTo>
                  <a:lnTo>
                    <a:pt x="30984" y="1160921"/>
                  </a:lnTo>
                  <a:lnTo>
                    <a:pt x="14114" y="1116662"/>
                  </a:lnTo>
                  <a:lnTo>
                    <a:pt x="3614" y="1069642"/>
                  </a:lnTo>
                  <a:lnTo>
                    <a:pt x="0" y="10203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814474" y="0"/>
                  </a:lnTo>
                  <a:lnTo>
                    <a:pt x="5863738" y="3614"/>
                  </a:lnTo>
                  <a:lnTo>
                    <a:pt x="5910757" y="14114"/>
                  </a:lnTo>
                  <a:lnTo>
                    <a:pt x="5955016" y="30984"/>
                  </a:lnTo>
                  <a:lnTo>
                    <a:pt x="5996000" y="53708"/>
                  </a:lnTo>
                  <a:lnTo>
                    <a:pt x="6033192" y="81771"/>
                  </a:lnTo>
                  <a:lnTo>
                    <a:pt x="6066078" y="114656"/>
                  </a:lnTo>
                  <a:lnTo>
                    <a:pt x="6094140" y="151848"/>
                  </a:lnTo>
                  <a:lnTo>
                    <a:pt x="6116864" y="192832"/>
                  </a:lnTo>
                  <a:lnTo>
                    <a:pt x="6133734" y="237091"/>
                  </a:lnTo>
                  <a:lnTo>
                    <a:pt x="6144234" y="284111"/>
                  </a:lnTo>
                  <a:lnTo>
                    <a:pt x="6147849" y="333374"/>
                  </a:lnTo>
                  <a:lnTo>
                    <a:pt x="6147849" y="1020379"/>
                  </a:lnTo>
                  <a:lnTo>
                    <a:pt x="6144234" y="1069642"/>
                  </a:lnTo>
                  <a:lnTo>
                    <a:pt x="6133734" y="1116662"/>
                  </a:lnTo>
                  <a:lnTo>
                    <a:pt x="6116864" y="1160921"/>
                  </a:lnTo>
                  <a:lnTo>
                    <a:pt x="6094140" y="1201905"/>
                  </a:lnTo>
                  <a:lnTo>
                    <a:pt x="6066078" y="1239097"/>
                  </a:lnTo>
                  <a:lnTo>
                    <a:pt x="6033192" y="1271982"/>
                  </a:lnTo>
                  <a:lnTo>
                    <a:pt x="5996000" y="1300045"/>
                  </a:lnTo>
                  <a:lnTo>
                    <a:pt x="5955016" y="1322769"/>
                  </a:lnTo>
                  <a:lnTo>
                    <a:pt x="5910757" y="1339639"/>
                  </a:lnTo>
                  <a:lnTo>
                    <a:pt x="5863738" y="1350139"/>
                  </a:lnTo>
                  <a:lnTo>
                    <a:pt x="5814476" y="13537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859" y="3942849"/>
              <a:ext cx="66675" cy="6667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429828"/>
            <a:ext cx="2586769" cy="16573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02647" y="2049947"/>
            <a:ext cx="669417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ADDCOLUMNS(&lt;table&gt;,</a:t>
            </a:r>
            <a:r>
              <a:rPr sz="1450" b="1" spc="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&lt;name&gt;,</a:t>
            </a:r>
            <a:r>
              <a:rPr sz="1450" b="1" spc="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&lt;expression&gt;[,</a:t>
            </a:r>
            <a:r>
              <a:rPr sz="1450" b="1" spc="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&lt;name&gt;,</a:t>
            </a:r>
            <a:r>
              <a:rPr sz="1450" b="1" spc="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&lt;expression&gt;]…)</a:t>
            </a:r>
            <a:endParaRPr sz="1450">
              <a:latin typeface="Comic Sans MS"/>
              <a:cs typeface="Comic Sans MS"/>
            </a:endParaRPr>
          </a:p>
          <a:p>
            <a:pPr marL="687070">
              <a:lnSpc>
                <a:spcPct val="100000"/>
              </a:lnSpc>
              <a:spcBef>
                <a:spcPts val="1445"/>
              </a:spcBef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just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i’m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taking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for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example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to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4" name="object 24"/>
          <p:cNvSpPr txBox="1"/>
          <p:nvPr/>
        </p:nvSpPr>
        <p:spPr>
          <a:xfrm>
            <a:off x="-29281" y="2771964"/>
            <a:ext cx="8715375" cy="367728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181735" marR="1454150" indent="-1118870" algn="just">
              <a:lnSpc>
                <a:spcPct val="109400"/>
              </a:lnSpc>
              <a:spcBef>
                <a:spcPts val="15"/>
              </a:spcBef>
            </a:pPr>
            <a:r>
              <a:rPr sz="3000" b="1" spc="-7" baseline="-45833" dirty="0">
                <a:latin typeface="Comic Sans MS"/>
                <a:cs typeface="Comic Sans MS"/>
              </a:rPr>
              <a:t>Example</a:t>
            </a:r>
            <a:r>
              <a:rPr sz="3000" b="1" spc="172" baseline="-45833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3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Orders</a:t>
            </a:r>
            <a:r>
              <a:rPr sz="1450" spc="3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Category,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Sales,</a:t>
            </a:r>
            <a:r>
              <a:rPr sz="1450" spc="3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Profit etc. Write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DAX formula using the ADDCOLUMNS function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add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new column called Profit Category, which categorizes the profit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as:</a:t>
            </a:r>
            <a:endParaRPr sz="1450">
              <a:latin typeface="Comic Sans MS"/>
              <a:cs typeface="Comic Sans MS"/>
            </a:endParaRPr>
          </a:p>
          <a:p>
            <a:pPr marL="149352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mic Sans MS"/>
                <a:cs typeface="Comic Sans MS"/>
              </a:rPr>
              <a:t>'High'</a:t>
            </a:r>
            <a:r>
              <a:rPr sz="1450" spc="-5" dirty="0">
                <a:latin typeface="Comic Sans MS"/>
                <a:cs typeface="Comic Sans MS"/>
              </a:rPr>
              <a:t> if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Profit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&gt;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0,'Medium'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if </a:t>
            </a:r>
            <a:r>
              <a:rPr sz="1450" spc="-10" dirty="0">
                <a:latin typeface="Comic Sans MS"/>
                <a:cs typeface="Comic Sans MS"/>
              </a:rPr>
              <a:t>Profit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=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0,'Low'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Profit</a:t>
            </a:r>
            <a:r>
              <a:rPr sz="1450" spc="-5" dirty="0">
                <a:latin typeface="Comic Sans MS"/>
                <a:cs typeface="Comic Sans MS"/>
              </a:rPr>
              <a:t> &lt;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0.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mic Sans MS"/>
              <a:cs typeface="Comic Sans MS"/>
            </a:endParaRPr>
          </a:p>
          <a:p>
            <a:pPr marR="308610" algn="ctr">
              <a:lnSpc>
                <a:spcPct val="100000"/>
              </a:lnSpc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3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Create</a:t>
            </a:r>
            <a:r>
              <a:rPr sz="1500" b="1" spc="-2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New</a:t>
            </a:r>
            <a:r>
              <a:rPr sz="1500" b="1" spc="-2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Table</a:t>
            </a:r>
            <a:endParaRPr sz="1500">
              <a:latin typeface="Comic Sans MS"/>
              <a:cs typeface="Comic Sans MS"/>
            </a:endParaRPr>
          </a:p>
          <a:p>
            <a:pPr marL="2806700" marR="1329055">
              <a:lnSpc>
                <a:spcPct val="114599"/>
              </a:lnSpc>
              <a:spcBef>
                <a:spcPts val="695"/>
              </a:spcBef>
            </a:pPr>
            <a:r>
              <a:rPr sz="1200" b="1" dirty="0">
                <a:latin typeface="Comic Sans MS"/>
                <a:cs typeface="Comic Sans MS"/>
              </a:rPr>
              <a:t>ADDCOLUMNS</a:t>
            </a:r>
            <a:r>
              <a:rPr sz="1200" b="1" spc="1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adds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new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table.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Orders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  original table to which the new column will be added.  </a:t>
            </a:r>
            <a:r>
              <a:rPr sz="1200" b="1" dirty="0">
                <a:latin typeface="Comic Sans MS"/>
                <a:cs typeface="Comic Sans MS"/>
              </a:rPr>
              <a:t>Profit Category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 name of the new column being added.</a:t>
            </a:r>
            <a:endParaRPr sz="1200">
              <a:latin typeface="Comic Sans MS"/>
              <a:cs typeface="Comic Sans MS"/>
            </a:endParaRPr>
          </a:p>
          <a:p>
            <a:pPr marL="2806700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latin typeface="Comic Sans MS"/>
                <a:cs typeface="Comic Sans MS"/>
              </a:rPr>
              <a:t>SWITCH(TRUE, ...)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 a logical function that evaluates multiple conditions.</a:t>
            </a:r>
            <a:endParaRPr sz="1200">
              <a:latin typeface="Comic Sans MS"/>
              <a:cs typeface="Comic Sans MS"/>
            </a:endParaRPr>
          </a:p>
          <a:p>
            <a:pPr marL="2806700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latin typeface="Comic Sans MS"/>
                <a:cs typeface="Comic Sans MS"/>
              </a:rPr>
              <a:t>TRUE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Used to ensure all conditions are evaluated.</a:t>
            </a:r>
            <a:endParaRPr sz="1200">
              <a:latin typeface="Comic Sans MS"/>
              <a:cs typeface="Comic Sans MS"/>
            </a:endParaRPr>
          </a:p>
          <a:p>
            <a:pPr marL="2806700" marR="17780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[Profit] &gt; 0, "High": If the profit is greater than 0, the Profit Category is 'High'.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[Profit]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0,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"Medium":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equal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0,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Category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'Medium'. </a:t>
            </a:r>
            <a:r>
              <a:rPr sz="1200" spc="-35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[Profit]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&lt;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0,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"Low":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 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less than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0,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 Category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'Low'.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43787" y="921526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8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65" y="0"/>
                </a:lnTo>
                <a:lnTo>
                  <a:pt x="776140" y="0"/>
                </a:lnTo>
                <a:lnTo>
                  <a:pt x="827983" y="3122"/>
                </a:lnTo>
                <a:lnTo>
                  <a:pt x="877907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5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6"/>
                </a:lnTo>
                <a:lnTo>
                  <a:pt x="1188494" y="365305"/>
                </a:lnTo>
                <a:lnTo>
                  <a:pt x="1176816" y="435824"/>
                </a:lnTo>
                <a:lnTo>
                  <a:pt x="1161620" y="475951"/>
                </a:lnTo>
                <a:lnTo>
                  <a:pt x="1141016" y="514601"/>
                </a:lnTo>
                <a:lnTo>
                  <a:pt x="1115392" y="551280"/>
                </a:lnTo>
                <a:lnTo>
                  <a:pt x="1085135" y="585493"/>
                </a:lnTo>
                <a:lnTo>
                  <a:pt x="1050632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6" y="702296"/>
                </a:lnTo>
                <a:lnTo>
                  <a:pt x="827982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8924" y="1166572"/>
            <a:ext cx="105918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Understood?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209" y="188236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0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6" y="0"/>
                </a:lnTo>
                <a:lnTo>
                  <a:pt x="7646735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1"/>
                </a:lnTo>
                <a:lnTo>
                  <a:pt x="7881977" y="243635"/>
                </a:lnTo>
                <a:lnTo>
                  <a:pt x="7878156" y="282254"/>
                </a:lnTo>
                <a:lnTo>
                  <a:pt x="7864768" y="326310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3209" y="3979461"/>
            <a:ext cx="8096250" cy="3221990"/>
            <a:chOff x="123209" y="3979461"/>
            <a:chExt cx="8096250" cy="3221990"/>
          </a:xfrm>
        </p:grpSpPr>
        <p:sp>
          <p:nvSpPr>
            <p:cNvPr id="8" name="object 8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09" y="3979461"/>
              <a:ext cx="6267449" cy="28193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15905" y="261833"/>
            <a:ext cx="48977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Visual</a:t>
            </a:r>
            <a:r>
              <a:rPr sz="1950" spc="-5" dirty="0"/>
              <a:t> </a:t>
            </a:r>
            <a:r>
              <a:rPr sz="1950" spc="-10" dirty="0"/>
              <a:t>Example</a:t>
            </a:r>
            <a:r>
              <a:rPr sz="1950" dirty="0"/>
              <a:t> </a:t>
            </a:r>
            <a:r>
              <a:rPr sz="1950" spc="-10" dirty="0"/>
              <a:t>for</a:t>
            </a:r>
            <a:r>
              <a:rPr sz="1950" dirty="0"/>
              <a:t> </a:t>
            </a:r>
            <a:r>
              <a:rPr sz="1950" spc="-10" dirty="0"/>
              <a:t>better</a:t>
            </a:r>
            <a:r>
              <a:rPr sz="1950" dirty="0"/>
              <a:t> </a:t>
            </a:r>
            <a:r>
              <a:rPr sz="1950" spc="-10" dirty="0"/>
              <a:t>understanding</a:t>
            </a:r>
            <a:endParaRPr sz="195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209" y="1535018"/>
            <a:ext cx="3343274" cy="15620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3209" y="803108"/>
            <a:ext cx="7420609" cy="589280"/>
          </a:xfrm>
          <a:custGeom>
            <a:avLst/>
            <a:gdLst/>
            <a:ahLst/>
            <a:cxnLst/>
            <a:rect l="l" t="t" r="r" b="b"/>
            <a:pathLst>
              <a:path w="7420609" h="589280">
                <a:moveTo>
                  <a:pt x="7126896" y="589035"/>
                </a:moveTo>
                <a:lnTo>
                  <a:pt x="294516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7126895" y="0"/>
                </a:lnTo>
                <a:lnTo>
                  <a:pt x="7173245" y="3668"/>
                </a:lnTo>
                <a:lnTo>
                  <a:pt x="7218037" y="14457"/>
                </a:lnTo>
                <a:lnTo>
                  <a:pt x="7260479" y="32037"/>
                </a:lnTo>
                <a:lnTo>
                  <a:pt x="7299780" y="56081"/>
                </a:lnTo>
                <a:lnTo>
                  <a:pt x="7335150" y="86262"/>
                </a:lnTo>
                <a:lnTo>
                  <a:pt x="7365331" y="121631"/>
                </a:lnTo>
                <a:lnTo>
                  <a:pt x="7389375" y="160932"/>
                </a:lnTo>
                <a:lnTo>
                  <a:pt x="7406955" y="203374"/>
                </a:lnTo>
                <a:lnTo>
                  <a:pt x="7417743" y="248166"/>
                </a:lnTo>
                <a:lnTo>
                  <a:pt x="7420467" y="282574"/>
                </a:lnTo>
                <a:lnTo>
                  <a:pt x="7420467" y="306461"/>
                </a:lnTo>
                <a:lnTo>
                  <a:pt x="7406955" y="385660"/>
                </a:lnTo>
                <a:lnTo>
                  <a:pt x="7389375" y="428102"/>
                </a:lnTo>
                <a:lnTo>
                  <a:pt x="7365331" y="467403"/>
                </a:lnTo>
                <a:lnTo>
                  <a:pt x="7335150" y="502773"/>
                </a:lnTo>
                <a:lnTo>
                  <a:pt x="7299780" y="532953"/>
                </a:lnTo>
                <a:lnTo>
                  <a:pt x="7260479" y="556998"/>
                </a:lnTo>
                <a:lnTo>
                  <a:pt x="7218037" y="574578"/>
                </a:lnTo>
                <a:lnTo>
                  <a:pt x="7173245" y="585366"/>
                </a:lnTo>
                <a:lnTo>
                  <a:pt x="7126896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969" y="824583"/>
            <a:ext cx="7257415" cy="293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5010" marR="130175" indent="-1972945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want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create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a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date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dimension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table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(DimDate)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various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calculated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columns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 </a:t>
            </a:r>
            <a:r>
              <a:rPr sz="1350" b="1" spc="-10" dirty="0">
                <a:latin typeface="Comic Sans MS"/>
                <a:cs typeface="Comic Sans MS"/>
              </a:rPr>
              <a:t>make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date-related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analysis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easier.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50">
              <a:latin typeface="Comic Sans MS"/>
              <a:cs typeface="Comic Sans MS"/>
            </a:endParaRPr>
          </a:p>
          <a:p>
            <a:pPr marL="3302000">
              <a:lnSpc>
                <a:spcPct val="100000"/>
              </a:lnSpc>
            </a:pPr>
            <a:r>
              <a:rPr sz="950" b="1" spc="20" dirty="0">
                <a:latin typeface="Comic Sans MS"/>
                <a:cs typeface="Comic Sans MS"/>
              </a:rPr>
              <a:t>CALENDARAUTO():</a:t>
            </a:r>
            <a:endParaRPr sz="950">
              <a:latin typeface="Comic Sans MS"/>
              <a:cs typeface="Comic Sans MS"/>
            </a:endParaRPr>
          </a:p>
          <a:p>
            <a:pPr marL="3302000" marR="5080">
              <a:lnSpc>
                <a:spcPct val="119000"/>
              </a:lnSpc>
            </a:pPr>
            <a:r>
              <a:rPr sz="950" b="1" spc="15" dirty="0">
                <a:latin typeface="Comic Sans MS"/>
                <a:cs typeface="Comic Sans MS"/>
              </a:rPr>
              <a:t>Automatically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creates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a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table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with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0" dirty="0">
                <a:latin typeface="Comic Sans MS"/>
                <a:cs typeface="Comic Sans MS"/>
              </a:rPr>
              <a:t>all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dates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0" dirty="0">
                <a:latin typeface="Comic Sans MS"/>
                <a:cs typeface="Comic Sans MS"/>
              </a:rPr>
              <a:t>in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your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data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model. </a:t>
            </a:r>
            <a:r>
              <a:rPr sz="950" b="1" spc="-395" dirty="0">
                <a:latin typeface="Comic Sans MS"/>
                <a:cs typeface="Comic Sans MS"/>
              </a:rPr>
              <a:t> </a:t>
            </a:r>
            <a:r>
              <a:rPr sz="950" b="1" spc="25" dirty="0">
                <a:latin typeface="Comic Sans MS"/>
                <a:cs typeface="Comic Sans MS"/>
              </a:rPr>
              <a:t>ADDCOLUMNS:</a:t>
            </a:r>
            <a:endParaRPr sz="950">
              <a:latin typeface="Comic Sans MS"/>
              <a:cs typeface="Comic Sans MS"/>
            </a:endParaRPr>
          </a:p>
          <a:p>
            <a:pPr marL="3302000" marR="1659255">
              <a:lnSpc>
                <a:spcPct val="119000"/>
              </a:lnSpc>
            </a:pPr>
            <a:r>
              <a:rPr sz="950" b="1" spc="20" dirty="0">
                <a:latin typeface="Comic Sans MS"/>
                <a:cs typeface="Comic Sans MS"/>
              </a:rPr>
              <a:t>Adds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new</a:t>
            </a:r>
            <a:r>
              <a:rPr sz="950" b="1" spc="15" dirty="0">
                <a:latin typeface="Comic Sans MS"/>
                <a:cs typeface="Comic Sans MS"/>
              </a:rPr>
              <a:t> columns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to this date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table. </a:t>
            </a:r>
            <a:r>
              <a:rPr sz="950" b="1" spc="-395" dirty="0">
                <a:latin typeface="Comic Sans MS"/>
                <a:cs typeface="Comic Sans MS"/>
              </a:rPr>
              <a:t> </a:t>
            </a:r>
            <a:r>
              <a:rPr sz="950" b="1" spc="25" dirty="0">
                <a:latin typeface="Comic Sans MS"/>
                <a:cs typeface="Comic Sans MS"/>
              </a:rPr>
              <a:t>New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Columns:</a:t>
            </a:r>
            <a:endParaRPr sz="950">
              <a:latin typeface="Comic Sans MS"/>
              <a:cs typeface="Comic Sans MS"/>
            </a:endParaRPr>
          </a:p>
          <a:p>
            <a:pPr marL="3302000" marR="410209">
              <a:lnSpc>
                <a:spcPct val="119000"/>
              </a:lnSpc>
            </a:pPr>
            <a:r>
              <a:rPr sz="950" b="1" spc="15" dirty="0">
                <a:latin typeface="Comic Sans MS"/>
                <a:cs typeface="Comic Sans MS"/>
              </a:rPr>
              <a:t>Dateasinteger: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Converts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the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date</a:t>
            </a:r>
            <a:r>
              <a:rPr sz="950" b="1" spc="3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to</a:t>
            </a:r>
            <a:r>
              <a:rPr sz="950" b="1" spc="25" dirty="0">
                <a:latin typeface="Comic Sans MS"/>
                <a:cs typeface="Comic Sans MS"/>
              </a:rPr>
              <a:t> YYYYMMDD </a:t>
            </a:r>
            <a:r>
              <a:rPr sz="950" b="1" spc="15" dirty="0">
                <a:latin typeface="Comic Sans MS"/>
                <a:cs typeface="Comic Sans MS"/>
              </a:rPr>
              <a:t>format. </a:t>
            </a:r>
            <a:r>
              <a:rPr sz="950" b="1" spc="-395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YEAR: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Extracts the year.</a:t>
            </a:r>
            <a:endParaRPr sz="950">
              <a:latin typeface="Comic Sans MS"/>
              <a:cs typeface="Comic Sans MS"/>
            </a:endParaRPr>
          </a:p>
          <a:p>
            <a:pPr marL="3302000" marR="820419">
              <a:lnSpc>
                <a:spcPct val="119000"/>
              </a:lnSpc>
            </a:pPr>
            <a:r>
              <a:rPr sz="950" b="1" spc="25" dirty="0">
                <a:latin typeface="Comic Sans MS"/>
                <a:cs typeface="Comic Sans MS"/>
              </a:rPr>
              <a:t>MONTH</a:t>
            </a:r>
            <a:r>
              <a:rPr sz="950" b="1" spc="15" dirty="0">
                <a:latin typeface="Comic Sans MS"/>
                <a:cs typeface="Comic Sans MS"/>
              </a:rPr>
              <a:t> </a:t>
            </a:r>
            <a:r>
              <a:rPr sz="950" b="1" spc="25" dirty="0">
                <a:latin typeface="Comic Sans MS"/>
                <a:cs typeface="Comic Sans MS"/>
              </a:rPr>
              <a:t>NO:</a:t>
            </a:r>
            <a:r>
              <a:rPr sz="950" b="1" spc="2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Extracts the </a:t>
            </a:r>
            <a:r>
              <a:rPr sz="950" b="1" spc="20" dirty="0">
                <a:latin typeface="Comic Sans MS"/>
                <a:cs typeface="Comic Sans MS"/>
              </a:rPr>
              <a:t>month number</a:t>
            </a:r>
            <a:r>
              <a:rPr sz="950" b="1" spc="15" dirty="0">
                <a:latin typeface="Comic Sans MS"/>
                <a:cs typeface="Comic Sans MS"/>
              </a:rPr>
              <a:t> (01-12). </a:t>
            </a:r>
            <a:r>
              <a:rPr sz="950" b="1" spc="-395" dirty="0">
                <a:latin typeface="Comic Sans MS"/>
                <a:cs typeface="Comic Sans MS"/>
              </a:rPr>
              <a:t> </a:t>
            </a:r>
            <a:r>
              <a:rPr sz="950" b="1" spc="25" dirty="0">
                <a:latin typeface="Comic Sans MS"/>
                <a:cs typeface="Comic Sans MS"/>
              </a:rPr>
              <a:t>MONTH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25" dirty="0">
                <a:latin typeface="Comic Sans MS"/>
                <a:cs typeface="Comic Sans MS"/>
              </a:rPr>
              <a:t>NAME:</a:t>
            </a:r>
            <a:r>
              <a:rPr sz="950" b="1" spc="15" dirty="0">
                <a:latin typeface="Comic Sans MS"/>
                <a:cs typeface="Comic Sans MS"/>
              </a:rPr>
              <a:t> Full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month</a:t>
            </a:r>
            <a:r>
              <a:rPr sz="950" b="1" spc="15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name</a:t>
            </a:r>
            <a:r>
              <a:rPr sz="950" b="1" spc="15" dirty="0">
                <a:latin typeface="Comic Sans MS"/>
                <a:cs typeface="Comic Sans MS"/>
              </a:rPr>
              <a:t> (e.g.,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January).</a:t>
            </a:r>
            <a:endParaRPr sz="950">
              <a:latin typeface="Comic Sans MS"/>
              <a:cs typeface="Comic Sans MS"/>
            </a:endParaRPr>
          </a:p>
          <a:p>
            <a:pPr marL="3302000" marR="733425">
              <a:lnSpc>
                <a:spcPct val="119000"/>
              </a:lnSpc>
            </a:pPr>
            <a:r>
              <a:rPr sz="950" b="1" spc="25" dirty="0">
                <a:latin typeface="Comic Sans MS"/>
                <a:cs typeface="Comic Sans MS"/>
              </a:rPr>
              <a:t>DAY_MONTH_DATE: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Full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day</a:t>
            </a:r>
            <a:r>
              <a:rPr sz="950" b="1" spc="5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name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(e.g.,</a:t>
            </a:r>
            <a:r>
              <a:rPr sz="950" b="1" spc="5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Monday). </a:t>
            </a:r>
            <a:r>
              <a:rPr sz="950" b="1" spc="-395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QUARTER:</a:t>
            </a:r>
            <a:r>
              <a:rPr sz="950" b="1" spc="10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Quarter</a:t>
            </a:r>
            <a:r>
              <a:rPr sz="950" b="1" spc="15" dirty="0">
                <a:latin typeface="Comic Sans MS"/>
                <a:cs typeface="Comic Sans MS"/>
              </a:rPr>
              <a:t> of the year (e.g., </a:t>
            </a:r>
            <a:r>
              <a:rPr sz="950" b="1" spc="20" dirty="0">
                <a:latin typeface="Comic Sans MS"/>
                <a:cs typeface="Comic Sans MS"/>
              </a:rPr>
              <a:t>Q1).</a:t>
            </a:r>
            <a:endParaRPr sz="950">
              <a:latin typeface="Comic Sans MS"/>
              <a:cs typeface="Comic Sans MS"/>
            </a:endParaRPr>
          </a:p>
          <a:p>
            <a:pPr marL="3302000" marR="20320">
              <a:lnSpc>
                <a:spcPct val="119000"/>
              </a:lnSpc>
            </a:pPr>
            <a:r>
              <a:rPr sz="950" b="1" spc="20" dirty="0">
                <a:latin typeface="Comic Sans MS"/>
                <a:cs typeface="Comic Sans MS"/>
              </a:rPr>
              <a:t>YEAR SHORT: </a:t>
            </a:r>
            <a:r>
              <a:rPr sz="950" b="1" spc="15" dirty="0">
                <a:latin typeface="Comic Sans MS"/>
                <a:cs typeface="Comic Sans MS"/>
              </a:rPr>
              <a:t>Last</a:t>
            </a:r>
            <a:r>
              <a:rPr sz="950" b="1" spc="20" dirty="0">
                <a:latin typeface="Comic Sans MS"/>
                <a:cs typeface="Comic Sans MS"/>
              </a:rPr>
              <a:t> two </a:t>
            </a:r>
            <a:r>
              <a:rPr sz="950" b="1" spc="15" dirty="0">
                <a:latin typeface="Comic Sans MS"/>
                <a:cs typeface="Comic Sans MS"/>
              </a:rPr>
              <a:t>digits</a:t>
            </a:r>
            <a:r>
              <a:rPr sz="950" b="1" spc="2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of</a:t>
            </a:r>
            <a:r>
              <a:rPr sz="950" b="1" spc="25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the</a:t>
            </a:r>
            <a:r>
              <a:rPr sz="950" b="1" spc="2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year</a:t>
            </a:r>
            <a:r>
              <a:rPr sz="950" b="1" spc="2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(e.g.,</a:t>
            </a:r>
            <a:r>
              <a:rPr sz="950" b="1" spc="20" dirty="0">
                <a:latin typeface="Comic Sans MS"/>
                <a:cs typeface="Comic Sans MS"/>
              </a:rPr>
              <a:t> 24 </a:t>
            </a:r>
            <a:r>
              <a:rPr sz="950" b="1" spc="15" dirty="0">
                <a:latin typeface="Comic Sans MS"/>
                <a:cs typeface="Comic Sans MS"/>
              </a:rPr>
              <a:t>for</a:t>
            </a:r>
            <a:r>
              <a:rPr sz="950" b="1" spc="20" dirty="0">
                <a:latin typeface="Comic Sans MS"/>
                <a:cs typeface="Comic Sans MS"/>
              </a:rPr>
              <a:t> </a:t>
            </a:r>
            <a:r>
              <a:rPr sz="950" b="1" spc="15" dirty="0">
                <a:latin typeface="Comic Sans MS"/>
                <a:cs typeface="Comic Sans MS"/>
              </a:rPr>
              <a:t>2024). </a:t>
            </a:r>
            <a:r>
              <a:rPr sz="950" b="1" spc="-395" dirty="0">
                <a:latin typeface="Comic Sans MS"/>
                <a:cs typeface="Comic Sans MS"/>
              </a:rPr>
              <a:t> </a:t>
            </a:r>
            <a:r>
              <a:rPr sz="950" b="1" spc="20" dirty="0">
                <a:latin typeface="Comic Sans MS"/>
                <a:cs typeface="Comic Sans MS"/>
              </a:rPr>
              <a:t>DATEVALUE:</a:t>
            </a:r>
            <a:r>
              <a:rPr sz="950" b="1" spc="15" dirty="0">
                <a:latin typeface="Comic Sans MS"/>
                <a:cs typeface="Comic Sans MS"/>
              </a:rPr>
              <a:t> Serial </a:t>
            </a:r>
            <a:r>
              <a:rPr sz="950" b="1" spc="20" dirty="0">
                <a:latin typeface="Comic Sans MS"/>
                <a:cs typeface="Comic Sans MS"/>
              </a:rPr>
              <a:t>number</a:t>
            </a:r>
            <a:r>
              <a:rPr sz="950" b="1" spc="15" dirty="0">
                <a:latin typeface="Comic Sans MS"/>
                <a:cs typeface="Comic Sans MS"/>
              </a:rPr>
              <a:t> of the date.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795" y="187365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20">
                <a:moveTo>
                  <a:pt x="5465466" y="515533"/>
                </a:moveTo>
                <a:lnTo>
                  <a:pt x="257671" y="515533"/>
                </a:lnTo>
                <a:lnTo>
                  <a:pt x="211339" y="511380"/>
                </a:lnTo>
                <a:lnTo>
                  <a:pt x="167729" y="499407"/>
                </a:lnTo>
                <a:lnTo>
                  <a:pt x="127573" y="480341"/>
                </a:lnTo>
                <a:lnTo>
                  <a:pt x="91597" y="454910"/>
                </a:lnTo>
                <a:lnTo>
                  <a:pt x="60529" y="423842"/>
                </a:lnTo>
                <a:lnTo>
                  <a:pt x="35098" y="387866"/>
                </a:lnTo>
                <a:lnTo>
                  <a:pt x="16032" y="347710"/>
                </a:lnTo>
                <a:lnTo>
                  <a:pt x="4059" y="304100"/>
                </a:lnTo>
                <a:lnTo>
                  <a:pt x="0" y="258813"/>
                </a:lnTo>
                <a:lnTo>
                  <a:pt x="0" y="256720"/>
                </a:lnTo>
                <a:lnTo>
                  <a:pt x="4059" y="211432"/>
                </a:lnTo>
                <a:lnTo>
                  <a:pt x="16032" y="167823"/>
                </a:lnTo>
                <a:lnTo>
                  <a:pt x="35098" y="127667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29" y="16126"/>
                </a:lnTo>
                <a:lnTo>
                  <a:pt x="211339" y="4152"/>
                </a:lnTo>
                <a:lnTo>
                  <a:pt x="257673" y="0"/>
                </a:lnTo>
                <a:lnTo>
                  <a:pt x="5465464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3" y="35192"/>
                </a:lnTo>
                <a:lnTo>
                  <a:pt x="5631539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6" y="256720"/>
                </a:lnTo>
                <a:lnTo>
                  <a:pt x="5723136" y="258813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39" y="454910"/>
                </a:lnTo>
                <a:lnTo>
                  <a:pt x="5595563" y="480341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6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66581" y="264200"/>
            <a:ext cx="189547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SUMMARIZE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794" y="916170"/>
            <a:ext cx="7249159" cy="692785"/>
          </a:xfrm>
          <a:custGeom>
            <a:avLst/>
            <a:gdLst/>
            <a:ahLst/>
            <a:cxnLst/>
            <a:rect l="l" t="t" r="r" b="b"/>
            <a:pathLst>
              <a:path w="7249159" h="692785">
                <a:moveTo>
                  <a:pt x="6916095" y="692441"/>
                </a:moveTo>
                <a:lnTo>
                  <a:pt x="333371" y="692441"/>
                </a:lnTo>
                <a:lnTo>
                  <a:pt x="284111" y="688826"/>
                </a:lnTo>
                <a:lnTo>
                  <a:pt x="237091" y="678326"/>
                </a:lnTo>
                <a:lnTo>
                  <a:pt x="192832" y="661456"/>
                </a:lnTo>
                <a:lnTo>
                  <a:pt x="151848" y="638732"/>
                </a:lnTo>
                <a:lnTo>
                  <a:pt x="114656" y="610669"/>
                </a:lnTo>
                <a:lnTo>
                  <a:pt x="81771" y="577784"/>
                </a:lnTo>
                <a:lnTo>
                  <a:pt x="53708" y="540592"/>
                </a:lnTo>
                <a:lnTo>
                  <a:pt x="30984" y="499608"/>
                </a:lnTo>
                <a:lnTo>
                  <a:pt x="14114" y="455349"/>
                </a:lnTo>
                <a:lnTo>
                  <a:pt x="3614" y="408329"/>
                </a:lnTo>
                <a:lnTo>
                  <a:pt x="0" y="35906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916092" y="0"/>
                </a:lnTo>
                <a:lnTo>
                  <a:pt x="6965356" y="3614"/>
                </a:lnTo>
                <a:lnTo>
                  <a:pt x="7012375" y="14114"/>
                </a:lnTo>
                <a:lnTo>
                  <a:pt x="7056635" y="30984"/>
                </a:lnTo>
                <a:lnTo>
                  <a:pt x="7097619" y="53708"/>
                </a:lnTo>
                <a:lnTo>
                  <a:pt x="7134811" y="81771"/>
                </a:lnTo>
                <a:lnTo>
                  <a:pt x="7167696" y="114656"/>
                </a:lnTo>
                <a:lnTo>
                  <a:pt x="7195759" y="151848"/>
                </a:lnTo>
                <a:lnTo>
                  <a:pt x="7218483" y="192832"/>
                </a:lnTo>
                <a:lnTo>
                  <a:pt x="7235353" y="237091"/>
                </a:lnTo>
                <a:lnTo>
                  <a:pt x="7245853" y="284111"/>
                </a:lnTo>
                <a:lnTo>
                  <a:pt x="7248993" y="326902"/>
                </a:lnTo>
                <a:lnTo>
                  <a:pt x="7248993" y="365538"/>
                </a:lnTo>
                <a:lnTo>
                  <a:pt x="7245853" y="408329"/>
                </a:lnTo>
                <a:lnTo>
                  <a:pt x="7235353" y="455349"/>
                </a:lnTo>
                <a:lnTo>
                  <a:pt x="7218483" y="499608"/>
                </a:lnTo>
                <a:lnTo>
                  <a:pt x="7195759" y="540592"/>
                </a:lnTo>
                <a:lnTo>
                  <a:pt x="7167696" y="577784"/>
                </a:lnTo>
                <a:lnTo>
                  <a:pt x="7134811" y="610669"/>
                </a:lnTo>
                <a:lnTo>
                  <a:pt x="7097619" y="638732"/>
                </a:lnTo>
                <a:lnTo>
                  <a:pt x="7056635" y="661456"/>
                </a:lnTo>
                <a:lnTo>
                  <a:pt x="7012375" y="678326"/>
                </a:lnTo>
                <a:lnTo>
                  <a:pt x="6965356" y="688826"/>
                </a:lnTo>
                <a:lnTo>
                  <a:pt x="6916095" y="692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8030" y="935741"/>
            <a:ext cx="639508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SUMMARIZE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groups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by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one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more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additional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calculations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based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these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groups.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9957" y="1897358"/>
            <a:ext cx="5349240" cy="610870"/>
          </a:xfrm>
          <a:custGeom>
            <a:avLst/>
            <a:gdLst/>
            <a:ahLst/>
            <a:cxnLst/>
            <a:rect l="l" t="t" r="r" b="b"/>
            <a:pathLst>
              <a:path w="5349240" h="610869">
                <a:moveTo>
                  <a:pt x="5043415" y="610803"/>
                </a:moveTo>
                <a:lnTo>
                  <a:pt x="305398" y="610803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043411" y="0"/>
                </a:lnTo>
                <a:lnTo>
                  <a:pt x="5092949" y="3997"/>
                </a:lnTo>
                <a:lnTo>
                  <a:pt x="5139942" y="15569"/>
                </a:lnTo>
                <a:lnTo>
                  <a:pt x="5183761" y="34088"/>
                </a:lnTo>
                <a:lnTo>
                  <a:pt x="5223777" y="58924"/>
                </a:lnTo>
                <a:lnTo>
                  <a:pt x="5259362" y="89450"/>
                </a:lnTo>
                <a:lnTo>
                  <a:pt x="5289888" y="125035"/>
                </a:lnTo>
                <a:lnTo>
                  <a:pt x="5314724" y="165052"/>
                </a:lnTo>
                <a:lnTo>
                  <a:pt x="5333243" y="208871"/>
                </a:lnTo>
                <a:lnTo>
                  <a:pt x="5344815" y="255864"/>
                </a:lnTo>
                <a:lnTo>
                  <a:pt x="5348812" y="305402"/>
                </a:lnTo>
                <a:lnTo>
                  <a:pt x="5344815" y="354939"/>
                </a:lnTo>
                <a:lnTo>
                  <a:pt x="5333243" y="401932"/>
                </a:lnTo>
                <a:lnTo>
                  <a:pt x="5314724" y="445751"/>
                </a:lnTo>
                <a:lnTo>
                  <a:pt x="5289888" y="485768"/>
                </a:lnTo>
                <a:lnTo>
                  <a:pt x="5259362" y="521353"/>
                </a:lnTo>
                <a:lnTo>
                  <a:pt x="5223777" y="551879"/>
                </a:lnTo>
                <a:lnTo>
                  <a:pt x="5183761" y="576715"/>
                </a:lnTo>
                <a:lnTo>
                  <a:pt x="5139942" y="595234"/>
                </a:lnTo>
                <a:lnTo>
                  <a:pt x="5092949" y="606807"/>
                </a:lnTo>
                <a:lnTo>
                  <a:pt x="5043415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2829" y="1921367"/>
            <a:ext cx="4782820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SUMMARIZE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(&lt;table&gt;,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&lt;groupBy_columnName&gt;[,</a:t>
            </a:r>
            <a:endParaRPr sz="1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&lt;groupBy_columnName&gt;]…[,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&lt;name&gt;,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&lt;expression&gt;]…)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6161" y="1180817"/>
            <a:ext cx="993775" cy="1287780"/>
          </a:xfrm>
          <a:custGeom>
            <a:avLst/>
            <a:gdLst/>
            <a:ahLst/>
            <a:cxnLst/>
            <a:rect l="l" t="t" r="r" b="b"/>
            <a:pathLst>
              <a:path w="993775" h="1287780">
                <a:moveTo>
                  <a:pt x="183749" y="1287266"/>
                </a:moveTo>
                <a:lnTo>
                  <a:pt x="182151" y="1287186"/>
                </a:lnTo>
                <a:lnTo>
                  <a:pt x="194621" y="1039200"/>
                </a:lnTo>
                <a:lnTo>
                  <a:pt x="164162" y="1021327"/>
                </a:lnTo>
                <a:lnTo>
                  <a:pt x="109381" y="975813"/>
                </a:lnTo>
                <a:lnTo>
                  <a:pt x="64052" y="914838"/>
                </a:lnTo>
                <a:lnTo>
                  <a:pt x="45408" y="877639"/>
                </a:lnTo>
                <a:lnTo>
                  <a:pt x="29697" y="835480"/>
                </a:lnTo>
                <a:lnTo>
                  <a:pt x="17111" y="787995"/>
                </a:lnTo>
                <a:lnTo>
                  <a:pt x="7839" y="734818"/>
                </a:lnTo>
                <a:lnTo>
                  <a:pt x="2072" y="675584"/>
                </a:lnTo>
                <a:lnTo>
                  <a:pt x="0" y="609929"/>
                </a:lnTo>
                <a:lnTo>
                  <a:pt x="1818" y="537423"/>
                </a:lnTo>
                <a:lnTo>
                  <a:pt x="6898" y="470955"/>
                </a:lnTo>
                <a:lnTo>
                  <a:pt x="15116" y="409189"/>
                </a:lnTo>
                <a:lnTo>
                  <a:pt x="26312" y="352110"/>
                </a:lnTo>
                <a:lnTo>
                  <a:pt x="40331" y="299636"/>
                </a:lnTo>
                <a:lnTo>
                  <a:pt x="57017" y="251687"/>
                </a:lnTo>
                <a:lnTo>
                  <a:pt x="76215" y="208184"/>
                </a:lnTo>
                <a:lnTo>
                  <a:pt x="97771" y="169045"/>
                </a:lnTo>
                <a:lnTo>
                  <a:pt x="121529" y="134192"/>
                </a:lnTo>
                <a:lnTo>
                  <a:pt x="147334" y="103543"/>
                </a:lnTo>
                <a:lnTo>
                  <a:pt x="175031" y="77019"/>
                </a:lnTo>
                <a:lnTo>
                  <a:pt x="235478" y="36023"/>
                </a:lnTo>
                <a:lnTo>
                  <a:pt x="301632" y="10564"/>
                </a:lnTo>
                <a:lnTo>
                  <a:pt x="372248" y="0"/>
                </a:lnTo>
                <a:lnTo>
                  <a:pt x="408843" y="102"/>
                </a:lnTo>
                <a:lnTo>
                  <a:pt x="642212" y="11837"/>
                </a:lnTo>
                <a:lnTo>
                  <a:pt x="680570" y="15728"/>
                </a:lnTo>
                <a:lnTo>
                  <a:pt x="753246" y="35340"/>
                </a:lnTo>
                <a:lnTo>
                  <a:pt x="819215" y="71235"/>
                </a:lnTo>
                <a:lnTo>
                  <a:pt x="849191" y="95481"/>
                </a:lnTo>
                <a:lnTo>
                  <a:pt x="876898" y="124029"/>
                </a:lnTo>
                <a:lnTo>
                  <a:pt x="902139" y="156955"/>
                </a:lnTo>
                <a:lnTo>
                  <a:pt x="924716" y="194336"/>
                </a:lnTo>
                <a:lnTo>
                  <a:pt x="944432" y="236248"/>
                </a:lnTo>
                <a:lnTo>
                  <a:pt x="961090" y="282769"/>
                </a:lnTo>
                <a:lnTo>
                  <a:pt x="974491" y="333975"/>
                </a:lnTo>
                <a:lnTo>
                  <a:pt x="984439" y="389944"/>
                </a:lnTo>
                <a:lnTo>
                  <a:pt x="990736" y="450751"/>
                </a:lnTo>
                <a:lnTo>
                  <a:pt x="993185" y="516473"/>
                </a:lnTo>
                <a:lnTo>
                  <a:pt x="991580" y="587285"/>
                </a:lnTo>
                <a:lnTo>
                  <a:pt x="986348" y="652381"/>
                </a:lnTo>
                <a:lnTo>
                  <a:pt x="977551" y="712866"/>
                </a:lnTo>
                <a:lnTo>
                  <a:pt x="965388" y="768694"/>
                </a:lnTo>
                <a:lnTo>
                  <a:pt x="950049" y="819918"/>
                </a:lnTo>
                <a:lnTo>
                  <a:pt x="931725" y="866589"/>
                </a:lnTo>
                <a:lnTo>
                  <a:pt x="910608" y="908759"/>
                </a:lnTo>
                <a:lnTo>
                  <a:pt x="886888" y="946481"/>
                </a:lnTo>
                <a:lnTo>
                  <a:pt x="860756" y="979805"/>
                </a:lnTo>
                <a:lnTo>
                  <a:pt x="832403" y="1008785"/>
                </a:lnTo>
                <a:lnTo>
                  <a:pt x="802020" y="1033471"/>
                </a:lnTo>
                <a:lnTo>
                  <a:pt x="769797" y="1053916"/>
                </a:lnTo>
                <a:lnTo>
                  <a:pt x="700598" y="1082289"/>
                </a:lnTo>
                <a:lnTo>
                  <a:pt x="450291" y="1087421"/>
                </a:lnTo>
                <a:lnTo>
                  <a:pt x="183749" y="1287266"/>
                </a:lnTo>
                <a:close/>
              </a:path>
              <a:path w="993775" h="1287780">
                <a:moveTo>
                  <a:pt x="587777" y="1094335"/>
                </a:moveTo>
                <a:lnTo>
                  <a:pt x="450292" y="1087421"/>
                </a:lnTo>
                <a:lnTo>
                  <a:pt x="677215" y="1087421"/>
                </a:lnTo>
                <a:lnTo>
                  <a:pt x="664003" y="1090321"/>
                </a:lnTo>
                <a:lnTo>
                  <a:pt x="626332" y="1094319"/>
                </a:lnTo>
                <a:lnTo>
                  <a:pt x="587777" y="1094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20000">
            <a:off x="8023266" y="1517294"/>
            <a:ext cx="5133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2057" dirty="0">
                <a:latin typeface="Comic Sans MS"/>
                <a:cs typeface="Comic Sans MS"/>
              </a:rPr>
              <a:t>Ch</a:t>
            </a:r>
            <a:r>
              <a:rPr sz="1350" b="1" spc="-30" dirty="0">
                <a:latin typeface="Comic Sans MS"/>
                <a:cs typeface="Comic Sans MS"/>
              </a:rPr>
              <a:t>eck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8064004" y="1755121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52" baseline="2057" dirty="0">
                <a:latin typeface="Comic Sans MS"/>
                <a:cs typeface="Comic Sans MS"/>
              </a:rPr>
              <a:t>n</a:t>
            </a:r>
            <a:r>
              <a:rPr sz="1350" b="1" spc="-35" dirty="0">
                <a:latin typeface="Comic Sans MS"/>
                <a:cs typeface="Comic Sans MS"/>
              </a:rPr>
              <a:t>ex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9957" y="2651524"/>
            <a:ext cx="5349240" cy="610870"/>
          </a:xfrm>
          <a:custGeom>
            <a:avLst/>
            <a:gdLst/>
            <a:ahLst/>
            <a:cxnLst/>
            <a:rect l="l" t="t" r="r" b="b"/>
            <a:pathLst>
              <a:path w="5349240" h="610870">
                <a:moveTo>
                  <a:pt x="5043415" y="610803"/>
                </a:moveTo>
                <a:lnTo>
                  <a:pt x="305397" y="610803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043411" y="0"/>
                </a:lnTo>
                <a:lnTo>
                  <a:pt x="5092949" y="3997"/>
                </a:lnTo>
                <a:lnTo>
                  <a:pt x="5139942" y="15569"/>
                </a:lnTo>
                <a:lnTo>
                  <a:pt x="5183761" y="34088"/>
                </a:lnTo>
                <a:lnTo>
                  <a:pt x="5223777" y="58924"/>
                </a:lnTo>
                <a:lnTo>
                  <a:pt x="5259362" y="89450"/>
                </a:lnTo>
                <a:lnTo>
                  <a:pt x="5289888" y="125035"/>
                </a:lnTo>
                <a:lnTo>
                  <a:pt x="5314724" y="165052"/>
                </a:lnTo>
                <a:lnTo>
                  <a:pt x="5333243" y="208871"/>
                </a:lnTo>
                <a:lnTo>
                  <a:pt x="5344815" y="255864"/>
                </a:lnTo>
                <a:lnTo>
                  <a:pt x="5348812" y="305402"/>
                </a:lnTo>
                <a:lnTo>
                  <a:pt x="5344815" y="354939"/>
                </a:lnTo>
                <a:lnTo>
                  <a:pt x="5333243" y="401932"/>
                </a:lnTo>
                <a:lnTo>
                  <a:pt x="5314724" y="445751"/>
                </a:lnTo>
                <a:lnTo>
                  <a:pt x="5289888" y="485768"/>
                </a:lnTo>
                <a:lnTo>
                  <a:pt x="5259362" y="521353"/>
                </a:lnTo>
                <a:lnTo>
                  <a:pt x="5223777" y="551879"/>
                </a:lnTo>
                <a:lnTo>
                  <a:pt x="5183761" y="576715"/>
                </a:lnTo>
                <a:lnTo>
                  <a:pt x="5139942" y="595234"/>
                </a:lnTo>
                <a:lnTo>
                  <a:pt x="5092949" y="606806"/>
                </a:lnTo>
                <a:lnTo>
                  <a:pt x="5043415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00331" y="2675533"/>
            <a:ext cx="522795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 marR="5080" indent="-633730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You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want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to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summarize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the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Orders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table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by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Category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and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calculate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the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total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sales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for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each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category.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393" y="3852412"/>
            <a:ext cx="4038599" cy="22669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76749" y="205832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4" name="object 24"/>
          <p:cNvSpPr txBox="1"/>
          <p:nvPr/>
        </p:nvSpPr>
        <p:spPr>
          <a:xfrm>
            <a:off x="73173" y="2780991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93" y="3468332"/>
            <a:ext cx="22421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3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Create</a:t>
            </a:r>
            <a:r>
              <a:rPr sz="1500" b="1" spc="-3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New</a:t>
            </a:r>
            <a:r>
              <a:rPr sz="1500" b="1" spc="-3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Table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8166" y="3865740"/>
            <a:ext cx="317754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latin typeface="Comic Sans MS"/>
                <a:cs typeface="Comic Sans MS"/>
              </a:rPr>
              <a:t>Order</a:t>
            </a:r>
            <a:r>
              <a:rPr sz="1300" b="1" dirty="0">
                <a:latin typeface="Comic Sans MS"/>
                <a:cs typeface="Comic Sans MS"/>
              </a:rPr>
              <a:t>s</a:t>
            </a:r>
            <a:r>
              <a:rPr sz="1300" b="1" spc="-17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is</a:t>
            </a:r>
            <a:r>
              <a:rPr sz="1300" spc="-5" dirty="0">
                <a:latin typeface="Comic Sans MS"/>
                <a:cs typeface="Comic Sans MS"/>
              </a:rPr>
              <a:t> Th</a:t>
            </a:r>
            <a:r>
              <a:rPr sz="1300" dirty="0">
                <a:latin typeface="Comic Sans MS"/>
                <a:cs typeface="Comic Sans MS"/>
              </a:rPr>
              <a:t>e</a:t>
            </a:r>
            <a:r>
              <a:rPr sz="1300" spc="-5" dirty="0">
                <a:latin typeface="Comic Sans MS"/>
                <a:cs typeface="Comic Sans MS"/>
              </a:rPr>
              <a:t> tab</a:t>
            </a:r>
            <a:r>
              <a:rPr sz="1300" dirty="0">
                <a:latin typeface="Comic Sans MS"/>
                <a:cs typeface="Comic Sans MS"/>
              </a:rPr>
              <a:t>le</a:t>
            </a:r>
            <a:r>
              <a:rPr sz="1300" spc="-5" dirty="0">
                <a:latin typeface="Comic Sans MS"/>
                <a:cs typeface="Comic Sans MS"/>
              </a:rPr>
              <a:t> w</a:t>
            </a:r>
            <a:r>
              <a:rPr sz="1300" dirty="0">
                <a:latin typeface="Comic Sans MS"/>
                <a:cs typeface="Comic Sans MS"/>
              </a:rPr>
              <a:t>e</a:t>
            </a:r>
            <a:r>
              <a:rPr sz="1300" spc="-5" dirty="0">
                <a:latin typeface="Comic Sans MS"/>
                <a:cs typeface="Comic Sans MS"/>
              </a:rPr>
              <a:t> ar</a:t>
            </a:r>
            <a:r>
              <a:rPr sz="1300" dirty="0">
                <a:latin typeface="Comic Sans MS"/>
                <a:cs typeface="Comic Sans MS"/>
              </a:rPr>
              <a:t>e</a:t>
            </a:r>
            <a:r>
              <a:rPr sz="1300" spc="-5" dirty="0">
                <a:latin typeface="Comic Sans MS"/>
                <a:cs typeface="Comic Sans MS"/>
              </a:rPr>
              <a:t> summar</a:t>
            </a:r>
            <a:r>
              <a:rPr sz="1300" dirty="0">
                <a:latin typeface="Comic Sans MS"/>
                <a:cs typeface="Comic Sans MS"/>
              </a:rPr>
              <a:t>i</a:t>
            </a:r>
            <a:r>
              <a:rPr sz="1300" spc="-5" dirty="0">
                <a:latin typeface="Comic Sans MS"/>
                <a:cs typeface="Comic Sans MS"/>
              </a:rPr>
              <a:t>z</a:t>
            </a:r>
            <a:r>
              <a:rPr sz="1300" dirty="0">
                <a:latin typeface="Comic Sans MS"/>
                <a:cs typeface="Comic Sans MS"/>
              </a:rPr>
              <a:t>i</a:t>
            </a:r>
            <a:r>
              <a:rPr sz="1300" spc="-5" dirty="0">
                <a:latin typeface="Comic Sans MS"/>
                <a:cs typeface="Comic Sans MS"/>
              </a:rPr>
              <a:t>ng</a:t>
            </a:r>
            <a:r>
              <a:rPr sz="1300" dirty="0">
                <a:latin typeface="Comic Sans MS"/>
                <a:cs typeface="Comic Sans MS"/>
              </a:rPr>
              <a:t>.  </a:t>
            </a:r>
            <a:r>
              <a:rPr sz="1300" b="1" spc="-5" dirty="0">
                <a:latin typeface="Comic Sans MS"/>
                <a:cs typeface="Comic Sans MS"/>
              </a:rPr>
              <a:t>Orders[Category] </a:t>
            </a:r>
            <a:r>
              <a:rPr sz="1300" dirty="0">
                <a:latin typeface="Comic Sans MS"/>
                <a:cs typeface="Comic Sans MS"/>
              </a:rPr>
              <a:t>is </a:t>
            </a:r>
            <a:r>
              <a:rPr sz="1300" spc="-5" dirty="0">
                <a:latin typeface="Comic Sans MS"/>
                <a:cs typeface="Comic Sans MS"/>
              </a:rPr>
              <a:t>The column we are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grouping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by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(Category).</a:t>
            </a:r>
            <a:endParaRPr sz="1300">
              <a:latin typeface="Comic Sans MS"/>
              <a:cs typeface="Comic Sans MS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spc="-5" dirty="0">
                <a:latin typeface="Comic Sans MS"/>
                <a:cs typeface="Comic Sans MS"/>
              </a:rPr>
              <a:t>"</a:t>
            </a:r>
            <a:r>
              <a:rPr sz="1300" b="1" spc="-5" dirty="0">
                <a:latin typeface="Comic Sans MS"/>
                <a:cs typeface="Comic Sans MS"/>
              </a:rPr>
              <a:t>Total Sales</a:t>
            </a:r>
            <a:r>
              <a:rPr sz="1300" spc="-5" dirty="0">
                <a:latin typeface="Comic Sans MS"/>
                <a:cs typeface="Comic Sans MS"/>
              </a:rPr>
              <a:t>" </a:t>
            </a:r>
            <a:r>
              <a:rPr sz="1300" dirty="0">
                <a:latin typeface="Comic Sans MS"/>
                <a:cs typeface="Comic Sans MS"/>
              </a:rPr>
              <a:t>is </a:t>
            </a:r>
            <a:r>
              <a:rPr sz="1300" spc="-5" dirty="0">
                <a:latin typeface="Comic Sans MS"/>
                <a:cs typeface="Comic Sans MS"/>
              </a:rPr>
              <a:t>The name of the new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column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that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will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hold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the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summarized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sales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value.</a:t>
            </a:r>
            <a:endParaRPr sz="1300">
              <a:latin typeface="Comic Sans MS"/>
              <a:cs typeface="Comic Sans MS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b="1" spc="-5" dirty="0">
                <a:latin typeface="Comic Sans MS"/>
                <a:cs typeface="Comic Sans MS"/>
              </a:rPr>
              <a:t>SUM(Orders[Sales]) </a:t>
            </a:r>
            <a:r>
              <a:rPr sz="1300" spc="-5" dirty="0">
                <a:latin typeface="Comic Sans MS"/>
                <a:cs typeface="Comic Sans MS"/>
              </a:rPr>
              <a:t>The expression to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calculate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the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total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sales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for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each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category.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60" y="198749"/>
            <a:ext cx="8742045" cy="767715"/>
          </a:xfrm>
          <a:custGeom>
            <a:avLst/>
            <a:gdLst/>
            <a:ahLst/>
            <a:cxnLst/>
            <a:rect l="l" t="t" r="r" b="b"/>
            <a:pathLst>
              <a:path w="8742045" h="767715">
                <a:moveTo>
                  <a:pt x="8408509" y="767291"/>
                </a:moveTo>
                <a:lnTo>
                  <a:pt x="333369" y="767291"/>
                </a:lnTo>
                <a:lnTo>
                  <a:pt x="284111" y="763677"/>
                </a:lnTo>
                <a:lnTo>
                  <a:pt x="237091" y="753177"/>
                </a:lnTo>
                <a:lnTo>
                  <a:pt x="192832" y="736307"/>
                </a:lnTo>
                <a:lnTo>
                  <a:pt x="151848" y="713583"/>
                </a:lnTo>
                <a:lnTo>
                  <a:pt x="114656" y="685520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0"/>
                </a:lnTo>
                <a:lnTo>
                  <a:pt x="0" y="433917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8408503" y="0"/>
                </a:lnTo>
                <a:lnTo>
                  <a:pt x="8457767" y="3614"/>
                </a:lnTo>
                <a:lnTo>
                  <a:pt x="8504786" y="14114"/>
                </a:lnTo>
                <a:lnTo>
                  <a:pt x="8549046" y="30984"/>
                </a:lnTo>
                <a:lnTo>
                  <a:pt x="8590029" y="53708"/>
                </a:lnTo>
                <a:lnTo>
                  <a:pt x="8627222" y="81771"/>
                </a:lnTo>
                <a:lnTo>
                  <a:pt x="8660107" y="114656"/>
                </a:lnTo>
                <a:lnTo>
                  <a:pt x="8688169" y="151848"/>
                </a:lnTo>
                <a:lnTo>
                  <a:pt x="8710893" y="192832"/>
                </a:lnTo>
                <a:lnTo>
                  <a:pt x="8727763" y="237091"/>
                </a:lnTo>
                <a:lnTo>
                  <a:pt x="8738264" y="284111"/>
                </a:lnTo>
                <a:lnTo>
                  <a:pt x="8741878" y="333375"/>
                </a:lnTo>
                <a:lnTo>
                  <a:pt x="8741878" y="433917"/>
                </a:lnTo>
                <a:lnTo>
                  <a:pt x="8738264" y="483180"/>
                </a:lnTo>
                <a:lnTo>
                  <a:pt x="8727763" y="530200"/>
                </a:lnTo>
                <a:lnTo>
                  <a:pt x="8710893" y="574459"/>
                </a:lnTo>
                <a:lnTo>
                  <a:pt x="8688169" y="615443"/>
                </a:lnTo>
                <a:lnTo>
                  <a:pt x="8660107" y="652635"/>
                </a:lnTo>
                <a:lnTo>
                  <a:pt x="8627222" y="685520"/>
                </a:lnTo>
                <a:lnTo>
                  <a:pt x="8590029" y="713583"/>
                </a:lnTo>
                <a:lnTo>
                  <a:pt x="8549046" y="736307"/>
                </a:lnTo>
                <a:lnTo>
                  <a:pt x="8504786" y="753177"/>
                </a:lnTo>
                <a:lnTo>
                  <a:pt x="8457767" y="763677"/>
                </a:lnTo>
                <a:lnTo>
                  <a:pt x="8408509" y="767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1486" y="227216"/>
            <a:ext cx="817753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 algn="just">
              <a:lnSpc>
                <a:spcPct val="114999"/>
              </a:lnSpc>
              <a:spcBef>
                <a:spcPts val="100"/>
              </a:spcBef>
            </a:pPr>
            <a:r>
              <a:rPr sz="1250" spc="-5" dirty="0">
                <a:latin typeface="Comic Sans MS"/>
                <a:cs typeface="Comic Sans MS"/>
              </a:rPr>
              <a:t>When you create a summary table using the SUMMARIZE function in DAX, the resulting table itself does not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automatically interact with filters from other tables. However, the measures and visuals you create using this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summary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still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interact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with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filters,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provided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relationships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your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data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model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are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properly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set</a:t>
            </a:r>
            <a:r>
              <a:rPr sz="1250" spc="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up.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060" y="2480699"/>
            <a:ext cx="6803390" cy="589280"/>
          </a:xfrm>
          <a:custGeom>
            <a:avLst/>
            <a:gdLst/>
            <a:ahLst/>
            <a:cxnLst/>
            <a:rect l="l" t="t" r="r" b="b"/>
            <a:pathLst>
              <a:path w="6803390" h="589280">
                <a:moveTo>
                  <a:pt x="6508762" y="589035"/>
                </a:moveTo>
                <a:lnTo>
                  <a:pt x="294517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6508762" y="0"/>
                </a:lnTo>
                <a:lnTo>
                  <a:pt x="6555113" y="3668"/>
                </a:lnTo>
                <a:lnTo>
                  <a:pt x="6599905" y="14457"/>
                </a:lnTo>
                <a:lnTo>
                  <a:pt x="6642347" y="32037"/>
                </a:lnTo>
                <a:lnTo>
                  <a:pt x="6681648" y="56081"/>
                </a:lnTo>
                <a:lnTo>
                  <a:pt x="6717018" y="86262"/>
                </a:lnTo>
                <a:lnTo>
                  <a:pt x="6747198" y="121631"/>
                </a:lnTo>
                <a:lnTo>
                  <a:pt x="6771243" y="160932"/>
                </a:lnTo>
                <a:lnTo>
                  <a:pt x="6788823" y="203374"/>
                </a:lnTo>
                <a:lnTo>
                  <a:pt x="6799611" y="248166"/>
                </a:lnTo>
                <a:lnTo>
                  <a:pt x="6803280" y="294517"/>
                </a:lnTo>
                <a:lnTo>
                  <a:pt x="6799611" y="340868"/>
                </a:lnTo>
                <a:lnTo>
                  <a:pt x="6788823" y="385660"/>
                </a:lnTo>
                <a:lnTo>
                  <a:pt x="6771243" y="428102"/>
                </a:lnTo>
                <a:lnTo>
                  <a:pt x="6747198" y="467403"/>
                </a:lnTo>
                <a:lnTo>
                  <a:pt x="6717018" y="502773"/>
                </a:lnTo>
                <a:lnTo>
                  <a:pt x="6681648" y="532953"/>
                </a:lnTo>
                <a:lnTo>
                  <a:pt x="6642347" y="556998"/>
                </a:lnTo>
                <a:lnTo>
                  <a:pt x="6599905" y="574578"/>
                </a:lnTo>
                <a:lnTo>
                  <a:pt x="6555113" y="585366"/>
                </a:lnTo>
                <a:lnTo>
                  <a:pt x="6508762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60" y="1064183"/>
            <a:ext cx="3057524" cy="1219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5098" y="1064183"/>
            <a:ext cx="3228974" cy="12191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9060" y="3269760"/>
            <a:ext cx="6803390" cy="589280"/>
          </a:xfrm>
          <a:custGeom>
            <a:avLst/>
            <a:gdLst/>
            <a:ahLst/>
            <a:cxnLst/>
            <a:rect l="l" t="t" r="r" b="b"/>
            <a:pathLst>
              <a:path w="6803390" h="589279">
                <a:moveTo>
                  <a:pt x="6508763" y="589035"/>
                </a:moveTo>
                <a:lnTo>
                  <a:pt x="294517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4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6508762" y="0"/>
                </a:lnTo>
                <a:lnTo>
                  <a:pt x="6555113" y="3668"/>
                </a:lnTo>
                <a:lnTo>
                  <a:pt x="6599905" y="14457"/>
                </a:lnTo>
                <a:lnTo>
                  <a:pt x="6642347" y="32037"/>
                </a:lnTo>
                <a:lnTo>
                  <a:pt x="6681648" y="56081"/>
                </a:lnTo>
                <a:lnTo>
                  <a:pt x="6717018" y="86262"/>
                </a:lnTo>
                <a:lnTo>
                  <a:pt x="6747198" y="121631"/>
                </a:lnTo>
                <a:lnTo>
                  <a:pt x="6771242" y="160932"/>
                </a:lnTo>
                <a:lnTo>
                  <a:pt x="6788823" y="203374"/>
                </a:lnTo>
                <a:lnTo>
                  <a:pt x="6799611" y="248166"/>
                </a:lnTo>
                <a:lnTo>
                  <a:pt x="6803280" y="294517"/>
                </a:lnTo>
                <a:lnTo>
                  <a:pt x="6799611" y="340868"/>
                </a:lnTo>
                <a:lnTo>
                  <a:pt x="6788823" y="385660"/>
                </a:lnTo>
                <a:lnTo>
                  <a:pt x="6771242" y="428102"/>
                </a:lnTo>
                <a:lnTo>
                  <a:pt x="6747198" y="467404"/>
                </a:lnTo>
                <a:lnTo>
                  <a:pt x="6717018" y="502773"/>
                </a:lnTo>
                <a:lnTo>
                  <a:pt x="6681648" y="532953"/>
                </a:lnTo>
                <a:lnTo>
                  <a:pt x="6642347" y="556998"/>
                </a:lnTo>
                <a:lnTo>
                  <a:pt x="6599905" y="574578"/>
                </a:lnTo>
                <a:lnTo>
                  <a:pt x="6555113" y="585366"/>
                </a:lnTo>
                <a:lnTo>
                  <a:pt x="6508763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113" y="3954045"/>
            <a:ext cx="2676524" cy="14573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934154" y="3954045"/>
            <a:ext cx="4472940" cy="1424940"/>
          </a:xfrm>
          <a:custGeom>
            <a:avLst/>
            <a:gdLst/>
            <a:ahLst/>
            <a:cxnLst/>
            <a:rect l="l" t="t" r="r" b="b"/>
            <a:pathLst>
              <a:path w="4472940" h="1424939">
                <a:moveTo>
                  <a:pt x="4139550" y="1424516"/>
                </a:moveTo>
                <a:lnTo>
                  <a:pt x="333373" y="1424516"/>
                </a:lnTo>
                <a:lnTo>
                  <a:pt x="284111" y="1420902"/>
                </a:lnTo>
                <a:lnTo>
                  <a:pt x="237091" y="1410402"/>
                </a:lnTo>
                <a:lnTo>
                  <a:pt x="192832" y="1393532"/>
                </a:lnTo>
                <a:lnTo>
                  <a:pt x="151848" y="1370808"/>
                </a:lnTo>
                <a:lnTo>
                  <a:pt x="114656" y="1342745"/>
                </a:lnTo>
                <a:lnTo>
                  <a:pt x="81771" y="1309860"/>
                </a:lnTo>
                <a:lnTo>
                  <a:pt x="53708" y="1272668"/>
                </a:lnTo>
                <a:lnTo>
                  <a:pt x="30984" y="1231684"/>
                </a:lnTo>
                <a:lnTo>
                  <a:pt x="14114" y="1187425"/>
                </a:lnTo>
                <a:lnTo>
                  <a:pt x="3614" y="1140405"/>
                </a:lnTo>
                <a:lnTo>
                  <a:pt x="0" y="1091143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139548" y="0"/>
                </a:lnTo>
                <a:lnTo>
                  <a:pt x="4188812" y="3614"/>
                </a:lnTo>
                <a:lnTo>
                  <a:pt x="4235832" y="14114"/>
                </a:lnTo>
                <a:lnTo>
                  <a:pt x="4280091" y="30984"/>
                </a:lnTo>
                <a:lnTo>
                  <a:pt x="4321075" y="53708"/>
                </a:lnTo>
                <a:lnTo>
                  <a:pt x="4358267" y="81771"/>
                </a:lnTo>
                <a:lnTo>
                  <a:pt x="4391152" y="114656"/>
                </a:lnTo>
                <a:lnTo>
                  <a:pt x="4419215" y="151848"/>
                </a:lnTo>
                <a:lnTo>
                  <a:pt x="4441939" y="192832"/>
                </a:lnTo>
                <a:lnTo>
                  <a:pt x="4458809" y="237091"/>
                </a:lnTo>
                <a:lnTo>
                  <a:pt x="4469309" y="284111"/>
                </a:lnTo>
                <a:lnTo>
                  <a:pt x="4472923" y="333373"/>
                </a:lnTo>
                <a:lnTo>
                  <a:pt x="4472923" y="1091143"/>
                </a:lnTo>
                <a:lnTo>
                  <a:pt x="4469309" y="1140405"/>
                </a:lnTo>
                <a:lnTo>
                  <a:pt x="4458809" y="1187425"/>
                </a:lnTo>
                <a:lnTo>
                  <a:pt x="4441939" y="1231684"/>
                </a:lnTo>
                <a:lnTo>
                  <a:pt x="4419215" y="1272668"/>
                </a:lnTo>
                <a:lnTo>
                  <a:pt x="4391152" y="1309860"/>
                </a:lnTo>
                <a:lnTo>
                  <a:pt x="4358267" y="1342745"/>
                </a:lnTo>
                <a:lnTo>
                  <a:pt x="4321075" y="1370808"/>
                </a:lnTo>
                <a:lnTo>
                  <a:pt x="4280091" y="1393532"/>
                </a:lnTo>
                <a:lnTo>
                  <a:pt x="4235832" y="1410402"/>
                </a:lnTo>
                <a:lnTo>
                  <a:pt x="4188812" y="1420902"/>
                </a:lnTo>
                <a:lnTo>
                  <a:pt x="4139550" y="1424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4460" y="2502175"/>
            <a:ext cx="7227570" cy="282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9425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SUMMARIZE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within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another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DAX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like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SUMX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that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interacts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well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other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mic Sans MS"/>
              <a:cs typeface="Comic Sans MS"/>
            </a:endParaRPr>
          </a:p>
          <a:p>
            <a:pPr marL="12700" marR="479425">
              <a:lnSpc>
                <a:spcPct val="115700"/>
              </a:lnSpc>
            </a:pPr>
            <a:r>
              <a:rPr sz="1350" b="1" spc="-10" dirty="0">
                <a:latin typeface="Comic Sans MS"/>
                <a:cs typeface="Comic Sans MS"/>
              </a:rPr>
              <a:t>Let's</a:t>
            </a:r>
            <a:r>
              <a:rPr sz="1350" b="1" spc="1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continue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same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1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table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example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create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a</a:t>
            </a:r>
            <a:r>
              <a:rPr sz="1350" b="1" spc="1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measure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that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calculates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by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category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interacts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filters:</a:t>
            </a:r>
            <a:endParaRPr sz="1350">
              <a:latin typeface="Comic Sans MS"/>
              <a:cs typeface="Comic Sans MS"/>
            </a:endParaRPr>
          </a:p>
          <a:p>
            <a:pPr marL="2817495" marR="5080">
              <a:lnSpc>
                <a:spcPct val="114999"/>
              </a:lnSpc>
              <a:spcBef>
                <a:spcPts val="1695"/>
              </a:spcBef>
            </a:pPr>
            <a:r>
              <a:rPr sz="1250" b="1" spc="-5" dirty="0">
                <a:latin typeface="Comic Sans MS"/>
                <a:cs typeface="Comic Sans MS"/>
              </a:rPr>
              <a:t>SUMMARIZE</a:t>
            </a:r>
            <a:r>
              <a:rPr sz="1250" spc="-5" dirty="0">
                <a:latin typeface="Comic Sans MS"/>
                <a:cs typeface="Comic Sans MS"/>
              </a:rPr>
              <a:t>:Groups</a:t>
            </a:r>
            <a:r>
              <a:rPr sz="1250" spc="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Orders</a:t>
            </a:r>
            <a:r>
              <a:rPr sz="1250" spc="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spc="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by</a:t>
            </a:r>
            <a:r>
              <a:rPr sz="1250" spc="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Category</a:t>
            </a:r>
            <a:r>
              <a:rPr sz="1250" spc="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calculates the sum of Sales for each category.</a:t>
            </a:r>
            <a:endParaRPr sz="1250">
              <a:latin typeface="Comic Sans MS"/>
              <a:cs typeface="Comic Sans MS"/>
            </a:endParaRPr>
          </a:p>
          <a:p>
            <a:pPr marL="2817495" marR="5080">
              <a:lnSpc>
                <a:spcPct val="114999"/>
              </a:lnSpc>
            </a:pPr>
            <a:r>
              <a:rPr sz="1250" spc="-5" dirty="0">
                <a:latin typeface="Comic Sans MS"/>
                <a:cs typeface="Comic Sans MS"/>
              </a:rPr>
              <a:t>Creates</a:t>
            </a:r>
            <a:r>
              <a:rPr sz="1250" spc="1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spc="1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temporary</a:t>
            </a:r>
            <a:r>
              <a:rPr sz="1250" spc="1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spc="1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with</a:t>
            </a:r>
            <a:r>
              <a:rPr sz="1250" spc="1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columns</a:t>
            </a:r>
            <a:r>
              <a:rPr sz="1250" spc="1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Category</a:t>
            </a:r>
            <a:r>
              <a:rPr sz="1250" spc="1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TotalSales.</a:t>
            </a:r>
            <a:endParaRPr sz="1250">
              <a:latin typeface="Comic Sans MS"/>
              <a:cs typeface="Comic Sans MS"/>
            </a:endParaRPr>
          </a:p>
          <a:p>
            <a:pPr marL="2817495" marR="5080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SUMX</a:t>
            </a:r>
            <a:r>
              <a:rPr sz="1250" spc="-5" dirty="0">
                <a:latin typeface="Comic Sans MS"/>
                <a:cs typeface="Comic Sans MS"/>
              </a:rPr>
              <a:t>:Iterates</a:t>
            </a:r>
            <a:r>
              <a:rPr sz="1250" spc="27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over</a:t>
            </a:r>
            <a:r>
              <a:rPr sz="1250" spc="27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27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summarized</a:t>
            </a:r>
            <a:r>
              <a:rPr sz="1250" spc="27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table,</a:t>
            </a:r>
            <a:r>
              <a:rPr sz="1250" spc="27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27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sums</a:t>
            </a:r>
            <a:r>
              <a:rPr sz="1250" spc="27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up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TotalSales values.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060" y="5520704"/>
            <a:ext cx="3933824" cy="13620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5374" y="5520704"/>
            <a:ext cx="4048124" cy="1390649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ED611AE-BD85-C9E2-EE32-985F1AD07B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-37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785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 IamSIDDHIKA</vt:lpstr>
      <vt:lpstr>Today Content</vt:lpstr>
      <vt:lpstr>  ADDCOLUMNS</vt:lpstr>
      <vt:lpstr>Visual Example for better understanding</vt:lpstr>
      <vt:lpstr>  SUMMARIZE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2024-09-15T17:28:23Z</dcterms:created>
  <dcterms:modified xsi:type="dcterms:W3CDTF">2024-09-27T14:54:20Z</dcterms:modified>
</cp:coreProperties>
</file>