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5AB84-B8CB-4706-9DD0-87E426AC117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2CDFC-0F6A-4292-85CF-3852BDB38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3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79EE7-2D51-4F1A-A3C2-6D5AFC609E49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2D0B-0317-4EEA-9116-8F0D88C18035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BFCA-CCDC-4156-882B-BC7C8DA7086C}" type="datetime1">
              <a:rPr lang="en-US" smtClean="0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31BA-64B3-4C09-9FD5-CC10972937C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0364-95C8-4091-90A1-722F4FDF5A5D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8227679" cy="293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B59B-17D7-4055-BD94-CD36D718C894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1950" y="1703672"/>
            <a:ext cx="4648200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-33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-33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60" y="2307876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4573270" cy="293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omic Sans MS"/>
              <a:cs typeface="Comic Sans MS"/>
            </a:endParaRPr>
          </a:p>
          <a:p>
            <a:pPr marL="408940">
              <a:lnSpc>
                <a:spcPct val="100000"/>
              </a:lnSpc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607060">
              <a:lnSpc>
                <a:spcPct val="100000"/>
              </a:lnSpc>
              <a:spcBef>
                <a:spcPts val="1490"/>
              </a:spcBef>
            </a:pPr>
            <a:r>
              <a:rPr sz="1750" spc="-10" dirty="0">
                <a:latin typeface="Comic Sans MS"/>
                <a:cs typeface="Comic Sans MS"/>
              </a:rPr>
              <a:t>4.</a:t>
            </a:r>
            <a:r>
              <a:rPr sz="1750" spc="-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 </a:t>
            </a:r>
            <a:r>
              <a:rPr sz="1750" spc="-15" dirty="0">
                <a:latin typeface="Comic Sans MS"/>
                <a:cs typeface="Comic Sans MS"/>
              </a:rPr>
              <a:t>FUNCTIONS </a:t>
            </a:r>
            <a:r>
              <a:rPr sz="1750" spc="-10" dirty="0">
                <a:latin typeface="Comic Sans MS"/>
                <a:cs typeface="Comic Sans MS"/>
              </a:rPr>
              <a:t>(FEW </a:t>
            </a:r>
            <a:r>
              <a:rPr sz="1750" spc="-15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 marL="988694" marR="1953260" indent="139065">
              <a:lnSpc>
                <a:spcPts val="3679"/>
              </a:lnSpc>
              <a:spcBef>
                <a:spcPts val="35"/>
              </a:spcBef>
            </a:pPr>
            <a:r>
              <a:rPr sz="1800" spc="20" dirty="0">
                <a:latin typeface="Comic Sans MS"/>
                <a:cs typeface="Comic Sans MS"/>
              </a:rPr>
              <a:t>ALL 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ALLEXCEPT 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ALLSELECTED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393815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482840" cy="1934845"/>
          </a:xfrm>
          <a:custGeom>
            <a:avLst/>
            <a:gdLst/>
            <a:ahLst/>
            <a:cxnLst/>
            <a:rect l="l" t="t" r="r" b="b"/>
            <a:pathLst>
              <a:path w="7482840" h="1934845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482840" h="1934845">
                <a:moveTo>
                  <a:pt x="7482484" y="928116"/>
                </a:moveTo>
                <a:lnTo>
                  <a:pt x="7470889" y="866203"/>
                </a:lnTo>
                <a:lnTo>
                  <a:pt x="7454011" y="821944"/>
                </a:lnTo>
                <a:lnTo>
                  <a:pt x="7431291" y="780961"/>
                </a:lnTo>
                <a:lnTo>
                  <a:pt x="7403236" y="743775"/>
                </a:lnTo>
                <a:lnTo>
                  <a:pt x="7370343" y="710882"/>
                </a:lnTo>
                <a:lnTo>
                  <a:pt x="7333158" y="682828"/>
                </a:lnTo>
                <a:lnTo>
                  <a:pt x="7292175" y="660095"/>
                </a:lnTo>
                <a:lnTo>
                  <a:pt x="7247915" y="643229"/>
                </a:lnTo>
                <a:lnTo>
                  <a:pt x="7200887" y="632726"/>
                </a:lnTo>
                <a:lnTo>
                  <a:pt x="7151624" y="629119"/>
                </a:lnTo>
                <a:lnTo>
                  <a:pt x="568909" y="629119"/>
                </a:lnTo>
                <a:lnTo>
                  <a:pt x="519645" y="632726"/>
                </a:lnTo>
                <a:lnTo>
                  <a:pt x="472630" y="643229"/>
                </a:lnTo>
                <a:lnTo>
                  <a:pt x="428371" y="660095"/>
                </a:lnTo>
                <a:lnTo>
                  <a:pt x="387388" y="682828"/>
                </a:lnTo>
                <a:lnTo>
                  <a:pt x="350189" y="710882"/>
                </a:lnTo>
                <a:lnTo>
                  <a:pt x="317309" y="743775"/>
                </a:lnTo>
                <a:lnTo>
                  <a:pt x="289242" y="780961"/>
                </a:lnTo>
                <a:lnTo>
                  <a:pt x="266522" y="821944"/>
                </a:lnTo>
                <a:lnTo>
                  <a:pt x="249643" y="866203"/>
                </a:lnTo>
                <a:lnTo>
                  <a:pt x="239153" y="913231"/>
                </a:lnTo>
                <a:lnTo>
                  <a:pt x="235534" y="962494"/>
                </a:lnTo>
                <a:lnTo>
                  <a:pt x="235534" y="1601317"/>
                </a:lnTo>
                <a:lnTo>
                  <a:pt x="239153" y="1650580"/>
                </a:lnTo>
                <a:lnTo>
                  <a:pt x="249643" y="1697596"/>
                </a:lnTo>
                <a:lnTo>
                  <a:pt x="266522" y="1741855"/>
                </a:lnTo>
                <a:lnTo>
                  <a:pt x="289242" y="1782838"/>
                </a:lnTo>
                <a:lnTo>
                  <a:pt x="317309" y="1820037"/>
                </a:lnTo>
                <a:lnTo>
                  <a:pt x="350189" y="1852917"/>
                </a:lnTo>
                <a:lnTo>
                  <a:pt x="387388" y="1880984"/>
                </a:lnTo>
                <a:lnTo>
                  <a:pt x="428371" y="1903704"/>
                </a:lnTo>
                <a:lnTo>
                  <a:pt x="472630" y="1920570"/>
                </a:lnTo>
                <a:lnTo>
                  <a:pt x="519645" y="1931073"/>
                </a:lnTo>
                <a:lnTo>
                  <a:pt x="568909" y="1934692"/>
                </a:lnTo>
                <a:lnTo>
                  <a:pt x="7151624" y="1934692"/>
                </a:lnTo>
                <a:lnTo>
                  <a:pt x="7200887" y="1931073"/>
                </a:lnTo>
                <a:lnTo>
                  <a:pt x="7247915" y="1920570"/>
                </a:lnTo>
                <a:lnTo>
                  <a:pt x="7292175" y="1903704"/>
                </a:lnTo>
                <a:lnTo>
                  <a:pt x="7333158" y="1880984"/>
                </a:lnTo>
                <a:lnTo>
                  <a:pt x="7370343" y="1852917"/>
                </a:lnTo>
                <a:lnTo>
                  <a:pt x="7403236" y="1820037"/>
                </a:lnTo>
                <a:lnTo>
                  <a:pt x="7431291" y="1782838"/>
                </a:lnTo>
                <a:lnTo>
                  <a:pt x="7454011" y="1741855"/>
                </a:lnTo>
                <a:lnTo>
                  <a:pt x="7470889" y="1697596"/>
                </a:lnTo>
                <a:lnTo>
                  <a:pt x="7481392" y="1650580"/>
                </a:lnTo>
                <a:lnTo>
                  <a:pt x="7482484" y="1635683"/>
                </a:lnTo>
                <a:lnTo>
                  <a:pt x="7482484" y="928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24447" y="264200"/>
            <a:ext cx="76136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ALL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179" y="864630"/>
            <a:ext cx="70942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ALL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function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 </a:t>
            </a:r>
            <a:r>
              <a:rPr sz="1650" spc="-10" dirty="0">
                <a:latin typeface="Comic Sans MS"/>
                <a:cs typeface="Comic Sans MS"/>
              </a:rPr>
              <a:t>DAX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used</a:t>
            </a:r>
            <a:r>
              <a:rPr sz="1650" spc="-5" dirty="0">
                <a:latin typeface="Comic Sans MS"/>
                <a:cs typeface="Comic Sans MS"/>
              </a:rPr>
              <a:t> to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remove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from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one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 </a:t>
            </a:r>
            <a:r>
              <a:rPr sz="1650" spc="-10" dirty="0">
                <a:latin typeface="Comic Sans MS"/>
                <a:cs typeface="Comic Sans MS"/>
              </a:rPr>
              <a:t>more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tables.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used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clear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perform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calculations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without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any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filtering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context,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allowing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return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complete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dataset </a:t>
            </a:r>
            <a:r>
              <a:rPr sz="1650" spc="-5" dirty="0">
                <a:latin typeface="Comic Sans MS"/>
                <a:cs typeface="Comic Sans MS"/>
              </a:rPr>
              <a:t> or a </a:t>
            </a:r>
            <a:r>
              <a:rPr sz="1650" spc="-10" dirty="0">
                <a:latin typeface="Comic Sans MS"/>
                <a:cs typeface="Comic Sans MS"/>
              </a:rPr>
              <a:t>specific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without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applied.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2036" y="3058779"/>
            <a:ext cx="6146800" cy="858519"/>
          </a:xfrm>
          <a:custGeom>
            <a:avLst/>
            <a:gdLst/>
            <a:ahLst/>
            <a:cxnLst/>
            <a:rect l="l" t="t" r="r" b="b"/>
            <a:pathLst>
              <a:path w="6146800" h="858520">
                <a:moveTo>
                  <a:pt x="5814474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8"/>
                </a:lnTo>
                <a:lnTo>
                  <a:pt x="192832" y="827469"/>
                </a:lnTo>
                <a:lnTo>
                  <a:pt x="151848" y="804744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4"/>
                </a:lnTo>
                <a:lnTo>
                  <a:pt x="30984" y="665621"/>
                </a:lnTo>
                <a:lnTo>
                  <a:pt x="14114" y="621361"/>
                </a:lnTo>
                <a:lnTo>
                  <a:pt x="3614" y="574342"/>
                </a:lnTo>
                <a:lnTo>
                  <a:pt x="0" y="5250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5814477" y="0"/>
                </a:lnTo>
                <a:lnTo>
                  <a:pt x="5863738" y="3614"/>
                </a:lnTo>
                <a:lnTo>
                  <a:pt x="5910757" y="14114"/>
                </a:lnTo>
                <a:lnTo>
                  <a:pt x="5955016" y="30984"/>
                </a:lnTo>
                <a:lnTo>
                  <a:pt x="5996000" y="53708"/>
                </a:lnTo>
                <a:lnTo>
                  <a:pt x="6033192" y="81771"/>
                </a:lnTo>
                <a:lnTo>
                  <a:pt x="6066077" y="114656"/>
                </a:lnTo>
                <a:lnTo>
                  <a:pt x="6094140" y="151848"/>
                </a:lnTo>
                <a:lnTo>
                  <a:pt x="6116864" y="192832"/>
                </a:lnTo>
                <a:lnTo>
                  <a:pt x="6133734" y="237091"/>
                </a:lnTo>
                <a:lnTo>
                  <a:pt x="6144234" y="284111"/>
                </a:lnTo>
                <a:lnTo>
                  <a:pt x="6146665" y="317236"/>
                </a:lnTo>
                <a:lnTo>
                  <a:pt x="6146665" y="541216"/>
                </a:lnTo>
                <a:lnTo>
                  <a:pt x="6133734" y="621361"/>
                </a:lnTo>
                <a:lnTo>
                  <a:pt x="6116864" y="665621"/>
                </a:lnTo>
                <a:lnTo>
                  <a:pt x="6094140" y="706604"/>
                </a:lnTo>
                <a:lnTo>
                  <a:pt x="6066077" y="743797"/>
                </a:lnTo>
                <a:lnTo>
                  <a:pt x="6033192" y="776682"/>
                </a:lnTo>
                <a:lnTo>
                  <a:pt x="5996000" y="804744"/>
                </a:lnTo>
                <a:lnTo>
                  <a:pt x="5955016" y="827469"/>
                </a:lnTo>
                <a:lnTo>
                  <a:pt x="5910757" y="844338"/>
                </a:lnTo>
                <a:lnTo>
                  <a:pt x="5863738" y="854839"/>
                </a:lnTo>
                <a:lnTo>
                  <a:pt x="5814474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3686" y="3082788"/>
            <a:ext cx="60845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Suppose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"Category"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"Sales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".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create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measure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total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amount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across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all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categories,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ignoring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any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filters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"Category"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4459" y="2268051"/>
            <a:ext cx="5492115" cy="457834"/>
          </a:xfrm>
          <a:custGeom>
            <a:avLst/>
            <a:gdLst/>
            <a:ahLst/>
            <a:cxnLst/>
            <a:rect l="l" t="t" r="r" b="b"/>
            <a:pathLst>
              <a:path w="5492115" h="457835">
                <a:moveTo>
                  <a:pt x="5262955" y="457353"/>
                </a:moveTo>
                <a:lnTo>
                  <a:pt x="228674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8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6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5262953" y="0"/>
                </a:lnTo>
                <a:lnTo>
                  <a:pt x="5309039" y="4645"/>
                </a:lnTo>
                <a:lnTo>
                  <a:pt x="5351964" y="17970"/>
                </a:lnTo>
                <a:lnTo>
                  <a:pt x="5390809" y="39054"/>
                </a:lnTo>
                <a:lnTo>
                  <a:pt x="5424652" y="66977"/>
                </a:lnTo>
                <a:lnTo>
                  <a:pt x="5452575" y="100821"/>
                </a:lnTo>
                <a:lnTo>
                  <a:pt x="5473659" y="139665"/>
                </a:lnTo>
                <a:lnTo>
                  <a:pt x="5486984" y="182590"/>
                </a:lnTo>
                <a:lnTo>
                  <a:pt x="5491630" y="228676"/>
                </a:lnTo>
                <a:lnTo>
                  <a:pt x="5486984" y="274762"/>
                </a:lnTo>
                <a:lnTo>
                  <a:pt x="5473659" y="317687"/>
                </a:lnTo>
                <a:lnTo>
                  <a:pt x="5452575" y="356531"/>
                </a:lnTo>
                <a:lnTo>
                  <a:pt x="5424652" y="390375"/>
                </a:lnTo>
                <a:lnTo>
                  <a:pt x="5390809" y="418298"/>
                </a:lnTo>
                <a:lnTo>
                  <a:pt x="5351964" y="439382"/>
                </a:lnTo>
                <a:lnTo>
                  <a:pt x="5309039" y="452707"/>
                </a:lnTo>
                <a:lnTo>
                  <a:pt x="5262955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41372" y="2367078"/>
            <a:ext cx="503809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ALL(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[&lt;table&gt;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|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&lt;column&gt;[,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&lt;column&gt;[,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&lt;column&gt;[,…]]]]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9864" y="4250608"/>
            <a:ext cx="4943474" cy="120967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1518" y="3294394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174655" y="235229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870" y="5737621"/>
            <a:ext cx="7954009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 dax calculates the total sales amount from the "Orders" table, ignoring any filters applied to the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"Category"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column.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means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provides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across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even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user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has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applied </a:t>
            </a:r>
            <a:r>
              <a:rPr sz="1200" b="1" spc="-5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 view 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 specific categories.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3209" y="248003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1"/>
                </a:lnTo>
                <a:lnTo>
                  <a:pt x="105066" y="432345"/>
                </a:lnTo>
                <a:lnTo>
                  <a:pt x="69122" y="402873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49"/>
                </a:lnTo>
                <a:lnTo>
                  <a:pt x="145685" y="17963"/>
                </a:lnTo>
                <a:lnTo>
                  <a:pt x="189742" y="4575"/>
                </a:lnTo>
                <a:lnTo>
                  <a:pt x="235991" y="0"/>
                </a:lnTo>
                <a:lnTo>
                  <a:pt x="7646740" y="0"/>
                </a:lnTo>
                <a:lnTo>
                  <a:pt x="7692989" y="4575"/>
                </a:lnTo>
                <a:lnTo>
                  <a:pt x="7737046" y="17963"/>
                </a:lnTo>
                <a:lnTo>
                  <a:pt x="7777665" y="39649"/>
                </a:lnTo>
                <a:lnTo>
                  <a:pt x="7813609" y="69121"/>
                </a:lnTo>
                <a:lnTo>
                  <a:pt x="7843081" y="105065"/>
                </a:lnTo>
                <a:lnTo>
                  <a:pt x="7864768" y="145685"/>
                </a:lnTo>
                <a:lnTo>
                  <a:pt x="7878156" y="189741"/>
                </a:lnTo>
                <a:lnTo>
                  <a:pt x="7881977" y="228360"/>
                </a:lnTo>
                <a:lnTo>
                  <a:pt x="7881977" y="243634"/>
                </a:lnTo>
                <a:lnTo>
                  <a:pt x="7878156" y="282253"/>
                </a:lnTo>
                <a:lnTo>
                  <a:pt x="7864768" y="326310"/>
                </a:lnTo>
                <a:lnTo>
                  <a:pt x="7843081" y="366929"/>
                </a:lnTo>
                <a:lnTo>
                  <a:pt x="7813609" y="402873"/>
                </a:lnTo>
                <a:lnTo>
                  <a:pt x="7777665" y="432345"/>
                </a:lnTo>
                <a:lnTo>
                  <a:pt x="7737046" y="454031"/>
                </a:lnTo>
                <a:lnTo>
                  <a:pt x="7692989" y="467419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5905" y="321599"/>
            <a:ext cx="489775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Visual</a:t>
            </a:r>
            <a:r>
              <a:rPr sz="1950" spc="-5" dirty="0"/>
              <a:t> </a:t>
            </a:r>
            <a:r>
              <a:rPr sz="1950" spc="-10" dirty="0"/>
              <a:t>Example</a:t>
            </a:r>
            <a:r>
              <a:rPr sz="1950" dirty="0"/>
              <a:t> </a:t>
            </a:r>
            <a:r>
              <a:rPr sz="1950" spc="-10" dirty="0"/>
              <a:t>for</a:t>
            </a:r>
            <a:r>
              <a:rPr sz="1950" dirty="0"/>
              <a:t> </a:t>
            </a:r>
            <a:r>
              <a:rPr sz="1950" spc="-10" dirty="0"/>
              <a:t>better</a:t>
            </a:r>
            <a:r>
              <a:rPr sz="1950" dirty="0"/>
              <a:t> </a:t>
            </a:r>
            <a:r>
              <a:rPr sz="1950" spc="-10" dirty="0"/>
              <a:t>understanding</a:t>
            </a:r>
            <a:endParaRPr sz="1950"/>
          </a:p>
        </p:txBody>
      </p:sp>
      <p:sp>
        <p:nvSpPr>
          <p:cNvPr id="9" name="object 9"/>
          <p:cNvSpPr/>
          <p:nvPr/>
        </p:nvSpPr>
        <p:spPr>
          <a:xfrm>
            <a:off x="123209" y="2253061"/>
            <a:ext cx="6716395" cy="827405"/>
          </a:xfrm>
          <a:custGeom>
            <a:avLst/>
            <a:gdLst/>
            <a:ahLst/>
            <a:cxnLst/>
            <a:rect l="l" t="t" r="r" b="b"/>
            <a:pathLst>
              <a:path w="6716395" h="827405">
                <a:moveTo>
                  <a:pt x="6382995" y="827160"/>
                </a:moveTo>
                <a:lnTo>
                  <a:pt x="333375" y="827160"/>
                </a:lnTo>
                <a:lnTo>
                  <a:pt x="284111" y="823545"/>
                </a:lnTo>
                <a:lnTo>
                  <a:pt x="237091" y="813045"/>
                </a:lnTo>
                <a:lnTo>
                  <a:pt x="192832" y="796175"/>
                </a:lnTo>
                <a:lnTo>
                  <a:pt x="151848" y="773451"/>
                </a:lnTo>
                <a:lnTo>
                  <a:pt x="114656" y="745389"/>
                </a:lnTo>
                <a:lnTo>
                  <a:pt x="81771" y="712504"/>
                </a:lnTo>
                <a:lnTo>
                  <a:pt x="53708" y="675311"/>
                </a:lnTo>
                <a:lnTo>
                  <a:pt x="30984" y="634328"/>
                </a:lnTo>
                <a:lnTo>
                  <a:pt x="14114" y="590068"/>
                </a:lnTo>
                <a:lnTo>
                  <a:pt x="3614" y="543049"/>
                </a:lnTo>
                <a:lnTo>
                  <a:pt x="0" y="49378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382996" y="0"/>
                </a:lnTo>
                <a:lnTo>
                  <a:pt x="6432259" y="3614"/>
                </a:lnTo>
                <a:lnTo>
                  <a:pt x="6479279" y="14114"/>
                </a:lnTo>
                <a:lnTo>
                  <a:pt x="6523538" y="30984"/>
                </a:lnTo>
                <a:lnTo>
                  <a:pt x="6564522" y="53708"/>
                </a:lnTo>
                <a:lnTo>
                  <a:pt x="6601714" y="81771"/>
                </a:lnTo>
                <a:lnTo>
                  <a:pt x="6634600" y="114656"/>
                </a:lnTo>
                <a:lnTo>
                  <a:pt x="6662662" y="151848"/>
                </a:lnTo>
                <a:lnTo>
                  <a:pt x="6685386" y="192832"/>
                </a:lnTo>
                <a:lnTo>
                  <a:pt x="6702256" y="237091"/>
                </a:lnTo>
                <a:lnTo>
                  <a:pt x="6712756" y="284111"/>
                </a:lnTo>
                <a:lnTo>
                  <a:pt x="6716371" y="333374"/>
                </a:lnTo>
                <a:lnTo>
                  <a:pt x="6716371" y="493785"/>
                </a:lnTo>
                <a:lnTo>
                  <a:pt x="6712756" y="543049"/>
                </a:lnTo>
                <a:lnTo>
                  <a:pt x="6702256" y="590068"/>
                </a:lnTo>
                <a:lnTo>
                  <a:pt x="6685386" y="634328"/>
                </a:lnTo>
                <a:lnTo>
                  <a:pt x="6662662" y="675311"/>
                </a:lnTo>
                <a:lnTo>
                  <a:pt x="6634600" y="712504"/>
                </a:lnTo>
                <a:lnTo>
                  <a:pt x="6601714" y="745389"/>
                </a:lnTo>
                <a:lnTo>
                  <a:pt x="6564522" y="773451"/>
                </a:lnTo>
                <a:lnTo>
                  <a:pt x="6523538" y="796175"/>
                </a:lnTo>
                <a:lnTo>
                  <a:pt x="6479279" y="813045"/>
                </a:lnTo>
                <a:lnTo>
                  <a:pt x="6432259" y="823545"/>
                </a:lnTo>
                <a:lnTo>
                  <a:pt x="6382995" y="82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724" y="2274536"/>
            <a:ext cx="633920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Imagine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have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report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where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users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by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category.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Even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if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selects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only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"Technology"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report,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All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Categories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will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still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all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categories.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800" y="870675"/>
            <a:ext cx="4105274" cy="1228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750" y="3232621"/>
            <a:ext cx="5057774" cy="18478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724" y="5415727"/>
            <a:ext cx="833564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In this example, even though the user has filtered the report to show only the "Technology" category, the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"Total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measure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across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ignoring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applied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 the "Category" column.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393815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548880" cy="1979295"/>
          </a:xfrm>
          <a:custGeom>
            <a:avLst/>
            <a:gdLst/>
            <a:ahLst/>
            <a:cxnLst/>
            <a:rect l="l" t="t" r="r" b="b"/>
            <a:pathLst>
              <a:path w="7548880" h="1979295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548880" h="1979295">
                <a:moveTo>
                  <a:pt x="7548702" y="1026998"/>
                </a:move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89" y="714844"/>
                </a:lnTo>
                <a:lnTo>
                  <a:pt x="634161" y="714844"/>
                </a:lnTo>
                <a:lnTo>
                  <a:pt x="584898" y="718451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645412"/>
                </a:lnTo>
                <a:lnTo>
                  <a:pt x="304406" y="1694675"/>
                </a:lnTo>
                <a:lnTo>
                  <a:pt x="314909" y="1741690"/>
                </a:lnTo>
                <a:lnTo>
                  <a:pt x="331774" y="1785950"/>
                </a:lnTo>
                <a:lnTo>
                  <a:pt x="354495" y="1826933"/>
                </a:lnTo>
                <a:lnTo>
                  <a:pt x="382562" y="1864118"/>
                </a:lnTo>
                <a:lnTo>
                  <a:pt x="415442" y="1897011"/>
                </a:lnTo>
                <a:lnTo>
                  <a:pt x="452640" y="1925078"/>
                </a:lnTo>
                <a:lnTo>
                  <a:pt x="493623" y="1947799"/>
                </a:lnTo>
                <a:lnTo>
                  <a:pt x="537883" y="1964664"/>
                </a:lnTo>
                <a:lnTo>
                  <a:pt x="584898" y="1975167"/>
                </a:lnTo>
                <a:lnTo>
                  <a:pt x="634161" y="1978787"/>
                </a:lnTo>
                <a:lnTo>
                  <a:pt x="7216876" y="1978787"/>
                </a:lnTo>
                <a:lnTo>
                  <a:pt x="7266140" y="1975167"/>
                </a:lnTo>
                <a:lnTo>
                  <a:pt x="7313168" y="1964664"/>
                </a:lnTo>
                <a:lnTo>
                  <a:pt x="7357427" y="1947799"/>
                </a:lnTo>
                <a:lnTo>
                  <a:pt x="7398410" y="1925078"/>
                </a:lnTo>
                <a:lnTo>
                  <a:pt x="7435596" y="1897011"/>
                </a:lnTo>
                <a:lnTo>
                  <a:pt x="7468489" y="1864118"/>
                </a:lnTo>
                <a:lnTo>
                  <a:pt x="7496543" y="1826933"/>
                </a:lnTo>
                <a:lnTo>
                  <a:pt x="7519276" y="1785950"/>
                </a:lnTo>
                <a:lnTo>
                  <a:pt x="7536142" y="1741690"/>
                </a:lnTo>
                <a:lnTo>
                  <a:pt x="7546645" y="1694675"/>
                </a:lnTo>
                <a:lnTo>
                  <a:pt x="7548702" y="1666621"/>
                </a:lnTo>
                <a:lnTo>
                  <a:pt x="7548702" y="1026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22574" y="264200"/>
            <a:ext cx="216471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ALLSELECTED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439" y="921780"/>
            <a:ext cx="69945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b="1" spc="-10" dirty="0">
                <a:latin typeface="Comic Sans MS"/>
                <a:cs typeface="Comic Sans MS"/>
              </a:rPr>
              <a:t>ALLSELECTED </a:t>
            </a:r>
            <a:r>
              <a:rPr sz="1650" spc="-10" dirty="0">
                <a:latin typeface="Comic Sans MS"/>
                <a:cs typeface="Comic Sans MS"/>
              </a:rPr>
              <a:t>function returns </a:t>
            </a:r>
            <a:r>
              <a:rPr sz="1650" spc="-5" dirty="0">
                <a:latin typeface="Comic Sans MS"/>
                <a:cs typeface="Comic Sans MS"/>
              </a:rPr>
              <a:t>all </a:t>
            </a:r>
            <a:r>
              <a:rPr sz="1650" spc="-10" dirty="0">
                <a:latin typeface="Comic Sans MS"/>
                <a:cs typeface="Comic Sans MS"/>
              </a:rPr>
              <a:t>the values </a:t>
            </a:r>
            <a:r>
              <a:rPr sz="1650" spc="-5" dirty="0">
                <a:latin typeface="Comic Sans MS"/>
                <a:cs typeface="Comic Sans MS"/>
              </a:rPr>
              <a:t>in a </a:t>
            </a:r>
            <a:r>
              <a:rPr sz="1650" spc="-10" dirty="0">
                <a:latin typeface="Comic Sans MS"/>
                <a:cs typeface="Comic Sans MS"/>
              </a:rPr>
              <a:t>column </a:t>
            </a:r>
            <a:r>
              <a:rPr sz="1650" spc="-5" dirty="0">
                <a:latin typeface="Comic Sans MS"/>
                <a:cs typeface="Comic Sans MS"/>
              </a:rPr>
              <a:t>or all </a:t>
            </a: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rows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that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are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currently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selected,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ignoring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only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direct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that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specific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but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keeping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all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other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filters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applied.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93650" y="3122672"/>
            <a:ext cx="5904865" cy="858519"/>
          </a:xfrm>
          <a:custGeom>
            <a:avLst/>
            <a:gdLst/>
            <a:ahLst/>
            <a:cxnLst/>
            <a:rect l="l" t="t" r="r" b="b"/>
            <a:pathLst>
              <a:path w="5904865" h="858520">
                <a:moveTo>
                  <a:pt x="5571244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2"/>
                </a:lnTo>
                <a:lnTo>
                  <a:pt x="3614" y="574342"/>
                </a:lnTo>
                <a:lnTo>
                  <a:pt x="0" y="5250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571244" y="0"/>
                </a:lnTo>
                <a:lnTo>
                  <a:pt x="5620508" y="3614"/>
                </a:lnTo>
                <a:lnTo>
                  <a:pt x="5667527" y="14114"/>
                </a:lnTo>
                <a:lnTo>
                  <a:pt x="5711787" y="30984"/>
                </a:lnTo>
                <a:lnTo>
                  <a:pt x="5752770" y="53708"/>
                </a:lnTo>
                <a:lnTo>
                  <a:pt x="5789963" y="81771"/>
                </a:lnTo>
                <a:lnTo>
                  <a:pt x="5822848" y="114656"/>
                </a:lnTo>
                <a:lnTo>
                  <a:pt x="5850911" y="151848"/>
                </a:lnTo>
                <a:lnTo>
                  <a:pt x="5873635" y="192832"/>
                </a:lnTo>
                <a:lnTo>
                  <a:pt x="5890505" y="237091"/>
                </a:lnTo>
                <a:lnTo>
                  <a:pt x="5901005" y="284111"/>
                </a:lnTo>
                <a:lnTo>
                  <a:pt x="5904619" y="333374"/>
                </a:lnTo>
                <a:lnTo>
                  <a:pt x="5904619" y="525079"/>
                </a:lnTo>
                <a:lnTo>
                  <a:pt x="5901005" y="574342"/>
                </a:lnTo>
                <a:lnTo>
                  <a:pt x="5890505" y="621362"/>
                </a:lnTo>
                <a:lnTo>
                  <a:pt x="5873635" y="665621"/>
                </a:lnTo>
                <a:lnTo>
                  <a:pt x="5850911" y="706605"/>
                </a:lnTo>
                <a:lnTo>
                  <a:pt x="5822848" y="743797"/>
                </a:lnTo>
                <a:lnTo>
                  <a:pt x="5789963" y="776682"/>
                </a:lnTo>
                <a:lnTo>
                  <a:pt x="5752770" y="804745"/>
                </a:lnTo>
                <a:lnTo>
                  <a:pt x="5711787" y="827469"/>
                </a:lnTo>
                <a:lnTo>
                  <a:pt x="5667527" y="844339"/>
                </a:lnTo>
                <a:lnTo>
                  <a:pt x="5620508" y="854839"/>
                </a:lnTo>
                <a:lnTo>
                  <a:pt x="5571244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7212" y="2305989"/>
            <a:ext cx="5107940" cy="610870"/>
          </a:xfrm>
          <a:custGeom>
            <a:avLst/>
            <a:gdLst/>
            <a:ahLst/>
            <a:cxnLst/>
            <a:rect l="l" t="t" r="r" b="b"/>
            <a:pathLst>
              <a:path w="5107940" h="610869">
                <a:moveTo>
                  <a:pt x="4802007" y="610804"/>
                </a:moveTo>
                <a:lnTo>
                  <a:pt x="305400" y="610804"/>
                </a:lnTo>
                <a:lnTo>
                  <a:pt x="255864" y="606807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4802005" y="0"/>
                </a:lnTo>
                <a:lnTo>
                  <a:pt x="4851543" y="3997"/>
                </a:lnTo>
                <a:lnTo>
                  <a:pt x="4898536" y="15569"/>
                </a:lnTo>
                <a:lnTo>
                  <a:pt x="4942355" y="34088"/>
                </a:lnTo>
                <a:lnTo>
                  <a:pt x="4982372" y="58924"/>
                </a:lnTo>
                <a:lnTo>
                  <a:pt x="5017957" y="89450"/>
                </a:lnTo>
                <a:lnTo>
                  <a:pt x="5048482" y="125035"/>
                </a:lnTo>
                <a:lnTo>
                  <a:pt x="5073319" y="165052"/>
                </a:lnTo>
                <a:lnTo>
                  <a:pt x="5091837" y="208871"/>
                </a:lnTo>
                <a:lnTo>
                  <a:pt x="5103410" y="255864"/>
                </a:lnTo>
                <a:lnTo>
                  <a:pt x="5107407" y="305401"/>
                </a:lnTo>
                <a:lnTo>
                  <a:pt x="5103410" y="354939"/>
                </a:lnTo>
                <a:lnTo>
                  <a:pt x="5091837" y="401932"/>
                </a:lnTo>
                <a:lnTo>
                  <a:pt x="5073319" y="445751"/>
                </a:lnTo>
                <a:lnTo>
                  <a:pt x="5048482" y="485768"/>
                </a:lnTo>
                <a:lnTo>
                  <a:pt x="5017957" y="521353"/>
                </a:lnTo>
                <a:lnTo>
                  <a:pt x="4982372" y="551879"/>
                </a:lnTo>
                <a:lnTo>
                  <a:pt x="4942355" y="576715"/>
                </a:lnTo>
                <a:lnTo>
                  <a:pt x="4898536" y="595234"/>
                </a:lnTo>
                <a:lnTo>
                  <a:pt x="4851543" y="606807"/>
                </a:lnTo>
                <a:lnTo>
                  <a:pt x="4802007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33463" y="2329998"/>
            <a:ext cx="4295140" cy="520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mic Sans MS"/>
                <a:cs typeface="Comic Sans MS"/>
              </a:rPr>
              <a:t>ALLSELECTED([&lt;tableName&gt; </a:t>
            </a:r>
            <a:r>
              <a:rPr sz="1450" b="1" spc="-5" dirty="0">
                <a:latin typeface="Comic Sans MS"/>
                <a:cs typeface="Comic Sans MS"/>
              </a:rPr>
              <a:t>| </a:t>
            </a:r>
            <a:r>
              <a:rPr sz="1450" b="1" spc="-10" dirty="0">
                <a:latin typeface="Comic Sans MS"/>
                <a:cs typeface="Comic Sans MS"/>
              </a:rPr>
              <a:t>&lt;columnName&gt;[,</a:t>
            </a:r>
            <a:endParaRPr sz="14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&lt;columnName&gt;[, &lt;columnName&gt;[,…]]]]</a:t>
            </a:r>
            <a:r>
              <a:rPr sz="1450" b="1" spc="-5" dirty="0">
                <a:latin typeface="Comic Sans MS"/>
                <a:cs typeface="Comic Sans MS"/>
              </a:rPr>
              <a:t> 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6026" y="4124001"/>
            <a:ext cx="4886324" cy="14668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5310" y="3085263"/>
            <a:ext cx="7014209" cy="82994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14755" marR="30480" indent="-1177290">
              <a:lnSpc>
                <a:spcPct val="104200"/>
              </a:lnSpc>
              <a:spcBef>
                <a:spcPts val="140"/>
              </a:spcBef>
            </a:pPr>
            <a:r>
              <a:rPr sz="3000" b="1" spc="-7" baseline="31944" dirty="0">
                <a:latin typeface="Comic Sans MS"/>
                <a:cs typeface="Comic Sans MS"/>
              </a:rPr>
              <a:t>Example</a:t>
            </a:r>
            <a:r>
              <a:rPr sz="3000" b="1" spc="292" baseline="31944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create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measure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total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amount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based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current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user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selections,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ignoring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direct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filters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endParaRPr sz="1450">
              <a:latin typeface="Comic Sans MS"/>
              <a:cs typeface="Comic Sans MS"/>
            </a:endParaRPr>
          </a:p>
          <a:p>
            <a:pPr marL="1600835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Category</a:t>
            </a:r>
            <a:r>
              <a:rPr sz="1450" b="1" spc="-1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but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considering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all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other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filters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applied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417698" y="2349168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276" y="5806671"/>
            <a:ext cx="710565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5080" indent="-311785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measure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"Total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Selected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across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 </a:t>
            </a:r>
            <a:r>
              <a:rPr sz="1200" b="1" spc="-50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currently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selected,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while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respecting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other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applied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report.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3209" y="248003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1"/>
                </a:lnTo>
                <a:lnTo>
                  <a:pt x="105066" y="432345"/>
                </a:lnTo>
                <a:lnTo>
                  <a:pt x="69122" y="402873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49"/>
                </a:lnTo>
                <a:lnTo>
                  <a:pt x="145685" y="17963"/>
                </a:lnTo>
                <a:lnTo>
                  <a:pt x="189742" y="4575"/>
                </a:lnTo>
                <a:lnTo>
                  <a:pt x="235991" y="0"/>
                </a:lnTo>
                <a:lnTo>
                  <a:pt x="7646740" y="0"/>
                </a:lnTo>
                <a:lnTo>
                  <a:pt x="7692989" y="4575"/>
                </a:lnTo>
                <a:lnTo>
                  <a:pt x="7737046" y="17963"/>
                </a:lnTo>
                <a:lnTo>
                  <a:pt x="7777665" y="39649"/>
                </a:lnTo>
                <a:lnTo>
                  <a:pt x="7813609" y="69121"/>
                </a:lnTo>
                <a:lnTo>
                  <a:pt x="7843081" y="105065"/>
                </a:lnTo>
                <a:lnTo>
                  <a:pt x="7864768" y="145685"/>
                </a:lnTo>
                <a:lnTo>
                  <a:pt x="7878156" y="189741"/>
                </a:lnTo>
                <a:lnTo>
                  <a:pt x="7881977" y="228360"/>
                </a:lnTo>
                <a:lnTo>
                  <a:pt x="7881977" y="243634"/>
                </a:lnTo>
                <a:lnTo>
                  <a:pt x="7878156" y="282253"/>
                </a:lnTo>
                <a:lnTo>
                  <a:pt x="7864768" y="326310"/>
                </a:lnTo>
                <a:lnTo>
                  <a:pt x="7843081" y="366929"/>
                </a:lnTo>
                <a:lnTo>
                  <a:pt x="7813609" y="402873"/>
                </a:lnTo>
                <a:lnTo>
                  <a:pt x="7777665" y="432345"/>
                </a:lnTo>
                <a:lnTo>
                  <a:pt x="7737046" y="454031"/>
                </a:lnTo>
                <a:lnTo>
                  <a:pt x="7692989" y="467419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5905" y="321599"/>
            <a:ext cx="489775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Visual</a:t>
            </a:r>
            <a:r>
              <a:rPr sz="1950" spc="-5" dirty="0"/>
              <a:t> </a:t>
            </a:r>
            <a:r>
              <a:rPr sz="1950" spc="-10" dirty="0"/>
              <a:t>Example</a:t>
            </a:r>
            <a:r>
              <a:rPr sz="1950" dirty="0"/>
              <a:t> </a:t>
            </a:r>
            <a:r>
              <a:rPr sz="1950" spc="-10" dirty="0"/>
              <a:t>for</a:t>
            </a:r>
            <a:r>
              <a:rPr sz="1950" dirty="0"/>
              <a:t> </a:t>
            </a:r>
            <a:r>
              <a:rPr sz="1950" spc="-10" dirty="0"/>
              <a:t>better</a:t>
            </a:r>
            <a:r>
              <a:rPr sz="1950" dirty="0"/>
              <a:t> </a:t>
            </a:r>
            <a:r>
              <a:rPr sz="1950" spc="-10" dirty="0"/>
              <a:t>understanding</a:t>
            </a:r>
            <a:endParaRPr sz="1950"/>
          </a:p>
        </p:txBody>
      </p:sp>
      <p:sp>
        <p:nvSpPr>
          <p:cNvPr id="9" name="object 9"/>
          <p:cNvSpPr/>
          <p:nvPr/>
        </p:nvSpPr>
        <p:spPr>
          <a:xfrm>
            <a:off x="123287" y="2534714"/>
            <a:ext cx="6716395" cy="1065530"/>
          </a:xfrm>
          <a:custGeom>
            <a:avLst/>
            <a:gdLst/>
            <a:ahLst/>
            <a:cxnLst/>
            <a:rect l="l" t="t" r="r" b="b"/>
            <a:pathLst>
              <a:path w="6716395" h="1065529">
                <a:moveTo>
                  <a:pt x="6382918" y="1065285"/>
                </a:moveTo>
                <a:lnTo>
                  <a:pt x="333296" y="1065285"/>
                </a:lnTo>
                <a:lnTo>
                  <a:pt x="284033" y="1061671"/>
                </a:lnTo>
                <a:lnTo>
                  <a:pt x="237013" y="1051170"/>
                </a:lnTo>
                <a:lnTo>
                  <a:pt x="192754" y="1034300"/>
                </a:lnTo>
                <a:lnTo>
                  <a:pt x="151770" y="1011576"/>
                </a:lnTo>
                <a:lnTo>
                  <a:pt x="114578" y="983514"/>
                </a:lnTo>
                <a:lnTo>
                  <a:pt x="81693" y="950629"/>
                </a:lnTo>
                <a:lnTo>
                  <a:pt x="53630" y="913436"/>
                </a:lnTo>
                <a:lnTo>
                  <a:pt x="30906" y="872453"/>
                </a:lnTo>
                <a:lnTo>
                  <a:pt x="14036" y="828193"/>
                </a:lnTo>
                <a:lnTo>
                  <a:pt x="3536" y="781174"/>
                </a:lnTo>
                <a:lnTo>
                  <a:pt x="0" y="732974"/>
                </a:lnTo>
                <a:lnTo>
                  <a:pt x="0" y="332311"/>
                </a:lnTo>
                <a:lnTo>
                  <a:pt x="3536" y="284111"/>
                </a:lnTo>
                <a:lnTo>
                  <a:pt x="14036" y="237091"/>
                </a:lnTo>
                <a:lnTo>
                  <a:pt x="30906" y="192832"/>
                </a:lnTo>
                <a:lnTo>
                  <a:pt x="53630" y="151848"/>
                </a:lnTo>
                <a:lnTo>
                  <a:pt x="81693" y="114656"/>
                </a:lnTo>
                <a:lnTo>
                  <a:pt x="114578" y="81771"/>
                </a:lnTo>
                <a:lnTo>
                  <a:pt x="151770" y="53708"/>
                </a:lnTo>
                <a:lnTo>
                  <a:pt x="192754" y="30984"/>
                </a:lnTo>
                <a:lnTo>
                  <a:pt x="237013" y="14114"/>
                </a:lnTo>
                <a:lnTo>
                  <a:pt x="284033" y="3614"/>
                </a:lnTo>
                <a:lnTo>
                  <a:pt x="333296" y="0"/>
                </a:lnTo>
                <a:lnTo>
                  <a:pt x="6382919" y="0"/>
                </a:lnTo>
                <a:lnTo>
                  <a:pt x="6432181" y="3614"/>
                </a:lnTo>
                <a:lnTo>
                  <a:pt x="6479201" y="14114"/>
                </a:lnTo>
                <a:lnTo>
                  <a:pt x="6523460" y="30984"/>
                </a:lnTo>
                <a:lnTo>
                  <a:pt x="6564444" y="53708"/>
                </a:lnTo>
                <a:lnTo>
                  <a:pt x="6601636" y="81771"/>
                </a:lnTo>
                <a:lnTo>
                  <a:pt x="6634521" y="114656"/>
                </a:lnTo>
                <a:lnTo>
                  <a:pt x="6662584" y="151848"/>
                </a:lnTo>
                <a:lnTo>
                  <a:pt x="6685308" y="192832"/>
                </a:lnTo>
                <a:lnTo>
                  <a:pt x="6702178" y="237091"/>
                </a:lnTo>
                <a:lnTo>
                  <a:pt x="6712678" y="284111"/>
                </a:lnTo>
                <a:lnTo>
                  <a:pt x="6716215" y="332311"/>
                </a:lnTo>
                <a:lnTo>
                  <a:pt x="6716215" y="732974"/>
                </a:lnTo>
                <a:lnTo>
                  <a:pt x="6712678" y="781174"/>
                </a:lnTo>
                <a:lnTo>
                  <a:pt x="6702178" y="828193"/>
                </a:lnTo>
                <a:lnTo>
                  <a:pt x="6685308" y="872453"/>
                </a:lnTo>
                <a:lnTo>
                  <a:pt x="6662584" y="913436"/>
                </a:lnTo>
                <a:lnTo>
                  <a:pt x="6634521" y="950629"/>
                </a:lnTo>
                <a:lnTo>
                  <a:pt x="6601636" y="983514"/>
                </a:lnTo>
                <a:lnTo>
                  <a:pt x="6564444" y="1011576"/>
                </a:lnTo>
                <a:lnTo>
                  <a:pt x="6523460" y="1034300"/>
                </a:lnTo>
                <a:lnTo>
                  <a:pt x="6479201" y="1051170"/>
                </a:lnTo>
                <a:lnTo>
                  <a:pt x="6432181" y="1061671"/>
                </a:lnTo>
                <a:lnTo>
                  <a:pt x="6382918" y="1065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3881" y="2556189"/>
            <a:ext cx="6595109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Imagine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have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report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where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users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by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category.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Even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if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user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selects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only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“Technology”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category,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"Total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All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Selected</a:t>
            </a:r>
            <a:r>
              <a:rPr sz="1350" spc="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Categories"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will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total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amount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across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these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selected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categories,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while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respecting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other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applied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report.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99" y="849966"/>
            <a:ext cx="4810124" cy="14287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999" y="3600000"/>
            <a:ext cx="5105399" cy="23526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-6579" y="6031055"/>
            <a:ext cx="715518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09">
              <a:lnSpc>
                <a:spcPct val="114599"/>
              </a:lnSpc>
              <a:spcBef>
                <a:spcPts val="100"/>
              </a:spcBef>
              <a:tabLst>
                <a:tab pos="3855085" algn="l"/>
              </a:tabLst>
            </a:pPr>
            <a:r>
              <a:rPr sz="1200" b="1" dirty="0">
                <a:latin typeface="Comic Sans MS"/>
                <a:cs typeface="Comic Sans MS"/>
              </a:rPr>
              <a:t>In this example, if the user selects "Technology"	categories, the "Total Sales All Selected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tegories"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measure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across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these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selected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while</a:t>
            </a:r>
            <a:endParaRPr sz="1200">
              <a:latin typeface="Comic Sans MS"/>
              <a:cs typeface="Comic Sans MS"/>
            </a:endParaRPr>
          </a:p>
          <a:p>
            <a:pPr marL="2018664">
              <a:lnSpc>
                <a:spcPct val="100000"/>
              </a:lnSpc>
              <a:spcBef>
                <a:spcPts val="209"/>
              </a:spcBef>
            </a:pPr>
            <a:r>
              <a:rPr sz="1200" b="1" dirty="0">
                <a:latin typeface="Comic Sans MS"/>
                <a:cs typeface="Comic Sans MS"/>
              </a:rPr>
              <a:t>respecting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other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filters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“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East”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Region.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7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8" y="0"/>
                </a:lnTo>
                <a:lnTo>
                  <a:pt x="1003683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1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3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0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545" y="1710117"/>
            <a:ext cx="117919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latin typeface="Comic Sans MS"/>
                <a:cs typeface="Comic Sans MS"/>
              </a:rPr>
              <a:t>check</a:t>
            </a:r>
            <a:r>
              <a:rPr sz="1650" b="1" spc="-6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  <a:path w="970915" h="1522729">
                <a:moveTo>
                  <a:pt x="970826" y="370903"/>
                </a:moveTo>
                <a:lnTo>
                  <a:pt x="527291" y="370903"/>
                </a:lnTo>
                <a:lnTo>
                  <a:pt x="0" y="370903"/>
                </a:lnTo>
                <a:lnTo>
                  <a:pt x="0" y="376567"/>
                </a:lnTo>
                <a:lnTo>
                  <a:pt x="79844" y="387388"/>
                </a:lnTo>
                <a:lnTo>
                  <a:pt x="125539" y="396481"/>
                </a:lnTo>
                <a:lnTo>
                  <a:pt x="170510" y="407466"/>
                </a:lnTo>
                <a:lnTo>
                  <a:pt x="214718" y="420306"/>
                </a:lnTo>
                <a:lnTo>
                  <a:pt x="258140" y="434975"/>
                </a:lnTo>
                <a:lnTo>
                  <a:pt x="300710" y="451396"/>
                </a:lnTo>
                <a:lnTo>
                  <a:pt x="342379" y="469544"/>
                </a:lnTo>
                <a:lnTo>
                  <a:pt x="383120" y="489369"/>
                </a:lnTo>
                <a:lnTo>
                  <a:pt x="422884" y="510844"/>
                </a:lnTo>
                <a:lnTo>
                  <a:pt x="461632" y="533895"/>
                </a:lnTo>
                <a:lnTo>
                  <a:pt x="499313" y="558507"/>
                </a:lnTo>
                <a:lnTo>
                  <a:pt x="535876" y="584619"/>
                </a:lnTo>
                <a:lnTo>
                  <a:pt x="571296" y="612190"/>
                </a:lnTo>
                <a:lnTo>
                  <a:pt x="605510" y="641184"/>
                </a:lnTo>
                <a:lnTo>
                  <a:pt x="638492" y="671537"/>
                </a:lnTo>
                <a:lnTo>
                  <a:pt x="670179" y="703237"/>
                </a:lnTo>
                <a:lnTo>
                  <a:pt x="700544" y="736206"/>
                </a:lnTo>
                <a:lnTo>
                  <a:pt x="729538" y="770432"/>
                </a:lnTo>
                <a:lnTo>
                  <a:pt x="757110" y="805840"/>
                </a:lnTo>
                <a:lnTo>
                  <a:pt x="783221" y="842416"/>
                </a:lnTo>
                <a:lnTo>
                  <a:pt x="807821" y="880084"/>
                </a:lnTo>
                <a:lnTo>
                  <a:pt x="830884" y="918832"/>
                </a:lnTo>
                <a:lnTo>
                  <a:pt x="852347" y="958596"/>
                </a:lnTo>
                <a:lnTo>
                  <a:pt x="872185" y="999337"/>
                </a:lnTo>
                <a:lnTo>
                  <a:pt x="890333" y="1041019"/>
                </a:lnTo>
                <a:lnTo>
                  <a:pt x="906754" y="1083589"/>
                </a:lnTo>
                <a:lnTo>
                  <a:pt x="921410" y="1126998"/>
                </a:lnTo>
                <a:lnTo>
                  <a:pt x="934262" y="1171219"/>
                </a:lnTo>
                <a:lnTo>
                  <a:pt x="945248" y="1216190"/>
                </a:lnTo>
                <a:lnTo>
                  <a:pt x="954341" y="1261884"/>
                </a:lnTo>
                <a:lnTo>
                  <a:pt x="961491" y="1308239"/>
                </a:lnTo>
                <a:lnTo>
                  <a:pt x="966647" y="1355229"/>
                </a:lnTo>
                <a:lnTo>
                  <a:pt x="969772" y="1402791"/>
                </a:lnTo>
                <a:lnTo>
                  <a:pt x="970826" y="1450898"/>
                </a:lnTo>
                <a:lnTo>
                  <a:pt x="970826" y="370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4" y="786588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09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5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5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92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4" y="7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725960" y="2189376"/>
            <a:ext cx="6083300" cy="494030"/>
          </a:xfrm>
          <a:custGeom>
            <a:avLst/>
            <a:gdLst/>
            <a:ahLst/>
            <a:cxnLst/>
            <a:rect l="l" t="t" r="r" b="b"/>
            <a:pathLst>
              <a:path w="6083300" h="494030">
                <a:moveTo>
                  <a:pt x="5836354" y="493765"/>
                </a:moveTo>
                <a:lnTo>
                  <a:pt x="246881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4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5836354" y="0"/>
                </a:lnTo>
                <a:lnTo>
                  <a:pt x="5884743" y="4787"/>
                </a:lnTo>
                <a:lnTo>
                  <a:pt x="5930831" y="18792"/>
                </a:lnTo>
                <a:lnTo>
                  <a:pt x="5973324" y="41479"/>
                </a:lnTo>
                <a:lnTo>
                  <a:pt x="6010926" y="72310"/>
                </a:lnTo>
                <a:lnTo>
                  <a:pt x="6041757" y="109911"/>
                </a:lnTo>
                <a:lnTo>
                  <a:pt x="6064444" y="152404"/>
                </a:lnTo>
                <a:lnTo>
                  <a:pt x="6078449" y="198493"/>
                </a:lnTo>
                <a:lnTo>
                  <a:pt x="6083236" y="246882"/>
                </a:lnTo>
                <a:lnTo>
                  <a:pt x="6078449" y="295271"/>
                </a:lnTo>
                <a:lnTo>
                  <a:pt x="6064444" y="341360"/>
                </a:lnTo>
                <a:lnTo>
                  <a:pt x="6041757" y="383853"/>
                </a:lnTo>
                <a:lnTo>
                  <a:pt x="6010926" y="421454"/>
                </a:lnTo>
                <a:lnTo>
                  <a:pt x="5973324" y="452286"/>
                </a:lnTo>
                <a:lnTo>
                  <a:pt x="5930831" y="474972"/>
                </a:lnTo>
                <a:lnTo>
                  <a:pt x="5884743" y="488977"/>
                </a:lnTo>
                <a:lnTo>
                  <a:pt x="5836354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30165" y="2291547"/>
            <a:ext cx="467487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latin typeface="Comic Sans MS"/>
                <a:cs typeface="Comic Sans MS"/>
              </a:rPr>
              <a:t>ALLEXCEPT(&lt;table&gt;,&lt;column&gt;[,&lt;column&gt;[,…]])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8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8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5"/>
                </a:lnTo>
                <a:lnTo>
                  <a:pt x="4308806" y="269721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28443" y="278582"/>
            <a:ext cx="191960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06270" algn="l"/>
              </a:tabLst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ALLEXCEPT	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1959" y="861478"/>
            <a:ext cx="6951345" cy="1185545"/>
          </a:xfrm>
          <a:custGeom>
            <a:avLst/>
            <a:gdLst/>
            <a:ahLst/>
            <a:cxnLst/>
            <a:rect l="l" t="t" r="r" b="b"/>
            <a:pathLst>
              <a:path w="6951345" h="1185545">
                <a:moveTo>
                  <a:pt x="6617477" y="1185022"/>
                </a:moveTo>
                <a:lnTo>
                  <a:pt x="333374" y="1185022"/>
                </a:lnTo>
                <a:lnTo>
                  <a:pt x="284111" y="1181407"/>
                </a:lnTo>
                <a:lnTo>
                  <a:pt x="237091" y="1170907"/>
                </a:lnTo>
                <a:lnTo>
                  <a:pt x="192832" y="1154037"/>
                </a:lnTo>
                <a:lnTo>
                  <a:pt x="151848" y="1131313"/>
                </a:lnTo>
                <a:lnTo>
                  <a:pt x="114656" y="1103251"/>
                </a:lnTo>
                <a:lnTo>
                  <a:pt x="81771" y="1070365"/>
                </a:lnTo>
                <a:lnTo>
                  <a:pt x="53708" y="1033173"/>
                </a:lnTo>
                <a:lnTo>
                  <a:pt x="30984" y="992190"/>
                </a:lnTo>
                <a:lnTo>
                  <a:pt x="14114" y="947930"/>
                </a:lnTo>
                <a:lnTo>
                  <a:pt x="3614" y="900911"/>
                </a:lnTo>
                <a:lnTo>
                  <a:pt x="0" y="85164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617478" y="0"/>
                </a:lnTo>
                <a:lnTo>
                  <a:pt x="6666741" y="3614"/>
                </a:lnTo>
                <a:lnTo>
                  <a:pt x="6713761" y="14114"/>
                </a:lnTo>
                <a:lnTo>
                  <a:pt x="6758020" y="30984"/>
                </a:lnTo>
                <a:lnTo>
                  <a:pt x="6799004" y="53708"/>
                </a:lnTo>
                <a:lnTo>
                  <a:pt x="6836196" y="81771"/>
                </a:lnTo>
                <a:lnTo>
                  <a:pt x="6869081" y="114656"/>
                </a:lnTo>
                <a:lnTo>
                  <a:pt x="6897144" y="151848"/>
                </a:lnTo>
                <a:lnTo>
                  <a:pt x="6919868" y="192832"/>
                </a:lnTo>
                <a:lnTo>
                  <a:pt x="6936738" y="237091"/>
                </a:lnTo>
                <a:lnTo>
                  <a:pt x="6947238" y="284111"/>
                </a:lnTo>
                <a:lnTo>
                  <a:pt x="6950852" y="333374"/>
                </a:lnTo>
                <a:lnTo>
                  <a:pt x="6950852" y="851647"/>
                </a:lnTo>
                <a:lnTo>
                  <a:pt x="6947238" y="900911"/>
                </a:lnTo>
                <a:lnTo>
                  <a:pt x="6936738" y="947930"/>
                </a:lnTo>
                <a:lnTo>
                  <a:pt x="6919868" y="992190"/>
                </a:lnTo>
                <a:lnTo>
                  <a:pt x="6897144" y="1033173"/>
                </a:lnTo>
                <a:lnTo>
                  <a:pt x="6869081" y="1070365"/>
                </a:lnTo>
                <a:lnTo>
                  <a:pt x="6836196" y="1103251"/>
                </a:lnTo>
                <a:lnTo>
                  <a:pt x="6799004" y="1131313"/>
                </a:lnTo>
                <a:lnTo>
                  <a:pt x="6758020" y="1154037"/>
                </a:lnTo>
                <a:lnTo>
                  <a:pt x="6713761" y="1170907"/>
                </a:lnTo>
                <a:lnTo>
                  <a:pt x="6666741" y="1181407"/>
                </a:lnTo>
                <a:lnTo>
                  <a:pt x="6617477" y="11850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5905" y="878515"/>
            <a:ext cx="68230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b="1" spc="-5" dirty="0">
                <a:latin typeface="Comic Sans MS"/>
                <a:cs typeface="Comic Sans MS"/>
              </a:rPr>
              <a:t>ALLEXCEPT </a:t>
            </a:r>
            <a:r>
              <a:rPr sz="1550" spc="-5" dirty="0">
                <a:latin typeface="Comic Sans MS"/>
                <a:cs typeface="Comic Sans MS"/>
              </a:rPr>
              <a:t>function in DAX is used to remove filters from all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columns 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except for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specified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columns. This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allows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you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clear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filters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except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those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on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certain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columns,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which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be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useful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when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you want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preserve specific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filter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contexts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while ignoring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others.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25960" y="2907065"/>
            <a:ext cx="6214745" cy="1264285"/>
          </a:xfrm>
          <a:custGeom>
            <a:avLst/>
            <a:gdLst/>
            <a:ahLst/>
            <a:cxnLst/>
            <a:rect l="l" t="t" r="r" b="b"/>
            <a:pathLst>
              <a:path w="6214745" h="1264285">
                <a:moveTo>
                  <a:pt x="5881223" y="1263941"/>
                </a:moveTo>
                <a:lnTo>
                  <a:pt x="333375" y="1263941"/>
                </a:lnTo>
                <a:lnTo>
                  <a:pt x="284111" y="1260326"/>
                </a:lnTo>
                <a:lnTo>
                  <a:pt x="237091" y="1249826"/>
                </a:lnTo>
                <a:lnTo>
                  <a:pt x="192832" y="1232956"/>
                </a:lnTo>
                <a:lnTo>
                  <a:pt x="151848" y="1210232"/>
                </a:lnTo>
                <a:lnTo>
                  <a:pt x="114656" y="1182169"/>
                </a:lnTo>
                <a:lnTo>
                  <a:pt x="81771" y="1149284"/>
                </a:lnTo>
                <a:lnTo>
                  <a:pt x="53708" y="1112092"/>
                </a:lnTo>
                <a:lnTo>
                  <a:pt x="30984" y="1071108"/>
                </a:lnTo>
                <a:lnTo>
                  <a:pt x="14114" y="1026849"/>
                </a:lnTo>
                <a:lnTo>
                  <a:pt x="3614" y="979829"/>
                </a:lnTo>
                <a:lnTo>
                  <a:pt x="0" y="93056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5881225" y="0"/>
                </a:lnTo>
                <a:lnTo>
                  <a:pt x="5930487" y="3614"/>
                </a:lnTo>
                <a:lnTo>
                  <a:pt x="5977507" y="14114"/>
                </a:lnTo>
                <a:lnTo>
                  <a:pt x="6021766" y="30984"/>
                </a:lnTo>
                <a:lnTo>
                  <a:pt x="6062750" y="53708"/>
                </a:lnTo>
                <a:lnTo>
                  <a:pt x="6099942" y="81771"/>
                </a:lnTo>
                <a:lnTo>
                  <a:pt x="6132827" y="114656"/>
                </a:lnTo>
                <a:lnTo>
                  <a:pt x="6160890" y="151848"/>
                </a:lnTo>
                <a:lnTo>
                  <a:pt x="6183614" y="192832"/>
                </a:lnTo>
                <a:lnTo>
                  <a:pt x="6200484" y="237091"/>
                </a:lnTo>
                <a:lnTo>
                  <a:pt x="6210984" y="284111"/>
                </a:lnTo>
                <a:lnTo>
                  <a:pt x="6214598" y="333374"/>
                </a:lnTo>
                <a:lnTo>
                  <a:pt x="6214598" y="930566"/>
                </a:lnTo>
                <a:lnTo>
                  <a:pt x="6210984" y="979829"/>
                </a:lnTo>
                <a:lnTo>
                  <a:pt x="6200484" y="1026849"/>
                </a:lnTo>
                <a:lnTo>
                  <a:pt x="6183614" y="1071108"/>
                </a:lnTo>
                <a:lnTo>
                  <a:pt x="6160890" y="1112092"/>
                </a:lnTo>
                <a:lnTo>
                  <a:pt x="6132827" y="1149284"/>
                </a:lnTo>
                <a:lnTo>
                  <a:pt x="6099942" y="1182169"/>
                </a:lnTo>
                <a:lnTo>
                  <a:pt x="6062750" y="1210232"/>
                </a:lnTo>
                <a:lnTo>
                  <a:pt x="6021766" y="1232956"/>
                </a:lnTo>
                <a:lnTo>
                  <a:pt x="5977507" y="1249826"/>
                </a:lnTo>
                <a:lnTo>
                  <a:pt x="5930487" y="1260326"/>
                </a:lnTo>
                <a:lnTo>
                  <a:pt x="5881223" y="1263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78298" y="2926636"/>
            <a:ext cx="61099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Suppose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have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Orders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"Category".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want</a:t>
            </a:r>
            <a:r>
              <a:rPr sz="1650" spc="-5" dirty="0">
                <a:latin typeface="Comic Sans MS"/>
                <a:cs typeface="Comic Sans MS"/>
              </a:rPr>
              <a:t> to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measure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that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calculates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total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sales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amount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across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all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products,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while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keeping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"Category" column.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4606" y="4313882"/>
            <a:ext cx="4876799" cy="16192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754417" y="223544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0" name="object 20"/>
          <p:cNvSpPr txBox="1"/>
          <p:nvPr/>
        </p:nvSpPr>
        <p:spPr>
          <a:xfrm>
            <a:off x="1565843" y="2986687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0465" y="6085853"/>
            <a:ext cx="771398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2815" marR="5080" indent="-219075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measure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"Total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Except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across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Coulmns,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while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keeping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 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 "Category"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3209" y="248003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1"/>
                </a:lnTo>
                <a:lnTo>
                  <a:pt x="105066" y="432345"/>
                </a:lnTo>
                <a:lnTo>
                  <a:pt x="69122" y="402873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49"/>
                </a:lnTo>
                <a:lnTo>
                  <a:pt x="145685" y="17963"/>
                </a:lnTo>
                <a:lnTo>
                  <a:pt x="189742" y="4575"/>
                </a:lnTo>
                <a:lnTo>
                  <a:pt x="235991" y="0"/>
                </a:lnTo>
                <a:lnTo>
                  <a:pt x="7646740" y="0"/>
                </a:lnTo>
                <a:lnTo>
                  <a:pt x="7692989" y="4575"/>
                </a:lnTo>
                <a:lnTo>
                  <a:pt x="7737046" y="17963"/>
                </a:lnTo>
                <a:lnTo>
                  <a:pt x="7777665" y="39649"/>
                </a:lnTo>
                <a:lnTo>
                  <a:pt x="7813609" y="69121"/>
                </a:lnTo>
                <a:lnTo>
                  <a:pt x="7843081" y="105065"/>
                </a:lnTo>
                <a:lnTo>
                  <a:pt x="7864768" y="145685"/>
                </a:lnTo>
                <a:lnTo>
                  <a:pt x="7878156" y="189741"/>
                </a:lnTo>
                <a:lnTo>
                  <a:pt x="7881977" y="228360"/>
                </a:lnTo>
                <a:lnTo>
                  <a:pt x="7881977" y="243634"/>
                </a:lnTo>
                <a:lnTo>
                  <a:pt x="7878156" y="282253"/>
                </a:lnTo>
                <a:lnTo>
                  <a:pt x="7864768" y="326310"/>
                </a:lnTo>
                <a:lnTo>
                  <a:pt x="7843081" y="366929"/>
                </a:lnTo>
                <a:lnTo>
                  <a:pt x="7813609" y="402873"/>
                </a:lnTo>
                <a:lnTo>
                  <a:pt x="7777665" y="432345"/>
                </a:lnTo>
                <a:lnTo>
                  <a:pt x="7737046" y="454031"/>
                </a:lnTo>
                <a:lnTo>
                  <a:pt x="7692989" y="467419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5905" y="321599"/>
            <a:ext cx="489775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Visual</a:t>
            </a:r>
            <a:r>
              <a:rPr sz="1950" spc="-5" dirty="0"/>
              <a:t> </a:t>
            </a:r>
            <a:r>
              <a:rPr sz="1950" spc="-10" dirty="0"/>
              <a:t>Example</a:t>
            </a:r>
            <a:r>
              <a:rPr sz="1950" dirty="0"/>
              <a:t> </a:t>
            </a:r>
            <a:r>
              <a:rPr sz="1950" spc="-10" dirty="0"/>
              <a:t>for</a:t>
            </a:r>
            <a:r>
              <a:rPr sz="1950" dirty="0"/>
              <a:t> </a:t>
            </a:r>
            <a:r>
              <a:rPr sz="1950" spc="-10" dirty="0"/>
              <a:t>better</a:t>
            </a:r>
            <a:r>
              <a:rPr sz="1950" dirty="0"/>
              <a:t> </a:t>
            </a:r>
            <a:r>
              <a:rPr sz="1950" spc="-10" dirty="0"/>
              <a:t>understanding</a:t>
            </a:r>
            <a:endParaRPr sz="1950"/>
          </a:p>
        </p:txBody>
      </p:sp>
      <p:sp>
        <p:nvSpPr>
          <p:cNvPr id="9" name="object 9"/>
          <p:cNvSpPr/>
          <p:nvPr/>
        </p:nvSpPr>
        <p:spPr>
          <a:xfrm>
            <a:off x="0" y="2772839"/>
            <a:ext cx="7350759" cy="827405"/>
          </a:xfrm>
          <a:custGeom>
            <a:avLst/>
            <a:gdLst/>
            <a:ahLst/>
            <a:cxnLst/>
            <a:rect l="l" t="t" r="r" b="b"/>
            <a:pathLst>
              <a:path w="7350759" h="827404">
                <a:moveTo>
                  <a:pt x="7017799" y="827160"/>
                </a:moveTo>
                <a:lnTo>
                  <a:pt x="333373" y="827160"/>
                </a:lnTo>
                <a:lnTo>
                  <a:pt x="284111" y="823546"/>
                </a:lnTo>
                <a:lnTo>
                  <a:pt x="237091" y="813045"/>
                </a:lnTo>
                <a:lnTo>
                  <a:pt x="192832" y="796175"/>
                </a:lnTo>
                <a:lnTo>
                  <a:pt x="151848" y="773451"/>
                </a:lnTo>
                <a:lnTo>
                  <a:pt x="114656" y="745389"/>
                </a:lnTo>
                <a:lnTo>
                  <a:pt x="81771" y="712504"/>
                </a:lnTo>
                <a:lnTo>
                  <a:pt x="53708" y="675311"/>
                </a:lnTo>
                <a:lnTo>
                  <a:pt x="30984" y="634328"/>
                </a:lnTo>
                <a:lnTo>
                  <a:pt x="14114" y="590068"/>
                </a:lnTo>
                <a:lnTo>
                  <a:pt x="3614" y="543049"/>
                </a:lnTo>
                <a:lnTo>
                  <a:pt x="0" y="49378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7017798" y="0"/>
                </a:lnTo>
                <a:lnTo>
                  <a:pt x="7067062" y="3614"/>
                </a:lnTo>
                <a:lnTo>
                  <a:pt x="7114081" y="14114"/>
                </a:lnTo>
                <a:lnTo>
                  <a:pt x="7158341" y="30984"/>
                </a:lnTo>
                <a:lnTo>
                  <a:pt x="7199324" y="53708"/>
                </a:lnTo>
                <a:lnTo>
                  <a:pt x="7236517" y="81771"/>
                </a:lnTo>
                <a:lnTo>
                  <a:pt x="7269402" y="114656"/>
                </a:lnTo>
                <a:lnTo>
                  <a:pt x="7297464" y="151848"/>
                </a:lnTo>
                <a:lnTo>
                  <a:pt x="7320188" y="192832"/>
                </a:lnTo>
                <a:lnTo>
                  <a:pt x="7337058" y="237091"/>
                </a:lnTo>
                <a:lnTo>
                  <a:pt x="7347558" y="284111"/>
                </a:lnTo>
                <a:lnTo>
                  <a:pt x="7350743" y="327519"/>
                </a:lnTo>
                <a:lnTo>
                  <a:pt x="7350743" y="499641"/>
                </a:lnTo>
                <a:lnTo>
                  <a:pt x="7347558" y="543049"/>
                </a:lnTo>
                <a:lnTo>
                  <a:pt x="7337058" y="590068"/>
                </a:lnTo>
                <a:lnTo>
                  <a:pt x="7320188" y="634328"/>
                </a:lnTo>
                <a:lnTo>
                  <a:pt x="7297464" y="675311"/>
                </a:lnTo>
                <a:lnTo>
                  <a:pt x="7269402" y="712504"/>
                </a:lnTo>
                <a:lnTo>
                  <a:pt x="7236517" y="745389"/>
                </a:lnTo>
                <a:lnTo>
                  <a:pt x="7199324" y="773451"/>
                </a:lnTo>
                <a:lnTo>
                  <a:pt x="7158341" y="796175"/>
                </a:lnTo>
                <a:lnTo>
                  <a:pt x="7114081" y="813045"/>
                </a:lnTo>
                <a:lnTo>
                  <a:pt x="7067062" y="823546"/>
                </a:lnTo>
                <a:lnTo>
                  <a:pt x="7017799" y="82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802" y="2794314"/>
            <a:ext cx="723773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Imagine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have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report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where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users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by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category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Region.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Even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if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selects</a:t>
            </a:r>
            <a:r>
              <a:rPr sz="1350" spc="41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"East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region,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"Total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Except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Category"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will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ignores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 </a:t>
            </a:r>
            <a:r>
              <a:rPr sz="1350" spc="-5" dirty="0">
                <a:latin typeface="Comic Sans MS"/>
                <a:cs typeface="Comic Sans MS"/>
              </a:rPr>
              <a:t>to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category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99" y="3691392"/>
            <a:ext cx="5076824" cy="15620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149" y="1133244"/>
            <a:ext cx="4724399" cy="15620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5618" y="5621850"/>
            <a:ext cx="791845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5480" marR="5080" indent="-653415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example,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even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though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user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has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report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show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only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"East"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Region,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"Total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Except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measure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across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9" y="248003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1"/>
                </a:lnTo>
                <a:lnTo>
                  <a:pt x="105066" y="432345"/>
                </a:lnTo>
                <a:lnTo>
                  <a:pt x="69122" y="402873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49"/>
                </a:lnTo>
                <a:lnTo>
                  <a:pt x="145685" y="17963"/>
                </a:lnTo>
                <a:lnTo>
                  <a:pt x="189742" y="4575"/>
                </a:lnTo>
                <a:lnTo>
                  <a:pt x="235991" y="0"/>
                </a:lnTo>
                <a:lnTo>
                  <a:pt x="7646740" y="0"/>
                </a:lnTo>
                <a:lnTo>
                  <a:pt x="7692989" y="4575"/>
                </a:lnTo>
                <a:lnTo>
                  <a:pt x="7737046" y="17963"/>
                </a:lnTo>
                <a:lnTo>
                  <a:pt x="7777665" y="39649"/>
                </a:lnTo>
                <a:lnTo>
                  <a:pt x="7813609" y="69121"/>
                </a:lnTo>
                <a:lnTo>
                  <a:pt x="7843081" y="105065"/>
                </a:lnTo>
                <a:lnTo>
                  <a:pt x="7864768" y="145685"/>
                </a:lnTo>
                <a:lnTo>
                  <a:pt x="7878156" y="189741"/>
                </a:lnTo>
                <a:lnTo>
                  <a:pt x="7881977" y="228360"/>
                </a:lnTo>
                <a:lnTo>
                  <a:pt x="7881977" y="243634"/>
                </a:lnTo>
                <a:lnTo>
                  <a:pt x="7878156" y="282253"/>
                </a:lnTo>
                <a:lnTo>
                  <a:pt x="7864768" y="326310"/>
                </a:lnTo>
                <a:lnTo>
                  <a:pt x="7843081" y="366929"/>
                </a:lnTo>
                <a:lnTo>
                  <a:pt x="7813609" y="402873"/>
                </a:lnTo>
                <a:lnTo>
                  <a:pt x="7777665" y="432345"/>
                </a:lnTo>
                <a:lnTo>
                  <a:pt x="7737046" y="454031"/>
                </a:lnTo>
                <a:lnTo>
                  <a:pt x="7692989" y="467419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209" y="321599"/>
            <a:ext cx="755269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Understanding</a:t>
            </a:r>
            <a:r>
              <a:rPr sz="1950" dirty="0"/>
              <a:t> </a:t>
            </a:r>
            <a:r>
              <a:rPr sz="1950" spc="-10" dirty="0"/>
              <a:t>difference</a:t>
            </a:r>
            <a:r>
              <a:rPr sz="1950" dirty="0"/>
              <a:t> </a:t>
            </a:r>
            <a:r>
              <a:rPr sz="1950" spc="-5" dirty="0"/>
              <a:t>of</a:t>
            </a:r>
            <a:r>
              <a:rPr sz="1950" spc="5" dirty="0"/>
              <a:t> </a:t>
            </a:r>
            <a:r>
              <a:rPr sz="1950" spc="-10" dirty="0"/>
              <a:t>ALL,ALLSELECTED</a:t>
            </a:r>
            <a:r>
              <a:rPr sz="1950" dirty="0"/>
              <a:t> </a:t>
            </a:r>
            <a:r>
              <a:rPr sz="1950" spc="-5" dirty="0"/>
              <a:t>,</a:t>
            </a:r>
            <a:r>
              <a:rPr sz="1950" dirty="0"/>
              <a:t> </a:t>
            </a:r>
            <a:r>
              <a:rPr sz="1950" spc="-10" dirty="0"/>
              <a:t>ALLEXCEPT</a:t>
            </a:r>
            <a:endParaRPr sz="19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865" y="1654176"/>
            <a:ext cx="5391149" cy="1257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865" y="3754461"/>
            <a:ext cx="5591174" cy="1371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0912" y="935646"/>
            <a:ext cx="4095115" cy="472440"/>
          </a:xfrm>
          <a:custGeom>
            <a:avLst/>
            <a:gdLst/>
            <a:ahLst/>
            <a:cxnLst/>
            <a:rect l="l" t="t" r="r" b="b"/>
            <a:pathLst>
              <a:path w="4095115" h="472440">
                <a:moveTo>
                  <a:pt x="3859542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3859542" y="0"/>
                </a:lnTo>
                <a:lnTo>
                  <a:pt x="3905798" y="4576"/>
                </a:lnTo>
                <a:lnTo>
                  <a:pt x="3949855" y="17964"/>
                </a:lnTo>
                <a:lnTo>
                  <a:pt x="3990474" y="39650"/>
                </a:lnTo>
                <a:lnTo>
                  <a:pt x="4026418" y="69122"/>
                </a:lnTo>
                <a:lnTo>
                  <a:pt x="4055890" y="105066"/>
                </a:lnTo>
                <a:lnTo>
                  <a:pt x="4077576" y="145685"/>
                </a:lnTo>
                <a:lnTo>
                  <a:pt x="4090964" y="189742"/>
                </a:lnTo>
                <a:lnTo>
                  <a:pt x="4094940" y="229930"/>
                </a:lnTo>
                <a:lnTo>
                  <a:pt x="4094940" y="242066"/>
                </a:lnTo>
                <a:lnTo>
                  <a:pt x="4090964" y="282254"/>
                </a:lnTo>
                <a:lnTo>
                  <a:pt x="4077576" y="326311"/>
                </a:lnTo>
                <a:lnTo>
                  <a:pt x="4055890" y="366930"/>
                </a:lnTo>
                <a:lnTo>
                  <a:pt x="4026418" y="402874"/>
                </a:lnTo>
                <a:lnTo>
                  <a:pt x="3990474" y="432346"/>
                </a:lnTo>
                <a:lnTo>
                  <a:pt x="3949855" y="454032"/>
                </a:lnTo>
                <a:lnTo>
                  <a:pt x="3905798" y="467420"/>
                </a:lnTo>
                <a:lnTo>
                  <a:pt x="3859542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1287" y="1009242"/>
            <a:ext cx="157480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10" dirty="0">
                <a:latin typeface="Comic Sans MS"/>
                <a:cs typeface="Comic Sans MS"/>
              </a:rPr>
              <a:t>Before</a:t>
            </a:r>
            <a:r>
              <a:rPr sz="1950" b="1" spc="-55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filter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16804" y="3063389"/>
            <a:ext cx="4095115" cy="472440"/>
          </a:xfrm>
          <a:custGeom>
            <a:avLst/>
            <a:gdLst/>
            <a:ahLst/>
            <a:cxnLst/>
            <a:rect l="l" t="t" r="r" b="b"/>
            <a:pathLst>
              <a:path w="4095115" h="472439">
                <a:moveTo>
                  <a:pt x="3859542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2"/>
                </a:lnTo>
                <a:lnTo>
                  <a:pt x="105066" y="432345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0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50"/>
                </a:lnTo>
                <a:lnTo>
                  <a:pt x="145685" y="17963"/>
                </a:lnTo>
                <a:lnTo>
                  <a:pt x="189742" y="4576"/>
                </a:lnTo>
                <a:lnTo>
                  <a:pt x="235995" y="0"/>
                </a:lnTo>
                <a:lnTo>
                  <a:pt x="3859545" y="0"/>
                </a:lnTo>
                <a:lnTo>
                  <a:pt x="3905798" y="4576"/>
                </a:lnTo>
                <a:lnTo>
                  <a:pt x="3949855" y="17963"/>
                </a:lnTo>
                <a:lnTo>
                  <a:pt x="3990474" y="39650"/>
                </a:lnTo>
                <a:lnTo>
                  <a:pt x="4026418" y="69121"/>
                </a:lnTo>
                <a:lnTo>
                  <a:pt x="4055890" y="105065"/>
                </a:lnTo>
                <a:lnTo>
                  <a:pt x="4077576" y="145685"/>
                </a:lnTo>
                <a:lnTo>
                  <a:pt x="4090964" y="189742"/>
                </a:lnTo>
                <a:lnTo>
                  <a:pt x="4094940" y="229926"/>
                </a:lnTo>
                <a:lnTo>
                  <a:pt x="4094940" y="242069"/>
                </a:lnTo>
                <a:lnTo>
                  <a:pt x="4090964" y="282254"/>
                </a:lnTo>
                <a:lnTo>
                  <a:pt x="4077576" y="326310"/>
                </a:lnTo>
                <a:lnTo>
                  <a:pt x="4055890" y="366930"/>
                </a:lnTo>
                <a:lnTo>
                  <a:pt x="4026418" y="402874"/>
                </a:lnTo>
                <a:lnTo>
                  <a:pt x="3990474" y="432345"/>
                </a:lnTo>
                <a:lnTo>
                  <a:pt x="3949855" y="454032"/>
                </a:lnTo>
                <a:lnTo>
                  <a:pt x="3905798" y="467419"/>
                </a:lnTo>
                <a:lnTo>
                  <a:pt x="3859542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40580" y="3136985"/>
            <a:ext cx="144780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10" dirty="0">
                <a:latin typeface="Comic Sans MS"/>
                <a:cs typeface="Comic Sans MS"/>
              </a:rPr>
              <a:t>After</a:t>
            </a:r>
            <a:r>
              <a:rPr sz="1950" b="1" spc="-6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filter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ED662C1-47B7-F463-E0E9-7CAA3DC819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lang="en-IN"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842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Times New Roman</vt:lpstr>
      <vt:lpstr>Office Theme</vt:lpstr>
      <vt:lpstr>Hii,  Iam Siddhika</vt:lpstr>
      <vt:lpstr>Today Content</vt:lpstr>
      <vt:lpstr>  ALL </vt:lpstr>
      <vt:lpstr>Visual Example for better understanding</vt:lpstr>
      <vt:lpstr>  ALLSELECTED </vt:lpstr>
      <vt:lpstr>Visual Example for better understanding</vt:lpstr>
      <vt:lpstr>  ALLEXCEPT </vt:lpstr>
      <vt:lpstr>Visual Example for better understanding</vt:lpstr>
      <vt:lpstr>Understanding difference of ALL,ALLSELECTED , ALLEXCEPT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2024-09-15T17:24:35Z</dcterms:created>
  <dcterms:modified xsi:type="dcterms:W3CDTF">2024-09-26T17:13:16Z</dcterms:modified>
</cp:coreProperties>
</file>